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96" r:id="rId5"/>
    <p:sldId id="482" r:id="rId6"/>
    <p:sldId id="259" r:id="rId7"/>
    <p:sldId id="260" r:id="rId8"/>
    <p:sldId id="276" r:id="rId9"/>
    <p:sldId id="256" r:id="rId10"/>
    <p:sldId id="261" r:id="rId11"/>
    <p:sldId id="507" r:id="rId12"/>
    <p:sldId id="508" r:id="rId13"/>
    <p:sldId id="509" r:id="rId14"/>
    <p:sldId id="510" r:id="rId15"/>
    <p:sldId id="511" r:id="rId16"/>
    <p:sldId id="512" r:id="rId17"/>
    <p:sldId id="513" r:id="rId18"/>
    <p:sldId id="514" r:id="rId19"/>
    <p:sldId id="497" r:id="rId20"/>
    <p:sldId id="498" r:id="rId21"/>
    <p:sldId id="500" r:id="rId22"/>
    <p:sldId id="529" r:id="rId23"/>
    <p:sldId id="530" r:id="rId24"/>
    <p:sldId id="531" r:id="rId25"/>
    <p:sldId id="532" r:id="rId26"/>
    <p:sldId id="533" r:id="rId27"/>
    <p:sldId id="534" r:id="rId28"/>
    <p:sldId id="535" r:id="rId29"/>
    <p:sldId id="517" r:id="rId30"/>
    <p:sldId id="528" r:id="rId31"/>
    <p:sldId id="518" r:id="rId32"/>
    <p:sldId id="519" r:id="rId33"/>
    <p:sldId id="520" r:id="rId34"/>
    <p:sldId id="521" r:id="rId35"/>
    <p:sldId id="522" r:id="rId36"/>
    <p:sldId id="537" r:id="rId37"/>
    <p:sldId id="523" r:id="rId38"/>
    <p:sldId id="524" r:id="rId39"/>
    <p:sldId id="525" r:id="rId40"/>
    <p:sldId id="526" r:id="rId41"/>
    <p:sldId id="53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482"/>
            <p14:sldId id="259"/>
            <p14:sldId id="260"/>
            <p14:sldId id="276"/>
            <p14:sldId id="256"/>
            <p14:sldId id="261"/>
            <p14:sldId id="507"/>
            <p14:sldId id="508"/>
            <p14:sldId id="509"/>
            <p14:sldId id="510"/>
            <p14:sldId id="511"/>
            <p14:sldId id="512"/>
            <p14:sldId id="513"/>
            <p14:sldId id="514"/>
            <p14:sldId id="497"/>
            <p14:sldId id="498"/>
            <p14:sldId id="500"/>
            <p14:sldId id="529"/>
            <p14:sldId id="530"/>
            <p14:sldId id="531"/>
            <p14:sldId id="532"/>
            <p14:sldId id="533"/>
            <p14:sldId id="534"/>
            <p14:sldId id="535"/>
            <p14:sldId id="517"/>
            <p14:sldId id="528"/>
            <p14:sldId id="518"/>
            <p14:sldId id="519"/>
            <p14:sldId id="520"/>
            <p14:sldId id="521"/>
            <p14:sldId id="522"/>
            <p14:sldId id="537"/>
            <p14:sldId id="523"/>
            <p14:sldId id="524"/>
            <p14:sldId id="525"/>
            <p14:sldId id="526"/>
            <p14:sldId id="5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94291" autoAdjust="0"/>
  </p:normalViewPr>
  <p:slideViewPr>
    <p:cSldViewPr snapToGrid="0">
      <p:cViewPr varScale="1">
        <p:scale>
          <a:sx n="68" d="100"/>
          <a:sy n="68" d="100"/>
        </p:scale>
        <p:origin x="116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509218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0.emf"/><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368905" y="2077293"/>
            <a:ext cx="3948517" cy="1446550"/>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Writing in </a:t>
            </a:r>
          </a:p>
          <a:p>
            <a:r>
              <a:rPr lang="en-US" sz="4400" b="1" dirty="0">
                <a:solidFill>
                  <a:srgbClr val="00B0F0"/>
                </a:solidFill>
                <a:latin typeface="Tajawal Medium" panose="00000600000000000000" pitchFamily="2" charset="-78"/>
                <a:cs typeface="Tajawal Medium" panose="00000600000000000000" pitchFamily="2" charset="-78"/>
              </a:rPr>
              <a:t>Organizations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38563" y="5935142"/>
            <a:ext cx="278172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9F71D343-9543-6D60-1196-E65895CCDFA2}"/>
              </a:ext>
            </a:extLst>
          </p:cNvPr>
          <p:cNvSpPr txBox="1"/>
          <p:nvPr/>
        </p:nvSpPr>
        <p:spPr>
          <a:xfrm>
            <a:off x="925170" y="507336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3" name="TextBox 2">
            <a:extLst>
              <a:ext uri="{FF2B5EF4-FFF2-40B4-BE49-F238E27FC236}">
                <a16:creationId xmlns:a16="http://schemas.microsoft.com/office/drawing/2014/main" id="{E4C98FFC-2282-5DAD-17FB-E906A72C8A99}"/>
              </a:ext>
            </a:extLst>
          </p:cNvPr>
          <p:cNvSpPr txBox="1"/>
          <p:nvPr/>
        </p:nvSpPr>
        <p:spPr>
          <a:xfrm>
            <a:off x="226665" y="4060574"/>
            <a:ext cx="5827764" cy="584775"/>
          </a:xfrm>
          <a:prstGeom prst="rect">
            <a:avLst/>
          </a:prstGeom>
          <a:noFill/>
        </p:spPr>
        <p:txBody>
          <a:bodyPr wrap="square" rtlCol="0">
            <a:spAutoFit/>
          </a:bodyPr>
          <a:lstStyle/>
          <a:p>
            <a:r>
              <a:rPr lang="en-US" sz="3200" b="1" dirty="0">
                <a:latin typeface="Times New Roman" panose="02020603050405020304" pitchFamily="18" charset="0"/>
                <a:cs typeface="Times New Roman" panose="02020603050405020304" pitchFamily="18" charset="0"/>
              </a:rPr>
              <a:t>Prepared by  Dr. Magdy Alhaj</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943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41188" y="2219012"/>
            <a:ext cx="6116787" cy="2308324"/>
          </a:xfrm>
          <a:prstGeom prst="rect">
            <a:avLst/>
          </a:prstGeom>
          <a:noFill/>
        </p:spPr>
        <p:txBody>
          <a:bodyPr wrap="square" rtlCol="0">
            <a:spAutoFit/>
          </a:bodyPr>
          <a:lstStyle/>
          <a:p>
            <a:pPr algn="ctr"/>
            <a:endParaRPr lang="en-US" sz="3600" b="1" dirty="0">
              <a:solidFill>
                <a:srgbClr val="00B0F0"/>
              </a:solidFill>
            </a:endParaRPr>
          </a:p>
          <a:p>
            <a:pPr algn="ctr"/>
            <a:r>
              <a:rPr lang="en-US" sz="3600" b="1" dirty="0">
                <a:solidFill>
                  <a:srgbClr val="00B0F0"/>
                </a:solidFill>
              </a:rPr>
              <a:t>Major Challenges of Writing in Organizations </a:t>
            </a:r>
          </a:p>
          <a:p>
            <a:pPr algn="ctr"/>
            <a:endParaRPr lang="en-US" sz="3600" b="1" dirty="0">
              <a:solidFill>
                <a:srgbClr val="00B0F0"/>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17087" y="412333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064790" y="4812597"/>
            <a:ext cx="1274708"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MGM 202</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Graphic 21">
            <a:extLst>
              <a:ext uri="{FF2B5EF4-FFF2-40B4-BE49-F238E27FC236}">
                <a16:creationId xmlns:a16="http://schemas.microsoft.com/office/drawing/2014/main" id="{8A525EF9-DE95-4775-9E8A-EA7CC70FCA05}"/>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9970431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80022" y="658739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8779003" cy="1610200"/>
          </a:xfrm>
          <a:prstGeom prst="rect">
            <a:avLst/>
          </a:prstGeom>
        </p:spPr>
      </p:pic>
      <p:sp>
        <p:nvSpPr>
          <p:cNvPr id="10" name="TextBox 5"/>
          <p:cNvSpPr txBox="1"/>
          <p:nvPr/>
        </p:nvSpPr>
        <p:spPr>
          <a:xfrm>
            <a:off x="-115232" y="481935"/>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11" name="Rectangle 10"/>
          <p:cNvSpPr/>
          <p:nvPr/>
        </p:nvSpPr>
        <p:spPr>
          <a:xfrm>
            <a:off x="822960" y="1818278"/>
            <a:ext cx="10659291" cy="4893647"/>
          </a:xfrm>
          <a:prstGeom prst="rect">
            <a:avLst/>
          </a:prstGeom>
        </p:spPr>
        <p:txBody>
          <a:bodyPr wrap="square">
            <a:spAutoFit/>
          </a:bodyPr>
          <a:lstStyle/>
          <a:p>
            <a:pPr algn="just"/>
            <a:r>
              <a:rPr lang="en-US" sz="2400" b="1" dirty="0"/>
              <a:t>Lecture 1:  Getting Started: Writing and Your Career.</a:t>
            </a:r>
          </a:p>
          <a:p>
            <a:pPr algn="just"/>
            <a:r>
              <a:rPr lang="en-US" sz="2400" b="1" dirty="0"/>
              <a:t>Lecture 2:  The Writing Process and Collaboration at Work.</a:t>
            </a:r>
          </a:p>
          <a:p>
            <a:pPr algn="just"/>
            <a:r>
              <a:rPr lang="en-US" sz="2400" b="1" dirty="0"/>
              <a:t>Lecture 3:  Writing Routine Business Correspondence.</a:t>
            </a:r>
          </a:p>
          <a:p>
            <a:pPr algn="just"/>
            <a:r>
              <a:rPr lang="en-US" sz="2400" b="1" dirty="0"/>
              <a:t>Lecture 4:  Writing Letters: Some Basics for Communicating with Audiences Worldwide.</a:t>
            </a:r>
          </a:p>
          <a:p>
            <a:pPr algn="just"/>
            <a:r>
              <a:rPr lang="en-US" sz="2400" b="1" dirty="0"/>
              <a:t>Lecture 5:  How to Get a Job: Searches, Dossiers, Portfolios, Résumés, Letters, and Interviews.</a:t>
            </a:r>
          </a:p>
          <a:p>
            <a:pPr algn="just"/>
            <a:r>
              <a:rPr lang="en-US" sz="2400" b="1" dirty="0"/>
              <a:t>Lecture 6:  Designing Successful Documents, Visuals, and Websites.</a:t>
            </a:r>
          </a:p>
          <a:p>
            <a:pPr algn="just"/>
            <a:r>
              <a:rPr lang="en-US" sz="2400" b="1" dirty="0"/>
              <a:t>Lecture 7:  Writing Instructions and Procedures.</a:t>
            </a:r>
          </a:p>
          <a:p>
            <a:pPr algn="just"/>
            <a:r>
              <a:rPr lang="en-US" sz="2400" b="1" dirty="0"/>
              <a:t>Lecture 8:  Writing Effective Short Reports.</a:t>
            </a:r>
          </a:p>
          <a:p>
            <a:pPr algn="just"/>
            <a:r>
              <a:rPr lang="en-US" sz="2400" b="1" dirty="0"/>
              <a:t>Lecture 9:  Writing Proposals.</a:t>
            </a:r>
          </a:p>
          <a:p>
            <a:pPr algn="just"/>
            <a:r>
              <a:rPr lang="en-US" sz="2400" b="1" dirty="0">
                <a:solidFill>
                  <a:srgbClr val="00B050"/>
                </a:solidFill>
              </a:rPr>
              <a:t>Lecture 10:</a:t>
            </a:r>
            <a:r>
              <a:rPr lang="en-US" sz="2400" b="1" dirty="0">
                <a:solidFill>
                  <a:srgbClr val="FFFF00"/>
                </a:solidFill>
                <a:cs typeface="Tajawal Medium" panose="00000600000000000000" pitchFamily="2" charset="-78"/>
              </a:rPr>
              <a:t> </a:t>
            </a:r>
            <a:r>
              <a:rPr lang="en-US" sz="2400" b="1" dirty="0">
                <a:solidFill>
                  <a:srgbClr val="00B050"/>
                </a:solidFill>
              </a:rPr>
              <a:t>Major Challenges of Writing in Organizations </a:t>
            </a:r>
          </a:p>
          <a:p>
            <a:pPr algn="just"/>
            <a:endParaRPr lang="en-US" sz="2400" b="1" dirty="0">
              <a:solidFill>
                <a:srgbClr val="00B050"/>
              </a:solidFill>
            </a:endParaRPr>
          </a:p>
        </p:txBody>
      </p:sp>
      <p:sp>
        <p:nvSpPr>
          <p:cNvPr id="12" name="Rectangle 11"/>
          <p:cNvSpPr/>
          <p:nvPr/>
        </p:nvSpPr>
        <p:spPr>
          <a:xfrm>
            <a:off x="3853543" y="664496"/>
            <a:ext cx="4519748" cy="707886"/>
          </a:xfrm>
          <a:prstGeom prst="rect">
            <a:avLst/>
          </a:prstGeom>
        </p:spPr>
        <p:txBody>
          <a:bodyPr wrap="square">
            <a:spAutoFit/>
          </a:bodyPr>
          <a:lstStyle/>
          <a:p>
            <a:r>
              <a:rPr lang="en-US" sz="4000" dirty="0">
                <a:solidFill>
                  <a:srgbClr val="FFFF00"/>
                </a:solidFill>
              </a:rPr>
              <a:t>Course Outline </a:t>
            </a:r>
          </a:p>
        </p:txBody>
      </p:sp>
      <p:pic>
        <p:nvPicPr>
          <p:cNvPr id="13" name="Graphic 21">
            <a:extLst>
              <a:ext uri="{FF2B5EF4-FFF2-40B4-BE49-F238E27FC236}">
                <a16:creationId xmlns:a16="http://schemas.microsoft.com/office/drawing/2014/main" id="{D48BECCA-C81F-49A0-B4C3-92A4AFB82DB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9463193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599700" y="650276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9015309" cy="1610200"/>
          </a:xfrm>
          <a:prstGeom prst="rect">
            <a:avLst/>
          </a:prstGeom>
        </p:spPr>
      </p:pic>
      <p:sp>
        <p:nvSpPr>
          <p:cNvPr id="12" name="TextBox 5"/>
          <p:cNvSpPr txBox="1"/>
          <p:nvPr/>
        </p:nvSpPr>
        <p:spPr>
          <a:xfrm>
            <a:off x="-87991" y="603328"/>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18" name="Picture 17"/>
          <p:cNvPicPr>
            <a:picLocks noChangeAspect="1"/>
          </p:cNvPicPr>
          <p:nvPr/>
        </p:nvPicPr>
        <p:blipFill>
          <a:blip r:embed="rId3"/>
          <a:stretch>
            <a:fillRect/>
          </a:stretch>
        </p:blipFill>
        <p:spPr>
          <a:xfrm>
            <a:off x="12072675" y="2204822"/>
            <a:ext cx="238650" cy="2709534"/>
          </a:xfrm>
          <a:prstGeom prst="rect">
            <a:avLst/>
          </a:prstGeom>
        </p:spPr>
      </p:pic>
      <p:sp>
        <p:nvSpPr>
          <p:cNvPr id="13" name="Rectangle 12"/>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4" name="Content Placeholder 2"/>
          <p:cNvSpPr txBox="1">
            <a:spLocks/>
          </p:cNvSpPr>
          <p:nvPr/>
        </p:nvSpPr>
        <p:spPr>
          <a:xfrm>
            <a:off x="627017" y="2043864"/>
            <a:ext cx="1072678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endParaRPr lang="en-US" b="1" dirty="0"/>
          </a:p>
          <a:p>
            <a:pPr marL="0" indent="0">
              <a:buNone/>
            </a:pPr>
            <a:r>
              <a:rPr lang="en-US" b="1" dirty="0"/>
              <a:t>1- Introduction</a:t>
            </a:r>
          </a:p>
          <a:p>
            <a:pPr marL="0" indent="0">
              <a:buNone/>
            </a:pPr>
            <a:r>
              <a:rPr lang="en-US" b="1" kern="1800" dirty="0">
                <a:latin typeface="Times New Roman" panose="02020603050405020304" pitchFamily="18" charset="0"/>
                <a:ea typeface="Times New Roman" panose="02020603050405020304" pitchFamily="18" charset="0"/>
                <a:cs typeface="Arial" panose="020B0604020202020204" pitchFamily="34" charset="0"/>
              </a:rPr>
              <a:t>2. </a:t>
            </a:r>
            <a:r>
              <a:rPr lang="en-US" b="1" dirty="0"/>
              <a:t>Why Writing Matters in Organizations</a:t>
            </a:r>
          </a:p>
          <a:p>
            <a:pPr marL="0" indent="0">
              <a:buNone/>
            </a:pPr>
            <a:r>
              <a:rPr lang="en-US" b="1" kern="1800" dirty="0">
                <a:latin typeface="Times New Roman" panose="02020603050405020304" pitchFamily="18" charset="0"/>
                <a:cs typeface="Arial" panose="020B0604020202020204" pitchFamily="34" charset="0"/>
              </a:rPr>
              <a:t>3. </a:t>
            </a:r>
            <a:r>
              <a:rPr lang="en-US" b="1" dirty="0"/>
              <a:t>Major Challenges of Writing in Organizations</a:t>
            </a:r>
          </a:p>
          <a:p>
            <a:pPr marL="0" indent="0">
              <a:buNone/>
            </a:pPr>
            <a:r>
              <a:rPr lang="en-US" b="1" dirty="0">
                <a:cs typeface="Tajawal Medium" panose="00000600000000000000" pitchFamily="2" charset="-78"/>
              </a:rPr>
              <a:t>4. Impacts of Poor Writing in Organizations</a:t>
            </a:r>
          </a:p>
          <a:p>
            <a:pPr marL="0" indent="0">
              <a:buNone/>
            </a:pPr>
            <a:r>
              <a:rPr lang="en-US" b="1" dirty="0">
                <a:cs typeface="Tajawal Medium" panose="00000600000000000000" pitchFamily="2" charset="-78"/>
              </a:rPr>
              <a:t>5. </a:t>
            </a:r>
            <a:r>
              <a:rPr lang="en-US" b="1" dirty="0"/>
              <a:t>How To Overcome The Common Business Writing Challenges?</a:t>
            </a:r>
          </a:p>
          <a:p>
            <a:pPr marL="0" indent="0">
              <a:buNone/>
            </a:pPr>
            <a:endParaRPr lang="en-US" b="1" dirty="0">
              <a:cs typeface="Tajawal Medium" panose="00000600000000000000" pitchFamily="2" charset="-78"/>
            </a:endParaRPr>
          </a:p>
          <a:p>
            <a:pPr algn="ctr"/>
            <a:endParaRPr lang="en-US" sz="1200" b="1" dirty="0">
              <a:solidFill>
                <a:srgbClr val="FFFF00"/>
              </a:solidFill>
              <a:cs typeface="Tajawal Medium" panose="00000600000000000000" pitchFamily="2" charset="-78"/>
            </a:endParaRPr>
          </a:p>
          <a:p>
            <a:pPr marL="0" indent="0">
              <a:buNone/>
            </a:pPr>
            <a:endParaRPr lang="en-US" sz="1200" dirty="0">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US" dirty="0"/>
          </a:p>
        </p:txBody>
      </p:sp>
      <p:pic>
        <p:nvPicPr>
          <p:cNvPr id="15" name="Graphic 21">
            <a:extLst>
              <a:ext uri="{FF2B5EF4-FFF2-40B4-BE49-F238E27FC236}">
                <a16:creationId xmlns:a16="http://schemas.microsoft.com/office/drawing/2014/main" id="{BF729F27-C476-4C96-BD37-32E74C96A96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2141037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45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883877" y="314254"/>
            <a:ext cx="5582482" cy="1323439"/>
          </a:xfrm>
          <a:prstGeom prst="rect">
            <a:avLst/>
          </a:prstGeom>
          <a:noFill/>
        </p:spPr>
        <p:txBody>
          <a:bodyPr wrap="square" rtlCol="0" anchor="ctr">
            <a:spAutoFit/>
          </a:bodyPr>
          <a:lstStyle/>
          <a:p>
            <a:pPr algn="ctr"/>
            <a:r>
              <a:rPr lang="en-US" sz="4000" b="1" dirty="0"/>
              <a:t>1. Introduction</a:t>
            </a:r>
            <a:endParaRPr lang="en-US" sz="4000" dirty="0"/>
          </a:p>
          <a:p>
            <a:pPr algn="ctr"/>
            <a:endParaRPr lang="en-US" sz="4000" b="1" dirty="0">
              <a:latin typeface="Alexandria" charset="0"/>
              <a:cs typeface="Alexandria" charset="0"/>
            </a:endParaRPr>
          </a:p>
        </p:txBody>
      </p:sp>
      <p:sp>
        <p:nvSpPr>
          <p:cNvPr id="5" name="Rectangle 4"/>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07D5CED-059D-4DD5-B802-972395A55F41}"/>
              </a:ext>
            </a:extLst>
          </p:cNvPr>
          <p:cNvSpPr/>
          <p:nvPr/>
        </p:nvSpPr>
        <p:spPr>
          <a:xfrm>
            <a:off x="1261438" y="2440663"/>
            <a:ext cx="9669123" cy="3108543"/>
          </a:xfrm>
          <a:prstGeom prst="rect">
            <a:avLst/>
          </a:prstGeom>
        </p:spPr>
        <p:txBody>
          <a:bodyPr wrap="square">
            <a:spAutoFit/>
          </a:bodyPr>
          <a:lstStyle/>
          <a:p>
            <a:pPr algn="just"/>
            <a:r>
              <a:rPr lang="en-US" sz="2800" b="1" dirty="0"/>
              <a:t>Writing is one of the most essential skills in any organization. Whether preparing reports, emails, proposals, or policies, effective writing ensures clarity, professionalism, and productivity. However, many employees face difficulties that impact the quality of organizational communication.</a:t>
            </a:r>
            <a:br>
              <a:rPr lang="en-US" sz="2800" b="1" dirty="0"/>
            </a:br>
            <a:r>
              <a:rPr lang="en-US" sz="2800" b="1" dirty="0"/>
              <a:t>This lecture explores </a:t>
            </a:r>
            <a:r>
              <a:rPr lang="en-US" sz="2800" b="1" dirty="0">
                <a:solidFill>
                  <a:srgbClr val="FF0000"/>
                </a:solidFill>
              </a:rPr>
              <a:t>the major challenges of writing in organizations and ways to address them</a:t>
            </a:r>
            <a:endParaRPr lang="en-US" sz="2400" b="1" dirty="0">
              <a:solidFill>
                <a:srgbClr val="FF000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2" name="Rectangle 1">
            <a:extLst>
              <a:ext uri="{FF2B5EF4-FFF2-40B4-BE49-F238E27FC236}">
                <a16:creationId xmlns:a16="http://schemas.microsoft.com/office/drawing/2014/main" id="{B43BC152-0E27-4916-9C0F-4DCD252240E4}"/>
              </a:ext>
            </a:extLst>
          </p:cNvPr>
          <p:cNvSpPr/>
          <p:nvPr/>
        </p:nvSpPr>
        <p:spPr>
          <a:xfrm>
            <a:off x="2208628" y="2164224"/>
            <a:ext cx="9227384" cy="2459135"/>
          </a:xfrm>
          <a:prstGeom prst="rect">
            <a:avLst/>
          </a:prstGeom>
        </p:spPr>
        <p:txBody>
          <a:bodyPr wrap="square">
            <a:spAutoFit/>
          </a:bodyPr>
          <a:lstStyle/>
          <a:p>
            <a:pPr marL="342900" lvl="0" indent="-342900">
              <a:lnSpc>
                <a:spcPct val="107000"/>
              </a:lnSpc>
              <a:spcAft>
                <a:spcPts val="800"/>
              </a:spcAft>
              <a:buSzPts val="1000"/>
              <a:buFont typeface="Wingdings" panose="05000000000000000000" pitchFamily="2" charset="2"/>
              <a:buChar char="q"/>
              <a:tabLst>
                <a:tab pos="457200" algn="l"/>
              </a:tabLst>
            </a:pPr>
            <a:r>
              <a:rPr lang="en-US" sz="2400" b="1" dirty="0">
                <a:latin typeface="Times New Roman" panose="02020603050405020304" pitchFamily="18" charset="0"/>
                <a:ea typeface="Times New Roman" panose="02020603050405020304" pitchFamily="18" charset="0"/>
                <a:cs typeface="Arial" panose="020B0604020202020204" pitchFamily="34" charset="0"/>
              </a:rPr>
              <a:t>Ensures accurate and efficient communication</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Wingdings" panose="05000000000000000000" pitchFamily="2" charset="2"/>
              <a:buChar char="q"/>
              <a:tabLst>
                <a:tab pos="457200" algn="l"/>
              </a:tabLst>
            </a:pPr>
            <a:r>
              <a:rPr lang="en-US" sz="2400" b="1" dirty="0">
                <a:latin typeface="Times New Roman" panose="02020603050405020304" pitchFamily="18" charset="0"/>
                <a:ea typeface="Times New Roman" panose="02020603050405020304" pitchFamily="18" charset="0"/>
                <a:cs typeface="Arial" panose="020B0604020202020204" pitchFamily="34" charset="0"/>
              </a:rPr>
              <a:t>Supports decision-making and problem-solving</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Wingdings" panose="05000000000000000000" pitchFamily="2" charset="2"/>
              <a:buChar char="q"/>
              <a:tabLst>
                <a:tab pos="457200" algn="l"/>
              </a:tabLst>
            </a:pPr>
            <a:r>
              <a:rPr lang="en-US" sz="2400" b="1" dirty="0">
                <a:latin typeface="Times New Roman" panose="02020603050405020304" pitchFamily="18" charset="0"/>
                <a:ea typeface="Times New Roman" panose="02020603050405020304" pitchFamily="18" charset="0"/>
                <a:cs typeface="Arial" panose="020B0604020202020204" pitchFamily="34" charset="0"/>
              </a:rPr>
              <a:t>Reflects the organization’s image and professionalism</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Wingdings" panose="05000000000000000000" pitchFamily="2" charset="2"/>
              <a:buChar char="q"/>
              <a:tabLst>
                <a:tab pos="457200" algn="l"/>
              </a:tabLst>
            </a:pPr>
            <a:r>
              <a:rPr lang="en-US" sz="2400" b="1" dirty="0">
                <a:latin typeface="Times New Roman" panose="02020603050405020304" pitchFamily="18" charset="0"/>
                <a:ea typeface="Times New Roman" panose="02020603050405020304" pitchFamily="18" charset="0"/>
                <a:cs typeface="Arial" panose="020B0604020202020204" pitchFamily="34" charset="0"/>
              </a:rPr>
              <a:t>Helps maintain records and documentation</a:t>
            </a:r>
            <a:endParaRPr lang="en-US" sz="2000" b="1"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Wingdings" panose="05000000000000000000" pitchFamily="2" charset="2"/>
              <a:buChar char="q"/>
              <a:tabLst>
                <a:tab pos="457200" algn="l"/>
              </a:tabLst>
            </a:pPr>
            <a:r>
              <a:rPr lang="en-US" sz="2400" b="1" dirty="0">
                <a:latin typeface="Times New Roman" panose="02020603050405020304" pitchFamily="18" charset="0"/>
                <a:ea typeface="Times New Roman" panose="02020603050405020304" pitchFamily="18" charset="0"/>
                <a:cs typeface="Arial" panose="020B0604020202020204" pitchFamily="34" charset="0"/>
              </a:rPr>
              <a:t>Reduces confusion, errors, and misunderstandings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289E7CBF-5E49-4568-A566-BA832921B69B}"/>
              </a:ext>
            </a:extLst>
          </p:cNvPr>
          <p:cNvSpPr/>
          <p:nvPr/>
        </p:nvSpPr>
        <p:spPr>
          <a:xfrm>
            <a:off x="2590159" y="422251"/>
            <a:ext cx="6527556" cy="530594"/>
          </a:xfrm>
          <a:prstGeom prst="rect">
            <a:avLst/>
          </a:prstGeom>
        </p:spPr>
        <p:txBody>
          <a:bodyPr wrap="none">
            <a:spAutoFit/>
          </a:bodyPr>
          <a:lstStyle/>
          <a:p>
            <a:pPr>
              <a:lnSpc>
                <a:spcPct val="107000"/>
              </a:lnSpc>
              <a:spcAft>
                <a:spcPts val="800"/>
              </a:spcAft>
            </a:pPr>
            <a:r>
              <a:rPr lang="en-US" sz="2800" b="1" kern="1800" dirty="0">
                <a:latin typeface="Times New Roman" panose="02020603050405020304" pitchFamily="18" charset="0"/>
                <a:ea typeface="Times New Roman" panose="02020603050405020304" pitchFamily="18" charset="0"/>
                <a:cs typeface="Arial" panose="020B0604020202020204" pitchFamily="34" charset="0"/>
              </a:rPr>
              <a:t>2. Why Writing Matters in Organizations</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74277" y="1944668"/>
            <a:ext cx="8754794" cy="4571547"/>
          </a:xfrm>
        </p:spPr>
        <p:txBody>
          <a:bodyPr>
            <a:normAutofit/>
          </a:bodyPr>
          <a:lstStyle/>
          <a:p>
            <a:pPr marL="0" indent="0">
              <a:buNone/>
            </a:pPr>
            <a:r>
              <a:rPr lang="en-US" b="1" dirty="0"/>
              <a:t>A. Lack of Clarity and Purpose</a:t>
            </a:r>
          </a:p>
          <a:p>
            <a:pPr marL="0" indent="0">
              <a:buNone/>
            </a:pPr>
            <a:r>
              <a:rPr lang="en-US" b="1" dirty="0"/>
              <a:t>B. Poor Organization of Ideas</a:t>
            </a:r>
            <a:endParaRPr lang="en-US" dirty="0"/>
          </a:p>
          <a:p>
            <a:pPr marL="0" indent="0">
              <a:buNone/>
            </a:pPr>
            <a:r>
              <a:rPr lang="en-US" b="1" dirty="0"/>
              <a:t>C. Inadequate Writing Skills</a:t>
            </a:r>
            <a:endParaRPr lang="en-US" dirty="0"/>
          </a:p>
          <a:p>
            <a:pPr marL="0" indent="0">
              <a:buNone/>
            </a:pPr>
            <a:r>
              <a:rPr lang="en-US" b="1" dirty="0"/>
              <a:t>D. Time Pressure and Workload</a:t>
            </a:r>
            <a:endParaRPr lang="en-US" dirty="0"/>
          </a:p>
          <a:p>
            <a:pPr marL="0" indent="0">
              <a:buNone/>
            </a:pPr>
            <a:r>
              <a:rPr lang="en-US" b="1" dirty="0"/>
              <a:t>E. Overuse of Jargon and Technical Language</a:t>
            </a:r>
            <a:endParaRPr lang="en-US" dirty="0"/>
          </a:p>
          <a:p>
            <a:pPr marL="0" indent="0">
              <a:buNone/>
            </a:pPr>
            <a:r>
              <a:rPr lang="en-US" b="1" dirty="0"/>
              <a:t>F. Cultural and Language Diversity</a:t>
            </a:r>
            <a:endParaRPr lang="en-US" dirty="0"/>
          </a:p>
          <a:p>
            <a:pPr marL="0" indent="0">
              <a:buNone/>
            </a:pPr>
            <a:r>
              <a:rPr lang="en-US" b="1" dirty="0"/>
              <a:t>G. Inconsistent Writing Standards</a:t>
            </a:r>
            <a:endParaRPr lang="en-US" dirty="0"/>
          </a:p>
          <a:p>
            <a:pPr marL="0" indent="0">
              <a:buNone/>
            </a:pPr>
            <a:r>
              <a:rPr lang="en-US" b="1" dirty="0"/>
              <a:t>H. Resistance to Writing or Lack of Motivation</a:t>
            </a:r>
            <a:endParaRPr lang="en-US" dirty="0"/>
          </a:p>
          <a:p>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7196" y="0"/>
            <a:ext cx="9900527" cy="1974087"/>
          </a:xfrm>
          <a:prstGeom prst="rect">
            <a:avLst/>
          </a:prstGeom>
        </p:spPr>
      </p:pic>
      <p:sp>
        <p:nvSpPr>
          <p:cNvPr id="5" name="TextBox 5"/>
          <p:cNvSpPr txBox="1"/>
          <p:nvPr/>
        </p:nvSpPr>
        <p:spPr>
          <a:xfrm>
            <a:off x="17196" y="397762"/>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2670486" y="559296"/>
            <a:ext cx="6991378" cy="1077218"/>
          </a:xfrm>
          <a:prstGeom prst="rect">
            <a:avLst/>
          </a:prstGeom>
          <a:noFill/>
        </p:spPr>
        <p:txBody>
          <a:bodyPr wrap="square" rtlCol="0">
            <a:spAutoFit/>
          </a:bodyPr>
          <a:lstStyle/>
          <a:p>
            <a:pPr algn="ctr"/>
            <a:r>
              <a:rPr lang="en-US" sz="3200" b="1" dirty="0">
                <a:solidFill>
                  <a:srgbClr val="FFFF00"/>
                </a:solidFill>
                <a:cs typeface="Tajawal Medium" panose="00000600000000000000" pitchFamily="2" charset="-78"/>
              </a:rPr>
              <a:t>Major Challenges of Writing in Organizations </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239536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579190" y="1119018"/>
            <a:ext cx="3223015" cy="55490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6437" y="1285191"/>
            <a:ext cx="1002037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51991EE7-8A11-4DD9-B9E0-C68D136972BE}"/>
              </a:ext>
            </a:extLst>
          </p:cNvPr>
          <p:cNvSpPr txBox="1">
            <a:spLocks/>
          </p:cNvSpPr>
          <p:nvPr/>
        </p:nvSpPr>
        <p:spPr>
          <a:xfrm>
            <a:off x="2982350" y="365125"/>
            <a:ext cx="8371449" cy="1325563"/>
          </a:xfrm>
          <a:prstGeom prst="rect">
            <a:avLst/>
          </a:prstGeom>
        </p:spPr>
        <p:txBody>
          <a:bodyPr wrap="none">
            <a:spAutoFit/>
          </a:bodyPr>
          <a:lstStyle>
            <a:defPPr>
              <a:defRPr lang="en-US"/>
            </a:defPPr>
            <a:lvl1pPr>
              <a:lnSpc>
                <a:spcPct val="107000"/>
              </a:lnSpc>
              <a:spcAft>
                <a:spcPts val="800"/>
              </a:spcAft>
              <a:defRPr sz="2800" b="1" kern="1800">
                <a:latin typeface="Times New Roman" panose="02020603050405020304" pitchFamily="18" charset="0"/>
                <a:ea typeface="Times New Roman" panose="02020603050405020304" pitchFamily="18" charset="0"/>
                <a:cs typeface="Arial" panose="020B0604020202020204" pitchFamily="34" charset="0"/>
              </a:defRPr>
            </a:lvl1pPr>
          </a:lstStyle>
          <a:p>
            <a:r>
              <a:rPr lang="en-US" dirty="0"/>
              <a:t>A. Lack of Clarity and Purpose</a:t>
            </a:r>
            <a:br>
              <a:rPr lang="en-US" dirty="0"/>
            </a:br>
            <a:endParaRPr lang="en-US" dirty="0"/>
          </a:p>
        </p:txBody>
      </p:sp>
      <p:sp>
        <p:nvSpPr>
          <p:cNvPr id="8" name="Content Placeholder 2">
            <a:extLst>
              <a:ext uri="{FF2B5EF4-FFF2-40B4-BE49-F238E27FC236}">
                <a16:creationId xmlns:a16="http://schemas.microsoft.com/office/drawing/2014/main" id="{337201D4-6541-4195-9BA0-7F743D776D1E}"/>
              </a:ext>
            </a:extLst>
          </p:cNvPr>
          <p:cNvSpPr txBox="1">
            <a:spLocks/>
          </p:cNvSpPr>
          <p:nvPr/>
        </p:nvSpPr>
        <p:spPr>
          <a:xfrm>
            <a:off x="838201" y="1690687"/>
            <a:ext cx="9310979" cy="4341405"/>
          </a:xfrm>
          <a:prstGeom prst="rect">
            <a:avLst/>
          </a:prstGeom>
        </p:spPr>
        <p:txBody>
          <a:bodyPr vert="horz" lIns="91440" tIns="45720" rIns="91440" bIns="45720" rtlCol="0" anchor="ctr">
            <a:normAutofit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b="1" dirty="0">
                <a:solidFill>
                  <a:srgbClr val="FF0000"/>
                </a:solidFill>
              </a:rPr>
              <a:t>Many employees begin writing without a clear understanding of:</a:t>
            </a:r>
          </a:p>
          <a:p>
            <a:pPr marL="457200" indent="-457200" algn="l">
              <a:buFont typeface="Wingdings" panose="05000000000000000000" pitchFamily="2" charset="2"/>
              <a:buChar char="q"/>
            </a:pPr>
            <a:r>
              <a:rPr lang="en-US" b="1" dirty="0"/>
              <a:t>The message they want to deliver</a:t>
            </a:r>
          </a:p>
          <a:p>
            <a:pPr marL="457200" indent="-457200" algn="l">
              <a:buFont typeface="Wingdings" panose="05000000000000000000" pitchFamily="2" charset="2"/>
              <a:buChar char="q"/>
            </a:pPr>
            <a:r>
              <a:rPr lang="en-US" b="1" dirty="0"/>
              <a:t>The audience</a:t>
            </a:r>
          </a:p>
          <a:p>
            <a:pPr marL="457200" indent="-457200" algn="l">
              <a:buFont typeface="Wingdings" panose="05000000000000000000" pitchFamily="2" charset="2"/>
              <a:buChar char="q"/>
            </a:pPr>
            <a:r>
              <a:rPr lang="en-US" b="1" dirty="0"/>
              <a:t>The expected outcome</a:t>
            </a:r>
          </a:p>
          <a:p>
            <a:pPr algn="l"/>
            <a:r>
              <a:rPr lang="en-US" b="1" dirty="0">
                <a:solidFill>
                  <a:srgbClr val="FF0000"/>
                </a:solidFill>
              </a:rPr>
              <a:t>Effects:</a:t>
            </a:r>
          </a:p>
          <a:p>
            <a:pPr marL="457200" lvl="0" indent="-457200" algn="l">
              <a:buFont typeface="Wingdings" panose="05000000000000000000" pitchFamily="2" charset="2"/>
              <a:buChar char="q"/>
            </a:pPr>
            <a:r>
              <a:rPr lang="en-US" b="1" dirty="0"/>
              <a:t>Vague or confusing messages</a:t>
            </a:r>
          </a:p>
          <a:p>
            <a:pPr marL="457200" lvl="0" indent="-457200" algn="l">
              <a:buFont typeface="Wingdings" panose="05000000000000000000" pitchFamily="2" charset="2"/>
              <a:buChar char="q"/>
            </a:pPr>
            <a:r>
              <a:rPr lang="en-US" b="1" dirty="0"/>
              <a:t>Misinterpretations</a:t>
            </a:r>
          </a:p>
          <a:p>
            <a:pPr marL="457200" lvl="0" indent="-457200" algn="l">
              <a:buFont typeface="Wingdings" panose="05000000000000000000" pitchFamily="2" charset="2"/>
              <a:buChar char="q"/>
            </a:pPr>
            <a:r>
              <a:rPr lang="en-US" b="1" dirty="0"/>
              <a:t>Longer decision time</a:t>
            </a:r>
          </a:p>
          <a:p>
            <a:pPr algn="l"/>
            <a:r>
              <a:rPr lang="en-US" b="1" dirty="0">
                <a:solidFill>
                  <a:srgbClr val="FF0000"/>
                </a:solidFill>
              </a:rPr>
              <a:t>Solution:</a:t>
            </a:r>
            <a:r>
              <a:rPr lang="en-US" dirty="0">
                <a:solidFill>
                  <a:srgbClr val="FF0000"/>
                </a:solidFill>
              </a:rPr>
              <a:t> </a:t>
            </a:r>
          </a:p>
          <a:p>
            <a:pPr algn="l"/>
            <a:r>
              <a:rPr lang="en-US" b="1" dirty="0"/>
              <a:t>Identify purpose, audience, and key message before writing.</a:t>
            </a:r>
          </a:p>
          <a:p>
            <a:pPr marL="457200" indent="-457200" algn="l">
              <a:buFont typeface="Wingdings" panose="05000000000000000000" pitchFamily="2" charset="2"/>
              <a:buChar char="q"/>
            </a:pPr>
            <a:endParaRPr lang="en-US" b="1" dirty="0"/>
          </a:p>
          <a:p>
            <a:pPr algn="l"/>
            <a:endParaRPr lang="en-US" b="1" dirty="0"/>
          </a:p>
        </p:txBody>
      </p:sp>
      <p:pic>
        <p:nvPicPr>
          <p:cNvPr id="9" name="Graphic 21">
            <a:extLst>
              <a:ext uri="{FF2B5EF4-FFF2-40B4-BE49-F238E27FC236}">
                <a16:creationId xmlns:a16="http://schemas.microsoft.com/office/drawing/2014/main" id="{02BCBE7E-A11D-4ACB-944D-869E8140D4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30991303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163542" y="1111251"/>
            <a:ext cx="3339141" cy="53682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89317" y="1285191"/>
            <a:ext cx="983749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06898406-15C3-4A94-8DB0-AC737AC58022}"/>
              </a:ext>
            </a:extLst>
          </p:cNvPr>
          <p:cNvSpPr/>
          <p:nvPr/>
        </p:nvSpPr>
        <p:spPr>
          <a:xfrm>
            <a:off x="928469" y="1896913"/>
            <a:ext cx="10146984" cy="3849836"/>
          </a:xfrm>
          <a:prstGeom prst="rect">
            <a:avLst/>
          </a:prstGeom>
        </p:spPr>
        <p:txBody>
          <a:bodyPr wrap="square">
            <a:spAutoFit/>
          </a:bodyPr>
          <a:lstStyle/>
          <a:p>
            <a:pPr>
              <a:lnSpc>
                <a:spcPct val="107000"/>
              </a:lnSpc>
              <a:spcAft>
                <a:spcPts val="800"/>
              </a:spcAft>
            </a:pPr>
            <a:r>
              <a:rPr lang="en-US" sz="2400" b="1" dirty="0">
                <a:latin typeface="Times New Roman" panose="02020603050405020304" pitchFamily="18" charset="0"/>
                <a:ea typeface="Times New Roman" panose="02020603050405020304" pitchFamily="18" charset="0"/>
                <a:cs typeface="Arial" panose="020B0604020202020204" pitchFamily="34" charset="0"/>
              </a:rPr>
              <a:t>Some writers struggle to structure information logically.</a:t>
            </a:r>
            <a:endParaRPr lang="en-US" sz="20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400" b="1" dirty="0">
                <a:latin typeface="Times New Roman" panose="02020603050405020304" pitchFamily="18" charset="0"/>
                <a:ea typeface="Times New Roman" panose="02020603050405020304" pitchFamily="18" charset="0"/>
                <a:cs typeface="Arial" panose="020B0604020202020204" pitchFamily="34" charset="0"/>
              </a:rPr>
              <a:t>Common problems include:</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Arial" panose="020B0604020202020204" pitchFamily="34" charset="0"/>
              </a:rPr>
              <a:t>Unclear introductions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Arial" panose="020B0604020202020204" pitchFamily="34" charset="0"/>
              </a:rPr>
              <a:t>Disorganized paragraphs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Arial" panose="020B0604020202020204" pitchFamily="34" charset="0"/>
              </a:rPr>
              <a:t>Missing transitions</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400" dirty="0">
                <a:latin typeface="Times New Roman" panose="02020603050405020304" pitchFamily="18" charset="0"/>
                <a:ea typeface="Times New Roman" panose="02020603050405020304" pitchFamily="18" charset="0"/>
                <a:cs typeface="Arial" panose="020B0604020202020204" pitchFamily="34" charset="0"/>
              </a:rPr>
              <a:t>Mixed topics in a single section</a:t>
            </a:r>
            <a:endParaRPr lang="en-US" sz="20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4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Solution:</a:t>
            </a:r>
            <a:r>
              <a:rPr lang="en-US" sz="24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400" dirty="0">
                <a:latin typeface="Times New Roman" panose="02020603050405020304" pitchFamily="18" charset="0"/>
                <a:ea typeface="Times New Roman" panose="02020603050405020304" pitchFamily="18" charset="0"/>
                <a:cs typeface="Arial" panose="020B0604020202020204" pitchFamily="34" charset="0"/>
              </a:rPr>
              <a:t>Use outlines, headings, and the “introduction–body–conclusion” structure.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E911D586-EF6C-472C-9D5F-2A3293A649BB}"/>
              </a:ext>
            </a:extLst>
          </p:cNvPr>
          <p:cNvSpPr/>
          <p:nvPr/>
        </p:nvSpPr>
        <p:spPr>
          <a:xfrm>
            <a:off x="3408779" y="534537"/>
            <a:ext cx="3123612" cy="374077"/>
          </a:xfrm>
          <a:prstGeom prst="rect">
            <a:avLst/>
          </a:prstGeom>
        </p:spPr>
        <p:txBody>
          <a:bodyPr wrap="none">
            <a:spAutoFit/>
          </a:bodyPr>
          <a:lstStyle/>
          <a:p>
            <a:pPr>
              <a:lnSpc>
                <a:spcPct val="107000"/>
              </a:lnSpc>
              <a:spcAft>
                <a:spcPts val="800"/>
              </a:spcAft>
            </a:pPr>
            <a:r>
              <a:rPr lang="en-US" sz="2800" b="1" kern="1800" dirty="0">
                <a:latin typeface="Times New Roman" panose="02020603050405020304" pitchFamily="18" charset="0"/>
                <a:cs typeface="Arial" panose="020B0604020202020204" pitchFamily="34" charset="0"/>
              </a:rPr>
              <a:t>B. Poor Organization of Ideas</a:t>
            </a:r>
          </a:p>
        </p:txBody>
      </p:sp>
      <p:pic>
        <p:nvPicPr>
          <p:cNvPr id="7" name="Graphic 21">
            <a:extLst>
              <a:ext uri="{FF2B5EF4-FFF2-40B4-BE49-F238E27FC236}">
                <a16:creationId xmlns:a16="http://schemas.microsoft.com/office/drawing/2014/main" id="{37E801F2-3446-465C-98D7-352989EF04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12846579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412480" y="952845"/>
            <a:ext cx="3446585" cy="56589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64234" y="1285191"/>
            <a:ext cx="10062578"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FF506620-09DE-4D7E-B1D3-D6ADC2193F3A}"/>
              </a:ext>
            </a:extLst>
          </p:cNvPr>
          <p:cNvSpPr/>
          <p:nvPr/>
        </p:nvSpPr>
        <p:spPr>
          <a:xfrm>
            <a:off x="872197" y="1563810"/>
            <a:ext cx="9537895" cy="4475905"/>
          </a:xfrm>
          <a:prstGeom prst="rect">
            <a:avLst/>
          </a:prstGeom>
        </p:spPr>
        <p:txBody>
          <a:bodyPr wrap="square">
            <a:spAutoFit/>
          </a:bodyPr>
          <a:lstStyle/>
          <a:p>
            <a:pPr>
              <a:lnSpc>
                <a:spcPct val="107000"/>
              </a:lnSpc>
              <a:spcAft>
                <a:spcPts val="800"/>
              </a:spcAft>
            </a:pPr>
            <a:r>
              <a:rPr lang="en-US" sz="2800" b="1" dirty="0">
                <a:latin typeface="Times New Roman" panose="02020603050405020304" pitchFamily="18" charset="0"/>
                <a:ea typeface="Times New Roman" panose="02020603050405020304" pitchFamily="18" charset="0"/>
                <a:cs typeface="Arial" panose="020B0604020202020204" pitchFamily="34" charset="0"/>
              </a:rPr>
              <a:t>Employees may have limited skills in:</a:t>
            </a:r>
            <a:endParaRPr lang="en-US" sz="2400" b="1"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Grammar and sentence structure</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Word choice (tone too formal or too casual)</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Concise writing</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Effects:</a:t>
            </a:r>
            <a:endParaRPr lang="en-US" sz="24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Errors that damage professionalism</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Lengthy, difficult-to-read documents</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Solution:</a:t>
            </a:r>
            <a:r>
              <a:rPr lang="en-US" sz="28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800" dirty="0">
                <a:latin typeface="Times New Roman" panose="02020603050405020304" pitchFamily="18" charset="0"/>
                <a:ea typeface="Times New Roman" panose="02020603050405020304" pitchFamily="18" charset="0"/>
                <a:cs typeface="Arial" panose="020B0604020202020204" pitchFamily="34" charset="0"/>
              </a:rPr>
              <a:t>Training programs, writing guidelines, editing tools.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183D10F6-1D33-449B-9570-2D729BBE9CEA}"/>
              </a:ext>
            </a:extLst>
          </p:cNvPr>
          <p:cNvSpPr/>
          <p:nvPr/>
        </p:nvSpPr>
        <p:spPr>
          <a:xfrm>
            <a:off x="3563839" y="442958"/>
            <a:ext cx="3010440" cy="374077"/>
          </a:xfrm>
          <a:prstGeom prst="rect">
            <a:avLst/>
          </a:prstGeom>
        </p:spPr>
        <p:txBody>
          <a:bodyPr wrap="none">
            <a:spAutoFit/>
          </a:bodyPr>
          <a:lstStyle/>
          <a:p>
            <a:pPr>
              <a:lnSpc>
                <a:spcPct val="107000"/>
              </a:lnSpc>
              <a:spcAft>
                <a:spcPts val="800"/>
              </a:spcAft>
            </a:pPr>
            <a:r>
              <a:rPr lang="en-US" sz="2800" b="1" kern="1800" dirty="0">
                <a:latin typeface="Times New Roman" panose="02020603050405020304" pitchFamily="18" charset="0"/>
                <a:cs typeface="Arial" panose="020B0604020202020204" pitchFamily="34" charset="0"/>
              </a:rPr>
              <a:t>C. Inadequate Writing Skills</a:t>
            </a:r>
          </a:p>
        </p:txBody>
      </p:sp>
      <p:pic>
        <p:nvPicPr>
          <p:cNvPr id="7" name="Graphic 21">
            <a:extLst>
              <a:ext uri="{FF2B5EF4-FFF2-40B4-BE49-F238E27FC236}">
                <a16:creationId xmlns:a16="http://schemas.microsoft.com/office/drawing/2014/main" id="{E1BAE015-1EF7-4962-B4B8-EAE24DE04B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Tree>
    <p:extLst>
      <p:ext uri="{BB962C8B-B14F-4D97-AF65-F5344CB8AC3E}">
        <p14:creationId xmlns:p14="http://schemas.microsoft.com/office/powerpoint/2010/main" val="2490312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376485" cy="57574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29994" y="1285192"/>
            <a:ext cx="9696818" cy="51421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97EE1DE-8CCC-4E77-A388-6A7ED5ABF5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2" name="Rectangle 1">
            <a:extLst>
              <a:ext uri="{FF2B5EF4-FFF2-40B4-BE49-F238E27FC236}">
                <a16:creationId xmlns:a16="http://schemas.microsoft.com/office/drawing/2014/main" id="{F3F01E84-5544-4C18-8917-CC681153BA46}"/>
              </a:ext>
            </a:extLst>
          </p:cNvPr>
          <p:cNvSpPr/>
          <p:nvPr/>
        </p:nvSpPr>
        <p:spPr>
          <a:xfrm>
            <a:off x="984738" y="1621478"/>
            <a:ext cx="9542074" cy="3809697"/>
          </a:xfrm>
          <a:prstGeom prst="rect">
            <a:avLst/>
          </a:prstGeom>
        </p:spPr>
        <p:txBody>
          <a:bodyPr wrap="square">
            <a:spAutoFit/>
          </a:bodyPr>
          <a:lstStyle/>
          <a:p>
            <a:pPr>
              <a:lnSpc>
                <a:spcPct val="107000"/>
              </a:lnSpc>
              <a:spcAft>
                <a:spcPts val="800"/>
              </a:spcAft>
            </a:pPr>
            <a:r>
              <a:rPr lang="en-US" sz="2800" b="1" dirty="0">
                <a:latin typeface="Times New Roman" panose="02020603050405020304" pitchFamily="18" charset="0"/>
                <a:ea typeface="Times New Roman" panose="02020603050405020304" pitchFamily="18" charset="0"/>
                <a:cs typeface="Arial" panose="020B0604020202020204" pitchFamily="34" charset="0"/>
              </a:rPr>
              <a:t>Fast-paced work environments demand quick responses.</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Consequences:</a:t>
            </a:r>
            <a:endParaRPr lang="en-US" sz="24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Rushed, low-quality writing</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Overlooked errors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Missing details</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Solution:</a:t>
            </a:r>
            <a:r>
              <a:rPr lang="en-US" sz="28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800" dirty="0">
                <a:latin typeface="Times New Roman" panose="02020603050405020304" pitchFamily="18" charset="0"/>
                <a:ea typeface="Times New Roman" panose="02020603050405020304" pitchFamily="18" charset="0"/>
                <a:cs typeface="Arial" panose="020B0604020202020204" pitchFamily="34" charset="0"/>
              </a:rPr>
              <a:t>Templates, clear processes, and prioritization strategies.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54885E1B-3D8D-4219-B5F8-9891AE082E2D}"/>
              </a:ext>
            </a:extLst>
          </p:cNvPr>
          <p:cNvSpPr/>
          <p:nvPr/>
        </p:nvSpPr>
        <p:spPr>
          <a:xfrm>
            <a:off x="3435930" y="430658"/>
            <a:ext cx="3350661" cy="374077"/>
          </a:xfrm>
          <a:prstGeom prst="rect">
            <a:avLst/>
          </a:prstGeom>
        </p:spPr>
        <p:txBody>
          <a:bodyPr wrap="none">
            <a:spAutoFit/>
          </a:bodyPr>
          <a:lstStyle/>
          <a:p>
            <a:pPr>
              <a:lnSpc>
                <a:spcPct val="107000"/>
              </a:lnSpc>
              <a:spcAft>
                <a:spcPts val="800"/>
              </a:spcAft>
            </a:pPr>
            <a:r>
              <a:rPr lang="en-US" sz="2800" b="1" kern="1800" dirty="0">
                <a:latin typeface="Times New Roman" panose="02020603050405020304" pitchFamily="18" charset="0"/>
                <a:cs typeface="Arial" panose="020B0604020202020204" pitchFamily="34" charset="0"/>
              </a:rPr>
              <a:t>D. Time Pressure and Workload</a:t>
            </a:r>
          </a:p>
        </p:txBody>
      </p:sp>
    </p:spTree>
    <p:extLst>
      <p:ext uri="{BB962C8B-B14F-4D97-AF65-F5344CB8AC3E}">
        <p14:creationId xmlns:p14="http://schemas.microsoft.com/office/powerpoint/2010/main" val="30260506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3" name="Rectangle: Rounded Corners 22"/>
          <p:cNvSpPr/>
          <p:nvPr/>
        </p:nvSpPr>
        <p:spPr>
          <a:xfrm>
            <a:off x="8607914" y="952845"/>
            <a:ext cx="3096406" cy="54762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69145" y="1155868"/>
            <a:ext cx="9609606"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587F12A-2C91-4501-8798-4B065E00D66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119719" y="12074"/>
            <a:ext cx="1864679" cy="1031125"/>
          </a:xfrm>
          <a:prstGeom prst="rect">
            <a:avLst/>
          </a:prstGeom>
        </p:spPr>
      </p:pic>
      <p:sp>
        <p:nvSpPr>
          <p:cNvPr id="2" name="Rectangle 1">
            <a:extLst>
              <a:ext uri="{FF2B5EF4-FFF2-40B4-BE49-F238E27FC236}">
                <a16:creationId xmlns:a16="http://schemas.microsoft.com/office/drawing/2014/main" id="{062BFDA6-0FF7-4320-958A-267831B00DF6}"/>
              </a:ext>
            </a:extLst>
          </p:cNvPr>
          <p:cNvSpPr/>
          <p:nvPr/>
        </p:nvSpPr>
        <p:spPr>
          <a:xfrm>
            <a:off x="1828799" y="1584072"/>
            <a:ext cx="8849952" cy="3809697"/>
          </a:xfrm>
          <a:prstGeom prst="rect">
            <a:avLst/>
          </a:prstGeom>
        </p:spPr>
        <p:txBody>
          <a:bodyPr wrap="square">
            <a:spAutoFit/>
          </a:bodyPr>
          <a:lstStyle/>
          <a:p>
            <a:pPr>
              <a:lnSpc>
                <a:spcPct val="107000"/>
              </a:lnSpc>
              <a:spcAft>
                <a:spcPts val="800"/>
              </a:spcAft>
            </a:pPr>
            <a:r>
              <a:rPr lang="en-US" sz="2800" b="1" dirty="0">
                <a:latin typeface="Times New Roman" panose="02020603050405020304" pitchFamily="18" charset="0"/>
                <a:ea typeface="Times New Roman" panose="02020603050405020304" pitchFamily="18" charset="0"/>
                <a:cs typeface="Arial" panose="020B0604020202020204" pitchFamily="34" charset="0"/>
              </a:rPr>
              <a:t>Employees often use complex or specialized terminology.</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Effects</a:t>
            </a:r>
            <a:r>
              <a:rPr lang="en-US" sz="2800" dirty="0">
                <a:latin typeface="Times New Roman" panose="02020603050405020304" pitchFamily="18" charset="0"/>
                <a:ea typeface="Times New Roman" panose="02020603050405020304" pitchFamily="18" charset="0"/>
                <a:cs typeface="Arial" panose="020B0604020202020204" pitchFamily="34" charset="0"/>
              </a:rPr>
              <a:t>:</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Confusion among non-experts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Barriers to collaboration</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Miscommunication between departments</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Solution:</a:t>
            </a:r>
            <a:r>
              <a:rPr lang="en-US" sz="28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800" dirty="0">
                <a:latin typeface="Times New Roman" panose="02020603050405020304" pitchFamily="18" charset="0"/>
                <a:ea typeface="Times New Roman" panose="02020603050405020304" pitchFamily="18" charset="0"/>
                <a:cs typeface="Arial" panose="020B0604020202020204" pitchFamily="34" charset="0"/>
              </a:rPr>
              <a:t>Use plain language unless technical accuracy is required.</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020ACE4A-FEAE-46EF-A638-18FB245F17DD}"/>
              </a:ext>
            </a:extLst>
          </p:cNvPr>
          <p:cNvSpPr/>
          <p:nvPr/>
        </p:nvSpPr>
        <p:spPr>
          <a:xfrm>
            <a:off x="1591082" y="428903"/>
            <a:ext cx="7254550" cy="530594"/>
          </a:xfrm>
          <a:prstGeom prst="rect">
            <a:avLst/>
          </a:prstGeom>
        </p:spPr>
        <p:txBody>
          <a:bodyPr wrap="none">
            <a:spAutoFit/>
          </a:bodyPr>
          <a:lstStyle/>
          <a:p>
            <a:pPr>
              <a:lnSpc>
                <a:spcPct val="107000"/>
              </a:lnSpc>
              <a:spcAft>
                <a:spcPts val="800"/>
              </a:spcAft>
            </a:pPr>
            <a:r>
              <a:rPr lang="en-US" sz="2800" b="1" kern="1800" dirty="0">
                <a:latin typeface="Times New Roman" panose="02020603050405020304" pitchFamily="18" charset="0"/>
                <a:cs typeface="Arial" panose="020B0604020202020204" pitchFamily="34" charset="0"/>
              </a:rPr>
              <a:t>E. Overuse of Jargon and Technical Language</a:t>
            </a:r>
          </a:p>
        </p:txBody>
      </p:sp>
    </p:spTree>
    <p:extLst>
      <p:ext uri="{BB962C8B-B14F-4D97-AF65-F5344CB8AC3E}">
        <p14:creationId xmlns:p14="http://schemas.microsoft.com/office/powerpoint/2010/main" val="605685875"/>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1119017"/>
            <a:ext cx="2547766" cy="54829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7963" y="1285191"/>
            <a:ext cx="10118849" cy="5150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E19D1D0-0D98-4711-BC05-039F579210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2" name="Rectangle 1">
            <a:extLst>
              <a:ext uri="{FF2B5EF4-FFF2-40B4-BE49-F238E27FC236}">
                <a16:creationId xmlns:a16="http://schemas.microsoft.com/office/drawing/2014/main" id="{F6A638C9-E18D-484F-9A90-10CA052A8451}"/>
              </a:ext>
            </a:extLst>
          </p:cNvPr>
          <p:cNvSpPr/>
          <p:nvPr/>
        </p:nvSpPr>
        <p:spPr>
          <a:xfrm>
            <a:off x="801858" y="1825565"/>
            <a:ext cx="9481625" cy="4270721"/>
          </a:xfrm>
          <a:prstGeom prst="rect">
            <a:avLst/>
          </a:prstGeom>
        </p:spPr>
        <p:txBody>
          <a:bodyPr wrap="square">
            <a:spAutoFit/>
          </a:bodyPr>
          <a:lstStyle/>
          <a:p>
            <a:pPr>
              <a:lnSpc>
                <a:spcPct val="107000"/>
              </a:lnSpc>
              <a:spcAft>
                <a:spcPts val="800"/>
              </a:spcAft>
            </a:pPr>
            <a:r>
              <a:rPr lang="en-US" sz="2800" b="1" dirty="0">
                <a:latin typeface="Times New Roman" panose="02020603050405020304" pitchFamily="18" charset="0"/>
                <a:ea typeface="Times New Roman" panose="02020603050405020304" pitchFamily="18" charset="0"/>
                <a:cs typeface="Arial" panose="020B0604020202020204" pitchFamily="34" charset="0"/>
              </a:rPr>
              <a:t>In global organizations, employees may come from different cultural or linguistic backgrounds.</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Challenges:</a:t>
            </a:r>
            <a:endParaRPr lang="en-US" sz="24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Different writing styles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Misinterpretation of tone</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Variations in directness or formality</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Solution: </a:t>
            </a:r>
            <a:r>
              <a:rPr lang="en-US" sz="2800" dirty="0">
                <a:latin typeface="Times New Roman" panose="02020603050405020304" pitchFamily="18" charset="0"/>
                <a:ea typeface="Times New Roman" panose="02020603050405020304" pitchFamily="18" charset="0"/>
                <a:cs typeface="Arial" panose="020B0604020202020204" pitchFamily="34" charset="0"/>
              </a:rPr>
              <a:t>Clear writing guidelines, translation support, cultural awareness training.</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82363E98-F778-422B-8DE8-3AEE2A3F7526}"/>
              </a:ext>
            </a:extLst>
          </p:cNvPr>
          <p:cNvSpPr/>
          <p:nvPr/>
        </p:nvSpPr>
        <p:spPr>
          <a:xfrm>
            <a:off x="2978744" y="422251"/>
            <a:ext cx="5629170" cy="530594"/>
          </a:xfrm>
          <a:prstGeom prst="rect">
            <a:avLst/>
          </a:prstGeom>
        </p:spPr>
        <p:txBody>
          <a:bodyPr wrap="none">
            <a:spAutoFit/>
          </a:bodyPr>
          <a:lstStyle/>
          <a:p>
            <a:pPr>
              <a:lnSpc>
                <a:spcPct val="107000"/>
              </a:lnSpc>
              <a:spcAft>
                <a:spcPts val="800"/>
              </a:spcAft>
            </a:pPr>
            <a:r>
              <a:rPr lang="en-US" sz="2800" b="1" kern="1800" dirty="0">
                <a:latin typeface="Times New Roman" panose="02020603050405020304" pitchFamily="18" charset="0"/>
                <a:cs typeface="Arial" panose="020B0604020202020204" pitchFamily="34" charset="0"/>
              </a:rPr>
              <a:t>F. Cultural and Language Diversity</a:t>
            </a:r>
          </a:p>
        </p:txBody>
      </p:sp>
    </p:spTree>
    <p:extLst>
      <p:ext uri="{BB962C8B-B14F-4D97-AF65-F5344CB8AC3E}">
        <p14:creationId xmlns:p14="http://schemas.microsoft.com/office/powerpoint/2010/main" val="503554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2927594" cy="577151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3723" y="1285191"/>
            <a:ext cx="9753089" cy="5150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3B36DF3-D3F3-48BA-B2D5-1EAE1CC934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2" name="Rectangle 1">
            <a:extLst>
              <a:ext uri="{FF2B5EF4-FFF2-40B4-BE49-F238E27FC236}">
                <a16:creationId xmlns:a16="http://schemas.microsoft.com/office/drawing/2014/main" id="{CBE3DA58-DD89-4B61-9AA4-CECA494E57A8}"/>
              </a:ext>
            </a:extLst>
          </p:cNvPr>
          <p:cNvSpPr/>
          <p:nvPr/>
        </p:nvSpPr>
        <p:spPr>
          <a:xfrm>
            <a:off x="1083212" y="1806383"/>
            <a:ext cx="9443599" cy="3348674"/>
          </a:xfrm>
          <a:prstGeom prst="rect">
            <a:avLst/>
          </a:prstGeom>
        </p:spPr>
        <p:txBody>
          <a:bodyPr wrap="square">
            <a:spAutoFit/>
          </a:bodyPr>
          <a:lstStyle/>
          <a:p>
            <a:pPr>
              <a:lnSpc>
                <a:spcPct val="107000"/>
              </a:lnSpc>
              <a:spcAft>
                <a:spcPts val="800"/>
              </a:spcAft>
            </a:pPr>
            <a:r>
              <a:rPr lang="en-US" sz="2800" b="1" dirty="0">
                <a:latin typeface="Times New Roman" panose="02020603050405020304" pitchFamily="18" charset="0"/>
                <a:ea typeface="Times New Roman" panose="02020603050405020304" pitchFamily="18" charset="0"/>
                <a:cs typeface="Arial" panose="020B0604020202020204" pitchFamily="34" charset="0"/>
              </a:rPr>
              <a:t>Without organizational rules, writing quality varies widely.</a:t>
            </a:r>
            <a:endParaRPr lang="en-US" sz="2400" b="1"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Issues include:</a:t>
            </a:r>
            <a:endParaRPr lang="en-US" sz="24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Different format styles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Varied terminology</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Different standards for tone and length</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Solution:</a:t>
            </a:r>
            <a:r>
              <a:rPr lang="en-US" sz="28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800" dirty="0">
                <a:latin typeface="Times New Roman" panose="02020603050405020304" pitchFamily="18" charset="0"/>
                <a:ea typeface="Times New Roman" panose="02020603050405020304" pitchFamily="18" charset="0"/>
                <a:cs typeface="Arial" panose="020B0604020202020204" pitchFamily="34" charset="0"/>
              </a:rPr>
              <a:t>Organization-wide style guides and templates.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1BBC8CCB-89FA-4D38-9E5A-47C50ED63F76}"/>
              </a:ext>
            </a:extLst>
          </p:cNvPr>
          <p:cNvSpPr/>
          <p:nvPr/>
        </p:nvSpPr>
        <p:spPr>
          <a:xfrm>
            <a:off x="2815931" y="422251"/>
            <a:ext cx="5461623" cy="530594"/>
          </a:xfrm>
          <a:prstGeom prst="rect">
            <a:avLst/>
          </a:prstGeom>
        </p:spPr>
        <p:txBody>
          <a:bodyPr wrap="none">
            <a:spAutoFit/>
          </a:bodyPr>
          <a:lstStyle/>
          <a:p>
            <a:pPr>
              <a:lnSpc>
                <a:spcPct val="107000"/>
              </a:lnSpc>
              <a:spcAft>
                <a:spcPts val="800"/>
              </a:spcAft>
            </a:pPr>
            <a:r>
              <a:rPr lang="en-US" sz="2800" b="1" kern="1800" dirty="0">
                <a:latin typeface="Times New Roman" panose="02020603050405020304" pitchFamily="18" charset="0"/>
                <a:cs typeface="Arial" panose="020B0604020202020204" pitchFamily="34" charset="0"/>
              </a:rPr>
              <a:t>G. Inconsistent Writing Standards</a:t>
            </a:r>
          </a:p>
        </p:txBody>
      </p:sp>
    </p:spTree>
    <p:extLst>
      <p:ext uri="{BB962C8B-B14F-4D97-AF65-F5344CB8AC3E}">
        <p14:creationId xmlns:p14="http://schemas.microsoft.com/office/powerpoint/2010/main" val="1385226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1808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BA97903-E8B2-4794-8F78-DB1BA023AB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83731" y="79526"/>
            <a:ext cx="1727838" cy="1031125"/>
          </a:xfrm>
          <a:prstGeom prst="rect">
            <a:avLst/>
          </a:prstGeom>
        </p:spPr>
      </p:pic>
      <p:sp>
        <p:nvSpPr>
          <p:cNvPr id="2" name="Rectangle 1">
            <a:extLst>
              <a:ext uri="{FF2B5EF4-FFF2-40B4-BE49-F238E27FC236}">
                <a16:creationId xmlns:a16="http://schemas.microsoft.com/office/drawing/2014/main" id="{44055EDD-B2AA-4FDA-B832-70842AA65665}"/>
              </a:ext>
            </a:extLst>
          </p:cNvPr>
          <p:cNvSpPr/>
          <p:nvPr/>
        </p:nvSpPr>
        <p:spPr>
          <a:xfrm>
            <a:off x="1665188" y="1842484"/>
            <a:ext cx="8196264" cy="3246081"/>
          </a:xfrm>
          <a:prstGeom prst="rect">
            <a:avLst/>
          </a:prstGeom>
        </p:spPr>
        <p:txBody>
          <a:bodyPr wrap="square">
            <a:spAutoFit/>
          </a:bodyPr>
          <a:lstStyle/>
          <a:p>
            <a:pPr>
              <a:lnSpc>
                <a:spcPct val="107000"/>
              </a:lnSpc>
              <a:spcAft>
                <a:spcPts val="800"/>
              </a:spcAft>
            </a:pPr>
            <a:r>
              <a:rPr lang="en-US" sz="2800" dirty="0">
                <a:latin typeface="Times New Roman" panose="02020603050405020304" pitchFamily="18" charset="0"/>
                <a:ea typeface="Times New Roman" panose="02020603050405020304" pitchFamily="18" charset="0"/>
                <a:cs typeface="Arial" panose="020B0604020202020204" pitchFamily="34" charset="0"/>
              </a:rPr>
              <a:t>Some employees:</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Dislike writing</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Fear criticism</a:t>
            </a: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07000"/>
              </a:lnSpc>
              <a:spcAft>
                <a:spcPts val="800"/>
              </a:spcAft>
              <a:buSzPts val="1000"/>
              <a:buFont typeface="Symbol" panose="05050102010706020507" pitchFamily="18" charset="2"/>
              <a:buChar char=""/>
              <a:tabLst>
                <a:tab pos="457200" algn="l"/>
              </a:tabLst>
            </a:pPr>
            <a:r>
              <a:rPr lang="en-US" sz="2800" dirty="0">
                <a:latin typeface="Times New Roman" panose="02020603050405020304" pitchFamily="18" charset="0"/>
                <a:ea typeface="Times New Roman" panose="02020603050405020304" pitchFamily="18" charset="0"/>
                <a:cs typeface="Arial" panose="020B0604020202020204" pitchFamily="34" charset="0"/>
              </a:rPr>
              <a:t>Prefer verbal communication</a:t>
            </a:r>
            <a:endParaRPr lang="en-US" sz="2400" dirty="0">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US" sz="2800"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Solution:</a:t>
            </a:r>
            <a:r>
              <a:rPr lang="en-US" sz="280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a:t>
            </a:r>
            <a:r>
              <a:rPr lang="en-US" sz="2800" dirty="0">
                <a:latin typeface="Times New Roman" panose="02020603050405020304" pitchFamily="18" charset="0"/>
                <a:ea typeface="Times New Roman" panose="02020603050405020304" pitchFamily="18" charset="0"/>
                <a:cs typeface="Arial" panose="020B0604020202020204" pitchFamily="34" charset="0"/>
              </a:rPr>
              <a:t>Training, supportive feedback, and simplified writing processes.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82A4B5DC-CC91-4E07-BE22-CE1D0CBAFBDB}"/>
              </a:ext>
            </a:extLst>
          </p:cNvPr>
          <p:cNvSpPr/>
          <p:nvPr/>
        </p:nvSpPr>
        <p:spPr>
          <a:xfrm>
            <a:off x="2668867" y="352400"/>
            <a:ext cx="7404399" cy="530594"/>
          </a:xfrm>
          <a:prstGeom prst="rect">
            <a:avLst/>
          </a:prstGeom>
        </p:spPr>
        <p:txBody>
          <a:bodyPr wrap="none">
            <a:spAutoFit/>
          </a:bodyPr>
          <a:lstStyle/>
          <a:p>
            <a:pPr>
              <a:lnSpc>
                <a:spcPct val="107000"/>
              </a:lnSpc>
              <a:spcAft>
                <a:spcPts val="800"/>
              </a:spcAft>
            </a:pPr>
            <a:r>
              <a:rPr lang="en-US" sz="2800" b="1" kern="1800" dirty="0">
                <a:latin typeface="Times New Roman" panose="02020603050405020304" pitchFamily="18" charset="0"/>
                <a:cs typeface="Arial" panose="020B0604020202020204" pitchFamily="34" charset="0"/>
              </a:rPr>
              <a:t>H. Resistance to Writing or Lack of Motivation</a:t>
            </a:r>
          </a:p>
        </p:txBody>
      </p:sp>
    </p:spTree>
    <p:extLst>
      <p:ext uri="{BB962C8B-B14F-4D97-AF65-F5344CB8AC3E}">
        <p14:creationId xmlns:p14="http://schemas.microsoft.com/office/powerpoint/2010/main" val="258719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713933"/>
            <a:ext cx="11299372" cy="4571547"/>
          </a:xfrm>
        </p:spPr>
        <p:txBody>
          <a:bodyPr anchor="ctr">
            <a:normAutofit/>
          </a:bodyPr>
          <a:lstStyle/>
          <a:p>
            <a:pPr lvl="0"/>
            <a:r>
              <a:rPr lang="en-US" sz="3200" b="1" dirty="0"/>
              <a:t>Decreased productivity</a:t>
            </a:r>
          </a:p>
          <a:p>
            <a:pPr lvl="0"/>
            <a:r>
              <a:rPr lang="en-US" sz="3200" b="1" dirty="0"/>
              <a:t>Conflicts and misunderstandings</a:t>
            </a:r>
          </a:p>
          <a:p>
            <a:pPr lvl="0"/>
            <a:r>
              <a:rPr lang="en-US" sz="3200" b="1" dirty="0"/>
              <a:t>Damaged reputation</a:t>
            </a:r>
          </a:p>
          <a:p>
            <a:pPr lvl="0"/>
            <a:r>
              <a:rPr lang="en-US" sz="3200" b="1" dirty="0"/>
              <a:t>Financial losses due to errors</a:t>
            </a:r>
          </a:p>
          <a:p>
            <a:pPr lvl="0"/>
            <a:r>
              <a:rPr lang="en-US" sz="3200" b="1" dirty="0"/>
              <a:t>Slower decision-making</a:t>
            </a:r>
          </a:p>
        </p:txBody>
      </p:sp>
      <p:pic>
        <p:nvPicPr>
          <p:cNvPr id="4" name="Picture 3"/>
          <p:cNvPicPr>
            <a:picLocks noChangeAspect="1"/>
          </p:cNvPicPr>
          <p:nvPr/>
        </p:nvPicPr>
        <p:blipFill>
          <a:blip r:embed="rId2"/>
          <a:stretch>
            <a:fillRect/>
          </a:stretch>
        </p:blipFill>
        <p:spPr>
          <a:xfrm>
            <a:off x="273054" y="103733"/>
            <a:ext cx="10461217" cy="1851676"/>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sp>
        <p:nvSpPr>
          <p:cNvPr id="6" name="TextBox 5"/>
          <p:cNvSpPr txBox="1"/>
          <p:nvPr/>
        </p:nvSpPr>
        <p:spPr>
          <a:xfrm>
            <a:off x="2926345" y="572520"/>
            <a:ext cx="7258664" cy="1569660"/>
          </a:xfrm>
          <a:prstGeom prst="rect">
            <a:avLst/>
          </a:prstGeom>
          <a:noFill/>
        </p:spPr>
        <p:txBody>
          <a:bodyPr wrap="square" rtlCol="0">
            <a:spAutoFit/>
          </a:bodyPr>
          <a:lstStyle/>
          <a:p>
            <a:pPr algn="ctr"/>
            <a:r>
              <a:rPr lang="en-US" sz="3200" b="1" dirty="0">
                <a:solidFill>
                  <a:srgbClr val="FFFF00"/>
                </a:solidFill>
                <a:cs typeface="Tajawal Medium" panose="00000600000000000000" pitchFamily="2" charset="-78"/>
              </a:rPr>
              <a:t>4. Impacts of Poor Writing in Organizations</a:t>
            </a:r>
          </a:p>
          <a:p>
            <a:pPr algn="ctr"/>
            <a:endParaRPr lang="en-US" sz="3200" b="1" dirty="0">
              <a:solidFill>
                <a:srgbClr val="FFFF00"/>
              </a:solidFill>
              <a:cs typeface="Tajawal Medium" panose="00000600000000000000" pitchFamily="2" charset="-78"/>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46340" y="112101"/>
            <a:ext cx="1526335" cy="1031125"/>
          </a:xfrm>
          <a:prstGeom prst="rect">
            <a:avLst/>
          </a:prstGeom>
        </p:spPr>
      </p:pic>
    </p:spTree>
    <p:extLst>
      <p:ext uri="{BB962C8B-B14F-4D97-AF65-F5344CB8AC3E}">
        <p14:creationId xmlns:p14="http://schemas.microsoft.com/office/powerpoint/2010/main" val="29946365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11" name="Content Placeholder 10">
            <a:extLst>
              <a:ext uri="{FF2B5EF4-FFF2-40B4-BE49-F238E27FC236}">
                <a16:creationId xmlns:a16="http://schemas.microsoft.com/office/drawing/2014/main" id="{7BF5E921-0D5F-4654-B9B8-0246A80096FD}"/>
              </a:ext>
            </a:extLst>
          </p:cNvPr>
          <p:cNvSpPr>
            <a:spLocks noGrp="1"/>
          </p:cNvSpPr>
          <p:nvPr>
            <p:ph idx="1"/>
          </p:nvPr>
        </p:nvSpPr>
        <p:spPr/>
        <p:txBody>
          <a:bodyPr anchor="ctr"/>
          <a:lstStyle/>
          <a:p>
            <a:pPr marL="0" indent="0" algn="just">
              <a:buNone/>
            </a:pPr>
            <a:r>
              <a:rPr lang="en-US" b="1" dirty="0">
                <a:solidFill>
                  <a:srgbClr val="FF0000"/>
                </a:solidFill>
              </a:rPr>
              <a:t>5. Best Practices for Improving Organizational Writing:</a:t>
            </a:r>
            <a:endParaRPr lang="en-US" dirty="0">
              <a:solidFill>
                <a:srgbClr val="FF0000"/>
              </a:solidFill>
            </a:endParaRPr>
          </a:p>
          <a:p>
            <a:pPr marL="0" indent="0" algn="just">
              <a:buNone/>
            </a:pPr>
            <a:r>
              <a:rPr lang="en-US" dirty="0"/>
              <a:t>✔ Develop clear writing policies</a:t>
            </a:r>
          </a:p>
          <a:p>
            <a:pPr marL="0" indent="0" algn="just">
              <a:buNone/>
            </a:pPr>
            <a:r>
              <a:rPr lang="en-US" dirty="0"/>
              <a:t>✔ Use templates and standardized formats</a:t>
            </a:r>
          </a:p>
          <a:p>
            <a:pPr marL="0" indent="0" algn="just">
              <a:buNone/>
            </a:pPr>
            <a:r>
              <a:rPr lang="en-US" dirty="0"/>
              <a:t>✔ Train employees regularly</a:t>
            </a:r>
          </a:p>
          <a:p>
            <a:pPr marL="0" indent="0" algn="just">
              <a:buNone/>
            </a:pPr>
            <a:r>
              <a:rPr lang="en-US" dirty="0"/>
              <a:t>✔ Encourage peer review and feedback</a:t>
            </a:r>
          </a:p>
          <a:p>
            <a:pPr marL="0" indent="0" algn="just">
              <a:buNone/>
            </a:pPr>
            <a:r>
              <a:rPr lang="en-US" dirty="0"/>
              <a:t>✔ Use digital writing tools (grammar checkers, style checkers)</a:t>
            </a:r>
          </a:p>
          <a:p>
            <a:pPr marL="0" indent="0" algn="just">
              <a:buNone/>
            </a:pPr>
            <a:r>
              <a:rPr lang="en-US" dirty="0"/>
              <a:t>✔ Promote a culture of clarity and professionalism</a:t>
            </a:r>
          </a:p>
          <a:p>
            <a:pPr algn="just"/>
            <a:endParaRPr lang="en-US" dirty="0"/>
          </a:p>
        </p:txBody>
      </p:sp>
      <p:sp>
        <p:nvSpPr>
          <p:cNvPr id="12" name="Rectangle 11">
            <a:extLst>
              <a:ext uri="{FF2B5EF4-FFF2-40B4-BE49-F238E27FC236}">
                <a16:creationId xmlns:a16="http://schemas.microsoft.com/office/drawing/2014/main" id="{4412DD87-7CB4-44DA-BCD6-8B177DEE0BBF}"/>
              </a:ext>
            </a:extLst>
          </p:cNvPr>
          <p:cNvSpPr/>
          <p:nvPr/>
        </p:nvSpPr>
        <p:spPr>
          <a:xfrm>
            <a:off x="2832163" y="456508"/>
            <a:ext cx="6894558" cy="1077218"/>
          </a:xfrm>
          <a:prstGeom prst="rect">
            <a:avLst/>
          </a:prstGeom>
          <a:noFill/>
        </p:spPr>
        <p:txBody>
          <a:bodyPr wrap="square" rtlCol="0">
            <a:spAutoFit/>
          </a:bodyPr>
          <a:lstStyle/>
          <a:p>
            <a:pPr algn="ctr"/>
            <a:r>
              <a:rPr lang="en-US" sz="3200" b="1" dirty="0">
                <a:solidFill>
                  <a:srgbClr val="FFFF00"/>
                </a:solidFill>
                <a:cs typeface="Tajawal Medium" panose="00000600000000000000" pitchFamily="2" charset="-78"/>
              </a:rPr>
              <a:t>5. Best Practices for Improving Organizational Writing</a:t>
            </a:r>
          </a:p>
        </p:txBody>
      </p:sp>
    </p:spTree>
    <p:extLst>
      <p:ext uri="{BB962C8B-B14F-4D97-AF65-F5344CB8AC3E}">
        <p14:creationId xmlns:p14="http://schemas.microsoft.com/office/powerpoint/2010/main" val="4235707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4" y="103732"/>
            <a:ext cx="10871807" cy="1924352"/>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217030" y="34783"/>
            <a:ext cx="1855661" cy="1031125"/>
          </a:xfrm>
          <a:prstGeom prst="rect">
            <a:avLst/>
          </a:prstGeom>
        </p:spPr>
      </p:pic>
      <p:sp>
        <p:nvSpPr>
          <p:cNvPr id="13" name="Rectangle 12">
            <a:extLst>
              <a:ext uri="{FF2B5EF4-FFF2-40B4-BE49-F238E27FC236}">
                <a16:creationId xmlns:a16="http://schemas.microsoft.com/office/drawing/2014/main" id="{FF55ECC4-428F-4716-B954-8B92924E38A1}"/>
              </a:ext>
            </a:extLst>
          </p:cNvPr>
          <p:cNvSpPr/>
          <p:nvPr/>
        </p:nvSpPr>
        <p:spPr>
          <a:xfrm>
            <a:off x="3392606" y="550345"/>
            <a:ext cx="6096000" cy="1569660"/>
          </a:xfrm>
          <a:prstGeom prst="rect">
            <a:avLst/>
          </a:prstGeom>
          <a:noFill/>
        </p:spPr>
        <p:txBody>
          <a:bodyPr wrap="square" rtlCol="0">
            <a:spAutoFit/>
          </a:bodyPr>
          <a:lstStyle/>
          <a:p>
            <a:pPr algn="ctr"/>
            <a:r>
              <a:rPr lang="en-US" altLang="en-US" sz="3200" b="1" dirty="0">
                <a:solidFill>
                  <a:srgbClr val="FFFF00"/>
                </a:solidFill>
                <a:cs typeface="Tajawal Medium" panose="00000600000000000000" pitchFamily="2" charset="-78"/>
              </a:rPr>
              <a:t>common weaknesses of business writing</a:t>
            </a:r>
          </a:p>
          <a:p>
            <a:pPr algn="ctr"/>
            <a:endParaRPr lang="en-US" altLang="en-US" sz="3200" b="1" dirty="0">
              <a:solidFill>
                <a:srgbClr val="FFFF00"/>
              </a:solidFill>
              <a:cs typeface="Tajawal Medium" panose="00000600000000000000" pitchFamily="2" charset="-78"/>
            </a:endParaRPr>
          </a:p>
        </p:txBody>
      </p:sp>
      <p:sp>
        <p:nvSpPr>
          <p:cNvPr id="14" name="Rectangle 13">
            <a:extLst>
              <a:ext uri="{FF2B5EF4-FFF2-40B4-BE49-F238E27FC236}">
                <a16:creationId xmlns:a16="http://schemas.microsoft.com/office/drawing/2014/main" id="{57C48667-2DE4-49E1-9823-BD0D77EBF32C}"/>
              </a:ext>
            </a:extLst>
          </p:cNvPr>
          <p:cNvSpPr/>
          <p:nvPr/>
        </p:nvSpPr>
        <p:spPr>
          <a:xfrm>
            <a:off x="1392703" y="2331892"/>
            <a:ext cx="6874458" cy="4092402"/>
          </a:xfrm>
          <a:prstGeom prst="rect">
            <a:avLst/>
          </a:prstGeom>
        </p:spPr>
        <p:txBody>
          <a:bodyPr vert="horz" lIns="91440" tIns="45720" rIns="91440" bIns="45720" rtlCol="0" anchor="ctr">
            <a:normAutofit/>
          </a:bodyPr>
          <a:lstStyle/>
          <a:p>
            <a:pPr algn="just">
              <a:lnSpc>
                <a:spcPct val="90000"/>
              </a:lnSpc>
              <a:spcBef>
                <a:spcPts val="1000"/>
              </a:spcBef>
            </a:pPr>
            <a:r>
              <a:rPr lang="en-US" sz="2800" b="1" dirty="0"/>
              <a:t>1. No clear objective</a:t>
            </a:r>
          </a:p>
          <a:p>
            <a:pPr algn="just">
              <a:lnSpc>
                <a:spcPct val="90000"/>
              </a:lnSpc>
              <a:spcBef>
                <a:spcPts val="1000"/>
              </a:spcBef>
            </a:pPr>
            <a:r>
              <a:rPr lang="en-US" sz="2800" b="1" dirty="0"/>
              <a:t>2. No planning</a:t>
            </a:r>
          </a:p>
          <a:p>
            <a:pPr algn="just">
              <a:lnSpc>
                <a:spcPct val="90000"/>
              </a:lnSpc>
              <a:spcBef>
                <a:spcPts val="1000"/>
              </a:spcBef>
            </a:pPr>
            <a:r>
              <a:rPr lang="en-US" sz="2800" b="1" dirty="0"/>
              <a:t>3. Lack of cohesion</a:t>
            </a:r>
          </a:p>
          <a:p>
            <a:pPr algn="just">
              <a:lnSpc>
                <a:spcPct val="90000"/>
              </a:lnSpc>
              <a:spcBef>
                <a:spcPts val="1000"/>
              </a:spcBef>
            </a:pPr>
            <a:r>
              <a:rPr lang="en-US" sz="2800" b="1" dirty="0"/>
              <a:t>4. Flowery language</a:t>
            </a:r>
          </a:p>
          <a:p>
            <a:pPr algn="just">
              <a:lnSpc>
                <a:spcPct val="90000"/>
              </a:lnSpc>
              <a:spcBef>
                <a:spcPts val="1000"/>
              </a:spcBef>
            </a:pPr>
            <a:r>
              <a:rPr lang="en-US" sz="2800" b="1" dirty="0"/>
              <a:t>5. Inappropriate tone</a:t>
            </a:r>
          </a:p>
          <a:p>
            <a:pPr algn="just">
              <a:lnSpc>
                <a:spcPct val="90000"/>
              </a:lnSpc>
              <a:spcBef>
                <a:spcPts val="1000"/>
              </a:spcBef>
            </a:pPr>
            <a:r>
              <a:rPr lang="en-US" sz="2800" b="1" dirty="0"/>
              <a:t>6. Errors in spelling and grammar</a:t>
            </a:r>
          </a:p>
          <a:p>
            <a:pPr algn="just">
              <a:lnSpc>
                <a:spcPct val="90000"/>
              </a:lnSpc>
              <a:spcBef>
                <a:spcPts val="1000"/>
              </a:spcBef>
            </a:pPr>
            <a:r>
              <a:rPr lang="en-US" sz="2800" b="1" dirty="0"/>
              <a:t>7. Ineffective punctuation</a:t>
            </a:r>
          </a:p>
          <a:p>
            <a:pPr algn="just">
              <a:lnSpc>
                <a:spcPct val="90000"/>
              </a:lnSpc>
              <a:spcBef>
                <a:spcPts val="1000"/>
              </a:spcBef>
            </a:pPr>
            <a:endParaRPr lang="en-US" sz="2800" b="1" dirty="0"/>
          </a:p>
        </p:txBody>
      </p:sp>
    </p:spTree>
    <p:extLst>
      <p:ext uri="{BB962C8B-B14F-4D97-AF65-F5344CB8AC3E}">
        <p14:creationId xmlns:p14="http://schemas.microsoft.com/office/powerpoint/2010/main" val="110642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546202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7114" y="1285192"/>
            <a:ext cx="9879698" cy="46827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
        <p:nvSpPr>
          <p:cNvPr id="4" name="Rectangle 3">
            <a:extLst>
              <a:ext uri="{FF2B5EF4-FFF2-40B4-BE49-F238E27FC236}">
                <a16:creationId xmlns:a16="http://schemas.microsoft.com/office/drawing/2014/main" id="{BA3757DD-C5F1-48A2-BCB8-D4870A0D8403}"/>
              </a:ext>
            </a:extLst>
          </p:cNvPr>
          <p:cNvSpPr/>
          <p:nvPr/>
        </p:nvSpPr>
        <p:spPr>
          <a:xfrm>
            <a:off x="3584087" y="526544"/>
            <a:ext cx="3734292" cy="583750"/>
          </a:xfrm>
          <a:prstGeom prst="rect">
            <a:avLst/>
          </a:prstGeom>
        </p:spPr>
        <p:txBody>
          <a:bodyPr wrap="none">
            <a:spAutoFit/>
          </a:bodyPr>
          <a:lstStyle/>
          <a:p>
            <a:pPr>
              <a:lnSpc>
                <a:spcPct val="107000"/>
              </a:lnSpc>
              <a:spcAft>
                <a:spcPts val="800"/>
              </a:spcAft>
            </a:pPr>
            <a:r>
              <a:rPr lang="en-US" sz="3200" b="1" kern="1800" dirty="0">
                <a:latin typeface="Times New Roman" panose="02020603050405020304" pitchFamily="18" charset="0"/>
                <a:cs typeface="Arial" panose="020B0604020202020204" pitchFamily="34" charset="0"/>
              </a:rPr>
              <a:t>1. No clear objective</a:t>
            </a:r>
          </a:p>
        </p:txBody>
      </p:sp>
      <p:sp>
        <p:nvSpPr>
          <p:cNvPr id="11" name="Rectangle 10">
            <a:extLst>
              <a:ext uri="{FF2B5EF4-FFF2-40B4-BE49-F238E27FC236}">
                <a16:creationId xmlns:a16="http://schemas.microsoft.com/office/drawing/2014/main" id="{B5AF31B6-FAB3-4D0D-AC2F-2F40D3BB325A}"/>
              </a:ext>
            </a:extLst>
          </p:cNvPr>
          <p:cNvSpPr/>
          <p:nvPr/>
        </p:nvSpPr>
        <p:spPr>
          <a:xfrm>
            <a:off x="785062" y="2403583"/>
            <a:ext cx="9741750" cy="2554545"/>
          </a:xfrm>
          <a:prstGeom prst="rect">
            <a:avLst/>
          </a:prstGeom>
        </p:spPr>
        <p:txBody>
          <a:bodyPr wrap="square">
            <a:spAutoFit/>
          </a:bodyPr>
          <a:lstStyle/>
          <a:p>
            <a:pPr marL="457200" indent="-457200" algn="just"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Do not start to write without asking “What do I want to say?” or “Who am I writing for?”.</a:t>
            </a:r>
          </a:p>
          <a:p>
            <a:pPr marL="457200" indent="-457200" algn="just"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 If you do not have a clear objective, this will be reflected in your writing, leaving your reader confused.</a:t>
            </a:r>
            <a:endParaRPr lang="en-US" sz="2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638600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575744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42221" y="1285192"/>
            <a:ext cx="10107558" cy="5115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
        <p:nvSpPr>
          <p:cNvPr id="9" name="Rectangle 8">
            <a:extLst>
              <a:ext uri="{FF2B5EF4-FFF2-40B4-BE49-F238E27FC236}">
                <a16:creationId xmlns:a16="http://schemas.microsoft.com/office/drawing/2014/main" id="{221DCBC4-6595-4F4D-918A-30198DDB424F}"/>
              </a:ext>
            </a:extLst>
          </p:cNvPr>
          <p:cNvSpPr/>
          <p:nvPr/>
        </p:nvSpPr>
        <p:spPr>
          <a:xfrm>
            <a:off x="4662453" y="593764"/>
            <a:ext cx="2747868" cy="583750"/>
          </a:xfrm>
          <a:prstGeom prst="rect">
            <a:avLst/>
          </a:prstGeom>
        </p:spPr>
        <p:txBody>
          <a:bodyPr wrap="none">
            <a:spAutoFit/>
          </a:bodyPr>
          <a:lstStyle/>
          <a:p>
            <a:pPr>
              <a:lnSpc>
                <a:spcPct val="107000"/>
              </a:lnSpc>
              <a:spcAft>
                <a:spcPts val="800"/>
              </a:spcAft>
            </a:pPr>
            <a:r>
              <a:rPr lang="en-US" sz="3200" b="1" kern="1800" dirty="0">
                <a:latin typeface="Times New Roman" panose="02020603050405020304" pitchFamily="18" charset="0"/>
                <a:cs typeface="Arial" panose="020B0604020202020204" pitchFamily="34" charset="0"/>
              </a:rPr>
              <a:t>2. No planning</a:t>
            </a:r>
          </a:p>
        </p:txBody>
      </p:sp>
      <p:sp>
        <p:nvSpPr>
          <p:cNvPr id="10" name="Rectangle 9">
            <a:extLst>
              <a:ext uri="{FF2B5EF4-FFF2-40B4-BE49-F238E27FC236}">
                <a16:creationId xmlns:a16="http://schemas.microsoft.com/office/drawing/2014/main" id="{C0160704-AAC0-40D8-B7F8-70B996E5C63B}"/>
              </a:ext>
            </a:extLst>
          </p:cNvPr>
          <p:cNvSpPr/>
          <p:nvPr/>
        </p:nvSpPr>
        <p:spPr>
          <a:xfrm>
            <a:off x="1148295" y="2589222"/>
            <a:ext cx="9478430" cy="2062103"/>
          </a:xfrm>
          <a:prstGeom prst="rect">
            <a:avLst/>
          </a:prstGeom>
        </p:spPr>
        <p:txBody>
          <a:bodyPr wrap="square">
            <a:spAutoFit/>
          </a:bodyPr>
          <a:lstStyle/>
          <a:p>
            <a:pPr marL="457200" indent="-457200" algn="just"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If you write down your ideas in the order you think of them, your text might be unclear. </a:t>
            </a:r>
          </a:p>
          <a:p>
            <a:pPr marL="457200" indent="-457200" algn="just"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The better organized the text, the more likely it is that your reader will understand it.</a:t>
            </a:r>
            <a:endParaRPr lang="en-US" sz="2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798727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
        <p:nvSpPr>
          <p:cNvPr id="2" name="Rectangle 1">
            <a:extLst>
              <a:ext uri="{FF2B5EF4-FFF2-40B4-BE49-F238E27FC236}">
                <a16:creationId xmlns:a16="http://schemas.microsoft.com/office/drawing/2014/main" id="{8EC81D40-051A-46EA-9897-6E0607FD7F81}"/>
              </a:ext>
            </a:extLst>
          </p:cNvPr>
          <p:cNvSpPr/>
          <p:nvPr/>
        </p:nvSpPr>
        <p:spPr>
          <a:xfrm>
            <a:off x="4327727" y="526544"/>
            <a:ext cx="3536546" cy="583750"/>
          </a:xfrm>
          <a:prstGeom prst="rect">
            <a:avLst/>
          </a:prstGeom>
        </p:spPr>
        <p:txBody>
          <a:bodyPr wrap="none">
            <a:spAutoFit/>
          </a:bodyPr>
          <a:lstStyle/>
          <a:p>
            <a:pPr>
              <a:lnSpc>
                <a:spcPct val="107000"/>
              </a:lnSpc>
              <a:spcAft>
                <a:spcPts val="800"/>
              </a:spcAft>
            </a:pPr>
            <a:r>
              <a:rPr lang="en-US" sz="3200" b="1" kern="1800" dirty="0">
                <a:latin typeface="Times New Roman" panose="02020603050405020304" pitchFamily="18" charset="0"/>
                <a:cs typeface="Arial" panose="020B0604020202020204" pitchFamily="34" charset="0"/>
              </a:rPr>
              <a:t>3. Lack of cohesion</a:t>
            </a:r>
          </a:p>
        </p:txBody>
      </p:sp>
      <p:sp>
        <p:nvSpPr>
          <p:cNvPr id="9" name="Rectangle 8">
            <a:extLst>
              <a:ext uri="{FF2B5EF4-FFF2-40B4-BE49-F238E27FC236}">
                <a16:creationId xmlns:a16="http://schemas.microsoft.com/office/drawing/2014/main" id="{537EAF8A-F86F-4C51-B5A3-AF41FCD262C6}"/>
              </a:ext>
            </a:extLst>
          </p:cNvPr>
          <p:cNvSpPr/>
          <p:nvPr/>
        </p:nvSpPr>
        <p:spPr>
          <a:xfrm>
            <a:off x="1423125" y="2149005"/>
            <a:ext cx="8861624" cy="3046988"/>
          </a:xfrm>
          <a:prstGeom prst="rect">
            <a:avLst/>
          </a:prstGeom>
        </p:spPr>
        <p:txBody>
          <a:bodyPr wrap="square">
            <a:spAutoFit/>
          </a:bodyPr>
          <a:lstStyle/>
          <a:p>
            <a:pPr marL="457200" indent="-457200" algn="just"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Use linking words and phrases in sentences and paragraphs to help your reader follow your ideas. </a:t>
            </a:r>
          </a:p>
          <a:p>
            <a:pPr marL="457200" indent="-457200" algn="just"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Often, just inserting logical linking words like “therefore”, "also" and “alternatively” will immediately strengthen your writing.</a:t>
            </a:r>
            <a:endParaRPr lang="en-US" sz="2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424681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
        <p:nvSpPr>
          <p:cNvPr id="2" name="Rectangle 1">
            <a:extLst>
              <a:ext uri="{FF2B5EF4-FFF2-40B4-BE49-F238E27FC236}">
                <a16:creationId xmlns:a16="http://schemas.microsoft.com/office/drawing/2014/main" id="{2E3D4DB0-C2F0-4260-B6AD-55F4423EC1B3}"/>
              </a:ext>
            </a:extLst>
          </p:cNvPr>
          <p:cNvSpPr/>
          <p:nvPr/>
        </p:nvSpPr>
        <p:spPr>
          <a:xfrm>
            <a:off x="4114151" y="351845"/>
            <a:ext cx="3706464" cy="583750"/>
          </a:xfrm>
          <a:prstGeom prst="rect">
            <a:avLst/>
          </a:prstGeom>
        </p:spPr>
        <p:txBody>
          <a:bodyPr wrap="none">
            <a:spAutoFit/>
          </a:bodyPr>
          <a:lstStyle/>
          <a:p>
            <a:pPr>
              <a:lnSpc>
                <a:spcPct val="107000"/>
              </a:lnSpc>
              <a:spcAft>
                <a:spcPts val="800"/>
              </a:spcAft>
            </a:pPr>
            <a:r>
              <a:rPr lang="en-US" sz="3200" b="1" kern="1800" dirty="0">
                <a:latin typeface="Times New Roman" panose="02020603050405020304" pitchFamily="18" charset="0"/>
                <a:cs typeface="Arial" panose="020B0604020202020204" pitchFamily="34" charset="0"/>
              </a:rPr>
              <a:t>4. Flowery language</a:t>
            </a:r>
          </a:p>
        </p:txBody>
      </p:sp>
      <p:sp>
        <p:nvSpPr>
          <p:cNvPr id="9" name="Rectangle 8">
            <a:extLst>
              <a:ext uri="{FF2B5EF4-FFF2-40B4-BE49-F238E27FC236}">
                <a16:creationId xmlns:a16="http://schemas.microsoft.com/office/drawing/2014/main" id="{CF1271C9-363A-44A4-AB4C-D3D7986CE71D}"/>
              </a:ext>
            </a:extLst>
          </p:cNvPr>
          <p:cNvSpPr/>
          <p:nvPr/>
        </p:nvSpPr>
        <p:spPr>
          <a:xfrm>
            <a:off x="1665188" y="2290833"/>
            <a:ext cx="8361466" cy="2862322"/>
          </a:xfrm>
          <a:prstGeom prst="rect">
            <a:avLst/>
          </a:prstGeom>
        </p:spPr>
        <p:txBody>
          <a:bodyPr wrap="square">
            <a:spAutoFit/>
          </a:bodyPr>
          <a:lstStyle/>
          <a:p>
            <a:pPr marL="571500" indent="-571500" algn="just" fontAlgn="base">
              <a:spcAft>
                <a:spcPts val="0"/>
              </a:spcAft>
              <a:buFont typeface="Wingdings" panose="05000000000000000000" pitchFamily="2" charset="2"/>
              <a:buChar char="q"/>
            </a:pPr>
            <a:r>
              <a:rPr lang="en-US" sz="3600" b="1" dirty="0">
                <a:latin typeface="Segoe UI" panose="020B0502040204020203" pitchFamily="34" charset="0"/>
                <a:ea typeface="Times New Roman" panose="02020603050405020304" pitchFamily="18" charset="0"/>
              </a:rPr>
              <a:t>Most readers prefer conciseness to long, flowery phrases. Write clearly and concisely so that your writing is read and understood.</a:t>
            </a:r>
          </a:p>
          <a:p>
            <a:pPr marL="571500" indent="-571500" algn="just" fontAlgn="base">
              <a:spcAft>
                <a:spcPts val="0"/>
              </a:spcAft>
              <a:buFont typeface="Wingdings" panose="05000000000000000000" pitchFamily="2" charset="2"/>
              <a:buChar char="q"/>
            </a:pPr>
            <a:r>
              <a:rPr lang="en-US" sz="3600" b="1" dirty="0">
                <a:latin typeface="Segoe UI" panose="020B0502040204020203" pitchFamily="34" charset="0"/>
                <a:ea typeface="Times New Roman" panose="02020603050405020304" pitchFamily="18" charset="0"/>
              </a:rPr>
              <a:t> Time is money!</a:t>
            </a:r>
            <a:endParaRPr lang="en-US" sz="32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92580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
        <p:nvSpPr>
          <p:cNvPr id="2" name="Rectangle 1">
            <a:extLst>
              <a:ext uri="{FF2B5EF4-FFF2-40B4-BE49-F238E27FC236}">
                <a16:creationId xmlns:a16="http://schemas.microsoft.com/office/drawing/2014/main" id="{D0B32C84-1482-4E52-85E8-5AFBCA3867C6}"/>
              </a:ext>
            </a:extLst>
          </p:cNvPr>
          <p:cNvSpPr/>
          <p:nvPr/>
        </p:nvSpPr>
        <p:spPr>
          <a:xfrm>
            <a:off x="3901939" y="351845"/>
            <a:ext cx="3926652" cy="583750"/>
          </a:xfrm>
          <a:prstGeom prst="rect">
            <a:avLst/>
          </a:prstGeom>
        </p:spPr>
        <p:txBody>
          <a:bodyPr wrap="none">
            <a:spAutoFit/>
          </a:bodyPr>
          <a:lstStyle/>
          <a:p>
            <a:pPr>
              <a:lnSpc>
                <a:spcPct val="107000"/>
              </a:lnSpc>
              <a:spcAft>
                <a:spcPts val="800"/>
              </a:spcAft>
            </a:pPr>
            <a:r>
              <a:rPr lang="en-US" sz="3200" b="1" kern="1800" dirty="0">
                <a:latin typeface="Times New Roman" panose="02020603050405020304" pitchFamily="18" charset="0"/>
                <a:cs typeface="Arial" panose="020B0604020202020204" pitchFamily="34" charset="0"/>
              </a:rPr>
              <a:t>5. Inappropriate tone</a:t>
            </a:r>
          </a:p>
        </p:txBody>
      </p:sp>
      <p:sp>
        <p:nvSpPr>
          <p:cNvPr id="9" name="Rectangle 8">
            <a:extLst>
              <a:ext uri="{FF2B5EF4-FFF2-40B4-BE49-F238E27FC236}">
                <a16:creationId xmlns:a16="http://schemas.microsoft.com/office/drawing/2014/main" id="{FB468AC4-5B8A-4E1E-9CA8-B0C6C703EA03}"/>
              </a:ext>
            </a:extLst>
          </p:cNvPr>
          <p:cNvSpPr/>
          <p:nvPr/>
        </p:nvSpPr>
        <p:spPr>
          <a:xfrm>
            <a:off x="1491175" y="2164224"/>
            <a:ext cx="9035637" cy="2554545"/>
          </a:xfrm>
          <a:prstGeom prst="rect">
            <a:avLst/>
          </a:prstGeom>
        </p:spPr>
        <p:txBody>
          <a:bodyPr wrap="square">
            <a:spAutoFit/>
          </a:bodyPr>
          <a:lstStyle/>
          <a:p>
            <a:pPr marL="457200" indent="-457200"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Use the right tone with your reader. If you appear overly abrupt or rude, you are less likely to get the results you want.</a:t>
            </a:r>
          </a:p>
          <a:p>
            <a:pPr marL="457200" indent="-457200"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 Also, if you get the level of formality wrong, you risk causing offence.</a:t>
            </a:r>
            <a:endParaRPr lang="en-US" sz="2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899728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42221" y="1536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
        <p:nvSpPr>
          <p:cNvPr id="2" name="Rectangle 1">
            <a:extLst>
              <a:ext uri="{FF2B5EF4-FFF2-40B4-BE49-F238E27FC236}">
                <a16:creationId xmlns:a16="http://schemas.microsoft.com/office/drawing/2014/main" id="{82887717-2B93-448E-B9D3-36AB225871F4}"/>
              </a:ext>
            </a:extLst>
          </p:cNvPr>
          <p:cNvSpPr/>
          <p:nvPr/>
        </p:nvSpPr>
        <p:spPr>
          <a:xfrm>
            <a:off x="2741617" y="461986"/>
            <a:ext cx="6196505" cy="583750"/>
          </a:xfrm>
          <a:prstGeom prst="rect">
            <a:avLst/>
          </a:prstGeom>
        </p:spPr>
        <p:txBody>
          <a:bodyPr wrap="none">
            <a:spAutoFit/>
          </a:bodyPr>
          <a:lstStyle/>
          <a:p>
            <a:pPr>
              <a:lnSpc>
                <a:spcPct val="107000"/>
              </a:lnSpc>
              <a:spcAft>
                <a:spcPts val="800"/>
              </a:spcAft>
            </a:pPr>
            <a:r>
              <a:rPr lang="en-US" sz="3200" b="1" kern="1800" dirty="0">
                <a:latin typeface="Times New Roman" panose="02020603050405020304" pitchFamily="18" charset="0"/>
                <a:cs typeface="Arial" panose="020B0604020202020204" pitchFamily="34" charset="0"/>
              </a:rPr>
              <a:t>6. Errors in spelling and grammar</a:t>
            </a:r>
          </a:p>
        </p:txBody>
      </p:sp>
      <p:sp>
        <p:nvSpPr>
          <p:cNvPr id="9" name="Rectangle 8">
            <a:extLst>
              <a:ext uri="{FF2B5EF4-FFF2-40B4-BE49-F238E27FC236}">
                <a16:creationId xmlns:a16="http://schemas.microsoft.com/office/drawing/2014/main" id="{D7BA2D6C-F75A-4BED-95A1-8B1A9F0EE4FC}"/>
              </a:ext>
            </a:extLst>
          </p:cNvPr>
          <p:cNvSpPr/>
          <p:nvPr/>
        </p:nvSpPr>
        <p:spPr>
          <a:xfrm>
            <a:off x="1398979" y="2412692"/>
            <a:ext cx="8743827" cy="3046988"/>
          </a:xfrm>
          <a:prstGeom prst="rect">
            <a:avLst/>
          </a:prstGeom>
        </p:spPr>
        <p:txBody>
          <a:bodyPr wrap="square">
            <a:spAutoFit/>
          </a:bodyPr>
          <a:lstStyle/>
          <a:p>
            <a:pPr marL="457200" indent="-457200" algn="just" fontAlgn="base">
              <a:buFont typeface="Wingdings" panose="05000000000000000000" pitchFamily="2" charset="2"/>
              <a:buChar char="q"/>
            </a:pPr>
            <a:r>
              <a:rPr lang="en-US" sz="3200" b="1" dirty="0">
                <a:latin typeface="Segoe UI" panose="020B0502040204020203" pitchFamily="34" charset="0"/>
              </a:rPr>
              <a:t>Errors in spelling and grammar can obscure your meaning and lead to misunderstanding.</a:t>
            </a:r>
          </a:p>
          <a:p>
            <a:pPr marL="457200" indent="-457200" algn="just" fontAlgn="base">
              <a:buFont typeface="Wingdings" panose="05000000000000000000" pitchFamily="2" charset="2"/>
              <a:buChar char="q"/>
            </a:pPr>
            <a:r>
              <a:rPr lang="en-US" sz="3200" b="1" dirty="0">
                <a:latin typeface="Segoe UI" panose="020B0502040204020203" pitchFamily="34" charset="0"/>
              </a:rPr>
              <a:t> Proofread your writing carefully, not relying on automatic grammar and spelling checkers.</a:t>
            </a:r>
          </a:p>
        </p:txBody>
      </p:sp>
    </p:spTree>
    <p:extLst>
      <p:ext uri="{BB962C8B-B14F-4D97-AF65-F5344CB8AC3E}">
        <p14:creationId xmlns:p14="http://schemas.microsoft.com/office/powerpoint/2010/main" val="1411007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54479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19902" y="1518396"/>
            <a:ext cx="1010306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
        <p:nvSpPr>
          <p:cNvPr id="2" name="Rectangle 1">
            <a:extLst>
              <a:ext uri="{FF2B5EF4-FFF2-40B4-BE49-F238E27FC236}">
                <a16:creationId xmlns:a16="http://schemas.microsoft.com/office/drawing/2014/main" id="{B35D514F-D7E8-4EAC-82AC-24E428F42FC5}"/>
              </a:ext>
            </a:extLst>
          </p:cNvPr>
          <p:cNvSpPr/>
          <p:nvPr/>
        </p:nvSpPr>
        <p:spPr>
          <a:xfrm>
            <a:off x="3537543" y="582099"/>
            <a:ext cx="4661854" cy="583750"/>
          </a:xfrm>
          <a:prstGeom prst="rect">
            <a:avLst/>
          </a:prstGeom>
        </p:spPr>
        <p:txBody>
          <a:bodyPr wrap="none">
            <a:spAutoFit/>
          </a:bodyPr>
          <a:lstStyle/>
          <a:p>
            <a:pPr>
              <a:lnSpc>
                <a:spcPct val="107000"/>
              </a:lnSpc>
              <a:spcAft>
                <a:spcPts val="800"/>
              </a:spcAft>
            </a:pPr>
            <a:r>
              <a:rPr lang="en-US" sz="3200" b="1" kern="1800" dirty="0">
                <a:latin typeface="Times New Roman" panose="02020603050405020304" pitchFamily="18" charset="0"/>
                <a:cs typeface="Arial" panose="020B0604020202020204" pitchFamily="34" charset="0"/>
              </a:rPr>
              <a:t>7. Ineffective punctuation</a:t>
            </a:r>
          </a:p>
        </p:txBody>
      </p:sp>
      <p:sp>
        <p:nvSpPr>
          <p:cNvPr id="9" name="Rectangle 8">
            <a:extLst>
              <a:ext uri="{FF2B5EF4-FFF2-40B4-BE49-F238E27FC236}">
                <a16:creationId xmlns:a16="http://schemas.microsoft.com/office/drawing/2014/main" id="{A404B8FE-208F-43B0-AC40-DDF72E07DBD0}"/>
              </a:ext>
            </a:extLst>
          </p:cNvPr>
          <p:cNvSpPr/>
          <p:nvPr/>
        </p:nvSpPr>
        <p:spPr>
          <a:xfrm>
            <a:off x="1392353" y="2453943"/>
            <a:ext cx="9594515" cy="2554545"/>
          </a:xfrm>
          <a:prstGeom prst="rect">
            <a:avLst/>
          </a:prstGeom>
        </p:spPr>
        <p:txBody>
          <a:bodyPr wrap="square">
            <a:spAutoFit/>
          </a:bodyPr>
          <a:lstStyle/>
          <a:p>
            <a:pPr marL="457200" indent="-457200" algn="just"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Punctuation is powerful! It can make a huge difference to the clarity of your writing. </a:t>
            </a:r>
          </a:p>
          <a:p>
            <a:pPr marL="457200" indent="-457200" algn="just" fontAlgn="base">
              <a:spcAft>
                <a:spcPts val="0"/>
              </a:spcAft>
              <a:buFont typeface="Wingdings" panose="05000000000000000000" pitchFamily="2" charset="2"/>
              <a:buChar char="q"/>
            </a:pPr>
            <a:r>
              <a:rPr lang="en-US" sz="3200" b="1" dirty="0">
                <a:latin typeface="Segoe UI" panose="020B0502040204020203" pitchFamily="34" charset="0"/>
                <a:ea typeface="Times New Roman" panose="02020603050405020304" pitchFamily="18" charset="0"/>
              </a:rPr>
              <a:t>If you are not confident using punctuation, I recommend you refresh your knowledge of how to use it effectively.</a:t>
            </a:r>
            <a:endParaRPr lang="en-US" sz="28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249297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4" y="103732"/>
            <a:ext cx="9897887" cy="1751964"/>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43995" y="12074"/>
            <a:ext cx="1540404"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838200" y="1825625"/>
            <a:ext cx="10756286" cy="4351338"/>
          </a:xfrm>
        </p:spPr>
        <p:txBody>
          <a:bodyPr anchor="ctr">
            <a:normAutofit/>
          </a:bodyPr>
          <a:lstStyle/>
          <a:p>
            <a:pPr algn="just">
              <a:buFont typeface="Wingdings" panose="05000000000000000000" pitchFamily="2" charset="2"/>
              <a:buChar char="q"/>
            </a:pPr>
            <a:r>
              <a:rPr lang="en-US" sz="3200" dirty="0"/>
              <a:t>Business writing is a huge challenge in itself because, in a world where millions of businesses are operating, standing out is difficult. There are plenty of ways you can easily tackle these common business writing challenges.</a:t>
            </a:r>
          </a:p>
          <a:p>
            <a:pPr algn="just">
              <a:buFont typeface="Wingdings" panose="05000000000000000000" pitchFamily="2" charset="2"/>
              <a:buChar char="q"/>
            </a:pPr>
            <a:r>
              <a:rPr lang="en-US" sz="3200" dirty="0"/>
              <a:t>The ones that are putting you back from your perfect paper. Thus, let’s swoop into these business writing strategies without further delay</a:t>
            </a:r>
          </a:p>
          <a:p>
            <a:pPr algn="just">
              <a:buFont typeface="Wingdings" panose="05000000000000000000" pitchFamily="2" charset="2"/>
              <a:buChar char="q"/>
            </a:pPr>
            <a:endParaRPr lang="en-US" sz="3200" dirty="0"/>
          </a:p>
        </p:txBody>
      </p:sp>
      <p:sp>
        <p:nvSpPr>
          <p:cNvPr id="2" name="Rectangle 1">
            <a:extLst>
              <a:ext uri="{FF2B5EF4-FFF2-40B4-BE49-F238E27FC236}">
                <a16:creationId xmlns:a16="http://schemas.microsoft.com/office/drawing/2014/main" id="{0B8A0841-9512-490B-A608-41311E3452BE}"/>
              </a:ext>
            </a:extLst>
          </p:cNvPr>
          <p:cNvSpPr/>
          <p:nvPr/>
        </p:nvSpPr>
        <p:spPr>
          <a:xfrm>
            <a:off x="2527495" y="704060"/>
            <a:ext cx="6869723" cy="830997"/>
          </a:xfrm>
          <a:prstGeom prst="rect">
            <a:avLst/>
          </a:prstGeom>
        </p:spPr>
        <p:txBody>
          <a:bodyPr wrap="square">
            <a:spAutoFit/>
          </a:bodyPr>
          <a:lstStyle/>
          <a:p>
            <a:pPr algn="ctr"/>
            <a:r>
              <a:rPr lang="en-US" sz="2400" b="1" dirty="0">
                <a:solidFill>
                  <a:srgbClr val="FFFF00"/>
                </a:solidFill>
              </a:rPr>
              <a:t>How To Overcome The Common Business Writing Challenges?</a:t>
            </a:r>
          </a:p>
        </p:txBody>
      </p:sp>
    </p:spTree>
    <p:extLst>
      <p:ext uri="{BB962C8B-B14F-4D97-AF65-F5344CB8AC3E}">
        <p14:creationId xmlns:p14="http://schemas.microsoft.com/office/powerpoint/2010/main" val="4095828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10119174" cy="179113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92229" y="12074"/>
            <a:ext cx="159217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1078886" y="1894865"/>
            <a:ext cx="10515600" cy="4351338"/>
          </a:xfrm>
        </p:spPr>
        <p:txBody>
          <a:bodyPr>
            <a:normAutofit lnSpcReduction="10000"/>
          </a:bodyPr>
          <a:lstStyle/>
          <a:p>
            <a:r>
              <a:rPr lang="en-US" b="1" dirty="0"/>
              <a:t>Build Communication Skills</a:t>
            </a:r>
          </a:p>
          <a:p>
            <a:r>
              <a:rPr lang="en-US" b="1" dirty="0"/>
              <a:t>Audience Assessment</a:t>
            </a:r>
          </a:p>
          <a:p>
            <a:r>
              <a:rPr lang="en-US" b="1" dirty="0"/>
              <a:t>Identify The Primary Goal</a:t>
            </a:r>
          </a:p>
          <a:p>
            <a:r>
              <a:rPr lang="en-US" b="1" dirty="0"/>
              <a:t>Brainstorm To Avoid Common Business Writing Challenges</a:t>
            </a:r>
          </a:p>
          <a:p>
            <a:r>
              <a:rPr lang="en-US" b="1" dirty="0"/>
              <a:t>Ethical Considerations</a:t>
            </a:r>
          </a:p>
          <a:p>
            <a:r>
              <a:rPr lang="en-US" b="1" dirty="0"/>
              <a:t>Research And Collect Information</a:t>
            </a:r>
          </a:p>
          <a:p>
            <a:r>
              <a:rPr lang="en-US" b="1" dirty="0"/>
              <a:t>Formatting And Layout</a:t>
            </a:r>
          </a:p>
          <a:p>
            <a:r>
              <a:rPr lang="en-US" b="1" dirty="0"/>
              <a:t>Proofread</a:t>
            </a:r>
            <a:endParaRPr lang="en-US" dirty="0"/>
          </a:p>
          <a:p>
            <a:r>
              <a:rPr lang="en-US" b="1" dirty="0"/>
              <a:t>Writing Cooperative</a:t>
            </a:r>
          </a:p>
          <a:p>
            <a:endParaRPr lang="en-US" dirty="0"/>
          </a:p>
        </p:txBody>
      </p:sp>
      <p:sp>
        <p:nvSpPr>
          <p:cNvPr id="2" name="Rectangle 1">
            <a:extLst>
              <a:ext uri="{FF2B5EF4-FFF2-40B4-BE49-F238E27FC236}">
                <a16:creationId xmlns:a16="http://schemas.microsoft.com/office/drawing/2014/main" id="{7A41C82E-D5A9-476F-A61B-39E9A1C4C747}"/>
              </a:ext>
            </a:extLst>
          </p:cNvPr>
          <p:cNvSpPr/>
          <p:nvPr/>
        </p:nvSpPr>
        <p:spPr>
          <a:xfrm>
            <a:off x="3139051" y="592817"/>
            <a:ext cx="7008640" cy="1384995"/>
          </a:xfrm>
          <a:prstGeom prst="rect">
            <a:avLst/>
          </a:prstGeom>
        </p:spPr>
        <p:txBody>
          <a:bodyPr wrap="square">
            <a:spAutoFit/>
          </a:bodyPr>
          <a:lstStyle/>
          <a:p>
            <a:r>
              <a:rPr lang="en-US" sz="2800" b="1" dirty="0">
                <a:solidFill>
                  <a:srgbClr val="FFFF00"/>
                </a:solidFill>
              </a:rPr>
              <a:t>Some guideline to How To Overcome The Common Business Writing Challenges?</a:t>
            </a:r>
            <a:br>
              <a:rPr lang="en-US" sz="2800" b="1" dirty="0">
                <a:solidFill>
                  <a:srgbClr val="FFFF00"/>
                </a:solidFill>
              </a:rPr>
            </a:br>
            <a:endParaRPr lang="en-US" sz="2800" b="1" dirty="0">
              <a:solidFill>
                <a:srgbClr val="FFFF00"/>
              </a:solidFill>
            </a:endParaRPr>
          </a:p>
        </p:txBody>
      </p:sp>
    </p:spTree>
    <p:extLst>
      <p:ext uri="{BB962C8B-B14F-4D97-AF65-F5344CB8AC3E}">
        <p14:creationId xmlns:p14="http://schemas.microsoft.com/office/powerpoint/2010/main" val="32830027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p:txBody>
          <a:bodyPr>
            <a:normAutofit fontScale="85000" lnSpcReduction="10000"/>
          </a:bodyPr>
          <a:lstStyle/>
          <a:p>
            <a:pPr>
              <a:buFont typeface="Wingdings" panose="05000000000000000000" pitchFamily="2" charset="2"/>
              <a:buChar char="q"/>
            </a:pPr>
            <a:r>
              <a:rPr lang="en-US" dirty="0"/>
              <a:t>Poor communication skills are one of the biggest and most common business writing challenges. The primary goal of business writing is to communicate effectively with everyone involved in the business.</a:t>
            </a:r>
          </a:p>
          <a:p>
            <a:pPr>
              <a:buFont typeface="Wingdings" panose="05000000000000000000" pitchFamily="2" charset="2"/>
              <a:buChar char="q"/>
            </a:pPr>
            <a:r>
              <a:rPr lang="en-US" dirty="0"/>
              <a:t>The business writer’s tone matters a lot because not being able to communicate with others might cause bigger problems in the organization. Communication is a skill, and everyone is not polished in it.</a:t>
            </a:r>
          </a:p>
          <a:p>
            <a:pPr>
              <a:buFont typeface="Wingdings" panose="05000000000000000000" pitchFamily="2" charset="2"/>
              <a:buChar char="q"/>
            </a:pPr>
            <a:r>
              <a:rPr lang="en-US" dirty="0"/>
              <a:t>A listener-</a:t>
            </a:r>
            <a:r>
              <a:rPr lang="en-US" dirty="0" err="1"/>
              <a:t>centred</a:t>
            </a:r>
            <a:r>
              <a:rPr lang="en-US" dirty="0"/>
              <a:t> approach to business writing includes a focus on the choice of words, the tone of content, and how writing varies from person to person. In a professional setting, your communication skills make you stand out.</a:t>
            </a:r>
          </a:p>
          <a:p>
            <a:pPr>
              <a:buFont typeface="Wingdings" panose="05000000000000000000" pitchFamily="2" charset="2"/>
              <a:buChar char="q"/>
            </a:pPr>
            <a:r>
              <a:rPr lang="en-US" dirty="0"/>
              <a:t>You need to know the secret of good and well written communication to make your writing become understandable, reliable, and effective to all the recipients. Better communication skills help enhance productivity, improve customer relationships, aid in team building, and increase overall professionalism.</a:t>
            </a:r>
          </a:p>
          <a:p>
            <a:pPr>
              <a:buFont typeface="Wingdings" panose="05000000000000000000" pitchFamily="2" charset="2"/>
              <a:buChar char="q"/>
            </a:pPr>
            <a:endParaRPr lang="en-US" dirty="0"/>
          </a:p>
        </p:txBody>
      </p:sp>
      <p:sp>
        <p:nvSpPr>
          <p:cNvPr id="2" name="Rectangle 1">
            <a:extLst>
              <a:ext uri="{FF2B5EF4-FFF2-40B4-BE49-F238E27FC236}">
                <a16:creationId xmlns:a16="http://schemas.microsoft.com/office/drawing/2014/main" id="{7A41C82E-D5A9-476F-A61B-39E9A1C4C747}"/>
              </a:ext>
            </a:extLst>
          </p:cNvPr>
          <p:cNvSpPr/>
          <p:nvPr/>
        </p:nvSpPr>
        <p:spPr>
          <a:xfrm>
            <a:off x="3702903" y="712278"/>
            <a:ext cx="4798301" cy="584775"/>
          </a:xfrm>
          <a:prstGeom prst="rect">
            <a:avLst/>
          </a:prstGeom>
        </p:spPr>
        <p:txBody>
          <a:bodyPr wrap="none">
            <a:spAutoFit/>
          </a:bodyPr>
          <a:lstStyle/>
          <a:p>
            <a:r>
              <a:rPr lang="en-US" sz="3200" b="1" dirty="0">
                <a:solidFill>
                  <a:srgbClr val="FFFF00"/>
                </a:solidFill>
              </a:rPr>
              <a:t>Build Communication Skills</a:t>
            </a:r>
          </a:p>
        </p:txBody>
      </p:sp>
    </p:spTree>
    <p:extLst>
      <p:ext uri="{BB962C8B-B14F-4D97-AF65-F5344CB8AC3E}">
        <p14:creationId xmlns:p14="http://schemas.microsoft.com/office/powerpoint/2010/main" val="31135867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838199" y="1825625"/>
            <a:ext cx="10908323" cy="4351338"/>
          </a:xfrm>
        </p:spPr>
        <p:txBody>
          <a:bodyPr>
            <a:normAutofit/>
          </a:bodyPr>
          <a:lstStyle/>
          <a:p>
            <a:pPr algn="just">
              <a:buFont typeface="Wingdings" panose="05000000000000000000" pitchFamily="2" charset="2"/>
              <a:buChar char="q"/>
            </a:pPr>
            <a:r>
              <a:rPr lang="en-US" dirty="0"/>
              <a:t>One of the common business writing challenges is wrong audience assessment. The audience plays an important role in structuring the business documents. Many business writers faced the challenges and failed to fulfill the audience’s requirements. It goes by the famous saying, ‘</a:t>
            </a:r>
            <a:r>
              <a:rPr lang="en-US" b="1" dirty="0"/>
              <a:t>Not everything is for everyone</a:t>
            </a:r>
            <a:r>
              <a:rPr lang="en-US" dirty="0"/>
              <a:t>.’</a:t>
            </a:r>
          </a:p>
          <a:p>
            <a:pPr algn="just">
              <a:buFont typeface="Wingdings" panose="05000000000000000000" pitchFamily="2" charset="2"/>
              <a:buChar char="q"/>
            </a:pPr>
            <a:r>
              <a:rPr lang="en-US" dirty="0"/>
              <a:t>One of the best business writing tips is to understand that your audience is different for different kinds of communication documents. You need to be well aware of whom you are writing for or who is going to read what you’ve written, what your receipt is looking for in your document, and what they value the most.</a:t>
            </a:r>
          </a:p>
          <a:p>
            <a:pPr algn="just">
              <a:buFont typeface="Wingdings" panose="05000000000000000000" pitchFamily="2" charset="2"/>
              <a:buChar char="q"/>
            </a:pPr>
            <a:endParaRPr lang="en-US" dirty="0"/>
          </a:p>
        </p:txBody>
      </p:sp>
      <p:sp>
        <p:nvSpPr>
          <p:cNvPr id="2" name="Rectangle 1">
            <a:extLst>
              <a:ext uri="{FF2B5EF4-FFF2-40B4-BE49-F238E27FC236}">
                <a16:creationId xmlns:a16="http://schemas.microsoft.com/office/drawing/2014/main" id="{6D3994D7-C89F-4E2F-8982-C09B1982474E}"/>
              </a:ext>
            </a:extLst>
          </p:cNvPr>
          <p:cNvSpPr/>
          <p:nvPr/>
        </p:nvSpPr>
        <p:spPr>
          <a:xfrm>
            <a:off x="3903664" y="750811"/>
            <a:ext cx="2255233" cy="369332"/>
          </a:xfrm>
          <a:prstGeom prst="rect">
            <a:avLst/>
          </a:prstGeom>
        </p:spPr>
        <p:txBody>
          <a:bodyPr wrap="none">
            <a:spAutoFit/>
          </a:bodyPr>
          <a:lstStyle/>
          <a:p>
            <a:r>
              <a:rPr lang="en-US" sz="3200" b="1" dirty="0">
                <a:solidFill>
                  <a:srgbClr val="FFFF00"/>
                </a:solidFill>
              </a:rPr>
              <a:t>Audience Assessment</a:t>
            </a:r>
          </a:p>
        </p:txBody>
      </p:sp>
    </p:spTree>
    <p:extLst>
      <p:ext uri="{BB962C8B-B14F-4D97-AF65-F5344CB8AC3E}">
        <p14:creationId xmlns:p14="http://schemas.microsoft.com/office/powerpoint/2010/main" val="22266267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0614" y="212037"/>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631963" y="1935675"/>
            <a:ext cx="11128627" cy="4351338"/>
          </a:xfrm>
        </p:spPr>
        <p:txBody>
          <a:bodyPr>
            <a:normAutofit fontScale="92500" lnSpcReduction="10000"/>
          </a:bodyPr>
          <a:lstStyle/>
          <a:p>
            <a:pPr algn="just">
              <a:buFont typeface="Wingdings" panose="05000000000000000000" pitchFamily="2" charset="2"/>
              <a:buChar char="q"/>
            </a:pPr>
            <a:r>
              <a:rPr lang="en-US" dirty="0"/>
              <a:t>In common business writing challenges we find out the probability of failing to identify the main purpose and aim of your specific document is a great challenge that has struck many writers in their work.</a:t>
            </a:r>
          </a:p>
          <a:p>
            <a:pPr algn="just">
              <a:buFont typeface="Wingdings" panose="05000000000000000000" pitchFamily="2" charset="2"/>
              <a:buChar char="q"/>
            </a:pPr>
            <a:r>
              <a:rPr lang="en-US" dirty="0"/>
              <a:t>The importance of business writing in every document is that </a:t>
            </a:r>
            <a:r>
              <a:rPr lang="en-US" b="1" dirty="0"/>
              <a:t>each has different goals to serve</a:t>
            </a:r>
            <a:r>
              <a:rPr lang="en-US" dirty="0"/>
              <a:t>, whether it’s writing off business expenses, plans, proposals, or reports. These writings are requests or orders for a specific action from the recipient that had a direct effect on the business.</a:t>
            </a:r>
          </a:p>
          <a:p>
            <a:pPr algn="just">
              <a:buFont typeface="Wingdings" panose="05000000000000000000" pitchFamily="2" charset="2"/>
              <a:buChar char="q"/>
            </a:pPr>
            <a:r>
              <a:rPr lang="en-US" dirty="0"/>
              <a:t>You need to understand what the tone is in writing and what purpose it will serve. That’s why it’s very important to clarify the main goal of writing that specific document, to whom it will be sent, and </a:t>
            </a:r>
            <a:r>
              <a:rPr lang="en-US" b="1" dirty="0"/>
              <a:t>what action is demanded</a:t>
            </a:r>
            <a:r>
              <a:rPr lang="en-US" dirty="0"/>
              <a:t> from them. It makes overcoming business writing challenges easy by being to the point and direct with what you are writing about</a:t>
            </a:r>
          </a:p>
          <a:p>
            <a:pPr algn="just">
              <a:buFont typeface="Wingdings" panose="05000000000000000000" pitchFamily="2" charset="2"/>
              <a:buChar char="q"/>
            </a:pPr>
            <a:endParaRPr lang="en-US" dirty="0"/>
          </a:p>
        </p:txBody>
      </p:sp>
      <p:sp>
        <p:nvSpPr>
          <p:cNvPr id="2" name="Rectangle 1">
            <a:extLst>
              <a:ext uri="{FF2B5EF4-FFF2-40B4-BE49-F238E27FC236}">
                <a16:creationId xmlns:a16="http://schemas.microsoft.com/office/drawing/2014/main" id="{476BF4D7-27EF-4BA6-8713-D69756CE79A1}"/>
              </a:ext>
            </a:extLst>
          </p:cNvPr>
          <p:cNvSpPr/>
          <p:nvPr/>
        </p:nvSpPr>
        <p:spPr>
          <a:xfrm>
            <a:off x="3344837" y="720032"/>
            <a:ext cx="5089855" cy="646331"/>
          </a:xfrm>
          <a:prstGeom prst="rect">
            <a:avLst/>
          </a:prstGeom>
        </p:spPr>
        <p:txBody>
          <a:bodyPr wrap="none">
            <a:spAutoFit/>
          </a:bodyPr>
          <a:lstStyle/>
          <a:p>
            <a:r>
              <a:rPr lang="en-US" sz="3600" b="1" dirty="0">
                <a:solidFill>
                  <a:srgbClr val="FFFF00"/>
                </a:solidFill>
              </a:rPr>
              <a:t>Identify The Primary Goal</a:t>
            </a:r>
          </a:p>
        </p:txBody>
      </p:sp>
    </p:spTree>
    <p:extLst>
      <p:ext uri="{BB962C8B-B14F-4D97-AF65-F5344CB8AC3E}">
        <p14:creationId xmlns:p14="http://schemas.microsoft.com/office/powerpoint/2010/main" val="2006521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4" y="47461"/>
            <a:ext cx="9968225"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52873" y="12074"/>
            <a:ext cx="1631526"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653036" y="2048238"/>
            <a:ext cx="10941450" cy="4351338"/>
          </a:xfrm>
        </p:spPr>
        <p:txBody>
          <a:bodyPr>
            <a:normAutofit fontScale="92500" lnSpcReduction="20000"/>
          </a:bodyPr>
          <a:lstStyle/>
          <a:p>
            <a:pPr algn="just">
              <a:buFont typeface="Wingdings" panose="05000000000000000000" pitchFamily="2" charset="2"/>
              <a:buChar char="q"/>
            </a:pPr>
            <a:r>
              <a:rPr lang="en-US" dirty="0"/>
              <a:t>Another big mistake that business writers make is to follow what everyone else is doing instead of using their creativity to write something different. You are not supposed to make your business communications sound robotic and repetitive.</a:t>
            </a:r>
          </a:p>
          <a:p>
            <a:pPr algn="just">
              <a:buFont typeface="Wingdings" panose="05000000000000000000" pitchFamily="2" charset="2"/>
              <a:buChar char="q"/>
            </a:pPr>
            <a:r>
              <a:rPr lang="en-US" dirty="0"/>
              <a:t>That’s why it’s very necessary to just brainstorm to make an outline to follow, whether you are writing a business plan, proposal, or some business letters. Get in touch with your colleagues to gather new ideas and to have a clear picture of the research methods, procedures, target audience, and your products and services.</a:t>
            </a:r>
          </a:p>
          <a:p>
            <a:pPr algn="just">
              <a:buFont typeface="Wingdings" panose="05000000000000000000" pitchFamily="2" charset="2"/>
              <a:buChar char="q"/>
            </a:pPr>
            <a:r>
              <a:rPr lang="en-US" dirty="0"/>
              <a:t>Do not get intimidated by the customer’s or your colleagues’ feedback and reviews because that will only improve your writing in the future and give you a clear idea of what should be avoided in the documentation. Brainstorming also helps in making the goal of your formal writing clear and to overcome related common business writing challenges</a:t>
            </a:r>
          </a:p>
          <a:p>
            <a:pPr algn="just">
              <a:buFont typeface="Wingdings" panose="05000000000000000000" pitchFamily="2" charset="2"/>
              <a:buChar char="q"/>
            </a:pPr>
            <a:endParaRPr lang="en-US" dirty="0"/>
          </a:p>
        </p:txBody>
      </p:sp>
      <p:sp>
        <p:nvSpPr>
          <p:cNvPr id="2" name="Rectangle 1">
            <a:extLst>
              <a:ext uri="{FF2B5EF4-FFF2-40B4-BE49-F238E27FC236}">
                <a16:creationId xmlns:a16="http://schemas.microsoft.com/office/drawing/2014/main" id="{B1A095CA-0B65-44C5-84B8-FA7B03E990EF}"/>
              </a:ext>
            </a:extLst>
          </p:cNvPr>
          <p:cNvSpPr/>
          <p:nvPr/>
        </p:nvSpPr>
        <p:spPr>
          <a:xfrm>
            <a:off x="2764884" y="750811"/>
            <a:ext cx="7618368" cy="461665"/>
          </a:xfrm>
          <a:prstGeom prst="rect">
            <a:avLst/>
          </a:prstGeom>
        </p:spPr>
        <p:txBody>
          <a:bodyPr wrap="none">
            <a:spAutoFit/>
          </a:bodyPr>
          <a:lstStyle/>
          <a:p>
            <a:r>
              <a:rPr lang="en-US" sz="2400" b="1" dirty="0">
                <a:solidFill>
                  <a:srgbClr val="FFFF00"/>
                </a:solidFill>
              </a:rPr>
              <a:t>Brainstorm To Avoid Common Business Writing Challenges</a:t>
            </a:r>
          </a:p>
        </p:txBody>
      </p:sp>
    </p:spTree>
    <p:extLst>
      <p:ext uri="{BB962C8B-B14F-4D97-AF65-F5344CB8AC3E}">
        <p14:creationId xmlns:p14="http://schemas.microsoft.com/office/powerpoint/2010/main" val="6743663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683456" y="2048238"/>
            <a:ext cx="11189676" cy="4351338"/>
          </a:xfrm>
        </p:spPr>
        <p:txBody>
          <a:bodyPr anchor="ctr">
            <a:normAutofit/>
          </a:bodyPr>
          <a:lstStyle/>
          <a:p>
            <a:pPr algn="just">
              <a:buFont typeface="Wingdings" panose="05000000000000000000" pitchFamily="2" charset="2"/>
              <a:buChar char="q"/>
            </a:pPr>
            <a:r>
              <a:rPr lang="en-US" dirty="0"/>
              <a:t>This is quite a big challenge in business writing, to not offend any group or community with the advertising or communication campaign. Many businesses have faced lawsuits and other legal problems because their business writings were offending or triggering some ethical issues.</a:t>
            </a:r>
          </a:p>
          <a:p>
            <a:pPr algn="just">
              <a:buFont typeface="Wingdings" panose="05000000000000000000" pitchFamily="2" charset="2"/>
              <a:buChar char="q"/>
            </a:pPr>
            <a:r>
              <a:rPr lang="en-US" dirty="0"/>
              <a:t>Ethical considerations are always valued in good communication. That’s why you need to know what is acceptable in a business setting or not.</a:t>
            </a:r>
          </a:p>
          <a:p>
            <a:pPr algn="just">
              <a:buFont typeface="Wingdings" panose="05000000000000000000" pitchFamily="2" charset="2"/>
              <a:buChar char="q"/>
            </a:pPr>
            <a:endParaRPr lang="en-US" dirty="0"/>
          </a:p>
        </p:txBody>
      </p:sp>
      <p:sp>
        <p:nvSpPr>
          <p:cNvPr id="2" name="Rectangle 1">
            <a:extLst>
              <a:ext uri="{FF2B5EF4-FFF2-40B4-BE49-F238E27FC236}">
                <a16:creationId xmlns:a16="http://schemas.microsoft.com/office/drawing/2014/main" id="{1680F74A-D931-4FF4-B29A-1088766EFFB3}"/>
              </a:ext>
            </a:extLst>
          </p:cNvPr>
          <p:cNvSpPr/>
          <p:nvPr/>
        </p:nvSpPr>
        <p:spPr>
          <a:xfrm>
            <a:off x="3870194" y="750811"/>
            <a:ext cx="3471463" cy="523220"/>
          </a:xfrm>
          <a:prstGeom prst="rect">
            <a:avLst/>
          </a:prstGeom>
        </p:spPr>
        <p:txBody>
          <a:bodyPr wrap="none">
            <a:spAutoFit/>
          </a:bodyPr>
          <a:lstStyle/>
          <a:p>
            <a:r>
              <a:rPr lang="en-US" sz="2800" b="1" dirty="0">
                <a:solidFill>
                  <a:srgbClr val="FFFF00"/>
                </a:solidFill>
              </a:rPr>
              <a:t>Ethical Considerations</a:t>
            </a:r>
          </a:p>
        </p:txBody>
      </p:sp>
    </p:spTree>
    <p:extLst>
      <p:ext uri="{BB962C8B-B14F-4D97-AF65-F5344CB8AC3E}">
        <p14:creationId xmlns:p14="http://schemas.microsoft.com/office/powerpoint/2010/main" val="33084593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436098" y="1921110"/>
            <a:ext cx="11380764" cy="4478466"/>
          </a:xfrm>
        </p:spPr>
        <p:txBody>
          <a:bodyPr>
            <a:normAutofit lnSpcReduction="10000"/>
          </a:bodyPr>
          <a:lstStyle/>
          <a:p>
            <a:pPr algn="just">
              <a:buFont typeface="Wingdings" panose="05000000000000000000" pitchFamily="2" charset="2"/>
              <a:buChar char="q"/>
            </a:pPr>
            <a:r>
              <a:rPr lang="en-US" dirty="0"/>
              <a:t>People who will read your writing can be from different races, ethnicities, religions, and countries. That’s why you should be able to communicate with them effectively in an appropriate tone of writing without offending them or disrespecting them in any way. To avoid such common business writing challenges there are two tips:</a:t>
            </a:r>
          </a:p>
          <a:p>
            <a:pPr marL="514350" indent="-514350" algn="just">
              <a:buFont typeface="+mj-lt"/>
              <a:buAutoNum type="arabicPeriod"/>
            </a:pPr>
            <a:r>
              <a:rPr lang="en-US" b="1" dirty="0"/>
              <a:t>Do not write political, racial, gender discriminating, religious triggering, or ethnic remarks that might spark controversy.</a:t>
            </a:r>
          </a:p>
          <a:p>
            <a:pPr marL="514350" indent="-514350" algn="just">
              <a:buFont typeface="+mj-lt"/>
              <a:buAutoNum type="arabicPeriod"/>
            </a:pPr>
            <a:r>
              <a:rPr lang="en-US" b="1" dirty="0"/>
              <a:t>Always be polite, positive, and respectful towards whoever you are addressing in your business circle.</a:t>
            </a:r>
          </a:p>
          <a:p>
            <a:pPr algn="just">
              <a:buFont typeface="Wingdings" panose="05000000000000000000" pitchFamily="2" charset="2"/>
              <a:buChar char="q"/>
            </a:pPr>
            <a:r>
              <a:rPr lang="en-US" dirty="0"/>
              <a:t>It will always help in establishing and strengthening good relationships with the employees and other business partners.</a:t>
            </a:r>
          </a:p>
          <a:p>
            <a:pPr algn="just"/>
            <a:endParaRPr lang="en-US" dirty="0"/>
          </a:p>
        </p:txBody>
      </p:sp>
      <p:sp>
        <p:nvSpPr>
          <p:cNvPr id="2" name="Rectangle 1">
            <a:extLst>
              <a:ext uri="{FF2B5EF4-FFF2-40B4-BE49-F238E27FC236}">
                <a16:creationId xmlns:a16="http://schemas.microsoft.com/office/drawing/2014/main" id="{1680F74A-D931-4FF4-B29A-1088766EFFB3}"/>
              </a:ext>
            </a:extLst>
          </p:cNvPr>
          <p:cNvSpPr/>
          <p:nvPr/>
        </p:nvSpPr>
        <p:spPr>
          <a:xfrm>
            <a:off x="3870194" y="750811"/>
            <a:ext cx="4641399" cy="523220"/>
          </a:xfrm>
          <a:prstGeom prst="rect">
            <a:avLst/>
          </a:prstGeom>
        </p:spPr>
        <p:txBody>
          <a:bodyPr wrap="none">
            <a:spAutoFit/>
          </a:bodyPr>
          <a:lstStyle/>
          <a:p>
            <a:r>
              <a:rPr lang="en-US" sz="2800" b="1" dirty="0">
                <a:solidFill>
                  <a:srgbClr val="FFFF00"/>
                </a:solidFill>
              </a:rPr>
              <a:t>Ethical Considerations </a:t>
            </a:r>
            <a:r>
              <a:rPr lang="en-US" sz="2800" b="1" dirty="0" err="1">
                <a:solidFill>
                  <a:srgbClr val="FFFF00"/>
                </a:solidFill>
              </a:rPr>
              <a:t>cont</a:t>
            </a:r>
            <a:r>
              <a:rPr lang="en-US" sz="2800" b="1" dirty="0">
                <a:solidFill>
                  <a:srgbClr val="FFFF00"/>
                </a:solidFill>
              </a:rPr>
              <a:t>…. </a:t>
            </a:r>
          </a:p>
        </p:txBody>
      </p:sp>
    </p:spTree>
    <p:extLst>
      <p:ext uri="{BB962C8B-B14F-4D97-AF65-F5344CB8AC3E}">
        <p14:creationId xmlns:p14="http://schemas.microsoft.com/office/powerpoint/2010/main" val="40812022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528545" y="1864157"/>
            <a:ext cx="11146199" cy="4351338"/>
          </a:xfrm>
        </p:spPr>
        <p:txBody>
          <a:bodyPr>
            <a:normAutofit fontScale="92500" lnSpcReduction="10000"/>
          </a:bodyPr>
          <a:lstStyle/>
          <a:p>
            <a:pPr algn="just">
              <a:buFont typeface="Wingdings" panose="05000000000000000000" pitchFamily="2" charset="2"/>
              <a:buChar char="q"/>
            </a:pPr>
            <a:r>
              <a:rPr lang="en-US" dirty="0"/>
              <a:t>The lack of research and information collection will lead you to have dull, outdated, and bogus business documents. Just because you are doing transactional or instructional business writing, you can’t leave out the research or information collection step.</a:t>
            </a:r>
          </a:p>
          <a:p>
            <a:pPr algn="just">
              <a:buFont typeface="Wingdings" panose="05000000000000000000" pitchFamily="2" charset="2"/>
              <a:buChar char="q"/>
            </a:pPr>
            <a:r>
              <a:rPr lang="en-US" dirty="0"/>
              <a:t>All the different writing forms  require the same amount of research. The more you research on how to communicate or write in a business setting, the better your writing will be.</a:t>
            </a:r>
          </a:p>
          <a:p>
            <a:pPr algn="just">
              <a:buFont typeface="Wingdings" panose="05000000000000000000" pitchFamily="2" charset="2"/>
              <a:buChar char="q"/>
            </a:pPr>
            <a:r>
              <a:rPr lang="en-US" dirty="0"/>
              <a:t>Researching will help you understand the trends and technological advancements that are currently going on in the market and how you can write what is in demand. Follow a suitable business writing course to improve yourself because you can’t be following those old-fashioned and outdated formats and terminologies anymore.</a:t>
            </a:r>
          </a:p>
          <a:p>
            <a:pPr algn="just">
              <a:buFont typeface="Wingdings" panose="05000000000000000000" pitchFamily="2" charset="2"/>
              <a:buChar char="q"/>
            </a:pPr>
            <a:endParaRPr lang="en-US" dirty="0"/>
          </a:p>
        </p:txBody>
      </p:sp>
      <p:sp>
        <p:nvSpPr>
          <p:cNvPr id="2" name="Rectangle 1">
            <a:extLst>
              <a:ext uri="{FF2B5EF4-FFF2-40B4-BE49-F238E27FC236}">
                <a16:creationId xmlns:a16="http://schemas.microsoft.com/office/drawing/2014/main" id="{2E928AB5-C396-4320-A682-CF757498D1FF}"/>
              </a:ext>
            </a:extLst>
          </p:cNvPr>
          <p:cNvSpPr/>
          <p:nvPr/>
        </p:nvSpPr>
        <p:spPr>
          <a:xfrm>
            <a:off x="3027160" y="642505"/>
            <a:ext cx="5881738" cy="584775"/>
          </a:xfrm>
          <a:prstGeom prst="rect">
            <a:avLst/>
          </a:prstGeom>
        </p:spPr>
        <p:txBody>
          <a:bodyPr wrap="none">
            <a:spAutoFit/>
          </a:bodyPr>
          <a:lstStyle/>
          <a:p>
            <a:r>
              <a:rPr lang="en-US" sz="3200" b="1" dirty="0">
                <a:solidFill>
                  <a:srgbClr val="FFFF00"/>
                </a:solidFill>
              </a:rPr>
              <a:t>Research And Collect Information</a:t>
            </a:r>
          </a:p>
        </p:txBody>
      </p:sp>
    </p:spTree>
    <p:extLst>
      <p:ext uri="{BB962C8B-B14F-4D97-AF65-F5344CB8AC3E}">
        <p14:creationId xmlns:p14="http://schemas.microsoft.com/office/powerpoint/2010/main" val="2809532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528545" y="1885855"/>
            <a:ext cx="11146199" cy="4351338"/>
          </a:xfrm>
        </p:spPr>
        <p:txBody>
          <a:bodyPr>
            <a:normAutofit/>
          </a:bodyPr>
          <a:lstStyle/>
          <a:p>
            <a:pPr algn="just">
              <a:buFont typeface="Wingdings" panose="05000000000000000000" pitchFamily="2" charset="2"/>
              <a:buChar char="q"/>
            </a:pPr>
            <a:r>
              <a:rPr lang="en-US" dirty="0"/>
              <a:t>One of the common business writing mistakes is to not have properly formatted and designed documents. An outdated format might be the reason why your writings are never seen or appreciated in the market.</a:t>
            </a:r>
          </a:p>
          <a:p>
            <a:pPr algn="just">
              <a:buFont typeface="Wingdings" panose="05000000000000000000" pitchFamily="2" charset="2"/>
              <a:buChar char="q"/>
            </a:pPr>
            <a:r>
              <a:rPr lang="en-US" dirty="0"/>
              <a:t>It is one of the most effective business writing techniques to follow certain formatting and layout guidelines according to the niche or industry they are operating in. Most writing styles have evolved, and you need to make sure that you are writing according to the updated style.</a:t>
            </a:r>
          </a:p>
          <a:p>
            <a:pPr algn="just">
              <a:buFont typeface="Wingdings" panose="05000000000000000000" pitchFamily="2" charset="2"/>
              <a:buChar char="q"/>
            </a:pPr>
            <a:r>
              <a:rPr lang="en-US" dirty="0"/>
              <a:t>A business letter, report, and financial statement are serious and very important documents, and you shouldn’t risk their accuracy and efficiency with lame layouts or formatting mistakes.</a:t>
            </a:r>
          </a:p>
          <a:p>
            <a:pPr algn="just">
              <a:buFont typeface="Wingdings" panose="05000000000000000000" pitchFamily="2" charset="2"/>
              <a:buChar char="q"/>
            </a:pPr>
            <a:endParaRPr lang="en-US" dirty="0"/>
          </a:p>
        </p:txBody>
      </p:sp>
      <p:sp>
        <p:nvSpPr>
          <p:cNvPr id="2" name="Rectangle 1">
            <a:extLst>
              <a:ext uri="{FF2B5EF4-FFF2-40B4-BE49-F238E27FC236}">
                <a16:creationId xmlns:a16="http://schemas.microsoft.com/office/drawing/2014/main" id="{4910D1B1-3366-44DF-9B46-A5346388D60F}"/>
              </a:ext>
            </a:extLst>
          </p:cNvPr>
          <p:cNvSpPr/>
          <p:nvPr/>
        </p:nvSpPr>
        <p:spPr>
          <a:xfrm>
            <a:off x="3206359" y="671628"/>
            <a:ext cx="4569136" cy="646331"/>
          </a:xfrm>
          <a:prstGeom prst="rect">
            <a:avLst/>
          </a:prstGeom>
        </p:spPr>
        <p:txBody>
          <a:bodyPr wrap="none">
            <a:spAutoFit/>
          </a:bodyPr>
          <a:lstStyle/>
          <a:p>
            <a:r>
              <a:rPr lang="en-US" sz="3600" b="1" dirty="0">
                <a:solidFill>
                  <a:srgbClr val="FFFF00"/>
                </a:solidFill>
              </a:rPr>
              <a:t>Formatting And Layout</a:t>
            </a:r>
          </a:p>
        </p:txBody>
      </p:sp>
    </p:spTree>
    <p:extLst>
      <p:ext uri="{BB962C8B-B14F-4D97-AF65-F5344CB8AC3E}">
        <p14:creationId xmlns:p14="http://schemas.microsoft.com/office/powerpoint/2010/main" val="4216828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73055" y="103732"/>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683455" y="1744291"/>
            <a:ext cx="11048999" cy="4351338"/>
          </a:xfrm>
        </p:spPr>
        <p:txBody>
          <a:bodyPr>
            <a:normAutofit fontScale="92500" lnSpcReduction="10000"/>
          </a:bodyPr>
          <a:lstStyle/>
          <a:p>
            <a:pPr algn="just">
              <a:buFont typeface="Wingdings" panose="05000000000000000000" pitchFamily="2" charset="2"/>
              <a:buChar char="q"/>
            </a:pPr>
            <a:endParaRPr lang="en-US" b="1" dirty="0"/>
          </a:p>
          <a:p>
            <a:pPr algn="just">
              <a:buFont typeface="Wingdings" panose="05000000000000000000" pitchFamily="2" charset="2"/>
              <a:buChar char="q"/>
            </a:pPr>
            <a:r>
              <a:rPr lang="en-US" dirty="0"/>
              <a:t>Proofreading is the most important step of business writing before finalizing the draft of your documents. It is one of the most repetitive business writing mistakes. Some businesses have proofreaders who will go through the content written by the writer in order to spot any mistakes or errors.</a:t>
            </a:r>
          </a:p>
          <a:p>
            <a:pPr algn="just">
              <a:buFont typeface="Wingdings" panose="05000000000000000000" pitchFamily="2" charset="2"/>
              <a:buChar char="q"/>
            </a:pPr>
            <a:r>
              <a:rPr lang="en-US" dirty="0"/>
              <a:t>Some companies give enough time to their writers, enabling them to proofread and revise the whole document themselves. You can also hire a writer for your business writing work and give enough time to get the best script.</a:t>
            </a:r>
          </a:p>
          <a:p>
            <a:pPr algn="just">
              <a:buFont typeface="Wingdings" panose="05000000000000000000" pitchFamily="2" charset="2"/>
              <a:buChar char="q"/>
            </a:pPr>
            <a:r>
              <a:rPr lang="en-US" dirty="0"/>
              <a:t>The online business writer will help you get ahead in the journey of writing and overcome the common business writing challenges</a:t>
            </a:r>
          </a:p>
          <a:p>
            <a:pPr algn="just">
              <a:buFont typeface="Wingdings" panose="05000000000000000000" pitchFamily="2" charset="2"/>
              <a:buChar char="q"/>
            </a:pPr>
            <a:endParaRPr lang="en-US" dirty="0"/>
          </a:p>
        </p:txBody>
      </p:sp>
      <p:sp>
        <p:nvSpPr>
          <p:cNvPr id="2" name="Rectangle 1">
            <a:extLst>
              <a:ext uri="{FF2B5EF4-FFF2-40B4-BE49-F238E27FC236}">
                <a16:creationId xmlns:a16="http://schemas.microsoft.com/office/drawing/2014/main" id="{6827AEF4-B27B-4849-83D0-B8EE33C9C3B8}"/>
              </a:ext>
            </a:extLst>
          </p:cNvPr>
          <p:cNvSpPr/>
          <p:nvPr/>
        </p:nvSpPr>
        <p:spPr>
          <a:xfrm>
            <a:off x="3847880" y="658125"/>
            <a:ext cx="2311017" cy="707886"/>
          </a:xfrm>
          <a:prstGeom prst="rect">
            <a:avLst/>
          </a:prstGeom>
        </p:spPr>
        <p:txBody>
          <a:bodyPr wrap="none">
            <a:spAutoFit/>
          </a:bodyPr>
          <a:lstStyle/>
          <a:p>
            <a:r>
              <a:rPr lang="en-US" sz="4000" b="1" dirty="0">
                <a:solidFill>
                  <a:srgbClr val="FFFF00"/>
                </a:solidFill>
              </a:rPr>
              <a:t>Proofread</a:t>
            </a:r>
            <a:endParaRPr lang="en-US" sz="4000" dirty="0">
              <a:solidFill>
                <a:srgbClr val="FFFF00"/>
              </a:solidFill>
            </a:endParaRPr>
          </a:p>
        </p:txBody>
      </p:sp>
    </p:spTree>
    <p:extLst>
      <p:ext uri="{BB962C8B-B14F-4D97-AF65-F5344CB8AC3E}">
        <p14:creationId xmlns:p14="http://schemas.microsoft.com/office/powerpoint/2010/main" val="4247967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7601" y="0"/>
            <a:ext cx="9391450" cy="1662323"/>
          </a:xfrm>
          <a:prstGeom prst="rect">
            <a:avLst/>
          </a:prstGeom>
        </p:spPr>
      </p:pic>
      <p:sp>
        <p:nvSpPr>
          <p:cNvPr id="5" name="TextBox 5"/>
          <p:cNvSpPr txBox="1"/>
          <p:nvPr/>
        </p:nvSpPr>
        <p:spPr>
          <a:xfrm>
            <a:off x="0" y="458424"/>
            <a:ext cx="2653290" cy="584775"/>
          </a:xfrm>
          <a:prstGeom prst="rect">
            <a:avLst/>
          </a:prstGeom>
          <a:noFill/>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3200" b="1" dirty="0">
                <a:solidFill>
                  <a:srgbClr val="FF0000"/>
                </a:solidFill>
                <a:latin typeface="Tajawal Medium" panose="00000600000000000000" pitchFamily="2" charset="-78"/>
                <a:cs typeface="Tajawal Medium" panose="00000600000000000000" pitchFamily="2" charset="-78"/>
              </a:rPr>
              <a:t>Lecture 10</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692257" y="6516215"/>
            <a:ext cx="9902229" cy="204838"/>
          </a:xfrm>
          <a:prstGeom prst="rect">
            <a:avLst/>
          </a:prstGeom>
        </p:spPr>
      </p:pic>
      <p:pic>
        <p:nvPicPr>
          <p:cNvPr id="10" name="Graphic 21">
            <a:extLst>
              <a:ext uri="{FF2B5EF4-FFF2-40B4-BE49-F238E27FC236}">
                <a16:creationId xmlns:a16="http://schemas.microsoft.com/office/drawing/2014/main" id="{6D07EE84-DAA8-4DBE-983E-35DDDEB66C6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76099" y="12074"/>
            <a:ext cx="2208300" cy="1031125"/>
          </a:xfrm>
          <a:prstGeom prst="rect">
            <a:avLst/>
          </a:prstGeom>
        </p:spPr>
      </p:pic>
      <p:sp>
        <p:nvSpPr>
          <p:cNvPr id="3" name="Content Placeholder 2">
            <a:extLst>
              <a:ext uri="{FF2B5EF4-FFF2-40B4-BE49-F238E27FC236}">
                <a16:creationId xmlns:a16="http://schemas.microsoft.com/office/drawing/2014/main" id="{41BC54CB-8081-42A9-BB49-F6462825400C}"/>
              </a:ext>
            </a:extLst>
          </p:cNvPr>
          <p:cNvSpPr>
            <a:spLocks noGrp="1"/>
          </p:cNvSpPr>
          <p:nvPr>
            <p:ph idx="1"/>
          </p:nvPr>
        </p:nvSpPr>
        <p:spPr>
          <a:xfrm>
            <a:off x="273055" y="1843117"/>
            <a:ext cx="11711344" cy="4877936"/>
          </a:xfrm>
        </p:spPr>
        <p:txBody>
          <a:bodyPr anchor="ctr">
            <a:normAutofit/>
          </a:bodyPr>
          <a:lstStyle/>
          <a:p>
            <a:pPr>
              <a:buFont typeface="Wingdings" panose="05000000000000000000" pitchFamily="2" charset="2"/>
              <a:buChar char="q"/>
            </a:pPr>
            <a:r>
              <a:rPr lang="en-US" dirty="0"/>
              <a:t>A writing cooperative is a community or collection of people who are the ultimate source of guidance, advice, encouragement, and help for writers all over the world. There are writing cooperatives and effective business writing techniques for all other forms of writing as well.</a:t>
            </a:r>
          </a:p>
          <a:p>
            <a:pPr>
              <a:buFont typeface="Wingdings" panose="05000000000000000000" pitchFamily="2" charset="2"/>
              <a:buChar char="q"/>
            </a:pPr>
            <a:r>
              <a:rPr lang="en-US" dirty="0"/>
              <a:t>It consists of experts in that field who share their experiences and guide the new writers to the right path of communication. The advice and guides in this medium help new writers become effective and efficient in their business writings and learn writing mechanics and conventions.</a:t>
            </a:r>
          </a:p>
          <a:p>
            <a:pPr marL="0" indent="0">
              <a:buNone/>
            </a:pPr>
            <a:endParaRPr lang="en-US" dirty="0"/>
          </a:p>
        </p:txBody>
      </p:sp>
      <p:sp>
        <p:nvSpPr>
          <p:cNvPr id="2" name="Rectangle 1">
            <a:extLst>
              <a:ext uri="{FF2B5EF4-FFF2-40B4-BE49-F238E27FC236}">
                <a16:creationId xmlns:a16="http://schemas.microsoft.com/office/drawing/2014/main" id="{74DEACBF-3180-4EA4-8BB1-123957BC29E7}"/>
              </a:ext>
            </a:extLst>
          </p:cNvPr>
          <p:cNvSpPr/>
          <p:nvPr/>
        </p:nvSpPr>
        <p:spPr>
          <a:xfrm>
            <a:off x="3891295" y="681037"/>
            <a:ext cx="3604898" cy="584775"/>
          </a:xfrm>
          <a:prstGeom prst="rect">
            <a:avLst/>
          </a:prstGeom>
        </p:spPr>
        <p:txBody>
          <a:bodyPr wrap="none">
            <a:spAutoFit/>
          </a:bodyPr>
          <a:lstStyle/>
          <a:p>
            <a:r>
              <a:rPr lang="en-US" sz="3200" b="1" dirty="0">
                <a:solidFill>
                  <a:srgbClr val="FFFF00"/>
                </a:solidFill>
              </a:rPr>
              <a:t>Writing Cooperative</a:t>
            </a:r>
          </a:p>
        </p:txBody>
      </p:sp>
    </p:spTree>
    <p:extLst>
      <p:ext uri="{BB962C8B-B14F-4D97-AF65-F5344CB8AC3E}">
        <p14:creationId xmlns:p14="http://schemas.microsoft.com/office/powerpoint/2010/main" val="3874297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32792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319902" y="15183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86326"/>
            <a:ext cx="2305141" cy="1076343"/>
          </a:xfrm>
          <a:prstGeom prst="rect">
            <a:avLst/>
          </a:prstGeom>
        </p:spPr>
      </p:pic>
      <p:sp>
        <p:nvSpPr>
          <p:cNvPr id="7" name="Rectangle 6">
            <a:extLst>
              <a:ext uri="{FF2B5EF4-FFF2-40B4-BE49-F238E27FC236}">
                <a16:creationId xmlns:a16="http://schemas.microsoft.com/office/drawing/2014/main" id="{5A7ED416-0CBB-4633-A4E8-041E0FFDBB46}"/>
              </a:ext>
            </a:extLst>
          </p:cNvPr>
          <p:cNvSpPr/>
          <p:nvPr/>
        </p:nvSpPr>
        <p:spPr>
          <a:xfrm>
            <a:off x="942308" y="935396"/>
            <a:ext cx="1632080"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E3AA8-D08F-4419-AD7B-53DDD0E5CE05}"/>
              </a:ext>
            </a:extLst>
          </p:cNvPr>
          <p:cNvSpPr txBox="1"/>
          <p:nvPr/>
        </p:nvSpPr>
        <p:spPr>
          <a:xfrm>
            <a:off x="1042221" y="1237583"/>
            <a:ext cx="1532167" cy="400110"/>
          </a:xfrm>
          <a:prstGeom prst="rect">
            <a:avLst/>
          </a:prstGeom>
          <a:noFill/>
        </p:spPr>
        <p:txBody>
          <a:bodyPr wrap="square" rtlCol="0">
            <a:spAutoFit/>
          </a:bodyPr>
          <a:lstStyle/>
          <a:p>
            <a:pPr algn="ctr"/>
            <a:r>
              <a:rPr lang="en-US" sz="2000" b="1" dirty="0">
                <a:solidFill>
                  <a:srgbClr val="FF0000"/>
                </a:solidFill>
                <a:latin typeface="Tajawal Medium" panose="00000600000000000000" pitchFamily="2" charset="-78"/>
                <a:cs typeface="Tajawal Medium" panose="00000600000000000000" pitchFamily="2" charset="-78"/>
              </a:rPr>
              <a:t>Lecture 10</a:t>
            </a:r>
          </a:p>
        </p:txBody>
      </p:sp>
      <p:sp>
        <p:nvSpPr>
          <p:cNvPr id="2" name="Rectangle 1">
            <a:extLst>
              <a:ext uri="{FF2B5EF4-FFF2-40B4-BE49-F238E27FC236}">
                <a16:creationId xmlns:a16="http://schemas.microsoft.com/office/drawing/2014/main" id="{B35D514F-D7E8-4EAC-82AC-24E428F42FC5}"/>
              </a:ext>
            </a:extLst>
          </p:cNvPr>
          <p:cNvSpPr/>
          <p:nvPr/>
        </p:nvSpPr>
        <p:spPr>
          <a:xfrm>
            <a:off x="3537543" y="582099"/>
            <a:ext cx="3749522" cy="655885"/>
          </a:xfrm>
          <a:prstGeom prst="rect">
            <a:avLst/>
          </a:prstGeom>
        </p:spPr>
        <p:txBody>
          <a:bodyPr wrap="square">
            <a:spAutoFit/>
          </a:bodyPr>
          <a:lstStyle/>
          <a:p>
            <a:pPr algn="ctr">
              <a:lnSpc>
                <a:spcPct val="107000"/>
              </a:lnSpc>
              <a:spcAft>
                <a:spcPts val="800"/>
              </a:spcAft>
            </a:pPr>
            <a:r>
              <a:rPr lang="en-US" sz="3600" b="1" dirty="0"/>
              <a:t>Conclusion</a:t>
            </a:r>
            <a:endParaRPr lang="en-US" sz="3600" b="1" kern="1800" dirty="0">
              <a:latin typeface="Times New Roman" panose="02020603050405020304" pitchFamily="18" charset="0"/>
              <a:cs typeface="Arial" panose="020B0604020202020204" pitchFamily="34" charset="0"/>
            </a:endParaRPr>
          </a:p>
        </p:txBody>
      </p:sp>
      <p:sp>
        <p:nvSpPr>
          <p:cNvPr id="9" name="Rectangle 8">
            <a:extLst>
              <a:ext uri="{FF2B5EF4-FFF2-40B4-BE49-F238E27FC236}">
                <a16:creationId xmlns:a16="http://schemas.microsoft.com/office/drawing/2014/main" id="{A404B8FE-208F-43B0-AC40-DDF72E07DBD0}"/>
              </a:ext>
            </a:extLst>
          </p:cNvPr>
          <p:cNvSpPr/>
          <p:nvPr/>
        </p:nvSpPr>
        <p:spPr>
          <a:xfrm>
            <a:off x="1674055" y="2364623"/>
            <a:ext cx="8750105" cy="2554545"/>
          </a:xfrm>
          <a:prstGeom prst="rect">
            <a:avLst/>
          </a:prstGeom>
        </p:spPr>
        <p:txBody>
          <a:bodyPr wrap="square">
            <a:spAutoFit/>
          </a:bodyPr>
          <a:lstStyle/>
          <a:p>
            <a:pPr algn="just"/>
            <a:r>
              <a:rPr lang="en-US" sz="3200" b="1" dirty="0"/>
              <a:t>Writing is a fundamental organizational skill, yet many challenges hinder effective communication. By understanding these challenges and applying practical solutions, organizations can improve clarity, efficiency, and overall performance.</a:t>
            </a:r>
          </a:p>
        </p:txBody>
      </p:sp>
    </p:spTree>
    <p:extLst>
      <p:ext uri="{BB962C8B-B14F-4D97-AF65-F5344CB8AC3E}">
        <p14:creationId xmlns:p14="http://schemas.microsoft.com/office/powerpoint/2010/main" val="7740519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F90A9DA-F543-4044-A42A-1BCFEE3F9690}"/>
</file>

<file path=docProps/app.xml><?xml version="1.0" encoding="utf-8"?>
<Properties xmlns="http://schemas.openxmlformats.org/officeDocument/2006/extended-properties" xmlns:vt="http://schemas.openxmlformats.org/officeDocument/2006/docPropsVTypes">
  <Template/>
  <TotalTime>173</TotalTime>
  <Words>1938</Words>
  <Application>Microsoft Office PowerPoint</Application>
  <PresentationFormat>Widescreen</PresentationFormat>
  <Paragraphs>244</Paragraphs>
  <Slides>39</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39</vt:i4>
      </vt:variant>
    </vt:vector>
  </HeadingPairs>
  <TitlesOfParts>
    <vt:vector size="49" baseType="lpstr">
      <vt:lpstr>Alexandria</vt:lpstr>
      <vt:lpstr>Arial</vt:lpstr>
      <vt:lpstr>Calibri</vt:lpstr>
      <vt:lpstr>Calibri Light</vt:lpstr>
      <vt:lpstr>Segoe UI</vt:lpstr>
      <vt:lpstr>Symbol</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مجدي الحاج</cp:lastModifiedBy>
  <cp:revision>32</cp:revision>
  <dcterms:created xsi:type="dcterms:W3CDTF">2023-04-29T09:08:00Z</dcterms:created>
  <dcterms:modified xsi:type="dcterms:W3CDTF">2025-11-27T17:14:55Z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