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webp" ContentType="image/webp"/>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02" r:id="rId2"/>
    <p:sldId id="390" r:id="rId3"/>
    <p:sldId id="452" r:id="rId4"/>
    <p:sldId id="675" r:id="rId5"/>
    <p:sldId id="676" r:id="rId6"/>
    <p:sldId id="678" r:id="rId7"/>
    <p:sldId id="677" r:id="rId8"/>
    <p:sldId id="609" r:id="rId9"/>
    <p:sldId id="639" r:id="rId10"/>
    <p:sldId id="640" r:id="rId11"/>
    <p:sldId id="642" r:id="rId12"/>
    <p:sldId id="643" r:id="rId13"/>
    <p:sldId id="644" r:id="rId14"/>
    <p:sldId id="645" r:id="rId15"/>
    <p:sldId id="646" r:id="rId16"/>
    <p:sldId id="647" r:id="rId17"/>
    <p:sldId id="648" r:id="rId18"/>
    <p:sldId id="649" r:id="rId19"/>
    <p:sldId id="651" r:id="rId20"/>
    <p:sldId id="674" r:id="rId21"/>
    <p:sldId id="650" r:id="rId22"/>
    <p:sldId id="653" r:id="rId23"/>
    <p:sldId id="655" r:id="rId24"/>
    <p:sldId id="656" r:id="rId25"/>
    <p:sldId id="657" r:id="rId26"/>
    <p:sldId id="658" r:id="rId27"/>
    <p:sldId id="659" r:id="rId28"/>
    <p:sldId id="661" r:id="rId29"/>
    <p:sldId id="660" r:id="rId30"/>
    <p:sldId id="662" r:id="rId31"/>
    <p:sldId id="663" r:id="rId32"/>
    <p:sldId id="664" r:id="rId33"/>
    <p:sldId id="665" r:id="rId34"/>
    <p:sldId id="666" r:id="rId35"/>
    <p:sldId id="667" r:id="rId36"/>
    <p:sldId id="668" r:id="rId37"/>
    <p:sldId id="670" r:id="rId38"/>
    <p:sldId id="669" r:id="rId39"/>
    <p:sldId id="671" r:id="rId40"/>
    <p:sldId id="672" r:id="rId41"/>
    <p:sldId id="673" r:id="rId42"/>
    <p:sldId id="561" r:id="rId43"/>
    <p:sldId id="608" r:id="rId44"/>
    <p:sldId id="412"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F2F2"/>
    <a:srgbClr val="2D3956"/>
    <a:srgbClr val="D7D9DF"/>
    <a:srgbClr val="C7A5B1"/>
    <a:srgbClr val="DDC9D0"/>
    <a:srgbClr val="8E5A6D"/>
    <a:srgbClr val="2E3957"/>
    <a:srgbClr val="D8D9D8"/>
    <a:srgbClr val="669BBC"/>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9" d="100"/>
          <a:sy n="59" d="100"/>
        </p:scale>
        <p:origin x="60"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8903397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7579203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3624161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0499726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59551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2293251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0435593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9251768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5575981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2302557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083258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5817459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5438118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6091091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4903903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553429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2485484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4013429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0489414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6296823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0912028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2272438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0473954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522308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5857114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9030286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90657747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55812544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2683409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9900432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3487695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5916749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41952948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webp"/><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hyperlink" Target="https://wearesns.com/case-studies/" TargetMode="External"/><Relationship Id="rId3" Type="http://schemas.openxmlformats.org/officeDocument/2006/relationships/image" Target="../media/image9.png"/><Relationship Id="rId7" Type="http://schemas.openxmlformats.org/officeDocument/2006/relationships/hyperlink" Target="https://wearesns.com/heinz-influencer-marketing/" TargetMode="External"/><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4.webp"/></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5.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1.wdp"/><Relationship Id="rId4" Type="http://schemas.openxmlformats.org/officeDocument/2006/relationships/image" Target="../media/image10.svg"/><Relationship Id="rId9" Type="http://schemas.openxmlformats.org/officeDocument/2006/relationships/image" Target="../media/image17.png"/></Relationships>
</file>

<file path=ppt/slides/_rels/slide2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hyperlink" Target="https://www.sitepronews.com/2020/08/07/how-to-build-social-media-strategy/" TargetMode="External"/><Relationship Id="rId7" Type="http://schemas.openxmlformats.org/officeDocument/2006/relationships/image" Target="../media/image4.svg"/><Relationship Id="rId2" Type="http://schemas.openxmlformats.org/officeDocument/2006/relationships/notesSlide" Target="../notesSlides/notesSlide34.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8.svg"/></Relationships>
</file>

<file path=ppt/slides/_rels/slide44.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20.png"/><Relationship Id="rId7" Type="http://schemas.openxmlformats.org/officeDocument/2006/relationships/image" Target="../media/image5.png"/><Relationship Id="rId2" Type="http://schemas.openxmlformats.org/officeDocument/2006/relationships/image" Target="../media/image19.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78938"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Social Media Strategy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561155181"/>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outline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3227586" cy="4278094"/>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Social Media Strategy</a:t>
            </a:r>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role of platforms such as Twitter, Facebook and </a:t>
            </a:r>
            <a:r>
              <a:rPr lang="en-US" sz="2400" b="1" dirty="0" err="1">
                <a:solidFill>
                  <a:srgbClr val="2D3956"/>
                </a:solidFill>
                <a:latin typeface="Tajawal ExtraBold" panose="00000800000000000000" pitchFamily="2" charset="-78"/>
                <a:cs typeface="Tajawal ExtraBold" panose="00000800000000000000" pitchFamily="2" charset="-78"/>
              </a:rPr>
              <a:t>Youtube</a:t>
            </a:r>
            <a:r>
              <a:rPr lang="en-US" sz="24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 look at the processes required to use these tools effectively.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5DDA14C-7D45-991A-C35F-B5A19B0F0BD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7F73291-F6AF-1790-E042-ECC4C98F99EA}"/>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2BBC5C19-31FE-7D45-A2DE-D9B396637AF2}"/>
              </a:ext>
            </a:extLst>
          </p:cNvPr>
          <p:cNvSpPr txBox="1"/>
          <p:nvPr/>
        </p:nvSpPr>
        <p:spPr>
          <a:xfrm>
            <a:off x="5522312" y="1468414"/>
            <a:ext cx="5998952" cy="4616648"/>
          </a:xfrm>
          <a:prstGeom prst="rect">
            <a:avLst/>
          </a:prstGeom>
          <a:noFill/>
        </p:spPr>
        <p:txBody>
          <a:bodyPr wrap="square">
            <a:spAutoFit/>
          </a:bodyPr>
          <a:lstStyle/>
          <a:p>
            <a:r>
              <a:rPr lang="en-US" sz="1400" b="1" dirty="0">
                <a:solidFill>
                  <a:srgbClr val="C00000"/>
                </a:solidFill>
              </a:rPr>
              <a:t>20 Steps for Social Media Strategy </a:t>
            </a:r>
          </a:p>
          <a:p>
            <a:r>
              <a:rPr lang="en-US" sz="1400" b="1" dirty="0"/>
              <a:t>1. Select Relevant and Realistic Social Media Marketing Goals</a:t>
            </a:r>
          </a:p>
          <a:p>
            <a:r>
              <a:rPr lang="en-US" sz="1400" b="1" dirty="0"/>
              <a:t>    2. Determine Your Most Relevant Metrics</a:t>
            </a:r>
          </a:p>
          <a:p>
            <a:r>
              <a:rPr lang="en-US" sz="1400" b="1" dirty="0"/>
              <a:t>    3. Decide Who You Want as Your Social Media Audience</a:t>
            </a:r>
          </a:p>
          <a:p>
            <a:r>
              <a:rPr lang="en-US" sz="1400" b="1" dirty="0"/>
              <a:t>    4. Understand Your Social Media Audience</a:t>
            </a:r>
          </a:p>
          <a:p>
            <a:r>
              <a:rPr lang="en-US" sz="1400" b="1" dirty="0"/>
              <a:t>    5. Select the Right Social Media Networks for Your Audience</a:t>
            </a:r>
          </a:p>
          <a:p>
            <a:r>
              <a:rPr lang="en-US" sz="1400" b="1" dirty="0"/>
              <a:t>    6. Investigate How Your Competitors Approach Social Media</a:t>
            </a:r>
          </a:p>
          <a:p>
            <a:r>
              <a:rPr lang="en-US" sz="1400" b="1" dirty="0"/>
              <a:t>    7. Establish a Realistic Social Media Budget</a:t>
            </a:r>
          </a:p>
          <a:p>
            <a:r>
              <a:rPr lang="en-US" sz="1400" b="1" dirty="0"/>
              <a:t>    8. Plan the Types of Content You Intend to Share</a:t>
            </a:r>
          </a:p>
          <a:p>
            <a:r>
              <a:rPr lang="en-US" sz="1400" b="1" dirty="0"/>
              <a:t>    9. Set Up Your Accounts Properly Before You Make and Promote Content</a:t>
            </a:r>
          </a:p>
          <a:p>
            <a:r>
              <a:rPr lang="en-US" sz="1400" b="1" dirty="0"/>
              <a:t>    10. Establish the Best Times to Post and Set Up a Content Calendar</a:t>
            </a:r>
          </a:p>
          <a:p>
            <a:r>
              <a:rPr lang="en-US" sz="1400" b="1" dirty="0"/>
              <a:t>    11. Create Suitable Content to Share with Your Followers</a:t>
            </a:r>
          </a:p>
          <a:p>
            <a:r>
              <a:rPr lang="en-US" sz="1400" b="1" dirty="0"/>
              <a:t>    12. Promote Your Social Channels</a:t>
            </a:r>
          </a:p>
          <a:p>
            <a:r>
              <a:rPr lang="en-US" sz="1400" b="1" dirty="0"/>
              <a:t>    13. Engage with Your Audiences</a:t>
            </a:r>
          </a:p>
          <a:p>
            <a:r>
              <a:rPr lang="en-US" sz="1400" b="1" dirty="0"/>
              <a:t>    14. Build a Community for Your Audience</a:t>
            </a:r>
          </a:p>
          <a:p>
            <a:r>
              <a:rPr lang="en-US" sz="1400" b="1" dirty="0"/>
              <a:t>    15. Consider Paid Promotion to Boost Your Audiences</a:t>
            </a:r>
          </a:p>
          <a:p>
            <a:r>
              <a:rPr lang="en-US" sz="1400" b="1" dirty="0"/>
              <a:t>    16. Consider Working with Influencers to Widen Your Reach</a:t>
            </a:r>
          </a:p>
          <a:p>
            <a:r>
              <a:rPr lang="en-US" sz="1400" b="1" dirty="0"/>
              <a:t>    17. Consider Working with Brand Advocates</a:t>
            </a:r>
          </a:p>
          <a:p>
            <a:r>
              <a:rPr lang="en-US" sz="1400" b="1" dirty="0"/>
              <a:t>    18. Consider Using Chatbots as Part of Your Social Media Marketing Strategy</a:t>
            </a:r>
          </a:p>
          <a:p>
            <a:r>
              <a:rPr lang="en-US" sz="1400" b="1" dirty="0"/>
              <a:t>    19. Run Cross-Channel Campaigns</a:t>
            </a:r>
          </a:p>
          <a:p>
            <a:r>
              <a:rPr lang="en-US" sz="1400" b="1" dirty="0"/>
              <a:t>    20. Track Your Results and Adapt Your Social Media Plan</a:t>
            </a:r>
          </a:p>
        </p:txBody>
      </p:sp>
    </p:spTree>
    <p:extLst>
      <p:ext uri="{BB962C8B-B14F-4D97-AF65-F5344CB8AC3E}">
        <p14:creationId xmlns:p14="http://schemas.microsoft.com/office/powerpoint/2010/main" val="1494739496"/>
      </p:ext>
    </p:extLst>
  </p:cSld>
  <p:clrMapOvr>
    <a:masterClrMapping/>
  </p:clrMapOvr>
  <mc:AlternateContent xmlns:mc="http://schemas.openxmlformats.org/markup-compatibility/2006" xmlns:p14="http://schemas.microsoft.com/office/powerpoint/2010/main">
    <mc:Choice Requires="p14">
      <p:transition p14:dur="10" advTm="89000"/>
    </mc:Choice>
    <mc:Fallback xmlns="">
      <p:transition advTm="89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64685" y="1976544"/>
            <a:ext cx="3398614" cy="2554545"/>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 SNS x Heinz Influencer Marketing Case Study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6" name="Picture 5">
            <a:extLst>
              <a:ext uri="{FF2B5EF4-FFF2-40B4-BE49-F238E27FC236}">
                <a16:creationId xmlns:a16="http://schemas.microsoft.com/office/drawing/2014/main" id="{6F5FDDAD-2504-A8AC-8FC5-90973D78D5C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63299" y="546619"/>
            <a:ext cx="5673326" cy="5673326"/>
          </a:xfrm>
          <a:prstGeom prst="rect">
            <a:avLst/>
          </a:prstGeom>
        </p:spPr>
      </p:pic>
      <p:sp>
        <p:nvSpPr>
          <p:cNvPr id="3" name="TextBox 2">
            <a:extLst>
              <a:ext uri="{FF2B5EF4-FFF2-40B4-BE49-F238E27FC236}">
                <a16:creationId xmlns:a16="http://schemas.microsoft.com/office/drawing/2014/main" id="{9A83B693-3530-FCFC-F74F-420C9703EC9D}"/>
              </a:ext>
            </a:extLst>
          </p:cNvPr>
          <p:cNvSpPr txBox="1"/>
          <p:nvPr/>
        </p:nvSpPr>
        <p:spPr>
          <a:xfrm>
            <a:off x="3784600" y="6378276"/>
            <a:ext cx="6512560" cy="369332"/>
          </a:xfrm>
          <a:prstGeom prst="rect">
            <a:avLst/>
          </a:prstGeom>
          <a:noFill/>
        </p:spPr>
        <p:txBody>
          <a:bodyPr wrap="square">
            <a:spAutoFit/>
          </a:bodyPr>
          <a:lstStyle/>
          <a:p>
            <a:r>
              <a:rPr lang="en-US" dirty="0"/>
              <a:t>https://wearesns.com/heinz-influencer-marketing/</a:t>
            </a:r>
          </a:p>
        </p:txBody>
      </p:sp>
      <p:sp>
        <p:nvSpPr>
          <p:cNvPr id="4" name="Rectangle 3">
            <a:extLst>
              <a:ext uri="{FF2B5EF4-FFF2-40B4-BE49-F238E27FC236}">
                <a16:creationId xmlns:a16="http://schemas.microsoft.com/office/drawing/2014/main" id="{6326FFDA-EE22-D64B-D2E5-7C38649549D1}"/>
              </a:ext>
            </a:extLst>
          </p:cNvPr>
          <p:cNvSpPr/>
          <p:nvPr/>
        </p:nvSpPr>
        <p:spPr>
          <a:xfrm rot="20657664">
            <a:off x="280505" y="1843970"/>
            <a:ext cx="1385776" cy="383354"/>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80186137"/>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outline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852962" cy="4324261"/>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Heinz Influencer Marketing</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1900" b="1" dirty="0">
                <a:solidFill>
                  <a:srgbClr val="2D3956"/>
                </a:solidFill>
                <a:latin typeface="Tajawal ExtraBold" panose="00000800000000000000" pitchFamily="2" charset="-78"/>
                <a:cs typeface="Tajawal ExtraBold" panose="00000800000000000000" pitchFamily="2" charset="-78"/>
              </a:rPr>
              <a:t>We collaborated with Heinz in delivering a stunning influencer marketing campaign.</a:t>
            </a:r>
          </a:p>
          <a:p>
            <a:pPr marL="342900" indent="-342900" algn="just">
              <a:buFont typeface="Wingdings" panose="05000000000000000000" pitchFamily="2" charset="2"/>
              <a:buChar char="§"/>
            </a:pPr>
            <a:r>
              <a:rPr lang="en-US" sz="1900" b="1" dirty="0">
                <a:solidFill>
                  <a:srgbClr val="2D3956"/>
                </a:solidFill>
                <a:latin typeface="Tajawal ExtraBold" panose="00000800000000000000" pitchFamily="2" charset="-78"/>
                <a:cs typeface="Tajawal ExtraBold" panose="00000800000000000000" pitchFamily="2" charset="-78"/>
              </a:rPr>
              <a:t>Heinz challenged us to create an online buzz, spark social conversations and talk-ability that Heinz has finally combined two of the nation’s best-loved sauces in Ketchup and Mayonnaise, to create the mouthwatering Saucy Sauce.</a:t>
            </a:r>
          </a:p>
          <a:p>
            <a:pPr marL="342900" indent="-342900" algn="just">
              <a:buFont typeface="Wingdings" panose="05000000000000000000" pitchFamily="2" charset="2"/>
              <a:buChar char="§"/>
            </a:pPr>
            <a:r>
              <a:rPr lang="en-US" sz="1900" b="1" dirty="0">
                <a:solidFill>
                  <a:srgbClr val="2D3956"/>
                </a:solidFill>
                <a:latin typeface="Tajawal ExtraBold" panose="00000800000000000000" pitchFamily="2" charset="-78"/>
                <a:cs typeface="Tajawal ExtraBold" panose="00000800000000000000" pitchFamily="2" charset="-78"/>
              </a:rPr>
              <a:t>Using advanced audience demographics via our in-house platform The Blogger </a:t>
            </a:r>
            <a:r>
              <a:rPr lang="en-US" sz="1900" b="1" dirty="0" err="1">
                <a:solidFill>
                  <a:srgbClr val="2D3956"/>
                </a:solidFill>
                <a:latin typeface="Tajawal ExtraBold" panose="00000800000000000000" pitchFamily="2" charset="-78"/>
                <a:cs typeface="Tajawal ExtraBold" panose="00000800000000000000" pitchFamily="2" charset="-78"/>
              </a:rPr>
              <a:t>Programme</a:t>
            </a:r>
            <a:r>
              <a:rPr lang="en-US" sz="1900" b="1" dirty="0">
                <a:solidFill>
                  <a:srgbClr val="2D3956"/>
                </a:solidFill>
                <a:latin typeface="Tajawal ExtraBold" panose="00000800000000000000" pitchFamily="2" charset="-78"/>
                <a:cs typeface="Tajawal ExtraBold" panose="00000800000000000000" pitchFamily="2" charset="-78"/>
              </a:rPr>
              <a:t>, we sourced 6 influencers who matched key audience demographics as well as authentic content with a playful approach.</a:t>
            </a:r>
          </a:p>
          <a:p>
            <a:pPr marL="342900" indent="-342900" algn="just">
              <a:buFont typeface="Wingdings" panose="05000000000000000000" pitchFamily="2" charset="2"/>
              <a:buChar char="§"/>
            </a:pPr>
            <a:r>
              <a:rPr lang="en-US" sz="1900" b="1" dirty="0">
                <a:solidFill>
                  <a:srgbClr val="2D3956"/>
                </a:solidFill>
                <a:latin typeface="Tajawal ExtraBold" panose="00000800000000000000" pitchFamily="2" charset="-78"/>
                <a:cs typeface="Tajawal ExtraBold" panose="00000800000000000000" pitchFamily="2" charset="-78"/>
              </a:rPr>
              <a:t>As part of the campaign, each influencer was asked to re-create a variety of their </a:t>
            </a:r>
            <a:r>
              <a:rPr lang="en-US" sz="1900" b="1" dirty="0" err="1">
                <a:solidFill>
                  <a:srgbClr val="2D3956"/>
                </a:solidFill>
                <a:latin typeface="Tajawal ExtraBold" panose="00000800000000000000" pitchFamily="2" charset="-78"/>
                <a:cs typeface="Tajawal ExtraBold" panose="00000800000000000000" pitchFamily="2" charset="-78"/>
              </a:rPr>
              <a:t>favourite</a:t>
            </a:r>
            <a:r>
              <a:rPr lang="en-US" sz="1900" b="1" dirty="0">
                <a:solidFill>
                  <a:srgbClr val="2D3956"/>
                </a:solidFill>
                <a:latin typeface="Tajawal ExtraBold" panose="00000800000000000000" pitchFamily="2" charset="-78"/>
                <a:cs typeface="Tajawal ExtraBold" panose="00000800000000000000" pitchFamily="2" charset="-78"/>
              </a:rPr>
              <a:t> food dishes in which they had to include Saucy Sauce. The content had to include key messages – but also be fun and engaging – whilst also delivering the overarching message that the launch of Saucy Sauce is bringing the nation what they have been waiting for.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5DDA14C-7D45-991A-C35F-B5A19B0F0BD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7F73291-F6AF-1790-E042-ECC4C98F99EA}"/>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9E94144A-A914-A4AF-BF46-DEE3165CE394}"/>
              </a:ext>
            </a:extLst>
          </p:cNvPr>
          <p:cNvSpPr/>
          <p:nvPr/>
        </p:nvSpPr>
        <p:spPr>
          <a:xfrm rot="20657664">
            <a:off x="280505" y="1843970"/>
            <a:ext cx="1385776" cy="383354"/>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n w="0"/>
                <a:solidFill>
                  <a:schemeClr val="tx1"/>
                </a:solidFill>
                <a:effectLst>
                  <a:outerShdw blurRad="38100" dist="19050" dir="2700000" algn="tl" rotWithShape="0">
                    <a:schemeClr val="dk1">
                      <a:alpha val="40000"/>
                    </a:schemeClr>
                  </a:outerShdw>
                </a:effectLst>
              </a:rPr>
              <a:t>Live</a:t>
            </a:r>
          </a:p>
        </p:txBody>
      </p:sp>
      <p:sp>
        <p:nvSpPr>
          <p:cNvPr id="9" name="TextBox 8">
            <a:extLst>
              <a:ext uri="{FF2B5EF4-FFF2-40B4-BE49-F238E27FC236}">
                <a16:creationId xmlns:a16="http://schemas.microsoft.com/office/drawing/2014/main" id="{52B622E5-FB98-56A6-F8B6-895B9D09085F}"/>
              </a:ext>
            </a:extLst>
          </p:cNvPr>
          <p:cNvSpPr txBox="1"/>
          <p:nvPr/>
        </p:nvSpPr>
        <p:spPr>
          <a:xfrm>
            <a:off x="280307" y="2549556"/>
            <a:ext cx="1425833" cy="2862322"/>
          </a:xfrm>
          <a:prstGeom prst="rect">
            <a:avLst/>
          </a:prstGeom>
          <a:solidFill>
            <a:schemeClr val="accent4">
              <a:lumMod val="20000"/>
              <a:lumOff val="80000"/>
            </a:schemeClr>
          </a:solidFill>
        </p:spPr>
        <p:txBody>
          <a:bodyPr wrap="square">
            <a:spAutoFit/>
          </a:bodyPr>
          <a:lstStyle/>
          <a:p>
            <a:pPr algn="r" rtl="1"/>
            <a:r>
              <a:rPr lang="ar-EG" b="1" dirty="0"/>
              <a:t>قمنا باستقطاب 6 أشخاص مؤثرين قاموا بمطابقة التركيبة السكانية للجمهور الرئيسي بالإضافة إلى المحتوى الأصيل بأسلوب مرح.</a:t>
            </a:r>
            <a:endParaRPr lang="en-US" b="1" dirty="0"/>
          </a:p>
        </p:txBody>
      </p:sp>
      <p:sp>
        <p:nvSpPr>
          <p:cNvPr id="11" name="TextBox 10">
            <a:extLst>
              <a:ext uri="{FF2B5EF4-FFF2-40B4-BE49-F238E27FC236}">
                <a16:creationId xmlns:a16="http://schemas.microsoft.com/office/drawing/2014/main" id="{762DCC91-40A1-751B-75ED-F5B20F6688E3}"/>
              </a:ext>
            </a:extLst>
          </p:cNvPr>
          <p:cNvSpPr txBox="1"/>
          <p:nvPr/>
        </p:nvSpPr>
        <p:spPr>
          <a:xfrm>
            <a:off x="2529840" y="5878079"/>
            <a:ext cx="7393305" cy="923330"/>
          </a:xfrm>
          <a:prstGeom prst="rect">
            <a:avLst/>
          </a:prstGeom>
          <a:solidFill>
            <a:schemeClr val="accent4">
              <a:lumMod val="20000"/>
              <a:lumOff val="80000"/>
            </a:schemeClr>
          </a:solidFill>
        </p:spPr>
        <p:txBody>
          <a:bodyPr wrap="square">
            <a:spAutoFit/>
          </a:bodyPr>
          <a:lstStyle/>
          <a:p>
            <a:pPr algn="r" rtl="1"/>
            <a:r>
              <a:rPr lang="ar-EG" b="1" dirty="0"/>
              <a:t>طُلب من كل مؤثر إعادة إنشاء مجموعة متنوعة من أطباق الطعام المفضلة لديهم والتي كان عليهم تضمين صلصة </a:t>
            </a:r>
            <a:r>
              <a:rPr lang="en-US" b="1" dirty="0"/>
              <a:t>Saucy </a:t>
            </a:r>
            <a:r>
              <a:rPr lang="ar-EG" b="1" dirty="0"/>
              <a:t>فيها. يجب أن يتضمن المحتوى رسائل رئيسية - ولكن أيضًا أن يكون ممتعًا وجذابًا - مع تقديم رسالة شاملة مفادها أن إطلاق </a:t>
            </a:r>
            <a:r>
              <a:rPr lang="en-US" b="1" dirty="0"/>
              <a:t>Saucy Sauce </a:t>
            </a:r>
            <a:r>
              <a:rPr lang="ar-EG" b="1" dirty="0"/>
              <a:t>يجلب للأمة ما كانوا ينتظرونه.</a:t>
            </a:r>
            <a:endParaRPr lang="en-US" b="1" dirty="0"/>
          </a:p>
        </p:txBody>
      </p:sp>
    </p:spTree>
    <p:extLst>
      <p:ext uri="{BB962C8B-B14F-4D97-AF65-F5344CB8AC3E}">
        <p14:creationId xmlns:p14="http://schemas.microsoft.com/office/powerpoint/2010/main" val="922164007"/>
      </p:ext>
    </p:extLst>
  </p:cSld>
  <p:clrMapOvr>
    <a:masterClrMapping/>
  </p:clrMapOvr>
  <mc:AlternateContent xmlns:mc="http://schemas.openxmlformats.org/markup-compatibility/2006" xmlns:p14="http://schemas.microsoft.com/office/powerpoint/2010/main">
    <mc:Choice Requires="p14">
      <p:transition p14:dur="10" advTm="89000"/>
    </mc:Choice>
    <mc:Fallback xmlns="">
      <p:transition advTm="89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outline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56267"/>
            <a:ext cx="10118635" cy="2277547"/>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Heinz Influencer Marketing</a:t>
            </a:r>
            <a:endParaRPr lang="en-US" sz="19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1900" b="1" dirty="0">
                <a:solidFill>
                  <a:srgbClr val="2D3956"/>
                </a:solidFill>
                <a:latin typeface="Tajawal ExtraBold" panose="00000800000000000000" pitchFamily="2" charset="-78"/>
                <a:cs typeface="Tajawal ExtraBold" panose="00000800000000000000" pitchFamily="2" charset="-78"/>
              </a:rPr>
              <a:t>This content was then shared across Instagram and Instagram Stories and during the campaign, the influencers were also tasked with engaging and interacting directly with their followers to help spark further social conversations.</a:t>
            </a:r>
          </a:p>
          <a:p>
            <a:pPr marL="342900" indent="-342900" algn="just">
              <a:buFont typeface="Wingdings" panose="05000000000000000000" pitchFamily="2" charset="2"/>
              <a:buChar char="§"/>
            </a:pPr>
            <a:r>
              <a:rPr lang="en-US" sz="1900" b="1" dirty="0">
                <a:solidFill>
                  <a:srgbClr val="2D3956"/>
                </a:solidFill>
                <a:latin typeface="Tajawal ExtraBold" panose="00000800000000000000" pitchFamily="2" charset="-78"/>
                <a:cs typeface="Tajawal ExtraBold" panose="00000800000000000000" pitchFamily="2" charset="-78"/>
              </a:rPr>
              <a:t>Overall the social media content reached an audience of more than 280,000, with more than 100,000 video views and an average campaign engagement rate of 4%.</a:t>
            </a:r>
          </a:p>
          <a:p>
            <a:pPr marL="342900" indent="-342900" algn="just">
              <a:buFont typeface="Wingdings" panose="05000000000000000000" pitchFamily="2" charset="2"/>
              <a:buChar char="§"/>
            </a:pPr>
            <a:r>
              <a:rPr lang="en-US" sz="1900" b="1" dirty="0">
                <a:solidFill>
                  <a:srgbClr val="2D3956"/>
                </a:solidFill>
                <a:latin typeface="Tajawal ExtraBold" panose="00000800000000000000" pitchFamily="2" charset="-78"/>
                <a:cs typeface="Tajawal ExtraBold" panose="00000800000000000000" pitchFamily="2" charset="-78"/>
              </a:rPr>
              <a:t>The campaign also sparked viral follower interaction around Saucy Sauce.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5DDA14C-7D45-991A-C35F-B5A19B0F0BD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7F73291-F6AF-1790-E042-ECC4C98F99EA}"/>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9E94144A-A914-A4AF-BF46-DEE3165CE394}"/>
              </a:ext>
            </a:extLst>
          </p:cNvPr>
          <p:cNvSpPr/>
          <p:nvPr/>
        </p:nvSpPr>
        <p:spPr>
          <a:xfrm rot="20657664">
            <a:off x="280505" y="1843970"/>
            <a:ext cx="1385776" cy="383354"/>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n w="0"/>
                <a:solidFill>
                  <a:schemeClr val="tx1"/>
                </a:solidFill>
                <a:effectLst>
                  <a:outerShdw blurRad="38100" dist="19050" dir="2700000" algn="tl" rotWithShape="0">
                    <a:schemeClr val="dk1">
                      <a:alpha val="40000"/>
                    </a:schemeClr>
                  </a:outerShdw>
                </a:effectLst>
              </a:rPr>
              <a:t>Live</a:t>
            </a:r>
          </a:p>
        </p:txBody>
      </p:sp>
      <p:pic>
        <p:nvPicPr>
          <p:cNvPr id="9" name="Picture 8">
            <a:extLst>
              <a:ext uri="{FF2B5EF4-FFF2-40B4-BE49-F238E27FC236}">
                <a16:creationId xmlns:a16="http://schemas.microsoft.com/office/drawing/2014/main" id="{6100C255-75A2-7483-DDB1-E7C8E54D1FC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937154" y="3855651"/>
            <a:ext cx="4966162" cy="941665"/>
          </a:xfrm>
          <a:prstGeom prst="rect">
            <a:avLst/>
          </a:prstGeom>
        </p:spPr>
      </p:pic>
      <p:sp>
        <p:nvSpPr>
          <p:cNvPr id="10" name="TextBox 9">
            <a:extLst>
              <a:ext uri="{FF2B5EF4-FFF2-40B4-BE49-F238E27FC236}">
                <a16:creationId xmlns:a16="http://schemas.microsoft.com/office/drawing/2014/main" id="{91E83CE0-46C9-E1E0-0BD1-067518DE5EB0}"/>
              </a:ext>
            </a:extLst>
          </p:cNvPr>
          <p:cNvSpPr txBox="1"/>
          <p:nvPr/>
        </p:nvSpPr>
        <p:spPr>
          <a:xfrm>
            <a:off x="2600960" y="4844073"/>
            <a:ext cx="8707120" cy="1200329"/>
          </a:xfrm>
          <a:prstGeom prst="rect">
            <a:avLst/>
          </a:prstGeom>
          <a:solidFill>
            <a:schemeClr val="accent4">
              <a:lumMod val="20000"/>
              <a:lumOff val="80000"/>
            </a:schemeClr>
          </a:solidFill>
        </p:spPr>
        <p:txBody>
          <a:bodyPr wrap="square">
            <a:spAutoFit/>
          </a:bodyPr>
          <a:lstStyle/>
          <a:p>
            <a:pPr algn="just" rtl="1"/>
            <a:r>
              <a:rPr lang="en-US" b="1" dirty="0" err="1"/>
              <a:t>تمت</a:t>
            </a:r>
            <a:r>
              <a:rPr lang="en-US" b="1" dirty="0"/>
              <a:t> </a:t>
            </a:r>
            <a:r>
              <a:rPr lang="en-US" b="1" dirty="0" err="1"/>
              <a:t>بعد</a:t>
            </a:r>
            <a:r>
              <a:rPr lang="en-US" b="1" dirty="0"/>
              <a:t> ذلك </a:t>
            </a:r>
            <a:r>
              <a:rPr lang="en-US" b="1" dirty="0" err="1"/>
              <a:t>مشاركة</a:t>
            </a:r>
            <a:r>
              <a:rPr lang="en-US" b="1" dirty="0"/>
              <a:t> </a:t>
            </a:r>
            <a:r>
              <a:rPr lang="en-US" b="1" dirty="0" err="1"/>
              <a:t>هذا</a:t>
            </a:r>
            <a:r>
              <a:rPr lang="en-US" b="1" dirty="0"/>
              <a:t> </a:t>
            </a:r>
            <a:r>
              <a:rPr lang="en-US" b="1" dirty="0" err="1"/>
              <a:t>المحتوى</a:t>
            </a:r>
            <a:r>
              <a:rPr lang="en-US" b="1" dirty="0"/>
              <a:t> عبر Instagram </a:t>
            </a:r>
            <a:r>
              <a:rPr lang="en-US" b="1" dirty="0" err="1"/>
              <a:t>وInstagram</a:t>
            </a:r>
            <a:r>
              <a:rPr lang="en-US" b="1" dirty="0"/>
              <a:t> Stories، </a:t>
            </a:r>
            <a:r>
              <a:rPr lang="en-US" b="1" dirty="0" err="1"/>
              <a:t>وخلال</a:t>
            </a:r>
            <a:r>
              <a:rPr lang="en-US" b="1" dirty="0"/>
              <a:t> </a:t>
            </a:r>
            <a:r>
              <a:rPr lang="en-US" b="1" dirty="0" err="1"/>
              <a:t>الحملة</a:t>
            </a:r>
            <a:r>
              <a:rPr lang="en-US" b="1" dirty="0"/>
              <a:t>، تم </a:t>
            </a:r>
            <a:r>
              <a:rPr lang="en-US" b="1" dirty="0" err="1"/>
              <a:t>تكليف</a:t>
            </a:r>
            <a:r>
              <a:rPr lang="en-US" b="1" dirty="0"/>
              <a:t> </a:t>
            </a:r>
            <a:r>
              <a:rPr lang="en-US" b="1" dirty="0" err="1"/>
              <a:t>المؤثرين</a:t>
            </a:r>
            <a:r>
              <a:rPr lang="en-US" b="1" dirty="0"/>
              <a:t> </a:t>
            </a:r>
            <a:r>
              <a:rPr lang="en-US" b="1" dirty="0" err="1"/>
              <a:t>أيضًا</a:t>
            </a:r>
            <a:r>
              <a:rPr lang="en-US" b="1" dirty="0"/>
              <a:t> </a:t>
            </a:r>
            <a:r>
              <a:rPr lang="en-US" b="1" dirty="0" err="1"/>
              <a:t>بالتفاعل</a:t>
            </a:r>
            <a:r>
              <a:rPr lang="en-US" b="1" dirty="0"/>
              <a:t> </a:t>
            </a:r>
            <a:r>
              <a:rPr lang="en-US" b="1" dirty="0" err="1"/>
              <a:t>والتفاعل</a:t>
            </a:r>
            <a:r>
              <a:rPr lang="en-US" b="1" dirty="0"/>
              <a:t> </a:t>
            </a:r>
            <a:r>
              <a:rPr lang="en-US" b="1" dirty="0" err="1"/>
              <a:t>مباشرة</a:t>
            </a:r>
            <a:r>
              <a:rPr lang="en-US" b="1" dirty="0"/>
              <a:t> مع </a:t>
            </a:r>
            <a:r>
              <a:rPr lang="en-US" b="1" dirty="0" err="1"/>
              <a:t>متابعيهم</a:t>
            </a:r>
            <a:r>
              <a:rPr lang="en-US" b="1" dirty="0"/>
              <a:t> </a:t>
            </a:r>
            <a:r>
              <a:rPr lang="en-US" b="1" dirty="0" err="1"/>
              <a:t>للمساعدة</a:t>
            </a:r>
            <a:r>
              <a:rPr lang="en-US" b="1" dirty="0"/>
              <a:t> في </a:t>
            </a:r>
            <a:r>
              <a:rPr lang="en-US" b="1" dirty="0" err="1"/>
              <a:t>إثارة</a:t>
            </a:r>
            <a:r>
              <a:rPr lang="en-US" b="1" dirty="0"/>
              <a:t> </a:t>
            </a:r>
            <a:r>
              <a:rPr lang="en-US" b="1" dirty="0" err="1"/>
              <a:t>المزيد</a:t>
            </a:r>
            <a:r>
              <a:rPr lang="en-US" b="1" dirty="0"/>
              <a:t> من </a:t>
            </a:r>
            <a:r>
              <a:rPr lang="en-US" b="1" dirty="0" err="1"/>
              <a:t>المحادثات</a:t>
            </a:r>
            <a:r>
              <a:rPr lang="en-US" b="1" dirty="0"/>
              <a:t> </a:t>
            </a:r>
            <a:r>
              <a:rPr lang="en-US" b="1" dirty="0" err="1"/>
              <a:t>الاجتماعية.بشكل</a:t>
            </a:r>
            <a:r>
              <a:rPr lang="en-US" b="1" dirty="0"/>
              <a:t> عام، </a:t>
            </a:r>
            <a:r>
              <a:rPr lang="en-US" b="1" dirty="0" err="1"/>
              <a:t>وصل</a:t>
            </a:r>
            <a:r>
              <a:rPr lang="en-US" b="1" dirty="0"/>
              <a:t> محتوى </a:t>
            </a:r>
            <a:r>
              <a:rPr lang="en-US" b="1" dirty="0" err="1"/>
              <a:t>الوسائط</a:t>
            </a:r>
            <a:r>
              <a:rPr lang="en-US" b="1" dirty="0"/>
              <a:t> الاجتماعية إلى </a:t>
            </a:r>
            <a:r>
              <a:rPr lang="en-US" b="1" dirty="0" err="1"/>
              <a:t>جمهور</a:t>
            </a:r>
            <a:r>
              <a:rPr lang="en-US" b="1" dirty="0"/>
              <a:t> </a:t>
            </a:r>
            <a:r>
              <a:rPr lang="en-US" b="1" dirty="0" err="1"/>
              <a:t>يزيد</a:t>
            </a:r>
            <a:r>
              <a:rPr lang="en-US" b="1" dirty="0"/>
              <a:t> عن 280,000 </a:t>
            </a:r>
            <a:r>
              <a:rPr lang="en-US" b="1" dirty="0" err="1"/>
              <a:t>شخص</a:t>
            </a:r>
            <a:r>
              <a:rPr lang="en-US" b="1" dirty="0"/>
              <a:t>، مع </a:t>
            </a:r>
            <a:r>
              <a:rPr lang="en-US" b="1" dirty="0" err="1"/>
              <a:t>أكثر</a:t>
            </a:r>
            <a:r>
              <a:rPr lang="en-US" b="1" dirty="0"/>
              <a:t> من 100,000 </a:t>
            </a:r>
            <a:r>
              <a:rPr lang="en-US" b="1" dirty="0" err="1"/>
              <a:t>مشاهدة</a:t>
            </a:r>
            <a:r>
              <a:rPr lang="en-US" b="1" dirty="0"/>
              <a:t> </a:t>
            </a:r>
            <a:r>
              <a:rPr lang="en-US" b="1" dirty="0" err="1"/>
              <a:t>للفيديو</a:t>
            </a:r>
            <a:r>
              <a:rPr lang="en-US" b="1" dirty="0"/>
              <a:t> </a:t>
            </a:r>
            <a:r>
              <a:rPr lang="en-US" b="1" dirty="0" err="1"/>
              <a:t>ومتوسط</a:t>
            </a:r>
            <a:r>
              <a:rPr lang="en-US" b="1" dirty="0"/>
              <a:t> </a:t>
            </a:r>
            <a:r>
              <a:rPr lang="en-US" b="1" dirty="0" err="1"/>
              <a:t>معدل</a:t>
            </a:r>
            <a:r>
              <a:rPr lang="en-US" b="1" dirty="0"/>
              <a:t> </a:t>
            </a:r>
            <a:r>
              <a:rPr lang="en-US" b="1" dirty="0" err="1"/>
              <a:t>تفاعل</a:t>
            </a:r>
            <a:r>
              <a:rPr lang="en-US" b="1" dirty="0"/>
              <a:t> </a:t>
            </a:r>
            <a:r>
              <a:rPr lang="en-US" b="1" dirty="0" err="1"/>
              <a:t>للحملة</a:t>
            </a:r>
            <a:r>
              <a:rPr lang="en-US" b="1" dirty="0"/>
              <a:t> </a:t>
            </a:r>
            <a:r>
              <a:rPr lang="en-US" b="1" dirty="0" err="1"/>
              <a:t>يبلغ</a:t>
            </a:r>
            <a:r>
              <a:rPr lang="en-US" b="1" dirty="0"/>
              <a:t> 4%.أثارت </a:t>
            </a:r>
            <a:r>
              <a:rPr lang="en-US" b="1" dirty="0" err="1"/>
              <a:t>الحملة</a:t>
            </a:r>
            <a:r>
              <a:rPr lang="en-US" b="1" dirty="0"/>
              <a:t> </a:t>
            </a:r>
            <a:r>
              <a:rPr lang="en-US" b="1" dirty="0" err="1"/>
              <a:t>أيضًا</a:t>
            </a:r>
            <a:r>
              <a:rPr lang="en-US" b="1" dirty="0"/>
              <a:t> </a:t>
            </a:r>
            <a:r>
              <a:rPr lang="en-US" b="1" dirty="0" err="1"/>
              <a:t>تفاعلاً</a:t>
            </a:r>
            <a:r>
              <a:rPr lang="en-US" b="1" dirty="0"/>
              <a:t> </a:t>
            </a:r>
            <a:r>
              <a:rPr lang="en-US" b="1" dirty="0" err="1"/>
              <a:t>واسع</a:t>
            </a:r>
            <a:r>
              <a:rPr lang="en-US" b="1" dirty="0"/>
              <a:t> </a:t>
            </a:r>
            <a:r>
              <a:rPr lang="en-US" b="1" dirty="0" err="1"/>
              <a:t>النطاق</a:t>
            </a:r>
            <a:r>
              <a:rPr lang="en-US" b="1" dirty="0"/>
              <a:t> بين </a:t>
            </a:r>
            <a:r>
              <a:rPr lang="en-US" b="1" dirty="0" err="1"/>
              <a:t>المتابعين</a:t>
            </a:r>
            <a:r>
              <a:rPr lang="en-US" b="1" dirty="0"/>
              <a:t> </a:t>
            </a:r>
            <a:r>
              <a:rPr lang="en-US" b="1" dirty="0" err="1"/>
              <a:t>حول</a:t>
            </a:r>
            <a:r>
              <a:rPr lang="en-US" b="1" dirty="0"/>
              <a:t> Saucy Sauce.</a:t>
            </a:r>
          </a:p>
        </p:txBody>
      </p:sp>
    </p:spTree>
    <p:extLst>
      <p:ext uri="{BB962C8B-B14F-4D97-AF65-F5344CB8AC3E}">
        <p14:creationId xmlns:p14="http://schemas.microsoft.com/office/powerpoint/2010/main" val="3237098923"/>
      </p:ext>
    </p:extLst>
  </p:cSld>
  <p:clrMapOvr>
    <a:masterClrMapping/>
  </p:clrMapOvr>
  <mc:AlternateContent xmlns:mc="http://schemas.openxmlformats.org/markup-compatibility/2006" xmlns:p14="http://schemas.microsoft.com/office/powerpoint/2010/main">
    <mc:Choice Requires="p14">
      <p:transition p14:dur="10" advTm="89000"/>
    </mc:Choice>
    <mc:Fallback xmlns="">
      <p:transition advTm="89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64685" y="1580304"/>
            <a:ext cx="5516975" cy="2554545"/>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 SNS </a:t>
            </a:r>
          </a:p>
          <a:p>
            <a:pPr algn="ctr"/>
            <a:r>
              <a:rPr lang="en-US" sz="2000" b="1" dirty="0">
                <a:solidFill>
                  <a:srgbClr val="2E3957"/>
                </a:solidFill>
                <a:latin typeface="Tajawal ExtraBold" panose="00000800000000000000" pitchFamily="2" charset="-78"/>
                <a:cs typeface="Tajawal ExtraBold" panose="00000800000000000000" pitchFamily="2" charset="-78"/>
              </a:rPr>
              <a:t>Founded back in 2012, Social Network Solutions (SNS) a digital marketing agency that has remained at the forefront of social media, content creation and influencer marketing. </a:t>
            </a:r>
          </a:p>
          <a:p>
            <a:pPr algn="ctr"/>
            <a:endParaRPr lang="en-US" sz="2000" b="1" dirty="0">
              <a:solidFill>
                <a:srgbClr val="2E3957"/>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9A83B693-3530-FCFC-F74F-420C9703EC9D}"/>
              </a:ext>
            </a:extLst>
          </p:cNvPr>
          <p:cNvSpPr txBox="1"/>
          <p:nvPr/>
        </p:nvSpPr>
        <p:spPr>
          <a:xfrm>
            <a:off x="1467636" y="3979312"/>
            <a:ext cx="6512560" cy="1477328"/>
          </a:xfrm>
          <a:prstGeom prst="rect">
            <a:avLst/>
          </a:prstGeom>
          <a:noFill/>
        </p:spPr>
        <p:txBody>
          <a:bodyPr wrap="square">
            <a:spAutoFit/>
          </a:bodyPr>
          <a:lstStyle/>
          <a:p>
            <a:r>
              <a:rPr lang="en-US" dirty="0">
                <a:hlinkClick r:id="rId7"/>
              </a:rPr>
              <a:t>https://wearesns.com/heinz-influencer-marketing/</a:t>
            </a:r>
            <a:endParaRPr lang="en-US" dirty="0"/>
          </a:p>
          <a:p>
            <a:endParaRPr lang="en-US" sz="1800" b="1" dirty="0">
              <a:solidFill>
                <a:srgbClr val="2E3957"/>
              </a:solidFill>
              <a:latin typeface="Tajawal ExtraBold" panose="00000800000000000000" pitchFamily="2" charset="-78"/>
              <a:cs typeface="Tajawal ExtraBold" panose="00000800000000000000" pitchFamily="2" charset="-78"/>
            </a:endParaRPr>
          </a:p>
          <a:p>
            <a:r>
              <a:rPr lang="en-US" sz="1800" b="1" dirty="0">
                <a:solidFill>
                  <a:srgbClr val="2E3957"/>
                </a:solidFill>
                <a:latin typeface="Tajawal ExtraBold" panose="00000800000000000000" pitchFamily="2" charset="-78"/>
                <a:cs typeface="Tajawal ExtraBold" panose="00000800000000000000" pitchFamily="2" charset="-78"/>
              </a:rPr>
              <a:t>Case Studies</a:t>
            </a:r>
            <a:endParaRPr lang="en-US" dirty="0">
              <a:hlinkClick r:id="rId8"/>
            </a:endParaRPr>
          </a:p>
          <a:p>
            <a:r>
              <a:rPr lang="en-US" dirty="0">
                <a:hlinkClick r:id="rId8"/>
              </a:rPr>
              <a:t>https://wearesns.com/case-studies/</a:t>
            </a:r>
            <a:endParaRPr lang="en-US" dirty="0"/>
          </a:p>
          <a:p>
            <a:endParaRPr lang="en-US" dirty="0"/>
          </a:p>
        </p:txBody>
      </p:sp>
      <p:sp>
        <p:nvSpPr>
          <p:cNvPr id="4" name="Rectangle 3">
            <a:extLst>
              <a:ext uri="{FF2B5EF4-FFF2-40B4-BE49-F238E27FC236}">
                <a16:creationId xmlns:a16="http://schemas.microsoft.com/office/drawing/2014/main" id="{6326FFDA-EE22-D64B-D2E5-7C38649549D1}"/>
              </a:ext>
            </a:extLst>
          </p:cNvPr>
          <p:cNvSpPr/>
          <p:nvPr/>
        </p:nvSpPr>
        <p:spPr>
          <a:xfrm rot="20657664">
            <a:off x="280505" y="1843970"/>
            <a:ext cx="1385776" cy="383354"/>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n w="0"/>
                <a:solidFill>
                  <a:schemeClr val="tx1"/>
                </a:solidFill>
                <a:effectLst>
                  <a:outerShdw blurRad="38100" dist="19050" dir="2700000" algn="tl" rotWithShape="0">
                    <a:schemeClr val="dk1">
                      <a:alpha val="40000"/>
                    </a:schemeClr>
                  </a:outerShdw>
                </a:effectLst>
              </a:rPr>
              <a:t>Live</a:t>
            </a:r>
          </a:p>
        </p:txBody>
      </p:sp>
      <p:pic>
        <p:nvPicPr>
          <p:cNvPr id="5" name="Picture 4">
            <a:extLst>
              <a:ext uri="{FF2B5EF4-FFF2-40B4-BE49-F238E27FC236}">
                <a16:creationId xmlns:a16="http://schemas.microsoft.com/office/drawing/2014/main" id="{223C77D3-5808-75CE-0FCB-EEB5006EFB2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581660" y="208328"/>
            <a:ext cx="5364480" cy="5364480"/>
          </a:xfrm>
          <a:prstGeom prst="rect">
            <a:avLst/>
          </a:prstGeom>
        </p:spPr>
      </p:pic>
    </p:spTree>
    <p:extLst>
      <p:ext uri="{BB962C8B-B14F-4D97-AF65-F5344CB8AC3E}">
        <p14:creationId xmlns:p14="http://schemas.microsoft.com/office/powerpoint/2010/main" val="3733729140"/>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25837" y="1976544"/>
            <a:ext cx="3253839" cy="2554545"/>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How to Build Social Media Strategy?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grpSp>
        <p:nvGrpSpPr>
          <p:cNvPr id="7" name="Group 6">
            <a:extLst>
              <a:ext uri="{FF2B5EF4-FFF2-40B4-BE49-F238E27FC236}">
                <a16:creationId xmlns:a16="http://schemas.microsoft.com/office/drawing/2014/main" id="{B97D66A9-A2A5-1C6F-2485-700C25727B00}"/>
              </a:ext>
            </a:extLst>
          </p:cNvPr>
          <p:cNvGrpSpPr/>
          <p:nvPr/>
        </p:nvGrpSpPr>
        <p:grpSpPr>
          <a:xfrm>
            <a:off x="4712281" y="547395"/>
            <a:ext cx="5162349" cy="5918601"/>
            <a:chOff x="3445565" y="567108"/>
            <a:chExt cx="5162349" cy="5918601"/>
          </a:xfrm>
        </p:grpSpPr>
        <p:pic>
          <p:nvPicPr>
            <p:cNvPr id="3" name="Picture 2" descr="A diagram of a social media marketing strategy&#10;&#10;Description automatically generated">
              <a:extLst>
                <a:ext uri="{FF2B5EF4-FFF2-40B4-BE49-F238E27FC236}">
                  <a16:creationId xmlns:a16="http://schemas.microsoft.com/office/drawing/2014/main" id="{B7F8B1BD-058D-DCBA-C795-2A49C8DA463C}"/>
                </a:ext>
              </a:extLst>
            </p:cNvPr>
            <p:cNvPicPr>
              <a:picLocks noChangeAspect="1"/>
            </p:cNvPicPr>
            <p:nvPr/>
          </p:nvPicPr>
          <p:blipFill rotWithShape="1">
            <a:blip r:embed="rId7">
              <a:extLst>
                <a:ext uri="{28A0092B-C50C-407E-A947-70E740481C1C}">
                  <a14:useLocalDpi xmlns:a14="http://schemas.microsoft.com/office/drawing/2010/main" val="0"/>
                </a:ext>
              </a:extLst>
            </a:blip>
            <a:srcRect t="8269" r="2613" b="5428"/>
            <a:stretch/>
          </p:blipFill>
          <p:spPr>
            <a:xfrm>
              <a:off x="3445565" y="567108"/>
              <a:ext cx="5162349" cy="5918601"/>
            </a:xfrm>
            <a:prstGeom prst="rect">
              <a:avLst/>
            </a:prstGeom>
          </p:spPr>
        </p:pic>
        <p:sp>
          <p:nvSpPr>
            <p:cNvPr id="4" name="Rectangle 3">
              <a:extLst>
                <a:ext uri="{FF2B5EF4-FFF2-40B4-BE49-F238E27FC236}">
                  <a16:creationId xmlns:a16="http://schemas.microsoft.com/office/drawing/2014/main" id="{61AE0165-FB18-F307-71DD-CA82EF9DF69E}"/>
                </a:ext>
              </a:extLst>
            </p:cNvPr>
            <p:cNvSpPr/>
            <p:nvPr/>
          </p:nvSpPr>
          <p:spPr>
            <a:xfrm>
              <a:off x="3600204" y="585293"/>
              <a:ext cx="1557929" cy="1061344"/>
            </a:xfrm>
            <a:prstGeom prst="rect">
              <a:avLst/>
            </a:prstGeom>
            <a:solidFill>
              <a:srgbClr val="F2F2F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1FF3560-F431-0DB1-E54F-6910F3C6ECA1}"/>
                </a:ext>
              </a:extLst>
            </p:cNvPr>
            <p:cNvSpPr/>
            <p:nvPr/>
          </p:nvSpPr>
          <p:spPr>
            <a:xfrm>
              <a:off x="4379168" y="579867"/>
              <a:ext cx="1557929" cy="847484"/>
            </a:xfrm>
            <a:prstGeom prst="rect">
              <a:avLst/>
            </a:prstGeom>
            <a:solidFill>
              <a:srgbClr val="F2F2F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02308476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 Select Relevant and Realistic Social Media Marketing Goals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One of the </a:t>
            </a:r>
            <a:r>
              <a:rPr lang="en-US" sz="2400" b="1" dirty="0">
                <a:solidFill>
                  <a:srgbClr val="FF0000"/>
                </a:solidFill>
                <a:latin typeface="Tajawal ExtraBold" panose="00000800000000000000" pitchFamily="2" charset="-78"/>
                <a:cs typeface="Tajawal ExtraBold" panose="00000800000000000000" pitchFamily="2" charset="-78"/>
              </a:rPr>
              <a:t>most significant problems </a:t>
            </a:r>
            <a:r>
              <a:rPr lang="en-US" sz="2400" b="1" dirty="0">
                <a:solidFill>
                  <a:srgbClr val="2D3956"/>
                </a:solidFill>
                <a:latin typeface="Tajawal ExtraBold" panose="00000800000000000000" pitchFamily="2" charset="-78"/>
                <a:cs typeface="Tajawal ExtraBold" panose="00000800000000000000" pitchFamily="2" charset="-78"/>
              </a:rPr>
              <a:t>faced by many businesses engaged in social media is that </a:t>
            </a:r>
            <a:r>
              <a:rPr lang="en-US" sz="2400" b="1" dirty="0">
                <a:solidFill>
                  <a:srgbClr val="FF0000"/>
                </a:solidFill>
                <a:latin typeface="Tajawal ExtraBold" panose="00000800000000000000" pitchFamily="2" charset="-78"/>
                <a:cs typeface="Tajawal ExtraBold" panose="00000800000000000000" pitchFamily="2" charset="-78"/>
              </a:rPr>
              <a:t>they have never spent the time to set </a:t>
            </a:r>
            <a:r>
              <a:rPr lang="en-US" sz="2400"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relevant and realistic</a:t>
            </a:r>
            <a:r>
              <a:rPr lang="en-US" sz="2400" b="1" u="sng" dirty="0">
                <a:solidFill>
                  <a:srgbClr val="2D3956"/>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social media </a:t>
            </a:r>
            <a:r>
              <a:rPr lang="en-US" sz="2400"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marketing goals</a:t>
            </a:r>
            <a:r>
              <a:rPr lang="en-US" sz="2400" b="1" dirty="0">
                <a:solidFill>
                  <a:srgbClr val="2D3956"/>
                </a:solidFill>
                <a:latin typeface="Tajawal ExtraBold" panose="00000800000000000000" pitchFamily="2" charset="-78"/>
                <a:cs typeface="Tajawal ExtraBold" panose="00000800000000000000" pitchFamily="2" charset="-78"/>
              </a:rPr>
              <a:t>. They know they need to be on social media, but have no idea why they are there.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Of course, </a:t>
            </a:r>
            <a:r>
              <a:rPr lang="en-US" sz="2400" b="1" dirty="0">
                <a:solidFill>
                  <a:srgbClr val="C00000"/>
                </a:solidFill>
                <a:latin typeface="Tajawal ExtraBold" panose="00000800000000000000" pitchFamily="2" charset="-78"/>
                <a:cs typeface="Tajawal ExtraBold" panose="00000800000000000000" pitchFamily="2" charset="-78"/>
              </a:rPr>
              <a:t>your </a:t>
            </a:r>
            <a:r>
              <a:rPr lang="en-US" sz="2400" b="1" u="sng" dirty="0">
                <a:solidFill>
                  <a:srgbClr val="C00000"/>
                </a:solidFill>
                <a:latin typeface="Tajawal ExtraBold" panose="00000800000000000000" pitchFamily="2" charset="-78"/>
                <a:cs typeface="Tajawal ExtraBold" panose="00000800000000000000" pitchFamily="2" charset="-78"/>
              </a:rPr>
              <a:t>social media marketing plan </a:t>
            </a:r>
            <a:r>
              <a:rPr lang="en-US" sz="2400" b="1" dirty="0">
                <a:solidFill>
                  <a:srgbClr val="C00000"/>
                </a:solidFill>
                <a:latin typeface="Tajawal ExtraBold" panose="00000800000000000000" pitchFamily="2" charset="-78"/>
                <a:cs typeface="Tajawal ExtraBold" panose="00000800000000000000" pitchFamily="2" charset="-78"/>
              </a:rPr>
              <a:t>needs to </a:t>
            </a:r>
            <a:r>
              <a:rPr lang="en-US" sz="2400" b="1" u="sng" dirty="0">
                <a:solidFill>
                  <a:srgbClr val="C00000"/>
                </a:solidFill>
                <a:latin typeface="Tajawal ExtraBold" panose="00000800000000000000" pitchFamily="2" charset="-78"/>
                <a:cs typeface="Tajawal ExtraBold" panose="00000800000000000000" pitchFamily="2" charset="-78"/>
              </a:rPr>
              <a:t>fit into your business planning</a:t>
            </a:r>
            <a:r>
              <a:rPr lang="en-US" sz="2400" b="1" dirty="0">
                <a:solidFill>
                  <a:srgbClr val="C00000"/>
                </a:solidFill>
                <a:latin typeface="Tajawal ExtraBold" panose="00000800000000000000" pitchFamily="2" charset="-78"/>
                <a:cs typeface="Tajawal ExtraBold" panose="00000800000000000000" pitchFamily="2" charset="-78"/>
              </a:rPr>
              <a:t> as a whole</a:t>
            </a:r>
            <a:r>
              <a:rPr lang="en-US" sz="2400" b="1" dirty="0">
                <a:solidFill>
                  <a:srgbClr val="2D3956"/>
                </a:solidFill>
                <a:latin typeface="Tajawal ExtraBold" panose="00000800000000000000" pitchFamily="2" charset="-78"/>
                <a:cs typeface="Tajawal ExtraBold" panose="00000800000000000000" pitchFamily="2" charset="-78"/>
              </a:rPr>
              <a:t>. Ideally, you will have </a:t>
            </a:r>
            <a:r>
              <a:rPr lang="en-US" sz="2400" b="1" dirty="0">
                <a:solidFill>
                  <a:srgbClr val="00B0F0"/>
                </a:solidFill>
                <a:latin typeface="Tajawal ExtraBold" panose="00000800000000000000" pitchFamily="2" charset="-78"/>
                <a:cs typeface="Tajawal ExtraBold" panose="00000800000000000000" pitchFamily="2" charset="-78"/>
              </a:rPr>
              <a:t>set strategic goals for </a:t>
            </a:r>
            <a:r>
              <a:rPr lang="en-US" sz="2400" b="1" dirty="0">
                <a:solidFill>
                  <a:srgbClr val="2D3956"/>
                </a:solidFill>
                <a:latin typeface="Tajawal ExtraBold" panose="00000800000000000000" pitchFamily="2" charset="-78"/>
                <a:cs typeface="Tajawal ExtraBold" panose="00000800000000000000" pitchFamily="2" charset="-78"/>
              </a:rPr>
              <a:t>how you want </a:t>
            </a:r>
            <a:r>
              <a:rPr lang="en-US" sz="2400" b="1" dirty="0">
                <a:solidFill>
                  <a:srgbClr val="00B0F0"/>
                </a:solidFill>
                <a:latin typeface="Tajawal ExtraBold" panose="00000800000000000000" pitchFamily="2" charset="-78"/>
                <a:cs typeface="Tajawal ExtraBold" panose="00000800000000000000" pitchFamily="2" charset="-78"/>
              </a:rPr>
              <a:t>your business </a:t>
            </a:r>
            <a:r>
              <a:rPr lang="en-US" sz="2400" b="1" dirty="0">
                <a:solidFill>
                  <a:srgbClr val="2D3956"/>
                </a:solidFill>
                <a:latin typeface="Tajawal ExtraBold" panose="00000800000000000000" pitchFamily="2" charset="-78"/>
                <a:cs typeface="Tajawal ExtraBold" panose="00000800000000000000" pitchFamily="2" charset="-78"/>
              </a:rPr>
              <a:t>to progress. Your </a:t>
            </a:r>
            <a:r>
              <a:rPr lang="en-US" sz="2400" b="1" dirty="0">
                <a:solidFill>
                  <a:srgbClr val="00B0F0"/>
                </a:solidFill>
                <a:latin typeface="Tajawal ExtraBold" panose="00000800000000000000" pitchFamily="2" charset="-78"/>
                <a:cs typeface="Tajawal ExtraBold" panose="00000800000000000000" pitchFamily="2" charset="-78"/>
              </a:rPr>
              <a:t>social media marketing goals should complement your </a:t>
            </a:r>
            <a:r>
              <a:rPr lang="en-US" sz="2400" b="1" dirty="0">
                <a:solidFill>
                  <a:srgbClr val="2D3956"/>
                </a:solidFill>
                <a:latin typeface="Tajawal ExtraBold" panose="00000800000000000000" pitchFamily="2" charset="-78"/>
                <a:cs typeface="Tajawal ExtraBold" panose="00000800000000000000" pitchFamily="2" charset="-78"/>
              </a:rPr>
              <a:t>overarching</a:t>
            </a:r>
            <a:r>
              <a:rPr lang="ar-EG" sz="2400" b="1" dirty="0">
                <a:solidFill>
                  <a:srgbClr val="2D3956"/>
                </a:solidFill>
                <a:latin typeface="Tajawal ExtraBold" panose="00000800000000000000" pitchFamily="2" charset="-78"/>
                <a:cs typeface="Tajawal ExtraBold" panose="00000800000000000000" pitchFamily="2" charset="-78"/>
              </a:rPr>
              <a:t> شامل</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00B0F0"/>
                </a:solidFill>
                <a:latin typeface="Tajawal ExtraBold" panose="00000800000000000000" pitchFamily="2" charset="-78"/>
                <a:cs typeface="Tajawal ExtraBold" panose="00000800000000000000" pitchFamily="2" charset="-78"/>
              </a:rPr>
              <a:t>business goals</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64326537"/>
      </p:ext>
    </p:extLst>
  </p:cSld>
  <p:clrMapOvr>
    <a:masterClrMapping/>
  </p:clrMapOvr>
  <mc:AlternateContent xmlns:mc="http://schemas.openxmlformats.org/markup-compatibility/2006" xmlns:p14="http://schemas.microsoft.com/office/powerpoint/2010/main">
    <mc:Choice Requires="p14">
      <p:transition p14:dur="10" advTm="132000"/>
    </mc:Choice>
    <mc:Fallback xmlns="">
      <p:transition advTm="132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8606"/>
            <a:ext cx="3904482" cy="440120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 Select Relevant and Realistic Social Media Marketing Goals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Suitable Social Media Goals Could include: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Increasing brand awareness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Achieving a set higher quantity of sales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Improving your </a:t>
            </a:r>
            <a:r>
              <a:rPr lang="en-US" sz="2000" b="1" dirty="0">
                <a:solidFill>
                  <a:srgbClr val="C00000"/>
                </a:solidFill>
                <a:latin typeface="Tajawal ExtraBold" panose="00000800000000000000" pitchFamily="2" charset="-78"/>
                <a:cs typeface="Tajawal ExtraBold" panose="00000800000000000000" pitchFamily="2" charset="-78"/>
              </a:rPr>
              <a:t>ROI</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Driving people to increase in-store sales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Grow your fan base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descr="A diagram of a diagram&#10;&#10;Description automatically generated with medium confidence">
            <a:extLst>
              <a:ext uri="{FF2B5EF4-FFF2-40B4-BE49-F238E27FC236}">
                <a16:creationId xmlns:a16="http://schemas.microsoft.com/office/drawing/2014/main" id="{4203C2FE-8F3D-D25E-94BB-2B1C7BA3468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06192" y="2003348"/>
            <a:ext cx="6685808" cy="3451723"/>
          </a:xfrm>
          <a:prstGeom prst="rect">
            <a:avLst/>
          </a:prstGeom>
        </p:spPr>
      </p:pic>
      <p:sp>
        <p:nvSpPr>
          <p:cNvPr id="9" name="TextBox 8">
            <a:extLst>
              <a:ext uri="{FF2B5EF4-FFF2-40B4-BE49-F238E27FC236}">
                <a16:creationId xmlns:a16="http://schemas.microsoft.com/office/drawing/2014/main" id="{71E064B8-18BB-43F9-1864-E8D9F1571839}"/>
              </a:ext>
            </a:extLst>
          </p:cNvPr>
          <p:cNvSpPr txBox="1"/>
          <p:nvPr/>
        </p:nvSpPr>
        <p:spPr>
          <a:xfrm>
            <a:off x="2844800" y="6094996"/>
            <a:ext cx="5628640" cy="646331"/>
          </a:xfrm>
          <a:prstGeom prst="rect">
            <a:avLst/>
          </a:prstGeom>
          <a:noFill/>
        </p:spPr>
        <p:txBody>
          <a:bodyPr wrap="square">
            <a:spAutoFit/>
          </a:bodyPr>
          <a:lstStyle/>
          <a:p>
            <a:r>
              <a:rPr lang="en-US" b="1" dirty="0">
                <a:solidFill>
                  <a:srgbClr val="C00000"/>
                </a:solidFill>
              </a:rPr>
              <a:t>Return on investment (ROI) </a:t>
            </a:r>
            <a:r>
              <a:rPr lang="en-US" dirty="0"/>
              <a:t>is </a:t>
            </a:r>
            <a:r>
              <a:rPr lang="en-US" b="1" dirty="0"/>
              <a:t>an approximate measure of an investment's profitability</a:t>
            </a:r>
            <a:endParaRPr lang="en-US" dirty="0"/>
          </a:p>
        </p:txBody>
      </p:sp>
      <p:sp>
        <p:nvSpPr>
          <p:cNvPr id="11" name="TextBox 10">
            <a:extLst>
              <a:ext uri="{FF2B5EF4-FFF2-40B4-BE49-F238E27FC236}">
                <a16:creationId xmlns:a16="http://schemas.microsoft.com/office/drawing/2014/main" id="{0458C9AC-538B-BF28-7BD2-4DD19407A8D3}"/>
              </a:ext>
            </a:extLst>
          </p:cNvPr>
          <p:cNvSpPr txBox="1"/>
          <p:nvPr/>
        </p:nvSpPr>
        <p:spPr>
          <a:xfrm>
            <a:off x="4270693" y="4565134"/>
            <a:ext cx="1388427" cy="369332"/>
          </a:xfrm>
          <a:prstGeom prst="rect">
            <a:avLst/>
          </a:prstGeom>
          <a:noFill/>
        </p:spPr>
        <p:txBody>
          <a:bodyPr wrap="square">
            <a:spAutoFit/>
          </a:bodyPr>
          <a:lstStyle/>
          <a:p>
            <a:pPr algn="r" rtl="1"/>
            <a:r>
              <a:rPr lang="en-US" b="1" dirty="0" err="1"/>
              <a:t>عائد</a:t>
            </a:r>
            <a:r>
              <a:rPr lang="en-US" b="1" dirty="0"/>
              <a:t> </a:t>
            </a:r>
            <a:r>
              <a:rPr lang="en-US" b="1" dirty="0" err="1"/>
              <a:t>الاستثمار</a:t>
            </a:r>
            <a:endParaRPr lang="en-US" b="1" dirty="0"/>
          </a:p>
        </p:txBody>
      </p:sp>
    </p:spTree>
    <p:extLst>
      <p:ext uri="{BB962C8B-B14F-4D97-AF65-F5344CB8AC3E}">
        <p14:creationId xmlns:p14="http://schemas.microsoft.com/office/powerpoint/2010/main" val="2547943968"/>
      </p:ext>
    </p:extLst>
  </p:cSld>
  <p:clrMapOvr>
    <a:masterClrMapping/>
  </p:clrMapOvr>
  <mc:AlternateContent xmlns:mc="http://schemas.openxmlformats.org/markup-compatibility/2006" xmlns:p14="http://schemas.microsoft.com/office/powerpoint/2010/main">
    <mc:Choice Requires="p14">
      <p:transition p14:dur="10" advTm="211000"/>
    </mc:Choice>
    <mc:Fallback xmlns="">
      <p:transition advTm="211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Determine Your Most Relevant Metrics</a:t>
            </a:r>
            <a:r>
              <a:rPr lang="ar-EG" sz="2400" b="1" dirty="0">
                <a:solidFill>
                  <a:srgbClr val="C00000"/>
                </a:solidFill>
                <a:latin typeface="Tajawal ExtraBold" panose="00000800000000000000" pitchFamily="2" charset="-78"/>
                <a:cs typeface="Tajawal ExtraBold" panose="00000800000000000000" pitchFamily="2" charset="-78"/>
              </a:rPr>
              <a:t>المقاييس</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 existence of </a:t>
            </a:r>
            <a:r>
              <a:rPr lang="en-US" sz="2400" b="1" dirty="0">
                <a:solidFill>
                  <a:srgbClr val="C00000"/>
                </a:solidFill>
                <a:latin typeface="Tajawal ExtraBold" panose="00000800000000000000" pitchFamily="2" charset="-78"/>
                <a:cs typeface="Tajawal ExtraBold" panose="00000800000000000000" pitchFamily="2" charset="-78"/>
              </a:rPr>
              <a:t>fake followers </a:t>
            </a:r>
            <a:r>
              <a:rPr lang="en-US" sz="2400" b="1" dirty="0">
                <a:solidFill>
                  <a:srgbClr val="2D3956"/>
                </a:solidFill>
                <a:latin typeface="Tajawal ExtraBold" panose="00000800000000000000" pitchFamily="2" charset="-78"/>
                <a:cs typeface="Tajawal ExtraBold" panose="00000800000000000000" pitchFamily="2" charset="-78"/>
              </a:rPr>
              <a:t>on any social network means that </a:t>
            </a:r>
            <a:r>
              <a:rPr lang="en-US" sz="2400" b="1" dirty="0">
                <a:solidFill>
                  <a:srgbClr val="C00000"/>
                </a:solidFill>
                <a:latin typeface="Tajawal ExtraBold" panose="00000800000000000000" pitchFamily="2" charset="-78"/>
                <a:cs typeface="Tajawal ExtraBold" panose="00000800000000000000" pitchFamily="2" charset="-78"/>
              </a:rPr>
              <a:t>follower numbers have little value </a:t>
            </a:r>
            <a:r>
              <a:rPr lang="en-US" sz="2400" b="1" dirty="0">
                <a:solidFill>
                  <a:srgbClr val="2D3956"/>
                </a:solidFill>
                <a:latin typeface="Tajawal ExtraBold" panose="00000800000000000000" pitchFamily="2" charset="-78"/>
                <a:cs typeface="Tajawal ExtraBold" panose="00000800000000000000" pitchFamily="2" charset="-78"/>
              </a:rPr>
              <a:t>as a metric.</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Ideally, you should look at the </a:t>
            </a:r>
            <a:r>
              <a:rPr lang="en-US" sz="2400" b="1" dirty="0">
                <a:solidFill>
                  <a:srgbClr val="00B0F0"/>
                </a:solidFill>
                <a:latin typeface="Tajawal ExtraBold" panose="00000800000000000000" pitchFamily="2" charset="-78"/>
                <a:cs typeface="Tajawal ExtraBold" panose="00000800000000000000" pitchFamily="2" charset="-78"/>
              </a:rPr>
              <a:t>marketing goals </a:t>
            </a:r>
            <a:r>
              <a:rPr lang="en-US" sz="2400" b="1" dirty="0">
                <a:solidFill>
                  <a:srgbClr val="2D3956"/>
                </a:solidFill>
                <a:latin typeface="Tajawal ExtraBold" panose="00000800000000000000" pitchFamily="2" charset="-78"/>
                <a:cs typeface="Tajawal ExtraBold" panose="00000800000000000000" pitchFamily="2" charset="-78"/>
              </a:rPr>
              <a:t>you set, and determine which </a:t>
            </a:r>
            <a:r>
              <a:rPr lang="en-US" sz="2400" b="1" dirty="0">
                <a:solidFill>
                  <a:srgbClr val="00B0F0"/>
                </a:solidFill>
                <a:latin typeface="Tajawal ExtraBold" panose="00000800000000000000" pitchFamily="2" charset="-78"/>
                <a:cs typeface="Tajawal ExtraBold" panose="00000800000000000000" pitchFamily="2" charset="-78"/>
              </a:rPr>
              <a:t>metrics will provide you with the answer </a:t>
            </a:r>
            <a:r>
              <a:rPr lang="en-US" sz="2400" b="1" dirty="0">
                <a:solidFill>
                  <a:srgbClr val="2D3956"/>
                </a:solidFill>
                <a:latin typeface="Tajawal ExtraBold" panose="00000800000000000000" pitchFamily="2" charset="-78"/>
                <a:cs typeface="Tajawal ExtraBold" panose="00000800000000000000" pitchFamily="2" charset="-78"/>
              </a:rPr>
              <a:t>as to whether you </a:t>
            </a:r>
            <a:r>
              <a:rPr lang="en-US" sz="2400" b="1" dirty="0">
                <a:solidFill>
                  <a:srgbClr val="00B0F0"/>
                </a:solidFill>
                <a:latin typeface="Tajawal ExtraBold" panose="00000800000000000000" pitchFamily="2" charset="-78"/>
                <a:cs typeface="Tajawal ExtraBold" panose="00000800000000000000" pitchFamily="2" charset="-78"/>
              </a:rPr>
              <a:t>are meeting that goal</a:t>
            </a:r>
            <a:r>
              <a:rPr lang="en-US" sz="24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For example, if you have a goal that aims to </a:t>
            </a:r>
            <a:r>
              <a:rPr lang="en-US" sz="2400" b="1" dirty="0">
                <a:solidFill>
                  <a:srgbClr val="00B0F0"/>
                </a:solidFill>
                <a:latin typeface="Tajawal ExtraBold" panose="00000800000000000000" pitchFamily="2" charset="-78"/>
                <a:cs typeface="Tajawal ExtraBold" panose="00000800000000000000" pitchFamily="2" charset="-78"/>
              </a:rPr>
              <a:t>increase your brand awareness</a:t>
            </a:r>
            <a:r>
              <a:rPr lang="en-US" sz="2400" b="1" dirty="0">
                <a:solidFill>
                  <a:srgbClr val="2D3956"/>
                </a:solidFill>
                <a:latin typeface="Tajawal ExtraBold" panose="00000800000000000000" pitchFamily="2" charset="-78"/>
                <a:cs typeface="Tajawal ExtraBold" panose="00000800000000000000" pitchFamily="2" charset="-78"/>
              </a:rPr>
              <a:t>, then </a:t>
            </a:r>
            <a:r>
              <a:rPr lang="en-US" sz="2400" b="1" dirty="0">
                <a:solidFill>
                  <a:srgbClr val="00B0F0"/>
                </a:solidFill>
                <a:latin typeface="Tajawal ExtraBold" panose="00000800000000000000" pitchFamily="2" charset="-78"/>
                <a:cs typeface="Tajawal ExtraBold" panose="00000800000000000000" pitchFamily="2" charset="-78"/>
              </a:rPr>
              <a:t>Post Reach </a:t>
            </a:r>
            <a:r>
              <a:rPr lang="en-US" sz="2400" b="1" dirty="0">
                <a:solidFill>
                  <a:srgbClr val="2D3956"/>
                </a:solidFill>
                <a:latin typeface="Tajawal ExtraBold" panose="00000800000000000000" pitchFamily="2" charset="-78"/>
                <a:cs typeface="Tajawal ExtraBold" panose="00000800000000000000" pitchFamily="2" charset="-78"/>
              </a:rPr>
              <a:t>is a relevant statistic. It will tell you </a:t>
            </a:r>
            <a:r>
              <a:rPr lang="en-US" sz="2400" b="1" dirty="0">
                <a:solidFill>
                  <a:srgbClr val="00B0F0"/>
                </a:solidFill>
                <a:latin typeface="Tajawal ExtraBold" panose="00000800000000000000" pitchFamily="2" charset="-78"/>
                <a:cs typeface="Tajawal ExtraBold" panose="00000800000000000000" pitchFamily="2" charset="-78"/>
              </a:rPr>
              <a:t>how far your content is spreading across social channels</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79005613"/>
      </p:ext>
    </p:extLst>
  </p:cSld>
  <p:clrMapOvr>
    <a:masterClrMapping/>
  </p:clrMapOvr>
  <mc:AlternateContent xmlns:mc="http://schemas.openxmlformats.org/markup-compatibility/2006" xmlns:p14="http://schemas.microsoft.com/office/powerpoint/2010/main">
    <mc:Choice Requires="p14">
      <p:transition p14:dur="10" advTm="106000"/>
    </mc:Choice>
    <mc:Fallback xmlns="">
      <p:transition advTm="106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Determine Your Most Relevant Metrics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If your goals are </a:t>
            </a:r>
            <a:r>
              <a:rPr lang="en-US" sz="2400" b="1" dirty="0">
                <a:solidFill>
                  <a:srgbClr val="7030A0"/>
                </a:solidFill>
                <a:latin typeface="Tajawal ExtraBold" panose="00000800000000000000" pitchFamily="2" charset="-78"/>
                <a:cs typeface="Tajawal ExtraBold" panose="00000800000000000000" pitchFamily="2" charset="-78"/>
              </a:rPr>
              <a:t>more sales-based</a:t>
            </a:r>
            <a:r>
              <a:rPr lang="en-US" sz="2400" b="1" dirty="0">
                <a:solidFill>
                  <a:srgbClr val="2D3956"/>
                </a:solidFill>
                <a:latin typeface="Tajawal ExtraBold" panose="00000800000000000000" pitchFamily="2" charset="-78"/>
                <a:cs typeface="Tajawal ExtraBold" panose="00000800000000000000" pitchFamily="2" charset="-78"/>
              </a:rPr>
              <a:t>, or you want to drive people to </a:t>
            </a:r>
            <a:r>
              <a:rPr lang="en-US" sz="2400" b="1" dirty="0">
                <a:solidFill>
                  <a:srgbClr val="7030A0"/>
                </a:solidFill>
                <a:latin typeface="Tajawal ExtraBold" panose="00000800000000000000" pitchFamily="2" charset="-78"/>
                <a:cs typeface="Tajawal ExtraBold" panose="00000800000000000000" pitchFamily="2" charset="-78"/>
              </a:rPr>
              <a:t>take a particular action</a:t>
            </a:r>
            <a:r>
              <a:rPr lang="en-US" sz="2400" b="1" dirty="0">
                <a:solidFill>
                  <a:srgbClr val="2D3956"/>
                </a:solidFill>
                <a:latin typeface="Tajawal ExtraBold" panose="00000800000000000000" pitchFamily="2" charset="-78"/>
                <a:cs typeface="Tajawal ExtraBold" panose="00000800000000000000" pitchFamily="2" charset="-78"/>
              </a:rPr>
              <a:t>, then you should take notice of </a:t>
            </a:r>
            <a:r>
              <a:rPr lang="en-US" sz="2400" b="1" dirty="0">
                <a:solidFill>
                  <a:srgbClr val="7030A0"/>
                </a:solidFill>
                <a:latin typeface="Tajawal ExtraBold" panose="00000800000000000000" pitchFamily="2" charset="-78"/>
                <a:cs typeface="Tajawal ExtraBold" panose="00000800000000000000" pitchFamily="2" charset="-78"/>
              </a:rPr>
              <a:t>the number of Clicks. </a:t>
            </a:r>
            <a:r>
              <a:rPr lang="en-US" sz="2400" b="1" u="sng" dirty="0">
                <a:solidFill>
                  <a:srgbClr val="C00000"/>
                </a:solidFill>
                <a:latin typeface="Tajawal ExtraBold" panose="00000800000000000000" pitchFamily="2" charset="-78"/>
                <a:cs typeface="Tajawal ExtraBold" panose="00000800000000000000" pitchFamily="2" charset="-78"/>
              </a:rPr>
              <a:t>Tracking Clicks per campaign </a:t>
            </a:r>
            <a:r>
              <a:rPr lang="en-US" sz="2400" b="1" dirty="0">
                <a:solidFill>
                  <a:srgbClr val="C00000"/>
                </a:solidFill>
                <a:latin typeface="Tajawal ExtraBold" panose="00000800000000000000" pitchFamily="2" charset="-78"/>
                <a:cs typeface="Tajawal ExtraBold" panose="00000800000000000000" pitchFamily="2" charset="-78"/>
              </a:rPr>
              <a:t>will give you a good indication of what drives people to buy or do what you ask of them.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will often take most interest in the </a:t>
            </a:r>
            <a:r>
              <a:rPr lang="en-US" sz="2400" b="1" dirty="0">
                <a:solidFill>
                  <a:srgbClr val="C00000"/>
                </a:solidFill>
                <a:latin typeface="Tajawal ExtraBold" panose="00000800000000000000" pitchFamily="2" charset="-78"/>
                <a:cs typeface="Tajawal ExtraBold" panose="00000800000000000000" pitchFamily="2" charset="-78"/>
              </a:rPr>
              <a:t>engagements</a:t>
            </a:r>
            <a:r>
              <a:rPr lang="en-US" sz="2400" b="1" dirty="0">
                <a:solidFill>
                  <a:srgbClr val="2D3956"/>
                </a:solidFill>
                <a:latin typeface="Tajawal ExtraBold" panose="00000800000000000000" pitchFamily="2" charset="-78"/>
                <a:cs typeface="Tajawal ExtraBold" panose="00000800000000000000" pitchFamily="2" charset="-78"/>
              </a:rPr>
              <a:t> on your posts. This </a:t>
            </a:r>
            <a:r>
              <a:rPr lang="en-US" sz="2400" b="1" dirty="0">
                <a:solidFill>
                  <a:srgbClr val="C00000"/>
                </a:solidFill>
                <a:latin typeface="Tajawal ExtraBold" panose="00000800000000000000" pitchFamily="2" charset="-78"/>
                <a:cs typeface="Tajawal ExtraBold" panose="00000800000000000000" pitchFamily="2" charset="-78"/>
              </a:rPr>
              <a:t>shows how people interact with your content </a:t>
            </a:r>
            <a:r>
              <a:rPr lang="en-US" sz="2400" b="1" dirty="0">
                <a:solidFill>
                  <a:srgbClr val="2D3956"/>
                </a:solidFill>
                <a:latin typeface="Tajawal ExtraBold" panose="00000800000000000000" pitchFamily="2" charset="-78"/>
                <a:cs typeface="Tajawal ExtraBold" panose="00000800000000000000" pitchFamily="2" charset="-78"/>
              </a:rPr>
              <a:t>and whether it resounds with them.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1263099"/>
      </p:ext>
    </p:extLst>
  </p:cSld>
  <p:clrMapOvr>
    <a:masterClrMapping/>
  </p:clrMapOvr>
  <mc:AlternateContent xmlns:mc="http://schemas.openxmlformats.org/markup-compatibility/2006" xmlns:p14="http://schemas.microsoft.com/office/powerpoint/2010/main">
    <mc:Choice Requires="p14">
      <p:transition p14:dur="10" advTm="94000"/>
    </mc:Choice>
    <mc:Fallback xmlns="">
      <p:transition advTm="94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Decide Who You Want as Your Social Media Audience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One of </a:t>
            </a:r>
            <a:r>
              <a:rPr lang="en-US" sz="2200" b="1" dirty="0">
                <a:solidFill>
                  <a:srgbClr val="C00000"/>
                </a:solidFill>
                <a:latin typeface="Tajawal ExtraBold" panose="00000800000000000000" pitchFamily="2" charset="-78"/>
                <a:cs typeface="Tajawal ExtraBold" panose="00000800000000000000" pitchFamily="2" charset="-78"/>
              </a:rPr>
              <a:t>the most common mistakes </a:t>
            </a:r>
            <a:r>
              <a:rPr lang="en-US" sz="2200" b="1" dirty="0">
                <a:solidFill>
                  <a:srgbClr val="2D3956"/>
                </a:solidFill>
                <a:latin typeface="Tajawal ExtraBold" panose="00000800000000000000" pitchFamily="2" charset="-78"/>
                <a:cs typeface="Tajawal ExtraBold" panose="00000800000000000000" pitchFamily="2" charset="-78"/>
              </a:rPr>
              <a:t>made by firms on social media is to </a:t>
            </a:r>
            <a:r>
              <a:rPr lang="en-US" sz="2200" b="1" dirty="0">
                <a:solidFill>
                  <a:srgbClr val="C00000"/>
                </a:solidFill>
                <a:latin typeface="Tajawal ExtraBold" panose="00000800000000000000" pitchFamily="2" charset="-78"/>
                <a:cs typeface="Tajawal ExtraBold" panose="00000800000000000000" pitchFamily="2" charset="-78"/>
              </a:rPr>
              <a:t>think that all followers will be good for them</a:t>
            </a: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00B0F0"/>
                </a:solidFill>
                <a:latin typeface="Tajawal ExtraBold" panose="00000800000000000000" pitchFamily="2" charset="-78"/>
                <a:cs typeface="Tajawal ExtraBold" panose="00000800000000000000" pitchFamily="2" charset="-78"/>
              </a:rPr>
              <a:t>There is a good reason why pundits deemphasize the metric Follower Numbers and call them vanity metrics. </a:t>
            </a:r>
            <a:r>
              <a:rPr lang="en-US" sz="2200" b="1" dirty="0">
                <a:solidFill>
                  <a:srgbClr val="2D3956"/>
                </a:solidFill>
                <a:latin typeface="Tajawal ExtraBold" panose="00000800000000000000" pitchFamily="2" charset="-78"/>
                <a:cs typeface="Tajawal ExtraBold" panose="00000800000000000000" pitchFamily="2" charset="-78"/>
              </a:rPr>
              <a:t>There is little point in having somebody as a follower unless he is likely to take an interest in the content you share.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is probably the biggest problem with buying </a:t>
            </a:r>
            <a:r>
              <a:rPr lang="en-US" sz="2200" b="1" dirty="0">
                <a:solidFill>
                  <a:srgbClr val="00B0F0"/>
                </a:solidFill>
                <a:latin typeface="Tajawal ExtraBold" panose="00000800000000000000" pitchFamily="2" charset="-78"/>
                <a:cs typeface="Tajawal ExtraBold" panose="00000800000000000000" pitchFamily="2" charset="-78"/>
              </a:rPr>
              <a:t>fake followers</a:t>
            </a:r>
            <a:r>
              <a:rPr lang="en-US" sz="2200" b="1" dirty="0">
                <a:solidFill>
                  <a:srgbClr val="2D3956"/>
                </a:solidFill>
                <a:latin typeface="Tajawal ExtraBold" panose="00000800000000000000" pitchFamily="2" charset="-78"/>
                <a:cs typeface="Tajawal ExtraBold" panose="00000800000000000000" pitchFamily="2" charset="-78"/>
              </a:rPr>
              <a:t>. fake followers don’t engage with your account. Some aren’t real people at all, merely </a:t>
            </a:r>
            <a:r>
              <a:rPr lang="en-US" sz="2200" b="1" dirty="0">
                <a:solidFill>
                  <a:srgbClr val="00B0F0"/>
                </a:solidFill>
                <a:latin typeface="Tajawal ExtraBold" panose="00000800000000000000" pitchFamily="2" charset="-78"/>
                <a:cs typeface="Tajawal ExtraBold" panose="00000800000000000000" pitchFamily="2" charset="-78"/>
              </a:rPr>
              <a:t>bots</a:t>
            </a:r>
            <a:r>
              <a:rPr lang="ar-EG" sz="2200" b="1" dirty="0">
                <a:solidFill>
                  <a:srgbClr val="00B0F0"/>
                </a:solidFill>
                <a:latin typeface="Tajawal ExtraBold" panose="00000800000000000000" pitchFamily="2" charset="-78"/>
                <a:cs typeface="Tajawal ExtraBold" panose="00000800000000000000" pitchFamily="2" charset="-78"/>
              </a:rPr>
              <a:t> الروبوتات</a:t>
            </a: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00B0F0"/>
                </a:solidFill>
                <a:latin typeface="Tajawal ExtraBold" panose="00000800000000000000" pitchFamily="2" charset="-78"/>
                <a:cs typeface="Tajawal ExtraBold" panose="00000800000000000000" pitchFamily="2" charset="-78"/>
              </a:rPr>
              <a:t>They certainly won’t make future customers. </a:t>
            </a:r>
            <a:r>
              <a:rPr lang="en-US" sz="2200" b="1" dirty="0">
                <a:solidFill>
                  <a:srgbClr val="2D3956"/>
                </a:solidFill>
                <a:latin typeface="Tajawal ExtraBold" panose="00000800000000000000" pitchFamily="2" charset="-78"/>
                <a:cs typeface="Tajawal ExtraBold" panose="00000800000000000000" pitchFamily="2" charset="-78"/>
              </a:rPr>
              <a:t>These people, whether they are real or fake accounts, </a:t>
            </a:r>
            <a:r>
              <a:rPr lang="en-US" sz="2200" b="1" dirty="0">
                <a:solidFill>
                  <a:srgbClr val="00B0F0"/>
                </a:solidFill>
                <a:latin typeface="Tajawal ExtraBold" panose="00000800000000000000" pitchFamily="2" charset="-78"/>
                <a:cs typeface="Tajawal ExtraBold" panose="00000800000000000000" pitchFamily="2" charset="-78"/>
              </a:rPr>
              <a:t>will not spend any money </a:t>
            </a:r>
            <a:r>
              <a:rPr lang="en-US" sz="2200" b="1" dirty="0">
                <a:solidFill>
                  <a:srgbClr val="2D3956"/>
                </a:solidFill>
                <a:latin typeface="Tajawal ExtraBold" panose="00000800000000000000" pitchFamily="2" charset="-78"/>
                <a:cs typeface="Tajawal ExtraBold" panose="00000800000000000000" pitchFamily="2" charset="-78"/>
              </a:rPr>
              <a:t>on your products. They will not refer people to you. </a:t>
            </a:r>
            <a:r>
              <a:rPr lang="en-US" sz="2200" b="1" dirty="0">
                <a:solidFill>
                  <a:srgbClr val="00B0F0"/>
                </a:solidFill>
                <a:latin typeface="Tajawal ExtraBold" panose="00000800000000000000" pitchFamily="2" charset="-78"/>
                <a:cs typeface="Tajawal ExtraBold" panose="00000800000000000000" pitchFamily="2" charset="-78"/>
              </a:rPr>
              <a:t>They are of no value </a:t>
            </a:r>
            <a:r>
              <a:rPr lang="en-US" sz="2200" b="1" dirty="0">
                <a:solidFill>
                  <a:srgbClr val="2D3956"/>
                </a:solidFill>
                <a:latin typeface="Tajawal ExtraBold" panose="00000800000000000000" pitchFamily="2" charset="-78"/>
                <a:cs typeface="Tajawal ExtraBold" panose="00000800000000000000" pitchFamily="2" charset="-78"/>
              </a:rPr>
              <a:t>to you at all.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4C8F5883-38AB-FE8E-CE6F-205A47540BFD}"/>
              </a:ext>
            </a:extLst>
          </p:cNvPr>
          <p:cNvSpPr txBox="1"/>
          <p:nvPr/>
        </p:nvSpPr>
        <p:spPr>
          <a:xfrm>
            <a:off x="3940950" y="1099082"/>
            <a:ext cx="4866640" cy="369332"/>
          </a:xfrm>
          <a:prstGeom prst="rect">
            <a:avLst/>
          </a:prstGeom>
          <a:noFill/>
        </p:spPr>
        <p:txBody>
          <a:bodyPr wrap="square">
            <a:spAutoFit/>
          </a:bodyPr>
          <a:lstStyle/>
          <a:p>
            <a:pPr algn="r" rtl="1"/>
            <a:r>
              <a:rPr lang="en-US" b="1" dirty="0" err="1">
                <a:solidFill>
                  <a:schemeClr val="bg1"/>
                </a:solidFill>
              </a:rPr>
              <a:t>قرر</a:t>
            </a:r>
            <a:r>
              <a:rPr lang="en-US" b="1" dirty="0">
                <a:solidFill>
                  <a:schemeClr val="bg1"/>
                </a:solidFill>
              </a:rPr>
              <a:t> من </a:t>
            </a:r>
            <a:r>
              <a:rPr lang="en-US" b="1" dirty="0" err="1">
                <a:solidFill>
                  <a:schemeClr val="bg1"/>
                </a:solidFill>
              </a:rPr>
              <a:t>تريد</a:t>
            </a:r>
            <a:r>
              <a:rPr lang="en-US" b="1" dirty="0">
                <a:solidFill>
                  <a:schemeClr val="bg1"/>
                </a:solidFill>
              </a:rPr>
              <a:t> أن </a:t>
            </a:r>
            <a:r>
              <a:rPr lang="en-US" b="1" dirty="0" err="1">
                <a:solidFill>
                  <a:schemeClr val="bg1"/>
                </a:solidFill>
              </a:rPr>
              <a:t>يكون</a:t>
            </a:r>
            <a:r>
              <a:rPr lang="en-US" b="1" dirty="0">
                <a:solidFill>
                  <a:schemeClr val="bg1"/>
                </a:solidFill>
              </a:rPr>
              <a:t> </a:t>
            </a:r>
            <a:r>
              <a:rPr lang="en-US" b="1" dirty="0" err="1">
                <a:solidFill>
                  <a:schemeClr val="bg1"/>
                </a:solidFill>
              </a:rPr>
              <a:t>جمهورك</a:t>
            </a:r>
            <a:r>
              <a:rPr lang="en-US" b="1" dirty="0">
                <a:solidFill>
                  <a:schemeClr val="bg1"/>
                </a:solidFill>
              </a:rPr>
              <a:t> على وسائل التواصل </a:t>
            </a:r>
            <a:r>
              <a:rPr lang="en-US" b="1" dirty="0" err="1">
                <a:solidFill>
                  <a:schemeClr val="bg1"/>
                </a:solidFill>
              </a:rPr>
              <a:t>الاجتماعي</a:t>
            </a:r>
            <a:endParaRPr lang="en-US" b="1" dirty="0">
              <a:solidFill>
                <a:schemeClr val="bg1"/>
              </a:solidFill>
            </a:endParaRPr>
          </a:p>
        </p:txBody>
      </p:sp>
      <p:sp>
        <p:nvSpPr>
          <p:cNvPr id="10" name="TextBox 9">
            <a:extLst>
              <a:ext uri="{FF2B5EF4-FFF2-40B4-BE49-F238E27FC236}">
                <a16:creationId xmlns:a16="http://schemas.microsoft.com/office/drawing/2014/main" id="{8E4B8480-1901-6596-60E4-2546EBDAF837}"/>
              </a:ext>
            </a:extLst>
          </p:cNvPr>
          <p:cNvSpPr txBox="1"/>
          <p:nvPr/>
        </p:nvSpPr>
        <p:spPr>
          <a:xfrm>
            <a:off x="153037" y="2105176"/>
            <a:ext cx="1479311" cy="2031325"/>
          </a:xfrm>
          <a:prstGeom prst="rect">
            <a:avLst/>
          </a:prstGeom>
          <a:solidFill>
            <a:schemeClr val="accent4">
              <a:lumMod val="20000"/>
              <a:lumOff val="80000"/>
            </a:schemeClr>
          </a:solidFill>
          <a:ln w="38100">
            <a:solidFill>
              <a:srgbClr val="00B0F0"/>
            </a:solidFill>
          </a:ln>
        </p:spPr>
        <p:txBody>
          <a:bodyPr wrap="square">
            <a:spAutoFit/>
          </a:bodyPr>
          <a:lstStyle/>
          <a:p>
            <a:pPr algn="r" rtl="1"/>
            <a:r>
              <a:rPr lang="en-US" b="1" dirty="0" err="1"/>
              <a:t>هناك</a:t>
            </a:r>
            <a:r>
              <a:rPr lang="en-US" b="1" dirty="0"/>
              <a:t> </a:t>
            </a:r>
            <a:r>
              <a:rPr lang="en-US" b="1" dirty="0" err="1"/>
              <a:t>سبب</a:t>
            </a:r>
            <a:r>
              <a:rPr lang="en-US" b="1" dirty="0"/>
              <a:t> </a:t>
            </a:r>
            <a:r>
              <a:rPr lang="en-US" b="1" dirty="0" err="1"/>
              <a:t>وجيه</a:t>
            </a:r>
            <a:r>
              <a:rPr lang="en-US" b="1" dirty="0"/>
              <a:t> </a:t>
            </a:r>
            <a:r>
              <a:rPr lang="en-US" b="1" dirty="0" err="1"/>
              <a:t>وراء</a:t>
            </a:r>
            <a:r>
              <a:rPr lang="en-US" b="1" dirty="0"/>
              <a:t> </a:t>
            </a:r>
            <a:r>
              <a:rPr lang="en-US" b="1" dirty="0" err="1"/>
              <a:t>قيام</a:t>
            </a:r>
            <a:r>
              <a:rPr lang="en-US" b="1" dirty="0"/>
              <a:t> </a:t>
            </a:r>
            <a:r>
              <a:rPr lang="en-US" b="1" dirty="0" err="1"/>
              <a:t>النقاد</a:t>
            </a:r>
            <a:r>
              <a:rPr lang="en-US" b="1" dirty="0"/>
              <a:t> </a:t>
            </a:r>
            <a:r>
              <a:rPr lang="en-US" b="1" dirty="0" err="1"/>
              <a:t>بالتركيز</a:t>
            </a:r>
            <a:r>
              <a:rPr lang="en-US" b="1" dirty="0"/>
              <a:t> على </a:t>
            </a:r>
            <a:r>
              <a:rPr lang="en-US" b="1" dirty="0" err="1"/>
              <a:t>مقياس</a:t>
            </a:r>
            <a:r>
              <a:rPr lang="en-US" b="1" dirty="0"/>
              <a:t> </a:t>
            </a:r>
            <a:r>
              <a:rPr lang="en-US" b="1" dirty="0" err="1"/>
              <a:t>أرقام</a:t>
            </a:r>
            <a:r>
              <a:rPr lang="en-US" b="1" dirty="0"/>
              <a:t> </a:t>
            </a:r>
            <a:r>
              <a:rPr lang="en-US" b="1" dirty="0" err="1"/>
              <a:t>المتابعين</a:t>
            </a:r>
            <a:r>
              <a:rPr lang="en-US" b="1" dirty="0"/>
              <a:t> </a:t>
            </a:r>
            <a:r>
              <a:rPr lang="en-US" b="1" dirty="0" err="1"/>
              <a:t>ويطلقون</a:t>
            </a:r>
            <a:r>
              <a:rPr lang="en-US" b="1" dirty="0"/>
              <a:t> </a:t>
            </a:r>
            <a:r>
              <a:rPr lang="en-US" b="1" dirty="0" err="1"/>
              <a:t>عليها</a:t>
            </a:r>
            <a:r>
              <a:rPr lang="en-US" b="1" dirty="0"/>
              <a:t> </a:t>
            </a:r>
            <a:r>
              <a:rPr lang="en-US" b="1" dirty="0" err="1"/>
              <a:t>مقاييس</a:t>
            </a:r>
            <a:r>
              <a:rPr lang="en-US" b="1" dirty="0"/>
              <a:t> </a:t>
            </a:r>
            <a:r>
              <a:rPr lang="en-US" b="1" dirty="0" err="1"/>
              <a:t>الغرور</a:t>
            </a:r>
            <a:r>
              <a:rPr lang="en-US" b="1" dirty="0"/>
              <a:t>.</a:t>
            </a:r>
          </a:p>
        </p:txBody>
      </p:sp>
    </p:spTree>
    <p:extLst>
      <p:ext uri="{BB962C8B-B14F-4D97-AF65-F5344CB8AC3E}">
        <p14:creationId xmlns:p14="http://schemas.microsoft.com/office/powerpoint/2010/main" val="1995533515"/>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4. Understand Your Social Media Audience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Not all social media audiences are alike. Different types of people use social media in varying ways. If you’re going to meet your goals, </a:t>
            </a:r>
            <a:r>
              <a:rPr lang="en-US" sz="2400" b="1" dirty="0">
                <a:solidFill>
                  <a:srgbClr val="C00000"/>
                </a:solidFill>
                <a:latin typeface="Tajawal ExtraBold" panose="00000800000000000000" pitchFamily="2" charset="-78"/>
                <a:cs typeface="Tajawal ExtraBold" panose="00000800000000000000" pitchFamily="2" charset="-78"/>
              </a:rPr>
              <a:t>you need to be using the same social media networks as your target audience</a:t>
            </a:r>
            <a:r>
              <a:rPr lang="en-US" sz="2400" b="1" dirty="0">
                <a:solidFill>
                  <a:srgbClr val="2D3956"/>
                </a:solidFill>
                <a:latin typeface="Tajawal ExtraBold" panose="00000800000000000000" pitchFamily="2" charset="-78"/>
                <a:cs typeface="Tajawal ExtraBold" panose="00000800000000000000" pitchFamily="2" charset="-78"/>
              </a:rPr>
              <a:t>. Similarly, </a:t>
            </a:r>
            <a:r>
              <a:rPr lang="en-US" sz="2400" b="1" dirty="0">
                <a:solidFill>
                  <a:srgbClr val="C00000"/>
                </a:solidFill>
                <a:latin typeface="Tajawal ExtraBold" panose="00000800000000000000" pitchFamily="2" charset="-78"/>
                <a:cs typeface="Tajawal ExtraBold" panose="00000800000000000000" pitchFamily="2" charset="-78"/>
              </a:rPr>
              <a:t>if you intend to engage in influencer marketing</a:t>
            </a:r>
            <a:r>
              <a:rPr lang="en-US" sz="2400" b="1" dirty="0">
                <a:solidFill>
                  <a:srgbClr val="2D3956"/>
                </a:solidFill>
                <a:latin typeface="Tajawal ExtraBold" panose="00000800000000000000" pitchFamily="2" charset="-78"/>
                <a:cs typeface="Tajawal ExtraBold" panose="00000800000000000000" pitchFamily="2" charset="-78"/>
              </a:rPr>
              <a:t>, you need to ensure that you engage </a:t>
            </a:r>
            <a:r>
              <a:rPr lang="en-US" sz="2400" b="1" dirty="0">
                <a:solidFill>
                  <a:srgbClr val="C00000"/>
                </a:solidFill>
                <a:latin typeface="Tajawal ExtraBold" panose="00000800000000000000" pitchFamily="2" charset="-78"/>
                <a:cs typeface="Tajawal ExtraBold" panose="00000800000000000000" pitchFamily="2" charset="-78"/>
              </a:rPr>
              <a:t>influencers whose audience matches your target market</a:t>
            </a:r>
            <a:r>
              <a:rPr lang="en-US" sz="24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q"/>
            </a:pP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8034AD92-1B5A-BDFF-1307-4CFAE0A9AB3A}"/>
              </a:ext>
            </a:extLst>
          </p:cNvPr>
          <p:cNvSpPr txBox="1"/>
          <p:nvPr/>
        </p:nvSpPr>
        <p:spPr>
          <a:xfrm>
            <a:off x="1423125" y="2022336"/>
            <a:ext cx="6096000" cy="369332"/>
          </a:xfrm>
          <a:prstGeom prst="rect">
            <a:avLst/>
          </a:prstGeom>
          <a:noFill/>
        </p:spPr>
        <p:txBody>
          <a:bodyPr wrap="square">
            <a:spAutoFit/>
          </a:bodyPr>
          <a:lstStyle/>
          <a:p>
            <a:pPr algn="r" rtl="1"/>
            <a:r>
              <a:rPr lang="en-US" b="1" dirty="0" err="1"/>
              <a:t>ليس</a:t>
            </a:r>
            <a:r>
              <a:rPr lang="en-US" b="1" dirty="0"/>
              <a:t> </a:t>
            </a:r>
            <a:r>
              <a:rPr lang="en-US" b="1" dirty="0" err="1"/>
              <a:t>كل</a:t>
            </a:r>
            <a:r>
              <a:rPr lang="en-US" b="1" dirty="0"/>
              <a:t> </a:t>
            </a:r>
            <a:r>
              <a:rPr lang="en-US" b="1" dirty="0" err="1"/>
              <a:t>جماهير</a:t>
            </a:r>
            <a:r>
              <a:rPr lang="en-US" b="1" dirty="0"/>
              <a:t> وسائل التواصل </a:t>
            </a:r>
            <a:r>
              <a:rPr lang="en-US" b="1" dirty="0" err="1"/>
              <a:t>الاجتماعي</a:t>
            </a:r>
            <a:r>
              <a:rPr lang="en-US" b="1" dirty="0"/>
              <a:t> </a:t>
            </a:r>
            <a:r>
              <a:rPr lang="en-US" b="1" dirty="0" err="1"/>
              <a:t>متشابهة</a:t>
            </a:r>
            <a:endParaRPr lang="en-US" b="1" dirty="0"/>
          </a:p>
        </p:txBody>
      </p:sp>
    </p:spTree>
    <p:extLst>
      <p:ext uri="{BB962C8B-B14F-4D97-AF65-F5344CB8AC3E}">
        <p14:creationId xmlns:p14="http://schemas.microsoft.com/office/powerpoint/2010/main" val="1846517864"/>
      </p:ext>
    </p:extLst>
  </p:cSld>
  <p:clrMapOvr>
    <a:masterClrMapping/>
  </p:clrMapOvr>
  <mc:AlternateContent xmlns:mc="http://schemas.openxmlformats.org/markup-compatibility/2006" xmlns:p14="http://schemas.microsoft.com/office/powerpoint/2010/main">
    <mc:Choice Requires="p14">
      <p:transition p14:dur="10" advTm="113000"/>
    </mc:Choice>
    <mc:Fallback xmlns="">
      <p:transition advTm="113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Select the Right Social Media Networks for Your Audience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Some people worry about how they are going to find the time and energy to operate accounts on every social network. In most cases, you don’t need to. </a:t>
            </a:r>
            <a:r>
              <a:rPr lang="en-US" sz="2400" b="1" dirty="0">
                <a:solidFill>
                  <a:srgbClr val="C00000"/>
                </a:solidFill>
                <a:latin typeface="Tajawal ExtraBold" panose="00000800000000000000" pitchFamily="2" charset="-78"/>
                <a:cs typeface="Tajawal ExtraBold" panose="00000800000000000000" pitchFamily="2" charset="-78"/>
              </a:rPr>
              <a:t>You simply need to find the right social networks for your business</a:t>
            </a:r>
            <a:r>
              <a:rPr lang="en-US" sz="2400" b="1" dirty="0">
                <a:solidFill>
                  <a:srgbClr val="2D3956"/>
                </a:solidFill>
                <a:latin typeface="Tajawal ExtraBold" panose="00000800000000000000" pitchFamily="2" charset="-78"/>
                <a:cs typeface="Tajawal ExtraBold" panose="00000800000000000000" pitchFamily="2" charset="-78"/>
              </a:rPr>
              <a:t>. You want to discover the social networks where your </a:t>
            </a:r>
            <a:r>
              <a:rPr lang="en-US" sz="2400" b="1" dirty="0">
                <a:solidFill>
                  <a:srgbClr val="C00000"/>
                </a:solidFill>
                <a:latin typeface="Tajawal ExtraBold" panose="00000800000000000000" pitchFamily="2" charset="-78"/>
                <a:cs typeface="Tajawal ExtraBold" panose="00000800000000000000" pitchFamily="2" charset="-78"/>
              </a:rPr>
              <a:t>intended audience </a:t>
            </a:r>
            <a:r>
              <a:rPr lang="en-US" sz="2400" b="1" dirty="0">
                <a:solidFill>
                  <a:srgbClr val="2D3956"/>
                </a:solidFill>
                <a:latin typeface="Tajawal ExtraBold" panose="00000800000000000000" pitchFamily="2" charset="-78"/>
                <a:cs typeface="Tajawal ExtraBold" panose="00000800000000000000" pitchFamily="2" charset="-78"/>
              </a:rPr>
              <a:t>spends their time.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may have to carry out some </a:t>
            </a:r>
            <a:r>
              <a:rPr lang="en-US" sz="2400" b="1" dirty="0">
                <a:solidFill>
                  <a:srgbClr val="C00000"/>
                </a:solidFill>
                <a:latin typeface="Tajawal ExtraBold" panose="00000800000000000000" pitchFamily="2" charset="-78"/>
                <a:cs typeface="Tajawal ExtraBold" panose="00000800000000000000" pitchFamily="2" charset="-78"/>
              </a:rPr>
              <a:t>research first </a:t>
            </a:r>
            <a:r>
              <a:rPr lang="en-US" sz="2400" b="1" dirty="0">
                <a:solidFill>
                  <a:srgbClr val="2D3956"/>
                </a:solidFill>
                <a:latin typeface="Tajawal ExtraBold" panose="00000800000000000000" pitchFamily="2" charset="-78"/>
                <a:cs typeface="Tajawal ExtraBold" panose="00000800000000000000" pitchFamily="2" charset="-78"/>
              </a:rPr>
              <a:t>to discover where your </a:t>
            </a:r>
            <a:r>
              <a:rPr lang="en-US" sz="2400" b="1" dirty="0">
                <a:solidFill>
                  <a:srgbClr val="C00000"/>
                </a:solidFill>
                <a:latin typeface="Tajawal ExtraBold" panose="00000800000000000000" pitchFamily="2" charset="-78"/>
                <a:cs typeface="Tajawal ExtraBold" panose="00000800000000000000" pitchFamily="2" charset="-78"/>
              </a:rPr>
              <a:t>intended audience </a:t>
            </a:r>
            <a:r>
              <a:rPr lang="en-US" sz="2400" b="1" dirty="0">
                <a:solidFill>
                  <a:srgbClr val="2D3956"/>
                </a:solidFill>
                <a:latin typeface="Tajawal ExtraBold" panose="00000800000000000000" pitchFamily="2" charset="-78"/>
                <a:cs typeface="Tajawal ExtraBold" panose="00000800000000000000" pitchFamily="2" charset="-78"/>
              </a:rPr>
              <a:t>hangs out. This shouldn't be too difficult, particularly if you know your customers. If you don’t already understand this, you could </a:t>
            </a:r>
            <a:r>
              <a:rPr lang="en-US" sz="2400" b="1" dirty="0">
                <a:solidFill>
                  <a:srgbClr val="C00000"/>
                </a:solidFill>
                <a:latin typeface="Tajawal ExtraBold" panose="00000800000000000000" pitchFamily="2" charset="-78"/>
                <a:cs typeface="Tajawal ExtraBold" panose="00000800000000000000" pitchFamily="2" charset="-78"/>
              </a:rPr>
              <a:t>survey them</a:t>
            </a:r>
            <a:r>
              <a:rPr lang="en-US" sz="2400" b="1" dirty="0">
                <a:solidFill>
                  <a:srgbClr val="2D3956"/>
                </a:solidFill>
                <a:latin typeface="Tajawal ExtraBold" panose="00000800000000000000" pitchFamily="2" charset="-78"/>
                <a:cs typeface="Tajawal ExtraBold" panose="00000800000000000000" pitchFamily="2" charset="-78"/>
              </a:rPr>
              <a:t>, asking them for </a:t>
            </a:r>
            <a:r>
              <a:rPr lang="en-US" sz="2400" b="1" dirty="0">
                <a:solidFill>
                  <a:srgbClr val="C00000"/>
                </a:solidFill>
                <a:latin typeface="Tajawal ExtraBold" panose="00000800000000000000" pitchFamily="2" charset="-78"/>
                <a:cs typeface="Tajawal ExtraBold" panose="00000800000000000000" pitchFamily="2" charset="-78"/>
              </a:rPr>
              <a:t>their preferred social accounts</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63802405"/>
      </p:ext>
    </p:extLst>
  </p:cSld>
  <p:clrMapOvr>
    <a:masterClrMapping/>
  </p:clrMapOvr>
  <mc:AlternateContent xmlns:mc="http://schemas.openxmlformats.org/markup-compatibility/2006" xmlns:p14="http://schemas.microsoft.com/office/powerpoint/2010/main">
    <mc:Choice Requires="p14">
      <p:transition p14:dur="10" advTm="115000"/>
    </mc:Choice>
    <mc:Fallback xmlns="">
      <p:transition advTm="115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Select the Right Social Media Networks for Your Audience</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Don’t Waste Time on Social Networks Your Audience Don’t Use</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If a sufficiently large proportion of your target audience spends time on a  social network, you want to be there too. If they have little interest in a platform, you can give it a miss, and not waste your time and resources there.</a:t>
            </a:r>
          </a:p>
          <a:p>
            <a:pPr marL="342900" indent="-342900" algn="just">
              <a:buFont typeface="Wingdings" panose="05000000000000000000" pitchFamily="2" charset="2"/>
              <a:buChar char="q"/>
            </a:pP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There is another factor that you should consider to make your life easier. </a:t>
            </a:r>
            <a:r>
              <a:rPr lang="en-US" sz="2400" b="1" dirty="0">
                <a:solidFill>
                  <a:srgbClr val="C00000"/>
                </a:solidFill>
                <a:latin typeface="Tajawal ExtraBold" panose="00000800000000000000" pitchFamily="2" charset="-78"/>
                <a:cs typeface="Tajawal ExtraBold" panose="00000800000000000000" pitchFamily="2" charset="-78"/>
              </a:rPr>
              <a:t>Many businesses find it easier to use some form of social media marketing platform to help them schedule posts in one place in bulk</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39148394"/>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238444" cy="433965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6. Investigate How Your Competitors Approach Social Media</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You will usually </a:t>
            </a:r>
            <a:r>
              <a:rPr lang="en-US" sz="2100" b="1" dirty="0">
                <a:solidFill>
                  <a:srgbClr val="C00000"/>
                </a:solidFill>
                <a:latin typeface="Tajawal ExtraBold" panose="00000800000000000000" pitchFamily="2" charset="-78"/>
                <a:cs typeface="Tajawal ExtraBold" panose="00000800000000000000" pitchFamily="2" charset="-78"/>
              </a:rPr>
              <a:t>have competitors who will also run a social strategy</a:t>
            </a:r>
            <a:r>
              <a:rPr lang="en-US" sz="2100" b="1" dirty="0">
                <a:solidFill>
                  <a:srgbClr val="2D3956"/>
                </a:solidFill>
                <a:latin typeface="Tajawal ExtraBold" panose="00000800000000000000" pitchFamily="2" charset="-78"/>
                <a:cs typeface="Tajawal ExtraBold" panose="00000800000000000000" pitchFamily="2" charset="-78"/>
              </a:rPr>
              <a:t>. You will definitely </a:t>
            </a:r>
            <a:r>
              <a:rPr lang="en-US" sz="2100" b="1" u="sng" dirty="0">
                <a:solidFill>
                  <a:srgbClr val="C00000"/>
                </a:solidFill>
                <a:latin typeface="Tajawal ExtraBold" panose="00000800000000000000" pitchFamily="2" charset="-78"/>
                <a:cs typeface="Tajawal ExtraBold" panose="00000800000000000000" pitchFamily="2" charset="-78"/>
              </a:rPr>
              <a:t>need to know </a:t>
            </a:r>
            <a:r>
              <a:rPr lang="en-US" sz="2100" b="1" dirty="0">
                <a:solidFill>
                  <a:srgbClr val="C00000"/>
                </a:solidFill>
                <a:latin typeface="Tajawal ExtraBold" panose="00000800000000000000" pitchFamily="2" charset="-78"/>
                <a:cs typeface="Tajawal ExtraBold" panose="00000800000000000000" pitchFamily="2" charset="-78"/>
              </a:rPr>
              <a:t>what they are doing</a:t>
            </a:r>
            <a:r>
              <a:rPr lang="en-US" sz="2100" b="1" dirty="0">
                <a:solidFill>
                  <a:srgbClr val="2D3956"/>
                </a:solidFill>
                <a:latin typeface="Tajawal ExtraBold" panose="00000800000000000000" pitchFamily="2" charset="-78"/>
                <a:cs typeface="Tajawal ExtraBold" panose="00000800000000000000" pitchFamily="2" charset="-78"/>
              </a:rPr>
              <a:t>. </a:t>
            </a:r>
            <a:r>
              <a:rPr lang="en-US" sz="2100" b="1" dirty="0">
                <a:solidFill>
                  <a:srgbClr val="C00000"/>
                </a:solidFill>
                <a:latin typeface="Tajawal ExtraBold" panose="00000800000000000000" pitchFamily="2" charset="-78"/>
                <a:cs typeface="Tajawal ExtraBold" panose="00000800000000000000" pitchFamily="2" charset="-78"/>
              </a:rPr>
              <a:t>What is their focus</a:t>
            </a:r>
            <a:r>
              <a:rPr lang="en-US" sz="2100" b="1" dirty="0">
                <a:solidFill>
                  <a:srgbClr val="2D3956"/>
                </a:solidFill>
                <a:latin typeface="Tajawal ExtraBold" panose="00000800000000000000" pitchFamily="2" charset="-78"/>
                <a:cs typeface="Tajawal ExtraBold" panose="00000800000000000000" pitchFamily="2" charset="-78"/>
              </a:rPr>
              <a:t>? </a:t>
            </a:r>
            <a:r>
              <a:rPr lang="en-US" sz="2100" b="1" dirty="0">
                <a:solidFill>
                  <a:srgbClr val="C00000"/>
                </a:solidFill>
                <a:latin typeface="Tajawal ExtraBold" panose="00000800000000000000" pitchFamily="2" charset="-78"/>
                <a:cs typeface="Tajawal ExtraBold" panose="00000800000000000000" pitchFamily="2" charset="-78"/>
              </a:rPr>
              <a:t>Whom are they targeting? </a:t>
            </a:r>
            <a:r>
              <a:rPr lang="en-US" sz="2100" b="1" dirty="0">
                <a:solidFill>
                  <a:srgbClr val="2D3956"/>
                </a:solidFill>
                <a:latin typeface="Tajawal ExtraBold" panose="00000800000000000000" pitchFamily="2" charset="-78"/>
                <a:cs typeface="Tajawal ExtraBold" panose="00000800000000000000" pitchFamily="2" charset="-78"/>
              </a:rPr>
              <a:t>What </a:t>
            </a:r>
            <a:r>
              <a:rPr lang="en-US" sz="2100" b="1" dirty="0">
                <a:solidFill>
                  <a:srgbClr val="C00000"/>
                </a:solidFill>
                <a:latin typeface="Tajawal ExtraBold" panose="00000800000000000000" pitchFamily="2" charset="-78"/>
                <a:cs typeface="Tajawal ExtraBold" panose="00000800000000000000" pitchFamily="2" charset="-78"/>
              </a:rPr>
              <a:t>key phrases </a:t>
            </a:r>
            <a:r>
              <a:rPr lang="en-US" sz="2100" b="1" dirty="0">
                <a:solidFill>
                  <a:srgbClr val="2D3956"/>
                </a:solidFill>
                <a:latin typeface="Tajawal ExtraBold" panose="00000800000000000000" pitchFamily="2" charset="-78"/>
                <a:cs typeface="Tajawal ExtraBold" panose="00000800000000000000" pitchFamily="2" charset="-78"/>
              </a:rPr>
              <a:t>are they trying to dominate?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You can quickly </a:t>
            </a:r>
            <a:r>
              <a:rPr lang="en-US" sz="2100" b="1" dirty="0">
                <a:solidFill>
                  <a:srgbClr val="C00000"/>
                </a:solidFill>
                <a:latin typeface="Tajawal ExtraBold" panose="00000800000000000000" pitchFamily="2" charset="-78"/>
                <a:cs typeface="Tajawal ExtraBold" panose="00000800000000000000" pitchFamily="2" charset="-78"/>
              </a:rPr>
              <a:t>conduct a competitor analysis </a:t>
            </a:r>
            <a:r>
              <a:rPr lang="en-US" sz="2100" b="1" dirty="0">
                <a:solidFill>
                  <a:srgbClr val="2D3956"/>
                </a:solidFill>
                <a:latin typeface="Tajawal ExtraBold" panose="00000800000000000000" pitchFamily="2" charset="-78"/>
                <a:cs typeface="Tajawal ExtraBold" panose="00000800000000000000" pitchFamily="2" charset="-78"/>
              </a:rPr>
              <a:t>to help you better </a:t>
            </a:r>
            <a:r>
              <a:rPr lang="en-US" sz="2100" b="1" dirty="0">
                <a:solidFill>
                  <a:srgbClr val="C00000"/>
                </a:solidFill>
                <a:latin typeface="Tajawal ExtraBold" panose="00000800000000000000" pitchFamily="2" charset="-78"/>
                <a:cs typeface="Tajawal ExtraBold" panose="00000800000000000000" pitchFamily="2" charset="-78"/>
              </a:rPr>
              <a:t>understand their strengths and weaknesses</a:t>
            </a:r>
            <a:r>
              <a:rPr lang="en-US" sz="2100" b="1" dirty="0">
                <a:solidFill>
                  <a:srgbClr val="2D3956"/>
                </a:solidFill>
                <a:latin typeface="Tajawal ExtraBold" panose="00000800000000000000" pitchFamily="2" charset="-78"/>
                <a:cs typeface="Tajawal ExtraBold" panose="00000800000000000000" pitchFamily="2" charset="-78"/>
              </a:rPr>
              <a:t>. This should give you a better understanding of </a:t>
            </a:r>
            <a:r>
              <a:rPr lang="en-US" sz="2100" b="1" dirty="0">
                <a:solidFill>
                  <a:srgbClr val="C00000"/>
                </a:solidFill>
                <a:latin typeface="Tajawal ExtraBold" panose="00000800000000000000" pitchFamily="2" charset="-78"/>
                <a:cs typeface="Tajawal ExtraBold" panose="00000800000000000000" pitchFamily="2" charset="-78"/>
              </a:rPr>
              <a:t>what potential customers expect </a:t>
            </a:r>
            <a:r>
              <a:rPr lang="en-US" sz="2100" b="1" dirty="0">
                <a:solidFill>
                  <a:srgbClr val="2D3956"/>
                </a:solidFill>
                <a:latin typeface="Tajawal ExtraBold" panose="00000800000000000000" pitchFamily="2" charset="-78"/>
                <a:cs typeface="Tajawal ExtraBold" panose="00000800000000000000" pitchFamily="2" charset="-78"/>
              </a:rPr>
              <a:t>from businesses in your industry. </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You might spot </a:t>
            </a:r>
            <a:r>
              <a:rPr lang="en-US" sz="2100" b="1" dirty="0">
                <a:solidFill>
                  <a:srgbClr val="C00000"/>
                </a:solidFill>
                <a:latin typeface="Tajawal ExtraBold" panose="00000800000000000000" pitchFamily="2" charset="-78"/>
                <a:cs typeface="Tajawal ExtraBold" panose="00000800000000000000" pitchFamily="2" charset="-78"/>
              </a:rPr>
              <a:t>your competitors’ weak social areas </a:t>
            </a:r>
            <a:r>
              <a:rPr lang="en-US" sz="2100" b="1" dirty="0">
                <a:solidFill>
                  <a:srgbClr val="2D3956"/>
                </a:solidFill>
                <a:latin typeface="Tajawal ExtraBold" panose="00000800000000000000" pitchFamily="2" charset="-78"/>
                <a:cs typeface="Tajawal ExtraBold" panose="00000800000000000000" pitchFamily="2" charset="-78"/>
              </a:rPr>
              <a:t>and be able to exploit the gaps. For instance, one of your competitors might be influential on Twitter, but have a weak Facebook presence, despite your target market using that network. In that case, it may pay you to put more resources into Facebook rather than competing head to head on Twitter.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C72BE9A1-4BCA-FC6E-D090-5F95F9F46AA4}"/>
              </a:ext>
            </a:extLst>
          </p:cNvPr>
          <p:cNvSpPr txBox="1"/>
          <p:nvPr/>
        </p:nvSpPr>
        <p:spPr>
          <a:xfrm>
            <a:off x="2189068" y="1088634"/>
            <a:ext cx="6096000" cy="369332"/>
          </a:xfrm>
          <a:prstGeom prst="rect">
            <a:avLst/>
          </a:prstGeom>
          <a:noFill/>
        </p:spPr>
        <p:txBody>
          <a:bodyPr wrap="square">
            <a:spAutoFit/>
          </a:bodyPr>
          <a:lstStyle/>
          <a:p>
            <a:pPr algn="r" rtl="1"/>
            <a:r>
              <a:rPr lang="en-US" b="1" dirty="0" err="1">
                <a:solidFill>
                  <a:schemeClr val="bg1"/>
                </a:solidFill>
              </a:rPr>
              <a:t>تحقق</a:t>
            </a:r>
            <a:r>
              <a:rPr lang="en-US" b="1" dirty="0">
                <a:solidFill>
                  <a:schemeClr val="bg1"/>
                </a:solidFill>
              </a:rPr>
              <a:t> من </a:t>
            </a:r>
            <a:r>
              <a:rPr lang="en-US" b="1" dirty="0" err="1">
                <a:solidFill>
                  <a:schemeClr val="bg1"/>
                </a:solidFill>
              </a:rPr>
              <a:t>كيفية</a:t>
            </a:r>
            <a:r>
              <a:rPr lang="en-US" b="1" dirty="0">
                <a:solidFill>
                  <a:schemeClr val="bg1"/>
                </a:solidFill>
              </a:rPr>
              <a:t> </a:t>
            </a:r>
            <a:r>
              <a:rPr lang="en-US" b="1" dirty="0" err="1">
                <a:solidFill>
                  <a:schemeClr val="bg1"/>
                </a:solidFill>
              </a:rPr>
              <a:t>تعامل</a:t>
            </a:r>
            <a:r>
              <a:rPr lang="en-US" b="1" dirty="0">
                <a:solidFill>
                  <a:schemeClr val="bg1"/>
                </a:solidFill>
              </a:rPr>
              <a:t> </a:t>
            </a:r>
            <a:r>
              <a:rPr lang="en-US" b="1" dirty="0" err="1">
                <a:solidFill>
                  <a:schemeClr val="bg1"/>
                </a:solidFill>
              </a:rPr>
              <a:t>منافسيك</a:t>
            </a:r>
            <a:r>
              <a:rPr lang="en-US" b="1" dirty="0">
                <a:solidFill>
                  <a:schemeClr val="bg1"/>
                </a:solidFill>
              </a:rPr>
              <a:t> مع وسائل التواصل </a:t>
            </a:r>
            <a:r>
              <a:rPr lang="en-US" b="1" dirty="0" err="1">
                <a:solidFill>
                  <a:schemeClr val="bg1"/>
                </a:solidFill>
              </a:rPr>
              <a:t>الاجتماعي</a:t>
            </a:r>
            <a:endParaRPr lang="en-US" b="1" dirty="0">
              <a:solidFill>
                <a:schemeClr val="bg1"/>
              </a:solidFill>
            </a:endParaRPr>
          </a:p>
        </p:txBody>
      </p:sp>
    </p:spTree>
    <p:extLst>
      <p:ext uri="{BB962C8B-B14F-4D97-AF65-F5344CB8AC3E}">
        <p14:creationId xmlns:p14="http://schemas.microsoft.com/office/powerpoint/2010/main" val="1803032236"/>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7. Establish a Realistic Social Media Budget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Social media marketing is as viable a form of marketing as any other marketing type for most companies, and you should be prepared to </a:t>
            </a:r>
            <a:r>
              <a:rPr lang="en-US" sz="2200" b="1" dirty="0">
                <a:solidFill>
                  <a:srgbClr val="C00000"/>
                </a:solidFill>
                <a:latin typeface="Tajawal ExtraBold" panose="00000800000000000000" pitchFamily="2" charset="-78"/>
                <a:cs typeface="Tajawal ExtraBold" panose="00000800000000000000" pitchFamily="2" charset="-78"/>
              </a:rPr>
              <a:t>allocate a budget </a:t>
            </a:r>
            <a:r>
              <a:rPr lang="en-US" sz="2200" b="1" dirty="0">
                <a:solidFill>
                  <a:srgbClr val="2D3956"/>
                </a:solidFill>
                <a:latin typeface="Tajawal ExtraBold" panose="00000800000000000000" pitchFamily="2" charset="-78"/>
                <a:cs typeface="Tajawal ExtraBold" panose="00000800000000000000" pitchFamily="2" charset="-78"/>
              </a:rPr>
              <a:t>accordingly. You can't expect social media success if you simply tag it onto the pre-existing list of duties your existing office staff performs.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On the other hand, </a:t>
            </a:r>
            <a:r>
              <a:rPr lang="en-US" sz="2200" b="1" dirty="0">
                <a:solidFill>
                  <a:srgbClr val="C00000"/>
                </a:solidFill>
                <a:latin typeface="Tajawal ExtraBold" panose="00000800000000000000" pitchFamily="2" charset="-78"/>
                <a:cs typeface="Tajawal ExtraBold" panose="00000800000000000000" pitchFamily="2" charset="-78"/>
              </a:rPr>
              <a:t>you shouldn't spend more on your social media activities than you can realistically earn in increased sales</a:t>
            </a:r>
            <a:r>
              <a:rPr lang="en-US" sz="2200" b="1" dirty="0">
                <a:solidFill>
                  <a:srgbClr val="2D3956"/>
                </a:solidFill>
                <a:latin typeface="Tajawal ExtraBold" panose="00000800000000000000" pitchFamily="2" charset="-78"/>
                <a:cs typeface="Tajawal ExtraBold" panose="00000800000000000000" pitchFamily="2" charset="-78"/>
              </a:rPr>
              <a:t>, or at least in brand recognition and awareness if that is more where your goals lie.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As with any form of marketing, you should calculate a return on investment (ROI) from your social media expenditure, bearing in mind the goals you set earlier in your strategy.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8434830"/>
      </p:ext>
    </p:extLst>
  </p:cSld>
  <p:clrMapOvr>
    <a:masterClrMapping/>
  </p:clrMapOvr>
  <mc:AlternateContent xmlns:mc="http://schemas.openxmlformats.org/markup-compatibility/2006" xmlns:p14="http://schemas.microsoft.com/office/powerpoint/2010/main">
    <mc:Choice Requires="p14">
      <p:transition p14:dur="10" advTm="79000"/>
    </mc:Choice>
    <mc:Fallback xmlns="">
      <p:transition advTm="79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62947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8. Plan the Types of Content You Intend to Share</a:t>
            </a:r>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lnSpc>
                <a:spcPts val="24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Of course, to be successful on social media, you will need high-quality content to share. One of the biggest mistakes that businesses do is to </a:t>
            </a:r>
            <a:r>
              <a:rPr lang="en-US" sz="2200" b="1" dirty="0">
                <a:solidFill>
                  <a:srgbClr val="C00000"/>
                </a:solidFill>
                <a:latin typeface="Tajawal ExtraBold" panose="00000800000000000000" pitchFamily="2" charset="-78"/>
                <a:cs typeface="Tajawal ExtraBold" panose="00000800000000000000" pitchFamily="2" charset="-78"/>
              </a:rPr>
              <a:t>share excessive promotional material</a:t>
            </a:r>
            <a:r>
              <a:rPr lang="en-US" sz="2200" b="1" dirty="0">
                <a:solidFill>
                  <a:srgbClr val="2D3956"/>
                </a:solidFill>
                <a:latin typeface="Tajawal ExtraBold" panose="00000800000000000000" pitchFamily="2" charset="-78"/>
                <a:cs typeface="Tajawal ExtraBold" panose="00000800000000000000" pitchFamily="2" charset="-78"/>
              </a:rPr>
              <a:t>. Remember, social networks are designed to be social – they were never intended to be a marketplace for you to sell your products.</a:t>
            </a:r>
          </a:p>
          <a:p>
            <a:pPr marL="342900" indent="-342900" algn="just">
              <a:lnSpc>
                <a:spcPts val="24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Therefore, you need to </a:t>
            </a:r>
            <a:r>
              <a:rPr lang="en-US" sz="2200" b="1" dirty="0">
                <a:solidFill>
                  <a:srgbClr val="C00000"/>
                </a:solidFill>
                <a:latin typeface="Tajawal ExtraBold" panose="00000800000000000000" pitchFamily="2" charset="-78"/>
                <a:cs typeface="Tajawal ExtraBold" panose="00000800000000000000" pitchFamily="2" charset="-78"/>
              </a:rPr>
              <a:t>balance the content you share socially, to be a mixture of informative and entertaining items</a:t>
            </a:r>
            <a:r>
              <a:rPr lang="en-US" sz="2200" b="1" dirty="0">
                <a:solidFill>
                  <a:srgbClr val="2D3956"/>
                </a:solidFill>
                <a:latin typeface="Tajawal ExtraBold" panose="00000800000000000000" pitchFamily="2" charset="-78"/>
                <a:cs typeface="Tajawal ExtraBold" panose="00000800000000000000" pitchFamily="2" charset="-78"/>
              </a:rPr>
              <a:t>, with a small percentage of promotional material added in. You will also need to like and share other people’s content.</a:t>
            </a:r>
          </a:p>
          <a:p>
            <a:pPr marL="342900" indent="-342900" algn="just">
              <a:lnSpc>
                <a:spcPts val="24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is probably the </a:t>
            </a:r>
            <a:r>
              <a:rPr lang="en-US" sz="2200" b="1" dirty="0">
                <a:solidFill>
                  <a:srgbClr val="C00000"/>
                </a:solidFill>
                <a:latin typeface="Tajawal ExtraBold" panose="00000800000000000000" pitchFamily="2" charset="-78"/>
                <a:cs typeface="Tajawal ExtraBold" panose="00000800000000000000" pitchFamily="2" charset="-78"/>
              </a:rPr>
              <a:t>most significant reason that most influencers </a:t>
            </a:r>
            <a:r>
              <a:rPr lang="en-US" sz="2200" b="1" dirty="0">
                <a:solidFill>
                  <a:srgbClr val="2D3956"/>
                </a:solidFill>
                <a:latin typeface="Tajawal ExtraBold" panose="00000800000000000000" pitchFamily="2" charset="-78"/>
                <a:cs typeface="Tajawal ExtraBold" panose="00000800000000000000" pitchFamily="2" charset="-78"/>
              </a:rPr>
              <a:t>gain that status. They </a:t>
            </a:r>
            <a:r>
              <a:rPr lang="en-US" sz="2200" b="1" dirty="0">
                <a:solidFill>
                  <a:srgbClr val="C00000"/>
                </a:solidFill>
                <a:latin typeface="Tajawal ExtraBold" panose="00000800000000000000" pitchFamily="2" charset="-78"/>
                <a:cs typeface="Tajawal ExtraBold" panose="00000800000000000000" pitchFamily="2" charset="-78"/>
              </a:rPr>
              <a:t>know their audience </a:t>
            </a:r>
            <a:r>
              <a:rPr lang="en-US" sz="2200" b="1" dirty="0">
                <a:solidFill>
                  <a:srgbClr val="2D3956"/>
                </a:solidFill>
                <a:latin typeface="Tajawal ExtraBold" panose="00000800000000000000" pitchFamily="2" charset="-78"/>
                <a:cs typeface="Tajawal ExtraBold" panose="00000800000000000000" pitchFamily="2" charset="-78"/>
              </a:rPr>
              <a:t>well and </a:t>
            </a:r>
            <a:r>
              <a:rPr lang="en-US" sz="2200" b="1" dirty="0">
                <a:solidFill>
                  <a:srgbClr val="C00000"/>
                </a:solidFill>
                <a:latin typeface="Tajawal ExtraBold" panose="00000800000000000000" pitchFamily="2" charset="-78"/>
                <a:cs typeface="Tajawal ExtraBold" panose="00000800000000000000" pitchFamily="2" charset="-78"/>
              </a:rPr>
              <a:t>create the perfect content to interest their followers</a:t>
            </a:r>
            <a:r>
              <a:rPr lang="en-US" sz="2200" b="1" dirty="0">
                <a:solidFill>
                  <a:srgbClr val="2D3956"/>
                </a:solidFill>
                <a:latin typeface="Tajawal ExtraBold" panose="00000800000000000000" pitchFamily="2" charset="-78"/>
                <a:cs typeface="Tajawal ExtraBold" panose="00000800000000000000" pitchFamily="2" charset="-78"/>
              </a:rPr>
              <a:t>. As a brand, you need to do the same.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F2B02A2A-086F-9778-E404-D547BE85343A}"/>
              </a:ext>
            </a:extLst>
          </p:cNvPr>
          <p:cNvSpPr txBox="1"/>
          <p:nvPr/>
        </p:nvSpPr>
        <p:spPr>
          <a:xfrm>
            <a:off x="1423125" y="1111571"/>
            <a:ext cx="6096000" cy="369332"/>
          </a:xfrm>
          <a:prstGeom prst="rect">
            <a:avLst/>
          </a:prstGeom>
          <a:noFill/>
        </p:spPr>
        <p:txBody>
          <a:bodyPr wrap="square">
            <a:spAutoFit/>
          </a:bodyPr>
          <a:lstStyle/>
          <a:p>
            <a:pPr algn="r" rtl="1"/>
            <a:r>
              <a:rPr lang="en-US" b="1" dirty="0" err="1">
                <a:solidFill>
                  <a:schemeClr val="bg1"/>
                </a:solidFill>
              </a:rPr>
              <a:t>خطط</a:t>
            </a:r>
            <a:r>
              <a:rPr lang="en-US" b="1" dirty="0">
                <a:solidFill>
                  <a:schemeClr val="bg1"/>
                </a:solidFill>
              </a:rPr>
              <a:t> </a:t>
            </a:r>
            <a:r>
              <a:rPr lang="en-US" b="1" dirty="0" err="1">
                <a:solidFill>
                  <a:schemeClr val="bg1"/>
                </a:solidFill>
              </a:rPr>
              <a:t>لأنواع</a:t>
            </a:r>
            <a:r>
              <a:rPr lang="en-US" b="1" dirty="0">
                <a:solidFill>
                  <a:schemeClr val="bg1"/>
                </a:solidFill>
              </a:rPr>
              <a:t> </a:t>
            </a:r>
            <a:r>
              <a:rPr lang="en-US" b="1" dirty="0" err="1">
                <a:solidFill>
                  <a:schemeClr val="bg1"/>
                </a:solidFill>
              </a:rPr>
              <a:t>المحتوى</a:t>
            </a:r>
            <a:r>
              <a:rPr lang="en-US" b="1" dirty="0">
                <a:solidFill>
                  <a:schemeClr val="bg1"/>
                </a:solidFill>
              </a:rPr>
              <a:t> الذي </a:t>
            </a:r>
            <a:r>
              <a:rPr lang="en-US" b="1" dirty="0" err="1">
                <a:solidFill>
                  <a:schemeClr val="bg1"/>
                </a:solidFill>
              </a:rPr>
              <a:t>تنوي</a:t>
            </a:r>
            <a:r>
              <a:rPr lang="en-US" b="1" dirty="0">
                <a:solidFill>
                  <a:schemeClr val="bg1"/>
                </a:solidFill>
              </a:rPr>
              <a:t> </a:t>
            </a:r>
            <a:r>
              <a:rPr lang="en-US" b="1" dirty="0" err="1">
                <a:solidFill>
                  <a:schemeClr val="bg1"/>
                </a:solidFill>
              </a:rPr>
              <a:t>مشاركته</a:t>
            </a:r>
            <a:endParaRPr lang="en-US" b="1" dirty="0">
              <a:solidFill>
                <a:schemeClr val="bg1"/>
              </a:solidFill>
            </a:endParaRPr>
          </a:p>
        </p:txBody>
      </p:sp>
    </p:spTree>
    <p:extLst>
      <p:ext uri="{BB962C8B-B14F-4D97-AF65-F5344CB8AC3E}">
        <p14:creationId xmlns:p14="http://schemas.microsoft.com/office/powerpoint/2010/main" val="1447583085"/>
      </p:ext>
    </p:extLst>
  </p:cSld>
  <p:clrMapOvr>
    <a:masterClrMapping/>
  </p:clrMapOvr>
  <mc:AlternateContent xmlns:mc="http://schemas.openxmlformats.org/markup-compatibility/2006" xmlns:p14="http://schemas.microsoft.com/office/powerpoint/2010/main">
    <mc:Choice Requires="p14">
      <p:transition p14:dur="10" advTm="70000"/>
    </mc:Choice>
    <mc:Fallback xmlns="">
      <p:transition advTm="70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23165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8. Plan the Types of Content You Intend to Share</a:t>
            </a:r>
            <a:endParaRPr lang="en-US" sz="2200" b="1" dirty="0">
              <a:solidFill>
                <a:srgbClr val="C00000"/>
              </a:solidFill>
              <a:latin typeface="Tajawal ExtraBold" panose="00000800000000000000" pitchFamily="2" charset="-78"/>
              <a:cs typeface="Tajawal ExtraBold" panose="00000800000000000000" pitchFamily="2" charset="-78"/>
            </a:endParaRPr>
          </a:p>
          <a:p>
            <a:pPr algn="just">
              <a:lnSpc>
                <a:spcPts val="2400"/>
              </a:lnSpc>
            </a:pPr>
            <a:endParaRPr lang="en-US" sz="2400" b="1" dirty="0">
              <a:solidFill>
                <a:srgbClr val="C00000"/>
              </a:solidFill>
              <a:latin typeface="Tajawal ExtraBold" panose="00000800000000000000" pitchFamily="2" charset="-78"/>
              <a:cs typeface="Tajawal ExtraBold" panose="00000800000000000000" pitchFamily="2" charset="-78"/>
            </a:endParaRPr>
          </a:p>
          <a:p>
            <a:pPr algn="just">
              <a:lnSpc>
                <a:spcPts val="2400"/>
              </a:lnSpc>
            </a:pPr>
            <a:r>
              <a:rPr lang="en-US" sz="2400" b="1" dirty="0">
                <a:solidFill>
                  <a:srgbClr val="C00000"/>
                </a:solidFill>
                <a:latin typeface="Tajawal ExtraBold" panose="00000800000000000000" pitchFamily="2" charset="-78"/>
                <a:cs typeface="Tajawal ExtraBold" panose="00000800000000000000" pitchFamily="2" charset="-78"/>
              </a:rPr>
              <a:t>Be Realistic About What You Can Produce</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lnSpc>
                <a:spcPts val="24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need to understand any limitations you may face when creating content. For example, you might want to run a great YouTube channel, but if you don’t have the equipment, people, knowledge, and time to </a:t>
            </a:r>
            <a:r>
              <a:rPr lang="en-US" sz="2400" b="1" dirty="0">
                <a:solidFill>
                  <a:srgbClr val="C00000"/>
                </a:solidFill>
                <a:latin typeface="Tajawal ExtraBold" panose="00000800000000000000" pitchFamily="2" charset="-78"/>
                <a:cs typeface="Tajawal ExtraBold" panose="00000800000000000000" pitchFamily="2" charset="-78"/>
              </a:rPr>
              <a:t>create high-quality videos</a:t>
            </a:r>
            <a:r>
              <a:rPr lang="en-US" sz="2400" b="1" dirty="0">
                <a:solidFill>
                  <a:srgbClr val="2D3956"/>
                </a:solidFill>
                <a:latin typeface="Tajawal ExtraBold" panose="00000800000000000000" pitchFamily="2" charset="-78"/>
                <a:cs typeface="Tajawal ExtraBold" panose="00000800000000000000" pitchFamily="2" charset="-78"/>
              </a:rPr>
              <a:t>, it is pointless going down that track. You don’t want a YouTube channel with just one or two poorly-filmed videos of talking heads.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D3CDF376-1A69-13E4-8BCE-B94E314F4362}"/>
              </a:ext>
            </a:extLst>
          </p:cNvPr>
          <p:cNvSpPr txBox="1"/>
          <p:nvPr/>
        </p:nvSpPr>
        <p:spPr>
          <a:xfrm>
            <a:off x="2062480" y="4578906"/>
            <a:ext cx="9072880" cy="369332"/>
          </a:xfrm>
          <a:prstGeom prst="rect">
            <a:avLst/>
          </a:prstGeom>
          <a:noFill/>
        </p:spPr>
        <p:txBody>
          <a:bodyPr wrap="square">
            <a:spAutoFit/>
          </a:bodyPr>
          <a:lstStyle/>
          <a:p>
            <a:pPr algn="r" rtl="1"/>
            <a:r>
              <a:rPr lang="en-US" b="1" dirty="0" err="1"/>
              <a:t>لا</a:t>
            </a:r>
            <a:r>
              <a:rPr lang="en-US" b="1" dirty="0"/>
              <a:t> </a:t>
            </a:r>
            <a:r>
              <a:rPr lang="en-US" b="1" dirty="0" err="1"/>
              <a:t>تريد</a:t>
            </a:r>
            <a:r>
              <a:rPr lang="en-US" b="1" dirty="0"/>
              <a:t> </a:t>
            </a:r>
            <a:r>
              <a:rPr lang="en-US" b="1" dirty="0" err="1"/>
              <a:t>قناة</a:t>
            </a:r>
            <a:r>
              <a:rPr lang="en-US" b="1" dirty="0"/>
              <a:t> على YouTube </a:t>
            </a:r>
            <a:r>
              <a:rPr lang="en-US" b="1" dirty="0" err="1"/>
              <a:t>تحتوي</a:t>
            </a:r>
            <a:r>
              <a:rPr lang="en-US" b="1" dirty="0"/>
              <a:t> على </a:t>
            </a:r>
            <a:r>
              <a:rPr lang="en-US" b="1" dirty="0" err="1"/>
              <a:t>مقطع</a:t>
            </a:r>
            <a:r>
              <a:rPr lang="en-US" b="1" dirty="0"/>
              <a:t> </a:t>
            </a:r>
            <a:r>
              <a:rPr lang="en-US" b="1" dirty="0" err="1"/>
              <a:t>فيديو</a:t>
            </a:r>
            <a:r>
              <a:rPr lang="en-US" b="1" dirty="0"/>
              <a:t> </a:t>
            </a:r>
            <a:r>
              <a:rPr lang="en-US" b="1" dirty="0" err="1"/>
              <a:t>واحد</a:t>
            </a:r>
            <a:r>
              <a:rPr lang="en-US" b="1" dirty="0"/>
              <a:t> أو </a:t>
            </a:r>
            <a:r>
              <a:rPr lang="en-US" b="1" dirty="0" err="1"/>
              <a:t>مقطعين</a:t>
            </a:r>
            <a:r>
              <a:rPr lang="en-US" b="1" dirty="0"/>
              <a:t> </a:t>
            </a:r>
            <a:r>
              <a:rPr lang="en-US" b="1" dirty="0" err="1"/>
              <a:t>فيديو</a:t>
            </a:r>
            <a:r>
              <a:rPr lang="en-US" b="1" dirty="0"/>
              <a:t> تم </a:t>
            </a:r>
            <a:r>
              <a:rPr lang="en-US" b="1" dirty="0" err="1"/>
              <a:t>تصويرهما</a:t>
            </a:r>
            <a:r>
              <a:rPr lang="en-US" b="1" dirty="0"/>
              <a:t> </a:t>
            </a:r>
            <a:r>
              <a:rPr lang="en-US" b="1" dirty="0" err="1"/>
              <a:t>بشكل</a:t>
            </a:r>
            <a:r>
              <a:rPr lang="en-US" b="1" dirty="0"/>
              <a:t> </a:t>
            </a:r>
            <a:r>
              <a:rPr lang="en-US" b="1" dirty="0" err="1"/>
              <a:t>سيئ</a:t>
            </a:r>
            <a:r>
              <a:rPr lang="en-US" b="1" dirty="0"/>
              <a:t> </a:t>
            </a:r>
            <a:r>
              <a:rPr lang="en-US" b="1" dirty="0" err="1"/>
              <a:t>لرؤوس</a:t>
            </a:r>
            <a:r>
              <a:rPr lang="en-US" b="1" dirty="0"/>
              <a:t> </a:t>
            </a:r>
            <a:r>
              <a:rPr lang="en-US" b="1" dirty="0" err="1"/>
              <a:t>المتحدثين</a:t>
            </a:r>
            <a:r>
              <a:rPr lang="en-US" b="1" dirty="0"/>
              <a:t>.</a:t>
            </a:r>
          </a:p>
        </p:txBody>
      </p:sp>
    </p:spTree>
    <p:extLst>
      <p:ext uri="{BB962C8B-B14F-4D97-AF65-F5344CB8AC3E}">
        <p14:creationId xmlns:p14="http://schemas.microsoft.com/office/powerpoint/2010/main" val="2596578480"/>
      </p:ext>
    </p:extLst>
  </p:cSld>
  <p:clrMapOvr>
    <a:masterClrMapping/>
  </p:clrMapOvr>
  <mc:AlternateContent xmlns:mc="http://schemas.openxmlformats.org/markup-compatibility/2006" xmlns:p14="http://schemas.microsoft.com/office/powerpoint/2010/main">
    <mc:Choice Requires="p14">
      <p:transition p14:dur="10" advTm="56000"/>
    </mc:Choice>
    <mc:Fallback xmlns="">
      <p:transition advTm="56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23165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8. Plan the Types of Content You Intend to Share</a:t>
            </a:r>
            <a:endParaRPr lang="en-US" sz="2200" b="1" dirty="0">
              <a:solidFill>
                <a:srgbClr val="C00000"/>
              </a:solidFill>
              <a:latin typeface="Tajawal ExtraBold" panose="00000800000000000000" pitchFamily="2" charset="-78"/>
              <a:cs typeface="Tajawal ExtraBold" panose="00000800000000000000" pitchFamily="2" charset="-78"/>
            </a:endParaRPr>
          </a:p>
          <a:p>
            <a:pPr algn="just">
              <a:lnSpc>
                <a:spcPts val="2400"/>
              </a:lnSpc>
            </a:pPr>
            <a:endParaRPr lang="en-US" sz="2400" b="1" dirty="0">
              <a:solidFill>
                <a:srgbClr val="C00000"/>
              </a:solidFill>
              <a:latin typeface="Tajawal ExtraBold" panose="00000800000000000000" pitchFamily="2" charset="-78"/>
              <a:cs typeface="Tajawal ExtraBold" panose="00000800000000000000" pitchFamily="2" charset="-78"/>
            </a:endParaRPr>
          </a:p>
          <a:p>
            <a:pPr algn="just">
              <a:lnSpc>
                <a:spcPts val="2400"/>
              </a:lnSpc>
            </a:pPr>
            <a:r>
              <a:rPr lang="en-US" sz="2400" b="1" dirty="0">
                <a:solidFill>
                  <a:srgbClr val="C00000"/>
                </a:solidFill>
                <a:latin typeface="Tajawal ExtraBold" panose="00000800000000000000" pitchFamily="2" charset="-78"/>
                <a:cs typeface="Tajawal ExtraBold" panose="00000800000000000000" pitchFamily="2" charset="-78"/>
              </a:rPr>
              <a:t>Don’t Mix Your Personal Tastes with Those of Your Target Audience</a:t>
            </a:r>
          </a:p>
          <a:p>
            <a:pPr marL="342900" indent="-342900" algn="just">
              <a:lnSpc>
                <a:spcPts val="24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 odds are that you, or the person running your business social account, will also run personal social accounts. You must distinguish between the two types of accounts. Just because you like to make a particular type of post on your own accounts, does not mean that those posts will work on the company accounts.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8307213"/>
      </p:ext>
    </p:extLst>
  </p:cSld>
  <p:clrMapOvr>
    <a:masterClrMapping/>
  </p:clrMapOvr>
  <mc:AlternateContent xmlns:mc="http://schemas.openxmlformats.org/markup-compatibility/2006" xmlns:p14="http://schemas.microsoft.com/office/powerpoint/2010/main">
    <mc:Choice Requires="p14">
      <p:transition p14:dur="10" advTm="51000"/>
    </mc:Choice>
    <mc:Fallback xmlns="">
      <p:transition advTm="51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216539"/>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9. Set Up Your Accounts Properly Before You Make and Promote Content </a:t>
            </a:r>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 is vital that you set your accounts up correctly. You will want a </a:t>
            </a:r>
            <a:r>
              <a:rPr lang="en-US" sz="2200" b="1" dirty="0">
                <a:solidFill>
                  <a:srgbClr val="C00000"/>
                </a:solidFill>
                <a:latin typeface="Tajawal ExtraBold" panose="00000800000000000000" pitchFamily="2" charset="-78"/>
                <a:cs typeface="Tajawal ExtraBold" panose="00000800000000000000" pitchFamily="2" charset="-78"/>
              </a:rPr>
              <a:t>consistent visual look </a:t>
            </a:r>
            <a:r>
              <a:rPr lang="en-US" sz="2200" b="1" dirty="0">
                <a:solidFill>
                  <a:srgbClr val="2D3956"/>
                </a:solidFill>
                <a:latin typeface="Tajawal ExtraBold" panose="00000800000000000000" pitchFamily="2" charset="-78"/>
                <a:cs typeface="Tajawal ExtraBold" panose="00000800000000000000" pitchFamily="2" charset="-78"/>
              </a:rPr>
              <a:t>across all of your social channels. Use the correct colors, logos, and similar graphics on each network.</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Don’t waste any of your social real estate. Take the time to fill in </a:t>
            </a:r>
            <a:r>
              <a:rPr lang="en-US" sz="2200" b="1" dirty="0">
                <a:solidFill>
                  <a:srgbClr val="C00000"/>
                </a:solidFill>
                <a:latin typeface="Tajawal ExtraBold" panose="00000800000000000000" pitchFamily="2" charset="-78"/>
                <a:cs typeface="Tajawal ExtraBold" panose="00000800000000000000" pitchFamily="2" charset="-78"/>
              </a:rPr>
              <a:t>your bios and profiles </a:t>
            </a:r>
            <a:r>
              <a:rPr lang="en-US" sz="2200" b="1" dirty="0">
                <a:solidFill>
                  <a:srgbClr val="2D3956"/>
                </a:solidFill>
                <a:latin typeface="Tajawal ExtraBold" panose="00000800000000000000" pitchFamily="2" charset="-78"/>
                <a:cs typeface="Tajawal ExtraBold" panose="00000800000000000000" pitchFamily="2" charset="-78"/>
              </a:rPr>
              <a:t>fully. Make sure that you link to relevant places, perhaps even create specific landing pages on your website for people who click through from your social accounts.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 is worth </a:t>
            </a:r>
            <a:r>
              <a:rPr lang="en-US" sz="2200" b="1" dirty="0">
                <a:solidFill>
                  <a:srgbClr val="C00000"/>
                </a:solidFill>
                <a:latin typeface="Tajawal ExtraBold" panose="00000800000000000000" pitchFamily="2" charset="-78"/>
                <a:cs typeface="Tajawal ExtraBold" panose="00000800000000000000" pitchFamily="2" charset="-78"/>
              </a:rPr>
              <a:t>taking the time to ensure that you have uploaded all the images on your bios and profiles at the best resolution for the social network.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C240B7A8-1FD2-D22E-55C5-BD8616B842C0}"/>
              </a:ext>
            </a:extLst>
          </p:cNvPr>
          <p:cNvSpPr txBox="1"/>
          <p:nvPr/>
        </p:nvSpPr>
        <p:spPr>
          <a:xfrm>
            <a:off x="3447264" y="1893263"/>
            <a:ext cx="6096000" cy="369332"/>
          </a:xfrm>
          <a:prstGeom prst="rect">
            <a:avLst/>
          </a:prstGeom>
          <a:noFill/>
        </p:spPr>
        <p:txBody>
          <a:bodyPr wrap="square">
            <a:spAutoFit/>
          </a:bodyPr>
          <a:lstStyle/>
          <a:p>
            <a:pPr algn="r" rtl="1"/>
            <a:r>
              <a:rPr lang="en-US" b="1" dirty="0" err="1">
                <a:solidFill>
                  <a:srgbClr val="C00000"/>
                </a:solidFill>
              </a:rPr>
              <a:t>قم</a:t>
            </a:r>
            <a:r>
              <a:rPr lang="en-US" b="1" dirty="0">
                <a:solidFill>
                  <a:srgbClr val="C00000"/>
                </a:solidFill>
              </a:rPr>
              <a:t> </a:t>
            </a:r>
            <a:r>
              <a:rPr lang="en-US" b="1" dirty="0" err="1">
                <a:solidFill>
                  <a:srgbClr val="C00000"/>
                </a:solidFill>
              </a:rPr>
              <a:t>بإعداد</a:t>
            </a:r>
            <a:r>
              <a:rPr lang="en-US" b="1" dirty="0">
                <a:solidFill>
                  <a:srgbClr val="C00000"/>
                </a:solidFill>
              </a:rPr>
              <a:t> </a:t>
            </a:r>
            <a:r>
              <a:rPr lang="en-US" b="1" dirty="0" err="1">
                <a:solidFill>
                  <a:srgbClr val="C00000"/>
                </a:solidFill>
              </a:rPr>
              <a:t>حساباتك</a:t>
            </a:r>
            <a:r>
              <a:rPr lang="en-US" b="1" dirty="0">
                <a:solidFill>
                  <a:srgbClr val="C00000"/>
                </a:solidFill>
              </a:rPr>
              <a:t> </a:t>
            </a:r>
            <a:r>
              <a:rPr lang="en-US" b="1" dirty="0" err="1">
                <a:solidFill>
                  <a:srgbClr val="C00000"/>
                </a:solidFill>
              </a:rPr>
              <a:t>بشكل</a:t>
            </a:r>
            <a:r>
              <a:rPr lang="en-US" b="1" dirty="0">
                <a:solidFill>
                  <a:srgbClr val="C00000"/>
                </a:solidFill>
              </a:rPr>
              <a:t> </a:t>
            </a:r>
            <a:r>
              <a:rPr lang="en-US" b="1" dirty="0" err="1">
                <a:solidFill>
                  <a:srgbClr val="C00000"/>
                </a:solidFill>
              </a:rPr>
              <a:t>صحيح</a:t>
            </a:r>
            <a:r>
              <a:rPr lang="en-US" b="1" dirty="0">
                <a:solidFill>
                  <a:srgbClr val="C00000"/>
                </a:solidFill>
              </a:rPr>
              <a:t> </a:t>
            </a:r>
            <a:r>
              <a:rPr lang="en-US" b="1" dirty="0" err="1">
                <a:solidFill>
                  <a:srgbClr val="C00000"/>
                </a:solidFill>
              </a:rPr>
              <a:t>قبل</a:t>
            </a:r>
            <a:r>
              <a:rPr lang="en-US" b="1" dirty="0">
                <a:solidFill>
                  <a:srgbClr val="C00000"/>
                </a:solidFill>
              </a:rPr>
              <a:t> </a:t>
            </a:r>
            <a:r>
              <a:rPr lang="en-US" b="1" dirty="0" err="1">
                <a:solidFill>
                  <a:srgbClr val="C00000"/>
                </a:solidFill>
              </a:rPr>
              <a:t>إنشاء</a:t>
            </a:r>
            <a:r>
              <a:rPr lang="en-US" b="1" dirty="0">
                <a:solidFill>
                  <a:srgbClr val="C00000"/>
                </a:solidFill>
              </a:rPr>
              <a:t> </a:t>
            </a:r>
            <a:r>
              <a:rPr lang="en-US" b="1" dirty="0" err="1">
                <a:solidFill>
                  <a:srgbClr val="C00000"/>
                </a:solidFill>
              </a:rPr>
              <a:t>المحتوى</a:t>
            </a:r>
            <a:r>
              <a:rPr lang="en-US" b="1" dirty="0">
                <a:solidFill>
                  <a:srgbClr val="C00000"/>
                </a:solidFill>
              </a:rPr>
              <a:t> </a:t>
            </a:r>
            <a:r>
              <a:rPr lang="en-US" b="1" dirty="0" err="1">
                <a:solidFill>
                  <a:srgbClr val="C00000"/>
                </a:solidFill>
              </a:rPr>
              <a:t>والترويج</a:t>
            </a:r>
            <a:r>
              <a:rPr lang="en-US" b="1" dirty="0">
                <a:solidFill>
                  <a:srgbClr val="C00000"/>
                </a:solidFill>
              </a:rPr>
              <a:t> له</a:t>
            </a:r>
          </a:p>
        </p:txBody>
      </p:sp>
    </p:spTree>
    <p:extLst>
      <p:ext uri="{BB962C8B-B14F-4D97-AF65-F5344CB8AC3E}">
        <p14:creationId xmlns:p14="http://schemas.microsoft.com/office/powerpoint/2010/main" val="750651130"/>
      </p:ext>
    </p:extLst>
  </p:cSld>
  <p:clrMapOvr>
    <a:masterClrMapping/>
  </p:clrMapOvr>
  <mc:AlternateContent xmlns:mc="http://schemas.openxmlformats.org/markup-compatibility/2006" xmlns:p14="http://schemas.microsoft.com/office/powerpoint/2010/main">
    <mc:Choice Requires="p14">
      <p:transition p14:dur="10" advTm="122000"/>
    </mc:Choice>
    <mc:Fallback xmlns="">
      <p:transition advTm="122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53943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10. Establish the Best Times to Post and Set Up a Content Calendar</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While you could manually make all of your social posts, that is inefficient, and may not lead to the best results. Most of the social networks now use some form of algorithm to filter the results they give people. This means that if you post at a different time to when your target audience is online, they may never see your content.</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Ideally, you will want to use one of the social scheduling tools so you can set up and organize multiple posts at the same time.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98028476"/>
      </p:ext>
    </p:extLst>
  </p:cSld>
  <p:clrMapOvr>
    <a:masterClrMapping/>
  </p:clrMapOvr>
  <mc:AlternateContent xmlns:mc="http://schemas.openxmlformats.org/markup-compatibility/2006" xmlns:p14="http://schemas.microsoft.com/office/powerpoint/2010/main">
    <mc:Choice Requires="p14">
      <p:transition p14:dur="10" advTm="113000"/>
    </mc:Choice>
    <mc:Fallback xmlns="">
      <p:transition advTm="113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1138773"/>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There are four questions you should ask yourself when creating content: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20E65BE-E85B-086E-516C-4F5F40224318}"/>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25000"/>
                    </a14:imgEffect>
                  </a14:imgLayer>
                </a14:imgProps>
              </a:ext>
            </a:extLst>
          </a:blip>
          <a:srcRect l="6654" t="14779" r="4867" b="1907"/>
          <a:stretch/>
        </p:blipFill>
        <p:spPr>
          <a:xfrm>
            <a:off x="5279268" y="2319659"/>
            <a:ext cx="4465819" cy="4521593"/>
          </a:xfrm>
          <a:prstGeom prst="rect">
            <a:avLst/>
          </a:prstGeom>
        </p:spPr>
      </p:pic>
      <p:sp>
        <p:nvSpPr>
          <p:cNvPr id="9" name="TextBox 8">
            <a:extLst>
              <a:ext uri="{FF2B5EF4-FFF2-40B4-BE49-F238E27FC236}">
                <a16:creationId xmlns:a16="http://schemas.microsoft.com/office/drawing/2014/main" id="{015E2244-39B0-3DDD-5233-6A24F10965E9}"/>
              </a:ext>
            </a:extLst>
          </p:cNvPr>
          <p:cNvSpPr txBox="1"/>
          <p:nvPr/>
        </p:nvSpPr>
        <p:spPr>
          <a:xfrm>
            <a:off x="1771923" y="2689821"/>
            <a:ext cx="3329287" cy="3139321"/>
          </a:xfrm>
          <a:prstGeom prst="rect">
            <a:avLst/>
          </a:prstGeom>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Don't forget the </a:t>
            </a:r>
            <a:r>
              <a:rPr lang="en-US" sz="2200" b="1" dirty="0">
                <a:solidFill>
                  <a:srgbClr val="C00000"/>
                </a:solidFill>
                <a:latin typeface="Tajawal ExtraBold" panose="00000800000000000000" pitchFamily="2" charset="-78"/>
                <a:cs typeface="Tajawal ExtraBold" panose="00000800000000000000" pitchFamily="2" charset="-78"/>
              </a:rPr>
              <a:t>importance of images and videos. </a:t>
            </a:r>
            <a:r>
              <a:rPr lang="en-US" sz="2200" b="1" dirty="0">
                <a:solidFill>
                  <a:srgbClr val="00B0F0"/>
                </a:solidFill>
                <a:latin typeface="Tajawal ExtraBold" panose="00000800000000000000" pitchFamily="2" charset="-78"/>
                <a:cs typeface="Tajawal ExtraBold" panose="00000800000000000000" pitchFamily="2" charset="-78"/>
              </a:rPr>
              <a:t>Visual content is more than 40 times more likely to be shared on social media than other types of content. </a:t>
            </a:r>
          </a:p>
        </p:txBody>
      </p:sp>
      <p:sp>
        <p:nvSpPr>
          <p:cNvPr id="10" name="TextBox 9">
            <a:extLst>
              <a:ext uri="{FF2B5EF4-FFF2-40B4-BE49-F238E27FC236}">
                <a16:creationId xmlns:a16="http://schemas.microsoft.com/office/drawing/2014/main" id="{939DBFE5-D5B5-B3D9-9F6C-843F98A125B6}"/>
              </a:ext>
            </a:extLst>
          </p:cNvPr>
          <p:cNvSpPr txBox="1"/>
          <p:nvPr/>
        </p:nvSpPr>
        <p:spPr>
          <a:xfrm>
            <a:off x="142239" y="3585727"/>
            <a:ext cx="2039609" cy="1754326"/>
          </a:xfrm>
          <a:prstGeom prst="rect">
            <a:avLst/>
          </a:prstGeom>
          <a:solidFill>
            <a:schemeClr val="accent4">
              <a:lumMod val="20000"/>
              <a:lumOff val="80000"/>
            </a:schemeClr>
          </a:solidFill>
        </p:spPr>
        <p:txBody>
          <a:bodyPr wrap="square">
            <a:spAutoFit/>
          </a:bodyPr>
          <a:lstStyle/>
          <a:p>
            <a:pPr algn="r" rtl="1"/>
            <a:r>
              <a:rPr lang="en-US" b="1" dirty="0"/>
              <a:t>من </a:t>
            </a:r>
            <a:r>
              <a:rPr lang="en-US" b="1" dirty="0" err="1"/>
              <a:t>المرجح</a:t>
            </a:r>
            <a:r>
              <a:rPr lang="en-US" b="1" dirty="0"/>
              <a:t> أن يتم </a:t>
            </a:r>
            <a:r>
              <a:rPr lang="en-US" b="1" dirty="0" err="1"/>
              <a:t>مشاركة</a:t>
            </a:r>
            <a:r>
              <a:rPr lang="en-US" b="1" dirty="0"/>
              <a:t> </a:t>
            </a:r>
            <a:r>
              <a:rPr lang="en-US" b="1" dirty="0" err="1"/>
              <a:t>المحتوى</a:t>
            </a:r>
            <a:r>
              <a:rPr lang="en-US" b="1" dirty="0"/>
              <a:t> </a:t>
            </a:r>
            <a:r>
              <a:rPr lang="en-US" b="1" dirty="0" err="1"/>
              <a:t>المرئي</a:t>
            </a:r>
            <a:r>
              <a:rPr lang="en-US" b="1" dirty="0"/>
              <a:t> على وسائل التواصل </a:t>
            </a:r>
            <a:r>
              <a:rPr lang="en-US" b="1" dirty="0" err="1"/>
              <a:t>الاجتماعي</a:t>
            </a:r>
            <a:r>
              <a:rPr lang="en-US" b="1" dirty="0"/>
              <a:t> </a:t>
            </a:r>
            <a:r>
              <a:rPr lang="en-US" b="1" dirty="0" err="1"/>
              <a:t>بأكثر</a:t>
            </a:r>
            <a:r>
              <a:rPr lang="en-US" b="1" dirty="0"/>
              <a:t> من 40 </a:t>
            </a:r>
            <a:r>
              <a:rPr lang="en-US" b="1" dirty="0" err="1"/>
              <a:t>مرة</a:t>
            </a:r>
            <a:r>
              <a:rPr lang="en-US" b="1" dirty="0"/>
              <a:t> </a:t>
            </a:r>
            <a:r>
              <a:rPr lang="en-US" b="1" dirty="0" err="1"/>
              <a:t>مقارنة</a:t>
            </a:r>
            <a:r>
              <a:rPr lang="en-US" b="1" dirty="0"/>
              <a:t> </a:t>
            </a:r>
            <a:r>
              <a:rPr lang="en-US" b="1" dirty="0" err="1"/>
              <a:t>بأنواع</a:t>
            </a:r>
            <a:r>
              <a:rPr lang="en-US" b="1" dirty="0"/>
              <a:t> </a:t>
            </a:r>
            <a:r>
              <a:rPr lang="en-US" b="1" dirty="0" err="1"/>
              <a:t>المحتوى</a:t>
            </a:r>
            <a:r>
              <a:rPr lang="en-US" b="1" dirty="0"/>
              <a:t> </a:t>
            </a:r>
            <a:r>
              <a:rPr lang="en-US" b="1" dirty="0" err="1"/>
              <a:t>الأخرى</a:t>
            </a:r>
            <a:r>
              <a:rPr lang="en-US" b="1" dirty="0"/>
              <a:t>.</a:t>
            </a:r>
          </a:p>
        </p:txBody>
      </p:sp>
    </p:spTree>
    <p:extLst>
      <p:ext uri="{BB962C8B-B14F-4D97-AF65-F5344CB8AC3E}">
        <p14:creationId xmlns:p14="http://schemas.microsoft.com/office/powerpoint/2010/main" val="2541524033"/>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847207"/>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Create Diverse Content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While you want your content to have a general look, particularly within individual social campaigns, you don't want all your social content to look the same. People respond best to variety in their social feeds. Depending on the social network, they like a mix of attractive </a:t>
            </a:r>
            <a:r>
              <a:rPr lang="en-US" sz="2200" b="1" dirty="0">
                <a:solidFill>
                  <a:srgbClr val="C00000"/>
                </a:solidFill>
                <a:latin typeface="Tajawal ExtraBold" panose="00000800000000000000" pitchFamily="2" charset="-78"/>
                <a:cs typeface="Tajawal ExtraBold" panose="00000800000000000000" pitchFamily="2" charset="-78"/>
              </a:rPr>
              <a:t>imagery, entertaining videos</a:t>
            </a:r>
            <a:r>
              <a:rPr lang="en-US" sz="2200" b="1" dirty="0">
                <a:solidFill>
                  <a:srgbClr val="2D3956"/>
                </a:solidFill>
                <a:latin typeface="Tajawal ExtraBold" panose="00000800000000000000" pitchFamily="2" charset="-78"/>
                <a:cs typeface="Tajawal ExtraBold" panose="00000800000000000000" pitchFamily="2" charset="-78"/>
              </a:rPr>
              <a:t>, and even some compelling </a:t>
            </a:r>
            <a:r>
              <a:rPr lang="en-US" sz="2200" b="1" dirty="0">
                <a:solidFill>
                  <a:srgbClr val="C00000"/>
                </a:solidFill>
                <a:latin typeface="Tajawal ExtraBold" panose="00000800000000000000" pitchFamily="2" charset="-78"/>
                <a:cs typeface="Tajawal ExtraBold" panose="00000800000000000000" pitchFamily="2" charset="-78"/>
              </a:rPr>
              <a:t>text</a:t>
            </a:r>
            <a:r>
              <a:rPr lang="en-US" sz="2200" b="1" dirty="0">
                <a:solidFill>
                  <a:srgbClr val="2D3956"/>
                </a:solidFill>
                <a:latin typeface="Tajawal ExtraBold" panose="00000800000000000000" pitchFamily="2" charset="-78"/>
                <a:cs typeface="Tajawal ExtraBold" panose="00000800000000000000" pitchFamily="2" charset="-78"/>
              </a:rPr>
              <a:t> copy. Of course, some social networks only allow you one or two of these content types, but you can still alter the mix of posts within a medium.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35291579"/>
      </p:ext>
    </p:extLst>
  </p:cSld>
  <p:clrMapOvr>
    <a:masterClrMapping/>
  </p:clrMapOvr>
  <mc:AlternateContent xmlns:mc="http://schemas.openxmlformats.org/markup-compatibility/2006" xmlns:p14="http://schemas.microsoft.com/office/powerpoint/2010/main">
    <mc:Choice Requires="p14">
      <p:transition p14:dur="10" advTm="103000"/>
    </mc:Choice>
    <mc:Fallback xmlns="">
      <p:transition advTm="103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847207"/>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It's important to remember that not every social channel is identical. Ideally, you should customize your content for each network.</a:t>
            </a:r>
          </a:p>
          <a:p>
            <a:pPr algn="just"/>
            <a:r>
              <a:rPr lang="en-US" sz="2200" b="1" dirty="0">
                <a:solidFill>
                  <a:srgbClr val="0070C0"/>
                </a:solidFill>
                <a:latin typeface="Tajawal ExtraBold" panose="00000800000000000000" pitchFamily="2" charset="-78"/>
                <a:cs typeface="Tajawal ExtraBold" panose="00000800000000000000" pitchFamily="2" charset="-78"/>
              </a:rPr>
              <a:t>Twitter</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Twitter comes with a self-imposed limitation – you can’t write more than 280 characters in a tweet. So, your message needs to be short and to the point. You can include links in tweets and hashtags (but no more than 1 or 2). Tweets with images perform far better than those without.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69859246"/>
      </p:ext>
    </p:extLst>
  </p:cSld>
  <p:clrMapOvr>
    <a:masterClrMapping/>
  </p:clrMapOvr>
  <mc:AlternateContent xmlns:mc="http://schemas.openxmlformats.org/markup-compatibility/2006" xmlns:p14="http://schemas.microsoft.com/office/powerpoint/2010/main">
    <mc:Choice Requires="p14">
      <p:transition p14:dur="10" advTm="97000"/>
    </mc:Choice>
    <mc:Fallback xmlns="">
      <p:transition advTm="97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493538"/>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algn="just">
              <a:lnSpc>
                <a:spcPts val="2400"/>
              </a:lnSpc>
            </a:pPr>
            <a:r>
              <a:rPr lang="en-US" sz="2100" b="1" dirty="0">
                <a:solidFill>
                  <a:srgbClr val="0070C0"/>
                </a:solidFill>
                <a:latin typeface="Tajawal ExtraBold" panose="00000800000000000000" pitchFamily="2" charset="-78"/>
                <a:cs typeface="Tajawal ExtraBold" panose="00000800000000000000" pitchFamily="2" charset="-78"/>
              </a:rPr>
              <a:t>Facebook</a:t>
            </a:r>
          </a:p>
          <a:p>
            <a:pPr marL="342900" indent="-342900" algn="just">
              <a:lnSpc>
                <a:spcPts val="24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Facebook posts can be longer than tweets, but don't make them excessively so. People can be easily turned off by a wall of text. It is always a good idea to include some personal comments, even if you are simply sharing curated content. Short videos perform well on Facebook. Add an image or video with every Facebook post, but relate them to your text. Link posts often perform well on Facebook</a:t>
            </a:r>
          </a:p>
          <a:p>
            <a:pPr algn="just">
              <a:lnSpc>
                <a:spcPts val="2400"/>
              </a:lnSpc>
            </a:pPr>
            <a:r>
              <a:rPr lang="en-US" sz="2100" b="1" dirty="0">
                <a:solidFill>
                  <a:srgbClr val="0070C0"/>
                </a:solidFill>
                <a:latin typeface="Tajawal ExtraBold" panose="00000800000000000000" pitchFamily="2" charset="-78"/>
                <a:cs typeface="Tajawal ExtraBold" panose="00000800000000000000" pitchFamily="2" charset="-78"/>
              </a:rPr>
              <a:t>LinkedIn</a:t>
            </a:r>
          </a:p>
          <a:p>
            <a:pPr marL="342900" indent="-342900" algn="just">
              <a:lnSpc>
                <a:spcPts val="24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LinkedIn is a professional network, so you need to ensure that all the posts you share there are suitable for such an audience. People often read posts on LinkedIn hoping to educate themselves, particularly anything that can help further their careers.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11384859"/>
      </p:ext>
    </p:extLst>
  </p:cSld>
  <p:clrMapOvr>
    <a:masterClrMapping/>
  </p:clrMapOvr>
  <mc:AlternateContent xmlns:mc="http://schemas.openxmlformats.org/markup-compatibility/2006" xmlns:p14="http://schemas.microsoft.com/office/powerpoint/2010/main">
    <mc:Choice Requires="p14">
      <p:transition p14:dur="10" advTm="253000"/>
    </mc:Choice>
    <mc:Fallback xmlns="">
      <p:transition advTm="253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algn="just"/>
            <a:r>
              <a:rPr lang="en-US" sz="2200" b="1" dirty="0">
                <a:solidFill>
                  <a:srgbClr val="0070C0"/>
                </a:solidFill>
                <a:latin typeface="Tajawal ExtraBold" panose="00000800000000000000" pitchFamily="2" charset="-78"/>
                <a:cs typeface="Tajawal ExtraBold" panose="00000800000000000000" pitchFamily="2" charset="-78"/>
              </a:rPr>
              <a:t>Instagram</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Instagram is an image-based social network, so you need to share interesting, relevant photos, and short videos. You can combine these to tell a Story, which has the advantage of sitting at the top of people's feeds, rather than being lost in regular posts.</a:t>
            </a:r>
          </a:p>
          <a:p>
            <a:pPr algn="just"/>
            <a:r>
              <a:rPr lang="en-US" sz="2200" b="1" dirty="0">
                <a:solidFill>
                  <a:srgbClr val="0070C0"/>
                </a:solidFill>
                <a:latin typeface="Tajawal ExtraBold" panose="00000800000000000000" pitchFamily="2" charset="-78"/>
                <a:cs typeface="Tajawal ExtraBold" panose="00000800000000000000" pitchFamily="2" charset="-78"/>
              </a:rPr>
              <a:t>Pinterest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Pinterest is also very image-focused. Indeed, people Pin images on themed boards. So you need to focus your Pinterest content around a </a:t>
            </a:r>
            <a:r>
              <a:rPr lang="en-US" sz="2200" b="1" dirty="0" err="1">
                <a:solidFill>
                  <a:srgbClr val="2D3956"/>
                </a:solidFill>
                <a:latin typeface="Tajawal ExtraBold" panose="00000800000000000000" pitchFamily="2" charset="-78"/>
                <a:cs typeface="Tajawal ExtraBold" panose="00000800000000000000" pitchFamily="2" charset="-78"/>
              </a:rPr>
              <a:t>pinnable</a:t>
            </a:r>
            <a:r>
              <a:rPr lang="en-US" sz="2200" b="1" dirty="0">
                <a:solidFill>
                  <a:srgbClr val="2D3956"/>
                </a:solidFill>
                <a:latin typeface="Tajawal ExtraBold" panose="00000800000000000000" pitchFamily="2" charset="-78"/>
                <a:cs typeface="Tajawal ExtraBold" panose="00000800000000000000" pitchFamily="2" charset="-78"/>
              </a:rPr>
              <a:t> picture. Pinterest can be perfect for creatively showcasing products, particularly if you have a predominantly female target audience.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8081193"/>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algn="just"/>
            <a:r>
              <a:rPr lang="en-US" sz="2200" b="1" dirty="0">
                <a:solidFill>
                  <a:srgbClr val="0070C0"/>
                </a:solidFill>
                <a:latin typeface="Tajawal ExtraBold" panose="00000800000000000000" pitchFamily="2" charset="-78"/>
                <a:cs typeface="Tajawal ExtraBold" panose="00000800000000000000" pitchFamily="2" charset="-78"/>
              </a:rPr>
              <a:t>YouTube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YouTube is, of course, renowned as the home of medium to long-form video. You set up a channel and post videos to it, preferably following an overall theme. You need something to set you apart from all the other YouTube channels. You should aim to post at least one video per week, so your audience knows they can expect new videos consistently. You should generally avoid simply uploading your existing television ads. Aim to make and upload well-made, high-quality videos. One way to avoid making videos that look too obviously like ads is to make interesting videos that incorporate your products.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60300028"/>
      </p:ext>
    </p:extLst>
  </p:cSld>
  <p:clrMapOvr>
    <a:masterClrMapping/>
  </p:clrMapOvr>
  <mc:AlternateContent xmlns:mc="http://schemas.openxmlformats.org/markup-compatibility/2006" xmlns:p14="http://schemas.microsoft.com/office/powerpoint/2010/main">
    <mc:Choice Requires="p14">
      <p:transition p14:dur="10" advTm="140000"/>
    </mc:Choice>
    <mc:Fallback xmlns="">
      <p:transition advTm="140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27994" cy="4524315"/>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algn="just"/>
            <a:r>
              <a:rPr lang="en-US" sz="2200" b="1" dirty="0">
                <a:solidFill>
                  <a:srgbClr val="0070C0"/>
                </a:solidFill>
                <a:latin typeface="Tajawal ExtraBold" panose="00000800000000000000" pitchFamily="2" charset="-78"/>
                <a:cs typeface="Tajawal ExtraBold" panose="00000800000000000000" pitchFamily="2" charset="-78"/>
              </a:rPr>
              <a:t>TikTok</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TikTok is beloved by </a:t>
            </a:r>
            <a:r>
              <a:rPr lang="en-US" sz="2200" b="1" dirty="0">
                <a:solidFill>
                  <a:srgbClr val="C00000"/>
                </a:solidFill>
                <a:latin typeface="Tajawal ExtraBold" panose="00000800000000000000" pitchFamily="2" charset="-78"/>
                <a:cs typeface="Tajawal ExtraBold" panose="00000800000000000000" pitchFamily="2" charset="-78"/>
              </a:rPr>
              <a:t>Generation Z</a:t>
            </a:r>
            <a:r>
              <a:rPr lang="en-US" sz="2200" b="1" dirty="0">
                <a:solidFill>
                  <a:srgbClr val="2D3956"/>
                </a:solidFill>
                <a:latin typeface="Tajawal ExtraBold" panose="00000800000000000000" pitchFamily="2" charset="-78"/>
                <a:cs typeface="Tajawal ExtraBold" panose="00000800000000000000" pitchFamily="2" charset="-78"/>
              </a:rPr>
              <a:t> and, to a lesser extent, millennials. If they're your target market, then you should be making short-form videos for the platform. Videos on TikTok can be of any length up to 10 minutes, although most are around 15 seconds. Trends are significant to TikTok's audiences, so take note of the latest trends and try to make and share a quick video following the trend as soon as you notice it. As with YouTube, it's vital you choose a niche for your TikTok videos that is likely to interest your target audience. With TikTok videos being short, you need to post often to keep the attention of your viewers.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Frame 5">
            <a:extLst>
              <a:ext uri="{FF2B5EF4-FFF2-40B4-BE49-F238E27FC236}">
                <a16:creationId xmlns:a16="http://schemas.microsoft.com/office/drawing/2014/main" id="{95F16508-F191-2681-F961-8F42E156E524}"/>
              </a:ext>
            </a:extLst>
          </p:cNvPr>
          <p:cNvSpPr/>
          <p:nvPr/>
        </p:nvSpPr>
        <p:spPr>
          <a:xfrm>
            <a:off x="2992582" y="6109387"/>
            <a:ext cx="6752433" cy="496032"/>
          </a:xfrm>
          <a:prstGeom prst="fra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tx1"/>
                </a:solidFill>
              </a:rPr>
              <a:t>Generation Z is "the generation of people born in the late 1990s and early 2000s</a:t>
            </a:r>
          </a:p>
        </p:txBody>
      </p:sp>
    </p:spTree>
    <p:extLst>
      <p:ext uri="{BB962C8B-B14F-4D97-AF65-F5344CB8AC3E}">
        <p14:creationId xmlns:p14="http://schemas.microsoft.com/office/powerpoint/2010/main" val="3372730456"/>
      </p:ext>
    </p:extLst>
  </p:cSld>
  <p:clrMapOvr>
    <a:masterClrMapping/>
  </p:clrMapOvr>
  <mc:AlternateContent xmlns:mc="http://schemas.openxmlformats.org/markup-compatibility/2006" xmlns:p14="http://schemas.microsoft.com/office/powerpoint/2010/main">
    <mc:Choice Requires="p14">
      <p:transition p14:dur="10" advTm="111000"/>
    </mc:Choice>
    <mc:Fallback xmlns="">
      <p:transition advTm="111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27994" cy="4185761"/>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12. Promote Your Social Channels </a:t>
            </a:r>
            <a:endParaRPr lang="en-US" sz="22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Although good content will ultimately sell your social channels, you still need to gain your initial following. </a:t>
            </a:r>
            <a:r>
              <a:rPr lang="en-US" sz="2200" b="1" dirty="0">
                <a:solidFill>
                  <a:srgbClr val="C00000"/>
                </a:solidFill>
                <a:latin typeface="Tajawal ExtraBold" panose="00000800000000000000" pitchFamily="2" charset="-78"/>
                <a:cs typeface="Tajawal ExtraBold" panose="00000800000000000000" pitchFamily="2" charset="-78"/>
              </a:rPr>
              <a:t>People have to find your channels before they can choose to follow you.</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can </a:t>
            </a:r>
            <a:r>
              <a:rPr lang="en-US" sz="2200" b="1" dirty="0">
                <a:solidFill>
                  <a:srgbClr val="C00000"/>
                </a:solidFill>
                <a:latin typeface="Tajawal ExtraBold" panose="00000800000000000000" pitchFamily="2" charset="-78"/>
                <a:cs typeface="Tajawal ExtraBold" panose="00000800000000000000" pitchFamily="2" charset="-78"/>
              </a:rPr>
              <a:t>promote your channels </a:t>
            </a:r>
            <a:r>
              <a:rPr lang="en-US" sz="2200" b="1" dirty="0">
                <a:solidFill>
                  <a:srgbClr val="2D3956"/>
                </a:solidFill>
                <a:latin typeface="Tajawal ExtraBold" panose="00000800000000000000" pitchFamily="2" charset="-78"/>
                <a:cs typeface="Tajawal ExtraBold" panose="00000800000000000000" pitchFamily="2" charset="-78"/>
              </a:rPr>
              <a:t>in various ways, some highly visible, others more subtly.</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should </a:t>
            </a:r>
            <a:r>
              <a:rPr lang="en-US" sz="2200" b="1" dirty="0">
                <a:solidFill>
                  <a:srgbClr val="C00000"/>
                </a:solidFill>
                <a:latin typeface="Tajawal ExtraBold" panose="00000800000000000000" pitchFamily="2" charset="-78"/>
                <a:cs typeface="Tajawal ExtraBold" panose="00000800000000000000" pitchFamily="2" charset="-78"/>
              </a:rPr>
              <a:t>place buttons </a:t>
            </a:r>
            <a:r>
              <a:rPr lang="en-US" sz="2200" b="1" dirty="0">
                <a:solidFill>
                  <a:srgbClr val="2D3956"/>
                </a:solidFill>
                <a:latin typeface="Tajawal ExtraBold" panose="00000800000000000000" pitchFamily="2" charset="-78"/>
                <a:cs typeface="Tajawal ExtraBold" panose="00000800000000000000" pitchFamily="2" charset="-78"/>
              </a:rPr>
              <a:t>for all your social accounts at various places </a:t>
            </a:r>
            <a:r>
              <a:rPr lang="en-US" sz="2200" b="1" dirty="0">
                <a:solidFill>
                  <a:srgbClr val="C00000"/>
                </a:solidFill>
                <a:latin typeface="Tajawal ExtraBold" panose="00000800000000000000" pitchFamily="2" charset="-78"/>
                <a:cs typeface="Tajawal ExtraBold" panose="00000800000000000000" pitchFamily="2" charset="-78"/>
              </a:rPr>
              <a:t>on your website </a:t>
            </a:r>
            <a:r>
              <a:rPr lang="en-US" sz="2200" b="1" dirty="0">
                <a:solidFill>
                  <a:srgbClr val="2D3956"/>
                </a:solidFill>
                <a:latin typeface="Tajawal ExtraBold" panose="00000800000000000000" pitchFamily="2" charset="-78"/>
                <a:cs typeface="Tajawal ExtraBold" panose="00000800000000000000" pitchFamily="2" charset="-78"/>
              </a:rPr>
              <a:t>– on your home page, in your footer, on your About and Communications pages, for example.  </a:t>
            </a:r>
            <a:r>
              <a:rPr lang="en-US" sz="2200" b="1" dirty="0">
                <a:solidFill>
                  <a:srgbClr val="C00000"/>
                </a:solidFill>
                <a:latin typeface="Tajawal ExtraBold" panose="00000800000000000000" pitchFamily="2" charset="-78"/>
                <a:cs typeface="Tajawal ExtraBold" panose="00000800000000000000" pitchFamily="2" charset="-78"/>
              </a:rPr>
              <a:t>If you have an email list, you should include a reference to your social channels </a:t>
            </a:r>
            <a:r>
              <a:rPr lang="en-US" sz="2200" b="1" dirty="0">
                <a:solidFill>
                  <a:srgbClr val="2D3956"/>
                </a:solidFill>
                <a:latin typeface="Tajawal ExtraBold" panose="00000800000000000000" pitchFamily="2" charset="-78"/>
                <a:cs typeface="Tajawal ExtraBold" panose="00000800000000000000" pitchFamily="2" charset="-78"/>
              </a:rPr>
              <a:t>in any emails and newsletters you send. You can easily </a:t>
            </a:r>
            <a:r>
              <a:rPr lang="en-US" sz="2200" b="1" dirty="0">
                <a:solidFill>
                  <a:srgbClr val="C00000"/>
                </a:solidFill>
                <a:latin typeface="Tajawal ExtraBold" panose="00000800000000000000" pitchFamily="2" charset="-78"/>
                <a:cs typeface="Tajawal ExtraBold" panose="00000800000000000000" pitchFamily="2" charset="-78"/>
              </a:rPr>
              <a:t>add buttons </a:t>
            </a:r>
            <a:r>
              <a:rPr lang="en-US" sz="2200" b="1" dirty="0">
                <a:solidFill>
                  <a:srgbClr val="2D3956"/>
                </a:solidFill>
                <a:latin typeface="Tajawal ExtraBold" panose="00000800000000000000" pitchFamily="2" charset="-78"/>
                <a:cs typeface="Tajawal ExtraBold" panose="00000800000000000000" pitchFamily="2" charset="-78"/>
              </a:rPr>
              <a:t>to your social channels </a:t>
            </a:r>
            <a:r>
              <a:rPr lang="en-US" sz="2200" b="1" dirty="0">
                <a:solidFill>
                  <a:srgbClr val="C00000"/>
                </a:solidFill>
                <a:latin typeface="Tajawal ExtraBold" panose="00000800000000000000" pitchFamily="2" charset="-78"/>
                <a:cs typeface="Tajawal ExtraBold" panose="00000800000000000000" pitchFamily="2" charset="-78"/>
              </a:rPr>
              <a:t>in the footer of every email</a:t>
            </a:r>
            <a:r>
              <a:rPr lang="en-US" sz="22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52291655"/>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27994" cy="4462760"/>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13. Engage with Your Audiences </a:t>
            </a:r>
            <a:endParaRPr lang="en-US" sz="22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People don’t just go onto social networks to read, look at, or watch content. They go online to </a:t>
            </a:r>
            <a:r>
              <a:rPr lang="en-US" sz="2000" b="1" dirty="0">
                <a:solidFill>
                  <a:srgbClr val="C00000"/>
                </a:solidFill>
                <a:latin typeface="Tajawal ExtraBold" panose="00000800000000000000" pitchFamily="2" charset="-78"/>
                <a:cs typeface="Tajawal ExtraBold" panose="00000800000000000000" pitchFamily="2" charset="-78"/>
              </a:rPr>
              <a:t>interact with other people and to be social</a:t>
            </a:r>
            <a:r>
              <a:rPr lang="en-US" sz="2000" b="1" dirty="0">
                <a:solidFill>
                  <a:srgbClr val="2D3956"/>
                </a:solidFill>
                <a:latin typeface="Tajawal ExtraBold" panose="00000800000000000000" pitchFamily="2" charset="-78"/>
                <a:cs typeface="Tajawal ExtraBold" panose="00000800000000000000" pitchFamily="2" charset="-78"/>
              </a:rPr>
              <a:t>. Successful businesses do not just broadcast to their social audiences. They engage with them too.</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This is why you </a:t>
            </a:r>
            <a:r>
              <a:rPr lang="en-US" sz="2000" b="1" dirty="0">
                <a:solidFill>
                  <a:srgbClr val="C00000"/>
                </a:solidFill>
                <a:latin typeface="Tajawal ExtraBold" panose="00000800000000000000" pitchFamily="2" charset="-78"/>
                <a:cs typeface="Tajawal ExtraBold" panose="00000800000000000000" pitchFamily="2" charset="-78"/>
              </a:rPr>
              <a:t>should not attempt to cover every social network unless you have a very diverse target market </a:t>
            </a:r>
            <a:r>
              <a:rPr lang="en-US" sz="2000" b="1" dirty="0">
                <a:solidFill>
                  <a:srgbClr val="2D3956"/>
                </a:solidFill>
                <a:latin typeface="Tajawal ExtraBold" panose="00000800000000000000" pitchFamily="2" charset="-78"/>
                <a:cs typeface="Tajawal ExtraBold" panose="00000800000000000000" pitchFamily="2" charset="-78"/>
              </a:rPr>
              <a:t>and an army of personnel dedicated to this task. By focusing your attention on the social networks your target market frequents, you can use your resources efficiently.</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Some firms have found it very useful to create custom hashtags. Not only can these encourage discussions and sharing, but they also make it easier for you to search for posts that reference your business.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Ideally, you should respond to all social mentions of your business and demonstrate that customer care is a priority for you.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8946075"/>
      </p:ext>
    </p:extLst>
  </p:cSld>
  <p:clrMapOvr>
    <a:masterClrMapping/>
  </p:clrMapOvr>
  <mc:AlternateContent xmlns:mc="http://schemas.openxmlformats.org/markup-compatibility/2006" xmlns:p14="http://schemas.microsoft.com/office/powerpoint/2010/main">
    <mc:Choice Requires="p14">
      <p:transition p14:dur="10" advTm="186000"/>
    </mc:Choice>
    <mc:Fallback xmlns="">
      <p:transition advTm="186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27994" cy="4185761"/>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14. Build a Community for Your Audience  </a:t>
            </a:r>
            <a:endParaRPr lang="en-US" sz="22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One of the best ways of engaging with your audience is to create a clear community for them. You want to be one of their "go-to" places each day. A crucial part of this is </a:t>
            </a:r>
            <a:r>
              <a:rPr lang="en-US" sz="2200" b="1" dirty="0">
                <a:solidFill>
                  <a:srgbClr val="C00000"/>
                </a:solidFill>
                <a:latin typeface="Tajawal ExtraBold" panose="00000800000000000000" pitchFamily="2" charset="-78"/>
                <a:cs typeface="Tajawal ExtraBold" panose="00000800000000000000" pitchFamily="2" charset="-78"/>
              </a:rPr>
              <a:t>establishing a personality online</a:t>
            </a:r>
            <a:r>
              <a:rPr lang="en-US" sz="2200" b="1" dirty="0">
                <a:solidFill>
                  <a:srgbClr val="2D3956"/>
                </a:solidFill>
                <a:latin typeface="Tajawal ExtraBold" panose="00000800000000000000" pitchFamily="2" charset="-78"/>
                <a:cs typeface="Tajawal ExtraBold" panose="00000800000000000000" pitchFamily="2" charset="-78"/>
              </a:rPr>
              <a:t>. You want to ensure that your business comes across as having heart and soul, and people don't see you as a faceless corporation.</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Try and make </a:t>
            </a:r>
            <a:r>
              <a:rPr lang="en-US" sz="2200" b="1" dirty="0">
                <a:solidFill>
                  <a:srgbClr val="C00000"/>
                </a:solidFill>
                <a:latin typeface="Tajawal ExtraBold" panose="00000800000000000000" pitchFamily="2" charset="-78"/>
                <a:cs typeface="Tajawal ExtraBold" panose="00000800000000000000" pitchFamily="2" charset="-78"/>
              </a:rPr>
              <a:t>your posts interactive and involve your audience</a:t>
            </a:r>
            <a:r>
              <a:rPr lang="en-US" sz="2200" b="1" dirty="0">
                <a:solidFill>
                  <a:srgbClr val="2D3956"/>
                </a:solidFill>
                <a:latin typeface="Tajawal ExtraBold" panose="00000800000000000000" pitchFamily="2" charset="-78"/>
                <a:cs typeface="Tajawal ExtraBold" panose="00000800000000000000" pitchFamily="2" charset="-78"/>
              </a:rPr>
              <a:t>. Make a point of asking them for an opinion. You could perhaps include </a:t>
            </a:r>
            <a:r>
              <a:rPr lang="en-US" sz="2200" b="1" dirty="0">
                <a:solidFill>
                  <a:srgbClr val="C00000"/>
                </a:solidFill>
                <a:latin typeface="Tajawal ExtraBold" panose="00000800000000000000" pitchFamily="2" charset="-78"/>
                <a:cs typeface="Tajawal ExtraBold" panose="00000800000000000000" pitchFamily="2" charset="-78"/>
              </a:rPr>
              <a:t>quizzes and questions to collect your followers' views</a:t>
            </a:r>
            <a:r>
              <a:rPr lang="en-US" sz="2200" b="1" dirty="0">
                <a:solidFill>
                  <a:srgbClr val="2D3956"/>
                </a:solidFill>
                <a:latin typeface="Tajawal ExtraBold" panose="00000800000000000000" pitchFamily="2" charset="-78"/>
                <a:cs typeface="Tajawal ExtraBold" panose="00000800000000000000" pitchFamily="2" charset="-78"/>
              </a:rPr>
              <a:t>. Whatever you do, make sure your posts are interesting and newsworthy. Don't simply regurgitate your advertisements. You want your followers to return to your posts regularly, so they must find them of value.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41242103"/>
      </p:ext>
    </p:extLst>
  </p:cSld>
  <p:clrMapOvr>
    <a:masterClrMapping/>
  </p:clrMapOvr>
  <mc:AlternateContent xmlns:mc="http://schemas.openxmlformats.org/markup-compatibility/2006" xmlns:p14="http://schemas.microsoft.com/office/powerpoint/2010/main">
    <mc:Choice Requires="p14">
      <p:transition p14:dur="10" advTm="159000"/>
    </mc:Choice>
    <mc:Fallback xmlns="">
      <p:transition advTm="159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27994" cy="3139321"/>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15. Consider Paid Promotion to Boost Your Audiences</a:t>
            </a:r>
            <a:endParaRPr lang="en-US" sz="2200" b="1" dirty="0">
              <a:solidFill>
                <a:srgbClr val="0070C0"/>
              </a:solidFill>
              <a:latin typeface="Tajawal ExtraBold" panose="00000800000000000000" pitchFamily="2" charset="-78"/>
              <a:cs typeface="Tajawal ExtraBold" panose="00000800000000000000" pitchFamily="2" charset="-78"/>
            </a:endParaRP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Most social networks allow you to buy some form of paid ads. Most will enable you to </a:t>
            </a:r>
            <a:r>
              <a:rPr lang="en-US" sz="2200" b="1" dirty="0">
                <a:solidFill>
                  <a:srgbClr val="C00000"/>
                </a:solidFill>
                <a:latin typeface="Tajawal ExtraBold" panose="00000800000000000000" pitchFamily="2" charset="-78"/>
                <a:cs typeface="Tajawal ExtraBold" panose="00000800000000000000" pitchFamily="2" charset="-78"/>
              </a:rPr>
              <a:t>demographically target your ads</a:t>
            </a:r>
            <a:r>
              <a:rPr lang="en-US" sz="2200" b="1" dirty="0">
                <a:solidFill>
                  <a:srgbClr val="2D3956"/>
                </a:solidFill>
                <a:latin typeface="Tajawal ExtraBold" panose="00000800000000000000" pitchFamily="2" charset="-78"/>
                <a:cs typeface="Tajawal ExtraBold" panose="00000800000000000000" pitchFamily="2" charset="-78"/>
              </a:rPr>
              <a:t>, making them only visible to your preferred </a:t>
            </a:r>
            <a:r>
              <a:rPr lang="en-US" sz="2200" b="1" dirty="0">
                <a:solidFill>
                  <a:srgbClr val="C00000"/>
                </a:solidFill>
                <a:latin typeface="Tajawal ExtraBold" panose="00000800000000000000" pitchFamily="2" charset="-78"/>
                <a:cs typeface="Tajawal ExtraBold" panose="00000800000000000000" pitchFamily="2" charset="-78"/>
              </a:rPr>
              <a:t>target audience</a:t>
            </a:r>
            <a:r>
              <a:rPr lang="en-US" sz="2200" b="1" dirty="0">
                <a:solidFill>
                  <a:srgbClr val="2D3956"/>
                </a:solidFill>
                <a:latin typeface="Tajawal ExtraBold" panose="00000800000000000000" pitchFamily="2" charset="-78"/>
                <a:cs typeface="Tajawal ExtraBold" panose="00000800000000000000" pitchFamily="2" charset="-78"/>
              </a:rPr>
              <a:t>.</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Paid promotions allow you to reach relevant audiences </a:t>
            </a:r>
            <a:r>
              <a:rPr lang="en-US" sz="2200" b="1" dirty="0">
                <a:solidFill>
                  <a:srgbClr val="2D3956"/>
                </a:solidFill>
                <a:latin typeface="Tajawal ExtraBold" panose="00000800000000000000" pitchFamily="2" charset="-78"/>
                <a:cs typeface="Tajawal ExtraBold" panose="00000800000000000000" pitchFamily="2" charset="-78"/>
              </a:rPr>
              <a:t>to whom you don't currently connect. You can use advertisements to build brand recognition, promote particular posts/videos, or even to sell products.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98087919"/>
      </p:ext>
    </p:extLst>
  </p:cSld>
  <p:clrMapOvr>
    <a:masterClrMapping/>
  </p:clrMapOvr>
  <mc:AlternateContent xmlns:mc="http://schemas.openxmlformats.org/markup-compatibility/2006" xmlns:p14="http://schemas.microsoft.com/office/powerpoint/2010/main">
    <mc:Choice Requires="p14">
      <p:transition p14:dur="10" advTm="123000"/>
    </mc:Choice>
    <mc:Fallback xmlns="">
      <p:transition advTm="123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10070498" cy="4462760"/>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16. Consider Working with Influencers to Widen Your Reach</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We obviously understand the advantages of working with influencers and engaging in influencer marketing. If you select the </a:t>
            </a:r>
            <a:r>
              <a:rPr lang="en-US" sz="2000" b="1" dirty="0">
                <a:solidFill>
                  <a:srgbClr val="C00000"/>
                </a:solidFill>
                <a:latin typeface="Tajawal ExtraBold" panose="00000800000000000000" pitchFamily="2" charset="-78"/>
                <a:cs typeface="Tajawal ExtraBold" panose="00000800000000000000" pitchFamily="2" charset="-78"/>
              </a:rPr>
              <a:t>right influencers</a:t>
            </a:r>
            <a:r>
              <a:rPr lang="en-US" sz="2000" b="1" dirty="0">
                <a:solidFill>
                  <a:srgbClr val="2D3956"/>
                </a:solidFill>
                <a:latin typeface="Tajawal ExtraBold" panose="00000800000000000000" pitchFamily="2" charset="-78"/>
                <a:cs typeface="Tajawal ExtraBold" panose="00000800000000000000" pitchFamily="2" charset="-78"/>
              </a:rPr>
              <a:t>, you have the </a:t>
            </a:r>
            <a:r>
              <a:rPr lang="en-US" sz="2000" b="1" dirty="0">
                <a:solidFill>
                  <a:srgbClr val="C00000"/>
                </a:solidFill>
                <a:latin typeface="Tajawal ExtraBold" panose="00000800000000000000" pitchFamily="2" charset="-78"/>
                <a:cs typeface="Tajawal ExtraBold" panose="00000800000000000000" pitchFamily="2" charset="-78"/>
              </a:rPr>
              <a:t>chance to reach a whole new audience</a:t>
            </a:r>
            <a:r>
              <a:rPr lang="en-US" sz="2000" b="1" dirty="0">
                <a:solidFill>
                  <a:srgbClr val="2D3956"/>
                </a:solidFill>
                <a:latin typeface="Tajawal ExtraBold" panose="00000800000000000000" pitchFamily="2" charset="-78"/>
                <a:cs typeface="Tajawal ExtraBold" panose="00000800000000000000" pitchFamily="2" charset="-78"/>
              </a:rPr>
              <a:t>, who hopefully will have an interest in your business and its products.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Influencers have already mastered the art of social media marketing – that is their strength. They have built a solid reputation online, and have a large number of keen and interested followers.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You might consider </a:t>
            </a:r>
            <a:r>
              <a:rPr lang="en-US" sz="2000" b="1" dirty="0">
                <a:solidFill>
                  <a:srgbClr val="C00000"/>
                </a:solidFill>
                <a:latin typeface="Tajawal ExtraBold" panose="00000800000000000000" pitchFamily="2" charset="-78"/>
                <a:cs typeface="Tajawal ExtraBold" panose="00000800000000000000" pitchFamily="2" charset="-78"/>
              </a:rPr>
              <a:t>working with influencers, having them to direct their followers to your social sites</a:t>
            </a:r>
            <a:r>
              <a:rPr lang="en-US" sz="2000" b="1" dirty="0">
                <a:solidFill>
                  <a:srgbClr val="2D3956"/>
                </a:solidFill>
                <a:latin typeface="Tajawal ExtraBold" panose="00000800000000000000" pitchFamily="2" charset="-78"/>
                <a:cs typeface="Tajawal ExtraBold" panose="00000800000000000000" pitchFamily="2" charset="-78"/>
              </a:rPr>
              <a:t>. You will, of course, have to create content that will interest them when they arrive at your pages, however.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If you select </a:t>
            </a:r>
            <a:r>
              <a:rPr lang="en-US" sz="2000" b="1" dirty="0">
                <a:solidFill>
                  <a:srgbClr val="C00000"/>
                </a:solidFill>
                <a:latin typeface="Tajawal ExtraBold" panose="00000800000000000000" pitchFamily="2" charset="-78"/>
                <a:cs typeface="Tajawal ExtraBold" panose="00000800000000000000" pitchFamily="2" charset="-78"/>
              </a:rPr>
              <a:t>influencers whose followers match your target audience</a:t>
            </a:r>
            <a:r>
              <a:rPr lang="en-US" sz="2000" b="1" dirty="0">
                <a:solidFill>
                  <a:srgbClr val="2D3956"/>
                </a:solidFill>
                <a:latin typeface="Tajawal ExtraBold" panose="00000800000000000000" pitchFamily="2" charset="-78"/>
                <a:cs typeface="Tajawal ExtraBold" panose="00000800000000000000" pitchFamily="2" charset="-78"/>
              </a:rPr>
              <a:t>, and you provide </a:t>
            </a:r>
            <a:r>
              <a:rPr lang="en-US" sz="2000" b="1" dirty="0">
                <a:solidFill>
                  <a:srgbClr val="C00000"/>
                </a:solidFill>
                <a:latin typeface="Tajawal ExtraBold" panose="00000800000000000000" pitchFamily="2" charset="-78"/>
                <a:cs typeface="Tajawal ExtraBold" panose="00000800000000000000" pitchFamily="2" charset="-78"/>
              </a:rPr>
              <a:t>quality content</a:t>
            </a:r>
            <a:r>
              <a:rPr lang="en-US" sz="2000" b="1" dirty="0">
                <a:solidFill>
                  <a:srgbClr val="2D3956"/>
                </a:solidFill>
                <a:latin typeface="Tajawal ExtraBold" panose="00000800000000000000" pitchFamily="2" charset="-78"/>
                <a:cs typeface="Tajawal ExtraBold" panose="00000800000000000000" pitchFamily="2" charset="-78"/>
              </a:rPr>
              <a:t> to people that the influencers direct your way, you have a chance that these people will then become your social followers too</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23287271"/>
      </p:ext>
    </p:extLst>
  </p:cSld>
  <p:clrMapOvr>
    <a:masterClrMapping/>
  </p:clrMapOvr>
  <mc:AlternateContent xmlns:mc="http://schemas.openxmlformats.org/markup-compatibility/2006" xmlns:p14="http://schemas.microsoft.com/office/powerpoint/2010/main">
    <mc:Choice Requires="p14">
      <p:transition p14:dur="10" advTm="99000"/>
    </mc:Choice>
    <mc:Fallback xmlns="">
      <p:transition advTm="99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462760"/>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17. Consider Working with Brand Advocates</a:t>
            </a:r>
            <a:r>
              <a:rPr lang="ar-EG" b="1" dirty="0">
                <a:solidFill>
                  <a:srgbClr val="C00000"/>
                </a:solidFill>
                <a:latin typeface="Tajawal ExtraBold" panose="00000800000000000000" pitchFamily="2" charset="-78"/>
                <a:cs typeface="Tajawal ExtraBold" panose="00000800000000000000" pitchFamily="2" charset="-78"/>
              </a:rPr>
              <a:t>فكر في العمل مع المدافعين عن العلامة التجارية</a:t>
            </a:r>
            <a:r>
              <a:rPr lang="en-US" b="1" dirty="0">
                <a:solidFill>
                  <a:srgbClr val="C00000"/>
                </a:solidFill>
                <a:latin typeface="Tajawal ExtraBold" panose="00000800000000000000" pitchFamily="2" charset="-78"/>
                <a:cs typeface="Tajawal ExtraBold" panose="00000800000000000000" pitchFamily="2" charset="-78"/>
              </a:rPr>
              <a:t>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You might already have access to keen and eager people who are happy to promote your brand on social media. You can include these brand advocates in your social media marketing strategy. They may not have the same reach as the top influencers in your niche, but some will already have sizeable audiences and solid reputations, and you have the added advantage that they already know and like your product.</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Brand advocacy simply means that the people who love your product or services continue to show support for your brand by promoting your organization organically to new audiences. Your brand advocates can play a significant role in word-of-mouth marketing and drive new business by being enthusiastic fans of what your company does.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Brand advocates can include your executive leadership, company partners, employees, and existing customers.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585358"/>
      </p:ext>
    </p:extLst>
  </p:cSld>
  <p:clrMapOvr>
    <a:masterClrMapping/>
  </p:clrMapOvr>
  <mc:AlternateContent xmlns:mc="http://schemas.openxmlformats.org/markup-compatibility/2006" xmlns:p14="http://schemas.microsoft.com/office/powerpoint/2010/main">
    <mc:Choice Requires="p14">
      <p:transition p14:dur="10" advTm="133000"/>
    </mc:Choice>
    <mc:Fallback xmlns="">
      <p:transition advTm="133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108817"/>
          </a:xfrm>
          <a:prstGeom prst="rect">
            <a:avLst/>
          </a:prstGeom>
        </p:spPr>
        <p:txBody>
          <a:bodyPr wrap="square" rtlCol="0">
            <a:spAutoFit/>
          </a:bodyPr>
          <a:lstStyle/>
          <a:p>
            <a:pPr algn="just"/>
            <a:r>
              <a:rPr lang="en-US" sz="2100" b="1" dirty="0">
                <a:solidFill>
                  <a:srgbClr val="C00000"/>
                </a:solidFill>
                <a:latin typeface="Tajawal ExtraBold" panose="00000800000000000000" pitchFamily="2" charset="-78"/>
                <a:cs typeface="Tajawal ExtraBold" panose="00000800000000000000" pitchFamily="2" charset="-78"/>
              </a:rPr>
              <a:t>18. Consider Using Chatbots as Part of Your Social Media Marketing Strategy</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If you use messenger-type apps, such as Facebook Messenger or WhatsApp, with your followers, then you could consider adding a chatbot. These can help you resolve problems for your potential or existing customers without the need for any human interruption.</a:t>
            </a:r>
          </a:p>
          <a:p>
            <a:pPr marL="342900" indent="-342900" algn="just">
              <a:buFont typeface="Wingdings" panose="05000000000000000000" pitchFamily="2" charset="2"/>
              <a:buChar char="q"/>
            </a:pPr>
            <a:r>
              <a:rPr lang="en-US" sz="2000" b="1" dirty="0" err="1">
                <a:solidFill>
                  <a:srgbClr val="2D3956"/>
                </a:solidFill>
                <a:latin typeface="Tajawal ExtraBold" panose="00000800000000000000" pitchFamily="2" charset="-78"/>
                <a:cs typeface="Tajawal ExtraBold" panose="00000800000000000000" pitchFamily="2" charset="-78"/>
              </a:rPr>
              <a:t>SocialBee</a:t>
            </a:r>
            <a:r>
              <a:rPr lang="en-US" sz="2000" b="1" dirty="0">
                <a:solidFill>
                  <a:srgbClr val="2D3956"/>
                </a:solidFill>
                <a:latin typeface="Tajawal ExtraBold" panose="00000800000000000000" pitchFamily="2" charset="-78"/>
                <a:cs typeface="Tajawal ExtraBold" panose="00000800000000000000" pitchFamily="2" charset="-78"/>
              </a:rPr>
              <a:t> describes "the greatest benefit may actually be the fact that a chatbot will provide your customers with a smart assistant with the ability to communicate with them almost like a human consultant and it will progressively begin to get to know your customers and which of your products they are interested in."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If the thought of using a chatbot daunts you, you don't need any coding skills or have to pay a costly development team. There are several existing chatbots you can integrate into your social channels for a monthly fee.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44733629"/>
      </p:ext>
    </p:extLst>
  </p:cSld>
  <p:clrMapOvr>
    <a:masterClrMapping/>
  </p:clrMapOvr>
  <mc:AlternateContent xmlns:mc="http://schemas.openxmlformats.org/markup-compatibility/2006" xmlns:p14="http://schemas.microsoft.com/office/powerpoint/2010/main">
    <mc:Choice Requires="p14">
      <p:transition p14:dur="10" advTm="96000"/>
    </mc:Choice>
    <mc:Fallback xmlns="">
      <p:transition advTm="96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462760"/>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19. Run Cross-Channel Campaigns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Many businesses now have more than one social account and tie them together with cross-channel campaigns. You can even include your influencers and brand advocates in these campaigns too.</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Of course, if you sell multiple products targeting different groups of people, you might have quite a few business social accounts. That doesn't mean that you need to include every social account in every campaign. Focus on those accounts that match the target audience for a specific campaign.</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Every social network has its quirks and ways of doing things. For instance, hashtags began on Twitter. They're still important there, but you shouldn't use more than one or two per tweet. That network also has a fixed limit of 280 characters. Instagram seems even more beloved of hashtags, and you can use up to 30 hashtags in an Instagram post. They don't like you using the same combination of hashtags in too many posts, however.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60136023"/>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3847207"/>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19. Run Cross-Channel Campaigns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On the other hand, while some people use hashtags on Facebook, they have never taken off there in the same way they have on Instagram, Twitter, or even TikTok.</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So, you can't just use the same items of content, unaltered, on all your social networks in a cross-channel campaign. You need to think of a cross-channel campaign as one giant story you tell across all your social accounts without repeating yourself. You want to tell a connected, cohesive story that does not feel repetitive to your audience, particularly to those who follow you, your influencers, and your brand advocates across multiple social networks.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One way to do this is to share only the content types that each network specializes in for your campaign.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42689056"/>
      </p:ext>
    </p:extLst>
  </p:cSld>
  <p:clrMapOvr>
    <a:masterClrMapping/>
  </p:clrMapOvr>
  <mc:AlternateContent xmlns:mc="http://schemas.openxmlformats.org/markup-compatibility/2006" xmlns:p14="http://schemas.microsoft.com/office/powerpoint/2010/main">
    <mc:Choice Requires="p14">
      <p:transition p14:dur="10" advTm="64000"/>
    </mc:Choice>
    <mc:Fallback xmlns="">
      <p:transition advTm="64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185761"/>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19. Run Cross-Channel Campaigns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For example, you would only share images relating to your campaign on Instagram, videos of more than a few minutes duration on YouTube, short videos on TikTok, and short, sharp 280-character tweets on Twitter (but ensuring you include a suitable visual.)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will, of course, wish to use consistent branding across all the messages on all your social networks for your cross-channel campaign. Ideally, you might create an overall landing page giving more details about your campaign and linking all your messages there. Remember to create a unique, memorable hashtag for these campaigns (and even encourage people to use it on those networks with less hashtag interest, like Facebook.)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68149103"/>
      </p:ext>
    </p:extLst>
  </p:cSld>
  <p:clrMapOvr>
    <a:masterClrMapping/>
  </p:clrMapOvr>
  <mc:AlternateContent xmlns:mc="http://schemas.openxmlformats.org/markup-compatibility/2006" xmlns:p14="http://schemas.microsoft.com/office/powerpoint/2010/main">
    <mc:Choice Requires="p14">
      <p:transition p14:dur="10" advTm="74000"/>
    </mc:Choice>
    <mc:Fallback xmlns="">
      <p:transition advTm="74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154984"/>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20. Track Your Results and Adapt Your Social Media Plan</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Of course, no matter how much you plan your social efforts, there is no guarantee that things will work as you expected. If you don’t track your results, however, you will never know the success of your social campaigns.</a:t>
            </a:r>
          </a:p>
          <a:p>
            <a:pPr marL="342900" indent="-342900" algn="just">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You began the process by setting goals and then determined your most relevant metrics. Therefore, you will want to keep a constant eye on how these metrics are progressing</a:t>
            </a:r>
            <a:r>
              <a:rPr lang="en-US" sz="2000" b="1" dirty="0">
                <a:solidFill>
                  <a:srgbClr val="2D3956"/>
                </a:solidFill>
                <a:latin typeface="Tajawal ExtraBold" panose="00000800000000000000" pitchFamily="2" charset="-78"/>
                <a:cs typeface="Tajawal ExtraBold" panose="00000800000000000000" pitchFamily="2" charset="-78"/>
              </a:rPr>
              <a:t>. Are your social campaigns having the desired effects on these metrics?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We have previously looked at 15 Instagram </a:t>
            </a:r>
            <a:r>
              <a:rPr lang="en-US" sz="2000" b="1" dirty="0">
                <a:solidFill>
                  <a:srgbClr val="C00000"/>
                </a:solidFill>
                <a:latin typeface="Tajawal ExtraBold" panose="00000800000000000000" pitchFamily="2" charset="-78"/>
                <a:cs typeface="Tajawal ExtraBold" panose="00000800000000000000" pitchFamily="2" charset="-78"/>
              </a:rPr>
              <a:t>Analytics Tools </a:t>
            </a:r>
            <a:r>
              <a:rPr lang="en-US" sz="2000" b="1" dirty="0">
                <a:solidFill>
                  <a:srgbClr val="2D3956"/>
                </a:solidFill>
                <a:latin typeface="Tajawal ExtraBold" panose="00000800000000000000" pitchFamily="2" charset="-78"/>
                <a:cs typeface="Tajawal ExtraBold" panose="00000800000000000000" pitchFamily="2" charset="-78"/>
              </a:rPr>
              <a:t>for Influencers. Some of these also provide metrics for other social platforms. Many of the social networks offer their own analytics tools that will provide much of the necessary data. For example, you will find an Insights section for your Facebook page and Analytics sections on Twitter and YouTube.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92971118"/>
      </p:ext>
    </p:extLst>
  </p:cSld>
  <p:clrMapOvr>
    <a:masterClrMapping/>
  </p:clrMapOvr>
  <mc:AlternateContent xmlns:mc="http://schemas.openxmlformats.org/markup-compatibility/2006" xmlns:p14="http://schemas.microsoft.com/office/powerpoint/2010/main">
    <mc:Choice Requires="p14">
      <p:transition p14:dur="10" advTm="105000"/>
    </mc:Choice>
    <mc:Fallback xmlns="">
      <p:transition advTm="105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493538"/>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20. Track Your Results and Adapt Your Social Media Plan</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Use these tools to track your success. If they show that you are producing popular, well-shared content, create more of that type. If your content doesn’t perform so well, take note of what does work, and adapt your social sharing to focus on the kind of material your followers preferred.</a:t>
            </a:r>
          </a:p>
          <a:p>
            <a:pPr marL="342900" indent="-342900" algn="just">
              <a:buFont typeface="Wingdings" panose="05000000000000000000" pitchFamily="2" charset="2"/>
              <a:buChar char="q"/>
            </a:pPr>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could also consider </a:t>
            </a:r>
            <a:r>
              <a:rPr lang="en-US" sz="2200" b="1" dirty="0">
                <a:solidFill>
                  <a:srgbClr val="C00000"/>
                </a:solidFill>
                <a:latin typeface="Tajawal ExtraBold" panose="00000800000000000000" pitchFamily="2" charset="-78"/>
                <a:cs typeface="Tajawal ExtraBold" panose="00000800000000000000" pitchFamily="2" charset="-78"/>
              </a:rPr>
              <a:t>surveying your social audience </a:t>
            </a:r>
            <a:r>
              <a:rPr lang="en-US" sz="2200" b="1" dirty="0">
                <a:solidFill>
                  <a:srgbClr val="2D3956"/>
                </a:solidFill>
                <a:latin typeface="Tajawal ExtraBold" panose="00000800000000000000" pitchFamily="2" charset="-78"/>
                <a:cs typeface="Tajawal ExtraBold" panose="00000800000000000000" pitchFamily="2" charset="-78"/>
              </a:rPr>
              <a:t>to discover what they think of your social media marketing strategy. Your followers may come up with valuable ideas that you hadn't thought about. Don’t be afraid to make changes if there is a chance that you can further improve your social success.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09103037"/>
      </p:ext>
    </p:extLst>
  </p:cSld>
  <p:clrMapOvr>
    <a:masterClrMapping/>
  </p:clrMapOvr>
  <mc:AlternateContent xmlns:mc="http://schemas.openxmlformats.org/markup-compatibility/2006" xmlns:p14="http://schemas.microsoft.com/office/powerpoint/2010/main">
    <mc:Choice Requires="p14">
      <p:transition p14:dur="10" advTm="105000"/>
    </mc:Choice>
    <mc:Fallback xmlns="">
      <p:transition advTm="105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771923" y="548831"/>
            <a:ext cx="390203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7D3ED8C-92FC-9A68-D9A0-F04CC1FABE37}"/>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4EBE417-5025-0594-153A-3D4766FD846D}"/>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E8527316-B15C-8378-2EAA-29D7F89A7BBB}"/>
              </a:ext>
            </a:extLst>
          </p:cNvPr>
          <p:cNvSpPr txBox="1"/>
          <p:nvPr/>
        </p:nvSpPr>
        <p:spPr>
          <a:xfrm>
            <a:off x="280308" y="2146547"/>
            <a:ext cx="3358289" cy="2923877"/>
          </a:xfrm>
          <a:prstGeom prst="rect">
            <a:avLst/>
          </a:prstGeom>
          <a:solidFill>
            <a:schemeClr val="bg1"/>
          </a:solid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Social Media Strategy</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The role of platforms such as Twitter, Facebook and </a:t>
            </a:r>
            <a:r>
              <a:rPr lang="en-US" sz="2000" b="1" dirty="0" err="1">
                <a:solidFill>
                  <a:srgbClr val="2D3956"/>
                </a:solidFill>
                <a:latin typeface="Tajawal ExtraBold" panose="00000800000000000000" pitchFamily="2" charset="-78"/>
                <a:cs typeface="Tajawal ExtraBold" panose="00000800000000000000" pitchFamily="2" charset="-78"/>
              </a:rPr>
              <a:t>Youtube</a:t>
            </a:r>
            <a:r>
              <a:rPr lang="en-US" sz="20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A look at the processes required to use these tools effectively.</a:t>
            </a:r>
          </a:p>
        </p:txBody>
      </p:sp>
      <p:pic>
        <p:nvPicPr>
          <p:cNvPr id="10" name="Picture 9" descr="A screenshot of a social media post&#10;&#10;Description automatically generated">
            <a:extLst>
              <a:ext uri="{FF2B5EF4-FFF2-40B4-BE49-F238E27FC236}">
                <a16:creationId xmlns:a16="http://schemas.microsoft.com/office/drawing/2014/main" id="{70C63C8B-5261-EC89-852D-9048D8798466}"/>
              </a:ext>
            </a:extLst>
          </p:cNvPr>
          <p:cNvPicPr>
            <a:picLocks noChangeAspect="1"/>
          </p:cNvPicPr>
          <p:nvPr/>
        </p:nvPicPr>
        <p:blipFill rotWithShape="1">
          <a:blip r:embed="rId8">
            <a:extLst>
              <a:ext uri="{28A0092B-C50C-407E-A947-70E740481C1C}">
                <a14:useLocalDpi xmlns:a14="http://schemas.microsoft.com/office/drawing/2010/main" val="0"/>
              </a:ext>
            </a:extLst>
          </a:blip>
          <a:srcRect l="3850" t="7225" r="5373" b="6381"/>
          <a:stretch/>
        </p:blipFill>
        <p:spPr>
          <a:xfrm>
            <a:off x="3638597" y="0"/>
            <a:ext cx="5443512" cy="6857998"/>
          </a:xfrm>
          <a:prstGeom prst="rect">
            <a:avLst/>
          </a:prstGeom>
        </p:spPr>
      </p:pic>
    </p:spTree>
    <p:extLst>
      <p:ext uri="{BB962C8B-B14F-4D97-AF65-F5344CB8AC3E}">
        <p14:creationId xmlns:p14="http://schemas.microsoft.com/office/powerpoint/2010/main" val="1878336841"/>
      </p:ext>
    </p:extLst>
  </p:cSld>
  <p:clrMapOvr>
    <a:masterClrMapping/>
  </p:clrMapOvr>
  <mc:AlternateContent xmlns:mc="http://schemas.openxmlformats.org/markup-compatibility/2006" xmlns:p14="http://schemas.microsoft.com/office/powerpoint/2010/main">
    <mc:Choice Requires="p14">
      <p:transition p14:dur="10" advTm="76000"/>
    </mc:Choice>
    <mc:Fallback xmlns="">
      <p:transition advTm="76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42097" y="2025910"/>
            <a:ext cx="9476509" cy="2554545"/>
          </a:xfrm>
          <a:prstGeom prst="rect">
            <a:avLst/>
          </a:prstGeom>
          <a:noFill/>
        </p:spPr>
        <p:txBody>
          <a:bodyPr wrap="square" rtlCol="0">
            <a:spAutoFit/>
          </a:bodyPr>
          <a:lstStyle/>
          <a:p>
            <a:r>
              <a:rPr lang="en-US" sz="2000" dirty="0">
                <a:effectLst/>
              </a:rPr>
              <a:t>Geyser, W. (2022, December 14). </a:t>
            </a:r>
            <a:r>
              <a:rPr lang="en-US" sz="2000" i="1" dirty="0">
                <a:effectLst/>
              </a:rPr>
              <a:t>20 step social media marketing strategy for businesses in 2023</a:t>
            </a:r>
            <a:r>
              <a:rPr lang="en-US" sz="2000" dirty="0">
                <a:effectLst/>
              </a:rPr>
              <a:t>. Influencer Marketing Hub. https://influencermarketinghub.com/social-media-marketing-strategy/ </a:t>
            </a:r>
          </a:p>
          <a:p>
            <a:pPr marL="119063" indent="-119063">
              <a:buFont typeface="Wingdings" panose="05000000000000000000" pitchFamily="2" charset="2"/>
              <a:buChar char="§"/>
            </a:pPr>
            <a:endParaRPr lang="en-US" sz="2000" b="1" dirty="0">
              <a:effectLst/>
              <a:hlinkClick r:id="rId3"/>
            </a:endParaRPr>
          </a:p>
          <a:p>
            <a:r>
              <a:rPr lang="en-US" sz="2000" dirty="0">
                <a:effectLst/>
              </a:rPr>
              <a:t>Lita, R. (2023, March 23). </a:t>
            </a:r>
            <a:r>
              <a:rPr lang="en-US" sz="2000" i="1" dirty="0">
                <a:effectLst/>
              </a:rPr>
              <a:t>How to build social media strategy?</a:t>
            </a:r>
            <a:r>
              <a:rPr lang="en-US" sz="2000" dirty="0">
                <a:effectLst/>
              </a:rPr>
              <a:t>. </a:t>
            </a:r>
            <a:r>
              <a:rPr lang="en-US" sz="2000" dirty="0" err="1">
                <a:effectLst/>
              </a:rPr>
              <a:t>SiteProNews</a:t>
            </a:r>
            <a:r>
              <a:rPr lang="en-US" sz="2000" dirty="0">
                <a:effectLst/>
              </a:rPr>
              <a:t>. https://www.sitepronews.com/2020/08/07/how-to-build-social-media-strategy/ </a:t>
            </a:r>
          </a:p>
          <a:p>
            <a:endParaRPr lang="en-US" sz="2000" b="1" dirty="0">
              <a:effectLst/>
            </a:endParaRPr>
          </a:p>
          <a:p>
            <a:pPr marL="119063" indent="-119063">
              <a:buFont typeface="Wingdings" panose="05000000000000000000" pitchFamily="2" charset="2"/>
              <a:buChar char="§"/>
            </a:pPr>
            <a:endParaRPr lang="en-US" sz="2000" b="1" dirty="0">
              <a:effectLst/>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A03B0A2-8391-F8F5-BF68-F722A6E3F0A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E2F3C40-DE44-A68A-E92E-6B6A76F7B093}"/>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57697919"/>
      </p:ext>
    </p:extLst>
  </p:cSld>
  <p:clrMapOvr>
    <a:masterClrMapping/>
  </p:clrMapOvr>
  <mc:AlternateContent xmlns:mc="http://schemas.openxmlformats.org/markup-compatibility/2006" xmlns:p14="http://schemas.microsoft.com/office/powerpoint/2010/main">
    <mc:Choice Requires="p14">
      <p:transition p14:dur="10" advTm="12000"/>
    </mc:Choice>
    <mc:Fallback xmlns="">
      <p:transition advTm="12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56850037"/>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4152</TotalTime>
  <Words>5462</Words>
  <Application>Microsoft Office PowerPoint</Application>
  <PresentationFormat>Widescreen</PresentationFormat>
  <Paragraphs>367</Paragraphs>
  <Slides>44</Slides>
  <Notes>34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Arial</vt:lpstr>
      <vt:lpstr>Calibri</vt:lpstr>
      <vt:lpstr>Calibri Light</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Doaarady</cp:lastModifiedBy>
  <cp:revision>112</cp:revision>
  <dcterms:created xsi:type="dcterms:W3CDTF">2023-04-29T09:08:23Z</dcterms:created>
  <dcterms:modified xsi:type="dcterms:W3CDTF">2024-04-02T20:49:06Z</dcterms:modified>
</cp:coreProperties>
</file>