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51"/>
  </p:notesMasterIdLst>
  <p:sldIdLst>
    <p:sldId id="480" r:id="rId5"/>
    <p:sldId id="551" r:id="rId6"/>
    <p:sldId id="303" r:id="rId7"/>
    <p:sldId id="541" r:id="rId8"/>
    <p:sldId id="634" r:id="rId9"/>
    <p:sldId id="635" r:id="rId10"/>
    <p:sldId id="636" r:id="rId11"/>
    <p:sldId id="637" r:id="rId12"/>
    <p:sldId id="638" r:id="rId13"/>
    <p:sldId id="639" r:id="rId14"/>
    <p:sldId id="642" r:id="rId15"/>
    <p:sldId id="640" r:id="rId16"/>
    <p:sldId id="641" r:id="rId17"/>
    <p:sldId id="643" r:id="rId18"/>
    <p:sldId id="644" r:id="rId19"/>
    <p:sldId id="645" r:id="rId20"/>
    <p:sldId id="646" r:id="rId21"/>
    <p:sldId id="648" r:id="rId22"/>
    <p:sldId id="650" r:id="rId23"/>
    <p:sldId id="651" r:id="rId24"/>
    <p:sldId id="652" r:id="rId25"/>
    <p:sldId id="653" r:id="rId26"/>
    <p:sldId id="655" r:id="rId27"/>
    <p:sldId id="654" r:id="rId28"/>
    <p:sldId id="656" r:id="rId29"/>
    <p:sldId id="657" r:id="rId30"/>
    <p:sldId id="658" r:id="rId31"/>
    <p:sldId id="659" r:id="rId32"/>
    <p:sldId id="660" r:id="rId33"/>
    <p:sldId id="672" r:id="rId34"/>
    <p:sldId id="673" r:id="rId35"/>
    <p:sldId id="661" r:id="rId36"/>
    <p:sldId id="662" r:id="rId37"/>
    <p:sldId id="663" r:id="rId38"/>
    <p:sldId id="664" r:id="rId39"/>
    <p:sldId id="665" r:id="rId40"/>
    <p:sldId id="667" r:id="rId41"/>
    <p:sldId id="666" r:id="rId42"/>
    <p:sldId id="668" r:id="rId43"/>
    <p:sldId id="669" r:id="rId44"/>
    <p:sldId id="670" r:id="rId45"/>
    <p:sldId id="671" r:id="rId46"/>
    <p:sldId id="649" r:id="rId47"/>
    <p:sldId id="552" r:id="rId48"/>
    <p:sldId id="529" r:id="rId49"/>
    <p:sldId id="349" r:id="rId50"/>
  </p:sldIdLst>
  <p:sldSz cx="12192000" cy="6858000"/>
  <p:notesSz cx="6858000" cy="9144000"/>
  <p:embeddedFontLst>
    <p:embeddedFont>
      <p:font typeface="Alexandria" pitchFamily="2" charset="-78"/>
      <p:regular r:id="rId52"/>
      <p:bold r:id="rId5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1"/>
            <p14:sldId id="303"/>
            <p14:sldId id="541"/>
            <p14:sldId id="634"/>
            <p14:sldId id="635"/>
            <p14:sldId id="636"/>
            <p14:sldId id="637"/>
            <p14:sldId id="638"/>
            <p14:sldId id="639"/>
            <p14:sldId id="642"/>
            <p14:sldId id="640"/>
            <p14:sldId id="641"/>
            <p14:sldId id="643"/>
            <p14:sldId id="644"/>
            <p14:sldId id="645"/>
            <p14:sldId id="646"/>
            <p14:sldId id="648"/>
            <p14:sldId id="650"/>
            <p14:sldId id="651"/>
            <p14:sldId id="652"/>
            <p14:sldId id="653"/>
            <p14:sldId id="655"/>
            <p14:sldId id="654"/>
            <p14:sldId id="656"/>
            <p14:sldId id="657"/>
            <p14:sldId id="658"/>
            <p14:sldId id="659"/>
            <p14:sldId id="660"/>
            <p14:sldId id="672"/>
            <p14:sldId id="673"/>
            <p14:sldId id="661"/>
            <p14:sldId id="662"/>
            <p14:sldId id="663"/>
            <p14:sldId id="664"/>
            <p14:sldId id="665"/>
            <p14:sldId id="667"/>
            <p14:sldId id="666"/>
            <p14:sldId id="668"/>
            <p14:sldId id="669"/>
            <p14:sldId id="670"/>
            <p14:sldId id="671"/>
            <p14:sldId id="649"/>
            <p14:sldId id="552"/>
            <p14:sldId id="529"/>
            <p14:sldId id="349"/>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F6600"/>
    <a:srgbClr val="F58221"/>
    <a:srgbClr val="259F6C"/>
    <a:srgbClr val="49021F"/>
    <a:srgbClr val="FF3467"/>
    <a:srgbClr val="00AEEF"/>
    <a:srgbClr val="AC4140"/>
    <a:srgbClr val="1C212E"/>
    <a:srgbClr val="00B0F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922" autoAdjust="0"/>
    <p:restoredTop sz="93595" autoAdjust="0"/>
  </p:normalViewPr>
  <p:slideViewPr>
    <p:cSldViewPr snapToGrid="0">
      <p:cViewPr varScale="1">
        <p:scale>
          <a:sx n="79" d="100"/>
          <a:sy n="79" d="100"/>
        </p:scale>
        <p:origin x="869" y="7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font" Target="fonts/font2.fntdata"/><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font" Target="fonts/font1.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15-Oct-25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15-Oct-25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15-Oct-25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15-Oct-25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15-Oct-25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15-Oct-25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15-Oct-25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15-Oct-25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15-Oct-25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15-Oct-25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15-Oct-25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15-Oct-25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15-Oct-25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14.png"/></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18.jpeg"/></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20.png"/></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22.png"/></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25.png"/></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6.png"/><Relationship Id="rId1" Type="http://schemas.openxmlformats.org/officeDocument/2006/relationships/slideLayout" Target="../slideLayouts/slideLayout15.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31.png"/></Relationships>
</file>

<file path=ppt/slides/_rels/slide3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14.xml"/><Relationship Id="rId5" Type="http://schemas.openxmlformats.org/officeDocument/2006/relationships/image" Target="../media/image38.png"/><Relationship Id="rId4" Type="http://schemas.openxmlformats.org/officeDocument/2006/relationships/image" Target="../media/image3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815618" y="4127099"/>
            <a:ext cx="2680542" cy="398780"/>
          </a:xfrm>
          <a:prstGeom prst="rect">
            <a:avLst/>
          </a:prstGeom>
          <a:noFill/>
        </p:spPr>
        <p:txBody>
          <a:bodyPr wrap="square" rtlCol="0">
            <a:spAutoFit/>
          </a:bodyPr>
          <a:lstStyle/>
          <a:p>
            <a:pPr algn="r" rtl="1"/>
            <a:r>
              <a:rPr lang="ar-SA" sz="2000" dirty="0">
                <a:latin typeface="Alexandria" charset="0"/>
                <a:cs typeface="Alexandria" charset="0"/>
              </a:rPr>
              <a:t>د. أحمد مجدي شفيق</a:t>
            </a:r>
            <a:endParaRPr lang="en-US" sz="2000" dirty="0">
              <a:latin typeface="Alexandria" charset="0"/>
              <a:cs typeface="Alexandria" charset="0"/>
            </a:endParaRPr>
          </a:p>
        </p:txBody>
      </p:sp>
      <p:sp>
        <p:nvSpPr>
          <p:cNvPr id="31" name="TextBox 30"/>
          <p:cNvSpPr txBox="1"/>
          <p:nvPr/>
        </p:nvSpPr>
        <p:spPr>
          <a:xfrm>
            <a:off x="936166" y="1753550"/>
            <a:ext cx="4426212" cy="2009204"/>
          </a:xfrm>
          <a:prstGeom prst="rect">
            <a:avLst/>
          </a:prstGeom>
          <a:noFill/>
        </p:spPr>
        <p:txBody>
          <a:bodyPr wrap="none" rtlCol="0">
            <a:spAutoFit/>
          </a:bodyPr>
          <a:lstStyle/>
          <a:p>
            <a:pPr algn="ctr" rtl="1">
              <a:lnSpc>
                <a:spcPct val="150000"/>
              </a:lnSpc>
            </a:pPr>
            <a:r>
              <a:rPr lang="ar-SA" sz="4400" b="1" dirty="0">
                <a:solidFill>
                  <a:srgbClr val="00B0F0"/>
                </a:solidFill>
                <a:latin typeface="Alexandria" panose="020F0502020204030204" pitchFamily="2" charset="-78"/>
                <a:cs typeface="Alexandria" panose="020F0502020204030204" pitchFamily="2" charset="-78"/>
              </a:rPr>
              <a:t>مقرر </a:t>
            </a:r>
          </a:p>
          <a:p>
            <a:pPr algn="ctr" rtl="1">
              <a:lnSpc>
                <a:spcPct val="150000"/>
              </a:lnSpc>
            </a:pPr>
            <a:r>
              <a:rPr lang="ar-SA" sz="4400" b="1" dirty="0">
                <a:solidFill>
                  <a:srgbClr val="00B0F0"/>
                </a:solidFill>
                <a:latin typeface="Alexandria" panose="020F0502020204030204" pitchFamily="2" charset="-78"/>
                <a:cs typeface="Alexandria" panose="020F0502020204030204" pitchFamily="2" charset="-78"/>
              </a:rPr>
              <a:t>الإبداع الإعلامي</a:t>
            </a:r>
            <a:endParaRPr lang="en-US" sz="4400" b="1" dirty="0">
              <a:solidFill>
                <a:srgbClr val="00B0F0"/>
              </a:solidFill>
              <a:latin typeface="Alexandria" panose="020F0502020204030204" pitchFamily="2" charset="-78"/>
              <a:cs typeface="Alexandria" panose="020F0502020204030204" pitchFamily="2" charset="-78"/>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SA" sz="2000" dirty="0">
                <a:solidFill>
                  <a:schemeClr val="bg1"/>
                </a:solidFill>
                <a:latin typeface="Alexandria" charset="0"/>
                <a:cs typeface="Alexandria" charset="0"/>
              </a:rPr>
              <a:t>المحاضرة الرابعة</a:t>
            </a:r>
            <a:endParaRPr lang="en-US" sz="2000" dirty="0">
              <a:solidFill>
                <a:schemeClr val="bg1"/>
              </a:solidFill>
              <a:latin typeface="Alexandria" charset="0"/>
              <a:cs typeface="Alexandria" charset="0"/>
            </a:endParaRPr>
          </a:p>
        </p:txBody>
      </p:sp>
      <p:sp>
        <p:nvSpPr>
          <p:cNvPr id="46" name="TextBox 45"/>
          <p:cNvSpPr txBox="1"/>
          <p:nvPr/>
        </p:nvSpPr>
        <p:spPr>
          <a:xfrm>
            <a:off x="329269" y="5104240"/>
            <a:ext cx="2680542" cy="707886"/>
          </a:xfrm>
          <a:prstGeom prst="rect">
            <a:avLst/>
          </a:prstGeom>
          <a:noFill/>
        </p:spPr>
        <p:txBody>
          <a:bodyPr wrap="none" rtlCol="0">
            <a:spAutoFit/>
          </a:bodyPr>
          <a:lstStyle/>
          <a:p>
            <a:pPr algn="r" rtl="1"/>
            <a:r>
              <a:rPr lang="en-US" sz="2000" dirty="0">
                <a:latin typeface="Alexandria" charset="0"/>
                <a:cs typeface="Alexandria" charset="0"/>
              </a:rPr>
              <a:t>DGM333</a:t>
            </a:r>
            <a:endParaRPr lang="ar-SA" sz="2000" dirty="0">
              <a:latin typeface="Alexandria" charset="0"/>
              <a:cs typeface="Alexandria" charset="0"/>
            </a:endParaRPr>
          </a:p>
          <a:p>
            <a:pPr algn="r" rtl="1"/>
            <a:r>
              <a:rPr lang="ar-SA" sz="2000" dirty="0">
                <a:latin typeface="Alexandria" charset="0"/>
                <a:cs typeface="Alexandria" charset="0"/>
              </a:rPr>
              <a:t>كلية الإعلام والتسويق</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BEA290-5F5D-849D-0239-FBBFDE39FE9E}"/>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30FD27D-5586-B112-0802-2B95CF8F7D85}"/>
              </a:ext>
            </a:extLst>
          </p:cNvPr>
          <p:cNvSpPr txBox="1"/>
          <p:nvPr/>
        </p:nvSpPr>
        <p:spPr>
          <a:xfrm>
            <a:off x="680935" y="1593860"/>
            <a:ext cx="10398867" cy="5135317"/>
          </a:xfrm>
          <a:prstGeom prst="rect">
            <a:avLst/>
          </a:prstGeom>
          <a:noFill/>
        </p:spPr>
        <p:txBody>
          <a:bodyPr wrap="square" rtlCol="0">
            <a:spAutoFit/>
          </a:bodyPr>
          <a:lstStyle/>
          <a:p>
            <a:pPr algn="just" rtl="1">
              <a:lnSpc>
                <a:spcPct val="250000"/>
              </a:lnSpc>
            </a:pPr>
            <a:r>
              <a:rPr lang="ar-SA" b="1" dirty="0">
                <a:latin typeface="Alexandria" charset="0"/>
                <a:cs typeface="Alexandria" charset="0"/>
              </a:rPr>
              <a:t>في المحاضرة</a:t>
            </a:r>
            <a:r>
              <a:rPr lang="en-US" b="1" dirty="0">
                <a:latin typeface="Alexandria" charset="0"/>
                <a:cs typeface="Alexandria" charset="0"/>
              </a:rPr>
              <a:t> </a:t>
            </a:r>
            <a:r>
              <a:rPr lang="ar-SA" b="1" dirty="0">
                <a:latin typeface="Alexandria" charset="0"/>
                <a:cs typeface="Alexandria" charset="0"/>
              </a:rPr>
              <a:t> السابقة من مقرر </a:t>
            </a:r>
            <a:r>
              <a:rPr lang="ar-SA" b="1" dirty="0">
                <a:solidFill>
                  <a:srgbClr val="C00000"/>
                </a:solidFill>
                <a:latin typeface="Alexandria" charset="0"/>
                <a:cs typeface="Alexandria" charset="0"/>
              </a:rPr>
              <a:t>الإبداع الإعلامي</a:t>
            </a:r>
            <a:r>
              <a:rPr lang="ar-SA" b="1" dirty="0">
                <a:latin typeface="Alexandria" charset="0"/>
                <a:cs typeface="Alexandria" charset="0"/>
              </a:rPr>
              <a:t>:</a:t>
            </a:r>
          </a:p>
          <a:p>
            <a:pPr marL="342900" indent="-342900" algn="just" rtl="1">
              <a:lnSpc>
                <a:spcPct val="200000"/>
              </a:lnSpc>
              <a:buFont typeface="+mj-lt"/>
              <a:buAutoNum type="arabicPeriod"/>
            </a:pPr>
            <a:r>
              <a:rPr lang="ar-SA" dirty="0">
                <a:latin typeface="Alexandria" charset="0"/>
                <a:cs typeface="Alexandria" charset="0"/>
              </a:rPr>
              <a:t>استعرضنا جوانب متعددة للإبداع، بدءاً من المبادئ الأساسية للتفكير الإبداعي وصولاً إلى تطبيقاته في مجالات متنوعة مثل التسويق الرقمي، الصحافة، إنتاج المحتوى المرئي والمسموع.</a:t>
            </a:r>
          </a:p>
          <a:p>
            <a:pPr marL="342900" indent="-342900" algn="just" rtl="1">
              <a:lnSpc>
                <a:spcPct val="200000"/>
              </a:lnSpc>
              <a:buFont typeface="+mj-lt"/>
              <a:buAutoNum type="arabicPeriod"/>
            </a:pPr>
            <a:r>
              <a:rPr lang="ar-SA" dirty="0">
                <a:latin typeface="Alexandria" charset="0"/>
                <a:cs typeface="Alexandria" charset="0"/>
              </a:rPr>
              <a:t> تناولت المحاضرة الأسس النظرية والعملية للإبداع في الإعلام الرقمي، موضحةً كيف يمكن للإعلاميين الدمج بين التفكير الإبداعي والنقدي لتوليد أفكار مبتكرة ثم تقييمها وتطبيقها بفعالية.</a:t>
            </a:r>
          </a:p>
          <a:p>
            <a:pPr marL="342900" indent="-342900" algn="just" rtl="1">
              <a:lnSpc>
                <a:spcPct val="200000"/>
              </a:lnSpc>
              <a:buFont typeface="+mj-lt"/>
              <a:buAutoNum type="arabicPeriod"/>
            </a:pPr>
            <a:r>
              <a:rPr lang="ar-SA" dirty="0">
                <a:latin typeface="Alexandria" charset="0"/>
                <a:cs typeface="Alexandria" charset="0"/>
              </a:rPr>
              <a:t>كما ناقشت التحديات التي يفرضها المشهد الرقمي مثل وفرة المحتوى وتسارع التطور التكنولوجي، مقابل الفرص الواسعة التي توفرها المنصات الرقمية والتقنيات الحديثة، وأكدت على أهمية الدمج بين الإبداع والابتكار، والالتزام بالأخلاقيات والمصداقية، باعتبارها عناصر أساسية لبناء محتوى رقمي ناجح، مستدام، ومؤثر.</a:t>
            </a:r>
          </a:p>
        </p:txBody>
      </p:sp>
      <p:pic>
        <p:nvPicPr>
          <p:cNvPr id="12" name="Graphic 21">
            <a:extLst>
              <a:ext uri="{FF2B5EF4-FFF2-40B4-BE49-F238E27FC236}">
                <a16:creationId xmlns:a16="http://schemas.microsoft.com/office/drawing/2014/main" id="{3683B42D-F4EF-A70A-0FEF-B82126B5E7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4307" y="253871"/>
            <a:ext cx="2305141" cy="1076343"/>
          </a:xfrm>
          <a:prstGeom prst="rect">
            <a:avLst/>
          </a:prstGeom>
        </p:spPr>
      </p:pic>
      <p:sp>
        <p:nvSpPr>
          <p:cNvPr id="10" name="Rectangle 9">
            <a:extLst>
              <a:ext uri="{FF2B5EF4-FFF2-40B4-BE49-F238E27FC236}">
                <a16:creationId xmlns:a16="http://schemas.microsoft.com/office/drawing/2014/main" id="{3987ED94-13C2-4F8E-96E1-60AD1DA1D008}"/>
              </a:ext>
            </a:extLst>
          </p:cNvPr>
          <p:cNvSpPr/>
          <p:nvPr/>
        </p:nvSpPr>
        <p:spPr>
          <a:xfrm>
            <a:off x="2841171" y="259841"/>
            <a:ext cx="7868545"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solidFill>
                  <a:schemeClr val="bg1"/>
                </a:solidFill>
                <a:latin typeface="Alexandria" charset="0"/>
                <a:cs typeface="Alexandria" charset="0"/>
              </a:rPr>
              <a:t>ملخص المحاضرة السابقة</a:t>
            </a:r>
          </a:p>
        </p:txBody>
      </p:sp>
      <p:pic>
        <p:nvPicPr>
          <p:cNvPr id="7" name="Picture 2">
            <a:extLst>
              <a:ext uri="{FF2B5EF4-FFF2-40B4-BE49-F238E27FC236}">
                <a16:creationId xmlns:a16="http://schemas.microsoft.com/office/drawing/2014/main" id="{382CD001-AA28-4375-BC86-E54E4AEBA91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01439" y="253871"/>
            <a:ext cx="1133929"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5733267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03860" y="6399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096000" y="2762500"/>
            <a:ext cx="6096000" cy="1834926"/>
          </a:xfrm>
          <a:prstGeom prst="rect">
            <a:avLst/>
          </a:prstGeom>
          <a:noFill/>
        </p:spPr>
        <p:txBody>
          <a:bodyPr wrap="square" rtlCol="0">
            <a:spAutoFit/>
          </a:bodyPr>
          <a:lstStyle/>
          <a:p>
            <a:pPr algn="ctr" rtl="1">
              <a:lnSpc>
                <a:spcPct val="150000"/>
              </a:lnSpc>
            </a:pPr>
            <a:r>
              <a:rPr lang="ar-SA" sz="4000" b="1" dirty="0">
                <a:solidFill>
                  <a:srgbClr val="203E5F"/>
                </a:solidFill>
                <a:latin typeface="Alexandria" panose="020F0502020204030204" pitchFamily="2" charset="-78"/>
                <a:cs typeface="Alexandria" panose="020F0502020204030204" pitchFamily="2" charset="-78"/>
              </a:rPr>
              <a:t>الإبداع في</a:t>
            </a:r>
          </a:p>
          <a:p>
            <a:pPr algn="ctr" rtl="1">
              <a:lnSpc>
                <a:spcPct val="150000"/>
              </a:lnSpc>
            </a:pPr>
            <a:r>
              <a:rPr lang="ar-SA" sz="4000" b="1" dirty="0">
                <a:solidFill>
                  <a:srgbClr val="203E5F"/>
                </a:solidFill>
                <a:latin typeface="Alexandria" panose="020F0502020204030204" pitchFamily="2" charset="-78"/>
                <a:cs typeface="Alexandria" panose="020F0502020204030204" pitchFamily="2" charset="-78"/>
              </a:rPr>
              <a:t> الصحافة الرقمية</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BEA290-5F5D-849D-0239-FBBFDE39FE9E}"/>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30FD27D-5586-B112-0802-2B95CF8F7D85}"/>
              </a:ext>
            </a:extLst>
          </p:cNvPr>
          <p:cNvSpPr txBox="1"/>
          <p:nvPr/>
        </p:nvSpPr>
        <p:spPr>
          <a:xfrm>
            <a:off x="3608963" y="1603586"/>
            <a:ext cx="8126172" cy="4131196"/>
          </a:xfrm>
          <a:prstGeom prst="rect">
            <a:avLst/>
          </a:prstGeom>
          <a:noFill/>
        </p:spPr>
        <p:txBody>
          <a:bodyPr wrap="square" rtlCol="0">
            <a:spAutoFit/>
          </a:bodyPr>
          <a:lstStyle/>
          <a:p>
            <a:pPr algn="just" rtl="1">
              <a:lnSpc>
                <a:spcPct val="250000"/>
              </a:lnSpc>
            </a:pPr>
            <a:r>
              <a:rPr lang="ar-SA" b="1" dirty="0">
                <a:solidFill>
                  <a:srgbClr val="C00000"/>
                </a:solidFill>
                <a:latin typeface="Alexandria" charset="0"/>
                <a:cs typeface="Alexandria" charset="0"/>
              </a:rPr>
              <a:t>بنهاية هذه المحاضرة سيكون الطلاب قادرين على:</a:t>
            </a:r>
          </a:p>
          <a:p>
            <a:pPr algn="just" rtl="1">
              <a:lnSpc>
                <a:spcPct val="250000"/>
              </a:lnSpc>
            </a:pPr>
            <a:r>
              <a:rPr lang="ar-SA" dirty="0">
                <a:latin typeface="Alexandria" charset="0"/>
                <a:cs typeface="Alexandria" charset="0"/>
              </a:rPr>
              <a:t>1.</a:t>
            </a:r>
            <a:r>
              <a:rPr lang="en-US" dirty="0">
                <a:latin typeface="Alexandria" charset="0"/>
                <a:cs typeface="Alexandria" charset="0"/>
              </a:rPr>
              <a:t> </a:t>
            </a:r>
            <a:r>
              <a:rPr lang="ar-SA" dirty="0">
                <a:latin typeface="Alexandria" charset="0"/>
                <a:cs typeface="Alexandria" charset="0"/>
              </a:rPr>
              <a:t>فهم مفهوم الإبداع في الصحافة الرقمية وأهميته في العصر الحالي.</a:t>
            </a:r>
          </a:p>
          <a:p>
            <a:pPr algn="just" rtl="1">
              <a:lnSpc>
                <a:spcPct val="250000"/>
              </a:lnSpc>
            </a:pPr>
            <a:r>
              <a:rPr lang="ar-SA" dirty="0">
                <a:latin typeface="Alexandria" charset="0"/>
                <a:cs typeface="Alexandria" charset="0"/>
              </a:rPr>
              <a:t>2.</a:t>
            </a:r>
            <a:r>
              <a:rPr lang="en-US" dirty="0">
                <a:latin typeface="Alexandria" charset="0"/>
                <a:cs typeface="Alexandria" charset="0"/>
              </a:rPr>
              <a:t> </a:t>
            </a:r>
            <a:r>
              <a:rPr lang="ar-SA" dirty="0">
                <a:latin typeface="Alexandria" charset="0"/>
                <a:cs typeface="Alexandria" charset="0"/>
              </a:rPr>
              <a:t>التعرف على أشكال المحتوى الصحفي الرقمي المبتكر.</a:t>
            </a:r>
          </a:p>
          <a:p>
            <a:pPr algn="just" rtl="1">
              <a:lnSpc>
                <a:spcPct val="250000"/>
              </a:lnSpc>
            </a:pPr>
            <a:r>
              <a:rPr lang="ar-SA" dirty="0">
                <a:latin typeface="Alexandria" charset="0"/>
                <a:cs typeface="Alexandria" charset="0"/>
              </a:rPr>
              <a:t>3.</a:t>
            </a:r>
            <a:r>
              <a:rPr lang="en-US" dirty="0">
                <a:latin typeface="Alexandria" charset="0"/>
                <a:cs typeface="Alexandria" charset="0"/>
              </a:rPr>
              <a:t> </a:t>
            </a:r>
            <a:r>
              <a:rPr lang="ar-SA" dirty="0">
                <a:latin typeface="Alexandria" charset="0"/>
                <a:cs typeface="Alexandria" charset="0"/>
              </a:rPr>
              <a:t>استكشاف دور التكنولوجيا في تعزيز الإبداع الصحفي.</a:t>
            </a:r>
          </a:p>
          <a:p>
            <a:pPr algn="just" rtl="1">
              <a:lnSpc>
                <a:spcPct val="250000"/>
              </a:lnSpc>
            </a:pPr>
            <a:r>
              <a:rPr lang="ar-SA" dirty="0">
                <a:latin typeface="Alexandria" charset="0"/>
                <a:cs typeface="Alexandria" charset="0"/>
              </a:rPr>
              <a:t>4.</a:t>
            </a:r>
            <a:r>
              <a:rPr lang="en-US" dirty="0">
                <a:latin typeface="Alexandria" charset="0"/>
                <a:cs typeface="Alexandria" charset="0"/>
              </a:rPr>
              <a:t> </a:t>
            </a:r>
            <a:r>
              <a:rPr lang="ar-SA" dirty="0">
                <a:latin typeface="Alexandria" charset="0"/>
                <a:cs typeface="Alexandria" charset="0"/>
              </a:rPr>
              <a:t>تحليل التحديات والفرص التي تواجه الصحافة الرقمية الإبداعية.</a:t>
            </a:r>
          </a:p>
          <a:p>
            <a:pPr algn="just" rtl="1">
              <a:lnSpc>
                <a:spcPct val="250000"/>
              </a:lnSpc>
            </a:pPr>
            <a:r>
              <a:rPr lang="ar-SA" dirty="0">
                <a:latin typeface="Alexandria" charset="0"/>
                <a:cs typeface="Alexandria" charset="0"/>
              </a:rPr>
              <a:t>5.</a:t>
            </a:r>
            <a:r>
              <a:rPr lang="en-US" dirty="0">
                <a:latin typeface="Alexandria" charset="0"/>
                <a:cs typeface="Alexandria" charset="0"/>
              </a:rPr>
              <a:t> </a:t>
            </a:r>
            <a:r>
              <a:rPr lang="ar-SA" dirty="0">
                <a:latin typeface="Alexandria" charset="0"/>
                <a:cs typeface="Alexandria" charset="0"/>
              </a:rPr>
              <a:t>تطبيق مبادئ الإبداع في إنتاج محتوى صحفي رقمي جذاب ومؤثر</a:t>
            </a:r>
            <a:r>
              <a:rPr lang="en-US" dirty="0">
                <a:latin typeface="Alexandria" charset="0"/>
                <a:cs typeface="Alexandria" charset="0"/>
              </a:rPr>
              <a:t>.</a:t>
            </a:r>
            <a:endParaRPr lang="ar-SA" dirty="0">
              <a:latin typeface="Alexandria" charset="0"/>
              <a:cs typeface="Alexandria" charset="0"/>
            </a:endParaRPr>
          </a:p>
        </p:txBody>
      </p:sp>
      <p:pic>
        <p:nvPicPr>
          <p:cNvPr id="12" name="Graphic 21">
            <a:extLst>
              <a:ext uri="{FF2B5EF4-FFF2-40B4-BE49-F238E27FC236}">
                <a16:creationId xmlns:a16="http://schemas.microsoft.com/office/drawing/2014/main" id="{3683B42D-F4EF-A70A-0FEF-B82126B5E7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78403" y="259841"/>
            <a:ext cx="2305141" cy="1076343"/>
          </a:xfrm>
          <a:prstGeom prst="rect">
            <a:avLst/>
          </a:prstGeom>
        </p:spPr>
      </p:pic>
      <p:sp>
        <p:nvSpPr>
          <p:cNvPr id="10" name="Rectangle 9">
            <a:extLst>
              <a:ext uri="{FF2B5EF4-FFF2-40B4-BE49-F238E27FC236}">
                <a16:creationId xmlns:a16="http://schemas.microsoft.com/office/drawing/2014/main" id="{3987ED94-13C2-4F8E-96E1-60AD1DA1D008}"/>
              </a:ext>
            </a:extLst>
          </p:cNvPr>
          <p:cNvSpPr/>
          <p:nvPr/>
        </p:nvSpPr>
        <p:spPr>
          <a:xfrm>
            <a:off x="2583545" y="259841"/>
            <a:ext cx="8126172"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exandria" charset="0"/>
                <a:cs typeface="Alexandria" charset="0"/>
              </a:rPr>
              <a:t>أهداف المحاضرة</a:t>
            </a:r>
          </a:p>
        </p:txBody>
      </p:sp>
      <p:pic>
        <p:nvPicPr>
          <p:cNvPr id="6" name="Picture 5">
            <a:extLst>
              <a:ext uri="{FF2B5EF4-FFF2-40B4-BE49-F238E27FC236}">
                <a16:creationId xmlns:a16="http://schemas.microsoft.com/office/drawing/2014/main" id="{EDD489B7-A70B-4F3A-8435-5E31F14D2DE2}"/>
              </a:ext>
            </a:extLst>
          </p:cNvPr>
          <p:cNvPicPr>
            <a:picLocks noChangeAspect="1"/>
          </p:cNvPicPr>
          <p:nvPr/>
        </p:nvPicPr>
        <p:blipFill>
          <a:blip r:embed="rId3"/>
          <a:stretch>
            <a:fillRect/>
          </a:stretch>
        </p:blipFill>
        <p:spPr>
          <a:xfrm>
            <a:off x="10819706" y="259841"/>
            <a:ext cx="1093891"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26" name="Picture 2" descr="مجم: أهداف الدرس | Plateforme des ressources pédagogiques et d ...">
            <a:extLst>
              <a:ext uri="{FF2B5EF4-FFF2-40B4-BE49-F238E27FC236}">
                <a16:creationId xmlns:a16="http://schemas.microsoft.com/office/drawing/2014/main" id="{CEE672FA-935A-42EA-B0D3-10A4A291867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flipH="1">
            <a:off x="278401" y="2351314"/>
            <a:ext cx="3126279" cy="345870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5656280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26"/>
                                        </p:tgtEl>
                                        <p:attrNameLst>
                                          <p:attrName>style.visibility</p:attrName>
                                        </p:attrNameLst>
                                      </p:cBhvr>
                                      <p:to>
                                        <p:strVal val="visible"/>
                                      </p:to>
                                    </p:set>
                                    <p:animEffect transition="in" filter="fade">
                                      <p:cBhvr>
                                        <p:cTn id="14" dur="1000"/>
                                        <p:tgtEl>
                                          <p:spTgt spid="1026"/>
                                        </p:tgtEl>
                                      </p:cBhvr>
                                    </p:animEffect>
                                    <p:anim calcmode="lin" valueType="num">
                                      <p:cBhvr>
                                        <p:cTn id="15" dur="1000" fill="hold"/>
                                        <p:tgtEl>
                                          <p:spTgt spid="1026"/>
                                        </p:tgtEl>
                                        <p:attrNameLst>
                                          <p:attrName>ppt_x</p:attrName>
                                        </p:attrNameLst>
                                      </p:cBhvr>
                                      <p:tavLst>
                                        <p:tav tm="0">
                                          <p:val>
                                            <p:strVal val="#ppt_x"/>
                                          </p:val>
                                        </p:tav>
                                        <p:tav tm="100000">
                                          <p:val>
                                            <p:strVal val="#ppt_x"/>
                                          </p:val>
                                        </p:tav>
                                      </p:tavLst>
                                    </p:anim>
                                    <p:anim calcmode="lin" valueType="num">
                                      <p:cBhvr>
                                        <p:cTn id="16"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AAF769-EC53-898E-770A-AC2C1282BBB6}"/>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37AD128C-686B-2994-9563-BE92B0D21F8A}"/>
              </a:ext>
            </a:extLst>
          </p:cNvPr>
          <p:cNvSpPr txBox="1"/>
          <p:nvPr/>
        </p:nvSpPr>
        <p:spPr>
          <a:xfrm>
            <a:off x="671208" y="1678975"/>
            <a:ext cx="7568120" cy="4750596"/>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تشهد الصحافة تحولاً جذرياً في العصر الرقمي، حيث لم تعد تقتصر على الأشكال التقليدية للخبر والمقال، لقد أصبحت </a:t>
            </a:r>
            <a:r>
              <a:rPr lang="ar-SA" dirty="0">
                <a:solidFill>
                  <a:srgbClr val="C00000"/>
                </a:solidFill>
                <a:latin typeface="Alexandria" charset="0"/>
                <a:cs typeface="Alexandria" charset="0"/>
              </a:rPr>
              <a:t>المساحة الرقمية بيئة خصبة للابتكار والتجريب</a:t>
            </a:r>
            <a:r>
              <a:rPr lang="ar-SA" dirty="0">
                <a:latin typeface="Alexandria" charset="0"/>
                <a:cs typeface="Alexandria" charset="0"/>
              </a:rPr>
              <a:t>، مما يفرض على الصحفيين والمؤسسات الإعلامية تبني مقاربات إبداعية جديدة لتقديم المحتوى. </a:t>
            </a:r>
          </a:p>
          <a:p>
            <a:pPr algn="just" rtl="1">
              <a:lnSpc>
                <a:spcPct val="200000"/>
              </a:lnSpc>
            </a:pPr>
            <a:endParaRPr lang="ar-SA" sz="1000" dirty="0">
              <a:latin typeface="Alexandria" charset="0"/>
              <a:cs typeface="Alexandria" charset="0"/>
            </a:endParaRPr>
          </a:p>
          <a:p>
            <a:pPr algn="just" rtl="1">
              <a:lnSpc>
                <a:spcPct val="200000"/>
              </a:lnSpc>
            </a:pPr>
            <a:r>
              <a:rPr lang="ar-SA" dirty="0">
                <a:latin typeface="Alexandria" charset="0"/>
                <a:cs typeface="Alexandria" charset="0"/>
              </a:rPr>
              <a:t>2. الإبداع في الصحافة الرقمية لا يعني مجرد استخدام الأدوات التكنولوجية الحديثة، بل </a:t>
            </a:r>
            <a:r>
              <a:rPr lang="ar-SA" dirty="0">
                <a:solidFill>
                  <a:srgbClr val="C00000"/>
                </a:solidFill>
                <a:latin typeface="Alexandria" charset="0"/>
                <a:cs typeface="Alexandria" charset="0"/>
              </a:rPr>
              <a:t>يتجاوز ذلك إلى إعادة تعريف طرق جمع المعلومات، سرد القصص، والتفاعل مع الجمهور</a:t>
            </a:r>
            <a:r>
              <a:rPr lang="ar-SA" dirty="0">
                <a:latin typeface="Alexandria" charset="0"/>
                <a:cs typeface="Alexandria" charset="0"/>
              </a:rPr>
              <a:t>، وبالتأكيد الهدف هو تقديم تجربة إخبارية غنية، متعددة الأبعاد، وتلبي احتياجات وتوقعات الجمهور الرقمي المتغيرة.</a:t>
            </a:r>
          </a:p>
        </p:txBody>
      </p:sp>
      <p:sp>
        <p:nvSpPr>
          <p:cNvPr id="24" name="Rectangle 23">
            <a:extLst>
              <a:ext uri="{FF2B5EF4-FFF2-40B4-BE49-F238E27FC236}">
                <a16:creationId xmlns:a16="http://schemas.microsoft.com/office/drawing/2014/main" id="{1DC3C92E-7519-38C1-5A41-17A0D7A46626}"/>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B2CF8E51-8E13-725B-0E60-30EFC0EAB2BD}"/>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الرابعة - الإبداع في الصحافة الرقمية</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4BDC1503-E771-2CFC-6B6A-58956D77CC99}"/>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مقدمة في الإبداع في الصحافة الرقمية</a:t>
            </a:r>
          </a:p>
        </p:txBody>
      </p:sp>
      <p:pic>
        <p:nvPicPr>
          <p:cNvPr id="17" name="Graphic 21">
            <a:extLst>
              <a:ext uri="{FF2B5EF4-FFF2-40B4-BE49-F238E27FC236}">
                <a16:creationId xmlns:a16="http://schemas.microsoft.com/office/drawing/2014/main" id="{ACDF78BE-8FD0-7418-AC99-E701DAEDCA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623EA3AD-1E12-3CC6-AB7C-C9B5CAAC39A7}"/>
              </a:ext>
            </a:extLst>
          </p:cNvPr>
          <p:cNvSpPr txBox="1"/>
          <p:nvPr/>
        </p:nvSpPr>
        <p:spPr>
          <a:xfrm>
            <a:off x="8457317" y="5726470"/>
            <a:ext cx="3695771" cy="307777"/>
          </a:xfrm>
          <a:prstGeom prst="rect">
            <a:avLst/>
          </a:prstGeom>
          <a:noFill/>
        </p:spPr>
        <p:txBody>
          <a:bodyPr wrap="square">
            <a:spAutoFit/>
          </a:bodyPr>
          <a:lstStyle/>
          <a:p>
            <a:pPr algn="ctr"/>
            <a:r>
              <a:rPr lang="en-US" sz="1400" dirty="0"/>
              <a:t>https://www.reuters.com/graphics/</a:t>
            </a:r>
          </a:p>
        </p:txBody>
      </p:sp>
      <p:sp>
        <p:nvSpPr>
          <p:cNvPr id="5" name="TextBox 4">
            <a:extLst>
              <a:ext uri="{FF2B5EF4-FFF2-40B4-BE49-F238E27FC236}">
                <a16:creationId xmlns:a16="http://schemas.microsoft.com/office/drawing/2014/main" id="{C02FAB8A-AAA5-2654-2877-4712514FC7DB}"/>
              </a:ext>
            </a:extLst>
          </p:cNvPr>
          <p:cNvSpPr txBox="1"/>
          <p:nvPr/>
        </p:nvSpPr>
        <p:spPr>
          <a:xfrm>
            <a:off x="8540849" y="5178756"/>
            <a:ext cx="3528706" cy="523220"/>
          </a:xfrm>
          <a:prstGeom prst="rect">
            <a:avLst/>
          </a:prstGeom>
          <a:noFill/>
        </p:spPr>
        <p:txBody>
          <a:bodyPr wrap="square">
            <a:spAutoFit/>
          </a:bodyPr>
          <a:lstStyle/>
          <a:p>
            <a:pPr algn="ctr"/>
            <a:r>
              <a:rPr lang="en-US" sz="1400" dirty="0">
                <a:latin typeface="Alexandria" pitchFamily="2" charset="-78"/>
                <a:cs typeface="Alexandria" pitchFamily="2" charset="-78"/>
              </a:rPr>
              <a:t>Reuters Graphics </a:t>
            </a:r>
          </a:p>
          <a:p>
            <a:pPr algn="ctr"/>
            <a:r>
              <a:rPr lang="en-US" sz="1400" dirty="0" err="1">
                <a:latin typeface="Alexandria" pitchFamily="2" charset="-78"/>
                <a:cs typeface="Alexandria" pitchFamily="2" charset="-78"/>
              </a:rPr>
              <a:t>استخدام</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التفاعلية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في</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القصص</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الصحفية</a:t>
            </a:r>
            <a:endParaRPr lang="en-US" sz="1400" dirty="0">
              <a:latin typeface="Alexandria" pitchFamily="2" charset="-78"/>
              <a:cs typeface="Alexandria" pitchFamily="2" charset="-78"/>
            </a:endParaRPr>
          </a:p>
        </p:txBody>
      </p:sp>
      <p:pic>
        <p:nvPicPr>
          <p:cNvPr id="7" name="Picture 6">
            <a:extLst>
              <a:ext uri="{FF2B5EF4-FFF2-40B4-BE49-F238E27FC236}">
                <a16:creationId xmlns:a16="http://schemas.microsoft.com/office/drawing/2014/main" id="{509A8E9E-993D-3B45-0D77-74CA4A9DAEB6}"/>
              </a:ext>
            </a:extLst>
          </p:cNvPr>
          <p:cNvPicPr>
            <a:picLocks noChangeAspect="1"/>
          </p:cNvPicPr>
          <p:nvPr/>
        </p:nvPicPr>
        <p:blipFill>
          <a:blip r:embed="rId3"/>
          <a:stretch>
            <a:fillRect/>
          </a:stretch>
        </p:blipFill>
        <p:spPr>
          <a:xfrm>
            <a:off x="9409727" y="4396312"/>
            <a:ext cx="1790950" cy="609685"/>
          </a:xfrm>
          <a:prstGeom prst="rect">
            <a:avLst/>
          </a:prstGeom>
        </p:spPr>
      </p:pic>
      <p:pic>
        <p:nvPicPr>
          <p:cNvPr id="9" name="Picture 8">
            <a:extLst>
              <a:ext uri="{FF2B5EF4-FFF2-40B4-BE49-F238E27FC236}">
                <a16:creationId xmlns:a16="http://schemas.microsoft.com/office/drawing/2014/main" id="{54E04B2E-85EA-7E80-7DD5-87378A4F5C20}"/>
              </a:ext>
            </a:extLst>
          </p:cNvPr>
          <p:cNvPicPr>
            <a:picLocks noChangeAspect="1"/>
          </p:cNvPicPr>
          <p:nvPr/>
        </p:nvPicPr>
        <p:blipFill>
          <a:blip r:embed="rId4"/>
          <a:stretch>
            <a:fillRect/>
          </a:stretch>
        </p:blipFill>
        <p:spPr>
          <a:xfrm>
            <a:off x="8540849" y="2118954"/>
            <a:ext cx="3400900" cy="2324424"/>
          </a:xfrm>
          <a:prstGeom prst="rect">
            <a:avLst/>
          </a:prstGeom>
        </p:spPr>
      </p:pic>
    </p:spTree>
    <p:extLst>
      <p:ext uri="{BB962C8B-B14F-4D97-AF65-F5344CB8AC3E}">
        <p14:creationId xmlns:p14="http://schemas.microsoft.com/office/powerpoint/2010/main" val="28751658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4A0FAA-8B28-593D-EFE8-6C4E75EC694B}"/>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665B9619-6387-A551-F5D3-D4BB54AF7C05}"/>
              </a:ext>
            </a:extLst>
          </p:cNvPr>
          <p:cNvSpPr txBox="1"/>
          <p:nvPr/>
        </p:nvSpPr>
        <p:spPr>
          <a:xfrm>
            <a:off x="1210403" y="1925142"/>
            <a:ext cx="9538112" cy="4196598"/>
          </a:xfrm>
          <a:prstGeom prst="rect">
            <a:avLst/>
          </a:prstGeom>
          <a:noFill/>
        </p:spPr>
        <p:txBody>
          <a:bodyPr wrap="square" rtlCol="0">
            <a:spAutoFit/>
          </a:bodyPr>
          <a:lstStyle/>
          <a:p>
            <a:pPr algn="just" rtl="1">
              <a:lnSpc>
                <a:spcPct val="200000"/>
              </a:lnSpc>
            </a:pPr>
            <a:r>
              <a:rPr lang="ar-SA" dirty="0">
                <a:latin typeface="Alexandria" charset="0"/>
                <a:cs typeface="Alexandria" charset="0"/>
              </a:rPr>
              <a:t>3. يبرز الإبداع في الصحافة الرقمية </a:t>
            </a:r>
            <a:r>
              <a:rPr lang="ar-SA" dirty="0">
                <a:solidFill>
                  <a:srgbClr val="C00000"/>
                </a:solidFill>
                <a:latin typeface="Alexandria" charset="0"/>
                <a:cs typeface="Alexandria" charset="0"/>
              </a:rPr>
              <a:t>كضرورة ملحة في ظل المنافسة الشديدة من مصادر المعلومات المتنوعة</a:t>
            </a:r>
            <a:r>
              <a:rPr lang="ar-SA" dirty="0">
                <a:latin typeface="Alexandria" charset="0"/>
                <a:cs typeface="Alexandria" charset="0"/>
              </a:rPr>
              <a:t>، </a:t>
            </a:r>
            <a:r>
              <a:rPr lang="ar-SA" dirty="0">
                <a:solidFill>
                  <a:srgbClr val="C00000"/>
                </a:solidFill>
                <a:latin typeface="Alexandria" charset="0"/>
                <a:cs typeface="Alexandria" charset="0"/>
              </a:rPr>
              <a:t>وتغير عادات استهلاك الأخبار لدى الجمهور</a:t>
            </a:r>
            <a:r>
              <a:rPr lang="ar-SA" dirty="0">
                <a:latin typeface="Alexandria" charset="0"/>
                <a:cs typeface="Alexandria" charset="0"/>
              </a:rPr>
              <a:t>، حيث لم يعد كافياً تقديم الخبر مجرداً، بل يجب أن يكون مصحوباً بتحليل عميق، وسرد قصصي جذاب، وعناصر تفاعلية تشد انتباه القارئ وتجعله جزءاً من العملية الإخبارية. </a:t>
            </a:r>
          </a:p>
          <a:p>
            <a:pPr algn="just" rtl="1">
              <a:lnSpc>
                <a:spcPct val="200000"/>
              </a:lnSpc>
            </a:pPr>
            <a:endParaRPr lang="ar-SA" sz="1000" dirty="0">
              <a:latin typeface="Alexandria" charset="0"/>
              <a:cs typeface="Alexandria" charset="0"/>
            </a:endParaRPr>
          </a:p>
          <a:p>
            <a:pPr algn="just" rtl="1">
              <a:lnSpc>
                <a:spcPct val="200000"/>
              </a:lnSpc>
            </a:pPr>
            <a:r>
              <a:rPr lang="ar-SA" dirty="0">
                <a:latin typeface="Alexandria" charset="0"/>
                <a:cs typeface="Alexandria" charset="0"/>
              </a:rPr>
              <a:t>4. حتى تكون الصحافة الرقمية إبداعية وفعالة، يجب أن تتبنى عقلية التجريب والمخاطرة المحسوبة، ويجب على المؤسسات الإعلامية أن </a:t>
            </a:r>
            <a:r>
              <a:rPr lang="ar-SA" dirty="0">
                <a:solidFill>
                  <a:srgbClr val="C00000"/>
                </a:solidFill>
                <a:latin typeface="Alexandria" charset="0"/>
                <a:cs typeface="Alexandria" charset="0"/>
              </a:rPr>
              <a:t>تشجع صحفييها على استكشاف أشكال جديدة للسرد</a:t>
            </a:r>
            <a:r>
              <a:rPr lang="ar-SA" dirty="0">
                <a:latin typeface="Alexandria" charset="0"/>
                <a:cs typeface="Alexandria" charset="0"/>
              </a:rPr>
              <a:t>، وتجربة تقنيات مبتكرة، والتعلم من الأخطاء.</a:t>
            </a:r>
          </a:p>
        </p:txBody>
      </p:sp>
      <p:sp>
        <p:nvSpPr>
          <p:cNvPr id="24" name="Rectangle 23">
            <a:extLst>
              <a:ext uri="{FF2B5EF4-FFF2-40B4-BE49-F238E27FC236}">
                <a16:creationId xmlns:a16="http://schemas.microsoft.com/office/drawing/2014/main" id="{1862B6EB-7062-80F5-2E03-FC3AF6D09EF4}"/>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0C524DCF-977F-8673-2438-55E1DCD6731E}"/>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الرابعة - الإبداع في الصحافة الرقمية</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46F97049-91F7-A312-7501-FA56A4C0E3DF}"/>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مقدمة في الإبداع في الصحافة الرقمية</a:t>
            </a:r>
          </a:p>
        </p:txBody>
      </p:sp>
      <p:pic>
        <p:nvPicPr>
          <p:cNvPr id="17" name="Graphic 21">
            <a:extLst>
              <a:ext uri="{FF2B5EF4-FFF2-40B4-BE49-F238E27FC236}">
                <a16:creationId xmlns:a16="http://schemas.microsoft.com/office/drawing/2014/main" id="{20918682-23D5-AB86-E472-46CE69ABB4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28810191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0763E8-DF9C-C6E2-4988-60E8AD95D500}"/>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2C895DBF-D464-A5AF-5EF2-4EB414AC1C90}"/>
              </a:ext>
            </a:extLst>
          </p:cNvPr>
          <p:cNvSpPr txBox="1"/>
          <p:nvPr/>
        </p:nvSpPr>
        <p:spPr>
          <a:xfrm>
            <a:off x="4105071" y="1815162"/>
            <a:ext cx="7480571" cy="4196598"/>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a:t>
            </a:r>
            <a:r>
              <a:rPr lang="ar-SA" dirty="0">
                <a:solidFill>
                  <a:srgbClr val="C00000"/>
                </a:solidFill>
                <a:latin typeface="Alexandria" charset="0"/>
                <a:cs typeface="Alexandria" charset="0"/>
              </a:rPr>
              <a:t>تتجاوز</a:t>
            </a:r>
            <a:r>
              <a:rPr lang="ar-SA" dirty="0">
                <a:latin typeface="Alexandria" charset="0"/>
                <a:cs typeface="Alexandria" charset="0"/>
              </a:rPr>
              <a:t> الصحافة الرقمية الإبداعية </a:t>
            </a:r>
            <a:r>
              <a:rPr lang="ar-SA" dirty="0">
                <a:solidFill>
                  <a:srgbClr val="C00000"/>
                </a:solidFill>
                <a:latin typeface="Alexandria" charset="0"/>
                <a:cs typeface="Alexandria" charset="0"/>
              </a:rPr>
              <a:t>مجرد نقل الأخبار من الوسائط التقليدية إلى المنصات الرقمية</a:t>
            </a:r>
            <a:r>
              <a:rPr lang="ar-SA" dirty="0">
                <a:latin typeface="Alexandria" charset="0"/>
                <a:cs typeface="Alexandria" charset="0"/>
              </a:rPr>
              <a:t>، إنها تتطلب إعادة تصور كاملة لكيفية جمع المعلومات، معالجتها، تقديمها، وتوزيعها في بيئة رقمية ديناميكية. </a:t>
            </a:r>
          </a:p>
          <a:p>
            <a:pPr algn="just" rtl="1">
              <a:lnSpc>
                <a:spcPct val="200000"/>
              </a:lnSpc>
            </a:pPr>
            <a:endParaRPr lang="ar-SA" sz="1000" dirty="0">
              <a:latin typeface="Alexandria" charset="0"/>
              <a:cs typeface="Alexandria" charset="0"/>
            </a:endParaRPr>
          </a:p>
          <a:p>
            <a:pPr algn="just" rtl="1">
              <a:lnSpc>
                <a:spcPct val="200000"/>
              </a:lnSpc>
            </a:pPr>
            <a:r>
              <a:rPr lang="ar-SA" dirty="0">
                <a:latin typeface="Alexandria" charset="0"/>
                <a:cs typeface="Alexandria" charset="0"/>
              </a:rPr>
              <a:t>2. يكمن الإبداع هنا في القدرة على </a:t>
            </a:r>
            <a:r>
              <a:rPr lang="ar-SA" dirty="0">
                <a:solidFill>
                  <a:srgbClr val="C00000"/>
                </a:solidFill>
                <a:latin typeface="Alexandria" charset="0"/>
                <a:cs typeface="Alexandria" charset="0"/>
              </a:rPr>
              <a:t>استغلال</a:t>
            </a:r>
            <a:r>
              <a:rPr lang="ar-SA" dirty="0">
                <a:latin typeface="Alexandria" charset="0"/>
                <a:cs typeface="Alexandria" charset="0"/>
              </a:rPr>
              <a:t> </a:t>
            </a:r>
            <a:r>
              <a:rPr lang="ar-SA" dirty="0">
                <a:solidFill>
                  <a:srgbClr val="C00000"/>
                </a:solidFill>
                <a:latin typeface="Alexandria" charset="0"/>
                <a:cs typeface="Alexandria" charset="0"/>
              </a:rPr>
              <a:t>الإمكانيات</a:t>
            </a:r>
            <a:r>
              <a:rPr lang="ar-SA" dirty="0">
                <a:latin typeface="Alexandria" charset="0"/>
                <a:cs typeface="Alexandria" charset="0"/>
              </a:rPr>
              <a:t> </a:t>
            </a:r>
            <a:r>
              <a:rPr lang="ar-SA" dirty="0">
                <a:solidFill>
                  <a:srgbClr val="C00000"/>
                </a:solidFill>
                <a:latin typeface="Alexandria" charset="0"/>
                <a:cs typeface="Alexandria" charset="0"/>
              </a:rPr>
              <a:t>الفريدة</a:t>
            </a:r>
            <a:r>
              <a:rPr lang="ar-SA" dirty="0">
                <a:latin typeface="Alexandria" charset="0"/>
                <a:cs typeface="Alexandria" charset="0"/>
              </a:rPr>
              <a:t> </a:t>
            </a:r>
            <a:r>
              <a:rPr lang="ar-SA" dirty="0">
                <a:solidFill>
                  <a:srgbClr val="C00000"/>
                </a:solidFill>
                <a:latin typeface="Alexandria" charset="0"/>
                <a:cs typeface="Alexandria" charset="0"/>
              </a:rPr>
              <a:t>للإنترنت</a:t>
            </a:r>
            <a:r>
              <a:rPr lang="ar-SA" dirty="0">
                <a:latin typeface="Alexandria" charset="0"/>
                <a:cs typeface="Alexandria" charset="0"/>
              </a:rPr>
              <a:t>، مثل التفاعلية، الوسائط المتعددة، والوصول الفوري، لإنشاء تجارب إخبارية غنية ومختلفة، الهدف هو تقديم محتوى صحفي لا يكتفي بالإبلاغ، بل يثري، يحلل، ويشرك الجمهور بطرق لم تكن ممكنة في السابق.</a:t>
            </a:r>
          </a:p>
        </p:txBody>
      </p:sp>
      <p:sp>
        <p:nvSpPr>
          <p:cNvPr id="24" name="Rectangle 23">
            <a:extLst>
              <a:ext uri="{FF2B5EF4-FFF2-40B4-BE49-F238E27FC236}">
                <a16:creationId xmlns:a16="http://schemas.microsoft.com/office/drawing/2014/main" id="{81DD3231-93D0-DB73-323B-A96C075FD3C2}"/>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DBC9AAC-F51A-293B-CEAD-39102BF43A40}"/>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الرابعة - الإبداع في الصحافة الرقمية</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A99030EF-5FE5-DA58-051E-8B8F2D82CC48}"/>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مفهوم الصحافة الرقمية الإبداعية</a:t>
            </a:r>
          </a:p>
        </p:txBody>
      </p:sp>
      <p:pic>
        <p:nvPicPr>
          <p:cNvPr id="17" name="Graphic 21">
            <a:extLst>
              <a:ext uri="{FF2B5EF4-FFF2-40B4-BE49-F238E27FC236}">
                <a16:creationId xmlns:a16="http://schemas.microsoft.com/office/drawing/2014/main" id="{83DDB0E2-59F4-350E-CC87-6C0CBDDF262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C9E832DD-838D-9350-25CF-10F913DDD187}"/>
              </a:ext>
            </a:extLst>
          </p:cNvPr>
          <p:cNvSpPr txBox="1"/>
          <p:nvPr/>
        </p:nvSpPr>
        <p:spPr>
          <a:xfrm>
            <a:off x="191317" y="5542990"/>
            <a:ext cx="3421704" cy="276999"/>
          </a:xfrm>
          <a:prstGeom prst="rect">
            <a:avLst/>
          </a:prstGeom>
          <a:noFill/>
        </p:spPr>
        <p:txBody>
          <a:bodyPr wrap="square">
            <a:spAutoFit/>
          </a:bodyPr>
          <a:lstStyle/>
          <a:p>
            <a:pPr algn="ctr"/>
            <a:r>
              <a:rPr lang="en-US" sz="1200" dirty="0"/>
              <a:t>https://www.bbc.com/news/videos/c4gdgl3e404o</a:t>
            </a:r>
          </a:p>
        </p:txBody>
      </p:sp>
      <p:sp>
        <p:nvSpPr>
          <p:cNvPr id="7" name="TextBox 6">
            <a:extLst>
              <a:ext uri="{FF2B5EF4-FFF2-40B4-BE49-F238E27FC236}">
                <a16:creationId xmlns:a16="http://schemas.microsoft.com/office/drawing/2014/main" id="{59A66113-4EEA-57F1-C92F-B2AF0CECA004}"/>
              </a:ext>
            </a:extLst>
          </p:cNvPr>
          <p:cNvSpPr txBox="1"/>
          <p:nvPr/>
        </p:nvSpPr>
        <p:spPr>
          <a:xfrm>
            <a:off x="191317" y="4672833"/>
            <a:ext cx="3421704" cy="702180"/>
          </a:xfrm>
          <a:prstGeom prst="rect">
            <a:avLst/>
          </a:prstGeom>
          <a:noFill/>
        </p:spPr>
        <p:txBody>
          <a:bodyPr wrap="square">
            <a:spAutoFit/>
          </a:bodyPr>
          <a:lstStyle/>
          <a:p>
            <a:pPr algn="ctr">
              <a:lnSpc>
                <a:spcPct val="150000"/>
              </a:lnSpc>
            </a:pPr>
            <a:r>
              <a:rPr lang="en-US" sz="1400" dirty="0">
                <a:latin typeface="Alexandria" pitchFamily="2" charset="-78"/>
                <a:cs typeface="Alexandria" pitchFamily="2" charset="-78"/>
              </a:rPr>
              <a:t>BBC Visual and Data Journalism</a:t>
            </a:r>
          </a:p>
          <a:p>
            <a:pPr algn="ctr">
              <a:lnSpc>
                <a:spcPct val="150000"/>
              </a:lnSpc>
            </a:pPr>
            <a:r>
              <a:rPr lang="en-US" sz="1400" dirty="0" err="1">
                <a:latin typeface="Alexandria" pitchFamily="2" charset="-78"/>
                <a:cs typeface="Alexandria" pitchFamily="2" charset="-78"/>
              </a:rPr>
              <a:t>استخدام</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الإبداع</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في</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عرض</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الأخبار</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الرقمية</a:t>
            </a:r>
            <a:endParaRPr lang="en-US" sz="1400" dirty="0">
              <a:latin typeface="Alexandria" pitchFamily="2" charset="-78"/>
              <a:cs typeface="Alexandria" pitchFamily="2" charset="-78"/>
            </a:endParaRPr>
          </a:p>
        </p:txBody>
      </p:sp>
      <p:pic>
        <p:nvPicPr>
          <p:cNvPr id="9" name="Picture 8">
            <a:extLst>
              <a:ext uri="{FF2B5EF4-FFF2-40B4-BE49-F238E27FC236}">
                <a16:creationId xmlns:a16="http://schemas.microsoft.com/office/drawing/2014/main" id="{1D7B1990-AA08-EB88-C021-EC1AD7EDDFCD}"/>
              </a:ext>
            </a:extLst>
          </p:cNvPr>
          <p:cNvPicPr>
            <a:picLocks noChangeAspect="1"/>
          </p:cNvPicPr>
          <p:nvPr/>
        </p:nvPicPr>
        <p:blipFill>
          <a:blip r:embed="rId3"/>
          <a:stretch>
            <a:fillRect/>
          </a:stretch>
        </p:blipFill>
        <p:spPr>
          <a:xfrm>
            <a:off x="191317" y="2235087"/>
            <a:ext cx="3421705" cy="2071186"/>
          </a:xfrm>
          <a:prstGeom prst="rect">
            <a:avLst/>
          </a:prstGeom>
        </p:spPr>
      </p:pic>
    </p:spTree>
    <p:extLst>
      <p:ext uri="{BB962C8B-B14F-4D97-AF65-F5344CB8AC3E}">
        <p14:creationId xmlns:p14="http://schemas.microsoft.com/office/powerpoint/2010/main" val="13059820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9BEEA1-157F-2FC6-7084-0762BB5AEE07}"/>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05D1C4BF-1123-1EED-65A1-5D380FF5F984}"/>
              </a:ext>
            </a:extLst>
          </p:cNvPr>
          <p:cNvSpPr txBox="1"/>
          <p:nvPr/>
        </p:nvSpPr>
        <p:spPr>
          <a:xfrm>
            <a:off x="612844" y="1620607"/>
            <a:ext cx="11108984"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3. يتجلى </a:t>
            </a:r>
            <a:r>
              <a:rPr lang="ar-SA" dirty="0">
                <a:solidFill>
                  <a:srgbClr val="C00000"/>
                </a:solidFill>
                <a:latin typeface="Alexandria" charset="0"/>
                <a:cs typeface="Alexandria" charset="0"/>
              </a:rPr>
              <a:t>المفهوم في استخدام تقنيات السرد القصصي غير الخطية</a:t>
            </a:r>
            <a:r>
              <a:rPr lang="ar-SA" dirty="0">
                <a:latin typeface="Alexandria" charset="0"/>
                <a:cs typeface="Alexandria" charset="0"/>
              </a:rPr>
              <a:t>، حيث يمكن للقارئ اختيار مساره الخاص في استكشاف القصة، أو دمج البيانات المعقدة في رسوم بيانية تفاعلية سهلة الفهم، أو إنتاج فيديوهات قصيرة ومؤثرة مصممة خصيصاً للمنصات الرقمية.</a:t>
            </a:r>
          </a:p>
          <a:p>
            <a:pPr algn="just" rtl="1">
              <a:lnSpc>
                <a:spcPct val="200000"/>
              </a:lnSpc>
            </a:pPr>
            <a:r>
              <a:rPr lang="ar-SA" dirty="0">
                <a:latin typeface="Alexandria" charset="0"/>
                <a:cs typeface="Alexandria" charset="0"/>
              </a:rPr>
              <a:t>4. مثلاً، بدلاً من مقال تقليدي عن </a:t>
            </a:r>
            <a:r>
              <a:rPr lang="ar-SA" dirty="0">
                <a:solidFill>
                  <a:srgbClr val="C00000"/>
                </a:solidFill>
                <a:latin typeface="Alexandria" charset="0"/>
                <a:cs typeface="Alexandria" charset="0"/>
              </a:rPr>
              <a:t>التغير</a:t>
            </a:r>
            <a:r>
              <a:rPr lang="ar-SA" dirty="0">
                <a:latin typeface="Alexandria" charset="0"/>
                <a:cs typeface="Alexandria" charset="0"/>
              </a:rPr>
              <a:t> </a:t>
            </a:r>
            <a:r>
              <a:rPr lang="ar-SA" dirty="0">
                <a:solidFill>
                  <a:srgbClr val="C00000"/>
                </a:solidFill>
                <a:latin typeface="Alexandria" charset="0"/>
                <a:cs typeface="Alexandria" charset="0"/>
              </a:rPr>
              <a:t>المناخي</a:t>
            </a:r>
            <a:r>
              <a:rPr lang="ar-SA" dirty="0">
                <a:latin typeface="Alexandria" charset="0"/>
                <a:cs typeface="Alexandria" charset="0"/>
              </a:rPr>
              <a:t>، يمكن لصحيفة رقمية إبداعية أن تنشئ تجربة تفاعلية تسمح للمستخدمين باستكشاف تأثيرات التغير المناخي على مناطق مختلفة من العالم من خلال </a:t>
            </a:r>
            <a:r>
              <a:rPr lang="ar-SA" dirty="0">
                <a:solidFill>
                  <a:srgbClr val="C00000"/>
                </a:solidFill>
                <a:latin typeface="Alexandria" charset="0"/>
                <a:cs typeface="Alexandria" charset="0"/>
              </a:rPr>
              <a:t>الخرائط، الفيديوهات، وشهادات الشهود</a:t>
            </a:r>
            <a:r>
              <a:rPr lang="ar-SA" dirty="0">
                <a:latin typeface="Alexandria" charset="0"/>
                <a:cs typeface="Alexandria" charset="0"/>
              </a:rPr>
              <a:t>، هذا يتطلب من الصحفيين التفكير كمنتجي محتوى متعدد الوسائط، وليس فقط ككتاب.</a:t>
            </a:r>
          </a:p>
          <a:p>
            <a:pPr algn="just" rtl="1">
              <a:lnSpc>
                <a:spcPct val="200000"/>
              </a:lnSpc>
            </a:pPr>
            <a:r>
              <a:rPr lang="ar-SA" dirty="0">
                <a:latin typeface="Alexandria" charset="0"/>
                <a:cs typeface="Alexandria" charset="0"/>
              </a:rPr>
              <a:t>5. تزدهر الصحافة الرقمية الإبداعية، يجب أن تتبنى المؤسسات الإعلامية </a:t>
            </a:r>
            <a:r>
              <a:rPr lang="ar-SA" dirty="0">
                <a:solidFill>
                  <a:srgbClr val="C00000"/>
                </a:solidFill>
                <a:latin typeface="Alexandria" charset="0"/>
                <a:cs typeface="Alexandria" charset="0"/>
              </a:rPr>
              <a:t>ثقافة التجريب والمخاطرة</a:t>
            </a:r>
            <a:r>
              <a:rPr lang="ar-SA" dirty="0">
                <a:latin typeface="Alexandria" charset="0"/>
                <a:cs typeface="Alexandria" charset="0"/>
              </a:rPr>
              <a:t>، يجب أن تكون مستعدة للاستثمار في التقنيات الجديدة، وتدريب الصحفيين على المهارات الرقمية المتقدمة، وتشجيعهم على الخروج عن المألوف.</a:t>
            </a:r>
          </a:p>
        </p:txBody>
      </p:sp>
      <p:sp>
        <p:nvSpPr>
          <p:cNvPr id="24" name="Rectangle 23">
            <a:extLst>
              <a:ext uri="{FF2B5EF4-FFF2-40B4-BE49-F238E27FC236}">
                <a16:creationId xmlns:a16="http://schemas.microsoft.com/office/drawing/2014/main" id="{9726D6B7-DB40-328E-4347-0A1FEC16B36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5DD1297F-F852-7357-5A8D-630B9B1A99BB}"/>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الرابعة - الإبداع في الصحافة الرقمية</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4C13190F-861B-B32C-58EF-32B55AC539E3}"/>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مفهوم الصحافة الرقمية الإبداعية</a:t>
            </a:r>
          </a:p>
        </p:txBody>
      </p:sp>
      <p:pic>
        <p:nvPicPr>
          <p:cNvPr id="17" name="Graphic 21">
            <a:extLst>
              <a:ext uri="{FF2B5EF4-FFF2-40B4-BE49-F238E27FC236}">
                <a16:creationId xmlns:a16="http://schemas.microsoft.com/office/drawing/2014/main" id="{47F959FE-5DE7-31B0-AD48-D1A960A2387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26670124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DC6F75-FA33-C880-9718-DF05F26BB934}"/>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19C94C09-BEF8-A631-202A-8497078D609E}"/>
              </a:ext>
            </a:extLst>
          </p:cNvPr>
          <p:cNvSpPr txBox="1"/>
          <p:nvPr/>
        </p:nvSpPr>
        <p:spPr>
          <a:xfrm>
            <a:off x="612844" y="1620607"/>
            <a:ext cx="11108984"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تكمن أهمية الإبداع في الصحافة الرقمية في </a:t>
            </a:r>
            <a:r>
              <a:rPr lang="ar-SA" dirty="0">
                <a:solidFill>
                  <a:srgbClr val="C00000"/>
                </a:solidFill>
                <a:latin typeface="Alexandria" charset="0"/>
                <a:cs typeface="Alexandria" charset="0"/>
              </a:rPr>
              <a:t>قدرته على مواجهة التحديات المتزايدة </a:t>
            </a:r>
            <a:r>
              <a:rPr lang="ar-SA" dirty="0">
                <a:latin typeface="Alexandria" charset="0"/>
                <a:cs typeface="Alexandria" charset="0"/>
              </a:rPr>
              <a:t>التي يفرضها المشهد الإعلامي الحديث، مع انتشار الأخبار المزيفة، وتراجع ثقة الجمهور في وسائل الإعلام التقليدية، وتزايد المنافسة من مصادر المعلومات غير التقليدية، أصبح الإبداع ليس مجرد رفاهية بل ضرورة للبقاء والازدهار.</a:t>
            </a:r>
          </a:p>
          <a:p>
            <a:pPr algn="just" rtl="1">
              <a:lnSpc>
                <a:spcPct val="200000"/>
              </a:lnSpc>
            </a:pPr>
            <a:r>
              <a:rPr lang="ar-SA" dirty="0">
                <a:latin typeface="Alexandria" charset="0"/>
                <a:cs typeface="Alexandria" charset="0"/>
              </a:rPr>
              <a:t>2. </a:t>
            </a:r>
            <a:r>
              <a:rPr lang="ar-SA" dirty="0">
                <a:solidFill>
                  <a:srgbClr val="C00000"/>
                </a:solidFill>
                <a:latin typeface="Alexandria" charset="0"/>
                <a:cs typeface="Alexandria" charset="0"/>
              </a:rPr>
              <a:t>يساعد الإبداع المؤسسات الإخبارية على التميز</a:t>
            </a:r>
            <a:r>
              <a:rPr lang="ar-SA" dirty="0">
                <a:latin typeface="Alexandria" charset="0"/>
                <a:cs typeface="Alexandria" charset="0"/>
              </a:rPr>
              <a:t>، وجذب انتباه الجمهور في بحر المعلومات الهائل، وتقديم قيمة فريدة لا يمكن الحصول عليها من مصادر أخرى، الهدف هو استعادة ثقة الجمهور، وزيادة الانخراط، وضمان استمرارية الصحافة الجادة.</a:t>
            </a:r>
          </a:p>
          <a:p>
            <a:pPr algn="just" rtl="1">
              <a:lnSpc>
                <a:spcPct val="200000"/>
              </a:lnSpc>
            </a:pPr>
            <a:r>
              <a:rPr lang="ar-SA" dirty="0">
                <a:latin typeface="Alexandria" charset="0"/>
                <a:cs typeface="Alexandria" charset="0"/>
              </a:rPr>
              <a:t>3. يتجلى الإبداع في الصحافة الرقمية في </a:t>
            </a:r>
            <a:r>
              <a:rPr lang="ar-SA" dirty="0">
                <a:solidFill>
                  <a:srgbClr val="C00000"/>
                </a:solidFill>
                <a:latin typeface="Alexandria" charset="0"/>
                <a:cs typeface="Alexandria" charset="0"/>
              </a:rPr>
              <a:t>قدرته على تقديم الأخبار بطرق أكثر جاذبية وتأثيراً</a:t>
            </a:r>
            <a:r>
              <a:rPr lang="ar-SA" dirty="0">
                <a:latin typeface="Alexandria" charset="0"/>
                <a:cs typeface="Alexandria" charset="0"/>
              </a:rPr>
              <a:t>، فبدلاً من مجرد سرد الحقائق، يمكن للصحافة الإبداعية أن تستخدم السرد القصصي، والبيانات المرئية التفاعلية، والفيديوهات القصيرة والمؤثرة، وحتى الألعاب الإخبارية لجعل المعلومات أكثر قابلية للفهم والتذكر. </a:t>
            </a:r>
          </a:p>
        </p:txBody>
      </p:sp>
      <p:sp>
        <p:nvSpPr>
          <p:cNvPr id="24" name="Rectangle 23">
            <a:extLst>
              <a:ext uri="{FF2B5EF4-FFF2-40B4-BE49-F238E27FC236}">
                <a16:creationId xmlns:a16="http://schemas.microsoft.com/office/drawing/2014/main" id="{BF5DD3B5-CF89-FA04-47C9-8D552EC3BA49}"/>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8EA28DF-8620-E939-4CD1-7B8C2E934700}"/>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الرابعة - الإبداع في الصحافة الرقمية</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327AEE7F-64AD-4F6C-2B84-FC798BA3A3B3}"/>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أهمية الإبداع في الصحافة الرقمية</a:t>
            </a:r>
          </a:p>
        </p:txBody>
      </p:sp>
      <p:pic>
        <p:nvPicPr>
          <p:cNvPr id="17" name="Graphic 21">
            <a:extLst>
              <a:ext uri="{FF2B5EF4-FFF2-40B4-BE49-F238E27FC236}">
                <a16:creationId xmlns:a16="http://schemas.microsoft.com/office/drawing/2014/main" id="{EE94DA96-4808-038D-A66B-E45E313F173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4627275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B203ED-EE06-D6D7-A645-E1DE9393FF47}"/>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D7F593BA-3380-BF52-26E1-D725491DDBC9}"/>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9542A477-764A-78BD-33BC-5A3689702869}"/>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الرابعة - الإبداع في الصحافة الرقمية</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65B820AA-DE37-D999-B28B-950F9FBE86A9}"/>
              </a:ext>
            </a:extLst>
          </p:cNvPr>
          <p:cNvSpPr/>
          <p:nvPr/>
        </p:nvSpPr>
        <p:spPr>
          <a:xfrm>
            <a:off x="1535207" y="2060113"/>
            <a:ext cx="9421571" cy="3340391"/>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SA" sz="3600" b="1" dirty="0">
                <a:solidFill>
                  <a:schemeClr val="bg1"/>
                </a:solidFill>
                <a:latin typeface="Alexandria" charset="0"/>
                <a:cs typeface="Alexandria" charset="0"/>
              </a:rPr>
              <a:t>أشكال المحتوى الصحفي الرقمي المبتكر</a:t>
            </a:r>
          </a:p>
        </p:txBody>
      </p:sp>
      <p:pic>
        <p:nvPicPr>
          <p:cNvPr id="17" name="Graphic 21">
            <a:extLst>
              <a:ext uri="{FF2B5EF4-FFF2-40B4-BE49-F238E27FC236}">
                <a16:creationId xmlns:a16="http://schemas.microsoft.com/office/drawing/2014/main" id="{4E0A8DC1-3414-7C76-CA3D-0EAC1AF642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16037202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80E756-DC8E-3ED2-2E9F-D168D4046C96}"/>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B717ACFE-2404-3ACC-31E6-737DDB45F471}"/>
              </a:ext>
            </a:extLst>
          </p:cNvPr>
          <p:cNvSpPr txBox="1"/>
          <p:nvPr/>
        </p:nvSpPr>
        <p:spPr>
          <a:xfrm>
            <a:off x="5103840" y="1562239"/>
            <a:ext cx="6617987" cy="5181483"/>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تُعد </a:t>
            </a:r>
            <a:r>
              <a:rPr lang="ar-SA" dirty="0">
                <a:solidFill>
                  <a:srgbClr val="C00000"/>
                </a:solidFill>
                <a:latin typeface="Alexandria" charset="0"/>
                <a:cs typeface="Alexandria" charset="0"/>
              </a:rPr>
              <a:t>القصص التفاعلية</a:t>
            </a:r>
            <a:r>
              <a:rPr lang="en-US" dirty="0">
                <a:solidFill>
                  <a:srgbClr val="C00000"/>
                </a:solidFill>
                <a:latin typeface="Alexandria" charset="0"/>
                <a:cs typeface="Alexandria" charset="0"/>
              </a:rPr>
              <a:t>Interactive Stories </a:t>
            </a:r>
            <a:r>
              <a:rPr lang="ar-SA" dirty="0">
                <a:latin typeface="Alexandria" charset="0"/>
                <a:cs typeface="Alexandria" charset="0"/>
              </a:rPr>
              <a:t> أحد أبرز أشكال المحتوى الصحفي الرقمي المبتكر، حيث تتيح للقارئ التفاعل مع السرد وتغيير مساره بناءً على اختياراته.</a:t>
            </a:r>
          </a:p>
          <a:p>
            <a:pPr algn="just" rtl="1">
              <a:lnSpc>
                <a:spcPct val="200000"/>
              </a:lnSpc>
            </a:pPr>
            <a:endParaRPr lang="ar-SA" sz="300" dirty="0">
              <a:latin typeface="Alexandria" charset="0"/>
              <a:cs typeface="Alexandria" charset="0"/>
            </a:endParaRPr>
          </a:p>
          <a:p>
            <a:pPr algn="just" rtl="1">
              <a:lnSpc>
                <a:spcPct val="200000"/>
              </a:lnSpc>
            </a:pPr>
            <a:r>
              <a:rPr lang="ar-SA" dirty="0">
                <a:latin typeface="Alexandria" charset="0"/>
                <a:cs typeface="Alexandria" charset="0"/>
              </a:rPr>
              <a:t>2. الإبداع في هذا المجال لا يقتصر على مجرد تقديم خيارات للقارئ، بل يمتد ليشمل </a:t>
            </a:r>
            <a:r>
              <a:rPr lang="ar-SA" dirty="0">
                <a:solidFill>
                  <a:srgbClr val="C00000"/>
                </a:solidFill>
                <a:latin typeface="Alexandria" charset="0"/>
                <a:cs typeface="Alexandria" charset="0"/>
              </a:rPr>
              <a:t>ابتكار سيناريوهات متعددة، وتصميم عناصر بصرية وصوتية جذابة</a:t>
            </a:r>
            <a:r>
              <a:rPr lang="ar-SA" dirty="0">
                <a:latin typeface="Alexandria" charset="0"/>
                <a:cs typeface="Alexandria" charset="0"/>
              </a:rPr>
              <a:t>، ودمج البيانات المعقدة بطريقة سلسة ومفهومة.</a:t>
            </a:r>
          </a:p>
          <a:p>
            <a:pPr algn="just" rtl="1">
              <a:lnSpc>
                <a:spcPct val="200000"/>
              </a:lnSpc>
            </a:pPr>
            <a:endParaRPr lang="ar-SA" sz="300" dirty="0">
              <a:latin typeface="Alexandria" charset="0"/>
              <a:cs typeface="Alexandria" charset="0"/>
            </a:endParaRPr>
          </a:p>
          <a:p>
            <a:pPr algn="just" rtl="1">
              <a:lnSpc>
                <a:spcPct val="200000"/>
              </a:lnSpc>
            </a:pPr>
            <a:r>
              <a:rPr lang="ar-SA" dirty="0">
                <a:latin typeface="Alexandria" charset="0"/>
                <a:cs typeface="Alexandria" charset="0"/>
              </a:rPr>
              <a:t>3. الهدف هو خلق تجربة قراءة غامرة وشخصية، تزيد من انخراط القارئ وتعمق فهمه للقضية.</a:t>
            </a:r>
          </a:p>
        </p:txBody>
      </p:sp>
      <p:sp>
        <p:nvSpPr>
          <p:cNvPr id="24" name="Rectangle 23">
            <a:extLst>
              <a:ext uri="{FF2B5EF4-FFF2-40B4-BE49-F238E27FC236}">
                <a16:creationId xmlns:a16="http://schemas.microsoft.com/office/drawing/2014/main" id="{3CBF091D-DC1E-6EA7-DEFC-615D9E6827DC}"/>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EAC4239-F919-7915-9573-253E49617218}"/>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الرابعة - الإبداع في الصحافة الرقمية</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1EC28FE0-AECA-F28B-534D-6B22EDDBD48D}"/>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القصص التفاعلية</a:t>
            </a:r>
          </a:p>
        </p:txBody>
      </p:sp>
      <p:pic>
        <p:nvPicPr>
          <p:cNvPr id="17" name="Graphic 21">
            <a:extLst>
              <a:ext uri="{FF2B5EF4-FFF2-40B4-BE49-F238E27FC236}">
                <a16:creationId xmlns:a16="http://schemas.microsoft.com/office/drawing/2014/main" id="{CD764F82-2097-8CDA-F233-CA2E28AC30C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765EDE03-5D0C-EA9A-22F6-9DE7C929D8B7}"/>
              </a:ext>
            </a:extLst>
          </p:cNvPr>
          <p:cNvSpPr txBox="1"/>
          <p:nvPr/>
        </p:nvSpPr>
        <p:spPr>
          <a:xfrm>
            <a:off x="693193" y="4055689"/>
            <a:ext cx="3606530" cy="307777"/>
          </a:xfrm>
          <a:prstGeom prst="rect">
            <a:avLst/>
          </a:prstGeom>
          <a:noFill/>
        </p:spPr>
        <p:txBody>
          <a:bodyPr wrap="square">
            <a:spAutoFit/>
          </a:bodyPr>
          <a:lstStyle/>
          <a:p>
            <a:pPr algn="ctr"/>
            <a:r>
              <a:rPr lang="en-US" sz="1400" dirty="0"/>
              <a:t>https://www.sbs.com.au/theboat/</a:t>
            </a:r>
          </a:p>
        </p:txBody>
      </p:sp>
      <p:pic>
        <p:nvPicPr>
          <p:cNvPr id="5" name="Picture 4">
            <a:extLst>
              <a:ext uri="{FF2B5EF4-FFF2-40B4-BE49-F238E27FC236}">
                <a16:creationId xmlns:a16="http://schemas.microsoft.com/office/drawing/2014/main" id="{B564EBE3-41D8-282A-0C1B-73168AFC07AC}"/>
              </a:ext>
            </a:extLst>
          </p:cNvPr>
          <p:cNvPicPr>
            <a:picLocks noChangeAspect="1"/>
          </p:cNvPicPr>
          <p:nvPr/>
        </p:nvPicPr>
        <p:blipFill>
          <a:blip r:embed="rId3"/>
          <a:stretch>
            <a:fillRect/>
          </a:stretch>
        </p:blipFill>
        <p:spPr>
          <a:xfrm>
            <a:off x="341683" y="1788348"/>
            <a:ext cx="4338105" cy="1928806"/>
          </a:xfrm>
          <a:prstGeom prst="rect">
            <a:avLst/>
          </a:prstGeom>
        </p:spPr>
      </p:pic>
      <p:sp>
        <p:nvSpPr>
          <p:cNvPr id="7" name="TextBox 6">
            <a:extLst>
              <a:ext uri="{FF2B5EF4-FFF2-40B4-BE49-F238E27FC236}">
                <a16:creationId xmlns:a16="http://schemas.microsoft.com/office/drawing/2014/main" id="{40040633-0C22-6370-FB41-A35F4A4AD51E}"/>
              </a:ext>
            </a:extLst>
          </p:cNvPr>
          <p:cNvSpPr txBox="1"/>
          <p:nvPr/>
        </p:nvSpPr>
        <p:spPr>
          <a:xfrm>
            <a:off x="269141" y="3729885"/>
            <a:ext cx="4411867" cy="379015"/>
          </a:xfrm>
          <a:prstGeom prst="rect">
            <a:avLst/>
          </a:prstGeom>
          <a:noFill/>
        </p:spPr>
        <p:txBody>
          <a:bodyPr wrap="square">
            <a:spAutoFit/>
          </a:bodyPr>
          <a:lstStyle/>
          <a:p>
            <a:pPr algn="ctr" rtl="1">
              <a:lnSpc>
                <a:spcPct val="150000"/>
              </a:lnSpc>
            </a:pPr>
            <a:r>
              <a:rPr lang="ar-SA" sz="1400" dirty="0">
                <a:latin typeface="Alexandria" pitchFamily="2" charset="-78"/>
                <a:cs typeface="Alexandria" pitchFamily="2" charset="-78"/>
              </a:rPr>
              <a:t>قصة تفاعلية - مشروع</a:t>
            </a:r>
            <a:r>
              <a:rPr lang="en-US" sz="1400" dirty="0">
                <a:latin typeface="Alexandria" pitchFamily="2" charset="-78"/>
                <a:cs typeface="Alexandria" pitchFamily="2" charset="-78"/>
              </a:rPr>
              <a:t>The Boat  </a:t>
            </a:r>
            <a:r>
              <a:rPr lang="ar-SA" sz="1400" dirty="0">
                <a:latin typeface="Alexandria" pitchFamily="2" charset="-78"/>
                <a:cs typeface="Alexandria" pitchFamily="2" charset="-78"/>
              </a:rPr>
              <a:t> من </a:t>
            </a:r>
            <a:r>
              <a:rPr lang="en-US" sz="1400" dirty="0">
                <a:latin typeface="Alexandria" pitchFamily="2" charset="-78"/>
                <a:cs typeface="Alexandria" pitchFamily="2" charset="-78"/>
              </a:rPr>
              <a:t>SBS Australia</a:t>
            </a:r>
          </a:p>
        </p:txBody>
      </p:sp>
      <p:pic>
        <p:nvPicPr>
          <p:cNvPr id="9" name="Picture 8">
            <a:extLst>
              <a:ext uri="{FF2B5EF4-FFF2-40B4-BE49-F238E27FC236}">
                <a16:creationId xmlns:a16="http://schemas.microsoft.com/office/drawing/2014/main" id="{C8754CDF-FEDC-C97C-A3D5-6C3AD1045407}"/>
              </a:ext>
            </a:extLst>
          </p:cNvPr>
          <p:cNvPicPr>
            <a:picLocks noChangeAspect="1"/>
          </p:cNvPicPr>
          <p:nvPr/>
        </p:nvPicPr>
        <p:blipFill>
          <a:blip r:embed="rId4"/>
          <a:stretch>
            <a:fillRect/>
          </a:stretch>
        </p:blipFill>
        <p:spPr>
          <a:xfrm>
            <a:off x="341683" y="4389809"/>
            <a:ext cx="4338105" cy="1849431"/>
          </a:xfrm>
          <a:prstGeom prst="rect">
            <a:avLst/>
          </a:prstGeom>
        </p:spPr>
      </p:pic>
      <p:sp>
        <p:nvSpPr>
          <p:cNvPr id="14" name="TextBox 13">
            <a:extLst>
              <a:ext uri="{FF2B5EF4-FFF2-40B4-BE49-F238E27FC236}">
                <a16:creationId xmlns:a16="http://schemas.microsoft.com/office/drawing/2014/main" id="{157A865F-9A6F-656A-BA99-F9D375B59615}"/>
              </a:ext>
            </a:extLst>
          </p:cNvPr>
          <p:cNvSpPr txBox="1"/>
          <p:nvPr/>
        </p:nvSpPr>
        <p:spPr>
          <a:xfrm>
            <a:off x="1041509" y="6244494"/>
            <a:ext cx="2867130" cy="307777"/>
          </a:xfrm>
          <a:prstGeom prst="rect">
            <a:avLst/>
          </a:prstGeom>
        </p:spPr>
        <p:txBody>
          <a:bodyPr wrap="square">
            <a:spAutoFit/>
          </a:bodyPr>
          <a:lstStyle/>
          <a:p>
            <a:pPr algn="ctr"/>
            <a:r>
              <a:rPr lang="en-US" sz="1400" dirty="0">
                <a:latin typeface="Alexandria" pitchFamily="2" charset="-78"/>
                <a:cs typeface="Alexandria" pitchFamily="2" charset="-78"/>
              </a:rPr>
              <a:t>Guardian Interactive Features</a:t>
            </a:r>
          </a:p>
        </p:txBody>
      </p:sp>
      <p:sp>
        <p:nvSpPr>
          <p:cNvPr id="15" name="TextBox 14">
            <a:extLst>
              <a:ext uri="{FF2B5EF4-FFF2-40B4-BE49-F238E27FC236}">
                <a16:creationId xmlns:a16="http://schemas.microsoft.com/office/drawing/2014/main" id="{E0EA1A66-C4EA-1286-B4B4-236C604DFCB5}"/>
              </a:ext>
            </a:extLst>
          </p:cNvPr>
          <p:cNvSpPr txBox="1"/>
          <p:nvPr/>
        </p:nvSpPr>
        <p:spPr>
          <a:xfrm>
            <a:off x="707470" y="6500916"/>
            <a:ext cx="3606530" cy="307777"/>
          </a:xfrm>
          <a:prstGeom prst="rect">
            <a:avLst/>
          </a:prstGeom>
          <a:noFill/>
        </p:spPr>
        <p:txBody>
          <a:bodyPr wrap="square">
            <a:spAutoFit/>
          </a:bodyPr>
          <a:lstStyle/>
          <a:p>
            <a:pPr algn="ctr"/>
            <a:r>
              <a:rPr lang="en-US" sz="1400" dirty="0"/>
              <a:t>https://www.theguardian.com/interactive</a:t>
            </a:r>
          </a:p>
        </p:txBody>
      </p:sp>
    </p:spTree>
    <p:extLst>
      <p:ext uri="{BB962C8B-B14F-4D97-AF65-F5344CB8AC3E}">
        <p14:creationId xmlns:p14="http://schemas.microsoft.com/office/powerpoint/2010/main" val="16773320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D5A169-AF1B-80C5-B643-EBD9B0A1B52C}"/>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92CC69A3-71D5-0FB6-5DFD-AF90B4FE7751}"/>
              </a:ext>
            </a:extLst>
          </p:cNvPr>
          <p:cNvSpPr txBox="1"/>
          <p:nvPr/>
        </p:nvSpPr>
        <p:spPr>
          <a:xfrm>
            <a:off x="739302" y="1620607"/>
            <a:ext cx="10982525"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4. يتجلى الإبداع في القصص التفاعلية في استخدام تقنيات متنوعة مثل </a:t>
            </a:r>
            <a:r>
              <a:rPr lang="ar-SA" dirty="0">
                <a:solidFill>
                  <a:srgbClr val="C00000"/>
                </a:solidFill>
                <a:latin typeface="Alexandria" charset="0"/>
                <a:cs typeface="Alexandria" charset="0"/>
              </a:rPr>
              <a:t>خرائط القرار </a:t>
            </a:r>
            <a:r>
              <a:rPr lang="en-US" dirty="0">
                <a:solidFill>
                  <a:srgbClr val="C00000"/>
                </a:solidFill>
                <a:latin typeface="Alexandria" charset="0"/>
                <a:cs typeface="Alexandria" charset="0"/>
              </a:rPr>
              <a:t>Decision</a:t>
            </a:r>
            <a:r>
              <a:rPr lang="en-US" dirty="0">
                <a:latin typeface="Alexandria" charset="0"/>
                <a:cs typeface="Alexandria" charset="0"/>
              </a:rPr>
              <a:t> </a:t>
            </a:r>
            <a:r>
              <a:rPr lang="en-US" dirty="0">
                <a:solidFill>
                  <a:srgbClr val="C00000"/>
                </a:solidFill>
                <a:latin typeface="Alexandria" charset="0"/>
                <a:cs typeface="Alexandria" charset="0"/>
              </a:rPr>
              <a:t>Trees</a:t>
            </a:r>
            <a:r>
              <a:rPr lang="ar-SA" dirty="0">
                <a:latin typeface="Alexandria" charset="0"/>
                <a:cs typeface="Alexandria" charset="0"/>
              </a:rPr>
              <a:t> التي </a:t>
            </a:r>
            <a:r>
              <a:rPr lang="ar-SA" dirty="0">
                <a:solidFill>
                  <a:srgbClr val="C00000"/>
                </a:solidFill>
                <a:latin typeface="Alexandria" charset="0"/>
                <a:cs typeface="Alexandria" charset="0"/>
              </a:rPr>
              <a:t>توجه القارئ عبر مسارات مختلفة</a:t>
            </a:r>
            <a:r>
              <a:rPr lang="ar-SA" dirty="0">
                <a:latin typeface="Alexandria" charset="0"/>
                <a:cs typeface="Alexandria" charset="0"/>
              </a:rPr>
              <a:t>، أو دمج الفيديوهات التفاعلية التي تسمح للمشاهد بالنقر على عناصر معينة للحصول على معلومات إضافية، أو استخدام الرسوم البيانية المتحركة التي تتغير بناءً على تفاعل القارئ. </a:t>
            </a:r>
          </a:p>
          <a:p>
            <a:pPr algn="just" rtl="1">
              <a:lnSpc>
                <a:spcPct val="200000"/>
              </a:lnSpc>
            </a:pPr>
            <a:r>
              <a:rPr lang="ar-SA" dirty="0">
                <a:latin typeface="Alexandria" charset="0"/>
                <a:cs typeface="Alexandria" charset="0"/>
              </a:rPr>
              <a:t>5. يمكن لقصة تفاعلية عن أزمة اقتصادية أن تسمح للقارئ باتخاذ قرارات سياسية أو اقتصادية افتراضية، ثم تظهر له النتائج المحتملة لهذه القرارات، هذا </a:t>
            </a:r>
            <a:r>
              <a:rPr lang="ar-SA" dirty="0">
                <a:solidFill>
                  <a:srgbClr val="C00000"/>
                </a:solidFill>
                <a:latin typeface="Alexandria" charset="0"/>
                <a:cs typeface="Alexandria" charset="0"/>
              </a:rPr>
              <a:t>يتطلب من الصحفيين التفكير كمنتجي ألعاب أو مصممي تجارب، وليس فقط ككتاب</a:t>
            </a:r>
            <a:r>
              <a:rPr lang="ar-SA" dirty="0">
                <a:latin typeface="Alexandria" charset="0"/>
                <a:cs typeface="Alexandria" charset="0"/>
              </a:rPr>
              <a:t>.</a:t>
            </a:r>
          </a:p>
          <a:p>
            <a:pPr algn="just" rtl="1">
              <a:lnSpc>
                <a:spcPct val="200000"/>
              </a:lnSpc>
            </a:pPr>
            <a:r>
              <a:rPr lang="ar-SA" dirty="0">
                <a:latin typeface="Alexandria" charset="0"/>
                <a:cs typeface="Alexandria" charset="0"/>
              </a:rPr>
              <a:t>6. حتى تكون القصص التفاعلية إبداعية وفعالة، </a:t>
            </a:r>
            <a:r>
              <a:rPr lang="ar-SA" dirty="0">
                <a:solidFill>
                  <a:srgbClr val="C00000"/>
                </a:solidFill>
                <a:latin typeface="Alexandria" charset="0"/>
                <a:cs typeface="Alexandria" charset="0"/>
              </a:rPr>
              <a:t>يجب أن تكون مبنية على بحث صحفي دقيق</a:t>
            </a:r>
            <a:r>
              <a:rPr lang="ar-SA" dirty="0">
                <a:latin typeface="Alexandria" charset="0"/>
                <a:cs typeface="Alexandria" charset="0"/>
              </a:rPr>
              <a:t>، وأن تقدم قيمة حقيقية للقارئ. كما يجب أن تكون سهلة الاستخدام، ومصممة بشكل جذاب، ومتاحة عبر مختلف الأجهزة.</a:t>
            </a:r>
          </a:p>
        </p:txBody>
      </p:sp>
      <p:sp>
        <p:nvSpPr>
          <p:cNvPr id="24" name="Rectangle 23">
            <a:extLst>
              <a:ext uri="{FF2B5EF4-FFF2-40B4-BE49-F238E27FC236}">
                <a16:creationId xmlns:a16="http://schemas.microsoft.com/office/drawing/2014/main" id="{AA509109-08CF-431E-0CA1-47F3F43A848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E0D7D2AA-7B46-7F5B-6641-76B19EA69A88}"/>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الرابعة - الإبداع في الصحافة الرقمية</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778F4B9B-1034-5D59-C474-D1D12F47A6DE}"/>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القصص التفاعلية</a:t>
            </a:r>
          </a:p>
        </p:txBody>
      </p:sp>
      <p:pic>
        <p:nvPicPr>
          <p:cNvPr id="17" name="Graphic 21">
            <a:extLst>
              <a:ext uri="{FF2B5EF4-FFF2-40B4-BE49-F238E27FC236}">
                <a16:creationId xmlns:a16="http://schemas.microsoft.com/office/drawing/2014/main" id="{FA204E45-3D31-F2ED-09C8-908467DC87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38372464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7EA93B-330F-2F39-E3D7-E8957EF97215}"/>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DF8D08F0-232E-DDC4-0CE2-CF5E2F483B3F}"/>
              </a:ext>
            </a:extLst>
          </p:cNvPr>
          <p:cNvSpPr txBox="1"/>
          <p:nvPr/>
        </p:nvSpPr>
        <p:spPr>
          <a:xfrm>
            <a:off x="5282120" y="1492568"/>
            <a:ext cx="6585626"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تُعد صحافة البيانات المرئية </a:t>
            </a:r>
            <a:r>
              <a:rPr lang="en-US" dirty="0">
                <a:latin typeface="Alexandria" charset="0"/>
                <a:cs typeface="Alexandria" charset="0"/>
              </a:rPr>
              <a:t>Data Visualization Journalism</a:t>
            </a:r>
            <a:r>
              <a:rPr lang="ar-SA" dirty="0">
                <a:latin typeface="Alexandria" charset="0"/>
                <a:cs typeface="Alexandria" charset="0"/>
              </a:rPr>
              <a:t> </a:t>
            </a:r>
            <a:r>
              <a:rPr lang="ar-SA" dirty="0">
                <a:solidFill>
                  <a:srgbClr val="C00000"/>
                </a:solidFill>
                <a:latin typeface="Alexandria" charset="0"/>
                <a:cs typeface="Alexandria" charset="0"/>
              </a:rPr>
              <a:t>أحد أشكال المحتوى الصحفي الرقمي المبتكر التي تحول البيانات المعقدة إلى رسوم بيانية</a:t>
            </a:r>
            <a:r>
              <a:rPr lang="ar-SA" dirty="0">
                <a:latin typeface="Alexandria" charset="0"/>
                <a:cs typeface="Alexandria" charset="0"/>
              </a:rPr>
              <a:t>، خرائط، ومخططات تفاعلية سهلة الفهم، والإبداع في هذا المجال لا يقتصر على مجرد عرض البيانات بشكل جميل، بل يمتد ليشمل ابتكار طرق جديدة لسرد القصص من خلال البيانات، </a:t>
            </a:r>
            <a:r>
              <a:rPr lang="ar-SA" dirty="0">
                <a:solidFill>
                  <a:srgbClr val="C00000"/>
                </a:solidFill>
                <a:latin typeface="Alexandria" charset="0"/>
                <a:cs typeface="Alexandria" charset="0"/>
              </a:rPr>
              <a:t>وتصميم تصورات مرئية تكشف عن رؤى غير واضحة</a:t>
            </a:r>
            <a:r>
              <a:rPr lang="ar-SA" dirty="0">
                <a:latin typeface="Alexandria" charset="0"/>
                <a:cs typeface="Alexandria" charset="0"/>
              </a:rPr>
              <a:t>، وتقديم أدوات تفاعلية تسمح للقارئ باستكشاف البيانات بنفسه، الهدف هنا هو تبسيط المعلومات المعقدة، وجعلها أكثر جاذبية، وزيادة فهم الجمهور للقضايا المعقدة.</a:t>
            </a:r>
          </a:p>
        </p:txBody>
      </p:sp>
      <p:sp>
        <p:nvSpPr>
          <p:cNvPr id="24" name="Rectangle 23">
            <a:extLst>
              <a:ext uri="{FF2B5EF4-FFF2-40B4-BE49-F238E27FC236}">
                <a16:creationId xmlns:a16="http://schemas.microsoft.com/office/drawing/2014/main" id="{D4453649-02ED-A4FD-4036-0BD01D8F4841}"/>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3AC43C76-8F53-D25A-6FDE-E61118C6F4FC}"/>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الرابعة - الإبداع في الصحافة الرقمية</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F6F075BD-721B-1BF7-2EE4-62B469F44E8A}"/>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صحافة البيانات المرئية</a:t>
            </a:r>
          </a:p>
        </p:txBody>
      </p:sp>
      <p:pic>
        <p:nvPicPr>
          <p:cNvPr id="17" name="Graphic 21">
            <a:extLst>
              <a:ext uri="{FF2B5EF4-FFF2-40B4-BE49-F238E27FC236}">
                <a16:creationId xmlns:a16="http://schemas.microsoft.com/office/drawing/2014/main" id="{07929C2F-E1BD-1A73-F113-C2C632A28E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3" name="Picture 2">
            <a:extLst>
              <a:ext uri="{FF2B5EF4-FFF2-40B4-BE49-F238E27FC236}">
                <a16:creationId xmlns:a16="http://schemas.microsoft.com/office/drawing/2014/main" id="{4FA78544-5247-03D3-EF7A-F20CB08627BF}"/>
              </a:ext>
            </a:extLst>
          </p:cNvPr>
          <p:cNvPicPr>
            <a:picLocks noChangeAspect="1"/>
          </p:cNvPicPr>
          <p:nvPr/>
        </p:nvPicPr>
        <p:blipFill>
          <a:blip r:embed="rId3"/>
          <a:stretch>
            <a:fillRect/>
          </a:stretch>
        </p:blipFill>
        <p:spPr>
          <a:xfrm>
            <a:off x="191317" y="1502615"/>
            <a:ext cx="4747098" cy="1926386"/>
          </a:xfrm>
          <a:prstGeom prst="rect">
            <a:avLst/>
          </a:prstGeom>
        </p:spPr>
      </p:pic>
      <p:pic>
        <p:nvPicPr>
          <p:cNvPr id="5" name="Picture 4">
            <a:extLst>
              <a:ext uri="{FF2B5EF4-FFF2-40B4-BE49-F238E27FC236}">
                <a16:creationId xmlns:a16="http://schemas.microsoft.com/office/drawing/2014/main" id="{CF33A02D-CD9E-9B86-E416-024128F25C9D}"/>
              </a:ext>
            </a:extLst>
          </p:cNvPr>
          <p:cNvPicPr>
            <a:picLocks noChangeAspect="1"/>
          </p:cNvPicPr>
          <p:nvPr/>
        </p:nvPicPr>
        <p:blipFill>
          <a:blip r:embed="rId4"/>
          <a:stretch>
            <a:fillRect/>
          </a:stretch>
        </p:blipFill>
        <p:spPr>
          <a:xfrm>
            <a:off x="280339" y="4145801"/>
            <a:ext cx="4747098" cy="2053818"/>
          </a:xfrm>
          <a:prstGeom prst="rect">
            <a:avLst/>
          </a:prstGeom>
        </p:spPr>
      </p:pic>
      <p:sp>
        <p:nvSpPr>
          <p:cNvPr id="7" name="TextBox 6">
            <a:extLst>
              <a:ext uri="{FF2B5EF4-FFF2-40B4-BE49-F238E27FC236}">
                <a16:creationId xmlns:a16="http://schemas.microsoft.com/office/drawing/2014/main" id="{C662F5DA-CAE2-9662-CAA3-8172926271B3}"/>
              </a:ext>
            </a:extLst>
          </p:cNvPr>
          <p:cNvSpPr txBox="1"/>
          <p:nvPr/>
        </p:nvSpPr>
        <p:spPr>
          <a:xfrm>
            <a:off x="280339" y="6335497"/>
            <a:ext cx="5371431" cy="276999"/>
          </a:xfrm>
          <a:prstGeom prst="rect">
            <a:avLst/>
          </a:prstGeom>
          <a:noFill/>
        </p:spPr>
        <p:txBody>
          <a:bodyPr wrap="square">
            <a:spAutoFit/>
          </a:bodyPr>
          <a:lstStyle/>
          <a:p>
            <a:pPr algn="ctr" rtl="1"/>
            <a:r>
              <a:rPr lang="en-US" sz="1200" dirty="0">
                <a:latin typeface="Alexandria" pitchFamily="2" charset="-78"/>
                <a:cs typeface="Alexandria" pitchFamily="2" charset="-78"/>
              </a:rPr>
              <a:t> </a:t>
            </a:r>
            <a:r>
              <a:rPr lang="ar-SA" sz="1200" dirty="0">
                <a:latin typeface="Alexandria" pitchFamily="2" charset="-78"/>
                <a:cs typeface="Alexandria" pitchFamily="2" charset="-78"/>
              </a:rPr>
              <a:t>أداة مجانية لتصميم خرائط ورسوم تفاعلية </a:t>
            </a:r>
            <a:r>
              <a:rPr lang="en-US" sz="1200" dirty="0">
                <a:latin typeface="Alexandria" pitchFamily="2" charset="-78"/>
                <a:cs typeface="Alexandria" pitchFamily="2" charset="-78"/>
              </a:rPr>
              <a:t>https://www.datawrapper.de/</a:t>
            </a:r>
          </a:p>
        </p:txBody>
      </p:sp>
      <p:sp>
        <p:nvSpPr>
          <p:cNvPr id="8" name="TextBox 7">
            <a:extLst>
              <a:ext uri="{FF2B5EF4-FFF2-40B4-BE49-F238E27FC236}">
                <a16:creationId xmlns:a16="http://schemas.microsoft.com/office/drawing/2014/main" id="{931DAB6A-8F74-1447-53AE-E1B8D7EDC94D}"/>
              </a:ext>
            </a:extLst>
          </p:cNvPr>
          <p:cNvSpPr txBox="1"/>
          <p:nvPr/>
        </p:nvSpPr>
        <p:spPr>
          <a:xfrm>
            <a:off x="191317" y="3582393"/>
            <a:ext cx="6094378" cy="307777"/>
          </a:xfrm>
          <a:prstGeom prst="rect">
            <a:avLst/>
          </a:prstGeom>
          <a:noFill/>
        </p:spPr>
        <p:txBody>
          <a:bodyPr wrap="square">
            <a:spAutoFit/>
          </a:bodyPr>
          <a:lstStyle/>
          <a:p>
            <a:r>
              <a:rPr lang="en-US" sz="1400" b="1" dirty="0"/>
              <a:t>The Guardian Data Blog</a:t>
            </a:r>
            <a:r>
              <a:rPr lang="ar-SA" sz="1400" b="1" dirty="0"/>
              <a:t> </a:t>
            </a:r>
            <a:r>
              <a:rPr lang="ar-SA" sz="1400" dirty="0"/>
              <a:t>- </a:t>
            </a:r>
            <a:r>
              <a:rPr lang="en-US" sz="1400" dirty="0"/>
              <a:t>https://www.theguardian.com/data</a:t>
            </a:r>
          </a:p>
        </p:txBody>
      </p:sp>
    </p:spTree>
    <p:extLst>
      <p:ext uri="{BB962C8B-B14F-4D97-AF65-F5344CB8AC3E}">
        <p14:creationId xmlns:p14="http://schemas.microsoft.com/office/powerpoint/2010/main" val="7699446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7B59B8-5A75-F4B3-75E6-13CCD3F80C5E}"/>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20A5C2C9-9A87-E6F0-021C-DB7C5E9B99B8}"/>
              </a:ext>
            </a:extLst>
          </p:cNvPr>
          <p:cNvSpPr txBox="1"/>
          <p:nvPr/>
        </p:nvSpPr>
        <p:spPr>
          <a:xfrm>
            <a:off x="857846" y="1545764"/>
            <a:ext cx="10243226"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2. يتجلى الإبداع في </a:t>
            </a:r>
            <a:r>
              <a:rPr lang="ar-SA" dirty="0">
                <a:solidFill>
                  <a:srgbClr val="C00000"/>
                </a:solidFill>
                <a:latin typeface="Alexandria" charset="0"/>
                <a:cs typeface="Alexandria" charset="0"/>
              </a:rPr>
              <a:t>صحافة</a:t>
            </a:r>
            <a:r>
              <a:rPr lang="ar-SA" dirty="0">
                <a:latin typeface="Alexandria" charset="0"/>
                <a:cs typeface="Alexandria" charset="0"/>
              </a:rPr>
              <a:t> </a:t>
            </a:r>
            <a:r>
              <a:rPr lang="ar-SA" dirty="0">
                <a:solidFill>
                  <a:srgbClr val="C00000"/>
                </a:solidFill>
                <a:latin typeface="Alexandria" charset="0"/>
                <a:cs typeface="Alexandria" charset="0"/>
              </a:rPr>
              <a:t>البيانات</a:t>
            </a:r>
            <a:r>
              <a:rPr lang="ar-SA" dirty="0">
                <a:latin typeface="Alexandria" charset="0"/>
                <a:cs typeface="Alexandria" charset="0"/>
              </a:rPr>
              <a:t> </a:t>
            </a:r>
            <a:r>
              <a:rPr lang="ar-SA" dirty="0">
                <a:solidFill>
                  <a:srgbClr val="C00000"/>
                </a:solidFill>
                <a:latin typeface="Alexandria" charset="0"/>
                <a:cs typeface="Alexandria" charset="0"/>
              </a:rPr>
              <a:t>المرئية</a:t>
            </a:r>
            <a:r>
              <a:rPr lang="ar-SA" dirty="0">
                <a:latin typeface="Alexandria" charset="0"/>
                <a:cs typeface="Alexandria" charset="0"/>
              </a:rPr>
              <a:t> في استخدام تقنيات متنوعة مثل الرسوم البيانية التفاعلية التي تتغير بناءً على اختيارات المستخدم، أو الخرائط الديناميكية التي تعرض التغيرات الجغرافية بمرور الوقت، أو المخططات الزمنية التفاعلية التي تسرد الأحداث التاريخية.</a:t>
            </a:r>
          </a:p>
          <a:p>
            <a:pPr algn="just" rtl="1">
              <a:lnSpc>
                <a:spcPct val="200000"/>
              </a:lnSpc>
            </a:pPr>
            <a:r>
              <a:rPr lang="ar-SA" dirty="0">
                <a:latin typeface="Alexandria" charset="0"/>
                <a:cs typeface="Alexandria" charset="0"/>
              </a:rPr>
              <a:t>3. حتى تكون صحافة البيانات المرئية إبداعية وفعالة، يجب أن تكون </a:t>
            </a:r>
            <a:r>
              <a:rPr lang="ar-SA" dirty="0">
                <a:solidFill>
                  <a:srgbClr val="C00000"/>
                </a:solidFill>
                <a:latin typeface="Alexandria" charset="0"/>
                <a:cs typeface="Alexandria" charset="0"/>
              </a:rPr>
              <a:t>مبنية على بيانات دقيقة وموثوقة، وأن تقدم رؤى واضحة ومباشرة</a:t>
            </a:r>
            <a:r>
              <a:rPr lang="ar-SA" dirty="0">
                <a:latin typeface="Alexandria" charset="0"/>
                <a:cs typeface="Alexandria" charset="0"/>
              </a:rPr>
              <a:t>، كما يجب أن تكون سهلة الاستخدام، ومصممة بشكل جذاب، ومتاحة عبر مختلف الأجهزة.</a:t>
            </a:r>
          </a:p>
          <a:p>
            <a:pPr algn="just" rtl="1">
              <a:lnSpc>
                <a:spcPct val="200000"/>
              </a:lnSpc>
            </a:pPr>
            <a:r>
              <a:rPr lang="ar-SA" dirty="0">
                <a:latin typeface="Alexandria" charset="0"/>
                <a:cs typeface="Alexandria" charset="0"/>
              </a:rPr>
              <a:t>4. إن الجمع بين المبادئ الصحفية الأساسية، والقدرة على تحليل البيانات، والمرونة في التجريب بأشكال جديدة يعتبر </a:t>
            </a:r>
            <a:r>
              <a:rPr lang="ar-SA" dirty="0">
                <a:solidFill>
                  <a:srgbClr val="C00000"/>
                </a:solidFill>
                <a:latin typeface="Alexandria" charset="0"/>
                <a:cs typeface="Alexandria" charset="0"/>
              </a:rPr>
              <a:t>مفتاح النجاح في صحافة البيانات المرئية</a:t>
            </a:r>
            <a:r>
              <a:rPr lang="ar-SA" dirty="0">
                <a:latin typeface="Alexandria" charset="0"/>
                <a:cs typeface="Alexandria" charset="0"/>
              </a:rPr>
              <a:t>، حيث يمكن للمحتوى المبتكر أن يحدث فرقاً كبيراً في بناء الوعي بالقضايا المعقدة وزيادة التفاعل مع المحتوى الصحفي.</a:t>
            </a:r>
          </a:p>
        </p:txBody>
      </p:sp>
      <p:sp>
        <p:nvSpPr>
          <p:cNvPr id="24" name="Rectangle 23">
            <a:extLst>
              <a:ext uri="{FF2B5EF4-FFF2-40B4-BE49-F238E27FC236}">
                <a16:creationId xmlns:a16="http://schemas.microsoft.com/office/drawing/2014/main" id="{6AE99D9D-E9DA-2F52-8F9F-6EEDF08BBFDA}"/>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7855D136-BC51-7962-5299-755F58C3C26E}"/>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الرابعة - الإبداع في الصحافة الرقمية</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7F5B3924-32AD-172E-1303-74ED7ADA76E2}"/>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صحافة البيانات المرئية</a:t>
            </a:r>
          </a:p>
        </p:txBody>
      </p:sp>
      <p:pic>
        <p:nvPicPr>
          <p:cNvPr id="17" name="Graphic 21">
            <a:extLst>
              <a:ext uri="{FF2B5EF4-FFF2-40B4-BE49-F238E27FC236}">
                <a16:creationId xmlns:a16="http://schemas.microsoft.com/office/drawing/2014/main" id="{0B8F32F3-EC9F-EE9A-D3A2-59DE057EEF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1343124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EE9634-0E52-A74D-40B8-E73BFE2FBC8B}"/>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9267BDC2-45F9-FB62-247A-2200A8792955}"/>
              </a:ext>
            </a:extLst>
          </p:cNvPr>
          <p:cNvSpPr txBox="1"/>
          <p:nvPr/>
        </p:nvSpPr>
        <p:spPr>
          <a:xfrm>
            <a:off x="4464995" y="1708159"/>
            <a:ext cx="7393021" cy="4535152"/>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تُعد صحافة الجوال </a:t>
            </a:r>
            <a:r>
              <a:rPr lang="en-US" dirty="0">
                <a:solidFill>
                  <a:srgbClr val="C00000"/>
                </a:solidFill>
                <a:latin typeface="Alexandria" charset="0"/>
                <a:cs typeface="Alexandria" charset="0"/>
              </a:rPr>
              <a:t>Mobile</a:t>
            </a:r>
            <a:r>
              <a:rPr lang="en-US" dirty="0">
                <a:latin typeface="Alexandria" charset="0"/>
                <a:cs typeface="Alexandria" charset="0"/>
              </a:rPr>
              <a:t> </a:t>
            </a:r>
            <a:r>
              <a:rPr lang="en-US" dirty="0">
                <a:solidFill>
                  <a:srgbClr val="C00000"/>
                </a:solidFill>
                <a:latin typeface="Alexandria" charset="0"/>
                <a:cs typeface="Alexandria" charset="0"/>
              </a:rPr>
              <a:t>Journalism</a:t>
            </a:r>
            <a:r>
              <a:rPr lang="en-US" dirty="0">
                <a:latin typeface="Alexandria" charset="0"/>
                <a:cs typeface="Alexandria" charset="0"/>
              </a:rPr>
              <a:t> – </a:t>
            </a:r>
            <a:r>
              <a:rPr lang="en-US" dirty="0" err="1">
                <a:solidFill>
                  <a:srgbClr val="C00000"/>
                </a:solidFill>
                <a:latin typeface="Alexandria" charset="0"/>
                <a:cs typeface="Alexandria" charset="0"/>
              </a:rPr>
              <a:t>MoJo</a:t>
            </a:r>
            <a:r>
              <a:rPr lang="ar-SA" dirty="0">
                <a:latin typeface="Alexandria" charset="0"/>
                <a:cs typeface="Alexandria" charset="0"/>
              </a:rPr>
              <a:t> مجالاً إبداعياً في الصحافة الرقمية، حيث تتيح للصحفيين إنتاج محتوى إخباري كامل (تصوير، تحرير، بث) </a:t>
            </a:r>
            <a:r>
              <a:rPr lang="ar-SA" dirty="0">
                <a:solidFill>
                  <a:srgbClr val="C00000"/>
                </a:solidFill>
                <a:latin typeface="Alexandria" charset="0"/>
                <a:cs typeface="Alexandria" charset="0"/>
              </a:rPr>
              <a:t>باستخدام الهواتف الذكية والأجهزة اللوحية فقط</a:t>
            </a:r>
            <a:r>
              <a:rPr lang="ar-SA" dirty="0">
                <a:latin typeface="Alexandria" charset="0"/>
                <a:cs typeface="Alexandria" charset="0"/>
              </a:rPr>
              <a:t>.</a:t>
            </a:r>
          </a:p>
          <a:p>
            <a:pPr algn="just" rtl="1">
              <a:lnSpc>
                <a:spcPct val="200000"/>
              </a:lnSpc>
            </a:pPr>
            <a:endParaRPr lang="ar-SA" sz="300" dirty="0">
              <a:latin typeface="Alexandria" charset="0"/>
              <a:cs typeface="Alexandria" charset="0"/>
            </a:endParaRPr>
          </a:p>
          <a:p>
            <a:pPr algn="just" rtl="1">
              <a:lnSpc>
                <a:spcPct val="200000"/>
              </a:lnSpc>
            </a:pPr>
            <a:r>
              <a:rPr lang="ar-SA" dirty="0">
                <a:latin typeface="Alexandria" charset="0"/>
                <a:cs typeface="Alexandria" charset="0"/>
              </a:rPr>
              <a:t>2. الإبداع في هذا المجال لا يقتصر على مجرد استخدام هذه الأجهزة، بل يمتد ليشمل ابتكار طرق جديدة لجمع الأخبار من الميدان، </a:t>
            </a:r>
            <a:r>
              <a:rPr lang="ar-SA" dirty="0">
                <a:solidFill>
                  <a:srgbClr val="C00000"/>
                </a:solidFill>
                <a:latin typeface="Alexandria" charset="0"/>
                <a:cs typeface="Alexandria" charset="0"/>
              </a:rPr>
              <a:t>وتصميم محتوى بصري جذاب يتناسب مع شاشات الجوال</a:t>
            </a:r>
            <a:r>
              <a:rPr lang="ar-SA" dirty="0">
                <a:latin typeface="Alexandria" charset="0"/>
                <a:cs typeface="Alexandria" charset="0"/>
              </a:rPr>
              <a:t>، واستخدام تطبيقات التحرير المتاحة على الهواتف بطرق مبتكرة، والهدف هنا هو تمكين الصحفيين من الاستجابة السريعة للأحداث وتقديم محتوى أصيل ومباشر.</a:t>
            </a:r>
          </a:p>
        </p:txBody>
      </p:sp>
      <p:sp>
        <p:nvSpPr>
          <p:cNvPr id="24" name="Rectangle 23">
            <a:extLst>
              <a:ext uri="{FF2B5EF4-FFF2-40B4-BE49-F238E27FC236}">
                <a16:creationId xmlns:a16="http://schemas.microsoft.com/office/drawing/2014/main" id="{F7A050F9-A545-8002-72DA-8C616A57FD52}"/>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9048F71-99F1-41AF-9AED-1F2FE9AA7116}"/>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الرابعة - الإبداع في الصحافة الرقمية</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81DE7098-FA40-B639-A05F-238FFDE52867}"/>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صحافة الجوال </a:t>
            </a:r>
            <a:r>
              <a:rPr lang="en-US" sz="2400" b="1" dirty="0">
                <a:solidFill>
                  <a:schemeClr val="bg1"/>
                </a:solidFill>
                <a:latin typeface="Alexandria" charset="0"/>
                <a:cs typeface="Alexandria" charset="0"/>
              </a:rPr>
              <a:t>Mobile Journalism</a:t>
            </a:r>
            <a:endParaRPr lang="ar-SA" sz="24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DE405E7C-3D52-296E-F36C-81433662F29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026" name="Picture 2">
            <a:extLst>
              <a:ext uri="{FF2B5EF4-FFF2-40B4-BE49-F238E27FC236}">
                <a16:creationId xmlns:a16="http://schemas.microsoft.com/office/drawing/2014/main" id="{8C2A91C2-4512-8B5D-54D3-4258CE79113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1317" y="1721633"/>
            <a:ext cx="3913952" cy="219964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28" name="Picture 4" descr="best video editing apps">
            <a:extLst>
              <a:ext uri="{FF2B5EF4-FFF2-40B4-BE49-F238E27FC236}">
                <a16:creationId xmlns:a16="http://schemas.microsoft.com/office/drawing/2014/main" id="{5A3B9706-FB17-05BB-C9EE-3CC3612285A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91317" y="4035965"/>
            <a:ext cx="3913952" cy="220734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2563621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82A751-9C57-C1B3-DEBA-1A439F9D40D5}"/>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0D341CE6-BB29-6D89-C715-972031A4294F}"/>
              </a:ext>
            </a:extLst>
          </p:cNvPr>
          <p:cNvSpPr txBox="1"/>
          <p:nvPr/>
        </p:nvSpPr>
        <p:spPr>
          <a:xfrm>
            <a:off x="739302" y="1620607"/>
            <a:ext cx="10690697"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3. يتجلى الإبداع في صحافة الجوال في </a:t>
            </a:r>
            <a:r>
              <a:rPr lang="ar-SA" dirty="0">
                <a:solidFill>
                  <a:srgbClr val="C00000"/>
                </a:solidFill>
                <a:latin typeface="Alexandria" charset="0"/>
                <a:cs typeface="Alexandria" charset="0"/>
              </a:rPr>
              <a:t>القدرة على إنتاج تقارير إخبارية كاملة من موقع الحدث</a:t>
            </a:r>
            <a:r>
              <a:rPr lang="ar-SA" dirty="0">
                <a:latin typeface="Alexandria" charset="0"/>
                <a:cs typeface="Alexandria" charset="0"/>
              </a:rPr>
              <a:t>، بما في ذلك المقابلات، اللقطات المصورة، والتعليق الصوتي، ثم بثها مباشرة أو تحميلها بسرعة، يشمل ذلك استخدام تطبيقات متخصصة لتحسين جودة الفيديو والصوت، أو دمج الرسوم البيانية البسيطة، أو حتى استخدام تقنيات البث المباشر من الهاتف. </a:t>
            </a:r>
          </a:p>
          <a:p>
            <a:pPr algn="just" rtl="1">
              <a:lnSpc>
                <a:spcPct val="200000"/>
              </a:lnSpc>
            </a:pPr>
            <a:r>
              <a:rPr lang="ar-SA" dirty="0">
                <a:latin typeface="Alexandria" charset="0"/>
                <a:cs typeface="Alexandria" charset="0"/>
              </a:rPr>
              <a:t>4. لتكون </a:t>
            </a:r>
            <a:r>
              <a:rPr lang="ar-SA" dirty="0">
                <a:solidFill>
                  <a:srgbClr val="C00000"/>
                </a:solidFill>
                <a:latin typeface="Alexandria" charset="0"/>
                <a:cs typeface="Alexandria" charset="0"/>
              </a:rPr>
              <a:t>صحافة الجوال إبداعية وفعالة</a:t>
            </a:r>
            <a:r>
              <a:rPr lang="ar-SA" dirty="0">
                <a:latin typeface="Alexandria" charset="0"/>
                <a:cs typeface="Alexandria" charset="0"/>
              </a:rPr>
              <a:t>، يجب أن تكون مبنية على مبادئ صحفية صارمة، وأن تضمن الدقة والموضوعية في المحتوى، كما يجب أن تكون مرنة وقابلة للتكيف مع التغيرات في تقنيات الهواتف الذكية وتفضيلات الجمهور، حيث أن الجمع بين المبادئ الصحفية الأساسية، </a:t>
            </a:r>
            <a:r>
              <a:rPr lang="ar-SA" dirty="0">
                <a:solidFill>
                  <a:srgbClr val="C00000"/>
                </a:solidFill>
                <a:latin typeface="Alexandria" charset="0"/>
                <a:cs typeface="Alexandria" charset="0"/>
              </a:rPr>
              <a:t>والقدرة على استغلال إمكانيات الهواتف الذكية</a:t>
            </a:r>
            <a:r>
              <a:rPr lang="ar-SA" dirty="0">
                <a:latin typeface="Alexandria" charset="0"/>
                <a:cs typeface="Alexandria" charset="0"/>
              </a:rPr>
              <a:t>، والمرونة في التجريب بأشكال جديدة هو مفتاح النجاح في صحافة الجوال، حيث يمكن للمحتوى المبتكر أن يحدث فرقاً كبيراً في سرعة الاستجابة للأحداث وتقديم محتوى أصيل ومباشر.</a:t>
            </a:r>
          </a:p>
        </p:txBody>
      </p:sp>
      <p:sp>
        <p:nvSpPr>
          <p:cNvPr id="24" name="Rectangle 23">
            <a:extLst>
              <a:ext uri="{FF2B5EF4-FFF2-40B4-BE49-F238E27FC236}">
                <a16:creationId xmlns:a16="http://schemas.microsoft.com/office/drawing/2014/main" id="{FE70D08C-D0DF-24DE-395B-A9A59CA40761}"/>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9C2700C1-DE5D-08EE-DDE5-DC23E33810D6}"/>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الرابعة - الإبداع في الصحافة الرقمية</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807C8D3F-63AA-856F-F081-123B3B8E51F6}"/>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صحافة الجوال </a:t>
            </a:r>
            <a:r>
              <a:rPr lang="en-US" sz="2400" b="1" dirty="0">
                <a:solidFill>
                  <a:schemeClr val="bg1"/>
                </a:solidFill>
                <a:latin typeface="Alexandria" charset="0"/>
                <a:cs typeface="Alexandria" charset="0"/>
              </a:rPr>
              <a:t>Mobile Journalism</a:t>
            </a:r>
            <a:endParaRPr lang="ar-SA" sz="24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E1E7C868-E822-C2D0-3930-A981B1AC99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24212744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C9573B-ABFB-A0DF-C399-7A782AC1BAEF}"/>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58B1CCEF-F62B-A496-261E-BC12773F55AA}"/>
              </a:ext>
            </a:extLst>
          </p:cNvPr>
          <p:cNvSpPr txBox="1"/>
          <p:nvPr/>
        </p:nvSpPr>
        <p:spPr>
          <a:xfrm>
            <a:off x="3939702" y="1620607"/>
            <a:ext cx="7490297" cy="4750596"/>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يُعد البودكاست والصحافة الصوتية </a:t>
            </a:r>
            <a:r>
              <a:rPr lang="en-US" dirty="0">
                <a:solidFill>
                  <a:srgbClr val="C00000"/>
                </a:solidFill>
                <a:latin typeface="Alexandria" charset="0"/>
                <a:cs typeface="Alexandria" charset="0"/>
              </a:rPr>
              <a:t>Podcasting &amp; Audio Journalism</a:t>
            </a:r>
            <a:r>
              <a:rPr lang="ar-SA" dirty="0">
                <a:latin typeface="Alexandria" charset="0"/>
                <a:cs typeface="Alexandria" charset="0"/>
              </a:rPr>
              <a:t> مجالاً إبداعياً متنامياً في الصحافة الرقمية، حيث يتيح للصحفيين تقديم محتوى إخباري وتحليلي في شكل صوتي جذاب ومريح للاستماع. </a:t>
            </a:r>
          </a:p>
          <a:p>
            <a:pPr algn="just" rtl="1">
              <a:lnSpc>
                <a:spcPct val="200000"/>
              </a:lnSpc>
            </a:pPr>
            <a:endParaRPr lang="ar-SA" sz="1000" dirty="0">
              <a:latin typeface="Alexandria" charset="0"/>
              <a:cs typeface="Alexandria" charset="0"/>
            </a:endParaRPr>
          </a:p>
          <a:p>
            <a:pPr algn="just" rtl="1">
              <a:lnSpc>
                <a:spcPct val="200000"/>
              </a:lnSpc>
            </a:pPr>
            <a:r>
              <a:rPr lang="ar-SA" dirty="0">
                <a:latin typeface="Alexandria" charset="0"/>
                <a:cs typeface="Alexandria" charset="0"/>
              </a:rPr>
              <a:t>2. الإبداع في هذا المجال لا يقتصر على مجرد تسجيل الصوت، بل يمتد ليشمل ابتكار </a:t>
            </a:r>
            <a:r>
              <a:rPr lang="ar-SA" dirty="0">
                <a:solidFill>
                  <a:srgbClr val="C00000"/>
                </a:solidFill>
                <a:latin typeface="Alexandria" charset="0"/>
                <a:cs typeface="Alexandria" charset="0"/>
              </a:rPr>
              <a:t>مفاهيم</a:t>
            </a:r>
            <a:r>
              <a:rPr lang="ar-SA" dirty="0">
                <a:latin typeface="Alexandria" charset="0"/>
                <a:cs typeface="Alexandria" charset="0"/>
              </a:rPr>
              <a:t> </a:t>
            </a:r>
            <a:r>
              <a:rPr lang="ar-SA" dirty="0">
                <a:solidFill>
                  <a:srgbClr val="C00000"/>
                </a:solidFill>
                <a:latin typeface="Alexandria" charset="0"/>
                <a:cs typeface="Alexandria" charset="0"/>
              </a:rPr>
              <a:t>بودكاست فريدة</a:t>
            </a:r>
            <a:r>
              <a:rPr lang="ar-SA" dirty="0">
                <a:latin typeface="Alexandria" charset="0"/>
                <a:cs typeface="Alexandria" charset="0"/>
              </a:rPr>
              <a:t>، وتصميم سرد قصصي صوتي، واستخدام المؤثرات الصوتية والموسيقى لتعزيز التجربة السمعية، والهدف هو الوصول إلى جمهور جديد </a:t>
            </a:r>
            <a:r>
              <a:rPr lang="ar-SA" dirty="0">
                <a:solidFill>
                  <a:srgbClr val="C00000"/>
                </a:solidFill>
                <a:latin typeface="Alexandria" charset="0"/>
                <a:cs typeface="Alexandria" charset="0"/>
              </a:rPr>
              <a:t>يفضل الاستماع على القراءة</a:t>
            </a:r>
            <a:r>
              <a:rPr lang="ar-SA" dirty="0">
                <a:latin typeface="Alexandria" charset="0"/>
                <a:cs typeface="Alexandria" charset="0"/>
              </a:rPr>
              <a:t>، وتقديم محتوى عميق ومدروس.</a:t>
            </a:r>
          </a:p>
        </p:txBody>
      </p:sp>
      <p:sp>
        <p:nvSpPr>
          <p:cNvPr id="24" name="Rectangle 23">
            <a:extLst>
              <a:ext uri="{FF2B5EF4-FFF2-40B4-BE49-F238E27FC236}">
                <a16:creationId xmlns:a16="http://schemas.microsoft.com/office/drawing/2014/main" id="{C9C65051-ECFF-9060-7436-0AFA4F80B61A}"/>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81A46096-EC27-F3D0-6BF7-4C24AD36DC11}"/>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الرابعة - الإبداع في الصحافة الرقمية</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7F6C84D5-F6EF-3EB2-FF08-BAE3F061E9C2}"/>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البودكاست والصحافة الصوتية</a:t>
            </a:r>
          </a:p>
        </p:txBody>
      </p:sp>
      <p:pic>
        <p:nvPicPr>
          <p:cNvPr id="17" name="Graphic 21">
            <a:extLst>
              <a:ext uri="{FF2B5EF4-FFF2-40B4-BE49-F238E27FC236}">
                <a16:creationId xmlns:a16="http://schemas.microsoft.com/office/drawing/2014/main" id="{59B18CE1-43F0-9093-664C-D8E6863757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8F6BD5FD-B316-6308-5BCA-16A80E58194A}"/>
              </a:ext>
            </a:extLst>
          </p:cNvPr>
          <p:cNvSpPr txBox="1"/>
          <p:nvPr/>
        </p:nvSpPr>
        <p:spPr>
          <a:xfrm>
            <a:off x="144812" y="3749137"/>
            <a:ext cx="3703807" cy="307777"/>
          </a:xfrm>
          <a:prstGeom prst="rect">
            <a:avLst/>
          </a:prstGeom>
          <a:noFill/>
        </p:spPr>
        <p:txBody>
          <a:bodyPr wrap="square">
            <a:spAutoFit/>
          </a:bodyPr>
          <a:lstStyle/>
          <a:p>
            <a:pPr algn="ctr"/>
            <a:r>
              <a:rPr lang="en-US" sz="1400" dirty="0"/>
              <a:t>https://www.aljazeera.net/audio/podcasts/</a:t>
            </a:r>
          </a:p>
        </p:txBody>
      </p:sp>
      <p:pic>
        <p:nvPicPr>
          <p:cNvPr id="5" name="Picture 4">
            <a:extLst>
              <a:ext uri="{FF2B5EF4-FFF2-40B4-BE49-F238E27FC236}">
                <a16:creationId xmlns:a16="http://schemas.microsoft.com/office/drawing/2014/main" id="{8FB736A6-6B1E-7688-BB30-0B2D1ACB1E7E}"/>
              </a:ext>
            </a:extLst>
          </p:cNvPr>
          <p:cNvPicPr>
            <a:picLocks noChangeAspect="1"/>
          </p:cNvPicPr>
          <p:nvPr/>
        </p:nvPicPr>
        <p:blipFill>
          <a:blip r:embed="rId3"/>
          <a:stretch>
            <a:fillRect/>
          </a:stretch>
        </p:blipFill>
        <p:spPr>
          <a:xfrm>
            <a:off x="191317" y="1797450"/>
            <a:ext cx="3552428" cy="1558234"/>
          </a:xfrm>
          <a:prstGeom prst="rect">
            <a:avLst/>
          </a:prstGeom>
        </p:spPr>
      </p:pic>
      <p:sp>
        <p:nvSpPr>
          <p:cNvPr id="6" name="TextBox 5">
            <a:extLst>
              <a:ext uri="{FF2B5EF4-FFF2-40B4-BE49-F238E27FC236}">
                <a16:creationId xmlns:a16="http://schemas.microsoft.com/office/drawing/2014/main" id="{E1E15BD3-5032-8C98-9E3C-16A9EA27A0C0}"/>
              </a:ext>
            </a:extLst>
          </p:cNvPr>
          <p:cNvSpPr txBox="1"/>
          <p:nvPr/>
        </p:nvSpPr>
        <p:spPr>
          <a:xfrm>
            <a:off x="191687" y="3370122"/>
            <a:ext cx="3421704" cy="379015"/>
          </a:xfrm>
          <a:prstGeom prst="rect">
            <a:avLst/>
          </a:prstGeom>
          <a:noFill/>
        </p:spPr>
        <p:txBody>
          <a:bodyPr wrap="square">
            <a:spAutoFit/>
          </a:bodyPr>
          <a:lstStyle/>
          <a:p>
            <a:pPr algn="ctr" rtl="1">
              <a:lnSpc>
                <a:spcPct val="150000"/>
              </a:lnSpc>
            </a:pPr>
            <a:r>
              <a:rPr lang="en-US" sz="1400" dirty="0">
                <a:latin typeface="Alexandria" pitchFamily="2" charset="-78"/>
                <a:cs typeface="Alexandria" pitchFamily="2" charset="-78"/>
              </a:rPr>
              <a:t> </a:t>
            </a:r>
            <a:r>
              <a:rPr lang="ar-SA" sz="1400" dirty="0">
                <a:latin typeface="Alexandria" pitchFamily="2" charset="-78"/>
                <a:cs typeface="Alexandria" pitchFamily="2" charset="-78"/>
              </a:rPr>
              <a:t>نماذج عربية - </a:t>
            </a:r>
            <a:r>
              <a:rPr lang="en-US" sz="1400" dirty="0">
                <a:latin typeface="Alexandria" pitchFamily="2" charset="-78"/>
                <a:cs typeface="Alexandria" pitchFamily="2" charset="-78"/>
              </a:rPr>
              <a:t>  Al Jazeera Podcasts</a:t>
            </a:r>
          </a:p>
        </p:txBody>
      </p:sp>
      <p:sp>
        <p:nvSpPr>
          <p:cNvPr id="8" name="TextBox 7">
            <a:extLst>
              <a:ext uri="{FF2B5EF4-FFF2-40B4-BE49-F238E27FC236}">
                <a16:creationId xmlns:a16="http://schemas.microsoft.com/office/drawing/2014/main" id="{CA7DF7CE-B6A8-2F35-633E-57B29795B397}"/>
              </a:ext>
            </a:extLst>
          </p:cNvPr>
          <p:cNvSpPr txBox="1"/>
          <p:nvPr/>
        </p:nvSpPr>
        <p:spPr>
          <a:xfrm>
            <a:off x="533263" y="6388692"/>
            <a:ext cx="2760224" cy="307777"/>
          </a:xfrm>
          <a:prstGeom prst="rect">
            <a:avLst/>
          </a:prstGeom>
          <a:noFill/>
        </p:spPr>
        <p:txBody>
          <a:bodyPr wrap="square">
            <a:spAutoFit/>
          </a:bodyPr>
          <a:lstStyle/>
          <a:p>
            <a:pPr algn="ctr"/>
            <a:r>
              <a:rPr lang="en-US" sz="1400"/>
              <a:t>https://www.vox.com/podcasts</a:t>
            </a:r>
            <a:endParaRPr lang="en-US" sz="1400" dirty="0"/>
          </a:p>
        </p:txBody>
      </p:sp>
      <p:sp>
        <p:nvSpPr>
          <p:cNvPr id="9" name="TextBox 8">
            <a:extLst>
              <a:ext uri="{FF2B5EF4-FFF2-40B4-BE49-F238E27FC236}">
                <a16:creationId xmlns:a16="http://schemas.microsoft.com/office/drawing/2014/main" id="{92F912E4-9BFB-5106-FED7-A752B9D83D09}"/>
              </a:ext>
            </a:extLst>
          </p:cNvPr>
          <p:cNvSpPr txBox="1"/>
          <p:nvPr/>
        </p:nvSpPr>
        <p:spPr>
          <a:xfrm>
            <a:off x="271276" y="5992188"/>
            <a:ext cx="3421704" cy="379015"/>
          </a:xfrm>
          <a:prstGeom prst="rect">
            <a:avLst/>
          </a:prstGeom>
          <a:noFill/>
        </p:spPr>
        <p:txBody>
          <a:bodyPr wrap="square">
            <a:spAutoFit/>
          </a:bodyPr>
          <a:lstStyle/>
          <a:p>
            <a:pPr algn="ctr" rtl="1">
              <a:lnSpc>
                <a:spcPct val="150000"/>
              </a:lnSpc>
            </a:pPr>
            <a:r>
              <a:rPr lang="en-US" sz="1400" dirty="0">
                <a:latin typeface="Alexandria" pitchFamily="2" charset="-78"/>
                <a:cs typeface="Alexandria" pitchFamily="2" charset="-78"/>
              </a:rPr>
              <a:t> </a:t>
            </a:r>
            <a:r>
              <a:rPr lang="ar-SA" sz="1400" dirty="0">
                <a:latin typeface="Alexandria" pitchFamily="2" charset="-78"/>
                <a:cs typeface="Alexandria" pitchFamily="2" charset="-78"/>
              </a:rPr>
              <a:t>نماذج أجنبية - </a:t>
            </a:r>
            <a:r>
              <a:rPr lang="en-US" sz="1400" dirty="0">
                <a:latin typeface="Alexandria" pitchFamily="2" charset="-78"/>
                <a:cs typeface="Alexandria" pitchFamily="2" charset="-78"/>
              </a:rPr>
              <a:t>  Vox Podcasts</a:t>
            </a:r>
          </a:p>
        </p:txBody>
      </p:sp>
      <p:pic>
        <p:nvPicPr>
          <p:cNvPr id="12" name="Picture 11">
            <a:extLst>
              <a:ext uri="{FF2B5EF4-FFF2-40B4-BE49-F238E27FC236}">
                <a16:creationId xmlns:a16="http://schemas.microsoft.com/office/drawing/2014/main" id="{767C446B-D8BC-E6E2-F292-CA60B4F45F16}"/>
              </a:ext>
            </a:extLst>
          </p:cNvPr>
          <p:cNvPicPr>
            <a:picLocks noChangeAspect="1"/>
          </p:cNvPicPr>
          <p:nvPr/>
        </p:nvPicPr>
        <p:blipFill>
          <a:blip r:embed="rId4"/>
          <a:stretch>
            <a:fillRect/>
          </a:stretch>
        </p:blipFill>
        <p:spPr>
          <a:xfrm>
            <a:off x="191317" y="4144184"/>
            <a:ext cx="3552428" cy="1848004"/>
          </a:xfrm>
          <a:prstGeom prst="rect">
            <a:avLst/>
          </a:prstGeom>
        </p:spPr>
      </p:pic>
    </p:spTree>
    <p:extLst>
      <p:ext uri="{BB962C8B-B14F-4D97-AF65-F5344CB8AC3E}">
        <p14:creationId xmlns:p14="http://schemas.microsoft.com/office/powerpoint/2010/main" val="113561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8CE8A0-7BAE-5068-F176-860870842949}"/>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0D8FC71D-ABA1-1395-86F2-151A9AC4254C}"/>
              </a:ext>
            </a:extLst>
          </p:cNvPr>
          <p:cNvSpPr txBox="1"/>
          <p:nvPr/>
        </p:nvSpPr>
        <p:spPr>
          <a:xfrm>
            <a:off x="1091310" y="1922164"/>
            <a:ext cx="9776298" cy="3642600"/>
          </a:xfrm>
          <a:prstGeom prst="rect">
            <a:avLst/>
          </a:prstGeom>
          <a:noFill/>
        </p:spPr>
        <p:txBody>
          <a:bodyPr wrap="square" rtlCol="0">
            <a:spAutoFit/>
          </a:bodyPr>
          <a:lstStyle/>
          <a:p>
            <a:pPr algn="just" rtl="1">
              <a:lnSpc>
                <a:spcPct val="200000"/>
              </a:lnSpc>
            </a:pPr>
            <a:r>
              <a:rPr lang="ar-SA" dirty="0">
                <a:latin typeface="Alexandria" charset="0"/>
                <a:cs typeface="Alexandria" charset="0"/>
              </a:rPr>
              <a:t>3. يتجلى الإبداع في البودكاست والصحافة الصوتية في استخدام أشكال متنوعة مثل </a:t>
            </a:r>
            <a:r>
              <a:rPr lang="ar-SA" dirty="0">
                <a:solidFill>
                  <a:srgbClr val="C00000"/>
                </a:solidFill>
                <a:latin typeface="Alexandria" charset="0"/>
                <a:cs typeface="Alexandria" charset="0"/>
              </a:rPr>
              <a:t>البودكاست الإخباري اليومي</a:t>
            </a:r>
            <a:r>
              <a:rPr lang="ar-SA" dirty="0">
                <a:latin typeface="Alexandria" charset="0"/>
                <a:cs typeface="Alexandria" charset="0"/>
              </a:rPr>
              <a:t> الذي يلخص أهم الأحداث، أو البودكاست التحقيقي الذي يتعمق في قضايا معقدة، أو البودكاست السردي الذي يروي قصصاً إنسانية مؤثرة.</a:t>
            </a:r>
          </a:p>
          <a:p>
            <a:pPr algn="just" rtl="1">
              <a:lnSpc>
                <a:spcPct val="200000"/>
              </a:lnSpc>
            </a:pPr>
            <a:endParaRPr lang="ar-SA" sz="1000" dirty="0">
              <a:latin typeface="Alexandria" charset="0"/>
              <a:cs typeface="Alexandria" charset="0"/>
            </a:endParaRPr>
          </a:p>
          <a:p>
            <a:pPr algn="just" rtl="1">
              <a:lnSpc>
                <a:spcPct val="200000"/>
              </a:lnSpc>
            </a:pPr>
            <a:r>
              <a:rPr lang="ar-SA" dirty="0">
                <a:latin typeface="Alexandria" charset="0"/>
                <a:cs typeface="Alexandria" charset="0"/>
              </a:rPr>
              <a:t>4. يكون البودكاست والصحافة الصوتية إبداعية وفعالة، يجب أن تكون </a:t>
            </a:r>
            <a:r>
              <a:rPr lang="ar-SA" dirty="0">
                <a:solidFill>
                  <a:srgbClr val="C00000"/>
                </a:solidFill>
                <a:latin typeface="Alexandria" charset="0"/>
                <a:cs typeface="Alexandria" charset="0"/>
              </a:rPr>
              <a:t>مبنية على بحث صحفي دقيق</a:t>
            </a:r>
            <a:r>
              <a:rPr lang="ar-SA" dirty="0">
                <a:latin typeface="Alexandria" charset="0"/>
                <a:cs typeface="Alexandria" charset="0"/>
              </a:rPr>
              <a:t>، وأن تقدم </a:t>
            </a:r>
            <a:r>
              <a:rPr lang="ar-SA" dirty="0">
                <a:solidFill>
                  <a:srgbClr val="C00000"/>
                </a:solidFill>
                <a:latin typeface="Alexandria" charset="0"/>
                <a:cs typeface="Alexandria" charset="0"/>
              </a:rPr>
              <a:t>قيمة</a:t>
            </a:r>
            <a:r>
              <a:rPr lang="ar-SA" dirty="0">
                <a:latin typeface="Alexandria" charset="0"/>
                <a:cs typeface="Alexandria" charset="0"/>
              </a:rPr>
              <a:t> </a:t>
            </a:r>
            <a:r>
              <a:rPr lang="ar-SA" dirty="0">
                <a:solidFill>
                  <a:srgbClr val="C00000"/>
                </a:solidFill>
                <a:latin typeface="Alexandria" charset="0"/>
                <a:cs typeface="Alexandria" charset="0"/>
              </a:rPr>
              <a:t>حقيقية</a:t>
            </a:r>
            <a:r>
              <a:rPr lang="ar-SA" dirty="0">
                <a:latin typeface="Alexandria" charset="0"/>
                <a:cs typeface="Alexandria" charset="0"/>
              </a:rPr>
              <a:t> </a:t>
            </a:r>
            <a:r>
              <a:rPr lang="ar-SA" dirty="0">
                <a:solidFill>
                  <a:srgbClr val="C00000"/>
                </a:solidFill>
                <a:latin typeface="Alexandria" charset="0"/>
                <a:cs typeface="Alexandria" charset="0"/>
              </a:rPr>
              <a:t>للمستمعين</a:t>
            </a:r>
            <a:r>
              <a:rPr lang="ar-SA" dirty="0">
                <a:latin typeface="Alexandria" charset="0"/>
                <a:cs typeface="Alexandria" charset="0"/>
              </a:rPr>
              <a:t>، كما يجب أن تكون ذات جودة صوتية عالية، ومصممة بشكل جذاب، ومتاحة عبر منصات البودكاست المختلفة.</a:t>
            </a:r>
          </a:p>
        </p:txBody>
      </p:sp>
      <p:sp>
        <p:nvSpPr>
          <p:cNvPr id="24" name="Rectangle 23">
            <a:extLst>
              <a:ext uri="{FF2B5EF4-FFF2-40B4-BE49-F238E27FC236}">
                <a16:creationId xmlns:a16="http://schemas.microsoft.com/office/drawing/2014/main" id="{93FB517B-279F-3BE7-DFDC-0B25DDC526E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738E9FC0-8531-62EC-8E40-20DC9F89571D}"/>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الرابعة - الإبداع في الصحافة الرقمية</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8AB08172-D52F-C6CD-A494-71A554F68DDA}"/>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البودكاست والصحافة الصوتية</a:t>
            </a:r>
          </a:p>
        </p:txBody>
      </p:sp>
      <p:pic>
        <p:nvPicPr>
          <p:cNvPr id="17" name="Graphic 21">
            <a:extLst>
              <a:ext uri="{FF2B5EF4-FFF2-40B4-BE49-F238E27FC236}">
                <a16:creationId xmlns:a16="http://schemas.microsoft.com/office/drawing/2014/main" id="{B89A4683-4942-B5AC-0637-CD3128EFA08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1585602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E824EC-C22D-027D-4237-DEC829D8F17E}"/>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69F32822-4BC2-1925-0DCE-E74FF7083C02}"/>
              </a:ext>
            </a:extLst>
          </p:cNvPr>
          <p:cNvSpPr txBox="1"/>
          <p:nvPr/>
        </p:nvSpPr>
        <p:spPr>
          <a:xfrm>
            <a:off x="4426085" y="1620607"/>
            <a:ext cx="7003915"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تُعد صحافة الشبكات الاجتماعية </a:t>
            </a:r>
            <a:r>
              <a:rPr lang="ar-SA" dirty="0">
                <a:solidFill>
                  <a:srgbClr val="C00000"/>
                </a:solidFill>
                <a:latin typeface="Alexandria" charset="0"/>
                <a:cs typeface="Alexandria" charset="0"/>
              </a:rPr>
              <a:t>مجالاً إبداعياً متنامياً في الصحافة الرقمية</a:t>
            </a:r>
            <a:r>
              <a:rPr lang="ar-SA" dirty="0">
                <a:latin typeface="Alexandria" charset="0"/>
                <a:cs typeface="Alexandria" charset="0"/>
              </a:rPr>
              <a:t>، حيث تستخدم منصات التواصل الاجتماعي كأدوات لجمع الأخبار، التحقق من المعلومات، والتفاعل مع الجمهور، والإبداع في هذا المجال لا يقتصر على مجرد نشر الأخبار على هذه المنصات، بل يمتد ليشمل </a:t>
            </a:r>
            <a:r>
              <a:rPr lang="ar-SA" dirty="0">
                <a:solidFill>
                  <a:srgbClr val="C00000"/>
                </a:solidFill>
                <a:latin typeface="Alexandria" charset="0"/>
                <a:cs typeface="Alexandria" charset="0"/>
              </a:rPr>
              <a:t>ابتكار طرق جديدة لاستخدام ميزات كل منصة </a:t>
            </a:r>
            <a:r>
              <a:rPr lang="ar-SA" dirty="0">
                <a:latin typeface="Alexandria" charset="0"/>
                <a:cs typeface="Alexandria" charset="0"/>
              </a:rPr>
              <a:t>(مثل القصص، البث المباشر، الاستطلاعات) لسرد القصص الإخبارية، وبناء مجتمعات حول القضايا، والتحقق من صحة المعلومات من مصادر متعددة، والهدف هو الوصول إلى </a:t>
            </a:r>
            <a:r>
              <a:rPr lang="ar-SA" dirty="0">
                <a:solidFill>
                  <a:srgbClr val="C00000"/>
                </a:solidFill>
                <a:latin typeface="Alexandria" charset="0"/>
                <a:cs typeface="Alexandria" charset="0"/>
              </a:rPr>
              <a:t>الجمهور</a:t>
            </a:r>
            <a:r>
              <a:rPr lang="ar-SA" dirty="0">
                <a:latin typeface="Alexandria" charset="0"/>
                <a:cs typeface="Alexandria" charset="0"/>
              </a:rPr>
              <a:t> </a:t>
            </a:r>
            <a:r>
              <a:rPr lang="ar-SA" dirty="0">
                <a:solidFill>
                  <a:srgbClr val="C00000"/>
                </a:solidFill>
                <a:latin typeface="Alexandria" charset="0"/>
                <a:cs typeface="Alexandria" charset="0"/>
              </a:rPr>
              <a:t>حيث</a:t>
            </a:r>
            <a:r>
              <a:rPr lang="ar-SA" dirty="0">
                <a:latin typeface="Alexandria" charset="0"/>
                <a:cs typeface="Alexandria" charset="0"/>
              </a:rPr>
              <a:t> </a:t>
            </a:r>
            <a:r>
              <a:rPr lang="ar-SA" dirty="0">
                <a:solidFill>
                  <a:srgbClr val="C00000"/>
                </a:solidFill>
                <a:latin typeface="Alexandria" charset="0"/>
                <a:cs typeface="Alexandria" charset="0"/>
              </a:rPr>
              <a:t>يتواجدون</a:t>
            </a:r>
            <a:r>
              <a:rPr lang="ar-SA" dirty="0">
                <a:latin typeface="Alexandria" charset="0"/>
                <a:cs typeface="Alexandria" charset="0"/>
              </a:rPr>
              <a:t>، وتقديم محتوى يتناسب مع طبيعة كل منصة.</a:t>
            </a:r>
          </a:p>
        </p:txBody>
      </p:sp>
      <p:sp>
        <p:nvSpPr>
          <p:cNvPr id="24" name="Rectangle 23">
            <a:extLst>
              <a:ext uri="{FF2B5EF4-FFF2-40B4-BE49-F238E27FC236}">
                <a16:creationId xmlns:a16="http://schemas.microsoft.com/office/drawing/2014/main" id="{C2BAFC2A-FA94-8F19-2D18-56B10ADF041E}"/>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952E85B0-8B4B-145C-76E3-C0C0C1380FF4}"/>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الرابعة - الإبداع في الصحافة الرقمية</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43058705-64CD-BB3B-C634-CE59484D9CD6}"/>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صحافة الشبكات الاجتماعية (</a:t>
            </a:r>
            <a:r>
              <a:rPr lang="en-US" sz="2400" b="1" dirty="0">
                <a:solidFill>
                  <a:schemeClr val="bg1"/>
                </a:solidFill>
                <a:latin typeface="Alexandria" charset="0"/>
                <a:cs typeface="Alexandria" charset="0"/>
              </a:rPr>
              <a:t>Social Media Journalism</a:t>
            </a:r>
            <a:r>
              <a:rPr lang="ar-SA" sz="2400" b="1" dirty="0">
                <a:solidFill>
                  <a:schemeClr val="bg1"/>
                </a:solidFill>
                <a:latin typeface="Alexandria" charset="0"/>
                <a:cs typeface="Alexandria" charset="0"/>
              </a:rPr>
              <a:t>)</a:t>
            </a:r>
          </a:p>
        </p:txBody>
      </p:sp>
      <p:pic>
        <p:nvPicPr>
          <p:cNvPr id="17" name="Graphic 21">
            <a:extLst>
              <a:ext uri="{FF2B5EF4-FFF2-40B4-BE49-F238E27FC236}">
                <a16:creationId xmlns:a16="http://schemas.microsoft.com/office/drawing/2014/main" id="{93AAF4BE-61FB-0CF0-37D0-DAD66A66599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2F1317D2-EF00-5FDE-16E7-F67895E96346}"/>
              </a:ext>
            </a:extLst>
          </p:cNvPr>
          <p:cNvSpPr txBox="1"/>
          <p:nvPr/>
        </p:nvSpPr>
        <p:spPr>
          <a:xfrm>
            <a:off x="449904" y="4119015"/>
            <a:ext cx="3149330" cy="307777"/>
          </a:xfrm>
          <a:prstGeom prst="rect">
            <a:avLst/>
          </a:prstGeom>
          <a:noFill/>
        </p:spPr>
        <p:txBody>
          <a:bodyPr wrap="square">
            <a:spAutoFit/>
          </a:bodyPr>
          <a:lstStyle/>
          <a:p>
            <a:pPr algn="ctr"/>
            <a:r>
              <a:rPr lang="en-US" sz="1400" dirty="0"/>
              <a:t>https://www.youtube.com/@ajplus</a:t>
            </a:r>
          </a:p>
        </p:txBody>
      </p:sp>
      <p:pic>
        <p:nvPicPr>
          <p:cNvPr id="5" name="Picture 4">
            <a:extLst>
              <a:ext uri="{FF2B5EF4-FFF2-40B4-BE49-F238E27FC236}">
                <a16:creationId xmlns:a16="http://schemas.microsoft.com/office/drawing/2014/main" id="{03272001-6AD9-3D33-471C-55F1514D153D}"/>
              </a:ext>
            </a:extLst>
          </p:cNvPr>
          <p:cNvPicPr>
            <a:picLocks noChangeAspect="1"/>
          </p:cNvPicPr>
          <p:nvPr/>
        </p:nvPicPr>
        <p:blipFill>
          <a:blip r:embed="rId3"/>
          <a:stretch>
            <a:fillRect/>
          </a:stretch>
        </p:blipFill>
        <p:spPr>
          <a:xfrm>
            <a:off x="308049" y="2646008"/>
            <a:ext cx="3589506" cy="1449557"/>
          </a:xfrm>
          <a:prstGeom prst="rect">
            <a:avLst/>
          </a:prstGeom>
        </p:spPr>
      </p:pic>
      <p:pic>
        <p:nvPicPr>
          <p:cNvPr id="7" name="Picture 6">
            <a:extLst>
              <a:ext uri="{FF2B5EF4-FFF2-40B4-BE49-F238E27FC236}">
                <a16:creationId xmlns:a16="http://schemas.microsoft.com/office/drawing/2014/main" id="{565AEC38-4995-A27C-C5DD-587E905600AE}"/>
              </a:ext>
            </a:extLst>
          </p:cNvPr>
          <p:cNvPicPr>
            <a:picLocks noChangeAspect="1"/>
          </p:cNvPicPr>
          <p:nvPr/>
        </p:nvPicPr>
        <p:blipFill>
          <a:blip r:embed="rId4"/>
          <a:stretch>
            <a:fillRect/>
          </a:stretch>
        </p:blipFill>
        <p:spPr>
          <a:xfrm>
            <a:off x="308049" y="4664258"/>
            <a:ext cx="3647872" cy="1425657"/>
          </a:xfrm>
          <a:prstGeom prst="rect">
            <a:avLst/>
          </a:prstGeom>
        </p:spPr>
      </p:pic>
      <p:sp>
        <p:nvSpPr>
          <p:cNvPr id="8" name="TextBox 7">
            <a:extLst>
              <a:ext uri="{FF2B5EF4-FFF2-40B4-BE49-F238E27FC236}">
                <a16:creationId xmlns:a16="http://schemas.microsoft.com/office/drawing/2014/main" id="{035D6032-C665-FF52-B7DA-9D83BFABE18C}"/>
              </a:ext>
            </a:extLst>
          </p:cNvPr>
          <p:cNvSpPr txBox="1"/>
          <p:nvPr/>
        </p:nvSpPr>
        <p:spPr>
          <a:xfrm>
            <a:off x="449904" y="6147252"/>
            <a:ext cx="3149330" cy="307777"/>
          </a:xfrm>
          <a:prstGeom prst="rect">
            <a:avLst/>
          </a:prstGeom>
          <a:noFill/>
        </p:spPr>
        <p:txBody>
          <a:bodyPr wrap="square">
            <a:spAutoFit/>
          </a:bodyPr>
          <a:lstStyle/>
          <a:p>
            <a:pPr algn="ctr"/>
            <a:r>
              <a:rPr lang="en-US" sz="1400" dirty="0"/>
              <a:t>https://www.tiktok.com/@ajplus</a:t>
            </a:r>
          </a:p>
        </p:txBody>
      </p:sp>
      <p:sp>
        <p:nvSpPr>
          <p:cNvPr id="10" name="TextBox 9">
            <a:extLst>
              <a:ext uri="{FF2B5EF4-FFF2-40B4-BE49-F238E27FC236}">
                <a16:creationId xmlns:a16="http://schemas.microsoft.com/office/drawing/2014/main" id="{56BED369-43F7-DF7D-7E00-CC59F4DE455D}"/>
              </a:ext>
            </a:extLst>
          </p:cNvPr>
          <p:cNvSpPr txBox="1"/>
          <p:nvPr/>
        </p:nvSpPr>
        <p:spPr>
          <a:xfrm>
            <a:off x="449903" y="1718828"/>
            <a:ext cx="3273357" cy="702180"/>
          </a:xfrm>
          <a:prstGeom prst="rect">
            <a:avLst/>
          </a:prstGeom>
          <a:noFill/>
        </p:spPr>
        <p:txBody>
          <a:bodyPr wrap="square">
            <a:spAutoFit/>
          </a:bodyPr>
          <a:lstStyle/>
          <a:p>
            <a:pPr algn="ctr" rtl="1">
              <a:lnSpc>
                <a:spcPct val="150000"/>
              </a:lnSpc>
            </a:pPr>
            <a:r>
              <a:rPr lang="en-US" sz="1400" dirty="0">
                <a:latin typeface="Alexandria" pitchFamily="2" charset="-78"/>
                <a:cs typeface="Alexandria" pitchFamily="2" charset="-78"/>
              </a:rPr>
              <a:t> AJ+ </a:t>
            </a:r>
            <a:r>
              <a:rPr lang="ar-SA" sz="1400" dirty="0">
                <a:latin typeface="Alexandria" pitchFamily="2" charset="-78"/>
                <a:cs typeface="Alexandria" pitchFamily="2" charset="-78"/>
              </a:rPr>
              <a:t>الجزيرة بلس – محتوى قصير تفاعلي على </a:t>
            </a:r>
            <a:r>
              <a:rPr lang="en-US" sz="1400" dirty="0">
                <a:latin typeface="Alexandria" pitchFamily="2" charset="-78"/>
                <a:cs typeface="Alexandria" pitchFamily="2" charset="-78"/>
              </a:rPr>
              <a:t>TikTok</a:t>
            </a:r>
            <a:r>
              <a:rPr lang="ar-SA" sz="1400" dirty="0">
                <a:latin typeface="Alexandria" pitchFamily="2" charset="-78"/>
                <a:cs typeface="Alexandria" pitchFamily="2" charset="-78"/>
              </a:rPr>
              <a:t> و </a:t>
            </a:r>
            <a:r>
              <a:rPr lang="en-US" sz="1400" dirty="0">
                <a:latin typeface="Alexandria" pitchFamily="2" charset="-78"/>
                <a:cs typeface="Alexandria" pitchFamily="2" charset="-78"/>
              </a:rPr>
              <a:t>YouTube</a:t>
            </a:r>
          </a:p>
        </p:txBody>
      </p:sp>
    </p:spTree>
    <p:extLst>
      <p:ext uri="{BB962C8B-B14F-4D97-AF65-F5344CB8AC3E}">
        <p14:creationId xmlns:p14="http://schemas.microsoft.com/office/powerpoint/2010/main" val="15991493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DB808A-FD65-B06C-7DF6-56964FB2E6A3}"/>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DBAFAF60-3DC6-26D5-AF09-971F07F9820A}"/>
              </a:ext>
            </a:extLst>
          </p:cNvPr>
          <p:cNvSpPr txBox="1"/>
          <p:nvPr/>
        </p:nvSpPr>
        <p:spPr>
          <a:xfrm>
            <a:off x="1451043" y="1912437"/>
            <a:ext cx="9289914" cy="3704156"/>
          </a:xfrm>
          <a:prstGeom prst="rect">
            <a:avLst/>
          </a:prstGeom>
          <a:noFill/>
        </p:spPr>
        <p:txBody>
          <a:bodyPr wrap="square" rtlCol="0">
            <a:spAutoFit/>
          </a:bodyPr>
          <a:lstStyle/>
          <a:p>
            <a:pPr algn="just" rtl="1">
              <a:lnSpc>
                <a:spcPct val="200000"/>
              </a:lnSpc>
            </a:pPr>
            <a:r>
              <a:rPr lang="ar-SA" dirty="0">
                <a:latin typeface="Alexandria" charset="0"/>
                <a:cs typeface="Alexandria" charset="0"/>
              </a:rPr>
              <a:t>2. يتجلى الإبداع في صحافة الشبكات الاجتماعية في استخدام </a:t>
            </a:r>
            <a:r>
              <a:rPr lang="ar-SA" dirty="0">
                <a:solidFill>
                  <a:srgbClr val="C00000"/>
                </a:solidFill>
                <a:latin typeface="Alexandria" charset="0"/>
                <a:cs typeface="Alexandria" charset="0"/>
              </a:rPr>
              <a:t>أشكال</a:t>
            </a:r>
            <a:r>
              <a:rPr lang="ar-SA" dirty="0">
                <a:latin typeface="Alexandria" charset="0"/>
                <a:cs typeface="Alexandria" charset="0"/>
              </a:rPr>
              <a:t> </a:t>
            </a:r>
            <a:r>
              <a:rPr lang="ar-SA" dirty="0">
                <a:solidFill>
                  <a:srgbClr val="C00000"/>
                </a:solidFill>
                <a:latin typeface="Alexandria" charset="0"/>
                <a:cs typeface="Alexandria" charset="0"/>
              </a:rPr>
              <a:t>متنوعة</a:t>
            </a:r>
            <a:r>
              <a:rPr lang="ar-SA" dirty="0">
                <a:latin typeface="Alexandria" charset="0"/>
                <a:cs typeface="Alexandria" charset="0"/>
              </a:rPr>
              <a:t> مثل التغطية المباشرة للأحداث عبر تويتر، أو إنتاج فيديوهات قصيرة وجذابة لإنستغرام وتيك توك، أو استخدام مجموعات فيسبوك لبناء مجتمعات حول قضايا معينة. </a:t>
            </a:r>
          </a:p>
          <a:p>
            <a:pPr algn="just" rtl="1">
              <a:lnSpc>
                <a:spcPct val="200000"/>
              </a:lnSpc>
            </a:pPr>
            <a:endParaRPr lang="ar-SA" sz="900" dirty="0">
              <a:latin typeface="Alexandria" charset="0"/>
              <a:cs typeface="Alexandria" charset="0"/>
            </a:endParaRPr>
          </a:p>
          <a:p>
            <a:pPr algn="just" rtl="1">
              <a:lnSpc>
                <a:spcPct val="200000"/>
              </a:lnSpc>
            </a:pPr>
            <a:r>
              <a:rPr lang="ar-SA" dirty="0">
                <a:latin typeface="Alexandria" charset="0"/>
                <a:cs typeface="Alexandria" charset="0"/>
              </a:rPr>
              <a:t>3. حتى تكون صحافة الشبكات الاجتماعية إبداعية وفعالة، يجب أن تكون مبنية على </a:t>
            </a:r>
            <a:r>
              <a:rPr lang="ar-SA" dirty="0">
                <a:solidFill>
                  <a:srgbClr val="C00000"/>
                </a:solidFill>
                <a:latin typeface="Alexandria" charset="0"/>
                <a:cs typeface="Alexandria" charset="0"/>
              </a:rPr>
              <a:t>مبادئ صحفية صارمة</a:t>
            </a:r>
            <a:r>
              <a:rPr lang="ar-SA" dirty="0">
                <a:latin typeface="Alexandria" charset="0"/>
                <a:cs typeface="Alexandria" charset="0"/>
              </a:rPr>
              <a:t>، وأن تضمن الدقة والموضوعية في المحتوى. كما يجب أن تكون مرنة وقابلة للتكيف مع التغيرات في منصات التواصل الاجتماعي وتفضيلات الجمهور.</a:t>
            </a:r>
          </a:p>
        </p:txBody>
      </p:sp>
      <p:sp>
        <p:nvSpPr>
          <p:cNvPr id="24" name="Rectangle 23">
            <a:extLst>
              <a:ext uri="{FF2B5EF4-FFF2-40B4-BE49-F238E27FC236}">
                <a16:creationId xmlns:a16="http://schemas.microsoft.com/office/drawing/2014/main" id="{5ADA6007-EC9A-3F50-FA03-BE58DA771802}"/>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F81BBD66-618B-EEBF-8ECC-E369551872DE}"/>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الرابعة - الإبداع في الصحافة الرقمية</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D242F051-781A-FEA9-21A5-95136935E7BB}"/>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صحافة الشبكات الاجتماعية (</a:t>
            </a:r>
            <a:r>
              <a:rPr lang="en-US" sz="2400" b="1" dirty="0">
                <a:solidFill>
                  <a:schemeClr val="bg1"/>
                </a:solidFill>
                <a:latin typeface="Alexandria" charset="0"/>
                <a:cs typeface="Alexandria" charset="0"/>
              </a:rPr>
              <a:t>Social Media Journalism</a:t>
            </a:r>
            <a:r>
              <a:rPr lang="ar-SA" sz="2400" b="1" dirty="0">
                <a:solidFill>
                  <a:schemeClr val="bg1"/>
                </a:solidFill>
                <a:latin typeface="Alexandria" charset="0"/>
                <a:cs typeface="Alexandria" charset="0"/>
              </a:rPr>
              <a:t>)</a:t>
            </a:r>
          </a:p>
        </p:txBody>
      </p:sp>
      <p:pic>
        <p:nvPicPr>
          <p:cNvPr id="17" name="Graphic 21">
            <a:extLst>
              <a:ext uri="{FF2B5EF4-FFF2-40B4-BE49-F238E27FC236}">
                <a16:creationId xmlns:a16="http://schemas.microsoft.com/office/drawing/2014/main" id="{A85FF23B-A88A-8D28-A946-0ACAF659A9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1325869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A9B33-CEA2-97E7-23D0-E83C47F5414E}"/>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49EB3FAD-B0BB-D828-D98C-F65419BAD242}"/>
              </a:ext>
            </a:extLst>
          </p:cNvPr>
          <p:cNvSpPr txBox="1"/>
          <p:nvPr/>
        </p:nvSpPr>
        <p:spPr>
          <a:xfrm>
            <a:off x="4426085" y="1620607"/>
            <a:ext cx="7003915"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تُعد صحافة الفيديو الرقمي مجالاً إبداعياً متنامياً في الصحافة الرقمية، حيث </a:t>
            </a:r>
            <a:r>
              <a:rPr lang="ar-SA" dirty="0">
                <a:solidFill>
                  <a:srgbClr val="C00000"/>
                </a:solidFill>
                <a:latin typeface="Alexandria" charset="0"/>
                <a:cs typeface="Alexandria" charset="0"/>
              </a:rPr>
              <a:t>تستخدم الفيديو كشكل أساسي لسرد القصص الإخبارية</a:t>
            </a:r>
            <a:r>
              <a:rPr lang="ar-SA" dirty="0">
                <a:latin typeface="Alexandria" charset="0"/>
                <a:cs typeface="Alexandria" charset="0"/>
              </a:rPr>
              <a:t>، سواء كان ذلك عبر المنصات الإخبارية التقليدية على الإنترنت، أو عبر منصات الفيديو مثل يوتيوب وتيك توك. </a:t>
            </a:r>
          </a:p>
          <a:p>
            <a:pPr algn="just" rtl="1">
              <a:lnSpc>
                <a:spcPct val="200000"/>
              </a:lnSpc>
            </a:pPr>
            <a:r>
              <a:rPr lang="ar-SA" dirty="0">
                <a:latin typeface="Alexandria" charset="0"/>
                <a:cs typeface="Alexandria" charset="0"/>
              </a:rPr>
              <a:t>2. الإبداع في هذا المجال لا يقتصر على مجرد تصوير لقطات جيدة، بل يمتد ليشمل ابتكار مفاهيم فيديو جديدة، </a:t>
            </a:r>
            <a:r>
              <a:rPr lang="ar-SA" dirty="0">
                <a:solidFill>
                  <a:srgbClr val="C00000"/>
                </a:solidFill>
                <a:latin typeface="Alexandria" charset="0"/>
                <a:cs typeface="Alexandria" charset="0"/>
              </a:rPr>
              <a:t>وتصميم سرد بصري جذاب</a:t>
            </a:r>
            <a:r>
              <a:rPr lang="ar-SA" dirty="0">
                <a:latin typeface="Alexandria" charset="0"/>
                <a:cs typeface="Alexandria" charset="0"/>
              </a:rPr>
              <a:t>، واستخدام تقنيات التحرير المتقدمة لتعزيز الرسالة الإخبارية، والهدف هو إيصال المعلومات </a:t>
            </a:r>
            <a:r>
              <a:rPr lang="ar-SA" dirty="0">
                <a:solidFill>
                  <a:srgbClr val="C00000"/>
                </a:solidFill>
                <a:latin typeface="Alexandria" charset="0"/>
                <a:cs typeface="Alexandria" charset="0"/>
              </a:rPr>
              <a:t>بفعالية</a:t>
            </a:r>
            <a:r>
              <a:rPr lang="ar-SA" dirty="0">
                <a:latin typeface="Alexandria" charset="0"/>
                <a:cs typeface="Alexandria" charset="0"/>
              </a:rPr>
              <a:t> </a:t>
            </a:r>
            <a:r>
              <a:rPr lang="ar-SA" dirty="0">
                <a:solidFill>
                  <a:srgbClr val="C00000"/>
                </a:solidFill>
                <a:latin typeface="Alexandria" charset="0"/>
                <a:cs typeface="Alexandria" charset="0"/>
              </a:rPr>
              <a:t>أكبر</a:t>
            </a:r>
            <a:r>
              <a:rPr lang="ar-SA" dirty="0">
                <a:latin typeface="Alexandria" charset="0"/>
                <a:cs typeface="Alexandria" charset="0"/>
              </a:rPr>
              <a:t>، وإثارة المشاعر، وزيادة انخراط الجمهور من خلال المحتوى المرئي المتحرك.</a:t>
            </a:r>
          </a:p>
        </p:txBody>
      </p:sp>
      <p:sp>
        <p:nvSpPr>
          <p:cNvPr id="24" name="Rectangle 23">
            <a:extLst>
              <a:ext uri="{FF2B5EF4-FFF2-40B4-BE49-F238E27FC236}">
                <a16:creationId xmlns:a16="http://schemas.microsoft.com/office/drawing/2014/main" id="{734EDEED-6138-BCDB-7F8A-F25A6F67E483}"/>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33E1F684-67C0-1E9E-4945-F465A0C9513C}"/>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الرابعة - الإبداع في الصحافة الرقمية</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4EC0A5D5-B8AD-AEBB-1D7D-4717B1379427}"/>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صحافة الفيديو الرقمي (</a:t>
            </a:r>
            <a:r>
              <a:rPr lang="en-US" sz="2400" b="1" dirty="0">
                <a:solidFill>
                  <a:schemeClr val="bg1"/>
                </a:solidFill>
                <a:latin typeface="Alexandria" charset="0"/>
                <a:cs typeface="Alexandria" charset="0"/>
              </a:rPr>
              <a:t>Digital Video Journalism</a:t>
            </a:r>
            <a:r>
              <a:rPr lang="ar-SA" sz="2400" b="1" dirty="0">
                <a:solidFill>
                  <a:schemeClr val="bg1"/>
                </a:solidFill>
                <a:latin typeface="Alexandria" charset="0"/>
                <a:cs typeface="Alexandria" charset="0"/>
              </a:rPr>
              <a:t>)</a:t>
            </a:r>
          </a:p>
        </p:txBody>
      </p:sp>
      <p:pic>
        <p:nvPicPr>
          <p:cNvPr id="17" name="Graphic 21">
            <a:extLst>
              <a:ext uri="{FF2B5EF4-FFF2-40B4-BE49-F238E27FC236}">
                <a16:creationId xmlns:a16="http://schemas.microsoft.com/office/drawing/2014/main" id="{F7473CA6-FED4-EDEE-70AB-A5615E09B9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3" name="Picture 2">
            <a:extLst>
              <a:ext uri="{FF2B5EF4-FFF2-40B4-BE49-F238E27FC236}">
                <a16:creationId xmlns:a16="http://schemas.microsoft.com/office/drawing/2014/main" id="{26A5F075-7891-D972-2F91-A48C592AC0BC}"/>
              </a:ext>
            </a:extLst>
          </p:cNvPr>
          <p:cNvPicPr>
            <a:picLocks noChangeAspect="1"/>
          </p:cNvPicPr>
          <p:nvPr/>
        </p:nvPicPr>
        <p:blipFill>
          <a:blip r:embed="rId3"/>
          <a:stretch>
            <a:fillRect/>
          </a:stretch>
        </p:blipFill>
        <p:spPr>
          <a:xfrm>
            <a:off x="107004" y="2333450"/>
            <a:ext cx="4154504" cy="2151884"/>
          </a:xfrm>
          <a:prstGeom prst="rect">
            <a:avLst/>
          </a:prstGeom>
        </p:spPr>
      </p:pic>
      <p:sp>
        <p:nvSpPr>
          <p:cNvPr id="5" name="TextBox 4">
            <a:extLst>
              <a:ext uri="{FF2B5EF4-FFF2-40B4-BE49-F238E27FC236}">
                <a16:creationId xmlns:a16="http://schemas.microsoft.com/office/drawing/2014/main" id="{62F4087E-933C-1E0D-063A-004294D7C3E8}"/>
              </a:ext>
            </a:extLst>
          </p:cNvPr>
          <p:cNvSpPr txBox="1"/>
          <p:nvPr/>
        </p:nvSpPr>
        <p:spPr>
          <a:xfrm>
            <a:off x="505017" y="5522472"/>
            <a:ext cx="3139603" cy="307777"/>
          </a:xfrm>
          <a:prstGeom prst="rect">
            <a:avLst/>
          </a:prstGeom>
          <a:noFill/>
        </p:spPr>
        <p:txBody>
          <a:bodyPr wrap="square">
            <a:spAutoFit/>
          </a:bodyPr>
          <a:lstStyle/>
          <a:p>
            <a:pPr algn="ctr"/>
            <a:r>
              <a:rPr lang="en-US" sz="1400" dirty="0"/>
              <a:t>https://www.ajcontrast.com/</a:t>
            </a:r>
          </a:p>
        </p:txBody>
      </p:sp>
      <p:sp>
        <p:nvSpPr>
          <p:cNvPr id="7" name="TextBox 6">
            <a:extLst>
              <a:ext uri="{FF2B5EF4-FFF2-40B4-BE49-F238E27FC236}">
                <a16:creationId xmlns:a16="http://schemas.microsoft.com/office/drawing/2014/main" id="{E6A1F32C-CBE3-98CB-7219-9774277B7659}"/>
              </a:ext>
            </a:extLst>
          </p:cNvPr>
          <p:cNvSpPr txBox="1"/>
          <p:nvPr/>
        </p:nvSpPr>
        <p:spPr>
          <a:xfrm>
            <a:off x="362355" y="4706282"/>
            <a:ext cx="3424929" cy="702180"/>
          </a:xfrm>
          <a:prstGeom prst="rect">
            <a:avLst/>
          </a:prstGeom>
          <a:noFill/>
        </p:spPr>
        <p:txBody>
          <a:bodyPr wrap="square">
            <a:spAutoFit/>
          </a:bodyPr>
          <a:lstStyle/>
          <a:p>
            <a:pPr algn="ctr">
              <a:lnSpc>
                <a:spcPct val="150000"/>
              </a:lnSpc>
            </a:pPr>
            <a:r>
              <a:rPr lang="en-US" sz="1400" dirty="0">
                <a:latin typeface="Alexandria" pitchFamily="2" charset="-78"/>
                <a:cs typeface="Alexandria" pitchFamily="2" charset="-78"/>
              </a:rPr>
              <a:t>AJ Contrast (Al Jazeera) – </a:t>
            </a:r>
            <a:r>
              <a:rPr lang="en-US" sz="1400" dirty="0" err="1">
                <a:latin typeface="Alexandria" pitchFamily="2" charset="-78"/>
                <a:cs typeface="Alexandria" pitchFamily="2" charset="-78"/>
              </a:rPr>
              <a:t>فيديوهات</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بتقنيات</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الواقع</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الافتراضي</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10885816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4FF7E4-59A4-9C92-6A61-AF50CBE89CAB}"/>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47D2235E-E93E-57DB-E7CC-0BFFCDC528A8}"/>
              </a:ext>
            </a:extLst>
          </p:cNvPr>
          <p:cNvSpPr txBox="1"/>
          <p:nvPr/>
        </p:nvSpPr>
        <p:spPr>
          <a:xfrm>
            <a:off x="1128409" y="1912437"/>
            <a:ext cx="9893029" cy="3704156"/>
          </a:xfrm>
          <a:prstGeom prst="rect">
            <a:avLst/>
          </a:prstGeom>
          <a:noFill/>
        </p:spPr>
        <p:txBody>
          <a:bodyPr wrap="square" rtlCol="0">
            <a:spAutoFit/>
          </a:bodyPr>
          <a:lstStyle/>
          <a:p>
            <a:pPr algn="just" rtl="1">
              <a:lnSpc>
                <a:spcPct val="200000"/>
              </a:lnSpc>
            </a:pPr>
            <a:r>
              <a:rPr lang="ar-SA" dirty="0">
                <a:latin typeface="Alexandria" charset="0"/>
                <a:cs typeface="Alexandria" charset="0"/>
              </a:rPr>
              <a:t>3. يتجلى الإبداع في </a:t>
            </a:r>
            <a:r>
              <a:rPr lang="ar-SA" dirty="0">
                <a:solidFill>
                  <a:srgbClr val="C00000"/>
                </a:solidFill>
                <a:latin typeface="Alexandria" charset="0"/>
                <a:cs typeface="Alexandria" charset="0"/>
              </a:rPr>
              <a:t>صحافة الفيديو الرقمي </a:t>
            </a:r>
            <a:r>
              <a:rPr lang="ar-SA" dirty="0">
                <a:latin typeface="Alexandria" charset="0"/>
                <a:cs typeface="Alexandria" charset="0"/>
              </a:rPr>
              <a:t>في استخدام أشكال متنوعة مثل الفيديوهات الإخبارية القصيرة التي تلخص الأحداث الرئيسية، أو الأفلام الوثائقية القصيرة التي تتعمق في قضايا معقدة، أو الفيديوهات التفاعلية التي </a:t>
            </a:r>
            <a:r>
              <a:rPr lang="ar-SA" dirty="0">
                <a:solidFill>
                  <a:srgbClr val="C00000"/>
                </a:solidFill>
                <a:latin typeface="Alexandria" charset="0"/>
                <a:cs typeface="Alexandria" charset="0"/>
              </a:rPr>
              <a:t>تسمح للمشاهدين باختيار مسار السرد</a:t>
            </a:r>
            <a:r>
              <a:rPr lang="ar-SA" dirty="0">
                <a:latin typeface="Alexandria" charset="0"/>
                <a:cs typeface="Alexandria" charset="0"/>
              </a:rPr>
              <a:t>. </a:t>
            </a:r>
          </a:p>
          <a:p>
            <a:pPr algn="just" rtl="1">
              <a:lnSpc>
                <a:spcPct val="200000"/>
              </a:lnSpc>
            </a:pPr>
            <a:endParaRPr lang="ar-SA" sz="1000" dirty="0">
              <a:latin typeface="Alexandria" charset="0"/>
              <a:cs typeface="Alexandria" charset="0"/>
            </a:endParaRPr>
          </a:p>
          <a:p>
            <a:pPr algn="just" rtl="1">
              <a:lnSpc>
                <a:spcPct val="200000"/>
              </a:lnSpc>
            </a:pPr>
            <a:r>
              <a:rPr lang="ar-SA" dirty="0">
                <a:latin typeface="Alexandria" charset="0"/>
                <a:cs typeface="Alexandria" charset="0"/>
              </a:rPr>
              <a:t>4. تكون صحافة الفيديو الرقمي إبداعية وفعالة، يجب أن تكون </a:t>
            </a:r>
            <a:r>
              <a:rPr lang="ar-SA" dirty="0">
                <a:solidFill>
                  <a:srgbClr val="C00000"/>
                </a:solidFill>
                <a:latin typeface="Alexandria" charset="0"/>
                <a:cs typeface="Alexandria" charset="0"/>
              </a:rPr>
              <a:t>مبنية على بحث صحفي دقيق وموثوق</a:t>
            </a:r>
            <a:r>
              <a:rPr lang="ar-SA" dirty="0">
                <a:latin typeface="Alexandria" charset="0"/>
                <a:cs typeface="Alexandria" charset="0"/>
              </a:rPr>
              <a:t>، وأن تقدم رؤى فريدة وغير متوفرة في الأخبار العاجلة. كما يجب أن تكون مصممة بشكل جذاب، وسهلة الاستخدام، ومتاحة عبر مختلف الأجهزة والمنصات.</a:t>
            </a:r>
          </a:p>
        </p:txBody>
      </p:sp>
      <p:sp>
        <p:nvSpPr>
          <p:cNvPr id="24" name="Rectangle 23">
            <a:extLst>
              <a:ext uri="{FF2B5EF4-FFF2-40B4-BE49-F238E27FC236}">
                <a16:creationId xmlns:a16="http://schemas.microsoft.com/office/drawing/2014/main" id="{FE3AD77F-6461-C11A-C70E-E5AB97FC1302}"/>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6DA725D-8821-0CC1-3303-96FF35CD9056}"/>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الرابعة - الإبداع في الصحافة الرقمية</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43D2A37E-993C-A609-0BF4-B7F0DFE4E3B6}"/>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صحافة الفيديو الرقمي (</a:t>
            </a:r>
            <a:r>
              <a:rPr lang="en-US" sz="2400" b="1" dirty="0">
                <a:solidFill>
                  <a:schemeClr val="bg1"/>
                </a:solidFill>
                <a:latin typeface="Alexandria" charset="0"/>
                <a:cs typeface="Alexandria" charset="0"/>
              </a:rPr>
              <a:t>Digital Video Journalism</a:t>
            </a:r>
            <a:r>
              <a:rPr lang="ar-SA" sz="2400" b="1" dirty="0">
                <a:solidFill>
                  <a:schemeClr val="bg1"/>
                </a:solidFill>
                <a:latin typeface="Alexandria" charset="0"/>
                <a:cs typeface="Alexandria" charset="0"/>
              </a:rPr>
              <a:t>)</a:t>
            </a:r>
          </a:p>
        </p:txBody>
      </p:sp>
      <p:pic>
        <p:nvPicPr>
          <p:cNvPr id="17" name="Graphic 21">
            <a:extLst>
              <a:ext uri="{FF2B5EF4-FFF2-40B4-BE49-F238E27FC236}">
                <a16:creationId xmlns:a16="http://schemas.microsoft.com/office/drawing/2014/main" id="{3DA76463-44B4-3A1A-561B-4406FBE263D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14523463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6F0897-DB32-E84E-B0A9-A62E7B42FC32}"/>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2752231D-82FB-06AD-4F18-DDBED944C5D7}"/>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3370FBA1-C122-545C-B984-D361C320189B}"/>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الرابعة - الإبداع في الصحافة الرقمية</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DCB10AA6-21BD-2319-AB20-14F7412578B7}"/>
              </a:ext>
            </a:extLst>
          </p:cNvPr>
          <p:cNvSpPr/>
          <p:nvPr/>
        </p:nvSpPr>
        <p:spPr>
          <a:xfrm>
            <a:off x="1535207" y="2060113"/>
            <a:ext cx="9421571" cy="3340391"/>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SA" sz="3200" b="1" dirty="0">
                <a:solidFill>
                  <a:schemeClr val="bg1"/>
                </a:solidFill>
                <a:latin typeface="Alexandria" charset="0"/>
                <a:cs typeface="Alexandria" charset="0"/>
              </a:rPr>
              <a:t>دور التكنولوجيا في تعزيز الإبداع الصحفي</a:t>
            </a:r>
          </a:p>
        </p:txBody>
      </p:sp>
      <p:pic>
        <p:nvPicPr>
          <p:cNvPr id="17" name="Graphic 21">
            <a:extLst>
              <a:ext uri="{FF2B5EF4-FFF2-40B4-BE49-F238E27FC236}">
                <a16:creationId xmlns:a16="http://schemas.microsoft.com/office/drawing/2014/main" id="{0A14DD31-FBEA-4EAD-FA88-609A20AD91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31624859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96B5C8-6D93-44A0-534C-E39AD4CB15B1}"/>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C933BF09-4999-2587-5BCA-6FA713E9FC0B}"/>
              </a:ext>
            </a:extLst>
          </p:cNvPr>
          <p:cNvSpPr txBox="1"/>
          <p:nvPr/>
        </p:nvSpPr>
        <p:spPr>
          <a:xfrm>
            <a:off x="4523361" y="1620607"/>
            <a:ext cx="6906639"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تُعد تقنيات البلوك تشين مجالاً إبداعياً واعداً في الصحافة الرقمية، </a:t>
            </a:r>
            <a:r>
              <a:rPr lang="ar-SA" dirty="0">
                <a:solidFill>
                  <a:srgbClr val="C00000"/>
                </a:solidFill>
                <a:latin typeface="Alexandria" charset="0"/>
                <a:cs typeface="Alexandria" charset="0"/>
              </a:rPr>
              <a:t>حيث توفر حلولاً مبتكرة </a:t>
            </a:r>
            <a:r>
              <a:rPr lang="ar-SA" dirty="0">
                <a:latin typeface="Alexandria" charset="0"/>
                <a:cs typeface="Alexandria" charset="0"/>
              </a:rPr>
              <a:t>لمشكلات الثقة، الشفافية، وحماية الملكية الفكرية في عصر الأخبار المزيفة والمعلومات المضللة. </a:t>
            </a:r>
          </a:p>
          <a:p>
            <a:pPr algn="just" rtl="1">
              <a:lnSpc>
                <a:spcPct val="200000"/>
              </a:lnSpc>
            </a:pPr>
            <a:r>
              <a:rPr lang="ar-SA" dirty="0">
                <a:latin typeface="Alexandria" charset="0"/>
                <a:cs typeface="Alexandria" charset="0"/>
              </a:rPr>
              <a:t>2. الإبداع في هذا المجال </a:t>
            </a:r>
            <a:r>
              <a:rPr lang="ar-SA" dirty="0">
                <a:solidFill>
                  <a:srgbClr val="C00000"/>
                </a:solidFill>
                <a:latin typeface="Alexandria" charset="0"/>
                <a:cs typeface="Alexandria" charset="0"/>
              </a:rPr>
              <a:t>لا يقتصر على مجرد استخدام البلوك تشين لتسجيل الأخبار</a:t>
            </a:r>
            <a:r>
              <a:rPr lang="ar-SA" dirty="0">
                <a:latin typeface="Alexandria" charset="0"/>
                <a:cs typeface="Alexandria" charset="0"/>
              </a:rPr>
              <a:t>، بل يمتد ليشمل ابتكار طرق جديدة للتحقق من صحة المحتوى، وتتبع مصادر المعلومات، وتأمين البيانات الصحفية من التلاعب، والهدف هو </a:t>
            </a:r>
            <a:r>
              <a:rPr lang="ar-SA" dirty="0">
                <a:solidFill>
                  <a:srgbClr val="C00000"/>
                </a:solidFill>
                <a:latin typeface="Alexandria" charset="0"/>
                <a:cs typeface="Alexandria" charset="0"/>
              </a:rPr>
              <a:t>استعادة ثقة الجمهور في وسائل الإعلام</a:t>
            </a:r>
            <a:r>
              <a:rPr lang="ar-SA" dirty="0">
                <a:latin typeface="Alexandria" charset="0"/>
                <a:cs typeface="Alexandria" charset="0"/>
              </a:rPr>
              <a:t>، وضمان أصالة المحتوى، ومكافحة انتشار المعلومات الخاطئة.</a:t>
            </a:r>
          </a:p>
          <a:p>
            <a:pPr algn="just" rtl="1">
              <a:lnSpc>
                <a:spcPct val="200000"/>
              </a:lnSpc>
            </a:pPr>
            <a:endParaRPr lang="ar-SA" dirty="0">
              <a:latin typeface="Alexandria" charset="0"/>
              <a:cs typeface="Alexandria" charset="0"/>
            </a:endParaRPr>
          </a:p>
        </p:txBody>
      </p:sp>
      <p:sp>
        <p:nvSpPr>
          <p:cNvPr id="24" name="Rectangle 23">
            <a:extLst>
              <a:ext uri="{FF2B5EF4-FFF2-40B4-BE49-F238E27FC236}">
                <a16:creationId xmlns:a16="http://schemas.microsoft.com/office/drawing/2014/main" id="{3EBCB369-884F-7FC5-7A58-A1DAB2FCB41E}"/>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379D1C6C-DC1A-C1BE-EC3E-975B75A943A8}"/>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الرابعة - الإبداع في الصحافة الرقمية</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3F4E39E7-46C7-C11C-B6F7-16EE92A56014}"/>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أولاً: تقنيات البلوك تشين </a:t>
            </a:r>
            <a:r>
              <a:rPr lang="en-US" sz="2400" b="1" dirty="0">
                <a:solidFill>
                  <a:schemeClr val="bg1"/>
                </a:solidFill>
                <a:latin typeface="Alexandria" charset="0"/>
                <a:cs typeface="Alexandria" charset="0"/>
              </a:rPr>
              <a:t> (Blockchain Technologies)</a:t>
            </a:r>
            <a:endParaRPr lang="ar-SA" sz="24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3EF1A01C-0855-9A22-0830-ADA81794FED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AA66E4D8-267F-99D8-F78C-823385F13337}"/>
              </a:ext>
            </a:extLst>
          </p:cNvPr>
          <p:cNvSpPr txBox="1"/>
          <p:nvPr/>
        </p:nvSpPr>
        <p:spPr>
          <a:xfrm>
            <a:off x="319270" y="5722627"/>
            <a:ext cx="3627869" cy="702180"/>
          </a:xfrm>
          <a:prstGeom prst="rect">
            <a:avLst/>
          </a:prstGeom>
          <a:noFill/>
        </p:spPr>
        <p:txBody>
          <a:bodyPr wrap="square">
            <a:spAutoFit/>
          </a:bodyPr>
          <a:lstStyle/>
          <a:p>
            <a:pPr algn="ctr" rtl="1">
              <a:lnSpc>
                <a:spcPct val="150000"/>
              </a:lnSpc>
            </a:pPr>
            <a:r>
              <a:rPr lang="en-US" sz="1400" dirty="0" err="1">
                <a:latin typeface="Alexandria" pitchFamily="2" charset="-78"/>
                <a:cs typeface="Alexandria" pitchFamily="2" charset="-78"/>
              </a:rPr>
              <a:t>مشروع</a:t>
            </a:r>
            <a:r>
              <a:rPr lang="en-US" sz="1400" dirty="0">
                <a:latin typeface="Alexandria" pitchFamily="2" charset="-78"/>
                <a:cs typeface="Alexandria" pitchFamily="2" charset="-78"/>
              </a:rPr>
              <a:t> Civil Media</a:t>
            </a:r>
          </a:p>
          <a:p>
            <a:pPr algn="ctr" rtl="1">
              <a:lnSpc>
                <a:spcPct val="150000"/>
              </a:lnSpc>
            </a:pPr>
            <a:r>
              <a:rPr lang="en-US" sz="1400" dirty="0" err="1">
                <a:latin typeface="Alexandria" pitchFamily="2" charset="-78"/>
                <a:cs typeface="Alexandria" pitchFamily="2" charset="-78"/>
              </a:rPr>
              <a:t>صحافة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قائمة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على</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البلوك</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تشين</a:t>
            </a:r>
            <a:endParaRPr lang="en-US" sz="1400" dirty="0">
              <a:latin typeface="Alexandria" pitchFamily="2" charset="-78"/>
              <a:cs typeface="Alexandria" pitchFamily="2" charset="-78"/>
            </a:endParaRPr>
          </a:p>
        </p:txBody>
      </p:sp>
      <p:pic>
        <p:nvPicPr>
          <p:cNvPr id="5" name="Picture 4">
            <a:extLst>
              <a:ext uri="{FF2B5EF4-FFF2-40B4-BE49-F238E27FC236}">
                <a16:creationId xmlns:a16="http://schemas.microsoft.com/office/drawing/2014/main" id="{23E766FB-30E0-8EA2-138B-C65B16242C4B}"/>
              </a:ext>
            </a:extLst>
          </p:cNvPr>
          <p:cNvPicPr>
            <a:picLocks noChangeAspect="1"/>
          </p:cNvPicPr>
          <p:nvPr/>
        </p:nvPicPr>
        <p:blipFill>
          <a:blip r:embed="rId3"/>
          <a:stretch>
            <a:fillRect/>
          </a:stretch>
        </p:blipFill>
        <p:spPr>
          <a:xfrm>
            <a:off x="319270" y="1784617"/>
            <a:ext cx="3627869" cy="2016310"/>
          </a:xfrm>
          <a:prstGeom prst="rect">
            <a:avLst/>
          </a:prstGeom>
        </p:spPr>
      </p:pic>
      <p:pic>
        <p:nvPicPr>
          <p:cNvPr id="7" name="Picture 6">
            <a:extLst>
              <a:ext uri="{FF2B5EF4-FFF2-40B4-BE49-F238E27FC236}">
                <a16:creationId xmlns:a16="http://schemas.microsoft.com/office/drawing/2014/main" id="{C768F7D5-6176-42F6-18ED-0B7811A73D4C}"/>
              </a:ext>
            </a:extLst>
          </p:cNvPr>
          <p:cNvPicPr>
            <a:picLocks noChangeAspect="1"/>
          </p:cNvPicPr>
          <p:nvPr/>
        </p:nvPicPr>
        <p:blipFill>
          <a:blip r:embed="rId4"/>
          <a:stretch>
            <a:fillRect/>
          </a:stretch>
        </p:blipFill>
        <p:spPr>
          <a:xfrm>
            <a:off x="319270" y="3780472"/>
            <a:ext cx="3627869" cy="2002635"/>
          </a:xfrm>
          <a:prstGeom prst="rect">
            <a:avLst/>
          </a:prstGeom>
        </p:spPr>
      </p:pic>
      <p:sp>
        <p:nvSpPr>
          <p:cNvPr id="9" name="TextBox 8">
            <a:extLst>
              <a:ext uri="{FF2B5EF4-FFF2-40B4-BE49-F238E27FC236}">
                <a16:creationId xmlns:a16="http://schemas.microsoft.com/office/drawing/2014/main" id="{40BF5064-7826-3216-6F96-0DECEAD2E0D0}"/>
              </a:ext>
            </a:extLst>
          </p:cNvPr>
          <p:cNvSpPr txBox="1"/>
          <p:nvPr/>
        </p:nvSpPr>
        <p:spPr>
          <a:xfrm>
            <a:off x="319270" y="6430300"/>
            <a:ext cx="3552339" cy="307777"/>
          </a:xfrm>
          <a:prstGeom prst="rect">
            <a:avLst/>
          </a:prstGeom>
          <a:noFill/>
        </p:spPr>
        <p:txBody>
          <a:bodyPr wrap="square">
            <a:spAutoFit/>
          </a:bodyPr>
          <a:lstStyle/>
          <a:p>
            <a:pPr algn="ctr"/>
            <a:r>
              <a:rPr lang="en-US" sz="1400" dirty="0"/>
              <a:t>https://civil.co/</a:t>
            </a:r>
          </a:p>
        </p:txBody>
      </p:sp>
    </p:spTree>
    <p:extLst>
      <p:ext uri="{BB962C8B-B14F-4D97-AF65-F5344CB8AC3E}">
        <p14:creationId xmlns:p14="http://schemas.microsoft.com/office/powerpoint/2010/main" val="1235099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B3EFFC-DE8C-8113-9BC5-991F06FE69F2}"/>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DDC7A93F-A021-8CC7-ED64-452A3FD1ED2F}"/>
              </a:ext>
            </a:extLst>
          </p:cNvPr>
          <p:cNvSpPr txBox="1"/>
          <p:nvPr/>
        </p:nvSpPr>
        <p:spPr>
          <a:xfrm>
            <a:off x="719847" y="1620607"/>
            <a:ext cx="10710153" cy="4535152"/>
          </a:xfrm>
          <a:prstGeom prst="rect">
            <a:avLst/>
          </a:prstGeom>
          <a:noFill/>
        </p:spPr>
        <p:txBody>
          <a:bodyPr wrap="square" rtlCol="0">
            <a:spAutoFit/>
          </a:bodyPr>
          <a:lstStyle/>
          <a:p>
            <a:pPr algn="just" rtl="1">
              <a:lnSpc>
                <a:spcPct val="200000"/>
              </a:lnSpc>
            </a:pPr>
            <a:r>
              <a:rPr lang="ar-SA" dirty="0">
                <a:latin typeface="Alexandria" charset="0"/>
                <a:cs typeface="Alexandria" charset="0"/>
              </a:rPr>
              <a:t>3. يتجلى دور تقنيات البلوك تشين في تطبيقات متنوعة مثل </a:t>
            </a:r>
            <a:r>
              <a:rPr lang="ar-SA" dirty="0">
                <a:solidFill>
                  <a:srgbClr val="C00000"/>
                </a:solidFill>
                <a:latin typeface="Alexandria" charset="0"/>
                <a:cs typeface="Alexandria" charset="0"/>
              </a:rPr>
              <a:t>استخدام العقود الذكية</a:t>
            </a:r>
            <a:r>
              <a:rPr lang="en-US" dirty="0">
                <a:solidFill>
                  <a:srgbClr val="C00000"/>
                </a:solidFill>
                <a:latin typeface="Alexandria" charset="0"/>
                <a:cs typeface="Alexandria" charset="0"/>
              </a:rPr>
              <a:t>Smart Contracts </a:t>
            </a:r>
            <a:r>
              <a:rPr lang="ar-SA" dirty="0">
                <a:solidFill>
                  <a:srgbClr val="C00000"/>
                </a:solidFill>
                <a:latin typeface="Alexandria" charset="0"/>
                <a:cs typeface="Alexandria" charset="0"/>
              </a:rPr>
              <a:t>لتوثيق ملكية المحتوى الصحفي وحقوق النشر</a:t>
            </a:r>
            <a:r>
              <a:rPr lang="ar-SA" dirty="0">
                <a:latin typeface="Alexandria" charset="0"/>
                <a:cs typeface="Alexandria" charset="0"/>
              </a:rPr>
              <a:t>، أو إنشاء سجلات غير قابلة للتغيير للأخبار المنشورة لضمان عدم التلاعب بها، أو تطوير منصات إخبارية لامركزية تتيح للجمهور التحقق من مصادر الأخبار بأنفسهم، وعلى سبيل المثال، </a:t>
            </a:r>
            <a:r>
              <a:rPr lang="ar-SA" dirty="0">
                <a:solidFill>
                  <a:srgbClr val="C00000"/>
                </a:solidFill>
                <a:latin typeface="Alexandria" charset="0"/>
                <a:cs typeface="Alexandria" charset="0"/>
              </a:rPr>
              <a:t>يمكن</a:t>
            </a:r>
            <a:r>
              <a:rPr lang="ar-SA" dirty="0">
                <a:latin typeface="Alexandria" charset="0"/>
                <a:cs typeface="Alexandria" charset="0"/>
              </a:rPr>
              <a:t> </a:t>
            </a:r>
            <a:r>
              <a:rPr lang="ar-SA" dirty="0">
                <a:solidFill>
                  <a:srgbClr val="C00000"/>
                </a:solidFill>
                <a:latin typeface="Alexandria" charset="0"/>
                <a:cs typeface="Alexandria" charset="0"/>
              </a:rPr>
              <a:t>لصحيفة أن تستخدم البلوك تشين لتسجيل كل مقال تنشره</a:t>
            </a:r>
            <a:r>
              <a:rPr lang="ar-SA" dirty="0">
                <a:latin typeface="Alexandria" charset="0"/>
                <a:cs typeface="Alexandria" charset="0"/>
              </a:rPr>
              <a:t>، مما يوفر دليلاً لا يمكن دحضه على تاريخ النشر والمؤلف الأصلي، ويصعب تزوير المحتوى.</a:t>
            </a:r>
          </a:p>
          <a:p>
            <a:pPr algn="just" rtl="1">
              <a:lnSpc>
                <a:spcPct val="200000"/>
              </a:lnSpc>
            </a:pPr>
            <a:endParaRPr lang="ar-SA" sz="100" dirty="0">
              <a:latin typeface="Alexandria" charset="0"/>
              <a:cs typeface="Alexandria" charset="0"/>
            </a:endParaRPr>
          </a:p>
          <a:p>
            <a:pPr algn="just" rtl="1">
              <a:lnSpc>
                <a:spcPct val="200000"/>
              </a:lnSpc>
            </a:pPr>
            <a:endParaRPr lang="ar-SA" sz="100" dirty="0">
              <a:latin typeface="Alexandria" charset="0"/>
              <a:cs typeface="Alexandria" charset="0"/>
            </a:endParaRPr>
          </a:p>
          <a:p>
            <a:pPr algn="just" rtl="1">
              <a:lnSpc>
                <a:spcPct val="200000"/>
              </a:lnSpc>
            </a:pPr>
            <a:endParaRPr lang="ar-SA" sz="100" dirty="0">
              <a:latin typeface="Alexandria" charset="0"/>
              <a:cs typeface="Alexandria" charset="0"/>
            </a:endParaRPr>
          </a:p>
          <a:p>
            <a:pPr algn="just" rtl="1">
              <a:lnSpc>
                <a:spcPct val="200000"/>
              </a:lnSpc>
            </a:pPr>
            <a:r>
              <a:rPr lang="ar-SA" dirty="0">
                <a:latin typeface="Alexandria" charset="0"/>
                <a:cs typeface="Alexandria" charset="0"/>
              </a:rPr>
              <a:t>4. حتى يكون استخدام تقنيات البلوك تشين إبداعياً وفعالاً، يجب أن </a:t>
            </a:r>
            <a:r>
              <a:rPr lang="ar-SA" dirty="0">
                <a:solidFill>
                  <a:srgbClr val="C00000"/>
                </a:solidFill>
                <a:latin typeface="Alexandria" charset="0"/>
                <a:cs typeface="Alexandria" charset="0"/>
              </a:rPr>
              <a:t>يكون مدعوماً بالبحث والتطوير المستمر، والاستثمار في البنية التحتية التكنولوجية</a:t>
            </a:r>
            <a:r>
              <a:rPr lang="ar-SA" dirty="0">
                <a:latin typeface="Alexandria" charset="0"/>
                <a:cs typeface="Alexandria" charset="0"/>
              </a:rPr>
              <a:t>، والتعاون بين المؤسسات الإعلامية والمطورين. يجب أن تكون المؤسسات الإعلامية مستعدة للتجريب، والتعلم من الأخطاء، والتكيف بسرعة مع التغيرات في التقنيات. </a:t>
            </a:r>
          </a:p>
        </p:txBody>
      </p:sp>
      <p:sp>
        <p:nvSpPr>
          <p:cNvPr id="24" name="Rectangle 23">
            <a:extLst>
              <a:ext uri="{FF2B5EF4-FFF2-40B4-BE49-F238E27FC236}">
                <a16:creationId xmlns:a16="http://schemas.microsoft.com/office/drawing/2014/main" id="{D1F48E10-AF61-D296-7D51-C1E4B731CDF1}"/>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7110EF85-9193-E4C9-8FD1-F8B0D68DA6B5}"/>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الرابعة - الإبداع في الصحافة الرقمية</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3505CB56-C4D6-F6DB-EF51-D82D913E910B}"/>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تقنيات البلوك تشين </a:t>
            </a:r>
            <a:r>
              <a:rPr lang="en-US" sz="2400" b="1" dirty="0">
                <a:solidFill>
                  <a:schemeClr val="bg1"/>
                </a:solidFill>
                <a:latin typeface="Alexandria" charset="0"/>
                <a:cs typeface="Alexandria" charset="0"/>
              </a:rPr>
              <a:t> (Blockchain Technologies)</a:t>
            </a:r>
            <a:endParaRPr lang="ar-SA" sz="24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D9198352-3BDD-3D2A-5508-99F587FA139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11154712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4" end="4"/>
                                            </p:txEl>
                                          </p:spTgt>
                                        </p:tgtEl>
                                        <p:attrNameLst>
                                          <p:attrName>style.visibility</p:attrName>
                                        </p:attrNameLst>
                                      </p:cBhvr>
                                      <p:to>
                                        <p:strVal val="visible"/>
                                      </p:to>
                                    </p:set>
                                    <p:animEffect transition="in" filter="fade">
                                      <p:cBhvr>
                                        <p:cTn id="17"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A451D4-EA83-7AEF-2F73-D05F018A8DA6}"/>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8F35A6C0-3C5E-8382-CA67-F72F40F37B16}"/>
              </a:ext>
            </a:extLst>
          </p:cNvPr>
          <p:cNvSpPr txBox="1"/>
          <p:nvPr/>
        </p:nvSpPr>
        <p:spPr>
          <a:xfrm>
            <a:off x="719847" y="1620607"/>
            <a:ext cx="10710153"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تُعد منصات النشر المتعددة ركيزة أساسية في تعزيز الإبداع الصحفي الرقمي، حيث تتيح للصحفيين والمؤسسات الإعلامية الوصول إلى </a:t>
            </a:r>
            <a:r>
              <a:rPr lang="ar-SA" dirty="0">
                <a:solidFill>
                  <a:srgbClr val="C00000"/>
                </a:solidFill>
                <a:latin typeface="Alexandria" charset="0"/>
                <a:cs typeface="Alexandria" charset="0"/>
              </a:rPr>
              <a:t>جمهور أوسع وأكثر تنوعاً </a:t>
            </a:r>
            <a:r>
              <a:rPr lang="ar-SA" dirty="0">
                <a:latin typeface="Alexandria" charset="0"/>
                <a:cs typeface="Alexandria" charset="0"/>
              </a:rPr>
              <a:t>عبر قنوات مختلفة مثل المواقع الإخبارية، تطبيقات الجوال، وسائل التواصل الاجتماعي، والبودكاست. </a:t>
            </a:r>
          </a:p>
          <a:p>
            <a:pPr algn="just" rtl="1">
              <a:lnSpc>
                <a:spcPct val="200000"/>
              </a:lnSpc>
            </a:pPr>
            <a:r>
              <a:rPr lang="ar-SA" dirty="0">
                <a:latin typeface="Alexandria" charset="0"/>
                <a:cs typeface="Alexandria" charset="0"/>
              </a:rPr>
              <a:t>2. الإبداع في هذا السياق لا يقتصر على مجرد إعادة نشر المحتوى، بل يمتد ليشمل ابتكار طرق جديدة لتكييف المحتوى </a:t>
            </a:r>
            <a:r>
              <a:rPr lang="ar-SA" dirty="0">
                <a:solidFill>
                  <a:srgbClr val="C00000"/>
                </a:solidFill>
                <a:latin typeface="Alexandria" charset="0"/>
                <a:cs typeface="Alexandria" charset="0"/>
              </a:rPr>
              <a:t>ليناسب طبيعة كل منصة</a:t>
            </a:r>
            <a:r>
              <a:rPr lang="ar-SA" dirty="0">
                <a:latin typeface="Alexandria" charset="0"/>
                <a:cs typeface="Alexandria" charset="0"/>
              </a:rPr>
              <a:t>، وتصميم تجارب مستخدم فريدة لكل قناة، واستغلال ميزات كل منصة لتعزيز السرد. الهدف هو زيادة انتشار المحتوى، وتوسيع قاعدة الجمهور، وتحقيق أقصى تأثير إعلامي.</a:t>
            </a:r>
          </a:p>
          <a:p>
            <a:pPr algn="just" rtl="1">
              <a:lnSpc>
                <a:spcPct val="200000"/>
              </a:lnSpc>
            </a:pPr>
            <a:r>
              <a:rPr lang="ar-SA" dirty="0">
                <a:latin typeface="Alexandria" charset="0"/>
                <a:cs typeface="Alexandria" charset="0"/>
              </a:rPr>
              <a:t>3. يتجلى دور منصات النشر المتعددة في تطبيقات متنوعة مثل </a:t>
            </a:r>
            <a:r>
              <a:rPr lang="ar-SA" dirty="0">
                <a:solidFill>
                  <a:srgbClr val="C00000"/>
                </a:solidFill>
                <a:latin typeface="Alexandria" charset="0"/>
                <a:cs typeface="Alexandria" charset="0"/>
              </a:rPr>
              <a:t>تحويل مقال طويل إلى سلسلة من التغريدات التفاعلية</a:t>
            </a:r>
            <a:r>
              <a:rPr lang="ar-SA" dirty="0">
                <a:latin typeface="Alexandria" charset="0"/>
                <a:cs typeface="Alexandria" charset="0"/>
              </a:rPr>
              <a:t>، أو إنتاج نسخة صوتية من تقرير مكتوب للبودكاست، أو تصميم فيديوهات قصيرة ومؤثرة لمنصات مثل تيك توك وإنستغرام. </a:t>
            </a:r>
          </a:p>
        </p:txBody>
      </p:sp>
      <p:sp>
        <p:nvSpPr>
          <p:cNvPr id="24" name="Rectangle 23">
            <a:extLst>
              <a:ext uri="{FF2B5EF4-FFF2-40B4-BE49-F238E27FC236}">
                <a16:creationId xmlns:a16="http://schemas.microsoft.com/office/drawing/2014/main" id="{2A15A709-F5F4-CDDB-9481-9D975FDFFF0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90C79C0B-2804-A016-AFFE-37257BB38F74}"/>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الرابعة - الإبداع في الصحافة الرقمية</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BC9E282B-F92C-7B21-B2FF-1F612E1D1EAB}"/>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ثانياً: منصات النشر المتعددة</a:t>
            </a:r>
          </a:p>
        </p:txBody>
      </p:sp>
      <p:pic>
        <p:nvPicPr>
          <p:cNvPr id="17" name="Graphic 21">
            <a:extLst>
              <a:ext uri="{FF2B5EF4-FFF2-40B4-BE49-F238E27FC236}">
                <a16:creationId xmlns:a16="http://schemas.microsoft.com/office/drawing/2014/main" id="{EF29A366-4AD5-F7B4-B6B0-CDEB1924949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2646514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13166B-F959-F72D-8DE7-C4771F8EACEF}"/>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79590FD1-F1A7-7813-F48A-4EE3DC801E0C}"/>
              </a:ext>
            </a:extLst>
          </p:cNvPr>
          <p:cNvSpPr txBox="1"/>
          <p:nvPr/>
        </p:nvSpPr>
        <p:spPr>
          <a:xfrm>
            <a:off x="476659" y="1640063"/>
            <a:ext cx="11245174" cy="4689041"/>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تُعد تقنيات التخصيص والتوصية</a:t>
            </a:r>
            <a:r>
              <a:rPr lang="en-US" dirty="0">
                <a:latin typeface="Alexandria" charset="0"/>
                <a:cs typeface="Alexandria" charset="0"/>
              </a:rPr>
              <a:t> </a:t>
            </a:r>
            <a:r>
              <a:rPr lang="ar-SA" dirty="0">
                <a:latin typeface="Alexandria" charset="0"/>
                <a:cs typeface="Alexandria" charset="0"/>
              </a:rPr>
              <a:t>مجالاً </a:t>
            </a:r>
            <a:r>
              <a:rPr lang="ar-SA" dirty="0">
                <a:solidFill>
                  <a:srgbClr val="C00000"/>
                </a:solidFill>
                <a:latin typeface="Alexandria" charset="0"/>
                <a:cs typeface="Alexandria" charset="0"/>
              </a:rPr>
              <a:t>إبداعياً متنامياً في الصحافة الرقمية</a:t>
            </a:r>
            <a:r>
              <a:rPr lang="ar-SA" dirty="0">
                <a:latin typeface="Alexandria" charset="0"/>
                <a:cs typeface="Alexandria" charset="0"/>
              </a:rPr>
              <a:t>، حيث تستخدم الخوارزميات والذكاء الاصطناعي لتقديم محتوى إخباري مخصص لكل مستخدم بناءً على اهتماماته، سلوكه السابق، وتفضيلاته. </a:t>
            </a:r>
          </a:p>
          <a:p>
            <a:pPr algn="just" rtl="1">
              <a:lnSpc>
                <a:spcPct val="200000"/>
              </a:lnSpc>
            </a:pPr>
            <a:endParaRPr lang="ar-SA" sz="300" dirty="0">
              <a:latin typeface="Alexandria" charset="0"/>
              <a:cs typeface="Alexandria" charset="0"/>
            </a:endParaRPr>
          </a:p>
          <a:p>
            <a:pPr algn="just" rtl="1">
              <a:lnSpc>
                <a:spcPct val="200000"/>
              </a:lnSpc>
            </a:pPr>
            <a:r>
              <a:rPr lang="ar-SA" dirty="0">
                <a:latin typeface="Alexandria" charset="0"/>
                <a:cs typeface="Alexandria" charset="0"/>
              </a:rPr>
              <a:t>2. الإبداع في هذا المجال </a:t>
            </a:r>
            <a:r>
              <a:rPr lang="ar-SA" dirty="0">
                <a:solidFill>
                  <a:srgbClr val="C00000"/>
                </a:solidFill>
                <a:latin typeface="Alexandria" charset="0"/>
                <a:cs typeface="Alexandria" charset="0"/>
              </a:rPr>
              <a:t>لا يقتصر على مجرد عرض الأخبار الأكثر قراءة</a:t>
            </a:r>
            <a:r>
              <a:rPr lang="ar-SA" dirty="0">
                <a:latin typeface="Alexandria" charset="0"/>
                <a:cs typeface="Alexandria" charset="0"/>
              </a:rPr>
              <a:t>، بل يمتد ليشمل ابتكار طرق جديدة لتحديد اهتمامات المستخدمين بدقة، وتصميم واجهات مستخدم قابلة للتخصيص، وتقديم توصيات محتوى ذكية تزيد من انخراط المستخدم. الهدف هو تقديم تجربة إخبارية فريدة لكل فرد، وزيادة الولاء للمنصة الإخبارية.</a:t>
            </a:r>
          </a:p>
          <a:p>
            <a:pPr algn="just" rtl="1">
              <a:lnSpc>
                <a:spcPct val="200000"/>
              </a:lnSpc>
            </a:pPr>
            <a:endParaRPr lang="ar-SA" sz="300" dirty="0">
              <a:latin typeface="Alexandria" charset="0"/>
              <a:cs typeface="Alexandria" charset="0"/>
            </a:endParaRPr>
          </a:p>
          <a:p>
            <a:pPr algn="just" rtl="1">
              <a:lnSpc>
                <a:spcPct val="200000"/>
              </a:lnSpc>
            </a:pPr>
            <a:r>
              <a:rPr lang="ar-SA" dirty="0">
                <a:latin typeface="Alexandria" charset="0"/>
                <a:cs typeface="Alexandria" charset="0"/>
              </a:rPr>
              <a:t>3. يتجلى دور التخصيص والتوصية في تطبيقات متنوعة مثل </a:t>
            </a:r>
            <a:r>
              <a:rPr lang="ar-SA" dirty="0">
                <a:solidFill>
                  <a:srgbClr val="C00000"/>
                </a:solidFill>
                <a:latin typeface="Alexandria" charset="0"/>
                <a:cs typeface="Alexandria" charset="0"/>
              </a:rPr>
              <a:t>خلاصات الأخبار المخصصة في تطبيقات الجوال</a:t>
            </a:r>
            <a:r>
              <a:rPr lang="ar-SA" dirty="0">
                <a:latin typeface="Alexandria" charset="0"/>
                <a:cs typeface="Alexandria" charset="0"/>
              </a:rPr>
              <a:t>، أو </a:t>
            </a:r>
            <a:r>
              <a:rPr lang="ar-SA" dirty="0">
                <a:solidFill>
                  <a:srgbClr val="C00000"/>
                </a:solidFill>
                <a:latin typeface="Alexandria" charset="0"/>
                <a:cs typeface="Alexandria" charset="0"/>
              </a:rPr>
              <a:t>رسائل البريد الإلكتروني </a:t>
            </a:r>
            <a:r>
              <a:rPr lang="ar-SA" dirty="0">
                <a:latin typeface="Alexandria" charset="0"/>
                <a:cs typeface="Alexandria" charset="0"/>
              </a:rPr>
              <a:t>الإخبارية التي تحتوي على مقالات مختارة بناءً على اهتمامات المستخدم، أو توصيات الفيديو في منصات البث. </a:t>
            </a:r>
          </a:p>
        </p:txBody>
      </p:sp>
      <p:sp>
        <p:nvSpPr>
          <p:cNvPr id="24" name="Rectangle 23">
            <a:extLst>
              <a:ext uri="{FF2B5EF4-FFF2-40B4-BE49-F238E27FC236}">
                <a16:creationId xmlns:a16="http://schemas.microsoft.com/office/drawing/2014/main" id="{A3DC58A8-543C-83C5-A053-118082369AF1}"/>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7DAEB6CE-D4CB-38F9-E041-1209927C3CAE}"/>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الرابعة - الإبداع في الصحافة الرقمية</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CC2974F3-80C6-AB4B-A5AE-CDB0FAEAD72A}"/>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ثالثاً: التخصيص والتوصية</a:t>
            </a:r>
            <a:r>
              <a:rPr lang="ar-SA" sz="2200" b="1" dirty="0">
                <a:solidFill>
                  <a:schemeClr val="bg1"/>
                </a:solidFill>
                <a:latin typeface="Alexandria" charset="0"/>
                <a:cs typeface="Alexandria" charset="0"/>
              </a:rPr>
              <a:t> (</a:t>
            </a:r>
            <a:r>
              <a:rPr lang="en-US" sz="2200" b="1" dirty="0">
                <a:latin typeface="Alexandria" charset="0"/>
                <a:cs typeface="Alexandria" charset="0"/>
              </a:rPr>
              <a:t>Personalization &amp; Recommendation</a:t>
            </a:r>
            <a:r>
              <a:rPr lang="ar-SA" sz="2200" b="1" dirty="0">
                <a:latin typeface="Alexandria" charset="0"/>
                <a:cs typeface="Alexandria" charset="0"/>
              </a:rPr>
              <a:t>)</a:t>
            </a:r>
            <a:endParaRPr lang="ar-SA" sz="22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DCD8E12B-9F00-F0C7-1A49-399B040274D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28089583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B6BB23-1ACA-7256-A041-D5F98D7C0D2E}"/>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04B28360-6837-56D2-EB8F-F874747322BE}"/>
              </a:ext>
            </a:extLst>
          </p:cNvPr>
          <p:cNvSpPr txBox="1"/>
          <p:nvPr/>
        </p:nvSpPr>
        <p:spPr>
          <a:xfrm>
            <a:off x="1040855" y="1562239"/>
            <a:ext cx="10379413" cy="5181483"/>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تُعد التكنولوجيا أداة قوية لتعزيز التفاعل مع الجمهور في الصحافة الرقمية، مما يفتح آفاقاً جديدة للإبداع في بناء مجتمعات حول الأخبار، </a:t>
            </a:r>
            <a:r>
              <a:rPr lang="ar-SA" dirty="0">
                <a:solidFill>
                  <a:srgbClr val="C00000"/>
                </a:solidFill>
                <a:latin typeface="Alexandria" charset="0"/>
                <a:cs typeface="Alexandria" charset="0"/>
              </a:rPr>
              <a:t>وجمع ردود الفعل، وإشراك القراء في عملية إنتاج المحتوى</a:t>
            </a:r>
            <a:r>
              <a:rPr lang="ar-SA" dirty="0">
                <a:latin typeface="Alexandria" charset="0"/>
                <a:cs typeface="Alexandria" charset="0"/>
              </a:rPr>
              <a:t>. </a:t>
            </a:r>
          </a:p>
          <a:p>
            <a:pPr algn="just" rtl="1">
              <a:lnSpc>
                <a:spcPct val="200000"/>
              </a:lnSpc>
            </a:pPr>
            <a:endParaRPr lang="ar-SA" sz="300" dirty="0">
              <a:latin typeface="Alexandria" charset="0"/>
              <a:cs typeface="Alexandria" charset="0"/>
            </a:endParaRPr>
          </a:p>
          <a:p>
            <a:pPr algn="just" rtl="1">
              <a:lnSpc>
                <a:spcPct val="200000"/>
              </a:lnSpc>
            </a:pPr>
            <a:r>
              <a:rPr lang="ar-SA" dirty="0">
                <a:latin typeface="Alexandria" charset="0"/>
                <a:cs typeface="Alexandria" charset="0"/>
              </a:rPr>
              <a:t>2. الإبداع في هذا المجال لا يقتصر على مجرد فتح باب التعليقات، بل يمتد ليشمل ابتكار طرق جديدة للحوار المباشر، وتصميم أدوات تفاعلية لجمع آراء الجمهور، واستخدام وسائل التواصل الاجتماعي كمنصات للمشاركة النشطة، الهدف هو </a:t>
            </a:r>
            <a:r>
              <a:rPr lang="ar-SA" dirty="0">
                <a:solidFill>
                  <a:srgbClr val="C00000"/>
                </a:solidFill>
                <a:latin typeface="Alexandria" charset="0"/>
                <a:cs typeface="Alexandria" charset="0"/>
              </a:rPr>
              <a:t>بناء علاقة ثقة ومشاركة مع الجمهور</a:t>
            </a:r>
            <a:r>
              <a:rPr lang="ar-SA" dirty="0">
                <a:latin typeface="Alexandria" charset="0"/>
                <a:cs typeface="Alexandria" charset="0"/>
              </a:rPr>
              <a:t>، وتحويلهم من مستهلكين سلبيين إلى مشاركين فاعلين.</a:t>
            </a:r>
          </a:p>
          <a:p>
            <a:pPr algn="just" rtl="1">
              <a:lnSpc>
                <a:spcPct val="200000"/>
              </a:lnSpc>
            </a:pPr>
            <a:endParaRPr lang="ar-SA" sz="300" dirty="0">
              <a:latin typeface="Alexandria" charset="0"/>
              <a:cs typeface="Alexandria" charset="0"/>
            </a:endParaRPr>
          </a:p>
          <a:p>
            <a:pPr algn="just" rtl="1">
              <a:lnSpc>
                <a:spcPct val="200000"/>
              </a:lnSpc>
            </a:pPr>
            <a:r>
              <a:rPr lang="ar-SA" dirty="0">
                <a:latin typeface="Alexandria" charset="0"/>
                <a:cs typeface="Alexandria" charset="0"/>
              </a:rPr>
              <a:t>3. يتجلى دور التكنولوجيا في تعزيز التفاعل مع الجمهور في </a:t>
            </a:r>
            <a:r>
              <a:rPr lang="ar-SA" dirty="0">
                <a:solidFill>
                  <a:srgbClr val="C00000"/>
                </a:solidFill>
                <a:latin typeface="Alexandria" charset="0"/>
                <a:cs typeface="Alexandria" charset="0"/>
              </a:rPr>
              <a:t>تطبيقات متنوعة </a:t>
            </a:r>
            <a:r>
              <a:rPr lang="ar-SA" dirty="0">
                <a:latin typeface="Alexandria" charset="0"/>
                <a:cs typeface="Alexandria" charset="0"/>
              </a:rPr>
              <a:t>مثل استطلاعات الرأي المباشرة أثناء البث الحي، أو جلسات الأسئلة والأجوبة مع الصحفيين أو الخبراء عبر الإنترنت، أو مساحات النقاش المخصصة حول قضايا معينة. </a:t>
            </a:r>
          </a:p>
        </p:txBody>
      </p:sp>
      <p:sp>
        <p:nvSpPr>
          <p:cNvPr id="24" name="Rectangle 23">
            <a:extLst>
              <a:ext uri="{FF2B5EF4-FFF2-40B4-BE49-F238E27FC236}">
                <a16:creationId xmlns:a16="http://schemas.microsoft.com/office/drawing/2014/main" id="{2C220209-CDFD-61CC-52AC-D775F879213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A1769AF1-266F-8860-05BD-42A4A7422DEC}"/>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الرابعة - الإبداع في الصحافة الرقمية</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61383145-D02B-A9CF-7B07-4BD1629BD476}"/>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رابعاً: التفاعل مع الجمهور</a:t>
            </a:r>
          </a:p>
        </p:txBody>
      </p:sp>
      <p:pic>
        <p:nvPicPr>
          <p:cNvPr id="17" name="Graphic 21">
            <a:extLst>
              <a:ext uri="{FF2B5EF4-FFF2-40B4-BE49-F238E27FC236}">
                <a16:creationId xmlns:a16="http://schemas.microsoft.com/office/drawing/2014/main" id="{AECA12DA-4C8E-A157-44D2-B1F24D4B002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33553225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A43250-FF89-774B-98F8-F09E7B4F79FF}"/>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2767551B-D698-4197-05AE-2C28C7390B65}"/>
              </a:ext>
            </a:extLst>
          </p:cNvPr>
          <p:cNvSpPr txBox="1"/>
          <p:nvPr/>
        </p:nvSpPr>
        <p:spPr>
          <a:xfrm>
            <a:off x="1040855" y="1562239"/>
            <a:ext cx="10379413" cy="5181483"/>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تُعد أدوات السرد التفاعلي عنصراً حاسماً في تعزيز الإبداع الصحفي الرقمي، حيث تمكن الصحفيين من </a:t>
            </a:r>
            <a:r>
              <a:rPr lang="ar-SA" dirty="0">
                <a:solidFill>
                  <a:srgbClr val="C00000"/>
                </a:solidFill>
                <a:latin typeface="Alexandria" charset="0"/>
                <a:cs typeface="Alexandria" charset="0"/>
              </a:rPr>
              <a:t>تجاوز</a:t>
            </a:r>
            <a:r>
              <a:rPr lang="ar-SA" dirty="0">
                <a:latin typeface="Alexandria" charset="0"/>
                <a:cs typeface="Alexandria" charset="0"/>
              </a:rPr>
              <a:t> </a:t>
            </a:r>
            <a:r>
              <a:rPr lang="ar-SA" dirty="0">
                <a:solidFill>
                  <a:srgbClr val="C00000"/>
                </a:solidFill>
                <a:latin typeface="Alexandria" charset="0"/>
                <a:cs typeface="Alexandria" charset="0"/>
              </a:rPr>
              <a:t>السرد</a:t>
            </a:r>
            <a:r>
              <a:rPr lang="ar-SA" dirty="0">
                <a:latin typeface="Alexandria" charset="0"/>
                <a:cs typeface="Alexandria" charset="0"/>
              </a:rPr>
              <a:t> </a:t>
            </a:r>
            <a:r>
              <a:rPr lang="ar-SA" dirty="0">
                <a:solidFill>
                  <a:srgbClr val="C00000"/>
                </a:solidFill>
                <a:latin typeface="Alexandria" charset="0"/>
                <a:cs typeface="Alexandria" charset="0"/>
              </a:rPr>
              <a:t>الخطي</a:t>
            </a:r>
            <a:r>
              <a:rPr lang="ar-SA" dirty="0">
                <a:latin typeface="Alexandria" charset="0"/>
                <a:cs typeface="Alexandria" charset="0"/>
              </a:rPr>
              <a:t> </a:t>
            </a:r>
            <a:r>
              <a:rPr lang="ar-SA" dirty="0">
                <a:solidFill>
                  <a:srgbClr val="C00000"/>
                </a:solidFill>
                <a:latin typeface="Alexandria" charset="0"/>
                <a:cs typeface="Alexandria" charset="0"/>
              </a:rPr>
              <a:t>التقليدي</a:t>
            </a:r>
            <a:r>
              <a:rPr lang="ar-SA" dirty="0">
                <a:latin typeface="Alexandria" charset="0"/>
                <a:cs typeface="Alexandria" charset="0"/>
              </a:rPr>
              <a:t> لتقديم قصص غامرة ومشاركة. </a:t>
            </a:r>
          </a:p>
          <a:p>
            <a:pPr algn="just" rtl="1">
              <a:lnSpc>
                <a:spcPct val="200000"/>
              </a:lnSpc>
            </a:pPr>
            <a:br>
              <a:rPr lang="ar-SA" sz="300" dirty="0">
                <a:latin typeface="Alexandria" charset="0"/>
                <a:cs typeface="Alexandria" charset="0"/>
              </a:rPr>
            </a:br>
            <a:r>
              <a:rPr lang="ar-SA" dirty="0">
                <a:latin typeface="Alexandria" charset="0"/>
                <a:cs typeface="Alexandria" charset="0"/>
              </a:rPr>
              <a:t>2. الإبداع في هذا المجال لا يقتصر على مجرد استخدام هذه الأدوات، بل يمتد ليشمل ابتكار طرق جديدة لدمج النصوص، الصور، الفيديوهات، والرسوم البيانية في تجربة متكاملة، </a:t>
            </a:r>
            <a:r>
              <a:rPr lang="ar-SA" dirty="0">
                <a:solidFill>
                  <a:srgbClr val="C00000"/>
                </a:solidFill>
                <a:latin typeface="Alexandria" charset="0"/>
                <a:cs typeface="Alexandria" charset="0"/>
              </a:rPr>
              <a:t>وتصميم مسارات سردية متعددة</a:t>
            </a:r>
            <a:r>
              <a:rPr lang="ar-SA" dirty="0">
                <a:latin typeface="Alexandria" charset="0"/>
                <a:cs typeface="Alexandria" charset="0"/>
              </a:rPr>
              <a:t>، وتقديم خيارات للقارئ للتفاعل مع المحتوى. الهدف هو زيادة انخراط الجمهور، تعميق فهمهم للقضايا، وتقديم تجربة إخبارية فريدة لا تُنسى.</a:t>
            </a:r>
          </a:p>
          <a:p>
            <a:pPr algn="just" rtl="1">
              <a:lnSpc>
                <a:spcPct val="200000"/>
              </a:lnSpc>
            </a:pPr>
            <a:endParaRPr lang="ar-SA" sz="300" dirty="0">
              <a:latin typeface="Alexandria" charset="0"/>
              <a:cs typeface="Alexandria" charset="0"/>
            </a:endParaRPr>
          </a:p>
          <a:p>
            <a:pPr algn="just" rtl="1">
              <a:lnSpc>
                <a:spcPct val="200000"/>
              </a:lnSpc>
            </a:pPr>
            <a:r>
              <a:rPr lang="ar-SA" dirty="0">
                <a:latin typeface="Alexandria" charset="0"/>
                <a:cs typeface="Alexandria" charset="0"/>
              </a:rPr>
              <a:t>3. يتجلى دور أدوات السرد التفاعلي في تطبيقات متنوعة مثل </a:t>
            </a:r>
            <a:r>
              <a:rPr lang="ar-SA" dirty="0">
                <a:solidFill>
                  <a:srgbClr val="C00000"/>
                </a:solidFill>
                <a:latin typeface="Alexandria" charset="0"/>
                <a:cs typeface="Alexandria" charset="0"/>
              </a:rPr>
              <a:t>القصص التي تتغير بناءً على اختيارات القارئ</a:t>
            </a:r>
            <a:r>
              <a:rPr lang="en-US" dirty="0">
                <a:solidFill>
                  <a:srgbClr val="C00000"/>
                </a:solidFill>
                <a:latin typeface="Alexandria" charset="0"/>
                <a:cs typeface="Alexandria" charset="0"/>
              </a:rPr>
              <a:t>، </a:t>
            </a:r>
            <a:r>
              <a:rPr lang="ar-SA" dirty="0">
                <a:solidFill>
                  <a:srgbClr val="C00000"/>
                </a:solidFill>
                <a:latin typeface="Alexandria" charset="0"/>
                <a:cs typeface="Alexandria" charset="0"/>
              </a:rPr>
              <a:t>أو الخرائط التفاعلية</a:t>
            </a:r>
            <a:r>
              <a:rPr lang="ar-SA" dirty="0">
                <a:latin typeface="Alexandria" charset="0"/>
                <a:cs typeface="Alexandria" charset="0"/>
              </a:rPr>
              <a:t> التي تسمح للمستخدمين باستكشاف البيانات الجغرافية، أو </a:t>
            </a:r>
            <a:r>
              <a:rPr lang="ar-SA" dirty="0">
                <a:solidFill>
                  <a:srgbClr val="C00000"/>
                </a:solidFill>
                <a:latin typeface="Alexandria" charset="0"/>
                <a:cs typeface="Alexandria" charset="0"/>
              </a:rPr>
              <a:t>المخططات</a:t>
            </a:r>
            <a:r>
              <a:rPr lang="ar-SA" dirty="0">
                <a:latin typeface="Alexandria" charset="0"/>
                <a:cs typeface="Alexandria" charset="0"/>
              </a:rPr>
              <a:t> </a:t>
            </a:r>
            <a:r>
              <a:rPr lang="ar-SA" dirty="0">
                <a:solidFill>
                  <a:srgbClr val="C00000"/>
                </a:solidFill>
                <a:latin typeface="Alexandria" charset="0"/>
                <a:cs typeface="Alexandria" charset="0"/>
              </a:rPr>
              <a:t>الزمنية</a:t>
            </a:r>
            <a:r>
              <a:rPr lang="ar-SA" dirty="0">
                <a:latin typeface="Alexandria" charset="0"/>
                <a:cs typeface="Alexandria" charset="0"/>
              </a:rPr>
              <a:t> </a:t>
            </a:r>
            <a:r>
              <a:rPr lang="ar-SA" dirty="0">
                <a:solidFill>
                  <a:srgbClr val="C00000"/>
                </a:solidFill>
                <a:latin typeface="Alexandria" charset="0"/>
                <a:cs typeface="Alexandria" charset="0"/>
              </a:rPr>
              <a:t>التفاعلية</a:t>
            </a:r>
            <a:r>
              <a:rPr lang="ar-SA" dirty="0">
                <a:latin typeface="Alexandria" charset="0"/>
                <a:cs typeface="Alexandria" charset="0"/>
              </a:rPr>
              <a:t> التي تسرد الأحداث التاريخية بطريقة ديناميكية.</a:t>
            </a:r>
          </a:p>
        </p:txBody>
      </p:sp>
      <p:sp>
        <p:nvSpPr>
          <p:cNvPr id="24" name="Rectangle 23">
            <a:extLst>
              <a:ext uri="{FF2B5EF4-FFF2-40B4-BE49-F238E27FC236}">
                <a16:creationId xmlns:a16="http://schemas.microsoft.com/office/drawing/2014/main" id="{56007147-4FDD-78E4-CF46-07D608027A5D}"/>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F4CC6F72-991C-B45C-54B8-889D112D2CC3}"/>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الرابعة - الإبداع في الصحافة الرقمية</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E5AB869B-CD1F-C675-5294-E62B258F3952}"/>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خامساً: أدوات السرد التفاعلي</a:t>
            </a:r>
          </a:p>
        </p:txBody>
      </p:sp>
      <p:pic>
        <p:nvPicPr>
          <p:cNvPr id="17" name="Graphic 21">
            <a:extLst>
              <a:ext uri="{FF2B5EF4-FFF2-40B4-BE49-F238E27FC236}">
                <a16:creationId xmlns:a16="http://schemas.microsoft.com/office/drawing/2014/main" id="{1DC31139-7B0F-2980-D118-04F37DCD60A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5701953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3" end="3"/>
                                            </p:txEl>
                                          </p:spTgt>
                                        </p:tgtEl>
                                        <p:attrNameLst>
                                          <p:attrName>style.visibility</p:attrName>
                                        </p:attrNameLst>
                                      </p:cBhvr>
                                      <p:to>
                                        <p:strVal val="visible"/>
                                      </p:to>
                                    </p:set>
                                    <p:animEffect transition="in" filter="fade">
                                      <p:cBhvr>
                                        <p:cTn id="22" dur="500"/>
                                        <p:tgtEl>
                                          <p:spTgt spid="2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2085DA-4D4F-E5B5-47E4-18EDEBD0CDF0}"/>
            </a:ext>
          </a:extLst>
        </p:cNvPr>
        <p:cNvGrpSpPr/>
        <p:nvPr/>
      </p:nvGrpSpPr>
      <p:grpSpPr>
        <a:xfrm>
          <a:off x="0" y="0"/>
          <a:ext cx="0" cy="0"/>
          <a:chOff x="0" y="0"/>
          <a:chExt cx="0" cy="0"/>
        </a:xfrm>
      </p:grpSpPr>
      <p:pic>
        <p:nvPicPr>
          <p:cNvPr id="10" name="Picture 9">
            <a:extLst>
              <a:ext uri="{FF2B5EF4-FFF2-40B4-BE49-F238E27FC236}">
                <a16:creationId xmlns:a16="http://schemas.microsoft.com/office/drawing/2014/main" id="{52F3A9A3-3CE9-AF6D-19E7-64EB6115A6D6}"/>
              </a:ext>
            </a:extLst>
          </p:cNvPr>
          <p:cNvPicPr>
            <a:picLocks noChangeAspect="1"/>
          </p:cNvPicPr>
          <p:nvPr/>
        </p:nvPicPr>
        <p:blipFill>
          <a:blip r:embed="rId2"/>
          <a:stretch>
            <a:fillRect/>
          </a:stretch>
        </p:blipFill>
        <p:spPr>
          <a:xfrm>
            <a:off x="551240" y="1597345"/>
            <a:ext cx="5363177" cy="195477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0" name="TextBox 19">
            <a:extLst>
              <a:ext uri="{FF2B5EF4-FFF2-40B4-BE49-F238E27FC236}">
                <a16:creationId xmlns:a16="http://schemas.microsoft.com/office/drawing/2014/main" id="{26D9433D-6685-A878-4BB5-89DB0FFAA7B0}"/>
              </a:ext>
            </a:extLst>
          </p:cNvPr>
          <p:cNvSpPr txBox="1"/>
          <p:nvPr/>
        </p:nvSpPr>
        <p:spPr>
          <a:xfrm>
            <a:off x="1775632" y="6239739"/>
            <a:ext cx="2087251" cy="407356"/>
          </a:xfrm>
          <a:prstGeom prst="rect">
            <a:avLst/>
          </a:prstGeom>
          <a:noFill/>
        </p:spPr>
        <p:txBody>
          <a:bodyPr wrap="square" rtlCol="0">
            <a:spAutoFit/>
          </a:bodyPr>
          <a:lstStyle/>
          <a:p>
            <a:pPr algn="just" rtl="1">
              <a:lnSpc>
                <a:spcPct val="200000"/>
              </a:lnSpc>
            </a:pPr>
            <a:r>
              <a:rPr lang="en-US" sz="1200" dirty="0">
                <a:latin typeface="Alexandria" charset="0"/>
                <a:cs typeface="Alexandria" charset="0"/>
              </a:rPr>
              <a:t>https://climatetrace.org/</a:t>
            </a:r>
            <a:endParaRPr lang="ar-SA" sz="1200" dirty="0">
              <a:latin typeface="Alexandria" charset="0"/>
              <a:cs typeface="Alexandria" charset="0"/>
            </a:endParaRPr>
          </a:p>
        </p:txBody>
      </p:sp>
      <p:sp>
        <p:nvSpPr>
          <p:cNvPr id="24" name="Rectangle 23">
            <a:extLst>
              <a:ext uri="{FF2B5EF4-FFF2-40B4-BE49-F238E27FC236}">
                <a16:creationId xmlns:a16="http://schemas.microsoft.com/office/drawing/2014/main" id="{92BDB6DF-7E13-7775-C8BC-536D95CED546}"/>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C16D0D6C-FFF5-B58A-A37A-D375BC6670A5}"/>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الرابعة - الإبداع في الصحافة الرقمية</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A9C61CDE-ED1E-1778-351E-0093964BF06E}"/>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نماذج الخريطة التفاعلية</a:t>
            </a:r>
          </a:p>
        </p:txBody>
      </p:sp>
      <p:pic>
        <p:nvPicPr>
          <p:cNvPr id="17" name="Graphic 21">
            <a:extLst>
              <a:ext uri="{FF2B5EF4-FFF2-40B4-BE49-F238E27FC236}">
                <a16:creationId xmlns:a16="http://schemas.microsoft.com/office/drawing/2014/main" id="{E035F04D-A672-D54C-FFF9-7A165AEC681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3" name="Picture 2">
            <a:extLst>
              <a:ext uri="{FF2B5EF4-FFF2-40B4-BE49-F238E27FC236}">
                <a16:creationId xmlns:a16="http://schemas.microsoft.com/office/drawing/2014/main" id="{87072EBC-F685-0969-43AB-FBF515162438}"/>
              </a:ext>
            </a:extLst>
          </p:cNvPr>
          <p:cNvPicPr>
            <a:picLocks noChangeAspect="1"/>
          </p:cNvPicPr>
          <p:nvPr/>
        </p:nvPicPr>
        <p:blipFill>
          <a:blip r:embed="rId4"/>
          <a:srcRect l="1404" r="1404"/>
          <a:stretch>
            <a:fillRect/>
          </a:stretch>
        </p:blipFill>
        <p:spPr>
          <a:xfrm>
            <a:off x="6608325" y="3591034"/>
            <a:ext cx="4957862" cy="262464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 name="Picture 4">
            <a:extLst>
              <a:ext uri="{FF2B5EF4-FFF2-40B4-BE49-F238E27FC236}">
                <a16:creationId xmlns:a16="http://schemas.microsoft.com/office/drawing/2014/main" id="{7DA5442C-D1D2-9BC5-3FE4-8E1C553DA01A}"/>
              </a:ext>
            </a:extLst>
          </p:cNvPr>
          <p:cNvPicPr>
            <a:picLocks noChangeAspect="1"/>
          </p:cNvPicPr>
          <p:nvPr/>
        </p:nvPicPr>
        <p:blipFill>
          <a:blip r:embed="rId5"/>
          <a:stretch>
            <a:fillRect/>
          </a:stretch>
        </p:blipFill>
        <p:spPr>
          <a:xfrm>
            <a:off x="551240" y="3639674"/>
            <a:ext cx="5363177" cy="249528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TextBox 5">
            <a:extLst>
              <a:ext uri="{FF2B5EF4-FFF2-40B4-BE49-F238E27FC236}">
                <a16:creationId xmlns:a16="http://schemas.microsoft.com/office/drawing/2014/main" id="{A9653F2B-D860-0285-B809-9420FF15749F}"/>
              </a:ext>
            </a:extLst>
          </p:cNvPr>
          <p:cNvSpPr txBox="1"/>
          <p:nvPr/>
        </p:nvSpPr>
        <p:spPr>
          <a:xfrm>
            <a:off x="6909518" y="6239739"/>
            <a:ext cx="4426085" cy="407356"/>
          </a:xfrm>
          <a:prstGeom prst="rect">
            <a:avLst/>
          </a:prstGeom>
          <a:noFill/>
        </p:spPr>
        <p:txBody>
          <a:bodyPr wrap="square" rtlCol="0">
            <a:spAutoFit/>
          </a:bodyPr>
          <a:lstStyle/>
          <a:p>
            <a:pPr algn="just" rtl="1">
              <a:lnSpc>
                <a:spcPct val="200000"/>
              </a:lnSpc>
            </a:pPr>
            <a:r>
              <a:rPr lang="en-US" sz="1200" dirty="0">
                <a:latin typeface="Alexandria" charset="0"/>
                <a:cs typeface="Alexandria" charset="0"/>
              </a:rPr>
              <a:t>https://therevelator.org/interactive-map-climate-2050/</a:t>
            </a:r>
            <a:endParaRPr lang="ar-SA" sz="1200" dirty="0">
              <a:latin typeface="Alexandria" charset="0"/>
              <a:cs typeface="Alexandria" charset="0"/>
            </a:endParaRPr>
          </a:p>
        </p:txBody>
      </p:sp>
      <p:pic>
        <p:nvPicPr>
          <p:cNvPr id="13" name="Picture 12">
            <a:extLst>
              <a:ext uri="{FF2B5EF4-FFF2-40B4-BE49-F238E27FC236}">
                <a16:creationId xmlns:a16="http://schemas.microsoft.com/office/drawing/2014/main" id="{1D3B9DB5-917B-6E05-9E84-EDB844FA317D}"/>
              </a:ext>
            </a:extLst>
          </p:cNvPr>
          <p:cNvPicPr>
            <a:picLocks noChangeAspect="1"/>
          </p:cNvPicPr>
          <p:nvPr/>
        </p:nvPicPr>
        <p:blipFill>
          <a:blip r:embed="rId6"/>
          <a:stretch>
            <a:fillRect/>
          </a:stretch>
        </p:blipFill>
        <p:spPr>
          <a:xfrm>
            <a:off x="6608325" y="1513946"/>
            <a:ext cx="4957862" cy="212841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1586551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xEl>
                                              <p:pRg st="0" end="0"/>
                                            </p:txEl>
                                          </p:spTgt>
                                        </p:tgtEl>
                                        <p:attrNameLst>
                                          <p:attrName>style.visibility</p:attrName>
                                        </p:attrNameLst>
                                      </p:cBhvr>
                                      <p:to>
                                        <p:strVal val="visible"/>
                                      </p:to>
                                    </p:set>
                                    <p:animEffect transition="in" filter="fade">
                                      <p:cBhvr>
                                        <p:cTn id="17"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P spid="6"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1BC5DC-3D38-9917-173A-178239ECFFD2}"/>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DDAA9F82-85F7-EC2C-FF59-02858E5B6FBE}"/>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8DF62620-AE6B-BC1C-6AA8-70E25F441B30}"/>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الرابعة - الإبداع في الصحافة الرقمية</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D24034C3-386E-5090-8024-66FF43AF8726}"/>
              </a:ext>
            </a:extLst>
          </p:cNvPr>
          <p:cNvSpPr/>
          <p:nvPr/>
        </p:nvSpPr>
        <p:spPr>
          <a:xfrm>
            <a:off x="1535207" y="2060113"/>
            <a:ext cx="9421571" cy="3340391"/>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SA" sz="3200" b="1" dirty="0">
                <a:solidFill>
                  <a:schemeClr val="bg1"/>
                </a:solidFill>
                <a:latin typeface="Alexandria" charset="0"/>
                <a:cs typeface="Alexandria" charset="0"/>
              </a:rPr>
              <a:t>التحديات التي تواجه الصحافة الرقمية الإبداعية</a:t>
            </a:r>
          </a:p>
        </p:txBody>
      </p:sp>
      <p:pic>
        <p:nvPicPr>
          <p:cNvPr id="17" name="Graphic 21">
            <a:extLst>
              <a:ext uri="{FF2B5EF4-FFF2-40B4-BE49-F238E27FC236}">
                <a16:creationId xmlns:a16="http://schemas.microsoft.com/office/drawing/2014/main" id="{22509109-0E7D-E070-A65C-6E01169B9C6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39940488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9AA86A-3C3A-54EE-5BBF-C01729769419}"/>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87460321-83C2-7322-DE14-81DFB16EB8D6}"/>
              </a:ext>
            </a:extLst>
          </p:cNvPr>
          <p:cNvSpPr txBox="1"/>
          <p:nvPr/>
        </p:nvSpPr>
        <p:spPr>
          <a:xfrm>
            <a:off x="1040855" y="1562239"/>
            <a:ext cx="10379413"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يمثل </a:t>
            </a:r>
            <a:r>
              <a:rPr lang="ar-SA" dirty="0">
                <a:solidFill>
                  <a:srgbClr val="C00000"/>
                </a:solidFill>
                <a:latin typeface="Alexandria" charset="0"/>
                <a:cs typeface="Alexandria" charset="0"/>
              </a:rPr>
              <a:t>التمويل</a:t>
            </a:r>
            <a:r>
              <a:rPr lang="ar-SA" dirty="0">
                <a:latin typeface="Alexandria" charset="0"/>
                <a:cs typeface="Alexandria" charset="0"/>
              </a:rPr>
              <a:t> </a:t>
            </a:r>
            <a:r>
              <a:rPr lang="ar-SA" dirty="0">
                <a:solidFill>
                  <a:srgbClr val="C00000"/>
                </a:solidFill>
                <a:latin typeface="Alexandria" charset="0"/>
                <a:cs typeface="Alexandria" charset="0"/>
              </a:rPr>
              <a:t>والاستدامة</a:t>
            </a:r>
            <a:r>
              <a:rPr lang="ar-SA" dirty="0">
                <a:latin typeface="Alexandria" charset="0"/>
                <a:cs typeface="Alexandria" charset="0"/>
              </a:rPr>
              <a:t> أحد أبرز التحديات التي تواجه الصحافة الرقمية الإبداعية، حيث تتطلب الأشكال الجديدة من المحتوى الصحفي </a:t>
            </a:r>
            <a:r>
              <a:rPr lang="ar-SA" dirty="0">
                <a:solidFill>
                  <a:srgbClr val="C00000"/>
                </a:solidFill>
                <a:latin typeface="Alexandria" charset="0"/>
                <a:cs typeface="Alexandria" charset="0"/>
              </a:rPr>
              <a:t>استثمارات</a:t>
            </a:r>
            <a:r>
              <a:rPr lang="ar-SA" dirty="0">
                <a:latin typeface="Alexandria" charset="0"/>
                <a:cs typeface="Alexandria" charset="0"/>
              </a:rPr>
              <a:t> كبيرة </a:t>
            </a:r>
            <a:r>
              <a:rPr lang="ar-SA" dirty="0">
                <a:solidFill>
                  <a:srgbClr val="C00000"/>
                </a:solidFill>
                <a:latin typeface="Alexandria" charset="0"/>
                <a:cs typeface="Alexandria" charset="0"/>
              </a:rPr>
              <a:t>في</a:t>
            </a:r>
            <a:r>
              <a:rPr lang="ar-SA" dirty="0">
                <a:latin typeface="Alexandria" charset="0"/>
                <a:cs typeface="Alexandria" charset="0"/>
              </a:rPr>
              <a:t> </a:t>
            </a:r>
            <a:r>
              <a:rPr lang="ar-SA" dirty="0">
                <a:solidFill>
                  <a:srgbClr val="C00000"/>
                </a:solidFill>
                <a:latin typeface="Alexandria" charset="0"/>
                <a:cs typeface="Alexandria" charset="0"/>
              </a:rPr>
              <a:t>التكنولوجيا</a:t>
            </a:r>
            <a:r>
              <a:rPr lang="ar-SA" dirty="0">
                <a:latin typeface="Alexandria" charset="0"/>
                <a:cs typeface="Alexandria" charset="0"/>
              </a:rPr>
              <a:t>، التدريب، والمواهب. </a:t>
            </a:r>
          </a:p>
          <a:p>
            <a:pPr algn="just" rtl="1">
              <a:lnSpc>
                <a:spcPct val="200000"/>
              </a:lnSpc>
            </a:pPr>
            <a:r>
              <a:rPr lang="ar-SA" dirty="0">
                <a:latin typeface="Alexandria" charset="0"/>
                <a:cs typeface="Alexandria" charset="0"/>
              </a:rPr>
              <a:t>2. الإبداع في هذا السياق لا يقتصر على مجرد إنتاج محتوى جذاب، بل يمتد ليشمل ابتكار نماذج أعمال جديدة </a:t>
            </a:r>
            <a:r>
              <a:rPr lang="ar-SA" dirty="0">
                <a:solidFill>
                  <a:srgbClr val="C00000"/>
                </a:solidFill>
                <a:latin typeface="Alexandria" charset="0"/>
                <a:cs typeface="Alexandria" charset="0"/>
              </a:rPr>
              <a:t>تضمن</a:t>
            </a:r>
            <a:r>
              <a:rPr lang="ar-SA" dirty="0">
                <a:latin typeface="Alexandria" charset="0"/>
                <a:cs typeface="Alexandria" charset="0"/>
              </a:rPr>
              <a:t> </a:t>
            </a:r>
            <a:r>
              <a:rPr lang="ar-SA" dirty="0">
                <a:solidFill>
                  <a:srgbClr val="C00000"/>
                </a:solidFill>
                <a:latin typeface="Alexandria" charset="0"/>
                <a:cs typeface="Alexandria" charset="0"/>
              </a:rPr>
              <a:t>استمرارية</a:t>
            </a:r>
            <a:r>
              <a:rPr lang="ar-SA" dirty="0">
                <a:latin typeface="Alexandria" charset="0"/>
                <a:cs typeface="Alexandria" charset="0"/>
              </a:rPr>
              <a:t> </a:t>
            </a:r>
            <a:r>
              <a:rPr lang="ar-SA" dirty="0">
                <a:solidFill>
                  <a:srgbClr val="C00000"/>
                </a:solidFill>
                <a:latin typeface="Alexandria" charset="0"/>
                <a:cs typeface="Alexandria" charset="0"/>
              </a:rPr>
              <a:t>المؤسسات</a:t>
            </a:r>
            <a:r>
              <a:rPr lang="ar-SA" dirty="0">
                <a:latin typeface="Alexandria" charset="0"/>
                <a:cs typeface="Alexandria" charset="0"/>
              </a:rPr>
              <a:t> الإعلامية في العصر الرقمي، والهدف هو إيجاد مصادر دخل متنوعة، وتقليل الاعتماد على الإعلانات التقليدية، وضمان قدرة الصحافة الإبداعية على الاستمرار في تقديم محتوى عالي الجودة.</a:t>
            </a:r>
          </a:p>
          <a:p>
            <a:pPr algn="just" rtl="1">
              <a:lnSpc>
                <a:spcPct val="200000"/>
              </a:lnSpc>
            </a:pPr>
            <a:r>
              <a:rPr lang="ar-SA" dirty="0">
                <a:latin typeface="Alexandria" charset="0"/>
                <a:cs typeface="Alexandria" charset="0"/>
              </a:rPr>
              <a:t>3. يتجلى تحدي التمويل والاستدامة في صعوبة تحقيق إيرادات كافية لتغطية تكاليف الإنتاج المرتفعة للمحتوى الإبداعي، خاصة في ظل المنافسة الشديدة من المنصات الرقمية العملاقة التي تستحوذ على جزء كبير من سوق الإعلانات. </a:t>
            </a:r>
          </a:p>
        </p:txBody>
      </p:sp>
      <p:sp>
        <p:nvSpPr>
          <p:cNvPr id="24" name="Rectangle 23">
            <a:extLst>
              <a:ext uri="{FF2B5EF4-FFF2-40B4-BE49-F238E27FC236}">
                <a16:creationId xmlns:a16="http://schemas.microsoft.com/office/drawing/2014/main" id="{4A15B07E-4E45-5A9A-5CFD-19365FD8B086}"/>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B1B264E7-463C-5B9A-A013-D05AEFDDC466}"/>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الرابعة - الإبداع في الصحافة الرقمية</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9375717F-5694-4451-ADFE-870ED16FF86B}"/>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أولاً: التمويل والاستدامة</a:t>
            </a:r>
          </a:p>
        </p:txBody>
      </p:sp>
      <p:pic>
        <p:nvPicPr>
          <p:cNvPr id="17" name="Graphic 21">
            <a:extLst>
              <a:ext uri="{FF2B5EF4-FFF2-40B4-BE49-F238E27FC236}">
                <a16:creationId xmlns:a16="http://schemas.microsoft.com/office/drawing/2014/main" id="{07E82D46-4887-832C-2CE5-BC080C910CB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14233382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4EEDFC-4DEC-846F-232F-194BCCD6E1F7}"/>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3C7F2973-6D2C-0114-C268-EB47AEEC18EF}"/>
              </a:ext>
            </a:extLst>
          </p:cNvPr>
          <p:cNvSpPr txBox="1"/>
          <p:nvPr/>
        </p:nvSpPr>
        <p:spPr>
          <a:xfrm>
            <a:off x="1040855" y="1562239"/>
            <a:ext cx="10379413"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تمثل </a:t>
            </a:r>
            <a:r>
              <a:rPr lang="ar-SA" dirty="0">
                <a:solidFill>
                  <a:srgbClr val="C00000"/>
                </a:solidFill>
                <a:latin typeface="Alexandria" charset="0"/>
                <a:cs typeface="Alexandria" charset="0"/>
              </a:rPr>
              <a:t>المنافسة</a:t>
            </a:r>
            <a:r>
              <a:rPr lang="ar-SA" dirty="0">
                <a:latin typeface="Alexandria" charset="0"/>
                <a:cs typeface="Alexandria" charset="0"/>
              </a:rPr>
              <a:t> </a:t>
            </a:r>
            <a:r>
              <a:rPr lang="ar-SA" dirty="0">
                <a:solidFill>
                  <a:srgbClr val="C00000"/>
                </a:solidFill>
                <a:latin typeface="Alexandria" charset="0"/>
                <a:cs typeface="Alexandria" charset="0"/>
              </a:rPr>
              <a:t>الشديدة</a:t>
            </a:r>
            <a:r>
              <a:rPr lang="ar-SA" dirty="0">
                <a:latin typeface="Alexandria" charset="0"/>
                <a:cs typeface="Alexandria" charset="0"/>
              </a:rPr>
              <a:t> </a:t>
            </a:r>
            <a:r>
              <a:rPr lang="ar-SA" dirty="0">
                <a:solidFill>
                  <a:srgbClr val="C00000"/>
                </a:solidFill>
                <a:latin typeface="Alexandria" charset="0"/>
                <a:cs typeface="Alexandria" charset="0"/>
              </a:rPr>
              <a:t>وتشتت</a:t>
            </a:r>
            <a:r>
              <a:rPr lang="ar-SA" dirty="0">
                <a:latin typeface="Alexandria" charset="0"/>
                <a:cs typeface="Alexandria" charset="0"/>
              </a:rPr>
              <a:t> </a:t>
            </a:r>
            <a:r>
              <a:rPr lang="ar-SA" dirty="0">
                <a:solidFill>
                  <a:srgbClr val="C00000"/>
                </a:solidFill>
                <a:latin typeface="Alexandria" charset="0"/>
                <a:cs typeface="Alexandria" charset="0"/>
              </a:rPr>
              <a:t>الانتباه</a:t>
            </a:r>
            <a:r>
              <a:rPr lang="ar-SA" dirty="0">
                <a:latin typeface="Alexandria" charset="0"/>
                <a:cs typeface="Alexandria" charset="0"/>
              </a:rPr>
              <a:t> تحدياً كبيراً يواجه الصحافة الرقمية الإبداعية، حيث يتنافس المحتوى الإخباري مع كم هائل من المعلومات والترفيه على الإنترنت. </a:t>
            </a:r>
          </a:p>
          <a:p>
            <a:pPr algn="just" rtl="1">
              <a:lnSpc>
                <a:spcPct val="200000"/>
              </a:lnSpc>
            </a:pPr>
            <a:r>
              <a:rPr lang="ar-SA" dirty="0">
                <a:latin typeface="Alexandria" charset="0"/>
                <a:cs typeface="Alexandria" charset="0"/>
              </a:rPr>
              <a:t>2. الإبداع في هذا السياق لا يقتصر على مجرد إنتاج محتوى فريد، بل يمتد ليشمل ابتكار طرق جديدة لجذب انتباه الجمهور في بيئة رقمية مزدحمة، </a:t>
            </a:r>
            <a:r>
              <a:rPr lang="ar-SA" dirty="0">
                <a:solidFill>
                  <a:srgbClr val="C00000"/>
                </a:solidFill>
                <a:latin typeface="Alexandria" charset="0"/>
                <a:cs typeface="Alexandria" charset="0"/>
              </a:rPr>
              <a:t>والحفاظ</a:t>
            </a:r>
            <a:r>
              <a:rPr lang="ar-SA" dirty="0">
                <a:latin typeface="Alexandria" charset="0"/>
                <a:cs typeface="Alexandria" charset="0"/>
              </a:rPr>
              <a:t> </a:t>
            </a:r>
            <a:r>
              <a:rPr lang="ar-SA" dirty="0">
                <a:solidFill>
                  <a:srgbClr val="C00000"/>
                </a:solidFill>
                <a:latin typeface="Alexandria" charset="0"/>
                <a:cs typeface="Alexandria" charset="0"/>
              </a:rPr>
              <a:t>على</a:t>
            </a:r>
            <a:r>
              <a:rPr lang="ar-SA" dirty="0">
                <a:latin typeface="Alexandria" charset="0"/>
                <a:cs typeface="Alexandria" charset="0"/>
              </a:rPr>
              <a:t> </a:t>
            </a:r>
            <a:r>
              <a:rPr lang="ar-SA" dirty="0">
                <a:solidFill>
                  <a:srgbClr val="C00000"/>
                </a:solidFill>
                <a:latin typeface="Alexandria" charset="0"/>
                <a:cs typeface="Alexandria" charset="0"/>
              </a:rPr>
              <a:t>اهتمامهم</a:t>
            </a:r>
            <a:r>
              <a:rPr lang="ar-SA" dirty="0">
                <a:latin typeface="Alexandria" charset="0"/>
                <a:cs typeface="Alexandria" charset="0"/>
              </a:rPr>
              <a:t> </a:t>
            </a:r>
            <a:r>
              <a:rPr lang="ar-SA" dirty="0">
                <a:solidFill>
                  <a:srgbClr val="C00000"/>
                </a:solidFill>
                <a:latin typeface="Alexandria" charset="0"/>
                <a:cs typeface="Alexandria" charset="0"/>
              </a:rPr>
              <a:t>لفترات</a:t>
            </a:r>
            <a:r>
              <a:rPr lang="ar-SA" dirty="0">
                <a:latin typeface="Alexandria" charset="0"/>
                <a:cs typeface="Alexandria" charset="0"/>
              </a:rPr>
              <a:t> </a:t>
            </a:r>
            <a:r>
              <a:rPr lang="ar-SA" dirty="0">
                <a:solidFill>
                  <a:srgbClr val="C00000"/>
                </a:solidFill>
                <a:latin typeface="Alexandria" charset="0"/>
                <a:cs typeface="Alexandria" charset="0"/>
              </a:rPr>
              <a:t>أطول</a:t>
            </a:r>
            <a:r>
              <a:rPr lang="ar-SA" dirty="0">
                <a:latin typeface="Alexandria" charset="0"/>
                <a:cs typeface="Alexandria" charset="0"/>
              </a:rPr>
              <a:t>، وتمييز المحتوى الصحفي عن مصادر المعلومات الأخرى، الهدف هو اختراق الضوضاء الرقمية، والوصول إلى الجمهور المستهدف، وبناء ولاء للمنصة الإخبارية.</a:t>
            </a:r>
          </a:p>
          <a:p>
            <a:pPr algn="just" rtl="1">
              <a:lnSpc>
                <a:spcPct val="200000"/>
              </a:lnSpc>
            </a:pPr>
            <a:r>
              <a:rPr lang="ar-SA" dirty="0">
                <a:latin typeface="Alexandria" charset="0"/>
                <a:cs typeface="Alexandria" charset="0"/>
              </a:rPr>
              <a:t>3. يتجلى تحدي المنافسة وتشتت الانتباه في </a:t>
            </a:r>
            <a:r>
              <a:rPr lang="ar-SA" dirty="0">
                <a:solidFill>
                  <a:srgbClr val="C00000"/>
                </a:solidFill>
                <a:latin typeface="Alexandria" charset="0"/>
                <a:cs typeface="Alexandria" charset="0"/>
              </a:rPr>
              <a:t>صعوبة</a:t>
            </a:r>
            <a:r>
              <a:rPr lang="ar-SA" dirty="0">
                <a:latin typeface="Alexandria" charset="0"/>
                <a:cs typeface="Alexandria" charset="0"/>
              </a:rPr>
              <a:t> </a:t>
            </a:r>
            <a:r>
              <a:rPr lang="ar-SA" dirty="0">
                <a:solidFill>
                  <a:srgbClr val="C00000"/>
                </a:solidFill>
                <a:latin typeface="Alexandria" charset="0"/>
                <a:cs typeface="Alexandria" charset="0"/>
              </a:rPr>
              <a:t>جذب</a:t>
            </a:r>
            <a:r>
              <a:rPr lang="ar-SA" dirty="0">
                <a:latin typeface="Alexandria" charset="0"/>
                <a:cs typeface="Alexandria" charset="0"/>
              </a:rPr>
              <a:t> </a:t>
            </a:r>
            <a:r>
              <a:rPr lang="ar-SA" dirty="0">
                <a:solidFill>
                  <a:srgbClr val="C00000"/>
                </a:solidFill>
                <a:latin typeface="Alexandria" charset="0"/>
                <a:cs typeface="Alexandria" charset="0"/>
              </a:rPr>
              <a:t>القراء</a:t>
            </a:r>
            <a:r>
              <a:rPr lang="ar-SA" dirty="0">
                <a:latin typeface="Alexandria" charset="0"/>
                <a:cs typeface="Alexandria" charset="0"/>
              </a:rPr>
              <a:t> </a:t>
            </a:r>
            <a:r>
              <a:rPr lang="ar-SA" dirty="0">
                <a:solidFill>
                  <a:srgbClr val="C00000"/>
                </a:solidFill>
                <a:latin typeface="Alexandria" charset="0"/>
                <a:cs typeface="Alexandria" charset="0"/>
              </a:rPr>
              <a:t>والمشاهدين</a:t>
            </a:r>
            <a:r>
              <a:rPr lang="ar-SA" dirty="0">
                <a:latin typeface="Alexandria" charset="0"/>
                <a:cs typeface="Alexandria" charset="0"/>
              </a:rPr>
              <a:t> في ظل وجود عدد لا يحصى من المواقع الإخبارية، المدونات، قنوات اليوتيوب، ومنصات التواصل الاجتماعي التي تقدم محتوى متنوعاً.</a:t>
            </a:r>
          </a:p>
        </p:txBody>
      </p:sp>
      <p:sp>
        <p:nvSpPr>
          <p:cNvPr id="24" name="Rectangle 23">
            <a:extLst>
              <a:ext uri="{FF2B5EF4-FFF2-40B4-BE49-F238E27FC236}">
                <a16:creationId xmlns:a16="http://schemas.microsoft.com/office/drawing/2014/main" id="{7CC072F5-A155-AC61-1CA6-A363C1ABEA00}"/>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B31120FE-7C58-BF1A-8FA5-B4B30020C4C2}"/>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الرابعة - الإبداع في الصحافة الرقمية</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2F471B89-E05B-C5FA-7450-284BDE0CC5EC}"/>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ثانياً: المنافسة وتشتت الانتباه</a:t>
            </a:r>
          </a:p>
        </p:txBody>
      </p:sp>
      <p:pic>
        <p:nvPicPr>
          <p:cNvPr id="17" name="Graphic 21">
            <a:extLst>
              <a:ext uri="{FF2B5EF4-FFF2-40B4-BE49-F238E27FC236}">
                <a16:creationId xmlns:a16="http://schemas.microsoft.com/office/drawing/2014/main" id="{5FE33DC5-1AE9-8498-7579-3A55AE9E10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19952095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6F59E5-AC33-5877-8B6A-140605545094}"/>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A0521FB4-8532-B987-0974-266F2912542D}"/>
              </a:ext>
            </a:extLst>
          </p:cNvPr>
          <p:cNvSpPr txBox="1"/>
          <p:nvPr/>
        </p:nvSpPr>
        <p:spPr>
          <a:xfrm>
            <a:off x="690666" y="1562239"/>
            <a:ext cx="11021434" cy="5181483"/>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تمثل الأخلاقيات والمسؤولية تحدياً جوهرياً يواجه الصحافة الرقمية الإبداعية، </a:t>
            </a:r>
            <a:r>
              <a:rPr lang="ar-SA" dirty="0">
                <a:solidFill>
                  <a:srgbClr val="C00000"/>
                </a:solidFill>
                <a:latin typeface="Alexandria" charset="0"/>
                <a:cs typeface="Alexandria" charset="0"/>
              </a:rPr>
              <a:t>خاصة</a:t>
            </a:r>
            <a:r>
              <a:rPr lang="ar-SA" dirty="0">
                <a:latin typeface="Alexandria" charset="0"/>
                <a:cs typeface="Alexandria" charset="0"/>
              </a:rPr>
              <a:t> </a:t>
            </a:r>
            <a:r>
              <a:rPr lang="ar-SA" dirty="0">
                <a:solidFill>
                  <a:srgbClr val="C00000"/>
                </a:solidFill>
                <a:latin typeface="Alexandria" charset="0"/>
                <a:cs typeface="Alexandria" charset="0"/>
              </a:rPr>
              <a:t>مع</a:t>
            </a:r>
            <a:r>
              <a:rPr lang="ar-SA" dirty="0">
                <a:latin typeface="Alexandria" charset="0"/>
                <a:cs typeface="Alexandria" charset="0"/>
              </a:rPr>
              <a:t> </a:t>
            </a:r>
            <a:r>
              <a:rPr lang="ar-SA" dirty="0">
                <a:solidFill>
                  <a:srgbClr val="C00000"/>
                </a:solidFill>
                <a:latin typeface="Alexandria" charset="0"/>
                <a:cs typeface="Alexandria" charset="0"/>
              </a:rPr>
              <a:t>ظهور</a:t>
            </a:r>
            <a:r>
              <a:rPr lang="ar-SA" dirty="0">
                <a:latin typeface="Alexandria" charset="0"/>
                <a:cs typeface="Alexandria" charset="0"/>
              </a:rPr>
              <a:t> </a:t>
            </a:r>
            <a:r>
              <a:rPr lang="ar-SA" dirty="0">
                <a:solidFill>
                  <a:srgbClr val="C00000"/>
                </a:solidFill>
                <a:latin typeface="Alexandria" charset="0"/>
                <a:cs typeface="Alexandria" charset="0"/>
              </a:rPr>
              <a:t>تقنيات</a:t>
            </a:r>
            <a:r>
              <a:rPr lang="ar-SA" dirty="0">
                <a:latin typeface="Alexandria" charset="0"/>
                <a:cs typeface="Alexandria" charset="0"/>
              </a:rPr>
              <a:t> </a:t>
            </a:r>
            <a:r>
              <a:rPr lang="ar-SA" dirty="0">
                <a:solidFill>
                  <a:srgbClr val="C00000"/>
                </a:solidFill>
                <a:latin typeface="Alexandria" charset="0"/>
                <a:cs typeface="Alexandria" charset="0"/>
              </a:rPr>
              <a:t>جديدة</a:t>
            </a:r>
            <a:r>
              <a:rPr lang="ar-SA" dirty="0">
                <a:latin typeface="Alexandria" charset="0"/>
                <a:cs typeface="Alexandria" charset="0"/>
              </a:rPr>
              <a:t> مثل الذكاء الاصطناعي والواقع الافتراضي التي تثير تساؤلات حول الدقة، الخصوصية، والتلاعب بالمحتوى. </a:t>
            </a:r>
          </a:p>
          <a:p>
            <a:pPr algn="just" rtl="1">
              <a:lnSpc>
                <a:spcPct val="200000"/>
              </a:lnSpc>
            </a:pPr>
            <a:endParaRPr lang="ar-SA" sz="300" dirty="0">
              <a:latin typeface="Alexandria" charset="0"/>
              <a:cs typeface="Alexandria" charset="0"/>
            </a:endParaRPr>
          </a:p>
          <a:p>
            <a:pPr algn="just" rtl="1">
              <a:lnSpc>
                <a:spcPct val="200000"/>
              </a:lnSpc>
            </a:pPr>
            <a:r>
              <a:rPr lang="ar-SA" dirty="0">
                <a:latin typeface="Alexandria" charset="0"/>
                <a:cs typeface="Alexandria" charset="0"/>
              </a:rPr>
              <a:t>2. الإبداع في هذا السياق لا يقتصر على مجرد استخدام هذه التقنيات، بل يمتد ليشمل </a:t>
            </a:r>
            <a:r>
              <a:rPr lang="ar-SA" dirty="0">
                <a:solidFill>
                  <a:srgbClr val="C00000"/>
                </a:solidFill>
                <a:latin typeface="Alexandria" charset="0"/>
                <a:cs typeface="Alexandria" charset="0"/>
              </a:rPr>
              <a:t>ابتكار</a:t>
            </a:r>
            <a:r>
              <a:rPr lang="ar-SA" dirty="0">
                <a:latin typeface="Alexandria" charset="0"/>
                <a:cs typeface="Alexandria" charset="0"/>
              </a:rPr>
              <a:t> </a:t>
            </a:r>
            <a:r>
              <a:rPr lang="ar-SA" dirty="0">
                <a:solidFill>
                  <a:srgbClr val="C00000"/>
                </a:solidFill>
                <a:latin typeface="Alexandria" charset="0"/>
                <a:cs typeface="Alexandria" charset="0"/>
              </a:rPr>
              <a:t>أطر</a:t>
            </a:r>
            <a:r>
              <a:rPr lang="ar-SA" dirty="0">
                <a:latin typeface="Alexandria" charset="0"/>
                <a:cs typeface="Alexandria" charset="0"/>
              </a:rPr>
              <a:t> </a:t>
            </a:r>
            <a:r>
              <a:rPr lang="ar-SA" dirty="0">
                <a:solidFill>
                  <a:srgbClr val="C00000"/>
                </a:solidFill>
                <a:latin typeface="Alexandria" charset="0"/>
                <a:cs typeface="Alexandria" charset="0"/>
              </a:rPr>
              <a:t>أخلاقية</a:t>
            </a:r>
            <a:r>
              <a:rPr lang="ar-SA" dirty="0">
                <a:latin typeface="Alexandria" charset="0"/>
                <a:cs typeface="Alexandria" charset="0"/>
              </a:rPr>
              <a:t> </a:t>
            </a:r>
            <a:r>
              <a:rPr lang="ar-SA" dirty="0">
                <a:solidFill>
                  <a:srgbClr val="C00000"/>
                </a:solidFill>
                <a:latin typeface="Alexandria" charset="0"/>
                <a:cs typeface="Alexandria" charset="0"/>
              </a:rPr>
              <a:t>جديدة</a:t>
            </a:r>
            <a:r>
              <a:rPr lang="ar-SA" dirty="0">
                <a:latin typeface="Alexandria" charset="0"/>
                <a:cs typeface="Alexandria" charset="0"/>
              </a:rPr>
              <a:t> تضمن استخدامها بمسؤولية، وتطوير معايير للشفافية في إنتاج المحتوى، وحماية الجمهور من المعلومات المضللة، الهدف هو الحفاظ على مصداقية الصحافة، وبناء الثقة مع الجمهور، وضمان أن الابتكار يخدم المصلحة العامة.</a:t>
            </a:r>
          </a:p>
          <a:p>
            <a:pPr algn="just" rtl="1">
              <a:lnSpc>
                <a:spcPct val="200000"/>
              </a:lnSpc>
            </a:pPr>
            <a:endParaRPr lang="ar-SA" sz="300" dirty="0">
              <a:latin typeface="Alexandria" charset="0"/>
              <a:cs typeface="Alexandria" charset="0"/>
            </a:endParaRPr>
          </a:p>
          <a:p>
            <a:pPr algn="just" rtl="1">
              <a:lnSpc>
                <a:spcPct val="200000"/>
              </a:lnSpc>
            </a:pPr>
            <a:r>
              <a:rPr lang="ar-SA" dirty="0">
                <a:latin typeface="Alexandria" charset="0"/>
                <a:cs typeface="Alexandria" charset="0"/>
              </a:rPr>
              <a:t>3. يتجلى تحدي الأخلاقيات والمسؤولية في قضايا مثل استخدام الذكاء الاصطناعي </a:t>
            </a:r>
            <a:r>
              <a:rPr lang="ar-SA" dirty="0">
                <a:solidFill>
                  <a:srgbClr val="C00000"/>
                </a:solidFill>
                <a:latin typeface="Alexandria" charset="0"/>
                <a:cs typeface="Alexandria" charset="0"/>
              </a:rPr>
              <a:t>لتوليد</a:t>
            </a:r>
            <a:r>
              <a:rPr lang="ar-SA" dirty="0">
                <a:latin typeface="Alexandria" charset="0"/>
                <a:cs typeface="Alexandria" charset="0"/>
              </a:rPr>
              <a:t> </a:t>
            </a:r>
            <a:r>
              <a:rPr lang="ar-SA" dirty="0">
                <a:solidFill>
                  <a:srgbClr val="C00000"/>
                </a:solidFill>
                <a:latin typeface="Alexandria" charset="0"/>
                <a:cs typeface="Alexandria" charset="0"/>
              </a:rPr>
              <a:t>أخبار</a:t>
            </a:r>
            <a:r>
              <a:rPr lang="ar-SA" dirty="0">
                <a:latin typeface="Alexandria" charset="0"/>
                <a:cs typeface="Alexandria" charset="0"/>
              </a:rPr>
              <a:t> </a:t>
            </a:r>
            <a:r>
              <a:rPr lang="ar-SA" dirty="0">
                <a:solidFill>
                  <a:srgbClr val="C00000"/>
                </a:solidFill>
                <a:latin typeface="Alexandria" charset="0"/>
                <a:cs typeface="Alexandria" charset="0"/>
              </a:rPr>
              <a:t>مزيفة</a:t>
            </a:r>
            <a:r>
              <a:rPr lang="en-US" dirty="0">
                <a:latin typeface="Alexandria" charset="0"/>
                <a:cs typeface="Alexandria" charset="0"/>
              </a:rPr>
              <a:t> </a:t>
            </a:r>
            <a:r>
              <a:rPr lang="ar-SA" dirty="0">
                <a:latin typeface="Alexandria" charset="0"/>
                <a:cs typeface="Alexandria" charset="0"/>
              </a:rPr>
              <a:t>يصعب تمييزها عن الحقيقة، أو </a:t>
            </a:r>
            <a:r>
              <a:rPr lang="ar-SA" dirty="0">
                <a:solidFill>
                  <a:srgbClr val="C00000"/>
                </a:solidFill>
                <a:latin typeface="Alexandria" charset="0"/>
                <a:cs typeface="Alexandria" charset="0"/>
              </a:rPr>
              <a:t>انتهاك</a:t>
            </a:r>
            <a:r>
              <a:rPr lang="ar-SA" dirty="0">
                <a:latin typeface="Alexandria" charset="0"/>
                <a:cs typeface="Alexandria" charset="0"/>
              </a:rPr>
              <a:t> </a:t>
            </a:r>
            <a:r>
              <a:rPr lang="ar-SA" dirty="0">
                <a:solidFill>
                  <a:srgbClr val="C00000"/>
                </a:solidFill>
                <a:latin typeface="Alexandria" charset="0"/>
                <a:cs typeface="Alexandria" charset="0"/>
              </a:rPr>
              <a:t>خصوصية</a:t>
            </a:r>
            <a:r>
              <a:rPr lang="ar-SA" dirty="0">
                <a:latin typeface="Alexandria" charset="0"/>
                <a:cs typeface="Alexandria" charset="0"/>
              </a:rPr>
              <a:t> </a:t>
            </a:r>
            <a:r>
              <a:rPr lang="ar-SA" dirty="0">
                <a:solidFill>
                  <a:srgbClr val="C00000"/>
                </a:solidFill>
                <a:latin typeface="Alexandria" charset="0"/>
                <a:cs typeface="Alexandria" charset="0"/>
              </a:rPr>
              <a:t>الأفراد</a:t>
            </a:r>
            <a:r>
              <a:rPr lang="ar-SA" dirty="0">
                <a:latin typeface="Alexandria" charset="0"/>
                <a:cs typeface="Alexandria" charset="0"/>
              </a:rPr>
              <a:t> عند جمع البيانات وتحليلها، أو </a:t>
            </a:r>
            <a:r>
              <a:rPr lang="ar-SA" dirty="0">
                <a:solidFill>
                  <a:srgbClr val="C00000"/>
                </a:solidFill>
                <a:latin typeface="Alexandria" charset="0"/>
                <a:cs typeface="Alexandria" charset="0"/>
              </a:rPr>
              <a:t>التلاعب</a:t>
            </a:r>
            <a:r>
              <a:rPr lang="ar-SA" dirty="0">
                <a:latin typeface="Alexandria" charset="0"/>
                <a:cs typeface="Alexandria" charset="0"/>
              </a:rPr>
              <a:t> </a:t>
            </a:r>
            <a:r>
              <a:rPr lang="ar-SA" dirty="0">
                <a:solidFill>
                  <a:srgbClr val="C00000"/>
                </a:solidFill>
                <a:latin typeface="Alexandria" charset="0"/>
                <a:cs typeface="Alexandria" charset="0"/>
              </a:rPr>
              <a:t>بالمشاعر</a:t>
            </a:r>
            <a:r>
              <a:rPr lang="ar-SA" dirty="0">
                <a:latin typeface="Alexandria" charset="0"/>
                <a:cs typeface="Alexandria" charset="0"/>
              </a:rPr>
              <a:t> من خلال تجارب الواقع الافتراضي.</a:t>
            </a:r>
          </a:p>
        </p:txBody>
      </p:sp>
      <p:sp>
        <p:nvSpPr>
          <p:cNvPr id="24" name="Rectangle 23">
            <a:extLst>
              <a:ext uri="{FF2B5EF4-FFF2-40B4-BE49-F238E27FC236}">
                <a16:creationId xmlns:a16="http://schemas.microsoft.com/office/drawing/2014/main" id="{0A4D128F-E335-6334-8129-6174DF6A5362}"/>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9D40B470-4AE3-0C67-C4C7-EE36D3505526}"/>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الرابعة - الإبداع في الصحافة الرقمية</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92898630-0BA5-3FF2-7C80-C1C4E3521463}"/>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ثالثاً: الأخلاقيات والمسؤولية</a:t>
            </a:r>
          </a:p>
        </p:txBody>
      </p:sp>
      <p:pic>
        <p:nvPicPr>
          <p:cNvPr id="17" name="Graphic 21">
            <a:extLst>
              <a:ext uri="{FF2B5EF4-FFF2-40B4-BE49-F238E27FC236}">
                <a16:creationId xmlns:a16="http://schemas.microsoft.com/office/drawing/2014/main" id="{B5FE9034-986C-AB34-6A37-32D7994CEEF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38437924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3FDEF4-ABB1-4169-8336-38F08730453A}"/>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98F32081-CD3E-465D-2029-E0EF2444D505}"/>
              </a:ext>
            </a:extLst>
          </p:cNvPr>
          <p:cNvSpPr txBox="1"/>
          <p:nvPr/>
        </p:nvSpPr>
        <p:spPr>
          <a:xfrm>
            <a:off x="1001942" y="1562239"/>
            <a:ext cx="10544781"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يمثل </a:t>
            </a:r>
            <a:r>
              <a:rPr lang="ar-SA" dirty="0">
                <a:solidFill>
                  <a:srgbClr val="C00000"/>
                </a:solidFill>
                <a:latin typeface="Alexandria" charset="0"/>
                <a:cs typeface="Alexandria" charset="0"/>
              </a:rPr>
              <a:t>نقص</a:t>
            </a:r>
            <a:r>
              <a:rPr lang="ar-SA" dirty="0">
                <a:latin typeface="Alexandria" charset="0"/>
                <a:cs typeface="Alexandria" charset="0"/>
              </a:rPr>
              <a:t> </a:t>
            </a:r>
            <a:r>
              <a:rPr lang="ar-SA" dirty="0">
                <a:solidFill>
                  <a:srgbClr val="C00000"/>
                </a:solidFill>
                <a:latin typeface="Alexandria" charset="0"/>
                <a:cs typeface="Alexandria" charset="0"/>
              </a:rPr>
              <a:t>المهارات</a:t>
            </a:r>
            <a:r>
              <a:rPr lang="ar-SA" dirty="0">
                <a:latin typeface="Alexandria" charset="0"/>
                <a:cs typeface="Alexandria" charset="0"/>
              </a:rPr>
              <a:t> </a:t>
            </a:r>
            <a:r>
              <a:rPr lang="ar-SA" dirty="0">
                <a:solidFill>
                  <a:srgbClr val="C00000"/>
                </a:solidFill>
                <a:latin typeface="Alexandria" charset="0"/>
                <a:cs typeface="Alexandria" charset="0"/>
              </a:rPr>
              <a:t>والتدريب</a:t>
            </a:r>
            <a:r>
              <a:rPr lang="ar-SA" dirty="0">
                <a:latin typeface="Alexandria" charset="0"/>
                <a:cs typeface="Alexandria" charset="0"/>
              </a:rPr>
              <a:t> تحدياً كبيراً يواجه الصحافة الرقمية الإبداعية، حيث تتطلب الأشكال الجديدة من المحتوى الصحفي مجموعة واسعة من المهارات التي تتجاوز الكتابة التقليدية. </a:t>
            </a:r>
          </a:p>
          <a:p>
            <a:pPr algn="just" rtl="1">
              <a:lnSpc>
                <a:spcPct val="200000"/>
              </a:lnSpc>
            </a:pPr>
            <a:r>
              <a:rPr lang="ar-SA" dirty="0">
                <a:latin typeface="Alexandria" charset="0"/>
                <a:cs typeface="Alexandria" charset="0"/>
              </a:rPr>
              <a:t>2. الإبداع لا يقتصر على مجرد إنتاج محتوى فريد، بل يمتد ليشمل </a:t>
            </a:r>
            <a:r>
              <a:rPr lang="ar-SA" dirty="0">
                <a:solidFill>
                  <a:srgbClr val="C00000"/>
                </a:solidFill>
                <a:latin typeface="Alexandria" charset="0"/>
                <a:cs typeface="Alexandria" charset="0"/>
              </a:rPr>
              <a:t>ابتكار</a:t>
            </a:r>
            <a:r>
              <a:rPr lang="ar-SA" dirty="0">
                <a:latin typeface="Alexandria" charset="0"/>
                <a:cs typeface="Alexandria" charset="0"/>
              </a:rPr>
              <a:t> </a:t>
            </a:r>
            <a:r>
              <a:rPr lang="ar-SA" dirty="0">
                <a:solidFill>
                  <a:srgbClr val="C00000"/>
                </a:solidFill>
                <a:latin typeface="Alexandria" charset="0"/>
                <a:cs typeface="Alexandria" charset="0"/>
              </a:rPr>
              <a:t>برامج</a:t>
            </a:r>
            <a:r>
              <a:rPr lang="ar-SA" dirty="0">
                <a:latin typeface="Alexandria" charset="0"/>
                <a:cs typeface="Alexandria" charset="0"/>
              </a:rPr>
              <a:t> </a:t>
            </a:r>
            <a:r>
              <a:rPr lang="ar-SA" dirty="0">
                <a:solidFill>
                  <a:srgbClr val="C00000"/>
                </a:solidFill>
                <a:latin typeface="Alexandria" charset="0"/>
                <a:cs typeface="Alexandria" charset="0"/>
              </a:rPr>
              <a:t>تدريبية</a:t>
            </a:r>
            <a:r>
              <a:rPr lang="ar-SA" dirty="0">
                <a:latin typeface="Alexandria" charset="0"/>
                <a:cs typeface="Alexandria" charset="0"/>
              </a:rPr>
              <a:t> </a:t>
            </a:r>
            <a:r>
              <a:rPr lang="ar-SA" dirty="0">
                <a:solidFill>
                  <a:srgbClr val="C00000"/>
                </a:solidFill>
                <a:latin typeface="Alexandria" charset="0"/>
                <a:cs typeface="Alexandria" charset="0"/>
              </a:rPr>
              <a:t>جديدة</a:t>
            </a:r>
            <a:r>
              <a:rPr lang="ar-SA" dirty="0">
                <a:latin typeface="Alexandria" charset="0"/>
                <a:cs typeface="Alexandria" charset="0"/>
              </a:rPr>
              <a:t>، وتطوير مناهج تعليمية تلبي احتياجات سوق العمل المتغيرة، وتشجيع الصحفيين على التعلم المستمر والتكيف مع التقنيات الجديدة، الهدف هو سد الفجوة بين المهارات المتاحة والمهارات المطلوبة، وتمكين الصحفيين من استغلال الإمكانيات الكاملة للصحافة الرقمية.</a:t>
            </a:r>
          </a:p>
          <a:p>
            <a:pPr algn="just" rtl="1">
              <a:lnSpc>
                <a:spcPct val="200000"/>
              </a:lnSpc>
            </a:pPr>
            <a:r>
              <a:rPr lang="ar-SA" dirty="0">
                <a:latin typeface="Alexandria" charset="0"/>
                <a:cs typeface="Alexandria" charset="0"/>
              </a:rPr>
              <a:t>3. يتجلى تحدي المهارات والتدريب في </a:t>
            </a:r>
            <a:r>
              <a:rPr lang="ar-SA" dirty="0">
                <a:solidFill>
                  <a:srgbClr val="C00000"/>
                </a:solidFill>
                <a:latin typeface="Alexandria" charset="0"/>
                <a:cs typeface="Alexandria" charset="0"/>
              </a:rPr>
              <a:t>صعوبة</a:t>
            </a:r>
            <a:r>
              <a:rPr lang="ar-SA" dirty="0">
                <a:latin typeface="Alexandria" charset="0"/>
                <a:cs typeface="Alexandria" charset="0"/>
              </a:rPr>
              <a:t> </a:t>
            </a:r>
            <a:r>
              <a:rPr lang="ar-SA" dirty="0">
                <a:solidFill>
                  <a:srgbClr val="C00000"/>
                </a:solidFill>
                <a:latin typeface="Alexandria" charset="0"/>
                <a:cs typeface="Alexandria" charset="0"/>
              </a:rPr>
              <a:t>العثور</a:t>
            </a:r>
            <a:r>
              <a:rPr lang="ar-SA" dirty="0">
                <a:latin typeface="Alexandria" charset="0"/>
                <a:cs typeface="Alexandria" charset="0"/>
              </a:rPr>
              <a:t> على </a:t>
            </a:r>
            <a:r>
              <a:rPr lang="ar-SA" dirty="0">
                <a:solidFill>
                  <a:srgbClr val="C00000"/>
                </a:solidFill>
                <a:latin typeface="Alexandria" charset="0"/>
                <a:cs typeface="Alexandria" charset="0"/>
              </a:rPr>
              <a:t>صحفيين</a:t>
            </a:r>
            <a:r>
              <a:rPr lang="ar-SA" dirty="0">
                <a:latin typeface="Alexandria" charset="0"/>
                <a:cs typeface="Alexandria" charset="0"/>
              </a:rPr>
              <a:t> </a:t>
            </a:r>
            <a:r>
              <a:rPr lang="ar-SA" dirty="0">
                <a:solidFill>
                  <a:srgbClr val="C00000"/>
                </a:solidFill>
                <a:latin typeface="Alexandria" charset="0"/>
                <a:cs typeface="Alexandria" charset="0"/>
              </a:rPr>
              <a:t>يمتلكون</a:t>
            </a:r>
            <a:r>
              <a:rPr lang="ar-SA" dirty="0">
                <a:latin typeface="Alexandria" charset="0"/>
                <a:cs typeface="Alexandria" charset="0"/>
              </a:rPr>
              <a:t> </a:t>
            </a:r>
            <a:r>
              <a:rPr lang="ar-SA" dirty="0">
                <a:solidFill>
                  <a:srgbClr val="C00000"/>
                </a:solidFill>
                <a:latin typeface="Alexandria" charset="0"/>
                <a:cs typeface="Alexandria" charset="0"/>
              </a:rPr>
              <a:t>مزيجاً</a:t>
            </a:r>
            <a:r>
              <a:rPr lang="ar-SA" dirty="0">
                <a:latin typeface="Alexandria" charset="0"/>
                <a:cs typeface="Alexandria" charset="0"/>
              </a:rPr>
              <a:t> من </a:t>
            </a:r>
            <a:r>
              <a:rPr lang="ar-SA" dirty="0">
                <a:solidFill>
                  <a:srgbClr val="C00000"/>
                </a:solidFill>
                <a:latin typeface="Alexandria" charset="0"/>
                <a:cs typeface="Alexandria" charset="0"/>
              </a:rPr>
              <a:t>المهارات</a:t>
            </a:r>
            <a:r>
              <a:rPr lang="ar-SA" dirty="0">
                <a:latin typeface="Alexandria" charset="0"/>
                <a:cs typeface="Alexandria" charset="0"/>
              </a:rPr>
              <a:t> الصحفية التقليدية (مثل البحث، التحقق، السرد) والمهارات الرقمية (مثل تحليل البيانات، التصميم الجرافيكي، البرمجة، إنتاج الفيديو). </a:t>
            </a:r>
          </a:p>
        </p:txBody>
      </p:sp>
      <p:sp>
        <p:nvSpPr>
          <p:cNvPr id="24" name="Rectangle 23">
            <a:extLst>
              <a:ext uri="{FF2B5EF4-FFF2-40B4-BE49-F238E27FC236}">
                <a16:creationId xmlns:a16="http://schemas.microsoft.com/office/drawing/2014/main" id="{6636C370-A515-5878-D3EC-D73DFDA8A2D7}"/>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09F37C15-E8E6-9801-09AA-0D6D26E75EB0}"/>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الرابعة - الإبداع في الصحافة الرقمية</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48CB00DF-E89C-28BF-1441-D8CA4815C8F5}"/>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رابعاً: المهارات والتدريب</a:t>
            </a:r>
          </a:p>
        </p:txBody>
      </p:sp>
      <p:pic>
        <p:nvPicPr>
          <p:cNvPr id="17" name="Graphic 21">
            <a:extLst>
              <a:ext uri="{FF2B5EF4-FFF2-40B4-BE49-F238E27FC236}">
                <a16:creationId xmlns:a16="http://schemas.microsoft.com/office/drawing/2014/main" id="{B47DF212-DA17-EB39-5D2B-E2C3411506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41135258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7A5BB0-3BDD-695C-B0EF-CAAFE5639F6A}"/>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4AFBB5A2-D2E7-8E88-DACF-4FBD7905DF1F}"/>
              </a:ext>
            </a:extLst>
          </p:cNvPr>
          <p:cNvSpPr txBox="1"/>
          <p:nvPr/>
        </p:nvSpPr>
        <p:spPr>
          <a:xfrm>
            <a:off x="1391049" y="1562239"/>
            <a:ext cx="9961114"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يمثل التغير التكنولوجي السريع </a:t>
            </a:r>
            <a:r>
              <a:rPr lang="ar-SA" dirty="0">
                <a:solidFill>
                  <a:srgbClr val="C00000"/>
                </a:solidFill>
                <a:latin typeface="Alexandria" charset="0"/>
                <a:cs typeface="Alexandria" charset="0"/>
              </a:rPr>
              <a:t>تحدياً</a:t>
            </a:r>
            <a:r>
              <a:rPr lang="ar-SA" dirty="0">
                <a:latin typeface="Alexandria" charset="0"/>
                <a:cs typeface="Alexandria" charset="0"/>
              </a:rPr>
              <a:t> </a:t>
            </a:r>
            <a:r>
              <a:rPr lang="ar-SA" dirty="0">
                <a:solidFill>
                  <a:srgbClr val="C00000"/>
                </a:solidFill>
                <a:latin typeface="Alexandria" charset="0"/>
                <a:cs typeface="Alexandria" charset="0"/>
              </a:rPr>
              <a:t>مستمراً</a:t>
            </a:r>
            <a:r>
              <a:rPr lang="ar-SA" dirty="0">
                <a:latin typeface="Alexandria" charset="0"/>
                <a:cs typeface="Alexandria" charset="0"/>
              </a:rPr>
              <a:t> يواجه الصحافة الرقمية الإبداعية، حيث تظهر تقنيات وأدوات جديدة باستمرار، مما يتطلب من الصحفيين والمؤسسات الإعلامية التكيف المستمر ومواكبة هذه التطورات. </a:t>
            </a:r>
          </a:p>
          <a:p>
            <a:pPr algn="just" rtl="1">
              <a:lnSpc>
                <a:spcPct val="200000"/>
              </a:lnSpc>
            </a:pPr>
            <a:r>
              <a:rPr lang="ar-SA" dirty="0">
                <a:latin typeface="Alexandria" charset="0"/>
                <a:cs typeface="Alexandria" charset="0"/>
              </a:rPr>
              <a:t>2. الإبداع لا يقتصر على مجرد استخدام أحدث التقنيات، بل يمتد ليشمل </a:t>
            </a:r>
            <a:r>
              <a:rPr lang="ar-SA" dirty="0">
                <a:solidFill>
                  <a:srgbClr val="C00000"/>
                </a:solidFill>
                <a:latin typeface="Alexandria" charset="0"/>
                <a:cs typeface="Alexandria" charset="0"/>
              </a:rPr>
              <a:t>ابتكار</a:t>
            </a:r>
            <a:r>
              <a:rPr lang="ar-SA" dirty="0">
                <a:latin typeface="Alexandria" charset="0"/>
                <a:cs typeface="Alexandria" charset="0"/>
              </a:rPr>
              <a:t> </a:t>
            </a:r>
            <a:r>
              <a:rPr lang="ar-SA" dirty="0">
                <a:solidFill>
                  <a:srgbClr val="C00000"/>
                </a:solidFill>
                <a:latin typeface="Alexandria" charset="0"/>
                <a:cs typeface="Alexandria" charset="0"/>
              </a:rPr>
              <a:t>طرق</a:t>
            </a:r>
            <a:r>
              <a:rPr lang="ar-SA" dirty="0">
                <a:latin typeface="Alexandria" charset="0"/>
                <a:cs typeface="Alexandria" charset="0"/>
              </a:rPr>
              <a:t> </a:t>
            </a:r>
            <a:r>
              <a:rPr lang="ar-SA" dirty="0">
                <a:solidFill>
                  <a:srgbClr val="C00000"/>
                </a:solidFill>
                <a:latin typeface="Alexandria" charset="0"/>
                <a:cs typeface="Alexandria" charset="0"/>
              </a:rPr>
              <a:t>جديدة</a:t>
            </a:r>
            <a:r>
              <a:rPr lang="ar-SA" dirty="0">
                <a:latin typeface="Alexandria" charset="0"/>
                <a:cs typeface="Alexandria" charset="0"/>
              </a:rPr>
              <a:t> للتعامل مع هذا التغير المستمر، وتطوير استراتيجيات مرنة تسمح بالتبني السريع للابتكارات، وتدريب الصحفيين على عقلية التعلم المستمر، الهدف هو ضمان بقاء الصحافة الإبداعية ذات صلة وفعالية في بيئة رقمية سريعة التطور.</a:t>
            </a:r>
          </a:p>
          <a:p>
            <a:pPr algn="just" rtl="1">
              <a:lnSpc>
                <a:spcPct val="200000"/>
              </a:lnSpc>
            </a:pPr>
            <a:r>
              <a:rPr lang="ar-SA" dirty="0">
                <a:latin typeface="Alexandria" charset="0"/>
                <a:cs typeface="Alexandria" charset="0"/>
              </a:rPr>
              <a:t>3. يتجلى تحدي التغير التكنولوجي السريع في </a:t>
            </a:r>
            <a:r>
              <a:rPr lang="ar-SA" dirty="0">
                <a:solidFill>
                  <a:srgbClr val="C00000"/>
                </a:solidFill>
                <a:latin typeface="Alexandria" charset="0"/>
                <a:cs typeface="Alexandria" charset="0"/>
              </a:rPr>
              <a:t>صعوبة</a:t>
            </a:r>
            <a:r>
              <a:rPr lang="ar-SA" dirty="0">
                <a:latin typeface="Alexandria" charset="0"/>
                <a:cs typeface="Alexandria" charset="0"/>
              </a:rPr>
              <a:t> </a:t>
            </a:r>
            <a:r>
              <a:rPr lang="ar-SA" dirty="0">
                <a:solidFill>
                  <a:srgbClr val="C00000"/>
                </a:solidFill>
                <a:latin typeface="Alexandria" charset="0"/>
                <a:cs typeface="Alexandria" charset="0"/>
              </a:rPr>
              <a:t>مواكبة</a:t>
            </a:r>
            <a:r>
              <a:rPr lang="ar-SA" dirty="0">
                <a:latin typeface="Alexandria" charset="0"/>
                <a:cs typeface="Alexandria" charset="0"/>
              </a:rPr>
              <a:t> </a:t>
            </a:r>
            <a:r>
              <a:rPr lang="ar-SA" dirty="0">
                <a:solidFill>
                  <a:srgbClr val="C00000"/>
                </a:solidFill>
                <a:latin typeface="Alexandria" charset="0"/>
                <a:cs typeface="Alexandria" charset="0"/>
              </a:rPr>
              <a:t>جميع</a:t>
            </a:r>
            <a:r>
              <a:rPr lang="ar-SA" dirty="0">
                <a:latin typeface="Alexandria" charset="0"/>
                <a:cs typeface="Alexandria" charset="0"/>
              </a:rPr>
              <a:t> </a:t>
            </a:r>
            <a:r>
              <a:rPr lang="ar-SA" dirty="0">
                <a:solidFill>
                  <a:srgbClr val="C00000"/>
                </a:solidFill>
                <a:latin typeface="Alexandria" charset="0"/>
                <a:cs typeface="Alexandria" charset="0"/>
              </a:rPr>
              <a:t>التطورات</a:t>
            </a:r>
            <a:r>
              <a:rPr lang="ar-SA" dirty="0">
                <a:latin typeface="Alexandria" charset="0"/>
                <a:cs typeface="Alexandria" charset="0"/>
              </a:rPr>
              <a:t>، وتحديد التقنيات التي تستحق الاستثمار فيها، وتدريب الصحفيين على استخدامها بفعالية.</a:t>
            </a:r>
          </a:p>
        </p:txBody>
      </p:sp>
      <p:sp>
        <p:nvSpPr>
          <p:cNvPr id="24" name="Rectangle 23">
            <a:extLst>
              <a:ext uri="{FF2B5EF4-FFF2-40B4-BE49-F238E27FC236}">
                <a16:creationId xmlns:a16="http://schemas.microsoft.com/office/drawing/2014/main" id="{11D47E25-7370-4867-B224-A0A879FAD20E}"/>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481EDC1A-7B9C-8D2A-DEED-E3F95113064F}"/>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الرابعة - الإبداع في الصحافة الرقمية</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E04C27EA-3890-9093-DCD9-862F05FBA43F}"/>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خامساً: التغير التكنولوجي السريع</a:t>
            </a:r>
          </a:p>
        </p:txBody>
      </p:sp>
      <p:pic>
        <p:nvPicPr>
          <p:cNvPr id="17" name="Graphic 21">
            <a:extLst>
              <a:ext uri="{FF2B5EF4-FFF2-40B4-BE49-F238E27FC236}">
                <a16:creationId xmlns:a16="http://schemas.microsoft.com/office/drawing/2014/main" id="{F767ACFA-E724-EC5E-7D8C-0C144198302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3651206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677BAD-4EC6-C625-3B57-9FD75707DDF9}"/>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B235785B-0DDE-30AE-B6E2-51675E683493}"/>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B87177B3-EFD8-384F-E087-CF0616E59AC6}"/>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الرابعة - الإبداع في الصحافة الرقمية</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4ACF6C15-6770-C1B5-B0E0-FE5676AC3D76}"/>
              </a:ext>
            </a:extLst>
          </p:cNvPr>
          <p:cNvSpPr/>
          <p:nvPr/>
        </p:nvSpPr>
        <p:spPr>
          <a:xfrm>
            <a:off x="1535207" y="2060113"/>
            <a:ext cx="9421571" cy="3340391"/>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SA" sz="3200" b="1" dirty="0">
                <a:solidFill>
                  <a:schemeClr val="bg1"/>
                </a:solidFill>
                <a:latin typeface="Alexandria" charset="0"/>
                <a:cs typeface="Alexandria" charset="0"/>
              </a:rPr>
              <a:t>الفرص التي توفرها الصحافة الرقمية الإبداعية</a:t>
            </a:r>
          </a:p>
        </p:txBody>
      </p:sp>
      <p:pic>
        <p:nvPicPr>
          <p:cNvPr id="17" name="Graphic 21">
            <a:extLst>
              <a:ext uri="{FF2B5EF4-FFF2-40B4-BE49-F238E27FC236}">
                <a16:creationId xmlns:a16="http://schemas.microsoft.com/office/drawing/2014/main" id="{71F8DB7A-788C-92F9-9482-0284EB07936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29126030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FC8C56-CBF6-67E2-8DA3-EC72B274F817}"/>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502B289B-82F5-DC97-817C-65CE6458523C}"/>
              </a:ext>
            </a:extLst>
          </p:cNvPr>
          <p:cNvSpPr txBox="1"/>
          <p:nvPr/>
        </p:nvSpPr>
        <p:spPr>
          <a:xfrm>
            <a:off x="3394953" y="1562239"/>
            <a:ext cx="8278238" cy="4996817"/>
          </a:xfrm>
          <a:prstGeom prst="rect">
            <a:avLst/>
          </a:prstGeom>
          <a:noFill/>
        </p:spPr>
        <p:txBody>
          <a:bodyPr wrap="square" rtlCol="0">
            <a:spAutoFit/>
          </a:bodyPr>
          <a:lstStyle/>
          <a:p>
            <a:pPr algn="just" rtl="1">
              <a:lnSpc>
                <a:spcPct val="200000"/>
              </a:lnSpc>
            </a:pPr>
            <a:r>
              <a:rPr lang="ar-SA" dirty="0">
                <a:solidFill>
                  <a:srgbClr val="C00000"/>
                </a:solidFill>
                <a:latin typeface="Alexandria" charset="0"/>
                <a:cs typeface="Alexandria" charset="0"/>
              </a:rPr>
              <a:t>الوصول إلى جمهور أوسع وأكثر تنوعاً</a:t>
            </a:r>
            <a:r>
              <a:rPr lang="ar-SA" dirty="0">
                <a:latin typeface="Alexandria" charset="0"/>
                <a:cs typeface="Alexandria" charset="0"/>
              </a:rPr>
              <a:t>، يتجاوز الحدود الجغرافية والاجتماعية التي كانت تقيد الإعلام التقليدي، والإبداع في هذا السياق لا يقتصر على مجرد نشر المحتوى على الإنترنت، بل يمتد ليشمل ابتكار </a:t>
            </a:r>
            <a:r>
              <a:rPr lang="ar-SA" dirty="0">
                <a:solidFill>
                  <a:srgbClr val="C00000"/>
                </a:solidFill>
                <a:latin typeface="Alexandria" charset="0"/>
                <a:cs typeface="Alexandria" charset="0"/>
              </a:rPr>
              <a:t>طرق</a:t>
            </a:r>
            <a:r>
              <a:rPr lang="ar-SA" dirty="0">
                <a:latin typeface="Alexandria" charset="0"/>
                <a:cs typeface="Alexandria" charset="0"/>
              </a:rPr>
              <a:t> </a:t>
            </a:r>
            <a:r>
              <a:rPr lang="ar-SA" dirty="0">
                <a:solidFill>
                  <a:srgbClr val="C00000"/>
                </a:solidFill>
                <a:latin typeface="Alexandria" charset="0"/>
                <a:cs typeface="Alexandria" charset="0"/>
              </a:rPr>
              <a:t>جديدة</a:t>
            </a:r>
            <a:r>
              <a:rPr lang="ar-SA" dirty="0">
                <a:latin typeface="Alexandria" charset="0"/>
                <a:cs typeface="Alexandria" charset="0"/>
              </a:rPr>
              <a:t> لتوزيع المحتوى عبر منصات متعددة، وتخصيص السرد ليناسب ثقافات مختلفة، واستخدام تقنيات الترجمة الآلية لكسر حواجز اللغة، والهدف هو توسيع نطاق التأثير الإعلامي، وبناء مجتمعات عالمية حول القضايا المشتركة، وزيادة الوعي بالقضايا الإنسانية، ويتجلى ذلك في </a:t>
            </a:r>
            <a:r>
              <a:rPr lang="ar-SA" dirty="0">
                <a:solidFill>
                  <a:srgbClr val="C00000"/>
                </a:solidFill>
                <a:latin typeface="Alexandria" charset="0"/>
                <a:cs typeface="Alexandria" charset="0"/>
              </a:rPr>
              <a:t>تطبيقات</a:t>
            </a:r>
            <a:r>
              <a:rPr lang="ar-SA" dirty="0">
                <a:latin typeface="Alexandria" charset="0"/>
                <a:cs typeface="Alexandria" charset="0"/>
              </a:rPr>
              <a:t> </a:t>
            </a:r>
            <a:r>
              <a:rPr lang="ar-SA" dirty="0">
                <a:solidFill>
                  <a:srgbClr val="C00000"/>
                </a:solidFill>
                <a:latin typeface="Alexandria" charset="0"/>
                <a:cs typeface="Alexandria" charset="0"/>
              </a:rPr>
              <a:t>متنوعة</a:t>
            </a:r>
            <a:r>
              <a:rPr lang="ar-SA" dirty="0">
                <a:latin typeface="Alexandria" charset="0"/>
                <a:cs typeface="Alexandria" charset="0"/>
              </a:rPr>
              <a:t> مثل نشر الفيديوهات الإخبارية على يوتيوب وتيك توك للوصول إلى الشباب، أو استخدام البودكاست للوصول إلى المستمعين أثناء تنقلهم، أو ترجمة المقالات إلى لغات متعددة لتغطية مناطق جغرافية أوسع. </a:t>
            </a:r>
          </a:p>
        </p:txBody>
      </p:sp>
      <p:sp>
        <p:nvSpPr>
          <p:cNvPr id="24" name="Rectangle 23">
            <a:extLst>
              <a:ext uri="{FF2B5EF4-FFF2-40B4-BE49-F238E27FC236}">
                <a16:creationId xmlns:a16="http://schemas.microsoft.com/office/drawing/2014/main" id="{B57D3A75-AE33-BAAC-72AC-C698CD1B5274}"/>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6F633E21-03B0-8524-7191-AD7C2EF6EB52}"/>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الرابعة - الإبداع في الصحافة الرقمية</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931D6EE5-AE0A-B805-F445-323C1868C9E8}"/>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أولاً: الوصول إلى جمهور أوسع</a:t>
            </a:r>
          </a:p>
        </p:txBody>
      </p:sp>
      <p:pic>
        <p:nvPicPr>
          <p:cNvPr id="17" name="Graphic 21">
            <a:extLst>
              <a:ext uri="{FF2B5EF4-FFF2-40B4-BE49-F238E27FC236}">
                <a16:creationId xmlns:a16="http://schemas.microsoft.com/office/drawing/2014/main" id="{7AFBADB7-5773-B58A-6EE3-87C124C740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4" name="Picture 3">
            <a:extLst>
              <a:ext uri="{FF2B5EF4-FFF2-40B4-BE49-F238E27FC236}">
                <a16:creationId xmlns:a16="http://schemas.microsoft.com/office/drawing/2014/main" id="{DC2879D8-D9EF-616C-4934-C6F522977DFF}"/>
              </a:ext>
            </a:extLst>
          </p:cNvPr>
          <p:cNvPicPr>
            <a:picLocks noChangeAspect="1"/>
          </p:cNvPicPr>
          <p:nvPr/>
        </p:nvPicPr>
        <p:blipFill>
          <a:blip r:embed="rId3"/>
          <a:stretch>
            <a:fillRect/>
          </a:stretch>
        </p:blipFill>
        <p:spPr>
          <a:xfrm>
            <a:off x="107004" y="1873524"/>
            <a:ext cx="3002636" cy="173303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AutoShape 6">
            <a:extLst>
              <a:ext uri="{FF2B5EF4-FFF2-40B4-BE49-F238E27FC236}">
                <a16:creationId xmlns:a16="http://schemas.microsoft.com/office/drawing/2014/main" id="{0E77066D-20B1-248B-CDAA-DC6E68BF52C0}"/>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8" name="Picture 7">
            <a:extLst>
              <a:ext uri="{FF2B5EF4-FFF2-40B4-BE49-F238E27FC236}">
                <a16:creationId xmlns:a16="http://schemas.microsoft.com/office/drawing/2014/main" id="{1B88AC55-CA0A-64C6-E98C-6105B249B13D}"/>
              </a:ext>
            </a:extLst>
          </p:cNvPr>
          <p:cNvPicPr>
            <a:picLocks noChangeAspect="1"/>
          </p:cNvPicPr>
          <p:nvPr/>
        </p:nvPicPr>
        <p:blipFill>
          <a:blip r:embed="rId4"/>
          <a:stretch>
            <a:fillRect/>
          </a:stretch>
        </p:blipFill>
        <p:spPr>
          <a:xfrm>
            <a:off x="107004" y="3784060"/>
            <a:ext cx="3017477" cy="214374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8404283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4C24AC-CC90-65B4-7D34-8B17A6EE5FCB}"/>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CDC47357-937A-9829-E05A-48C5F25EFD97}"/>
              </a:ext>
            </a:extLst>
          </p:cNvPr>
          <p:cNvSpPr txBox="1"/>
          <p:nvPr/>
        </p:nvSpPr>
        <p:spPr>
          <a:xfrm>
            <a:off x="3920247" y="1562239"/>
            <a:ext cx="7626484" cy="4996817"/>
          </a:xfrm>
          <a:prstGeom prst="rect">
            <a:avLst/>
          </a:prstGeom>
          <a:noFill/>
        </p:spPr>
        <p:txBody>
          <a:bodyPr wrap="square" rtlCol="0">
            <a:spAutoFit/>
          </a:bodyPr>
          <a:lstStyle/>
          <a:p>
            <a:pPr algn="just" rtl="1">
              <a:lnSpc>
                <a:spcPct val="200000"/>
              </a:lnSpc>
            </a:pPr>
            <a:r>
              <a:rPr lang="ar-SA" dirty="0">
                <a:solidFill>
                  <a:srgbClr val="C00000"/>
                </a:solidFill>
                <a:latin typeface="Alexandria" charset="0"/>
                <a:cs typeface="Alexandria" charset="0"/>
              </a:rPr>
              <a:t>تعميق انخراط الجمهور مع المحتوى </a:t>
            </a:r>
            <a:r>
              <a:rPr lang="ar-SA" dirty="0">
                <a:latin typeface="Alexandria" charset="0"/>
                <a:cs typeface="Alexandria" charset="0"/>
              </a:rPr>
              <a:t>الإخباري، وتحويلهم من مجرد مستهلكين سلبيين إلى مشاركين فاعلين في عملية إنتاج الأخبار، والإبداع هنا يشمل </a:t>
            </a:r>
            <a:r>
              <a:rPr lang="ar-SA" dirty="0">
                <a:solidFill>
                  <a:srgbClr val="C00000"/>
                </a:solidFill>
                <a:latin typeface="Alexandria" charset="0"/>
                <a:cs typeface="Alexandria" charset="0"/>
              </a:rPr>
              <a:t>ابتكار</a:t>
            </a:r>
            <a:r>
              <a:rPr lang="ar-SA" dirty="0">
                <a:latin typeface="Alexandria" charset="0"/>
                <a:cs typeface="Alexandria" charset="0"/>
              </a:rPr>
              <a:t> </a:t>
            </a:r>
            <a:r>
              <a:rPr lang="ar-SA" dirty="0">
                <a:solidFill>
                  <a:srgbClr val="C00000"/>
                </a:solidFill>
                <a:latin typeface="Alexandria" charset="0"/>
                <a:cs typeface="Alexandria" charset="0"/>
              </a:rPr>
              <a:t>طرق</a:t>
            </a:r>
            <a:r>
              <a:rPr lang="ar-SA" dirty="0">
                <a:latin typeface="Alexandria" charset="0"/>
                <a:cs typeface="Alexandria" charset="0"/>
              </a:rPr>
              <a:t> </a:t>
            </a:r>
            <a:r>
              <a:rPr lang="ar-SA" dirty="0">
                <a:solidFill>
                  <a:srgbClr val="C00000"/>
                </a:solidFill>
                <a:latin typeface="Alexandria" charset="0"/>
                <a:cs typeface="Alexandria" charset="0"/>
              </a:rPr>
              <a:t>جديدة</a:t>
            </a:r>
            <a:r>
              <a:rPr lang="ar-SA" dirty="0">
                <a:latin typeface="Alexandria" charset="0"/>
                <a:cs typeface="Alexandria" charset="0"/>
              </a:rPr>
              <a:t> للتفاعل مع الجمهور، وتشجيعهم على المساهمة، وتصميم تجارب إخبارية شخصية ومشاركة، والهدف هو بناء علاقة قوية ومستدامة مع الجمهور، وزيادة ولائهم للمنصة الإخبارية، وتحويلهم إلى سفراء للمحتوى، ويتجلى ذلك في </a:t>
            </a:r>
            <a:r>
              <a:rPr lang="ar-SA" dirty="0">
                <a:solidFill>
                  <a:srgbClr val="C00000"/>
                </a:solidFill>
                <a:latin typeface="Alexandria" charset="0"/>
                <a:cs typeface="Alexandria" charset="0"/>
              </a:rPr>
              <a:t>تطبيقات</a:t>
            </a:r>
            <a:r>
              <a:rPr lang="ar-SA" dirty="0">
                <a:latin typeface="Alexandria" charset="0"/>
                <a:cs typeface="Alexandria" charset="0"/>
              </a:rPr>
              <a:t> </a:t>
            </a:r>
            <a:r>
              <a:rPr lang="ar-SA" dirty="0">
                <a:solidFill>
                  <a:srgbClr val="C00000"/>
                </a:solidFill>
                <a:latin typeface="Alexandria" charset="0"/>
                <a:cs typeface="Alexandria" charset="0"/>
              </a:rPr>
              <a:t>متنوعة</a:t>
            </a:r>
            <a:r>
              <a:rPr lang="ar-SA" dirty="0">
                <a:latin typeface="Alexandria" charset="0"/>
                <a:cs typeface="Alexandria" charset="0"/>
              </a:rPr>
              <a:t> مثل القصص التفاعلية التي تسمح للقارئ باختيار مساره، أو صحافة البيانات المرئية التي تمكن المستخدمين من استكشاف البيانات بأنفسهم، أو منصات صحافة المواطن التي تتيح للجمهور المساهمة في جمع الأخبار. </a:t>
            </a:r>
          </a:p>
        </p:txBody>
      </p:sp>
      <p:sp>
        <p:nvSpPr>
          <p:cNvPr id="24" name="Rectangle 23">
            <a:extLst>
              <a:ext uri="{FF2B5EF4-FFF2-40B4-BE49-F238E27FC236}">
                <a16:creationId xmlns:a16="http://schemas.microsoft.com/office/drawing/2014/main" id="{C153647E-BF74-D9DE-C477-1063D84F4B9A}"/>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89FF8CCD-45AC-7177-D57B-F924F5005C4F}"/>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الرابعة - الإبداع في الصحافة الرقمية</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28888B49-80C9-9520-323C-CCF8C337828C}"/>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ثانياً: تعميق الانخراط</a:t>
            </a:r>
          </a:p>
        </p:txBody>
      </p:sp>
      <p:pic>
        <p:nvPicPr>
          <p:cNvPr id="17" name="Graphic 21">
            <a:extLst>
              <a:ext uri="{FF2B5EF4-FFF2-40B4-BE49-F238E27FC236}">
                <a16:creationId xmlns:a16="http://schemas.microsoft.com/office/drawing/2014/main" id="{49C8BA01-D421-AD73-F364-0ECA81C3B9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5" name="Picture 4">
            <a:extLst>
              <a:ext uri="{FF2B5EF4-FFF2-40B4-BE49-F238E27FC236}">
                <a16:creationId xmlns:a16="http://schemas.microsoft.com/office/drawing/2014/main" id="{FBFC2B2E-C648-050A-D4AE-8C0B5EEAAA77}"/>
              </a:ext>
            </a:extLst>
          </p:cNvPr>
          <p:cNvPicPr>
            <a:picLocks noChangeAspect="1"/>
          </p:cNvPicPr>
          <p:nvPr/>
        </p:nvPicPr>
        <p:blipFill>
          <a:blip r:embed="rId3"/>
          <a:stretch>
            <a:fillRect/>
          </a:stretch>
        </p:blipFill>
        <p:spPr>
          <a:xfrm>
            <a:off x="191317" y="1864912"/>
            <a:ext cx="3536424" cy="349739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3723097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8B5FD6-E8A2-9691-ECCD-0E94AD5E1CE5}"/>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521B209D-B4F6-8544-82E4-3C569F27014B}"/>
              </a:ext>
            </a:extLst>
          </p:cNvPr>
          <p:cNvSpPr txBox="1"/>
          <p:nvPr/>
        </p:nvSpPr>
        <p:spPr>
          <a:xfrm>
            <a:off x="3589506" y="1562239"/>
            <a:ext cx="7996137" cy="4996817"/>
          </a:xfrm>
          <a:prstGeom prst="rect">
            <a:avLst/>
          </a:prstGeom>
          <a:noFill/>
        </p:spPr>
        <p:txBody>
          <a:bodyPr wrap="square" rtlCol="0">
            <a:spAutoFit/>
          </a:bodyPr>
          <a:lstStyle/>
          <a:p>
            <a:pPr algn="just" rtl="1">
              <a:lnSpc>
                <a:spcPct val="200000"/>
              </a:lnSpc>
            </a:pPr>
            <a:r>
              <a:rPr lang="ar-SA" dirty="0">
                <a:solidFill>
                  <a:srgbClr val="C00000"/>
                </a:solidFill>
                <a:latin typeface="Alexandria" charset="0"/>
                <a:cs typeface="Alexandria" charset="0"/>
              </a:rPr>
              <a:t>تطوير نماذج أعمال جديدة ومستدامة</a:t>
            </a:r>
            <a:r>
              <a:rPr lang="ar-SA" dirty="0">
                <a:latin typeface="Alexandria" charset="0"/>
                <a:cs typeface="Alexandria" charset="0"/>
              </a:rPr>
              <a:t>، تتجاوز الاعتماد التقليدي على الإعلانات، وتضمن استمرارية المؤسسات الإعلامية في العصر الرقمي، والإبداع يمتد ليشمل </a:t>
            </a:r>
            <a:r>
              <a:rPr lang="ar-SA" dirty="0">
                <a:solidFill>
                  <a:srgbClr val="C00000"/>
                </a:solidFill>
                <a:latin typeface="Alexandria" charset="0"/>
                <a:cs typeface="Alexandria" charset="0"/>
              </a:rPr>
              <a:t>ابتكار</a:t>
            </a:r>
            <a:r>
              <a:rPr lang="ar-SA" dirty="0">
                <a:latin typeface="Alexandria" charset="0"/>
                <a:cs typeface="Alexandria" charset="0"/>
              </a:rPr>
              <a:t> </a:t>
            </a:r>
            <a:r>
              <a:rPr lang="ar-SA" dirty="0">
                <a:solidFill>
                  <a:srgbClr val="C00000"/>
                </a:solidFill>
                <a:latin typeface="Alexandria" charset="0"/>
                <a:cs typeface="Alexandria" charset="0"/>
              </a:rPr>
              <a:t>طرق</a:t>
            </a:r>
            <a:r>
              <a:rPr lang="ar-SA" dirty="0">
                <a:latin typeface="Alexandria" charset="0"/>
                <a:cs typeface="Alexandria" charset="0"/>
              </a:rPr>
              <a:t> </a:t>
            </a:r>
            <a:r>
              <a:rPr lang="ar-SA" dirty="0">
                <a:solidFill>
                  <a:srgbClr val="C00000"/>
                </a:solidFill>
                <a:latin typeface="Alexandria" charset="0"/>
                <a:cs typeface="Alexandria" charset="0"/>
              </a:rPr>
              <a:t>جديدة</a:t>
            </a:r>
            <a:r>
              <a:rPr lang="ar-SA" dirty="0">
                <a:latin typeface="Alexandria" charset="0"/>
                <a:cs typeface="Alexandria" charset="0"/>
              </a:rPr>
              <a:t> لتوليد الإيرادات، وتصميم منتجات وخدمات إخبارية فريدة، وبناء علاقات مباشرة مع الجمهور لتحويلهم إلى مشتركين أو داعمين. الهدف هو تحقيق الاستدامة المالية، وتقليل الاعتماد على مصادر الدخل المتقلبة، وضمان قدرة الصحافة الإبداعية على الاستمرار في تقديم محتوى عالي الجودة، ويتجلى ذلك في </a:t>
            </a:r>
            <a:r>
              <a:rPr lang="ar-SA" dirty="0">
                <a:solidFill>
                  <a:srgbClr val="C00000"/>
                </a:solidFill>
                <a:latin typeface="Alexandria" charset="0"/>
                <a:cs typeface="Alexandria" charset="0"/>
              </a:rPr>
              <a:t>تطبيقات</a:t>
            </a:r>
            <a:r>
              <a:rPr lang="ar-SA" dirty="0">
                <a:latin typeface="Alexandria" charset="0"/>
                <a:cs typeface="Alexandria" charset="0"/>
              </a:rPr>
              <a:t> </a:t>
            </a:r>
            <a:r>
              <a:rPr lang="ar-SA" dirty="0">
                <a:solidFill>
                  <a:srgbClr val="C00000"/>
                </a:solidFill>
                <a:latin typeface="Alexandria" charset="0"/>
                <a:cs typeface="Alexandria" charset="0"/>
              </a:rPr>
              <a:t>متنوعة</a:t>
            </a:r>
            <a:r>
              <a:rPr lang="ar-SA" dirty="0">
                <a:latin typeface="Alexandria" charset="0"/>
                <a:cs typeface="Alexandria" charset="0"/>
              </a:rPr>
              <a:t> مثل الاشتراكات المدفوعة للمحتوى المتميز، أو التبرعات من القراء الداعمين، أو تنظيم الفعاليات وورش العمل، أو تقديم خدمات استشارية متخصصة بناءً على الخبرة الصحفية.</a:t>
            </a:r>
          </a:p>
        </p:txBody>
      </p:sp>
      <p:sp>
        <p:nvSpPr>
          <p:cNvPr id="24" name="Rectangle 23">
            <a:extLst>
              <a:ext uri="{FF2B5EF4-FFF2-40B4-BE49-F238E27FC236}">
                <a16:creationId xmlns:a16="http://schemas.microsoft.com/office/drawing/2014/main" id="{8BEE8FED-5AB4-EBEE-79FC-058A5928E1A0}"/>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88720A8F-59F2-B314-3435-A84E5254C2D7}"/>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الرابعة - الإبداع في الصحافة الرقمية</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C74AB2EE-F75A-D82E-77B1-572C70FC1AB9}"/>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ثالثاً: نماذج أعمال جديدة</a:t>
            </a:r>
          </a:p>
        </p:txBody>
      </p:sp>
      <p:pic>
        <p:nvPicPr>
          <p:cNvPr id="17" name="Graphic 21">
            <a:extLst>
              <a:ext uri="{FF2B5EF4-FFF2-40B4-BE49-F238E27FC236}">
                <a16:creationId xmlns:a16="http://schemas.microsoft.com/office/drawing/2014/main" id="{FFF3FE9B-44FF-880F-1EEE-BB19F6602B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4" name="Picture 3">
            <a:extLst>
              <a:ext uri="{FF2B5EF4-FFF2-40B4-BE49-F238E27FC236}">
                <a16:creationId xmlns:a16="http://schemas.microsoft.com/office/drawing/2014/main" id="{A8B6DC9E-0BFF-0D09-98C6-8D1D0D4E5BE4}"/>
              </a:ext>
            </a:extLst>
          </p:cNvPr>
          <p:cNvPicPr>
            <a:picLocks noChangeAspect="1"/>
          </p:cNvPicPr>
          <p:nvPr/>
        </p:nvPicPr>
        <p:blipFill>
          <a:blip r:embed="rId3"/>
          <a:stretch>
            <a:fillRect/>
          </a:stretch>
        </p:blipFill>
        <p:spPr>
          <a:xfrm>
            <a:off x="191317" y="1973147"/>
            <a:ext cx="3259729" cy="323826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7536156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8324E6-7AE2-C8EC-8CE1-21E0C0251DEF}"/>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F28634F1-1251-5BB6-CD4D-FFEB8C74A145}"/>
              </a:ext>
            </a:extLst>
          </p:cNvPr>
          <p:cNvSpPr txBox="1"/>
          <p:nvPr/>
        </p:nvSpPr>
        <p:spPr>
          <a:xfrm>
            <a:off x="3492230" y="1562239"/>
            <a:ext cx="8064230" cy="4996817"/>
          </a:xfrm>
          <a:prstGeom prst="rect">
            <a:avLst/>
          </a:prstGeom>
          <a:noFill/>
        </p:spPr>
        <p:txBody>
          <a:bodyPr wrap="square" rtlCol="0">
            <a:spAutoFit/>
          </a:bodyPr>
          <a:lstStyle/>
          <a:p>
            <a:pPr algn="just" rtl="1">
              <a:lnSpc>
                <a:spcPct val="200000"/>
              </a:lnSpc>
            </a:pPr>
            <a:r>
              <a:rPr lang="ar-SA" dirty="0">
                <a:solidFill>
                  <a:srgbClr val="C00000"/>
                </a:solidFill>
                <a:latin typeface="Alexandria" charset="0"/>
                <a:cs typeface="Alexandria" charset="0"/>
              </a:rPr>
              <a:t>تعزيز المصداقية والثقة </a:t>
            </a:r>
            <a:r>
              <a:rPr lang="ar-SA" dirty="0">
                <a:latin typeface="Alexandria" charset="0"/>
                <a:cs typeface="Alexandria" charset="0"/>
              </a:rPr>
              <a:t>بين الجمهور ووسائل الإعلام، خاصة في عصر تنتشر فيه الأخبار المزيفة والمعلومات المضللة، والإبداع هنا لا يقتصر على مجرد تقديم معلومات دقيقة، بل يمتد ليشمل </a:t>
            </a:r>
            <a:r>
              <a:rPr lang="ar-SA" dirty="0">
                <a:solidFill>
                  <a:srgbClr val="C00000"/>
                </a:solidFill>
                <a:latin typeface="Alexandria" charset="0"/>
                <a:cs typeface="Alexandria" charset="0"/>
              </a:rPr>
              <a:t>ابتكار طرق جديدة للتحقق </a:t>
            </a:r>
            <a:r>
              <a:rPr lang="ar-SA" dirty="0">
                <a:latin typeface="Alexandria" charset="0"/>
                <a:cs typeface="Alexandria" charset="0"/>
              </a:rPr>
              <a:t>من الحقائق، وعرض مصادر المعلومات بشفافية، وإشراك الجمهور في عملية التحقق. الهدف هو استعادة ثقة الجمهور في الصحافة الجادة، وتمييز المحتوى الموثوق به عن غيره، وبناء علاقة قائمة على الشفافية والمساءلة، ويتجلى ذلك في </a:t>
            </a:r>
            <a:r>
              <a:rPr lang="ar-SA" dirty="0">
                <a:solidFill>
                  <a:srgbClr val="C00000"/>
                </a:solidFill>
                <a:latin typeface="Alexandria" charset="0"/>
                <a:cs typeface="Alexandria" charset="0"/>
              </a:rPr>
              <a:t>تطبيقات متنوعة</a:t>
            </a:r>
            <a:r>
              <a:rPr lang="ar-SA" dirty="0">
                <a:latin typeface="Alexandria" charset="0"/>
                <a:cs typeface="Alexandria" charset="0"/>
              </a:rPr>
              <a:t> مثل استخدام تقنيات البلوك تشين لتوثيق أصالة المحتوى، أو تقديم أدوات تفاعلية للتحقق من الحقائق تسمح للجمهور بالتحقق من المعلومات بأنفسهم، أو عرض مصادر البيانات المستخدمة في التقارير بوضوح. </a:t>
            </a:r>
          </a:p>
        </p:txBody>
      </p:sp>
      <p:sp>
        <p:nvSpPr>
          <p:cNvPr id="24" name="Rectangle 23">
            <a:extLst>
              <a:ext uri="{FF2B5EF4-FFF2-40B4-BE49-F238E27FC236}">
                <a16:creationId xmlns:a16="http://schemas.microsoft.com/office/drawing/2014/main" id="{498A70AF-2A63-3684-4498-DEEB4BD11879}"/>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77FA663E-1411-F1C4-CED2-69C19A8B8FAA}"/>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الرابعة - الإبداع في الصحافة الرقمية</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E43741C1-A39C-354C-FB2D-2D201FE8DC7D}"/>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رابعاً: تعزيز المصداقية والثقة</a:t>
            </a:r>
          </a:p>
        </p:txBody>
      </p:sp>
      <p:pic>
        <p:nvPicPr>
          <p:cNvPr id="17" name="Graphic 21">
            <a:extLst>
              <a:ext uri="{FF2B5EF4-FFF2-40B4-BE49-F238E27FC236}">
                <a16:creationId xmlns:a16="http://schemas.microsoft.com/office/drawing/2014/main" id="{01233B2F-231C-902A-AE0B-C8A72F80B33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4100" name="Picture 4">
            <a:extLst>
              <a:ext uri="{FF2B5EF4-FFF2-40B4-BE49-F238E27FC236}">
                <a16:creationId xmlns:a16="http://schemas.microsoft.com/office/drawing/2014/main" id="{8B5D559A-496D-F98B-8E5E-B0DF6E21C0A2}"/>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33519"/>
          <a:stretch>
            <a:fillRect/>
          </a:stretch>
        </p:blipFill>
        <p:spPr bwMode="auto">
          <a:xfrm>
            <a:off x="274320" y="2290216"/>
            <a:ext cx="2978311" cy="279994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9819567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50BD6C-2725-9E90-9875-D2E962DC3DCB}"/>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78C7A546-7401-BD45-624F-24B45443E41C}"/>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AC5C9F95-92A0-EADD-806B-E83B7D219DD9}"/>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الرابعة - الإبداع في الصحافة الرقمية</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0DCFF54E-2C36-9552-F0D1-D5911E3320B0}"/>
              </a:ext>
            </a:extLst>
          </p:cNvPr>
          <p:cNvSpPr/>
          <p:nvPr/>
        </p:nvSpPr>
        <p:spPr>
          <a:xfrm>
            <a:off x="1535207" y="2060113"/>
            <a:ext cx="9421571" cy="3340391"/>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SA" sz="3200" b="1" dirty="0">
                <a:solidFill>
                  <a:schemeClr val="bg1"/>
                </a:solidFill>
                <a:latin typeface="Alexandria" charset="0"/>
                <a:cs typeface="Alexandria" charset="0"/>
              </a:rPr>
              <a:t>مستقبل الصحافة الرقمية الإبداعية</a:t>
            </a:r>
          </a:p>
        </p:txBody>
      </p:sp>
      <p:pic>
        <p:nvPicPr>
          <p:cNvPr id="17" name="Graphic 21">
            <a:extLst>
              <a:ext uri="{FF2B5EF4-FFF2-40B4-BE49-F238E27FC236}">
                <a16:creationId xmlns:a16="http://schemas.microsoft.com/office/drawing/2014/main" id="{E73C8C6F-DE9F-AD81-07BC-167B5CA88F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42534645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A3535D-3A5B-CD7C-620F-FE5A42F63C92}"/>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2094EA43-C333-C98D-FB12-03A61FF65D28}"/>
              </a:ext>
            </a:extLst>
          </p:cNvPr>
          <p:cNvSpPr txBox="1"/>
          <p:nvPr/>
        </p:nvSpPr>
        <p:spPr>
          <a:xfrm>
            <a:off x="894946" y="1620607"/>
            <a:ext cx="10535054"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يكمن </a:t>
            </a:r>
            <a:r>
              <a:rPr lang="ar-SA" dirty="0">
                <a:solidFill>
                  <a:srgbClr val="C00000"/>
                </a:solidFill>
                <a:latin typeface="Alexandria" charset="0"/>
                <a:cs typeface="Alexandria" charset="0"/>
              </a:rPr>
              <a:t>مستقبل الصحافة الرقمية الإبداعية</a:t>
            </a:r>
            <a:r>
              <a:rPr lang="ar-SA" dirty="0">
                <a:latin typeface="Alexandria" charset="0"/>
                <a:cs typeface="Alexandria" charset="0"/>
              </a:rPr>
              <a:t> في قدرتها على </a:t>
            </a:r>
            <a:r>
              <a:rPr lang="ar-SA" dirty="0">
                <a:solidFill>
                  <a:srgbClr val="C00000"/>
                </a:solidFill>
                <a:latin typeface="Alexandria" charset="0"/>
                <a:cs typeface="Alexandria" charset="0"/>
              </a:rPr>
              <a:t>التكيف المستمر </a:t>
            </a:r>
            <a:r>
              <a:rPr lang="ar-SA" dirty="0">
                <a:latin typeface="Alexandria" charset="0"/>
                <a:cs typeface="Alexandria" charset="0"/>
              </a:rPr>
              <a:t>مع التغيرات التكنولوجية، والابتكار في أشكال السرد، وبناء علاقات قوية ومستدامة مع الجمهور، فالإبداع ليس مجرد خيار، بل هو ضرورة للبقاء والازدهار في مشهد إعلامي يتسم بالديناميكية والتنافسية الشديدة. </a:t>
            </a:r>
          </a:p>
          <a:p>
            <a:pPr algn="just" rtl="1">
              <a:lnSpc>
                <a:spcPct val="200000"/>
              </a:lnSpc>
            </a:pPr>
            <a:r>
              <a:rPr lang="ar-SA" dirty="0">
                <a:latin typeface="Alexandria" charset="0"/>
                <a:cs typeface="Alexandria" charset="0"/>
              </a:rPr>
              <a:t>2. يتطلب </a:t>
            </a:r>
            <a:r>
              <a:rPr lang="ar-SA" dirty="0">
                <a:solidFill>
                  <a:srgbClr val="C00000"/>
                </a:solidFill>
                <a:latin typeface="Alexandria" charset="0"/>
                <a:cs typeface="Alexandria" charset="0"/>
              </a:rPr>
              <a:t>مستقبل الصحافة الرقمية الإبداعية </a:t>
            </a:r>
            <a:r>
              <a:rPr lang="ar-SA" dirty="0">
                <a:latin typeface="Alexandria" charset="0"/>
                <a:cs typeface="Alexandria" charset="0"/>
              </a:rPr>
              <a:t>من الصحفيين أن يكونوا </a:t>
            </a:r>
            <a:r>
              <a:rPr lang="ar-SA" dirty="0">
                <a:solidFill>
                  <a:srgbClr val="C00000"/>
                </a:solidFill>
                <a:latin typeface="Alexandria" charset="0"/>
                <a:cs typeface="Alexandria" charset="0"/>
              </a:rPr>
              <a:t>أكثر من مجرد كتاب أو مراسلين</a:t>
            </a:r>
            <a:r>
              <a:rPr lang="ar-SA" dirty="0">
                <a:latin typeface="Alexandria" charset="0"/>
                <a:cs typeface="Alexandria" charset="0"/>
              </a:rPr>
              <a:t>؛ يجب أن يكونوا منتجي محتوى متعدد الوسائط، محللي بيانات، مصممي تجارب، وميسري حوارات مجتمعية، يجب أن يكونوا قادرين على استخدام الذكاء الاصطناعي، الواقع الافتراضي، البلوك تشين، وغيرها من التقنيات لتعزيز عملهم، وليس فقط لأتمتة المهام الروتينية. </a:t>
            </a:r>
          </a:p>
          <a:p>
            <a:pPr algn="just" rtl="1">
              <a:lnSpc>
                <a:spcPct val="200000"/>
              </a:lnSpc>
            </a:pPr>
            <a:r>
              <a:rPr lang="ar-SA" dirty="0">
                <a:latin typeface="Alexandria" charset="0"/>
                <a:cs typeface="Alexandria" charset="0"/>
              </a:rPr>
              <a:t>3. كما يجب أن يكونوا ملتزمين بأعلى </a:t>
            </a:r>
            <a:r>
              <a:rPr lang="ar-SA" dirty="0">
                <a:solidFill>
                  <a:srgbClr val="C00000"/>
                </a:solidFill>
                <a:latin typeface="Alexandria" charset="0"/>
                <a:cs typeface="Alexandria" charset="0"/>
              </a:rPr>
              <a:t>معايير الأخلاقيات والمسؤولية</a:t>
            </a:r>
            <a:r>
              <a:rPr lang="ar-SA" dirty="0">
                <a:latin typeface="Alexandria" charset="0"/>
                <a:cs typeface="Alexandria" charset="0"/>
              </a:rPr>
              <a:t>، لضمان أن </a:t>
            </a:r>
            <a:r>
              <a:rPr lang="ar-SA" dirty="0">
                <a:solidFill>
                  <a:srgbClr val="C00000"/>
                </a:solidFill>
                <a:latin typeface="Alexandria" charset="0"/>
                <a:cs typeface="Alexandria" charset="0"/>
              </a:rPr>
              <a:t>الابتكار</a:t>
            </a:r>
            <a:r>
              <a:rPr lang="ar-SA" dirty="0">
                <a:latin typeface="Alexandria" charset="0"/>
                <a:cs typeface="Alexandria" charset="0"/>
              </a:rPr>
              <a:t> يخدم المصلحة العامة ويعزز الثقة في الإعلام.</a:t>
            </a:r>
          </a:p>
        </p:txBody>
      </p:sp>
      <p:sp>
        <p:nvSpPr>
          <p:cNvPr id="24" name="Rectangle 23">
            <a:extLst>
              <a:ext uri="{FF2B5EF4-FFF2-40B4-BE49-F238E27FC236}">
                <a16:creationId xmlns:a16="http://schemas.microsoft.com/office/drawing/2014/main" id="{BC8C4599-39B2-EF45-E8C2-53876A4FFC9D}"/>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9982068B-2D2D-6FF1-018B-50D4115DC535}"/>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الرابعة - الإبداع في الصحافة الرقمية</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BCEAFF3E-82C9-D936-5320-599D2DB67C8F}"/>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مستقبل الصحافة الرقمية الإبداعية</a:t>
            </a:r>
          </a:p>
        </p:txBody>
      </p:sp>
      <p:pic>
        <p:nvPicPr>
          <p:cNvPr id="17" name="Graphic 21">
            <a:extLst>
              <a:ext uri="{FF2B5EF4-FFF2-40B4-BE49-F238E27FC236}">
                <a16:creationId xmlns:a16="http://schemas.microsoft.com/office/drawing/2014/main" id="{F74A6578-09F2-76FF-9774-171911D0E3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15179264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EE6E7F-E383-C909-DE76-7206075FF869}"/>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A02625A6-ADB4-DB4C-E588-A7D8A1C52BD3}"/>
              </a:ext>
            </a:extLst>
          </p:cNvPr>
          <p:cNvSpPr txBox="1"/>
          <p:nvPr/>
        </p:nvSpPr>
        <p:spPr>
          <a:xfrm>
            <a:off x="807396" y="1525764"/>
            <a:ext cx="10758791" cy="4996817"/>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في هذه المحاضرة من مقرر </a:t>
            </a:r>
            <a:r>
              <a:rPr lang="ar-SA" b="1" dirty="0">
                <a:solidFill>
                  <a:srgbClr val="C00000"/>
                </a:solidFill>
                <a:latin typeface="Alexandria" charset="0"/>
                <a:cs typeface="Alexandria" charset="0"/>
              </a:rPr>
              <a:t>الإبداع الإعلامي</a:t>
            </a:r>
            <a:r>
              <a:rPr lang="ar-SA" b="1" dirty="0">
                <a:latin typeface="Alexandria" charset="0"/>
                <a:cs typeface="Alexandria" charset="0"/>
              </a:rPr>
              <a:t>:</a:t>
            </a:r>
          </a:p>
          <a:p>
            <a:pPr marL="342900" indent="-342900" algn="just" rtl="1">
              <a:lnSpc>
                <a:spcPct val="200000"/>
              </a:lnSpc>
              <a:buFont typeface="+mj-lt"/>
              <a:buAutoNum type="arabicPeriod"/>
            </a:pPr>
            <a:r>
              <a:rPr lang="ar-SA" dirty="0">
                <a:latin typeface="Alexandria" charset="0"/>
                <a:cs typeface="Alexandria" charset="0"/>
              </a:rPr>
              <a:t>تناولت المحاضرة مفهوم الإبداع في الصحافة الرقمية، مستعرضة أشكال المحتوى الصحفي الرقمي المبتكر مثل صحافة البيانات، صحافة الفيديو الرقمي، المحتوى التفاعلي وغيرها. </a:t>
            </a:r>
          </a:p>
          <a:p>
            <a:pPr marL="342900" indent="-342900" algn="just" rtl="1">
              <a:lnSpc>
                <a:spcPct val="200000"/>
              </a:lnSpc>
              <a:buFont typeface="+mj-lt"/>
              <a:buAutoNum type="arabicPeriod"/>
            </a:pPr>
            <a:r>
              <a:rPr lang="ar-SA" dirty="0">
                <a:latin typeface="Alexandria" charset="0"/>
                <a:cs typeface="Alexandria" charset="0"/>
              </a:rPr>
              <a:t>كما ناقشت المحاضرة دور التكنولوجيا الحديثة كالذكاء الاصطناعي، الواقع الافتراضي والمعزز، والبلوك تشين في تعزيز هذا الإبداع. </a:t>
            </a:r>
          </a:p>
          <a:p>
            <a:pPr marL="342900" indent="-342900" algn="just" rtl="1">
              <a:lnSpc>
                <a:spcPct val="200000"/>
              </a:lnSpc>
              <a:buFont typeface="+mj-lt"/>
              <a:buAutoNum type="arabicPeriod"/>
            </a:pPr>
            <a:r>
              <a:rPr lang="ar-SA" dirty="0">
                <a:latin typeface="Alexandria" charset="0"/>
                <a:cs typeface="Alexandria" charset="0"/>
              </a:rPr>
              <a:t>تطرقت أيضاً إلى التحديات التي تواجه الصحافة الرقمية الإبداعية مثل التمويل، المنافسة، الأخلاقيات، ونقص المهارات، بالإضافة إلى الفرص التي توفرها للوصول إلى جمهور أوسع، تعميق الانخراط، وتطوير نماذج أعمال جديدة، وتعزيز المصداقية والثقة.</a:t>
            </a:r>
          </a:p>
          <a:p>
            <a:pPr marL="342900" indent="-342900" algn="just" rtl="1">
              <a:lnSpc>
                <a:spcPct val="200000"/>
              </a:lnSpc>
              <a:buFont typeface="+mj-lt"/>
              <a:buAutoNum type="arabicPeriod"/>
            </a:pPr>
            <a:endParaRPr lang="ar-SA" dirty="0">
              <a:latin typeface="Alexandria" charset="0"/>
              <a:cs typeface="Alexandria" charset="0"/>
            </a:endParaRPr>
          </a:p>
        </p:txBody>
      </p:sp>
      <p:pic>
        <p:nvPicPr>
          <p:cNvPr id="12" name="Graphic 21">
            <a:extLst>
              <a:ext uri="{FF2B5EF4-FFF2-40B4-BE49-F238E27FC236}">
                <a16:creationId xmlns:a16="http://schemas.microsoft.com/office/drawing/2014/main" id="{A98FBD72-92EB-4A7D-6105-2415861999B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4307" y="253871"/>
            <a:ext cx="2305141" cy="1076343"/>
          </a:xfrm>
          <a:prstGeom prst="rect">
            <a:avLst/>
          </a:prstGeom>
        </p:spPr>
      </p:pic>
      <p:sp>
        <p:nvSpPr>
          <p:cNvPr id="10" name="Rectangle 9">
            <a:extLst>
              <a:ext uri="{FF2B5EF4-FFF2-40B4-BE49-F238E27FC236}">
                <a16:creationId xmlns:a16="http://schemas.microsoft.com/office/drawing/2014/main" id="{CBD4DAD6-63FD-FC15-F265-A55B08522BFE}"/>
              </a:ext>
            </a:extLst>
          </p:cNvPr>
          <p:cNvSpPr/>
          <p:nvPr/>
        </p:nvSpPr>
        <p:spPr>
          <a:xfrm>
            <a:off x="2841171" y="259841"/>
            <a:ext cx="7868545"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solidFill>
                  <a:schemeClr val="bg1"/>
                </a:solidFill>
                <a:latin typeface="Alexandria" charset="0"/>
                <a:cs typeface="Alexandria" charset="0"/>
              </a:rPr>
              <a:t>ملخص المحاضرة</a:t>
            </a:r>
          </a:p>
        </p:txBody>
      </p:sp>
      <p:pic>
        <p:nvPicPr>
          <p:cNvPr id="7" name="Picture 2">
            <a:extLst>
              <a:ext uri="{FF2B5EF4-FFF2-40B4-BE49-F238E27FC236}">
                <a16:creationId xmlns:a16="http://schemas.microsoft.com/office/drawing/2014/main" id="{34AC6EE1-51ED-C64B-AFC5-1AFF24C2B30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01439" y="253871"/>
            <a:ext cx="1133929"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067178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29D339-E6AC-AA8A-DF87-B9C82F29F049}"/>
            </a:ext>
          </a:extLst>
        </p:cNvPr>
        <p:cNvGrpSpPr/>
        <p:nvPr/>
      </p:nvGrpSpPr>
      <p:grpSpPr>
        <a:xfrm>
          <a:off x="0" y="0"/>
          <a:ext cx="0" cy="0"/>
          <a:chOff x="0" y="0"/>
          <a:chExt cx="0" cy="0"/>
        </a:xfrm>
      </p:grpSpPr>
      <p:sp>
        <p:nvSpPr>
          <p:cNvPr id="11" name="Rectangle 10">
            <a:extLst>
              <a:ext uri="{FF2B5EF4-FFF2-40B4-BE49-F238E27FC236}">
                <a16:creationId xmlns:a16="http://schemas.microsoft.com/office/drawing/2014/main" id="{7DF1A506-788B-42C0-B845-C4F64162E815}"/>
              </a:ext>
            </a:extLst>
          </p:cNvPr>
          <p:cNvSpPr/>
          <p:nvPr/>
        </p:nvSpPr>
        <p:spPr>
          <a:xfrm>
            <a:off x="10243226" y="1667527"/>
            <a:ext cx="1948773" cy="531369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latin typeface="Alexandria" charset="0"/>
                <a:cs typeface="Alexandria" charset="0"/>
              </a:rPr>
              <a:t>المحاضرة</a:t>
            </a:r>
          </a:p>
          <a:p>
            <a:pPr algn="ctr" rtl="1"/>
            <a:endParaRPr lang="ar-SA" sz="2400" b="1" dirty="0">
              <a:latin typeface="Alexandria" charset="0"/>
              <a:cs typeface="Alexandria" charset="0"/>
            </a:endParaRPr>
          </a:p>
          <a:p>
            <a:pPr algn="ctr" rtl="1"/>
            <a:r>
              <a:rPr lang="ar-SA" sz="2400" b="1" dirty="0">
                <a:latin typeface="Alexandria" charset="0"/>
                <a:cs typeface="Alexandria" charset="0"/>
              </a:rPr>
              <a:t> الخامسة</a:t>
            </a:r>
          </a:p>
        </p:txBody>
      </p:sp>
      <p:sp>
        <p:nvSpPr>
          <p:cNvPr id="2" name="Rectangle 1">
            <a:extLst>
              <a:ext uri="{FF2B5EF4-FFF2-40B4-BE49-F238E27FC236}">
                <a16:creationId xmlns:a16="http://schemas.microsoft.com/office/drawing/2014/main" id="{C968BFFB-0F79-3E24-6758-E2BAD6D0C62C}"/>
              </a:ext>
            </a:extLst>
          </p:cNvPr>
          <p:cNvSpPr/>
          <p:nvPr/>
        </p:nvSpPr>
        <p:spPr>
          <a:xfrm>
            <a:off x="0" y="5904873"/>
            <a:ext cx="12192000" cy="1076344"/>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ar-SA" sz="2800" dirty="0">
              <a:latin typeface="Alexandria" charset="0"/>
              <a:cs typeface="Alexandria" charset="0"/>
            </a:endParaRPr>
          </a:p>
        </p:txBody>
      </p:sp>
      <p:pic>
        <p:nvPicPr>
          <p:cNvPr id="4" name="Graphic 21">
            <a:extLst>
              <a:ext uri="{FF2B5EF4-FFF2-40B4-BE49-F238E27FC236}">
                <a16:creationId xmlns:a16="http://schemas.microsoft.com/office/drawing/2014/main" id="{FD9970F1-AF41-661C-E9AF-A10A5232AD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259840"/>
            <a:ext cx="2305141" cy="1076343"/>
          </a:xfrm>
          <a:prstGeom prst="rect">
            <a:avLst/>
          </a:prstGeom>
        </p:spPr>
      </p:pic>
      <p:sp>
        <p:nvSpPr>
          <p:cNvPr id="9" name="TextBox 8">
            <a:extLst>
              <a:ext uri="{FF2B5EF4-FFF2-40B4-BE49-F238E27FC236}">
                <a16:creationId xmlns:a16="http://schemas.microsoft.com/office/drawing/2014/main" id="{9285C4CB-442B-B6EB-EF4E-B97156993112}"/>
              </a:ext>
            </a:extLst>
          </p:cNvPr>
          <p:cNvSpPr txBox="1"/>
          <p:nvPr/>
        </p:nvSpPr>
        <p:spPr>
          <a:xfrm>
            <a:off x="340468" y="2937753"/>
            <a:ext cx="9640111" cy="2780826"/>
          </a:xfrm>
          <a:prstGeom prst="rect">
            <a:avLst/>
          </a:prstGeom>
          <a:noFill/>
        </p:spPr>
        <p:txBody>
          <a:bodyPr wrap="square" rtlCol="0">
            <a:spAutoFit/>
          </a:bodyPr>
          <a:lstStyle/>
          <a:p>
            <a:pPr algn="just" rtl="1">
              <a:lnSpc>
                <a:spcPct val="200000"/>
              </a:lnSpc>
            </a:pPr>
            <a:r>
              <a:rPr lang="ar-SA" dirty="0">
                <a:latin typeface="Alexandria" charset="0"/>
                <a:cs typeface="Alexandria" charset="0"/>
              </a:rPr>
              <a:t>نتحدث عن مفهوم الإبداع في الإعلان الرقمي وأهميته في جذب انتباه الجمهور في بيئة رقمية مزدحمة، من خلال التعرف على الأشكال المبتكرة مثل الإعلانات التفاعلية، وإعلانات الواقع المعزز، والإعلانات المخصصة، وتحليل دور التكنولوجيا الحديثة كالذكاء الاصطناعي وتحليل البيانات والواقع الافتراضي في تعزيز هذا الإبداع، واستكشاف الفرص التي يوفرها الإعلان الرقمي الإبداعي في الوصول إلى جمهور أوسع، وتعميق التفاعل، وبناء علامات تجارية قوية ومستدامة.</a:t>
            </a:r>
          </a:p>
        </p:txBody>
      </p:sp>
      <p:sp>
        <p:nvSpPr>
          <p:cNvPr id="7" name="Rectangle 6">
            <a:extLst>
              <a:ext uri="{FF2B5EF4-FFF2-40B4-BE49-F238E27FC236}">
                <a16:creationId xmlns:a16="http://schemas.microsoft.com/office/drawing/2014/main" id="{7D41ACE7-D0BB-4065-9DD8-D9DB5BBE5878}"/>
              </a:ext>
            </a:extLst>
          </p:cNvPr>
          <p:cNvSpPr/>
          <p:nvPr/>
        </p:nvSpPr>
        <p:spPr>
          <a:xfrm>
            <a:off x="2496459" y="259841"/>
            <a:ext cx="8213258"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exandria" charset="0"/>
                <a:cs typeface="Alexandria" charset="0"/>
              </a:rPr>
              <a:t>تقديم للمحاضرة التالية</a:t>
            </a:r>
          </a:p>
        </p:txBody>
      </p:sp>
      <p:pic>
        <p:nvPicPr>
          <p:cNvPr id="8" name="Picture 7">
            <a:extLst>
              <a:ext uri="{FF2B5EF4-FFF2-40B4-BE49-F238E27FC236}">
                <a16:creationId xmlns:a16="http://schemas.microsoft.com/office/drawing/2014/main" id="{DD12A0C5-B36B-41EB-92F7-8D6C12F8EFB8}"/>
              </a:ext>
            </a:extLst>
          </p:cNvPr>
          <p:cNvPicPr>
            <a:picLocks noChangeAspect="1"/>
          </p:cNvPicPr>
          <p:nvPr/>
        </p:nvPicPr>
        <p:blipFill>
          <a:blip r:embed="rId3"/>
          <a:stretch>
            <a:fillRect/>
          </a:stretch>
        </p:blipFill>
        <p:spPr>
          <a:xfrm>
            <a:off x="10819706" y="259841"/>
            <a:ext cx="1093891"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Rectangle 9">
            <a:extLst>
              <a:ext uri="{FF2B5EF4-FFF2-40B4-BE49-F238E27FC236}">
                <a16:creationId xmlns:a16="http://schemas.microsoft.com/office/drawing/2014/main" id="{10FA452F-DF09-4557-97C7-2F2CC8AAEAB5}"/>
              </a:ext>
            </a:extLst>
          </p:cNvPr>
          <p:cNvSpPr/>
          <p:nvPr/>
        </p:nvSpPr>
        <p:spPr>
          <a:xfrm>
            <a:off x="0" y="1667527"/>
            <a:ext cx="12192000" cy="120213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latin typeface="Alexandria" charset="0"/>
                <a:cs typeface="Alexandria" charset="0"/>
              </a:rPr>
              <a:t>الإبداع في الإعلان الرقمي</a:t>
            </a:r>
          </a:p>
        </p:txBody>
      </p:sp>
    </p:spTree>
    <p:extLst>
      <p:ext uri="{BB962C8B-B14F-4D97-AF65-F5344CB8AC3E}">
        <p14:creationId xmlns:p14="http://schemas.microsoft.com/office/powerpoint/2010/main" val="4699313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769441"/>
          </a:xfrm>
          <a:prstGeom prst="rect">
            <a:avLst/>
          </a:prstGeom>
          <a:noFill/>
        </p:spPr>
        <p:txBody>
          <a:bodyPr wrap="square" rtlCol="0">
            <a:spAutoFit/>
          </a:bodyPr>
          <a:lstStyle/>
          <a:p>
            <a:pPr algn="r" rtl="1"/>
            <a:r>
              <a:rPr lang="ar-SA" sz="4400" b="1" dirty="0">
                <a:solidFill>
                  <a:schemeClr val="bg1"/>
                </a:solidFill>
                <a:latin typeface="Alexandria" charset="0"/>
                <a:cs typeface="Alexandria" charset="0"/>
              </a:rPr>
              <a:t>شكراً لحضوركم</a:t>
            </a:r>
            <a:endParaRPr lang="en-US" sz="44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2000"/>
                                        <p:tgtEl>
                                          <p:spTgt spid="10"/>
                                        </p:tgtEl>
                                      </p:cBhvr>
                                    </p:animEffect>
                                    <p:anim calcmode="lin" valueType="num">
                                      <p:cBhvr>
                                        <p:cTn id="8" dur="2000" fill="hold"/>
                                        <p:tgtEl>
                                          <p:spTgt spid="10"/>
                                        </p:tgtEl>
                                        <p:attrNameLst>
                                          <p:attrName>ppt_w</p:attrName>
                                        </p:attrNameLst>
                                      </p:cBhvr>
                                      <p:tavLst>
                                        <p:tav tm="0" fmla="#ppt_w*sin(2.5*pi*$)">
                                          <p:val>
                                            <p:fltVal val="0"/>
                                          </p:val>
                                        </p:tav>
                                        <p:tav tm="100000">
                                          <p:val>
                                            <p:fltVal val="1"/>
                                          </p:val>
                                        </p:tav>
                                      </p:tavLst>
                                    </p:anim>
                                    <p:anim calcmode="lin" valueType="num">
                                      <p:cBhvr>
                                        <p:cTn id="9" dur="2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4f7a16ca4924fb23f9fc1a28cdf81b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9ffbe5f2ef6a8fca5ec1833aec8eef8"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openxmlformats.org/package/2006/metadata/core-properties"/>
    <ds:schemaRef ds:uri="http://purl.org/dc/elements/1.1/"/>
    <ds:schemaRef ds:uri="http://schemas.microsoft.com/office/2006/documentManagement/types"/>
    <ds:schemaRef ds:uri="http://schemas.microsoft.com/office/2006/metadata/properties"/>
    <ds:schemaRef ds:uri="http://purl.org/dc/terms/"/>
    <ds:schemaRef ds:uri="http://purl.org/dc/dcmitype/"/>
    <ds:schemaRef ds:uri="http://www.w3.org/XML/1998/namespace"/>
    <ds:schemaRef ds:uri="d13aca44-ef33-4cf4-9980-7f0b00e6eeb9"/>
    <ds:schemaRef ds:uri="http://schemas.microsoft.com/office/infopath/2007/PartnerControls"/>
    <ds:schemaRef ds:uri="49100919-8a76-4266-be0c-7dc583902cb4"/>
  </ds:schemaRefs>
</ds:datastoreItem>
</file>

<file path=customXml/itemProps2.xml><?xml version="1.0" encoding="utf-8"?>
<ds:datastoreItem xmlns:ds="http://schemas.openxmlformats.org/officeDocument/2006/customXml" ds:itemID="{B406E84D-8E02-4C3F-A62E-46A2D6CF3A30}"/>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3682</TotalTime>
  <Words>4706</Words>
  <Application>Microsoft Office PowerPoint</Application>
  <PresentationFormat>Widescreen</PresentationFormat>
  <Paragraphs>233</Paragraphs>
  <Slides>46</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46</vt:i4>
      </vt:variant>
    </vt:vector>
  </HeadingPairs>
  <TitlesOfParts>
    <vt:vector size="51" baseType="lpstr">
      <vt:lpstr>Alexandria</vt:lpstr>
      <vt:lpstr>Calibri Light</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AHMED SHAFIG</cp:lastModifiedBy>
  <cp:revision>943</cp:revision>
  <dcterms:created xsi:type="dcterms:W3CDTF">2023-04-29T09:08:00Z</dcterms:created>
  <dcterms:modified xsi:type="dcterms:W3CDTF">2025-10-15T13:01:46Z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