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06" r:id="rId2"/>
    <p:sldId id="259" r:id="rId3"/>
    <p:sldId id="277" r:id="rId4"/>
    <p:sldId id="276" r:id="rId5"/>
    <p:sldId id="275" r:id="rId6"/>
    <p:sldId id="274" r:id="rId7"/>
    <p:sldId id="273" r:id="rId8"/>
    <p:sldId id="272" r:id="rId9"/>
    <p:sldId id="271" r:id="rId10"/>
    <p:sldId id="270" r:id="rId11"/>
    <p:sldId id="269" r:id="rId12"/>
    <p:sldId id="268" r:id="rId13"/>
    <p:sldId id="267" r:id="rId14"/>
    <p:sldId id="266" r:id="rId15"/>
    <p:sldId id="265" r:id="rId16"/>
    <p:sldId id="264" r:id="rId17"/>
    <p:sldId id="263" r:id="rId18"/>
    <p:sldId id="262" r:id="rId19"/>
    <p:sldId id="261" r:id="rId20"/>
    <p:sldId id="260" r:id="rId21"/>
    <p:sldId id="291" r:id="rId22"/>
    <p:sldId id="290" r:id="rId23"/>
    <p:sldId id="289" r:id="rId24"/>
    <p:sldId id="288" r:id="rId25"/>
    <p:sldId id="287" r:id="rId26"/>
    <p:sldId id="286" r:id="rId27"/>
    <p:sldId id="285" r:id="rId28"/>
    <p:sldId id="284" r:id="rId29"/>
    <p:sldId id="283" r:id="rId30"/>
    <p:sldId id="282" r:id="rId31"/>
    <p:sldId id="281" r:id="rId32"/>
    <p:sldId id="280" r:id="rId33"/>
    <p:sldId id="279" r:id="rId34"/>
    <p:sldId id="278" r:id="rId35"/>
    <p:sldId id="292" r:id="rId36"/>
    <p:sldId id="293" r:id="rId37"/>
    <p:sldId id="294" r:id="rId38"/>
    <p:sldId id="295" r:id="rId39"/>
    <p:sldId id="296" r:id="rId40"/>
    <p:sldId id="297" r:id="rId41"/>
    <p:sldId id="298" r:id="rId42"/>
    <p:sldId id="258" r:id="rId43"/>
    <p:sldId id="311" r:id="rId44"/>
    <p:sldId id="31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26" autoAdjust="0"/>
    <p:restoredTop sz="94660"/>
  </p:normalViewPr>
  <p:slideViewPr>
    <p:cSldViewPr snapToGrid="0">
      <p:cViewPr varScale="1">
        <p:scale>
          <a:sx n="61" d="100"/>
          <a:sy n="61" d="100"/>
        </p:scale>
        <p:origin x="8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618109-206C-482C-82DB-301A94C0DCD9}" type="datetimeFigureOut">
              <a:rPr lang="en-US" smtClean="0"/>
              <a:t>11/27/2021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0C6A75-C7E3-4D0B-87A3-852989AE6FAD}" type="slidenum">
              <a:rPr lang="en-US" smtClean="0"/>
              <a:t>‹#›</a:t>
            </a:fld>
            <a:endParaRPr lang="en-US"/>
          </a:p>
        </p:txBody>
      </p:sp>
    </p:spTree>
    <p:extLst>
      <p:ext uri="{BB962C8B-B14F-4D97-AF65-F5344CB8AC3E}">
        <p14:creationId xmlns:p14="http://schemas.microsoft.com/office/powerpoint/2010/main" val="1500964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83918E-9456-46AA-B978-5E4DF229B6C3}" type="slidenum">
              <a:rPr lang="en-US" smtClean="0"/>
              <a:t>44</a:t>
            </a:fld>
            <a:endParaRPr lang="en-US"/>
          </a:p>
        </p:txBody>
      </p:sp>
    </p:spTree>
    <p:extLst>
      <p:ext uri="{BB962C8B-B14F-4D97-AF65-F5344CB8AC3E}">
        <p14:creationId xmlns:p14="http://schemas.microsoft.com/office/powerpoint/2010/main" val="19093816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2123618"/>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400" b="1" dirty="0">
                <a:solidFill>
                  <a:schemeClr val="bg1">
                    <a:lumMod val="95000"/>
                  </a:schemeClr>
                </a:solidFill>
              </a:rPr>
              <a:t>Portfolio, Program, and Project Management as Enablers of Innovation </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11</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normAutofit/>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In an ever-changing world, it is widely accepted that organizations must innovate in order to survive. The phrase “innovate or die” has become a common refrain. This imperative is succinctly described by Drucker (1993): An established company which, in an age demanding innovation, is not able to innovate, is doomed to decline and </a:t>
            </a:r>
            <a:r>
              <a:rPr lang="en-US" dirty="0" err="1"/>
              <a:t>extinctionce</a:t>
            </a:r>
            <a:r>
              <a:rPr lang="en-US" dirty="0"/>
              <a:t>.</a:t>
            </a:r>
          </a:p>
        </p:txBody>
      </p:sp>
    </p:spTree>
    <p:extLst>
      <p:ext uri="{BB962C8B-B14F-4D97-AF65-F5344CB8AC3E}">
        <p14:creationId xmlns:p14="http://schemas.microsoft.com/office/powerpoint/2010/main" val="3129061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Innovation defined</a:t>
            </a:r>
          </a:p>
        </p:txBody>
      </p:sp>
      <p:sp>
        <p:nvSpPr>
          <p:cNvPr id="3" name="Content Placeholder 2"/>
          <p:cNvSpPr>
            <a:spLocks noGrp="1"/>
          </p:cNvSpPr>
          <p:nvPr>
            <p:ph idx="1"/>
          </p:nvPr>
        </p:nvSpPr>
        <p:spPr/>
        <p:txBody>
          <a:bodyPr/>
          <a:lstStyle/>
          <a:p>
            <a:pPr marL="0" indent="0" algn="just">
              <a:buNone/>
            </a:pPr>
            <a:r>
              <a:rPr lang="en-US" dirty="0"/>
              <a:t>Although commonly viewed as a modern term, “innovation” has been in use since the 16th century or earlier; Machiavelli described the perils of being an innovator. The term “innovation” is derived from the Latin word innovates, the noun form of Innovare, which means “to renew or change”. The modern definition of innovation is “the introduction of something new”. By that definition, innovation can be as subtle as a process improvement, a new product feature, or as revolutionary as providing a new product, service, or capability, or even a new market.</a:t>
            </a:r>
          </a:p>
        </p:txBody>
      </p:sp>
    </p:spTree>
    <p:extLst>
      <p:ext uri="{BB962C8B-B14F-4D97-AF65-F5344CB8AC3E}">
        <p14:creationId xmlns:p14="http://schemas.microsoft.com/office/powerpoint/2010/main" val="2775828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Innovation defined</a:t>
            </a:r>
          </a:p>
        </p:txBody>
      </p:sp>
      <p:sp>
        <p:nvSpPr>
          <p:cNvPr id="3" name="Content Placeholder 2"/>
          <p:cNvSpPr>
            <a:spLocks noGrp="1"/>
          </p:cNvSpPr>
          <p:nvPr>
            <p:ph idx="1"/>
          </p:nvPr>
        </p:nvSpPr>
        <p:spPr/>
        <p:txBody>
          <a:bodyPr/>
          <a:lstStyle/>
          <a:p>
            <a:pPr marL="0" indent="0" algn="just">
              <a:buNone/>
            </a:pPr>
            <a:r>
              <a:rPr lang="en-US" dirty="0"/>
              <a:t>“Innovation” today is much like “Branding” was in the ‘90s; greatly overused and highly misunderstood. It’s the new buzzword and its ubiquity is putting the entire concept of innovation in serious jeopardy. Putting temperature sensitive ink on your labels so you know when your beer is cold is not innovation.</a:t>
            </a:r>
          </a:p>
        </p:txBody>
      </p:sp>
      <p:pic>
        <p:nvPicPr>
          <p:cNvPr id="4" name="Picture 3"/>
          <p:cNvPicPr>
            <a:picLocks noChangeAspect="1"/>
          </p:cNvPicPr>
          <p:nvPr/>
        </p:nvPicPr>
        <p:blipFill>
          <a:blip r:embed="rId2"/>
          <a:stretch>
            <a:fillRect/>
          </a:stretch>
        </p:blipFill>
        <p:spPr>
          <a:xfrm>
            <a:off x="9942505" y="362458"/>
            <a:ext cx="1633870" cy="1463167"/>
          </a:xfrm>
          <a:prstGeom prst="rect">
            <a:avLst/>
          </a:prstGeom>
        </p:spPr>
      </p:pic>
    </p:spTree>
    <p:extLst>
      <p:ext uri="{BB962C8B-B14F-4D97-AF65-F5344CB8AC3E}">
        <p14:creationId xmlns:p14="http://schemas.microsoft.com/office/powerpoint/2010/main" val="3324950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33870" cy="1463167"/>
          </a:xfrm>
          <a:prstGeom prst="rect">
            <a:avLst/>
          </a:prstGeom>
        </p:spPr>
      </p:pic>
      <p:sp>
        <p:nvSpPr>
          <p:cNvPr id="2" name="Title 1"/>
          <p:cNvSpPr>
            <a:spLocks noGrp="1"/>
          </p:cNvSpPr>
          <p:nvPr>
            <p:ph type="title"/>
          </p:nvPr>
        </p:nvSpPr>
        <p:spPr/>
        <p:txBody>
          <a:bodyPr/>
          <a:lstStyle/>
          <a:p>
            <a:r>
              <a:rPr lang="en-US" dirty="0"/>
              <a:t>Innovation defined</a:t>
            </a:r>
          </a:p>
        </p:txBody>
      </p:sp>
      <p:sp>
        <p:nvSpPr>
          <p:cNvPr id="3" name="Content Placeholder 2"/>
          <p:cNvSpPr>
            <a:spLocks noGrp="1"/>
          </p:cNvSpPr>
          <p:nvPr>
            <p:ph idx="1"/>
          </p:nvPr>
        </p:nvSpPr>
        <p:spPr/>
        <p:txBody>
          <a:bodyPr>
            <a:normAutofit/>
          </a:bodyPr>
          <a:lstStyle/>
          <a:p>
            <a:pPr marL="0" indent="0" algn="just">
              <a:buNone/>
            </a:pPr>
            <a:r>
              <a:rPr lang="en-US" dirty="0"/>
              <a:t>If a project to develop a proof of concept or test a hypothesis meets the rejection criteria, the entire program does not have to fail; a project to develop an alternative proof of concept or test an alternative hypothesis can be launched in support of the program objectives. Being prepared to quickly launch an alternative proof of concept or experiment can mitigate the risk to the program. </a:t>
            </a:r>
          </a:p>
        </p:txBody>
      </p:sp>
    </p:spTree>
    <p:extLst>
      <p:ext uri="{BB962C8B-B14F-4D97-AF65-F5344CB8AC3E}">
        <p14:creationId xmlns:p14="http://schemas.microsoft.com/office/powerpoint/2010/main" val="3364241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Innovation defined</a:t>
            </a:r>
          </a:p>
        </p:txBody>
      </p:sp>
      <p:sp>
        <p:nvSpPr>
          <p:cNvPr id="3" name="Content Placeholder 2"/>
          <p:cNvSpPr>
            <a:spLocks noGrp="1"/>
          </p:cNvSpPr>
          <p:nvPr>
            <p:ph idx="1"/>
          </p:nvPr>
        </p:nvSpPr>
        <p:spPr/>
        <p:txBody>
          <a:bodyPr/>
          <a:lstStyle/>
          <a:p>
            <a:pPr marL="0" indent="0" algn="just">
              <a:buNone/>
            </a:pPr>
            <a:r>
              <a:rPr lang="en-US" dirty="0"/>
              <a:t>To do so, it is imperative that the lessons learned be captured and leveraged for the new attempt. We will explore further how program management, coupled with portfolio management and project management, integrate to add value to the innovation process and help eliminate barriers.</a:t>
            </a:r>
          </a:p>
          <a:p>
            <a:pPr marL="0" indent="0" algn="just">
              <a:buNone/>
            </a:pPr>
            <a:endParaRPr lang="en-US" dirty="0"/>
          </a:p>
        </p:txBody>
      </p:sp>
    </p:spTree>
    <p:extLst>
      <p:ext uri="{BB962C8B-B14F-4D97-AF65-F5344CB8AC3E}">
        <p14:creationId xmlns:p14="http://schemas.microsoft.com/office/powerpoint/2010/main" val="3759552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Types of innovation</a:t>
            </a:r>
          </a:p>
        </p:txBody>
      </p:sp>
      <p:sp>
        <p:nvSpPr>
          <p:cNvPr id="3" name="Content Placeholder 2"/>
          <p:cNvSpPr>
            <a:spLocks noGrp="1"/>
          </p:cNvSpPr>
          <p:nvPr>
            <p:ph idx="1"/>
          </p:nvPr>
        </p:nvSpPr>
        <p:spPr/>
        <p:txBody>
          <a:bodyPr/>
          <a:lstStyle/>
          <a:p>
            <a:pPr marL="0" indent="0" algn="just">
              <a:buNone/>
            </a:pPr>
            <a:r>
              <a:rPr lang="en-US" dirty="0"/>
              <a:t>However, before discussing these capabilities it is important to acknowledge that there are several broad categories of innovation, each with its own particular challenges. In fact, Moore (2008) identified 13 distinct types of innovation, based on the product or service life cycle involved. Bessant and Tidd (2009, pp. 21–26) identified four dimensions of innovation, including:</a:t>
            </a:r>
          </a:p>
        </p:txBody>
      </p:sp>
    </p:spTree>
    <p:extLst>
      <p:ext uri="{BB962C8B-B14F-4D97-AF65-F5344CB8AC3E}">
        <p14:creationId xmlns:p14="http://schemas.microsoft.com/office/powerpoint/2010/main" val="172714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2" y="227521"/>
            <a:ext cx="1633870" cy="1463167"/>
          </a:xfrm>
          <a:prstGeom prst="rect">
            <a:avLst/>
          </a:prstGeom>
        </p:spPr>
      </p:pic>
      <p:sp>
        <p:nvSpPr>
          <p:cNvPr id="2" name="Title 1"/>
          <p:cNvSpPr>
            <a:spLocks noGrp="1"/>
          </p:cNvSpPr>
          <p:nvPr>
            <p:ph type="title"/>
          </p:nvPr>
        </p:nvSpPr>
        <p:spPr/>
        <p:txBody>
          <a:bodyPr/>
          <a:lstStyle/>
          <a:p>
            <a:r>
              <a:rPr lang="en-US" dirty="0"/>
              <a:t>Types of innovation</a:t>
            </a:r>
          </a:p>
        </p:txBody>
      </p:sp>
      <p:sp>
        <p:nvSpPr>
          <p:cNvPr id="3" name="Content Placeholder 2"/>
          <p:cNvSpPr>
            <a:spLocks noGrp="1"/>
          </p:cNvSpPr>
          <p:nvPr>
            <p:ph idx="1"/>
          </p:nvPr>
        </p:nvSpPr>
        <p:spPr/>
        <p:txBody>
          <a:bodyPr/>
          <a:lstStyle/>
          <a:p>
            <a:pPr marL="0" indent="0" algn="just">
              <a:buNone/>
            </a:pPr>
            <a:r>
              <a:rPr lang="en-US" dirty="0"/>
              <a:t>1. Product/service innovation—changes in things that the organization offers.</a:t>
            </a:r>
          </a:p>
          <a:p>
            <a:pPr marL="0" indent="0" algn="just">
              <a:buNone/>
            </a:pPr>
            <a:r>
              <a:rPr lang="en-US" dirty="0"/>
              <a:t>2. Process innovation—changes in the ways these products/services are created and delivered.</a:t>
            </a:r>
          </a:p>
          <a:p>
            <a:pPr marL="0" indent="0" algn="just">
              <a:buNone/>
            </a:pPr>
            <a:r>
              <a:rPr lang="en-US" dirty="0"/>
              <a:t>3. Position innovation—changes in terms of the context in which the products/services are introduced.</a:t>
            </a:r>
          </a:p>
          <a:p>
            <a:pPr marL="0" indent="0" algn="just">
              <a:buNone/>
            </a:pPr>
            <a:r>
              <a:rPr lang="en-US" dirty="0"/>
              <a:t>4. Paradigm innovation—changes in the underlying mental models, which frame what the organization does.</a:t>
            </a:r>
          </a:p>
        </p:txBody>
      </p:sp>
    </p:spTree>
    <p:extLst>
      <p:ext uri="{BB962C8B-B14F-4D97-AF65-F5344CB8AC3E}">
        <p14:creationId xmlns:p14="http://schemas.microsoft.com/office/powerpoint/2010/main" val="233781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Types of innovation</a:t>
            </a:r>
          </a:p>
        </p:txBody>
      </p:sp>
      <p:sp>
        <p:nvSpPr>
          <p:cNvPr id="3" name="Content Placeholder 2"/>
          <p:cNvSpPr>
            <a:spLocks noGrp="1"/>
          </p:cNvSpPr>
          <p:nvPr>
            <p:ph idx="1"/>
          </p:nvPr>
        </p:nvSpPr>
        <p:spPr/>
        <p:txBody>
          <a:bodyPr/>
          <a:lstStyle/>
          <a:p>
            <a:pPr marL="0" indent="0" algn="just">
              <a:buNone/>
            </a:pPr>
            <a:r>
              <a:rPr lang="en-US" dirty="0"/>
              <a:t>Within each of these dimensions lies a continuum ranging from evolutionary (incremental) innovation to revolutionary (radical) innovation. To illustrate the point, Bessant and Tidd (2009, pp. 23–25) provide examples of incremental and radical innovation across each of these dimensions:</a:t>
            </a:r>
          </a:p>
        </p:txBody>
      </p:sp>
    </p:spTree>
    <p:extLst>
      <p:ext uri="{BB962C8B-B14F-4D97-AF65-F5344CB8AC3E}">
        <p14:creationId xmlns:p14="http://schemas.microsoft.com/office/powerpoint/2010/main" val="1270912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Types of innovation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Product/Service Innovation</a:t>
            </a:r>
          </a:p>
          <a:p>
            <a:pPr marL="0" indent="0" algn="just">
              <a:buNone/>
            </a:pPr>
            <a:r>
              <a:rPr lang="en-US" dirty="0"/>
              <a:t>• Incremental—improved performance of incandescent light bulbs</a:t>
            </a:r>
          </a:p>
          <a:p>
            <a:pPr marL="0" indent="0" algn="just">
              <a:buNone/>
            </a:pPr>
            <a:r>
              <a:rPr lang="en-US" dirty="0"/>
              <a:t>• Radical—Light-emitting diode (LED)-based lighting, using completely different and more energy efficient principles</a:t>
            </a:r>
          </a:p>
          <a:p>
            <a:pPr marL="0" indent="0" algn="just">
              <a:buNone/>
            </a:pPr>
            <a:r>
              <a:rPr lang="en-US" dirty="0">
                <a:solidFill>
                  <a:srgbClr val="FF0000"/>
                </a:solidFill>
              </a:rPr>
              <a:t>- Process Innovation</a:t>
            </a:r>
          </a:p>
          <a:p>
            <a:pPr marL="0" indent="0" algn="just">
              <a:buNone/>
            </a:pPr>
            <a:r>
              <a:rPr lang="en-US" dirty="0"/>
              <a:t>• Incremental—improved fixed-line telephone services</a:t>
            </a:r>
          </a:p>
          <a:p>
            <a:pPr marL="0" indent="0" algn="just">
              <a:buNone/>
            </a:pPr>
            <a:r>
              <a:rPr lang="en-US" dirty="0"/>
              <a:t>• Radical—Skype and other Voice over Internet Profile (VoIP) systems</a:t>
            </a:r>
          </a:p>
        </p:txBody>
      </p:sp>
    </p:spTree>
    <p:extLst>
      <p:ext uri="{BB962C8B-B14F-4D97-AF65-F5344CB8AC3E}">
        <p14:creationId xmlns:p14="http://schemas.microsoft.com/office/powerpoint/2010/main" val="2334077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Types of innovation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Position Innovation</a:t>
            </a:r>
          </a:p>
          <a:p>
            <a:pPr marL="0" indent="0" algn="just">
              <a:buNone/>
            </a:pPr>
            <a:r>
              <a:rPr lang="en-US" dirty="0"/>
              <a:t>• Incremental—banking services targeted at key segments (e.g., students, retirees, etc.)</a:t>
            </a:r>
          </a:p>
          <a:p>
            <a:pPr marL="0" indent="0" algn="just">
              <a:buNone/>
            </a:pPr>
            <a:r>
              <a:rPr lang="en-US" dirty="0"/>
              <a:t>• Radical—micro-financing opening up credit for the very poor</a:t>
            </a:r>
          </a:p>
          <a:p>
            <a:pPr marL="0" indent="0" algn="just">
              <a:buNone/>
            </a:pPr>
            <a:r>
              <a:rPr lang="en-US" dirty="0">
                <a:solidFill>
                  <a:srgbClr val="FF0000"/>
                </a:solidFill>
              </a:rPr>
              <a:t>-  Paradigm Innovation</a:t>
            </a:r>
          </a:p>
          <a:p>
            <a:pPr marL="0" indent="0" algn="just">
              <a:buNone/>
            </a:pPr>
            <a:r>
              <a:rPr lang="en-US" dirty="0"/>
              <a:t>• Incremental—IBM eliminating its personal computer business to focus on its consulting and service offerings</a:t>
            </a:r>
          </a:p>
          <a:p>
            <a:pPr marL="0" indent="0" algn="just">
              <a:buNone/>
            </a:pPr>
            <a:r>
              <a:rPr lang="en-US" dirty="0"/>
              <a:t>• Radical—Apple integrating the iPod with iTunes to become an integrated personal entertainment provider [author’s example]</a:t>
            </a:r>
          </a:p>
        </p:txBody>
      </p:sp>
    </p:spTree>
    <p:extLst>
      <p:ext uri="{BB962C8B-B14F-4D97-AF65-F5344CB8AC3E}">
        <p14:creationId xmlns:p14="http://schemas.microsoft.com/office/powerpoint/2010/main" val="2275290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p:txBody>
          <a:bodyPr/>
          <a:lstStyle/>
          <a:p>
            <a:r>
              <a:rPr lang="en-US" dirty="0"/>
              <a:t>Managing ambiguity and uncertainty</a:t>
            </a:r>
          </a:p>
        </p:txBody>
      </p:sp>
      <p:sp>
        <p:nvSpPr>
          <p:cNvPr id="3" name="Content Placeholder 2"/>
          <p:cNvSpPr>
            <a:spLocks noGrp="1"/>
          </p:cNvSpPr>
          <p:nvPr>
            <p:ph idx="1"/>
          </p:nvPr>
        </p:nvSpPr>
        <p:spPr/>
        <p:txBody>
          <a:bodyPr/>
          <a:lstStyle/>
          <a:p>
            <a:pPr marL="0" indent="0" algn="just">
              <a:buNone/>
            </a:pPr>
            <a:r>
              <a:rPr lang="en-US" dirty="0"/>
              <a:t>Ambiguity refers to the likelihood that the objectives or the intended result of the initiative will change (the what). Uncertainty refers to the likelihood that objectives cannot be met (the how). Project management can address uncertainty to some degree through effective risk management, but the objectives of the initiative typically must be well understood. Risk management principles can be applied at both the program and component project levels to reduce uncertainty. </a:t>
            </a:r>
          </a:p>
        </p:txBody>
      </p:sp>
    </p:spTree>
    <p:extLst>
      <p:ext uri="{BB962C8B-B14F-4D97-AF65-F5344CB8AC3E}">
        <p14:creationId xmlns:p14="http://schemas.microsoft.com/office/powerpoint/2010/main" val="969191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Managing change</a:t>
            </a:r>
          </a:p>
        </p:txBody>
      </p:sp>
      <p:sp>
        <p:nvSpPr>
          <p:cNvPr id="3" name="Content Placeholder 2"/>
          <p:cNvSpPr>
            <a:spLocks noGrp="1"/>
          </p:cNvSpPr>
          <p:nvPr>
            <p:ph idx="1"/>
          </p:nvPr>
        </p:nvSpPr>
        <p:spPr/>
        <p:txBody>
          <a:bodyPr/>
          <a:lstStyle/>
          <a:p>
            <a:pPr marL="0" indent="0" algn="just">
              <a:buNone/>
            </a:pPr>
            <a:r>
              <a:rPr lang="en-US" dirty="0"/>
              <a:t>Change management is a critical component of innovation from the ideation stage to adoption and sustainment of the product, service, or capability. Change management is an art and science unto itself and one that can be challenging if done casually. </a:t>
            </a:r>
            <a:r>
              <a:rPr lang="en-US" dirty="0" err="1"/>
              <a:t>Prosci</a:t>
            </a:r>
            <a:r>
              <a:rPr lang="en-US" dirty="0"/>
              <a:t> (2011) characterizes change management as both a process and a competency:</a:t>
            </a:r>
          </a:p>
        </p:txBody>
      </p:sp>
    </p:spTree>
    <p:extLst>
      <p:ext uri="{BB962C8B-B14F-4D97-AF65-F5344CB8AC3E}">
        <p14:creationId xmlns:p14="http://schemas.microsoft.com/office/powerpoint/2010/main" val="3107357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p:txBody>
          <a:bodyPr/>
          <a:lstStyle/>
          <a:p>
            <a:r>
              <a:rPr lang="en-US" dirty="0"/>
              <a:t>Managing change</a:t>
            </a:r>
          </a:p>
        </p:txBody>
      </p:sp>
      <p:sp>
        <p:nvSpPr>
          <p:cNvPr id="3" name="Content Placeholder 2"/>
          <p:cNvSpPr>
            <a:spLocks noGrp="1"/>
          </p:cNvSpPr>
          <p:nvPr>
            <p:ph idx="1"/>
          </p:nvPr>
        </p:nvSpPr>
        <p:spPr/>
        <p:txBody>
          <a:bodyPr/>
          <a:lstStyle/>
          <a:p>
            <a:pPr marL="0" indent="0" algn="just">
              <a:buNone/>
            </a:pPr>
            <a:r>
              <a:rPr lang="en-US" dirty="0"/>
              <a:t>From a process perspective, it is the set of steps followed by a team member on a particular project or initiative. For the given transformational effort, it is the strategy and set of plans focused on moving people through the change. …Effective change management follows a structured process and uses a holistic set of tools to drive successful change.</a:t>
            </a:r>
          </a:p>
        </p:txBody>
      </p:sp>
    </p:spTree>
    <p:extLst>
      <p:ext uri="{BB962C8B-B14F-4D97-AF65-F5344CB8AC3E}">
        <p14:creationId xmlns:p14="http://schemas.microsoft.com/office/powerpoint/2010/main" val="2425484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Managing change</a:t>
            </a:r>
          </a:p>
        </p:txBody>
      </p:sp>
      <p:sp>
        <p:nvSpPr>
          <p:cNvPr id="3" name="Content Placeholder 2"/>
          <p:cNvSpPr>
            <a:spLocks noGrp="1"/>
          </p:cNvSpPr>
          <p:nvPr>
            <p:ph idx="1"/>
          </p:nvPr>
        </p:nvSpPr>
        <p:spPr/>
        <p:txBody>
          <a:bodyPr/>
          <a:lstStyle/>
          <a:p>
            <a:pPr marL="0" indent="0" algn="just">
              <a:buNone/>
            </a:pPr>
            <a:r>
              <a:rPr lang="en-US" dirty="0"/>
              <a:t>Change management is integral to program and project management and the innovation process. Every innovation initiative, by its nature, results in some degree of change. Disruptive innovations may change people’s perceptions or even create a completely new market. Nearly every one of the conveniences that we enjoy today was at some point a disruptive innovation that launched a whole new market (e.g., your refrigerator, automobile, air conditioning, etc.). This concept is exemplified by Henry Ford’s most famous adage:</a:t>
            </a:r>
          </a:p>
        </p:txBody>
      </p:sp>
    </p:spTree>
    <p:extLst>
      <p:ext uri="{BB962C8B-B14F-4D97-AF65-F5344CB8AC3E}">
        <p14:creationId xmlns:p14="http://schemas.microsoft.com/office/powerpoint/2010/main" val="1030570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33870" cy="1463167"/>
          </a:xfrm>
          <a:prstGeom prst="rect">
            <a:avLst/>
          </a:prstGeom>
        </p:spPr>
      </p:pic>
      <p:sp>
        <p:nvSpPr>
          <p:cNvPr id="2" name="Title 1"/>
          <p:cNvSpPr>
            <a:spLocks noGrp="1"/>
          </p:cNvSpPr>
          <p:nvPr>
            <p:ph type="title"/>
          </p:nvPr>
        </p:nvSpPr>
        <p:spPr/>
        <p:txBody>
          <a:bodyPr/>
          <a:lstStyle/>
          <a:p>
            <a:r>
              <a:rPr lang="en-US" dirty="0"/>
              <a:t>Managing change</a:t>
            </a:r>
          </a:p>
        </p:txBody>
      </p:sp>
      <p:sp>
        <p:nvSpPr>
          <p:cNvPr id="3" name="Content Placeholder 2"/>
          <p:cNvSpPr>
            <a:spLocks noGrp="1"/>
          </p:cNvSpPr>
          <p:nvPr>
            <p:ph idx="1"/>
          </p:nvPr>
        </p:nvSpPr>
        <p:spPr>
          <a:xfrm>
            <a:off x="838200" y="1959429"/>
            <a:ext cx="10515600" cy="4217534"/>
          </a:xfrm>
        </p:spPr>
        <p:txBody>
          <a:bodyPr/>
          <a:lstStyle/>
          <a:p>
            <a:pPr marL="0" indent="0" algn="just">
              <a:buNone/>
            </a:pPr>
            <a:r>
              <a:rPr lang="en-US" dirty="0"/>
              <a:t>If I had asked people what they wanted they would have said faster horses.</a:t>
            </a:r>
          </a:p>
          <a:p>
            <a:pPr marL="0" indent="0" algn="just">
              <a:buNone/>
            </a:pPr>
            <a:r>
              <a:rPr lang="en-US" dirty="0"/>
              <a:t>Although this quote, too, is a myth (</a:t>
            </a:r>
            <a:r>
              <a:rPr lang="en-US" dirty="0" err="1"/>
              <a:t>Vlaskovits</a:t>
            </a:r>
            <a:r>
              <a:rPr lang="en-US" dirty="0"/>
              <a:t>, 2011) it illustrates some important concepts about creativity and the problem to be solved, as well as the aversion to change that many organizations experience.</a:t>
            </a:r>
          </a:p>
        </p:txBody>
      </p:sp>
    </p:spTree>
    <p:extLst>
      <p:ext uri="{BB962C8B-B14F-4D97-AF65-F5344CB8AC3E}">
        <p14:creationId xmlns:p14="http://schemas.microsoft.com/office/powerpoint/2010/main" val="1949597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3870" cy="1463167"/>
          </a:xfrm>
          <a:prstGeom prst="rect">
            <a:avLst/>
          </a:prstGeom>
        </p:spPr>
      </p:pic>
      <p:sp>
        <p:nvSpPr>
          <p:cNvPr id="2" name="Title 1"/>
          <p:cNvSpPr>
            <a:spLocks noGrp="1"/>
          </p:cNvSpPr>
          <p:nvPr>
            <p:ph type="title"/>
          </p:nvPr>
        </p:nvSpPr>
        <p:spPr/>
        <p:txBody>
          <a:bodyPr/>
          <a:lstStyle/>
          <a:p>
            <a:r>
              <a:rPr lang="en-US" dirty="0"/>
              <a:t>Opportunistic innovation</a:t>
            </a:r>
          </a:p>
        </p:txBody>
      </p:sp>
      <p:sp>
        <p:nvSpPr>
          <p:cNvPr id="3" name="Content Placeholder 2"/>
          <p:cNvSpPr>
            <a:spLocks noGrp="1"/>
          </p:cNvSpPr>
          <p:nvPr>
            <p:ph idx="1"/>
          </p:nvPr>
        </p:nvSpPr>
        <p:spPr/>
        <p:txBody>
          <a:bodyPr/>
          <a:lstStyle/>
          <a:p>
            <a:pPr marL="0" indent="0" algn="just">
              <a:buNone/>
            </a:pPr>
            <a:r>
              <a:rPr lang="en-US" dirty="0"/>
              <a:t>We have to acknowledge that there are several dimensions and categories of innovation (on which there is no universal agreement). It must also be recognized that innovation can occur anywhere in the organization and at any time, including during the execution of a program or project; innovation does not explicitly require an “innovation” initiative. This type of innovation is more closely associated with the positive side of risk management, the continuous identification and exploitation of opportunities.</a:t>
            </a:r>
          </a:p>
        </p:txBody>
      </p:sp>
    </p:spTree>
    <p:extLst>
      <p:ext uri="{BB962C8B-B14F-4D97-AF65-F5344CB8AC3E}">
        <p14:creationId xmlns:p14="http://schemas.microsoft.com/office/powerpoint/2010/main" val="3358286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94989"/>
            <a:ext cx="1633870" cy="1463167"/>
          </a:xfrm>
          <a:prstGeom prst="rect">
            <a:avLst/>
          </a:prstGeom>
        </p:spPr>
      </p:pic>
      <p:sp>
        <p:nvSpPr>
          <p:cNvPr id="2" name="Title 1"/>
          <p:cNvSpPr>
            <a:spLocks noGrp="1"/>
          </p:cNvSpPr>
          <p:nvPr>
            <p:ph type="title"/>
          </p:nvPr>
        </p:nvSpPr>
        <p:spPr/>
        <p:txBody>
          <a:bodyPr/>
          <a:lstStyle/>
          <a:p>
            <a:r>
              <a:rPr lang="en-US" dirty="0"/>
              <a:t>Opportunistic innovation</a:t>
            </a:r>
          </a:p>
        </p:txBody>
      </p:sp>
      <p:sp>
        <p:nvSpPr>
          <p:cNvPr id="3" name="Content Placeholder 2"/>
          <p:cNvSpPr>
            <a:spLocks noGrp="1"/>
          </p:cNvSpPr>
          <p:nvPr>
            <p:ph idx="1"/>
          </p:nvPr>
        </p:nvSpPr>
        <p:spPr/>
        <p:txBody>
          <a:bodyPr/>
          <a:lstStyle/>
          <a:p>
            <a:pPr marL="0" indent="0" algn="just">
              <a:buNone/>
            </a:pPr>
            <a:r>
              <a:rPr lang="en-US" dirty="0"/>
              <a:t>The proactive identification of opportunities, managed with the same rigor and attention as potential threats, often results in process efficiencies, shortened project life cycles, an improved solution, and/or enhanced benefits. </a:t>
            </a:r>
            <a:r>
              <a:rPr lang="en-US" dirty="0" err="1"/>
              <a:t>Hillson</a:t>
            </a:r>
            <a:r>
              <a:rPr lang="en-US" dirty="0"/>
              <a:t> (2004) recommends that threat-based project risk management be extended to include opportunities and provides a framework to do so.</a:t>
            </a:r>
          </a:p>
        </p:txBody>
      </p:sp>
    </p:spTree>
    <p:extLst>
      <p:ext uri="{BB962C8B-B14F-4D97-AF65-F5344CB8AC3E}">
        <p14:creationId xmlns:p14="http://schemas.microsoft.com/office/powerpoint/2010/main" val="19070379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Innovation management</a:t>
            </a:r>
          </a:p>
        </p:txBody>
      </p:sp>
      <p:sp>
        <p:nvSpPr>
          <p:cNvPr id="3" name="Content Placeholder 2"/>
          <p:cNvSpPr>
            <a:spLocks noGrp="1"/>
          </p:cNvSpPr>
          <p:nvPr>
            <p:ph idx="1"/>
          </p:nvPr>
        </p:nvSpPr>
        <p:spPr/>
        <p:txBody>
          <a:bodyPr/>
          <a:lstStyle/>
          <a:p>
            <a:pPr marL="0" indent="0" algn="just">
              <a:buNone/>
            </a:pPr>
            <a:r>
              <a:rPr lang="en-US" dirty="0"/>
              <a:t>We have identified multiple dimensions and categories of innovation and the associated continuum of change, ambiguity, uncertainty, and risk. We have also identified the primary elements of the innovation process, from defining the problem (empathy), ideating solutions to the problem (creativity), developing and implementing the solution (execution), to realizing the resulting benefits through adoption. Phillips (2012) elaborates on this life cycle and defines the corresponding activities:</a:t>
            </a:r>
          </a:p>
        </p:txBody>
      </p:sp>
    </p:spTree>
    <p:extLst>
      <p:ext uri="{BB962C8B-B14F-4D97-AF65-F5344CB8AC3E}">
        <p14:creationId xmlns:p14="http://schemas.microsoft.com/office/powerpoint/2010/main" val="3474562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Innovation management</a:t>
            </a:r>
          </a:p>
        </p:txBody>
      </p:sp>
      <p:sp>
        <p:nvSpPr>
          <p:cNvPr id="3" name="Content Placeholder 2"/>
          <p:cNvSpPr>
            <a:spLocks noGrp="1"/>
          </p:cNvSpPr>
          <p:nvPr>
            <p:ph idx="1"/>
          </p:nvPr>
        </p:nvSpPr>
        <p:spPr/>
        <p:txBody>
          <a:bodyPr>
            <a:normAutofit lnSpcReduction="10000"/>
          </a:bodyPr>
          <a:lstStyle/>
          <a:p>
            <a:pPr marL="0" indent="0" algn="just">
              <a:buNone/>
            </a:pPr>
            <a:r>
              <a:rPr lang="en-US" dirty="0"/>
              <a:t>• “Spotting trends to understand potential future needs and opportunities,</a:t>
            </a:r>
          </a:p>
          <a:p>
            <a:pPr marL="0" indent="0" algn="just">
              <a:buNone/>
            </a:pPr>
            <a:r>
              <a:rPr lang="en-US" dirty="0"/>
              <a:t>• Gathering customer insights, needs, and jobs to be done,</a:t>
            </a:r>
          </a:p>
          <a:p>
            <a:pPr marL="0" indent="0" algn="just">
              <a:buNone/>
            </a:pPr>
            <a:r>
              <a:rPr lang="en-US" dirty="0"/>
              <a:t>• Generating ideas based on these inputs,</a:t>
            </a:r>
          </a:p>
          <a:p>
            <a:pPr marL="0" indent="0" algn="just">
              <a:buNone/>
            </a:pPr>
            <a:r>
              <a:rPr lang="en-US" dirty="0"/>
              <a:t>• Managing, developing, and evaluating ideas,</a:t>
            </a:r>
          </a:p>
          <a:p>
            <a:pPr marL="0" indent="0" algn="just">
              <a:buNone/>
            </a:pPr>
            <a:r>
              <a:rPr lang="en-US" dirty="0"/>
              <a:t>• Prototyping and piloting ideas,</a:t>
            </a:r>
          </a:p>
          <a:p>
            <a:pPr marL="0" indent="0" algn="just">
              <a:buNone/>
            </a:pPr>
            <a:r>
              <a:rPr lang="en-US" dirty="0"/>
              <a:t>• Selecting the best ideas to commercialize,</a:t>
            </a:r>
          </a:p>
          <a:p>
            <a:pPr marL="0" indent="0" algn="just">
              <a:buNone/>
            </a:pPr>
            <a:r>
              <a:rPr lang="en-US" dirty="0"/>
              <a:t>• Converting ideas into new products and services,</a:t>
            </a:r>
          </a:p>
          <a:p>
            <a:pPr marL="0" indent="0" algn="just">
              <a:buNone/>
            </a:pPr>
            <a:r>
              <a:rPr lang="en-US" dirty="0"/>
              <a:t>• Launching new products and services”.</a:t>
            </a:r>
          </a:p>
        </p:txBody>
      </p:sp>
    </p:spTree>
    <p:extLst>
      <p:ext uri="{BB962C8B-B14F-4D97-AF65-F5344CB8AC3E}">
        <p14:creationId xmlns:p14="http://schemas.microsoft.com/office/powerpoint/2010/main" val="4013977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p:txBody>
          <a:bodyPr/>
          <a:lstStyle/>
          <a:p>
            <a:r>
              <a:rPr lang="en-US" dirty="0"/>
              <a:t>Innovation management</a:t>
            </a:r>
          </a:p>
        </p:txBody>
      </p:sp>
      <p:sp>
        <p:nvSpPr>
          <p:cNvPr id="3" name="Content Placeholder 2"/>
          <p:cNvSpPr>
            <a:spLocks noGrp="1"/>
          </p:cNvSpPr>
          <p:nvPr>
            <p:ph idx="1"/>
          </p:nvPr>
        </p:nvSpPr>
        <p:spPr/>
        <p:txBody>
          <a:bodyPr>
            <a:normAutofit/>
          </a:bodyPr>
          <a:lstStyle/>
          <a:p>
            <a:pPr marL="0" indent="0" algn="just">
              <a:buNone/>
            </a:pPr>
            <a:r>
              <a:rPr lang="en-US" dirty="0"/>
              <a:t>Williams (2011) recommends viewing innovation management as a “value chain” comprising the following elements to resolve the primary points of failure common to organizations seeking to innovate:</a:t>
            </a:r>
          </a:p>
          <a:p>
            <a:pPr marL="0" indent="0" algn="just">
              <a:buNone/>
            </a:pPr>
            <a:r>
              <a:rPr lang="en-US" dirty="0"/>
              <a:t>• Aligning the innovation approach to the overall organizational strategy</a:t>
            </a:r>
          </a:p>
          <a:p>
            <a:pPr marL="0" indent="0" algn="just">
              <a:buNone/>
            </a:pPr>
            <a:r>
              <a:rPr lang="en-US" dirty="0"/>
              <a:t>• Strategic Alignment</a:t>
            </a:r>
          </a:p>
        </p:txBody>
      </p:sp>
    </p:spTree>
    <p:extLst>
      <p:ext uri="{BB962C8B-B14F-4D97-AF65-F5344CB8AC3E}">
        <p14:creationId xmlns:p14="http://schemas.microsoft.com/office/powerpoint/2010/main" val="958135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Innovation management</a:t>
            </a:r>
          </a:p>
        </p:txBody>
      </p:sp>
      <p:sp>
        <p:nvSpPr>
          <p:cNvPr id="3" name="Content Placeholder 2"/>
          <p:cNvSpPr>
            <a:spLocks noGrp="1"/>
          </p:cNvSpPr>
          <p:nvPr>
            <p:ph idx="1"/>
          </p:nvPr>
        </p:nvSpPr>
        <p:spPr/>
        <p:txBody>
          <a:bodyPr/>
          <a:lstStyle/>
          <a:p>
            <a:pPr marL="0" indent="0" algn="just">
              <a:buNone/>
            </a:pPr>
            <a:r>
              <a:rPr lang="en-US" dirty="0"/>
              <a:t>• Review, selection, and management of multiple ideas</a:t>
            </a:r>
          </a:p>
          <a:p>
            <a:pPr marL="0" indent="0" algn="just">
              <a:buNone/>
            </a:pPr>
            <a:r>
              <a:rPr lang="en-US" dirty="0"/>
              <a:t>• Portfolio Management</a:t>
            </a:r>
          </a:p>
          <a:p>
            <a:pPr marL="0" indent="0" algn="just">
              <a:buNone/>
            </a:pPr>
            <a:r>
              <a:rPr lang="en-US" dirty="0"/>
              <a:t>• Execution of individual initiatives within the portfolio</a:t>
            </a:r>
          </a:p>
          <a:p>
            <a:pPr marL="0" indent="0" algn="just">
              <a:buNone/>
            </a:pPr>
            <a:r>
              <a:rPr lang="en-US" dirty="0"/>
              <a:t>• Execution management (Program and Project Management)</a:t>
            </a:r>
          </a:p>
          <a:p>
            <a:pPr marL="0" indent="0" algn="just">
              <a:buNone/>
            </a:pPr>
            <a:endParaRPr lang="en-US" dirty="0"/>
          </a:p>
        </p:txBody>
      </p:sp>
    </p:spTree>
    <p:extLst>
      <p:ext uri="{BB962C8B-B14F-4D97-AF65-F5344CB8AC3E}">
        <p14:creationId xmlns:p14="http://schemas.microsoft.com/office/powerpoint/2010/main" val="961537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362458"/>
            <a:ext cx="1633870" cy="1463167"/>
          </a:xfrm>
          <a:prstGeom prst="rect">
            <a:avLst/>
          </a:prstGeom>
        </p:spPr>
      </p:pic>
      <p:sp>
        <p:nvSpPr>
          <p:cNvPr id="2" name="Title 1"/>
          <p:cNvSpPr>
            <a:spLocks noGrp="1"/>
          </p:cNvSpPr>
          <p:nvPr>
            <p:ph type="title"/>
          </p:nvPr>
        </p:nvSpPr>
        <p:spPr/>
        <p:txBody>
          <a:bodyPr/>
          <a:lstStyle/>
          <a:p>
            <a:r>
              <a:rPr lang="en-US" dirty="0"/>
              <a:t>Innovation management</a:t>
            </a:r>
          </a:p>
        </p:txBody>
      </p:sp>
      <p:sp>
        <p:nvSpPr>
          <p:cNvPr id="3" name="Content Placeholder 2"/>
          <p:cNvSpPr>
            <a:spLocks noGrp="1"/>
          </p:cNvSpPr>
          <p:nvPr>
            <p:ph idx="1"/>
          </p:nvPr>
        </p:nvSpPr>
        <p:spPr/>
        <p:txBody>
          <a:bodyPr/>
          <a:lstStyle/>
          <a:p>
            <a:pPr marL="0" indent="0" algn="just">
              <a:buNone/>
            </a:pPr>
            <a:r>
              <a:rPr lang="en-US" dirty="0"/>
              <a:t>Williams confirms the importance of these elements within the innovation management ecosystem and describes the improved model as the Innovation Portfolio Management Model (IPMM)®, developed by the American Institute for Innovation Excellence (AIIE).</a:t>
            </a:r>
          </a:p>
        </p:txBody>
      </p:sp>
    </p:spTree>
    <p:extLst>
      <p:ext uri="{BB962C8B-B14F-4D97-AF65-F5344CB8AC3E}">
        <p14:creationId xmlns:p14="http://schemas.microsoft.com/office/powerpoint/2010/main" val="24903733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Innovation management</a:t>
            </a:r>
          </a:p>
        </p:txBody>
      </p:sp>
      <p:sp>
        <p:nvSpPr>
          <p:cNvPr id="3" name="Content Placeholder 2"/>
          <p:cNvSpPr>
            <a:spLocks noGrp="1"/>
          </p:cNvSpPr>
          <p:nvPr>
            <p:ph idx="1"/>
          </p:nvPr>
        </p:nvSpPr>
        <p:spPr/>
        <p:txBody>
          <a:bodyPr/>
          <a:lstStyle/>
          <a:p>
            <a:pPr marL="0" indent="0" algn="just">
              <a:buNone/>
            </a:pPr>
            <a:r>
              <a:rPr lang="en-US" dirty="0"/>
              <a:t>Portfolio, program, and project management integrate with idea management and each other to add value to the innovation process, from organizational strategy to the discrete work packages and deliverables that are ultimately required, as illustrated in Figure 21.1. Program management effectively addresses the change, ambiguity, uncertainty, and risk inherent in the innovation process.</a:t>
            </a:r>
          </a:p>
          <a:p>
            <a:pPr marL="0" indent="0" algn="just">
              <a:buNone/>
            </a:pPr>
            <a:endParaRPr lang="en-US" dirty="0"/>
          </a:p>
        </p:txBody>
      </p:sp>
    </p:spTree>
    <p:extLst>
      <p:ext uri="{BB962C8B-B14F-4D97-AF65-F5344CB8AC3E}">
        <p14:creationId xmlns:p14="http://schemas.microsoft.com/office/powerpoint/2010/main" val="1230694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p:txBody>
          <a:bodyPr/>
          <a:lstStyle/>
          <a:p>
            <a:r>
              <a:rPr lang="en-US" dirty="0"/>
              <a:t>Innovation management</a:t>
            </a:r>
          </a:p>
        </p:txBody>
      </p:sp>
      <p:pic>
        <p:nvPicPr>
          <p:cNvPr id="5" name="Content Placeholder 4"/>
          <p:cNvPicPr>
            <a:picLocks noGrp="1" noChangeAspect="1"/>
          </p:cNvPicPr>
          <p:nvPr>
            <p:ph idx="1"/>
          </p:nvPr>
        </p:nvPicPr>
        <p:blipFill>
          <a:blip r:embed="rId3"/>
          <a:stretch>
            <a:fillRect/>
          </a:stretch>
        </p:blipFill>
        <p:spPr>
          <a:xfrm>
            <a:off x="838200" y="1825625"/>
            <a:ext cx="10515600" cy="4351338"/>
          </a:xfrm>
          <a:prstGeom prst="rect">
            <a:avLst/>
          </a:prstGeom>
        </p:spPr>
      </p:pic>
    </p:spTree>
    <p:extLst>
      <p:ext uri="{BB962C8B-B14F-4D97-AF65-F5344CB8AC3E}">
        <p14:creationId xmlns:p14="http://schemas.microsoft.com/office/powerpoint/2010/main" val="22403410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Innovation and portfolio management</a:t>
            </a:r>
          </a:p>
        </p:txBody>
      </p:sp>
      <p:sp>
        <p:nvSpPr>
          <p:cNvPr id="3" name="Content Placeholder 2"/>
          <p:cNvSpPr>
            <a:spLocks noGrp="1"/>
          </p:cNvSpPr>
          <p:nvPr>
            <p:ph idx="1"/>
          </p:nvPr>
        </p:nvSpPr>
        <p:spPr/>
        <p:txBody>
          <a:bodyPr>
            <a:normAutofit/>
          </a:bodyPr>
          <a:lstStyle/>
          <a:p>
            <a:pPr marL="0" indent="0" algn="just">
              <a:buNone/>
            </a:pPr>
            <a:r>
              <a:rPr lang="en-US" dirty="0"/>
              <a:t>Portfolio management is a continuous process that links organizational strategy to execution by matching investment and the allocation of resources to strategic objectives. Per Williams (2011): “Portfolio management enables organizations to identify, select and manage the investments that will maximize business value by balancing the strategic fit, timing and sequencing, investment risk, operational capability and resource capacity. </a:t>
            </a:r>
          </a:p>
        </p:txBody>
      </p:sp>
    </p:spTree>
    <p:extLst>
      <p:ext uri="{BB962C8B-B14F-4D97-AF65-F5344CB8AC3E}">
        <p14:creationId xmlns:p14="http://schemas.microsoft.com/office/powerpoint/2010/main" val="2080807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p:txBody>
          <a:bodyPr/>
          <a:lstStyle/>
          <a:p>
            <a:r>
              <a:rPr lang="en-US" dirty="0"/>
              <a:t>Innovation and portfolio management</a:t>
            </a:r>
          </a:p>
        </p:txBody>
      </p:sp>
      <p:sp>
        <p:nvSpPr>
          <p:cNvPr id="3" name="Content Placeholder 2"/>
          <p:cNvSpPr>
            <a:spLocks noGrp="1"/>
          </p:cNvSpPr>
          <p:nvPr>
            <p:ph idx="1"/>
          </p:nvPr>
        </p:nvSpPr>
        <p:spPr/>
        <p:txBody>
          <a:bodyPr/>
          <a:lstStyle/>
          <a:p>
            <a:pPr marL="0" indent="0" algn="just">
              <a:buNone/>
            </a:pPr>
            <a:r>
              <a:rPr lang="en-US" dirty="0"/>
              <a:t>A quality business case, which starts at the ideation stage, is critical to assessing an initiative’s fit within corporate objectives, measuring its projected benefits against investment requirements, uncovering potential risks, and identifying alternatives.</a:t>
            </a:r>
          </a:p>
          <a:p>
            <a:pPr marL="0" indent="0" algn="just">
              <a:buNone/>
            </a:pPr>
            <a:endParaRPr lang="en-US" dirty="0"/>
          </a:p>
        </p:txBody>
      </p:sp>
    </p:spTree>
    <p:extLst>
      <p:ext uri="{BB962C8B-B14F-4D97-AF65-F5344CB8AC3E}">
        <p14:creationId xmlns:p14="http://schemas.microsoft.com/office/powerpoint/2010/main" val="22049354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Organizational Context</a:t>
            </a:r>
          </a:p>
        </p:txBody>
      </p:sp>
      <p:sp>
        <p:nvSpPr>
          <p:cNvPr id="3" name="Content Placeholder 2"/>
          <p:cNvSpPr>
            <a:spLocks noGrp="1"/>
          </p:cNvSpPr>
          <p:nvPr>
            <p:ph idx="1"/>
          </p:nvPr>
        </p:nvSpPr>
        <p:spPr/>
        <p:txBody>
          <a:bodyPr/>
          <a:lstStyle/>
          <a:p>
            <a:pPr marL="0" indent="0" algn="just">
              <a:buNone/>
            </a:pPr>
            <a:r>
              <a:rPr lang="en-US" dirty="0"/>
              <a:t>The parameters used to assess initiatives and balance the organization’s portfolio begin with the organization’s mission. The organization’s mission directs how the strategy is to be executed, which in turn defines how the organization’s vision is to be achieved. </a:t>
            </a:r>
          </a:p>
        </p:txBody>
      </p:sp>
    </p:spTree>
    <p:extLst>
      <p:ext uri="{BB962C8B-B14F-4D97-AF65-F5344CB8AC3E}">
        <p14:creationId xmlns:p14="http://schemas.microsoft.com/office/powerpoint/2010/main" val="20565066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227521"/>
            <a:ext cx="1633870" cy="1463167"/>
          </a:xfrm>
          <a:prstGeom prst="rect">
            <a:avLst/>
          </a:prstGeom>
        </p:spPr>
      </p:pic>
      <p:sp>
        <p:nvSpPr>
          <p:cNvPr id="2" name="Title 1"/>
          <p:cNvSpPr>
            <a:spLocks noGrp="1"/>
          </p:cNvSpPr>
          <p:nvPr>
            <p:ph type="title"/>
          </p:nvPr>
        </p:nvSpPr>
        <p:spPr/>
        <p:txBody>
          <a:bodyPr/>
          <a:lstStyle/>
          <a:p>
            <a:r>
              <a:rPr lang="en-US" dirty="0"/>
              <a:t>Organizational Context</a:t>
            </a:r>
          </a:p>
        </p:txBody>
      </p:sp>
      <p:sp>
        <p:nvSpPr>
          <p:cNvPr id="3" name="Content Placeholder 2"/>
          <p:cNvSpPr>
            <a:spLocks noGrp="1"/>
          </p:cNvSpPr>
          <p:nvPr>
            <p:ph idx="1"/>
          </p:nvPr>
        </p:nvSpPr>
        <p:spPr>
          <a:xfrm>
            <a:off x="692331" y="1825625"/>
            <a:ext cx="10661469" cy="4614364"/>
          </a:xfrm>
        </p:spPr>
        <p:txBody>
          <a:bodyPr/>
          <a:lstStyle/>
          <a:p>
            <a:pPr marL="0" indent="0" algn="just">
              <a:buNone/>
            </a:pPr>
            <a:r>
              <a:rPr lang="en-US" dirty="0"/>
              <a:t>Through a periodic strategic planning process, the organization’s strategic objectives and performance targets are defined. Initiatives that sustain value are identified and assessed through operations planning and management. Initiatives that create value are identified and assessed during the portfolio planning and management functions.</a:t>
            </a:r>
          </a:p>
          <a:p>
            <a:pPr marL="0" indent="0" algn="just">
              <a:buNone/>
            </a:pPr>
            <a:endParaRPr lang="en-US" dirty="0"/>
          </a:p>
        </p:txBody>
      </p:sp>
    </p:spTree>
    <p:extLst>
      <p:ext uri="{BB962C8B-B14F-4D97-AF65-F5344CB8AC3E}">
        <p14:creationId xmlns:p14="http://schemas.microsoft.com/office/powerpoint/2010/main" val="2694524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27521"/>
            <a:ext cx="1633870" cy="1463167"/>
          </a:xfrm>
          <a:prstGeom prst="rect">
            <a:avLst/>
          </a:prstGeom>
        </p:spPr>
      </p:pic>
      <p:sp>
        <p:nvSpPr>
          <p:cNvPr id="2" name="Title 1"/>
          <p:cNvSpPr>
            <a:spLocks noGrp="1"/>
          </p:cNvSpPr>
          <p:nvPr>
            <p:ph type="title"/>
          </p:nvPr>
        </p:nvSpPr>
        <p:spPr/>
        <p:txBody>
          <a:bodyPr/>
          <a:lstStyle/>
          <a:p>
            <a:r>
              <a:rPr lang="en-US" dirty="0"/>
              <a:t>Organizational Context</a:t>
            </a:r>
          </a:p>
        </p:txBody>
      </p:sp>
      <p:sp>
        <p:nvSpPr>
          <p:cNvPr id="3" name="Content Placeholder 2"/>
          <p:cNvSpPr>
            <a:spLocks noGrp="1"/>
          </p:cNvSpPr>
          <p:nvPr>
            <p:ph idx="1"/>
          </p:nvPr>
        </p:nvSpPr>
        <p:spPr/>
        <p:txBody>
          <a:bodyPr/>
          <a:lstStyle/>
          <a:p>
            <a:pPr marL="0" indent="0" algn="just">
              <a:buNone/>
            </a:pPr>
            <a:r>
              <a:rPr lang="en-US" dirty="0"/>
              <a:t>The Project Management Institute (PMI®) in its The Standard for Portfolio Management, Second Edition (PMI®, 2008a) explains that “the ultimate goal of linking portfolio management with organizational strategy is to establish a balanced, executable plan that will help the organization achieve its goals”. The organization’s strategy is achieved by (PMI®, 2008a):</a:t>
            </a:r>
          </a:p>
        </p:txBody>
      </p:sp>
    </p:spTree>
    <p:extLst>
      <p:ext uri="{BB962C8B-B14F-4D97-AF65-F5344CB8AC3E}">
        <p14:creationId xmlns:p14="http://schemas.microsoft.com/office/powerpoint/2010/main" val="37972063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27521"/>
            <a:ext cx="1633870" cy="1463167"/>
          </a:xfrm>
          <a:prstGeom prst="rect">
            <a:avLst/>
          </a:prstGeom>
        </p:spPr>
      </p:pic>
      <p:sp>
        <p:nvSpPr>
          <p:cNvPr id="2" name="Title 1"/>
          <p:cNvSpPr>
            <a:spLocks noGrp="1"/>
          </p:cNvSpPr>
          <p:nvPr>
            <p:ph type="title"/>
          </p:nvPr>
        </p:nvSpPr>
        <p:spPr/>
        <p:txBody>
          <a:bodyPr/>
          <a:lstStyle/>
          <a:p>
            <a:r>
              <a:rPr lang="en-US" dirty="0"/>
              <a:t>Organizational Context</a:t>
            </a:r>
          </a:p>
        </p:txBody>
      </p:sp>
      <p:sp>
        <p:nvSpPr>
          <p:cNvPr id="3" name="Content Placeholder 2"/>
          <p:cNvSpPr>
            <a:spLocks noGrp="1"/>
          </p:cNvSpPr>
          <p:nvPr>
            <p:ph idx="1"/>
          </p:nvPr>
        </p:nvSpPr>
        <p:spPr/>
        <p:txBody>
          <a:bodyPr/>
          <a:lstStyle/>
          <a:p>
            <a:pPr marL="0" indent="0" algn="just">
              <a:buNone/>
            </a:pPr>
            <a:r>
              <a:rPr lang="en-US" dirty="0"/>
              <a:t>1. Maintaining portfolio alignment–Each initiative must be aligned with one or more strategic goals and reflected in the business case.</a:t>
            </a:r>
          </a:p>
          <a:p>
            <a:pPr marL="0" indent="0" algn="just">
              <a:buNone/>
            </a:pPr>
            <a:r>
              <a:rPr lang="en-US" dirty="0"/>
              <a:t>2. Allocating financial resources–The priority of each initiative guides financial allocation decisions.</a:t>
            </a:r>
          </a:p>
          <a:p>
            <a:pPr marL="0" indent="0" algn="just">
              <a:buNone/>
            </a:pPr>
            <a:r>
              <a:rPr lang="en-US" dirty="0"/>
              <a:t>3. Allocating human resources–The priority of each initiative also guides resource planning, hiring, training, and procurement efforts; the organization must have the capability to meet its objectives.</a:t>
            </a:r>
          </a:p>
          <a:p>
            <a:pPr marL="0" indent="0" algn="just">
              <a:buNone/>
            </a:pPr>
            <a:r>
              <a:rPr lang="en-US" dirty="0"/>
              <a:t>4. Measuring component contributions–The contribution of each initiative toward the strategic goals must be continuously measured.</a:t>
            </a:r>
          </a:p>
        </p:txBody>
      </p:sp>
    </p:spTree>
    <p:extLst>
      <p:ext uri="{BB962C8B-B14F-4D97-AF65-F5344CB8AC3E}">
        <p14:creationId xmlns:p14="http://schemas.microsoft.com/office/powerpoint/2010/main" val="34540419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27521"/>
            <a:ext cx="1633870" cy="1463167"/>
          </a:xfrm>
          <a:prstGeom prst="rect">
            <a:avLst/>
          </a:prstGeom>
        </p:spPr>
      </p:pic>
      <p:sp>
        <p:nvSpPr>
          <p:cNvPr id="2" name="Title 1"/>
          <p:cNvSpPr>
            <a:spLocks noGrp="1"/>
          </p:cNvSpPr>
          <p:nvPr>
            <p:ph type="title"/>
          </p:nvPr>
        </p:nvSpPr>
        <p:spPr/>
        <p:txBody>
          <a:bodyPr/>
          <a:lstStyle/>
          <a:p>
            <a:r>
              <a:rPr lang="en-US" dirty="0"/>
              <a:t>Organizational Context</a:t>
            </a:r>
          </a:p>
        </p:txBody>
      </p:sp>
      <p:sp>
        <p:nvSpPr>
          <p:cNvPr id="3" name="Content Placeholder 2"/>
          <p:cNvSpPr>
            <a:spLocks noGrp="1"/>
          </p:cNvSpPr>
          <p:nvPr>
            <p:ph idx="1"/>
          </p:nvPr>
        </p:nvSpPr>
        <p:spPr/>
        <p:txBody>
          <a:bodyPr>
            <a:normAutofit/>
          </a:bodyPr>
          <a:lstStyle/>
          <a:p>
            <a:pPr marL="0" indent="0" algn="just">
              <a:buNone/>
            </a:pPr>
            <a:r>
              <a:rPr lang="en-US" dirty="0"/>
              <a:t>“Operations” describes the day-to-day organizational activities, which may include production, manufacturing, finance, marketing, legal, information services, human resources, and other administrative services that are essential to the organization (PMI®, 2008a). </a:t>
            </a:r>
          </a:p>
        </p:txBody>
      </p:sp>
    </p:spTree>
    <p:extLst>
      <p:ext uri="{BB962C8B-B14F-4D97-AF65-F5344CB8AC3E}">
        <p14:creationId xmlns:p14="http://schemas.microsoft.com/office/powerpoint/2010/main" val="3272294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40834" y="294989"/>
            <a:ext cx="1633870" cy="1463167"/>
          </a:xfrm>
          <a:prstGeom prst="rect">
            <a:avLst/>
          </a:prstGeom>
        </p:spPr>
      </p:pic>
      <p:sp>
        <p:nvSpPr>
          <p:cNvPr id="2" name="Title 1"/>
          <p:cNvSpPr>
            <a:spLocks noGrp="1"/>
          </p:cNvSpPr>
          <p:nvPr>
            <p:ph type="title"/>
          </p:nvPr>
        </p:nvSpPr>
        <p:spPr/>
        <p:txBody>
          <a:bodyPr/>
          <a:lstStyle/>
          <a:p>
            <a:r>
              <a:rPr lang="en-US" dirty="0"/>
              <a:t>Organizational Context</a:t>
            </a:r>
          </a:p>
        </p:txBody>
      </p:sp>
      <p:sp>
        <p:nvSpPr>
          <p:cNvPr id="3" name="Content Placeholder 2"/>
          <p:cNvSpPr>
            <a:spLocks noGrp="1"/>
          </p:cNvSpPr>
          <p:nvPr>
            <p:ph idx="1"/>
          </p:nvPr>
        </p:nvSpPr>
        <p:spPr/>
        <p:txBody>
          <a:bodyPr/>
          <a:lstStyle/>
          <a:p>
            <a:pPr marL="0" indent="0" algn="just">
              <a:buNone/>
            </a:pPr>
            <a:r>
              <a:rPr lang="en-US" dirty="0"/>
              <a:t>It is important that innovation program/project teams manage the relationship with the operational areas for two reasons:</a:t>
            </a:r>
          </a:p>
          <a:p>
            <a:pPr marL="0" indent="0" algn="just">
              <a:buNone/>
            </a:pPr>
            <a:r>
              <a:rPr lang="en-US" dirty="0"/>
              <a:t>1. The outcome and benefits of the innovation program must ultimately be transitioned to operational teams to sustain those benefits, and</a:t>
            </a:r>
          </a:p>
          <a:p>
            <a:pPr marL="0" indent="0" algn="just">
              <a:buNone/>
            </a:pPr>
            <a:r>
              <a:rPr lang="en-US" dirty="0"/>
              <a:t>2. Resources for the innovation initiative typically come from these operational areas, unless the capability must be procured externally.</a:t>
            </a:r>
          </a:p>
          <a:p>
            <a:pPr marL="0" indent="0" algn="just">
              <a:buNone/>
            </a:pPr>
            <a:endParaRPr lang="en-US" dirty="0"/>
          </a:p>
        </p:txBody>
      </p:sp>
    </p:spTree>
    <p:extLst>
      <p:ext uri="{BB962C8B-B14F-4D97-AF65-F5344CB8AC3E}">
        <p14:creationId xmlns:p14="http://schemas.microsoft.com/office/powerpoint/2010/main" val="38228542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Portfolio Management</a:t>
            </a:r>
          </a:p>
        </p:txBody>
      </p:sp>
      <p:sp>
        <p:nvSpPr>
          <p:cNvPr id="3" name="Content Placeholder 2"/>
          <p:cNvSpPr>
            <a:spLocks noGrp="1"/>
          </p:cNvSpPr>
          <p:nvPr>
            <p:ph idx="1"/>
          </p:nvPr>
        </p:nvSpPr>
        <p:spPr/>
        <p:txBody>
          <a:bodyPr>
            <a:normAutofit/>
          </a:bodyPr>
          <a:lstStyle/>
          <a:p>
            <a:pPr marL="0" indent="0" algn="just">
              <a:buNone/>
            </a:pPr>
            <a:r>
              <a:rPr lang="en-US" dirty="0"/>
              <a:t>PMI® (2008a) describes portfolio management as the “centralized management one or more portfolios, which includes identifying, prioritizing, authorizing, managing, and controlling projects, programs, and other related work to achieve specific strategic business objectives”. Portfolio management bridges the gap between the organization’s strategic objectives and execution and can be envisioned as a funnel through which all requests for investment of the organization’s resources must flow for evaluation.</a:t>
            </a:r>
          </a:p>
        </p:txBody>
      </p:sp>
    </p:spTree>
    <p:extLst>
      <p:ext uri="{BB962C8B-B14F-4D97-AF65-F5344CB8AC3E}">
        <p14:creationId xmlns:p14="http://schemas.microsoft.com/office/powerpoint/2010/main" val="23646146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Portfolio Management</a:t>
            </a:r>
          </a:p>
        </p:txBody>
      </p:sp>
      <p:sp>
        <p:nvSpPr>
          <p:cNvPr id="3" name="Content Placeholder 2"/>
          <p:cNvSpPr>
            <a:spLocks noGrp="1"/>
          </p:cNvSpPr>
          <p:nvPr>
            <p:ph idx="1"/>
          </p:nvPr>
        </p:nvSpPr>
        <p:spPr/>
        <p:txBody>
          <a:bodyPr/>
          <a:lstStyle/>
          <a:p>
            <a:pPr marL="0" indent="0" algn="just">
              <a:buNone/>
            </a:pPr>
            <a:r>
              <a:rPr lang="en-US" dirty="0"/>
              <a:t>Wright explains the five basic questions that must be answered for every initiative (2012, p. 2), see table below.</a:t>
            </a:r>
          </a:p>
          <a:p>
            <a:pPr marL="0" indent="0" algn="just">
              <a:buNone/>
            </a:pPr>
            <a:r>
              <a:rPr lang="en-US" dirty="0"/>
              <a:t>These factors are continuously assessed for both new initiatives and initiatives that are in process. Monitoring of approved initiative performance is an ongoing cycle supplemented by the portfolio, program, and project management governance processes of phase gate reviews. </a:t>
            </a:r>
          </a:p>
        </p:txBody>
      </p:sp>
    </p:spTree>
    <p:extLst>
      <p:ext uri="{BB962C8B-B14F-4D97-AF65-F5344CB8AC3E}">
        <p14:creationId xmlns:p14="http://schemas.microsoft.com/office/powerpoint/2010/main" val="14525361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27521"/>
            <a:ext cx="1633870" cy="1463167"/>
          </a:xfrm>
          <a:prstGeom prst="rect">
            <a:avLst/>
          </a:prstGeom>
        </p:spPr>
      </p:pic>
      <p:sp>
        <p:nvSpPr>
          <p:cNvPr id="2" name="Title 1"/>
          <p:cNvSpPr>
            <a:spLocks noGrp="1"/>
          </p:cNvSpPr>
          <p:nvPr>
            <p:ph type="title"/>
          </p:nvPr>
        </p:nvSpPr>
        <p:spPr/>
        <p:txBody>
          <a:bodyPr/>
          <a:lstStyle/>
          <a:p>
            <a:r>
              <a:rPr lang="en-US" dirty="0"/>
              <a:t>Portfolio Management</a:t>
            </a:r>
          </a:p>
        </p:txBody>
      </p:sp>
      <p:pic>
        <p:nvPicPr>
          <p:cNvPr id="5" name="Content Placeholder 4"/>
          <p:cNvPicPr>
            <a:picLocks noGrp="1" noChangeAspect="1"/>
          </p:cNvPicPr>
          <p:nvPr>
            <p:ph idx="1"/>
          </p:nvPr>
        </p:nvPicPr>
        <p:blipFill>
          <a:blip r:embed="rId3"/>
          <a:stretch>
            <a:fillRect/>
          </a:stretch>
        </p:blipFill>
        <p:spPr>
          <a:xfrm>
            <a:off x="666207" y="1825625"/>
            <a:ext cx="10319656" cy="4718866"/>
          </a:xfrm>
          <a:prstGeom prst="rect">
            <a:avLst/>
          </a:prstGeom>
        </p:spPr>
      </p:pic>
    </p:spTree>
    <p:extLst>
      <p:ext uri="{BB962C8B-B14F-4D97-AF65-F5344CB8AC3E}">
        <p14:creationId xmlns:p14="http://schemas.microsoft.com/office/powerpoint/2010/main" val="23663091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Portfolio Management</a:t>
            </a:r>
          </a:p>
        </p:txBody>
      </p:sp>
      <p:sp>
        <p:nvSpPr>
          <p:cNvPr id="3" name="Content Placeholder 2"/>
          <p:cNvSpPr>
            <a:spLocks noGrp="1"/>
          </p:cNvSpPr>
          <p:nvPr>
            <p:ph idx="1"/>
          </p:nvPr>
        </p:nvSpPr>
        <p:spPr/>
        <p:txBody>
          <a:bodyPr>
            <a:normAutofit/>
          </a:bodyPr>
          <a:lstStyle/>
          <a:p>
            <a:pPr marL="0" indent="0" algn="just">
              <a:buNone/>
            </a:pPr>
            <a:r>
              <a:rPr lang="en-US" dirty="0"/>
              <a:t>These phase gate reviews are similar to the new product development stage gate reviews and at some point in the life cycle are integrated. Both are decision points (go/cancel/hold) based on the information available at the time, including:</a:t>
            </a:r>
          </a:p>
          <a:p>
            <a:pPr marL="0" indent="0" algn="just">
              <a:buNone/>
            </a:pPr>
            <a:r>
              <a:rPr lang="en-US" dirty="0"/>
              <a:t>• Performance metrics—are key performance indicators still within the proper threshold?</a:t>
            </a:r>
          </a:p>
        </p:txBody>
      </p:sp>
    </p:spTree>
    <p:extLst>
      <p:ext uri="{BB962C8B-B14F-4D97-AF65-F5344CB8AC3E}">
        <p14:creationId xmlns:p14="http://schemas.microsoft.com/office/powerpoint/2010/main" val="2206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Management</a:t>
            </a:r>
          </a:p>
        </p:txBody>
      </p:sp>
      <p:sp>
        <p:nvSpPr>
          <p:cNvPr id="3" name="Content Placeholder 2"/>
          <p:cNvSpPr>
            <a:spLocks noGrp="1"/>
          </p:cNvSpPr>
          <p:nvPr>
            <p:ph idx="1"/>
          </p:nvPr>
        </p:nvSpPr>
        <p:spPr/>
        <p:txBody>
          <a:bodyPr/>
          <a:lstStyle/>
          <a:p>
            <a:pPr marL="0" indent="0" algn="just">
              <a:buNone/>
            </a:pPr>
            <a:r>
              <a:rPr lang="en-US" dirty="0"/>
              <a:t>• Viability of the solution—has the investment to date or expected return on investment been negatively impacted?</a:t>
            </a:r>
          </a:p>
          <a:p>
            <a:pPr marL="0" indent="0" algn="just">
              <a:buNone/>
            </a:pPr>
            <a:r>
              <a:rPr lang="en-US" dirty="0"/>
              <a:t>• Current risk profile—how likely is it that the solution can still be delivered?</a:t>
            </a:r>
          </a:p>
          <a:p>
            <a:pPr marL="0" indent="0" algn="just">
              <a:buNone/>
            </a:pPr>
            <a:r>
              <a:rPr lang="en-US" dirty="0"/>
              <a:t>• Availability of resources—does the organization still have the right resources available at the right time?</a:t>
            </a:r>
          </a:p>
          <a:p>
            <a:pPr marL="0" indent="0" algn="just">
              <a:buNone/>
            </a:pPr>
            <a:r>
              <a:rPr lang="en-US" dirty="0"/>
              <a:t>• Capability assessment—do we have the right knowledge, skills, and competencies?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057023" y="294989"/>
            <a:ext cx="1639966" cy="1463167"/>
          </a:xfrm>
          <a:prstGeom prst="rect">
            <a:avLst/>
          </a:prstGeom>
        </p:spPr>
      </p:pic>
    </p:spTree>
    <p:extLst>
      <p:ext uri="{BB962C8B-B14F-4D97-AF65-F5344CB8AC3E}">
        <p14:creationId xmlns:p14="http://schemas.microsoft.com/office/powerpoint/2010/main" val="10643308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Resource Allocation</a:t>
            </a:r>
          </a:p>
        </p:txBody>
      </p:sp>
      <p:sp>
        <p:nvSpPr>
          <p:cNvPr id="3" name="Content Placeholder 2"/>
          <p:cNvSpPr>
            <a:spLocks noGrp="1"/>
          </p:cNvSpPr>
          <p:nvPr>
            <p:ph idx="1"/>
          </p:nvPr>
        </p:nvSpPr>
        <p:spPr/>
        <p:txBody>
          <a:bodyPr/>
          <a:lstStyle/>
          <a:p>
            <a:pPr marL="0" indent="0" algn="just">
              <a:buNone/>
            </a:pPr>
            <a:r>
              <a:rPr lang="en-US" dirty="0"/>
              <a:t>Every organization has a finite amount of resources in terms of money, equipment, material, or labor. Portfolio management endeavors to match the demand for resources to the supply of resources. Ultimately, decision makers must balance the benefit of using those resources on the innovation program against the “lost” opportunity of applying the resources elsewhere. However, the opportunity cost of not developing an innovative solution must also be considered.</a:t>
            </a:r>
          </a:p>
        </p:txBody>
      </p:sp>
      <p:pic>
        <p:nvPicPr>
          <p:cNvPr id="4" name="Picture 3"/>
          <p:cNvPicPr>
            <a:picLocks noChangeAspect="1"/>
          </p:cNvPicPr>
          <p:nvPr/>
        </p:nvPicPr>
        <p:blipFill>
          <a:blip r:embed="rId2"/>
          <a:stretch>
            <a:fillRect/>
          </a:stretch>
        </p:blipFill>
        <p:spPr>
          <a:xfrm>
            <a:off x="9965582" y="110970"/>
            <a:ext cx="1639966" cy="1463167"/>
          </a:xfrm>
          <a:prstGeom prst="rect">
            <a:avLst/>
          </a:prstGeom>
        </p:spPr>
      </p:pic>
    </p:spTree>
    <p:extLst>
      <p:ext uri="{BB962C8B-B14F-4D97-AF65-F5344CB8AC3E}">
        <p14:creationId xmlns:p14="http://schemas.microsoft.com/office/powerpoint/2010/main" val="33673257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Balance</a:t>
            </a:r>
          </a:p>
        </p:txBody>
      </p:sp>
      <p:sp>
        <p:nvSpPr>
          <p:cNvPr id="3" name="Content Placeholder 2"/>
          <p:cNvSpPr>
            <a:spLocks noGrp="1"/>
          </p:cNvSpPr>
          <p:nvPr>
            <p:ph idx="1"/>
          </p:nvPr>
        </p:nvSpPr>
        <p:spPr/>
        <p:txBody>
          <a:bodyPr>
            <a:normAutofit/>
          </a:bodyPr>
          <a:lstStyle/>
          <a:p>
            <a:pPr marL="0" indent="0" algn="just">
              <a:buNone/>
            </a:pPr>
            <a:r>
              <a:rPr lang="en-US" dirty="0"/>
              <a:t>Portfolio balance is achieved through the portfolio management governance function. Governance is accountable for investment decisions throughout the portfolio life cycle to identify opportunities, to select activities to fund, and to achieve performance targets by continuously (PMI®, 2008a):</a:t>
            </a:r>
          </a:p>
        </p:txBody>
      </p:sp>
      <p:pic>
        <p:nvPicPr>
          <p:cNvPr id="4" name="Picture 3"/>
          <p:cNvPicPr>
            <a:picLocks noChangeAspect="1"/>
          </p:cNvPicPr>
          <p:nvPr/>
        </p:nvPicPr>
        <p:blipFill>
          <a:blip r:embed="rId2"/>
          <a:stretch>
            <a:fillRect/>
          </a:stretch>
        </p:blipFill>
        <p:spPr>
          <a:xfrm>
            <a:off x="10305217" y="124033"/>
            <a:ext cx="1639966" cy="1463167"/>
          </a:xfrm>
          <a:prstGeom prst="rect">
            <a:avLst/>
          </a:prstGeom>
        </p:spPr>
      </p:pic>
    </p:spTree>
    <p:extLst>
      <p:ext uri="{BB962C8B-B14F-4D97-AF65-F5344CB8AC3E}">
        <p14:creationId xmlns:p14="http://schemas.microsoft.com/office/powerpoint/2010/main" val="28800769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Balance</a:t>
            </a:r>
          </a:p>
        </p:txBody>
      </p:sp>
      <p:sp>
        <p:nvSpPr>
          <p:cNvPr id="3" name="Content Placeholder 2"/>
          <p:cNvSpPr>
            <a:spLocks noGrp="1"/>
          </p:cNvSpPr>
          <p:nvPr>
            <p:ph idx="1"/>
          </p:nvPr>
        </p:nvSpPr>
        <p:spPr/>
        <p:txBody>
          <a:bodyPr/>
          <a:lstStyle/>
          <a:p>
            <a:pPr marL="0" indent="0" algn="just">
              <a:buNone/>
            </a:pPr>
            <a:r>
              <a:rPr lang="en-US" dirty="0"/>
              <a:t>• Selecting and funding the investment portfolio</a:t>
            </a:r>
          </a:p>
          <a:p>
            <a:pPr marL="0" indent="0" algn="just">
              <a:buNone/>
            </a:pPr>
            <a:r>
              <a:rPr lang="en-US" dirty="0"/>
              <a:t>• Monitoring and controlling portfolio investments</a:t>
            </a:r>
          </a:p>
          <a:p>
            <a:pPr marL="0" indent="0" algn="just">
              <a:buNone/>
            </a:pPr>
            <a:r>
              <a:rPr lang="en-US" dirty="0"/>
              <a:t>• Communicating decisions about the investment portfolio and constituent components within the portfolio</a:t>
            </a:r>
          </a:p>
          <a:p>
            <a:pPr marL="0" indent="0" algn="just">
              <a:buNone/>
            </a:pPr>
            <a:r>
              <a:rPr lang="en-US" dirty="0"/>
              <a:t>• Ensuring that the investment portfolio continues to align with strategic objectives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52520" y="227521"/>
            <a:ext cx="1639966" cy="1463167"/>
          </a:xfrm>
          <a:prstGeom prst="rect">
            <a:avLst/>
          </a:prstGeom>
        </p:spPr>
      </p:pic>
    </p:spTree>
    <p:extLst>
      <p:ext uri="{BB962C8B-B14F-4D97-AF65-F5344CB8AC3E}">
        <p14:creationId xmlns:p14="http://schemas.microsoft.com/office/powerpoint/2010/main" val="24331321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21</a:t>
            </a:r>
          </a:p>
          <a:p>
            <a:pPr marL="0" indent="0">
              <a:buNone/>
            </a:pPr>
            <a:endParaRPr lang="en-US" dirty="0"/>
          </a:p>
        </p:txBody>
      </p:sp>
    </p:spTree>
    <p:extLst>
      <p:ext uri="{BB962C8B-B14F-4D97-AF65-F5344CB8AC3E}">
        <p14:creationId xmlns:p14="http://schemas.microsoft.com/office/powerpoint/2010/main" val="41696704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76E1F-EBF2-466C-B0E7-4F9EF8DDB98C}"/>
              </a:ext>
            </a:extLst>
          </p:cNvPr>
          <p:cNvSpPr>
            <a:spLocks noGrp="1"/>
          </p:cNvSpPr>
          <p:nvPr>
            <p:ph type="title"/>
          </p:nvPr>
        </p:nvSpPr>
        <p:spPr/>
        <p:txBody>
          <a:bodyPr>
            <a:normAutofit/>
          </a:bodyPr>
          <a:lstStyle/>
          <a:p>
            <a:r>
              <a:rPr lang="ar-SA" dirty="0"/>
              <a:t>الابداع والابتكار</a:t>
            </a:r>
            <a:br>
              <a:rPr lang="ar-SA" dirty="0"/>
            </a:br>
            <a:r>
              <a:rPr lang="en-US" dirty="0"/>
              <a:t>Innovation &amp; </a:t>
            </a:r>
            <a:r>
              <a:rPr lang="en-US" dirty="0" err="1"/>
              <a:t>Createvity</a:t>
            </a:r>
            <a:endParaRPr lang="en-US" dirty="0"/>
          </a:p>
        </p:txBody>
      </p:sp>
      <p:sp>
        <p:nvSpPr>
          <p:cNvPr id="3" name="Content Placeholder 2">
            <a:extLst>
              <a:ext uri="{FF2B5EF4-FFF2-40B4-BE49-F238E27FC236}">
                <a16:creationId xmlns:a16="http://schemas.microsoft.com/office/drawing/2014/main" id="{B0C5691D-BC99-41CA-84FF-492FB6CEECDC}"/>
              </a:ext>
            </a:extLst>
          </p:cNvPr>
          <p:cNvSpPr>
            <a:spLocks noGrp="1"/>
          </p:cNvSpPr>
          <p:nvPr>
            <p:ph idx="1"/>
          </p:nvPr>
        </p:nvSpPr>
        <p:spPr/>
        <p:txBody>
          <a:bodyPr/>
          <a:lstStyle/>
          <a:p>
            <a:pPr marL="0" indent="0" algn="r" rtl="1">
              <a:buNone/>
            </a:pPr>
            <a:endParaRPr lang="en-US" dirty="0"/>
          </a:p>
          <a:p>
            <a:pPr algn="r" rtl="1"/>
            <a:r>
              <a:rPr lang="ar-SA" b="1" dirty="0"/>
              <a:t>الابداع</a:t>
            </a:r>
            <a:r>
              <a:rPr lang="en-US" dirty="0"/>
              <a:t>:</a:t>
            </a:r>
            <a:r>
              <a:rPr lang="ar-SA" dirty="0"/>
              <a:t> هو العمليات الذهنية التي تؤدي للتوصل الى الحلول والافكار المفاهيم او التغيرات الفنية والنظريات والاعمال التي تكون جديدة وفريدة.</a:t>
            </a:r>
          </a:p>
          <a:p>
            <a:pPr algn="r" rtl="1"/>
            <a:endParaRPr lang="en-US" b="1" dirty="0"/>
          </a:p>
          <a:p>
            <a:pPr algn="r" rtl="1"/>
            <a:r>
              <a:rPr lang="ar-SA" b="1" dirty="0"/>
              <a:t>الابتكار: </a:t>
            </a:r>
            <a:r>
              <a:rPr lang="ar-SA" dirty="0"/>
              <a:t>يتضمن انتاج وتوزيع استخدام المعرفة بطريقة جديدة واقتصادية، حيث ان الابتكار يعد احد المزايا التنافسية للمنظمات.</a:t>
            </a:r>
            <a:endParaRPr lang="en-US" dirty="0"/>
          </a:p>
          <a:p>
            <a:pPr algn="r" rtl="1"/>
            <a:endParaRPr lang="ar-SA" dirty="0"/>
          </a:p>
          <a:p>
            <a:pPr algn="r" rtl="1"/>
            <a:endParaRPr lang="en-US" dirty="0"/>
          </a:p>
        </p:txBody>
      </p:sp>
      <p:pic>
        <p:nvPicPr>
          <p:cNvPr id="4" name="Picture 3">
            <a:extLst>
              <a:ext uri="{FF2B5EF4-FFF2-40B4-BE49-F238E27FC236}">
                <a16:creationId xmlns:a16="http://schemas.microsoft.com/office/drawing/2014/main" id="{6CB007AB-D33F-4A39-80D5-2FED78566306}"/>
              </a:ext>
            </a:extLst>
          </p:cNvPr>
          <p:cNvPicPr>
            <a:picLocks noChangeAspect="1"/>
          </p:cNvPicPr>
          <p:nvPr/>
        </p:nvPicPr>
        <p:blipFill>
          <a:blip r:embed="rId2"/>
          <a:stretch>
            <a:fillRect/>
          </a:stretch>
        </p:blipFill>
        <p:spPr>
          <a:xfrm>
            <a:off x="9726027" y="294989"/>
            <a:ext cx="1627773" cy="1463167"/>
          </a:xfrm>
          <a:prstGeom prst="rect">
            <a:avLst/>
          </a:prstGeom>
        </p:spPr>
      </p:pic>
    </p:spTree>
    <p:extLst>
      <p:ext uri="{BB962C8B-B14F-4D97-AF65-F5344CB8AC3E}">
        <p14:creationId xmlns:p14="http://schemas.microsoft.com/office/powerpoint/2010/main" val="1803469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5E2DF-3BA7-43B2-9DEE-4A734ADECB77}"/>
              </a:ext>
            </a:extLst>
          </p:cNvPr>
          <p:cNvSpPr>
            <a:spLocks noGrp="1"/>
          </p:cNvSpPr>
          <p:nvPr>
            <p:ph type="title"/>
          </p:nvPr>
        </p:nvSpPr>
        <p:spPr/>
        <p:txBody>
          <a:bodyPr/>
          <a:lstStyle/>
          <a:p>
            <a:r>
              <a:rPr lang="ar-SA" dirty="0"/>
              <a:t>الفرق بين الابداع والابتكار</a:t>
            </a:r>
            <a:endParaRPr lang="en-US" dirty="0"/>
          </a:p>
        </p:txBody>
      </p:sp>
      <p:pic>
        <p:nvPicPr>
          <p:cNvPr id="4" name="Content Placeholder 3">
            <a:extLst>
              <a:ext uri="{FF2B5EF4-FFF2-40B4-BE49-F238E27FC236}">
                <a16:creationId xmlns:a16="http://schemas.microsoft.com/office/drawing/2014/main" id="{9F5A8165-749F-463E-9237-10415BFD56D3}"/>
              </a:ext>
            </a:extLst>
          </p:cNvPr>
          <p:cNvPicPr>
            <a:picLocks noGrp="1" noChangeAspect="1"/>
          </p:cNvPicPr>
          <p:nvPr>
            <p:ph idx="1"/>
          </p:nvPr>
        </p:nvPicPr>
        <p:blipFill rotWithShape="1">
          <a:blip r:embed="rId3"/>
          <a:srcRect l="39582" t="25254" r="29165" b="9085"/>
          <a:stretch/>
        </p:blipFill>
        <p:spPr>
          <a:xfrm>
            <a:off x="2590800" y="1295400"/>
            <a:ext cx="7391400" cy="5430984"/>
          </a:xfrm>
          <a:prstGeom prst="rect">
            <a:avLst/>
          </a:prstGeom>
        </p:spPr>
      </p:pic>
      <p:pic>
        <p:nvPicPr>
          <p:cNvPr id="5" name="Picture 4">
            <a:extLst>
              <a:ext uri="{FF2B5EF4-FFF2-40B4-BE49-F238E27FC236}">
                <a16:creationId xmlns:a16="http://schemas.microsoft.com/office/drawing/2014/main" id="{62525099-B073-45BD-A3AB-3349D118FB24}"/>
              </a:ext>
            </a:extLst>
          </p:cNvPr>
          <p:cNvPicPr>
            <a:picLocks noChangeAspect="1"/>
          </p:cNvPicPr>
          <p:nvPr/>
        </p:nvPicPr>
        <p:blipFill>
          <a:blip r:embed="rId4"/>
          <a:stretch>
            <a:fillRect/>
          </a:stretch>
        </p:blipFill>
        <p:spPr>
          <a:xfrm>
            <a:off x="9726027" y="294989"/>
            <a:ext cx="1627773" cy="1463167"/>
          </a:xfrm>
          <a:prstGeom prst="rect">
            <a:avLst/>
          </a:prstGeom>
        </p:spPr>
      </p:pic>
    </p:spTree>
    <p:extLst>
      <p:ext uri="{BB962C8B-B14F-4D97-AF65-F5344CB8AC3E}">
        <p14:creationId xmlns:p14="http://schemas.microsoft.com/office/powerpoint/2010/main" val="11965543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2582</Words>
  <Application>Microsoft Office PowerPoint</Application>
  <PresentationFormat>Widescreen</PresentationFormat>
  <Paragraphs>135</Paragraphs>
  <Slides>44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Tajawal Medium</vt:lpstr>
      <vt:lpstr>Office Theme</vt:lpstr>
      <vt:lpstr>PowerPoint Presentation</vt:lpstr>
      <vt:lpstr>Introduction</vt:lpstr>
      <vt:lpstr>Innovation defined</vt:lpstr>
      <vt:lpstr>Innovation defined</vt:lpstr>
      <vt:lpstr>Innovation defined</vt:lpstr>
      <vt:lpstr>Innovation defined</vt:lpstr>
      <vt:lpstr>Types of innovation</vt:lpstr>
      <vt:lpstr>Types of innovation</vt:lpstr>
      <vt:lpstr>Types of innovation</vt:lpstr>
      <vt:lpstr>Types of innovation</vt:lpstr>
      <vt:lpstr>Types of innovation</vt:lpstr>
      <vt:lpstr>Managing ambiguity and uncertainty</vt:lpstr>
      <vt:lpstr>Managing change</vt:lpstr>
      <vt:lpstr>Managing change</vt:lpstr>
      <vt:lpstr>Managing change</vt:lpstr>
      <vt:lpstr>Managing change</vt:lpstr>
      <vt:lpstr>Opportunistic innovation</vt:lpstr>
      <vt:lpstr>Opportunistic innovation</vt:lpstr>
      <vt:lpstr>Innovation management</vt:lpstr>
      <vt:lpstr>Innovation management</vt:lpstr>
      <vt:lpstr>Innovation management</vt:lpstr>
      <vt:lpstr>Innovation management</vt:lpstr>
      <vt:lpstr>Innovation management</vt:lpstr>
      <vt:lpstr>Innovation management</vt:lpstr>
      <vt:lpstr>Innovation management</vt:lpstr>
      <vt:lpstr>Innovation and portfolio management</vt:lpstr>
      <vt:lpstr>Innovation and portfolio management</vt:lpstr>
      <vt:lpstr>Organizational Context</vt:lpstr>
      <vt:lpstr>Organizational Context</vt:lpstr>
      <vt:lpstr>Organizational Context</vt:lpstr>
      <vt:lpstr>Organizational Context</vt:lpstr>
      <vt:lpstr>Organizational Context</vt:lpstr>
      <vt:lpstr>Organizational Context</vt:lpstr>
      <vt:lpstr>Portfolio Management</vt:lpstr>
      <vt:lpstr>Portfolio Management</vt:lpstr>
      <vt:lpstr>Portfolio Management</vt:lpstr>
      <vt:lpstr>Portfolio Management</vt:lpstr>
      <vt:lpstr>Portfolio Management</vt:lpstr>
      <vt:lpstr>Resource Allocation</vt:lpstr>
      <vt:lpstr>Portfolio Balance</vt:lpstr>
      <vt:lpstr>Portfolio Balance</vt:lpstr>
      <vt:lpstr>PowerPoint Presentation</vt:lpstr>
      <vt:lpstr>الابداع والابتكار Innovation &amp; Createvity</vt:lpstr>
      <vt:lpstr>الفرق بين الابداع والابتكار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60</cp:revision>
  <dcterms:created xsi:type="dcterms:W3CDTF">2020-10-15T07:04:09Z</dcterms:created>
  <dcterms:modified xsi:type="dcterms:W3CDTF">2021-11-27T13:40:32Z</dcterms:modified>
</cp:coreProperties>
</file>