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wav" ContentType="audio/x-wav"/>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1"/>
  </p:sldMasterIdLst>
  <p:notesMasterIdLst>
    <p:notesMasterId r:id="rId48"/>
  </p:notesMasterIdLst>
  <p:sldIdLst>
    <p:sldId id="614" r:id="rId2"/>
    <p:sldId id="570" r:id="rId3"/>
    <p:sldId id="571" r:id="rId4"/>
    <p:sldId id="572" r:id="rId5"/>
    <p:sldId id="573" r:id="rId6"/>
    <p:sldId id="574" r:id="rId7"/>
    <p:sldId id="575" r:id="rId8"/>
    <p:sldId id="576" r:id="rId9"/>
    <p:sldId id="577" r:id="rId10"/>
    <p:sldId id="578" r:id="rId11"/>
    <p:sldId id="579" r:id="rId12"/>
    <p:sldId id="580" r:id="rId13"/>
    <p:sldId id="581" r:id="rId14"/>
    <p:sldId id="582" r:id="rId15"/>
    <p:sldId id="583" r:id="rId16"/>
    <p:sldId id="584" r:id="rId17"/>
    <p:sldId id="585" r:id="rId18"/>
    <p:sldId id="586" r:id="rId19"/>
    <p:sldId id="587" r:id="rId20"/>
    <p:sldId id="588" r:id="rId21"/>
    <p:sldId id="589" r:id="rId22"/>
    <p:sldId id="590" r:id="rId23"/>
    <p:sldId id="591" r:id="rId24"/>
    <p:sldId id="592" r:id="rId25"/>
    <p:sldId id="593" r:id="rId26"/>
    <p:sldId id="594" r:id="rId27"/>
    <p:sldId id="595" r:id="rId28"/>
    <p:sldId id="596" r:id="rId29"/>
    <p:sldId id="597" r:id="rId30"/>
    <p:sldId id="598" r:id="rId31"/>
    <p:sldId id="599" r:id="rId32"/>
    <p:sldId id="600" r:id="rId33"/>
    <p:sldId id="601" r:id="rId34"/>
    <p:sldId id="602" r:id="rId35"/>
    <p:sldId id="603" r:id="rId36"/>
    <p:sldId id="604" r:id="rId37"/>
    <p:sldId id="605" r:id="rId38"/>
    <p:sldId id="606" r:id="rId39"/>
    <p:sldId id="607" r:id="rId40"/>
    <p:sldId id="608" r:id="rId41"/>
    <p:sldId id="609" r:id="rId42"/>
    <p:sldId id="610" r:id="rId43"/>
    <p:sldId id="611" r:id="rId44"/>
    <p:sldId id="612" r:id="rId45"/>
    <p:sldId id="613"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14"/>
            <p14:sldId id="570"/>
            <p14:sldId id="571"/>
            <p14:sldId id="572"/>
            <p14:sldId id="573"/>
            <p14:sldId id="574"/>
            <p14:sldId id="575"/>
            <p14:sldId id="576"/>
            <p14:sldId id="577"/>
            <p14:sldId id="578"/>
            <p14:sldId id="579"/>
            <p14:sldId id="580"/>
            <p14:sldId id="581"/>
            <p14:sldId id="582"/>
            <p14:sldId id="583"/>
            <p14:sldId id="584"/>
            <p14:sldId id="585"/>
            <p14:sldId id="586"/>
            <p14:sldId id="587"/>
            <p14:sldId id="588"/>
            <p14:sldId id="589"/>
            <p14:sldId id="590"/>
            <p14:sldId id="591"/>
            <p14:sldId id="592"/>
            <p14:sldId id="593"/>
            <p14:sldId id="594"/>
            <p14:sldId id="595"/>
            <p14:sldId id="596"/>
            <p14:sldId id="597"/>
            <p14:sldId id="598"/>
            <p14:sldId id="599"/>
            <p14:sldId id="600"/>
            <p14:sldId id="601"/>
            <p14:sldId id="602"/>
            <p14:sldId id="603"/>
            <p14:sldId id="604"/>
            <p14:sldId id="605"/>
            <p14:sldId id="606"/>
            <p14:sldId id="607"/>
            <p14:sldId id="608"/>
            <p14:sldId id="609"/>
            <p14:sldId id="610"/>
            <p14:sldId id="611"/>
            <p14:sldId id="612"/>
            <p14:sldId id="61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3883" autoAdjust="0"/>
  </p:normalViewPr>
  <p:slideViewPr>
    <p:cSldViewPr snapToGrid="0">
      <p:cViewPr varScale="1">
        <p:scale>
          <a:sx n="68" d="100"/>
          <a:sy n="68" d="100"/>
        </p:scale>
        <p:origin x="592"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08-Jun-24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64013274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t>08-Jun-24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2649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t>08-Jun-24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112680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08-Jun-24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776141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7AD86B2E-B702-4422-B277-3A08C7449694}" type="datetimeFigureOut">
              <a:rPr lang="en-US" smtClean="0"/>
              <a:t>08-Jun-24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578346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7AD86B2E-B702-4422-B277-3A08C7449694}" type="datetimeFigureOut">
              <a:rPr lang="en-US" smtClean="0"/>
              <a:t>08-Jun-24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99714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7AD86B2E-B702-4422-B277-3A08C7449694}" type="datetimeFigureOut">
              <a:rPr lang="en-US" smtClean="0"/>
              <a:t>08-Jun-24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846293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08-Jun-24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818954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08-Jun-24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131593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08-Jun-24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491932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t>08-Jun-24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55355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t>08-Jun-24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0880610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3189589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0169387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08-Jun-24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926786740"/>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3.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8" Type="http://schemas.openxmlformats.org/officeDocument/2006/relationships/image" Target="../media/image13.jpg"/><Relationship Id="rId3" Type="http://schemas.openxmlformats.org/officeDocument/2006/relationships/image" Target="../media/image10.png"/><Relationship Id="rId7" Type="http://schemas.openxmlformats.org/officeDocument/2006/relationships/image" Target="../media/image12.png"/><Relationship Id="rId2" Type="http://schemas.openxmlformats.org/officeDocument/2006/relationships/notesSlide" Target="../notesSlides/notesSlide2.xml"/><Relationship Id="rId1" Type="http://schemas.openxmlformats.org/officeDocument/2006/relationships/slideLayout" Target="../slideLayouts/slideLayout12.xml"/><Relationship Id="rId6" Type="http://schemas.openxmlformats.org/officeDocument/2006/relationships/image" Target="../media/image6.svg"/><Relationship Id="rId5" Type="http://schemas.openxmlformats.org/officeDocument/2006/relationships/image" Target="../media/image11.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22">
            <a:extLst>
              <a:ext uri="{FF2B5EF4-FFF2-40B4-BE49-F238E27FC236}">
                <a16:creationId xmlns:a16="http://schemas.microsoft.com/office/drawing/2014/main" id="{52297C4B-84D7-EDC8-F6F6-53F29890AA2A}"/>
              </a:ext>
            </a:extLst>
          </p:cNvPr>
          <p:cNvSpPr/>
          <p:nvPr/>
        </p:nvSpPr>
        <p:spPr>
          <a:xfrm>
            <a:off x="152400" y="1324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Rounded Corners 22">
            <a:extLst>
              <a:ext uri="{FF2B5EF4-FFF2-40B4-BE49-F238E27FC236}">
                <a16:creationId xmlns:a16="http://schemas.microsoft.com/office/drawing/2014/main" id="{52297C4B-84D7-EDC8-F6F6-53F29890AA2A}"/>
              </a:ext>
            </a:extLst>
          </p:cNvPr>
          <p:cNvSpPr/>
          <p:nvPr/>
        </p:nvSpPr>
        <p:spPr>
          <a:xfrm>
            <a:off x="0" y="11722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a:t>
            </a:r>
            <a:r>
              <a:rPr lang="en-US" sz="2400" dirty="0" smtClean="0">
                <a:solidFill>
                  <a:schemeClr val="bg1"/>
                </a:solidFill>
                <a:latin typeface="Times New Roman" panose="02020603050405020304" pitchFamily="18" charset="0"/>
                <a:cs typeface="Times New Roman" panose="02020603050405020304" pitchFamily="18" charset="0"/>
              </a:rPr>
              <a:t>Merna Emad</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96494" y="2216145"/>
            <a:ext cx="5215534" cy="1446550"/>
          </a:xfrm>
          <a:prstGeom prst="rect">
            <a:avLst/>
          </a:prstGeom>
          <a:noFill/>
        </p:spPr>
        <p:txBody>
          <a:bodyPr wrap="square" rtlCol="0">
            <a:spAutoFit/>
          </a:bodyPr>
          <a:lstStyle/>
          <a:p>
            <a:pPr algn="ctr"/>
            <a:r>
              <a:rPr lang="en-US" sz="4400" b="1" dirty="0" smtClean="0">
                <a:solidFill>
                  <a:schemeClr val="bg1"/>
                </a:solidFill>
              </a:rPr>
              <a:t>Project communication</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8588" y="5825019"/>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rgbClr val="000000"/>
                </a:solidFill>
                <a:latin typeface="Times New Roman" panose="02020603050405020304" pitchFamily="18" charset="0"/>
                <a:cs typeface="Times New Roman" panose="02020603050405020304" pitchFamily="18" charset="0"/>
              </a:rPr>
              <a:t>Lecture 1</a:t>
            </a:r>
            <a:endParaRPr lang="en-US" sz="2800" b="1" dirty="0">
              <a:solidFill>
                <a:srgbClr val="00000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pic>
        <p:nvPicPr>
          <p:cNvPr id="5" name="Pictur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666518" y="0"/>
            <a:ext cx="7434042" cy="353758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Rectangle 1"/>
          <p:cNvSpPr/>
          <p:nvPr/>
        </p:nvSpPr>
        <p:spPr>
          <a:xfrm>
            <a:off x="4119899" y="6325403"/>
            <a:ext cx="1978940" cy="369332"/>
          </a:xfrm>
          <a:prstGeom prst="rect">
            <a:avLst/>
          </a:prstGeom>
        </p:spPr>
        <p:txBody>
          <a:bodyPr wrap="none">
            <a:spAutoFit/>
          </a:bodyPr>
          <a:lstStyle/>
          <a:p>
            <a:pPr algn="ctr"/>
            <a:r>
              <a:rPr lang="en-US" b="1" dirty="0">
                <a:solidFill>
                  <a:schemeClr val="bg1"/>
                </a:solidFill>
              </a:rPr>
              <a:t>www.midocean.ae</a:t>
            </a:r>
          </a:p>
        </p:txBody>
      </p:sp>
    </p:spTree>
    <p:extLst>
      <p:ext uri="{BB962C8B-B14F-4D97-AF65-F5344CB8AC3E}">
        <p14:creationId xmlns:p14="http://schemas.microsoft.com/office/powerpoint/2010/main" val="159596610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326137" y="0"/>
            <a:ext cx="3265638" cy="523220"/>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r>
              <a:rPr lang="en-US" sz="2800" b="1" dirty="0" smtClean="0">
                <a:latin typeface="Times New Roman" panose="02020603050405020304" pitchFamily="18" charset="0"/>
                <a:cs typeface="Times New Roman" panose="02020603050405020304" pitchFamily="18" charset="0"/>
              </a:rPr>
              <a:t>What will we learn?</a:t>
            </a:r>
            <a:endParaRPr lang="en-US" sz="2800" b="1" dirty="0">
              <a:latin typeface="Times New Roman" panose="02020603050405020304" pitchFamily="18" charset="0"/>
              <a:cs typeface="Times New Roman" panose="02020603050405020304" pitchFamily="18" charset="0"/>
            </a:endParaRPr>
          </a:p>
        </p:txBody>
      </p:sp>
      <p:sp>
        <p:nvSpPr>
          <p:cNvPr id="4" name="Rectangle 3"/>
          <p:cNvSpPr/>
          <p:nvPr/>
        </p:nvSpPr>
        <p:spPr>
          <a:xfrm>
            <a:off x="736862" y="933253"/>
            <a:ext cx="7956223" cy="1015663"/>
          </a:xfrm>
          <a:prstGeom prst="rect">
            <a:avLst/>
          </a:prstGeom>
          <a:solidFill>
            <a:schemeClr val="accent1">
              <a:lumMod val="20000"/>
              <a:lumOff val="80000"/>
            </a:schemeClr>
          </a:solidFill>
          <a:ln>
            <a:solidFill>
              <a:schemeClr val="tx1"/>
            </a:solidFill>
          </a:ln>
        </p:spPr>
        <p:txBody>
          <a:bodyPr wrap="square">
            <a:spAutoFit/>
          </a:bodyPr>
          <a:lstStyle/>
          <a:p>
            <a:pPr lvl="0"/>
            <a:r>
              <a:rPr lang="en-US" sz="2000" dirty="0"/>
              <a:t>Understand why people communicate by looking at two different communication theories that focus on communication as a way people handle uncertainty.</a:t>
            </a:r>
          </a:p>
        </p:txBody>
      </p:sp>
      <p:sp>
        <p:nvSpPr>
          <p:cNvPr id="13" name="Rectangle 12"/>
          <p:cNvSpPr/>
          <p:nvPr/>
        </p:nvSpPr>
        <p:spPr>
          <a:xfrm>
            <a:off x="695226" y="2551058"/>
            <a:ext cx="8039493" cy="707886"/>
          </a:xfrm>
          <a:prstGeom prst="rect">
            <a:avLst/>
          </a:prstGeom>
          <a:solidFill>
            <a:schemeClr val="accent1">
              <a:lumMod val="20000"/>
              <a:lumOff val="80000"/>
            </a:schemeClr>
          </a:solidFill>
          <a:ln>
            <a:solidFill>
              <a:schemeClr val="tx1"/>
            </a:solidFill>
          </a:ln>
        </p:spPr>
        <p:txBody>
          <a:bodyPr wrap="square">
            <a:spAutoFit/>
          </a:bodyPr>
          <a:lstStyle/>
          <a:p>
            <a:pPr lvl="0"/>
            <a:r>
              <a:rPr lang="en-US" sz="2000" dirty="0"/>
              <a:t>Evaluate the impact of the quality as well as the quantity of communication in a project.</a:t>
            </a:r>
          </a:p>
        </p:txBody>
      </p:sp>
      <p:sp>
        <p:nvSpPr>
          <p:cNvPr id="6" name="Rectangle 5"/>
          <p:cNvSpPr/>
          <p:nvPr/>
        </p:nvSpPr>
        <p:spPr>
          <a:xfrm>
            <a:off x="695226" y="4217988"/>
            <a:ext cx="7549299" cy="707886"/>
          </a:xfrm>
          <a:prstGeom prst="rect">
            <a:avLst/>
          </a:prstGeom>
          <a:solidFill>
            <a:schemeClr val="accent1">
              <a:lumMod val="20000"/>
              <a:lumOff val="80000"/>
            </a:schemeClr>
          </a:solidFill>
          <a:ln>
            <a:solidFill>
              <a:schemeClr val="tx1"/>
            </a:solidFill>
          </a:ln>
        </p:spPr>
        <p:txBody>
          <a:bodyPr wrap="square">
            <a:spAutoFit/>
          </a:bodyPr>
          <a:lstStyle/>
          <a:p>
            <a:pPr lvl="0"/>
            <a:r>
              <a:rPr lang="en-US" sz="2000" dirty="0"/>
              <a:t>See the connection between effective communication and stakeholder trust</a:t>
            </a:r>
          </a:p>
        </p:txBody>
      </p:sp>
      <p:sp>
        <p:nvSpPr>
          <p:cNvPr id="3" name="Striped Right Arrow 2"/>
          <p:cNvSpPr/>
          <p:nvPr/>
        </p:nvSpPr>
        <p:spPr>
          <a:xfrm>
            <a:off x="0" y="1074656"/>
            <a:ext cx="584462" cy="405352"/>
          </a:xfrm>
          <a:prstGeom prst="stripedRightArrow">
            <a:avLst/>
          </a:prstGeom>
          <a:effectLst>
            <a:outerShdw blurRad="50800" dist="38100" dir="2700000" algn="tl"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a:p>
        </p:txBody>
      </p:sp>
      <p:sp>
        <p:nvSpPr>
          <p:cNvPr id="8" name="Striped Right Arrow 7"/>
          <p:cNvSpPr/>
          <p:nvPr/>
        </p:nvSpPr>
        <p:spPr>
          <a:xfrm>
            <a:off x="0" y="2635899"/>
            <a:ext cx="584462" cy="405352"/>
          </a:xfrm>
          <a:prstGeom prst="stripedRightArrow">
            <a:avLst/>
          </a:prstGeom>
          <a:effectLst>
            <a:outerShdw blurRad="50800" dist="38100" dir="2700000" algn="tl"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a:p>
        </p:txBody>
      </p:sp>
      <p:sp>
        <p:nvSpPr>
          <p:cNvPr id="9" name="Striped Right Arrow 8"/>
          <p:cNvSpPr/>
          <p:nvPr/>
        </p:nvSpPr>
        <p:spPr>
          <a:xfrm>
            <a:off x="0" y="4369255"/>
            <a:ext cx="584462" cy="405352"/>
          </a:xfrm>
          <a:prstGeom prst="stripedRightArrow">
            <a:avLst/>
          </a:prstGeom>
          <a:effectLst>
            <a:outerShdw blurRad="50800" dist="38100" dir="2700000" algn="tl"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37385251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ppt_x"/>
                                          </p:val>
                                        </p:tav>
                                        <p:tav tm="100000">
                                          <p:val>
                                            <p:strVal val="#ppt_x"/>
                                          </p:val>
                                        </p:tav>
                                      </p:tavLst>
                                    </p:anim>
                                    <p:anim calcmode="lin" valueType="num">
                                      <p:cBhvr additive="base">
                                        <p:cTn id="1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500" fill="hold"/>
                                        <p:tgtEl>
                                          <p:spTgt spid="8"/>
                                        </p:tgtEl>
                                        <p:attrNameLst>
                                          <p:attrName>ppt_x</p:attrName>
                                        </p:attrNameLst>
                                      </p:cBhvr>
                                      <p:tavLst>
                                        <p:tav tm="0">
                                          <p:val>
                                            <p:strVal val="#ppt_x"/>
                                          </p:val>
                                        </p:tav>
                                        <p:tav tm="100000">
                                          <p:val>
                                            <p:strVal val="#ppt_x"/>
                                          </p:val>
                                        </p:tav>
                                      </p:tavLst>
                                    </p:anim>
                                    <p:anim calcmode="lin" valueType="num">
                                      <p:cBhvr additive="base">
                                        <p:cTn id="24" dur="500" fill="hold"/>
                                        <p:tgtEl>
                                          <p:spTgt spid="8"/>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500" fill="hold"/>
                                        <p:tgtEl>
                                          <p:spTgt spid="13"/>
                                        </p:tgtEl>
                                        <p:attrNameLst>
                                          <p:attrName>ppt_x</p:attrName>
                                        </p:attrNameLst>
                                      </p:cBhvr>
                                      <p:tavLst>
                                        <p:tav tm="0">
                                          <p:val>
                                            <p:strVal val="#ppt_x"/>
                                          </p:val>
                                        </p:tav>
                                        <p:tav tm="100000">
                                          <p:val>
                                            <p:strVal val="#ppt_x"/>
                                          </p:val>
                                        </p:tav>
                                      </p:tavLst>
                                    </p:anim>
                                    <p:anim calcmode="lin" valueType="num">
                                      <p:cBhvr additive="base">
                                        <p:cTn id="2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500" fill="hold"/>
                                        <p:tgtEl>
                                          <p:spTgt spid="9"/>
                                        </p:tgtEl>
                                        <p:attrNameLst>
                                          <p:attrName>ppt_x</p:attrName>
                                        </p:attrNameLst>
                                      </p:cBhvr>
                                      <p:tavLst>
                                        <p:tav tm="0">
                                          <p:val>
                                            <p:strVal val="#ppt_x"/>
                                          </p:val>
                                        </p:tav>
                                        <p:tav tm="100000">
                                          <p:val>
                                            <p:strVal val="#ppt_x"/>
                                          </p:val>
                                        </p:tav>
                                      </p:tavLst>
                                    </p:anim>
                                    <p:anim calcmode="lin" valueType="num">
                                      <p:cBhvr additive="base">
                                        <p:cTn id="34" dur="5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additive="base">
                                        <p:cTn id="37" dur="500" fill="hold"/>
                                        <p:tgtEl>
                                          <p:spTgt spid="6"/>
                                        </p:tgtEl>
                                        <p:attrNameLst>
                                          <p:attrName>ppt_x</p:attrName>
                                        </p:attrNameLst>
                                      </p:cBhvr>
                                      <p:tavLst>
                                        <p:tav tm="0">
                                          <p:val>
                                            <p:strVal val="#ppt_x"/>
                                          </p:val>
                                        </p:tav>
                                        <p:tav tm="100000">
                                          <p:val>
                                            <p:strVal val="#ppt_x"/>
                                          </p:val>
                                        </p:tav>
                                      </p:tavLst>
                                    </p:anim>
                                    <p:anim calcmode="lin" valueType="num">
                                      <p:cBhvr additive="base">
                                        <p:cTn id="3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13" grpId="0" animBg="1"/>
      <p:bldP spid="6" grpId="0" animBg="1"/>
      <p:bldP spid="3" grpId="0" animBg="1"/>
      <p:bldP spid="8" grpId="0" animBg="1"/>
      <p:bldP spid="9"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1093509" y="933254"/>
            <a:ext cx="2479250" cy="1451727"/>
          </a:xfrm>
          <a:prstGeom prst="roundRect">
            <a:avLst/>
          </a:prstGeom>
          <a:solidFill>
            <a:schemeClr val="tx1">
              <a:lumMod val="95000"/>
              <a:lumOff val="5000"/>
            </a:schemeClr>
          </a:solidFill>
          <a:ln w="9525" cap="flat" cmpd="sng" algn="ctr">
            <a:solidFill>
              <a:schemeClr val="dk1"/>
            </a:solidFill>
            <a:prstDash val="solid"/>
            <a:round/>
            <a:headEnd type="none" w="med" len="med"/>
            <a:tailEnd type="none" w="med" len="med"/>
          </a:ln>
          <a:effectLst>
            <a:reflection blurRad="6350" stA="52000" endA="300" endPos="35000" dir="5400000" sy="-100000" algn="bl" rotWithShape="0"/>
          </a:effectLst>
        </p:spPr>
        <p:style>
          <a:lnRef idx="0">
            <a:scrgbClr r="0" g="0" b="0"/>
          </a:lnRef>
          <a:fillRef idx="0">
            <a:scrgbClr r="0" g="0" b="0"/>
          </a:fillRef>
          <a:effectRef idx="0">
            <a:scrgbClr r="0" g="0" b="0"/>
          </a:effectRef>
          <a:fontRef idx="minor">
            <a:schemeClr val="dk1"/>
          </a:fontRef>
        </p:style>
        <p:txBody>
          <a:bodyPr rtlCol="0" anchor="ctr"/>
          <a:lstStyle/>
          <a:p>
            <a:pPr algn="ctr"/>
            <a:endParaRPr lang="en-US"/>
          </a:p>
        </p:txBody>
      </p:sp>
      <p:sp>
        <p:nvSpPr>
          <p:cNvPr id="3" name="Rectangle 2"/>
          <p:cNvSpPr/>
          <p:nvPr/>
        </p:nvSpPr>
        <p:spPr>
          <a:xfrm>
            <a:off x="1602036" y="1255023"/>
            <a:ext cx="1462195" cy="522259"/>
          </a:xfrm>
          <a:prstGeom prst="rect">
            <a:avLst/>
          </a:prstGeom>
        </p:spPr>
        <p:txBody>
          <a:bodyPr wrap="none">
            <a:spAutoFit/>
          </a:bodyPr>
          <a:lstStyle/>
          <a:p>
            <a:pPr>
              <a:lnSpc>
                <a:spcPct val="107000"/>
              </a:lnSpc>
              <a:spcAft>
                <a:spcPts val="800"/>
              </a:spcAft>
            </a:pPr>
            <a:r>
              <a:rPr lang="en-US" sz="28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Lecture</a:t>
            </a:r>
            <a:r>
              <a:rPr lang="en-US" sz="28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p>
        </p:txBody>
      </p:sp>
      <p:cxnSp>
        <p:nvCxnSpPr>
          <p:cNvPr id="5" name="Elbow Connector 4"/>
          <p:cNvCxnSpPr/>
          <p:nvPr/>
        </p:nvCxnSpPr>
        <p:spPr>
          <a:xfrm>
            <a:off x="3244464" y="1472021"/>
            <a:ext cx="1583270" cy="1025085"/>
          </a:xfrm>
          <a:prstGeom prst="bentConnector3">
            <a:avLst/>
          </a:prstGeom>
          <a:ln>
            <a:tailEnd type="triangle"/>
          </a:ln>
          <a:effectLst>
            <a:outerShdw blurRad="50800" dist="38100" dir="2700000" algn="tl" rotWithShape="0">
              <a:prstClr val="black">
                <a:alpha val="40000"/>
              </a:prstClr>
            </a:outerShdw>
            <a:reflection blurRad="6350" stA="52000" endA="300" endPos="35000" dir="5400000" sy="-100000" algn="bl" rotWithShape="0"/>
          </a:effectLst>
        </p:spPr>
        <p:style>
          <a:lnRef idx="1">
            <a:schemeClr val="dk1"/>
          </a:lnRef>
          <a:fillRef idx="0">
            <a:schemeClr val="dk1"/>
          </a:fillRef>
          <a:effectRef idx="0">
            <a:schemeClr val="dk1"/>
          </a:effectRef>
          <a:fontRef idx="minor">
            <a:schemeClr val="tx1"/>
          </a:fontRef>
        </p:style>
      </p:cxnSp>
      <p:sp>
        <p:nvSpPr>
          <p:cNvPr id="6" name="Oval 5"/>
          <p:cNvSpPr/>
          <p:nvPr/>
        </p:nvSpPr>
        <p:spPr>
          <a:xfrm>
            <a:off x="4068225" y="2646374"/>
            <a:ext cx="1998482" cy="1649691"/>
          </a:xfrm>
          <a:prstGeom prst="ellipse">
            <a:avLst/>
          </a:prstGeom>
          <a:solidFill>
            <a:srgbClr val="E3D9F5"/>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1 </a:t>
            </a:r>
          </a:p>
        </p:txBody>
      </p:sp>
      <p:cxnSp>
        <p:nvCxnSpPr>
          <p:cNvPr id="8" name="Elbow Connector 7"/>
          <p:cNvCxnSpPr/>
          <p:nvPr/>
        </p:nvCxnSpPr>
        <p:spPr>
          <a:xfrm flipV="1">
            <a:off x="3572757" y="712435"/>
            <a:ext cx="1398743" cy="1022891"/>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11" name="Oval 10"/>
          <p:cNvSpPr/>
          <p:nvPr/>
        </p:nvSpPr>
        <p:spPr>
          <a:xfrm>
            <a:off x="5067466" y="149646"/>
            <a:ext cx="1998482" cy="1649691"/>
          </a:xfrm>
          <a:prstGeom prst="ellipse">
            <a:avLst/>
          </a:prstGeom>
          <a:solidFill>
            <a:srgbClr val="E3D9F5"/>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a:t>
            </a:r>
            <a:r>
              <a:rPr lang="en-US" sz="2400" b="1" dirty="0" smtClean="0">
                <a:latin typeface="Times New Roman" panose="02020603050405020304" pitchFamily="18" charset="0"/>
                <a:cs typeface="Times New Roman" panose="02020603050405020304" pitchFamily="18" charset="0"/>
              </a:rPr>
              <a:t>2 </a:t>
            </a:r>
            <a:endParaRPr lang="en-US" sz="2400" b="1" dirty="0">
              <a:latin typeface="Times New Roman" panose="02020603050405020304" pitchFamily="18" charset="0"/>
              <a:cs typeface="Times New Roman" panose="02020603050405020304" pitchFamily="18" charset="0"/>
            </a:endParaRPr>
          </a:p>
        </p:txBody>
      </p:sp>
      <p:sp>
        <p:nvSpPr>
          <p:cNvPr id="12" name="Right Bracket 11"/>
          <p:cNvSpPr/>
          <p:nvPr/>
        </p:nvSpPr>
        <p:spPr>
          <a:xfrm>
            <a:off x="7754979" y="4024216"/>
            <a:ext cx="329418" cy="1626127"/>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3" name="Left Bracket 12"/>
          <p:cNvSpPr/>
          <p:nvPr/>
        </p:nvSpPr>
        <p:spPr>
          <a:xfrm>
            <a:off x="2831964" y="4112454"/>
            <a:ext cx="406545" cy="1614342"/>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4" name="Rectangle 13"/>
          <p:cNvSpPr/>
          <p:nvPr/>
        </p:nvSpPr>
        <p:spPr>
          <a:xfrm>
            <a:off x="3085201" y="4390284"/>
            <a:ext cx="4465068" cy="400110"/>
          </a:xfrm>
          <a:prstGeom prst="rect">
            <a:avLst/>
          </a:prstGeom>
          <a:solidFill>
            <a:schemeClr val="bg1"/>
          </a:solidFill>
          <a:ln>
            <a:solidFill>
              <a:schemeClr val="tx1"/>
            </a:solidFill>
          </a:ln>
        </p:spPr>
        <p:txBody>
          <a:bodyPr wrap="none">
            <a:spAutoFit/>
          </a:bodyPr>
          <a:lstStyle/>
          <a:p>
            <a:r>
              <a:rPr lang="en-US" sz="20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Introduction to Project communication</a:t>
            </a:r>
            <a:endPar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9" name="Right Bracket 18"/>
          <p:cNvSpPr/>
          <p:nvPr/>
        </p:nvSpPr>
        <p:spPr>
          <a:xfrm>
            <a:off x="11413310" y="140413"/>
            <a:ext cx="329418" cy="1585680"/>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0" name="Left Bracket 19"/>
          <p:cNvSpPr/>
          <p:nvPr/>
        </p:nvSpPr>
        <p:spPr>
          <a:xfrm>
            <a:off x="7382652" y="181651"/>
            <a:ext cx="328128" cy="1585680"/>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1" name="Rectangle 20"/>
          <p:cNvSpPr/>
          <p:nvPr/>
        </p:nvSpPr>
        <p:spPr>
          <a:xfrm>
            <a:off x="7382652" y="312325"/>
            <a:ext cx="4279769" cy="400110"/>
          </a:xfrm>
          <a:prstGeom prst="rect">
            <a:avLst/>
          </a:prstGeom>
          <a:solidFill>
            <a:schemeClr val="bg1"/>
          </a:solidFill>
          <a:ln>
            <a:solidFill>
              <a:schemeClr val="tx1"/>
            </a:solidFill>
          </a:ln>
        </p:spPr>
        <p:txBody>
          <a:bodyPr wrap="square">
            <a:spAutoFit/>
          </a:bodyPr>
          <a:lstStyle/>
          <a:p>
            <a:pPr algn="ctr"/>
            <a:r>
              <a:rPr lang="en-US" sz="2000" b="1" dirty="0"/>
              <a:t>Exploring Communication Theories</a:t>
            </a:r>
          </a:p>
        </p:txBody>
      </p:sp>
      <p:sp>
        <p:nvSpPr>
          <p:cNvPr id="9" name="Rectangle 8"/>
          <p:cNvSpPr/>
          <p:nvPr/>
        </p:nvSpPr>
        <p:spPr>
          <a:xfrm>
            <a:off x="2889735" y="5010318"/>
            <a:ext cx="5160965" cy="400110"/>
          </a:xfrm>
          <a:prstGeom prst="rect">
            <a:avLst/>
          </a:prstGeom>
          <a:solidFill>
            <a:schemeClr val="bg1"/>
          </a:solidFill>
          <a:ln>
            <a:solidFill>
              <a:schemeClr val="tx1"/>
            </a:solidFill>
          </a:ln>
        </p:spPr>
        <p:txBody>
          <a:bodyPr wrap="none">
            <a:spAutoFit/>
          </a:bodyPr>
          <a:lstStyle/>
          <a:p>
            <a:r>
              <a:rPr lang="en-US" sz="2000" b="1" dirty="0"/>
              <a:t>Improvement of project communication stages</a:t>
            </a:r>
          </a:p>
        </p:txBody>
      </p:sp>
      <p:sp>
        <p:nvSpPr>
          <p:cNvPr id="16" name="Rectangle 15"/>
          <p:cNvSpPr/>
          <p:nvPr/>
        </p:nvSpPr>
        <p:spPr>
          <a:xfrm>
            <a:off x="7397146" y="895865"/>
            <a:ext cx="4279769" cy="707886"/>
          </a:xfrm>
          <a:prstGeom prst="rect">
            <a:avLst/>
          </a:prstGeom>
          <a:solidFill>
            <a:schemeClr val="bg1"/>
          </a:solidFill>
          <a:ln>
            <a:solidFill>
              <a:schemeClr val="tx1"/>
            </a:solidFill>
          </a:ln>
        </p:spPr>
        <p:txBody>
          <a:bodyPr wrap="square">
            <a:spAutoFit/>
          </a:bodyPr>
          <a:lstStyle/>
          <a:p>
            <a:pPr algn="ctr"/>
            <a:r>
              <a:rPr lang="en-US" sz="2000" b="1" dirty="0" smtClean="0"/>
              <a:t>Uncertainty and Effective communication</a:t>
            </a:r>
            <a:endParaRPr lang="en-US" sz="2000" b="1" dirty="0"/>
          </a:p>
        </p:txBody>
      </p:sp>
      <p:pic>
        <p:nvPicPr>
          <p:cNvPr id="17" name="Picture 16">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71431" y="13883"/>
            <a:ext cx="1264585" cy="596884"/>
          </a:xfrm>
          <a:prstGeom prst="rect">
            <a:avLst/>
          </a:prstGeom>
        </p:spPr>
      </p:pic>
    </p:spTree>
    <p:extLst>
      <p:ext uri="{BB962C8B-B14F-4D97-AF65-F5344CB8AC3E}">
        <p14:creationId xmlns:p14="http://schemas.microsoft.com/office/powerpoint/2010/main" val="33569307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arn(inVertical)">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
                                          </p:val>
                                        </p:tav>
                                        <p:tav tm="100000">
                                          <p:val>
                                            <p:strVal val="#ppt_x"/>
                                          </p:val>
                                        </p:tav>
                                      </p:tavLst>
                                    </p:anim>
                                    <p:anim calcmode="lin" valueType="num">
                                      <p:cBhvr>
                                        <p:cTn id="27"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1000"/>
                                        <p:tgtEl>
                                          <p:spTgt spid="11"/>
                                        </p:tgtEl>
                                      </p:cBhvr>
                                    </p:animEffect>
                                    <p:anim calcmode="lin" valueType="num">
                                      <p:cBhvr>
                                        <p:cTn id="33" dur="1000" fill="hold"/>
                                        <p:tgtEl>
                                          <p:spTgt spid="11"/>
                                        </p:tgtEl>
                                        <p:attrNameLst>
                                          <p:attrName>ppt_x</p:attrName>
                                        </p:attrNameLst>
                                      </p:cBhvr>
                                      <p:tavLst>
                                        <p:tav tm="0">
                                          <p:val>
                                            <p:strVal val="#ppt_x"/>
                                          </p:val>
                                        </p:tav>
                                        <p:tav tm="100000">
                                          <p:val>
                                            <p:strVal val="#ppt_x"/>
                                          </p:val>
                                        </p:tav>
                                      </p:tavLst>
                                    </p:anim>
                                    <p:anim calcmode="lin" valueType="num">
                                      <p:cBhvr>
                                        <p:cTn id="3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p:cTn id="39" dur="500" fill="hold"/>
                                        <p:tgtEl>
                                          <p:spTgt spid="13"/>
                                        </p:tgtEl>
                                        <p:attrNameLst>
                                          <p:attrName>ppt_w</p:attrName>
                                        </p:attrNameLst>
                                      </p:cBhvr>
                                      <p:tavLst>
                                        <p:tav tm="0">
                                          <p:val>
                                            <p:fltVal val="0"/>
                                          </p:val>
                                        </p:tav>
                                        <p:tav tm="100000">
                                          <p:val>
                                            <p:strVal val="#ppt_w"/>
                                          </p:val>
                                        </p:tav>
                                      </p:tavLst>
                                    </p:anim>
                                    <p:anim calcmode="lin" valueType="num">
                                      <p:cBhvr>
                                        <p:cTn id="40" dur="500" fill="hold"/>
                                        <p:tgtEl>
                                          <p:spTgt spid="13"/>
                                        </p:tgtEl>
                                        <p:attrNameLst>
                                          <p:attrName>ppt_h</p:attrName>
                                        </p:attrNameLst>
                                      </p:cBhvr>
                                      <p:tavLst>
                                        <p:tav tm="0">
                                          <p:val>
                                            <p:fltVal val="0"/>
                                          </p:val>
                                        </p:tav>
                                        <p:tav tm="100000">
                                          <p:val>
                                            <p:strVal val="#ppt_h"/>
                                          </p:val>
                                        </p:tav>
                                      </p:tavLst>
                                    </p:anim>
                                    <p:animEffect transition="in" filter="fade">
                                      <p:cBhvr>
                                        <p:cTn id="41" dur="500"/>
                                        <p:tgtEl>
                                          <p:spTgt spid="13"/>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p:cTn id="44" dur="500" fill="hold"/>
                                        <p:tgtEl>
                                          <p:spTgt spid="12"/>
                                        </p:tgtEl>
                                        <p:attrNameLst>
                                          <p:attrName>ppt_w</p:attrName>
                                        </p:attrNameLst>
                                      </p:cBhvr>
                                      <p:tavLst>
                                        <p:tav tm="0">
                                          <p:val>
                                            <p:fltVal val="0"/>
                                          </p:val>
                                        </p:tav>
                                        <p:tav tm="100000">
                                          <p:val>
                                            <p:strVal val="#ppt_w"/>
                                          </p:val>
                                        </p:tav>
                                      </p:tavLst>
                                    </p:anim>
                                    <p:anim calcmode="lin" valueType="num">
                                      <p:cBhvr>
                                        <p:cTn id="45" dur="500" fill="hold"/>
                                        <p:tgtEl>
                                          <p:spTgt spid="12"/>
                                        </p:tgtEl>
                                        <p:attrNameLst>
                                          <p:attrName>ppt_h</p:attrName>
                                        </p:attrNameLst>
                                      </p:cBhvr>
                                      <p:tavLst>
                                        <p:tav tm="0">
                                          <p:val>
                                            <p:fltVal val="0"/>
                                          </p:val>
                                        </p:tav>
                                        <p:tav tm="100000">
                                          <p:val>
                                            <p:strVal val="#ppt_h"/>
                                          </p:val>
                                        </p:tav>
                                      </p:tavLst>
                                    </p:anim>
                                    <p:animEffect transition="in" filter="fade">
                                      <p:cBhvr>
                                        <p:cTn id="46" dur="500"/>
                                        <p:tgtEl>
                                          <p:spTgt spid="12"/>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p:cTn id="49" dur="500" fill="hold"/>
                                        <p:tgtEl>
                                          <p:spTgt spid="14"/>
                                        </p:tgtEl>
                                        <p:attrNameLst>
                                          <p:attrName>ppt_w</p:attrName>
                                        </p:attrNameLst>
                                      </p:cBhvr>
                                      <p:tavLst>
                                        <p:tav tm="0">
                                          <p:val>
                                            <p:fltVal val="0"/>
                                          </p:val>
                                        </p:tav>
                                        <p:tav tm="100000">
                                          <p:val>
                                            <p:strVal val="#ppt_w"/>
                                          </p:val>
                                        </p:tav>
                                      </p:tavLst>
                                    </p:anim>
                                    <p:anim calcmode="lin" valueType="num">
                                      <p:cBhvr>
                                        <p:cTn id="50" dur="500" fill="hold"/>
                                        <p:tgtEl>
                                          <p:spTgt spid="14"/>
                                        </p:tgtEl>
                                        <p:attrNameLst>
                                          <p:attrName>ppt_h</p:attrName>
                                        </p:attrNameLst>
                                      </p:cBhvr>
                                      <p:tavLst>
                                        <p:tav tm="0">
                                          <p:val>
                                            <p:fltVal val="0"/>
                                          </p:val>
                                        </p:tav>
                                        <p:tav tm="100000">
                                          <p:val>
                                            <p:strVal val="#ppt_h"/>
                                          </p:val>
                                        </p:tav>
                                      </p:tavLst>
                                    </p:anim>
                                    <p:animEffect transition="in" filter="fade">
                                      <p:cBhvr>
                                        <p:cTn id="51" dur="500"/>
                                        <p:tgtEl>
                                          <p:spTgt spid="14"/>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9"/>
                                        </p:tgtEl>
                                        <p:attrNameLst>
                                          <p:attrName>style.visibility</p:attrName>
                                        </p:attrNameLst>
                                      </p:cBhvr>
                                      <p:to>
                                        <p:strVal val="visible"/>
                                      </p:to>
                                    </p:set>
                                    <p:anim calcmode="lin" valueType="num">
                                      <p:cBhvr>
                                        <p:cTn id="56" dur="500" fill="hold"/>
                                        <p:tgtEl>
                                          <p:spTgt spid="9"/>
                                        </p:tgtEl>
                                        <p:attrNameLst>
                                          <p:attrName>ppt_w</p:attrName>
                                        </p:attrNameLst>
                                      </p:cBhvr>
                                      <p:tavLst>
                                        <p:tav tm="0">
                                          <p:val>
                                            <p:fltVal val="0"/>
                                          </p:val>
                                        </p:tav>
                                        <p:tav tm="100000">
                                          <p:val>
                                            <p:strVal val="#ppt_w"/>
                                          </p:val>
                                        </p:tav>
                                      </p:tavLst>
                                    </p:anim>
                                    <p:anim calcmode="lin" valueType="num">
                                      <p:cBhvr>
                                        <p:cTn id="57" dur="500" fill="hold"/>
                                        <p:tgtEl>
                                          <p:spTgt spid="9"/>
                                        </p:tgtEl>
                                        <p:attrNameLst>
                                          <p:attrName>ppt_h</p:attrName>
                                        </p:attrNameLst>
                                      </p:cBhvr>
                                      <p:tavLst>
                                        <p:tav tm="0">
                                          <p:val>
                                            <p:fltVal val="0"/>
                                          </p:val>
                                        </p:tav>
                                        <p:tav tm="100000">
                                          <p:val>
                                            <p:strVal val="#ppt_h"/>
                                          </p:val>
                                        </p:tav>
                                      </p:tavLst>
                                    </p:anim>
                                    <p:animEffect transition="in" filter="fade">
                                      <p:cBhvr>
                                        <p:cTn id="58" dur="500"/>
                                        <p:tgtEl>
                                          <p:spTgt spid="9"/>
                                        </p:tgtEl>
                                      </p:cBhvr>
                                    </p:animEffect>
                                  </p:childTnLst>
                                </p:cTn>
                              </p:par>
                            </p:childTnLst>
                          </p:cTn>
                        </p:par>
                      </p:childTnLst>
                    </p:cTn>
                  </p:par>
                  <p:par>
                    <p:cTn id="59" fill="hold">
                      <p:stCondLst>
                        <p:cond delay="indefinite"/>
                      </p:stCondLst>
                      <p:childTnLst>
                        <p:par>
                          <p:cTn id="60" fill="hold">
                            <p:stCondLst>
                              <p:cond delay="0"/>
                            </p:stCondLst>
                            <p:childTnLst>
                              <p:par>
                                <p:cTn id="61" presetID="53" presetClass="entr" presetSubtype="16" fill="hold" grpId="0" nodeType="clickEffect">
                                  <p:stCondLst>
                                    <p:cond delay="0"/>
                                  </p:stCondLst>
                                  <p:childTnLst>
                                    <p:set>
                                      <p:cBhvr>
                                        <p:cTn id="62" dur="1" fill="hold">
                                          <p:stCondLst>
                                            <p:cond delay="0"/>
                                          </p:stCondLst>
                                        </p:cTn>
                                        <p:tgtEl>
                                          <p:spTgt spid="19"/>
                                        </p:tgtEl>
                                        <p:attrNameLst>
                                          <p:attrName>style.visibility</p:attrName>
                                        </p:attrNameLst>
                                      </p:cBhvr>
                                      <p:to>
                                        <p:strVal val="visible"/>
                                      </p:to>
                                    </p:set>
                                    <p:anim calcmode="lin" valueType="num">
                                      <p:cBhvr>
                                        <p:cTn id="63" dur="500" fill="hold"/>
                                        <p:tgtEl>
                                          <p:spTgt spid="19"/>
                                        </p:tgtEl>
                                        <p:attrNameLst>
                                          <p:attrName>ppt_w</p:attrName>
                                        </p:attrNameLst>
                                      </p:cBhvr>
                                      <p:tavLst>
                                        <p:tav tm="0">
                                          <p:val>
                                            <p:fltVal val="0"/>
                                          </p:val>
                                        </p:tav>
                                        <p:tav tm="100000">
                                          <p:val>
                                            <p:strVal val="#ppt_w"/>
                                          </p:val>
                                        </p:tav>
                                      </p:tavLst>
                                    </p:anim>
                                    <p:anim calcmode="lin" valueType="num">
                                      <p:cBhvr>
                                        <p:cTn id="64" dur="500" fill="hold"/>
                                        <p:tgtEl>
                                          <p:spTgt spid="19"/>
                                        </p:tgtEl>
                                        <p:attrNameLst>
                                          <p:attrName>ppt_h</p:attrName>
                                        </p:attrNameLst>
                                      </p:cBhvr>
                                      <p:tavLst>
                                        <p:tav tm="0">
                                          <p:val>
                                            <p:fltVal val="0"/>
                                          </p:val>
                                        </p:tav>
                                        <p:tav tm="100000">
                                          <p:val>
                                            <p:strVal val="#ppt_h"/>
                                          </p:val>
                                        </p:tav>
                                      </p:tavLst>
                                    </p:anim>
                                    <p:animEffect transition="in" filter="fade">
                                      <p:cBhvr>
                                        <p:cTn id="65" dur="500"/>
                                        <p:tgtEl>
                                          <p:spTgt spid="19"/>
                                        </p:tgtEl>
                                      </p:cBhvr>
                                    </p:animEffect>
                                  </p:childTnLst>
                                </p:cTn>
                              </p:par>
                              <p:par>
                                <p:cTn id="66" presetID="53" presetClass="entr" presetSubtype="16" fill="hold" grpId="0" nodeType="withEffect">
                                  <p:stCondLst>
                                    <p:cond delay="0"/>
                                  </p:stCondLst>
                                  <p:childTnLst>
                                    <p:set>
                                      <p:cBhvr>
                                        <p:cTn id="67" dur="1" fill="hold">
                                          <p:stCondLst>
                                            <p:cond delay="0"/>
                                          </p:stCondLst>
                                        </p:cTn>
                                        <p:tgtEl>
                                          <p:spTgt spid="20"/>
                                        </p:tgtEl>
                                        <p:attrNameLst>
                                          <p:attrName>style.visibility</p:attrName>
                                        </p:attrNameLst>
                                      </p:cBhvr>
                                      <p:to>
                                        <p:strVal val="visible"/>
                                      </p:to>
                                    </p:set>
                                    <p:anim calcmode="lin" valueType="num">
                                      <p:cBhvr>
                                        <p:cTn id="68" dur="500" fill="hold"/>
                                        <p:tgtEl>
                                          <p:spTgt spid="20"/>
                                        </p:tgtEl>
                                        <p:attrNameLst>
                                          <p:attrName>ppt_w</p:attrName>
                                        </p:attrNameLst>
                                      </p:cBhvr>
                                      <p:tavLst>
                                        <p:tav tm="0">
                                          <p:val>
                                            <p:fltVal val="0"/>
                                          </p:val>
                                        </p:tav>
                                        <p:tav tm="100000">
                                          <p:val>
                                            <p:strVal val="#ppt_w"/>
                                          </p:val>
                                        </p:tav>
                                      </p:tavLst>
                                    </p:anim>
                                    <p:anim calcmode="lin" valueType="num">
                                      <p:cBhvr>
                                        <p:cTn id="69" dur="500" fill="hold"/>
                                        <p:tgtEl>
                                          <p:spTgt spid="20"/>
                                        </p:tgtEl>
                                        <p:attrNameLst>
                                          <p:attrName>ppt_h</p:attrName>
                                        </p:attrNameLst>
                                      </p:cBhvr>
                                      <p:tavLst>
                                        <p:tav tm="0">
                                          <p:val>
                                            <p:fltVal val="0"/>
                                          </p:val>
                                        </p:tav>
                                        <p:tav tm="100000">
                                          <p:val>
                                            <p:strVal val="#ppt_h"/>
                                          </p:val>
                                        </p:tav>
                                      </p:tavLst>
                                    </p:anim>
                                    <p:animEffect transition="in" filter="fade">
                                      <p:cBhvr>
                                        <p:cTn id="70" dur="500"/>
                                        <p:tgtEl>
                                          <p:spTgt spid="20"/>
                                        </p:tgtEl>
                                      </p:cBhvr>
                                    </p:animEffect>
                                  </p:childTnLst>
                                </p:cTn>
                              </p:par>
                              <p:par>
                                <p:cTn id="71" presetID="53" presetClass="entr" presetSubtype="16" fill="hold" grpId="0" nodeType="withEffect">
                                  <p:stCondLst>
                                    <p:cond delay="0"/>
                                  </p:stCondLst>
                                  <p:childTnLst>
                                    <p:set>
                                      <p:cBhvr>
                                        <p:cTn id="72" dur="1" fill="hold">
                                          <p:stCondLst>
                                            <p:cond delay="0"/>
                                          </p:stCondLst>
                                        </p:cTn>
                                        <p:tgtEl>
                                          <p:spTgt spid="21"/>
                                        </p:tgtEl>
                                        <p:attrNameLst>
                                          <p:attrName>style.visibility</p:attrName>
                                        </p:attrNameLst>
                                      </p:cBhvr>
                                      <p:to>
                                        <p:strVal val="visible"/>
                                      </p:to>
                                    </p:set>
                                    <p:anim calcmode="lin" valueType="num">
                                      <p:cBhvr>
                                        <p:cTn id="73" dur="500" fill="hold"/>
                                        <p:tgtEl>
                                          <p:spTgt spid="21"/>
                                        </p:tgtEl>
                                        <p:attrNameLst>
                                          <p:attrName>ppt_w</p:attrName>
                                        </p:attrNameLst>
                                      </p:cBhvr>
                                      <p:tavLst>
                                        <p:tav tm="0">
                                          <p:val>
                                            <p:fltVal val="0"/>
                                          </p:val>
                                        </p:tav>
                                        <p:tav tm="100000">
                                          <p:val>
                                            <p:strVal val="#ppt_w"/>
                                          </p:val>
                                        </p:tav>
                                      </p:tavLst>
                                    </p:anim>
                                    <p:anim calcmode="lin" valueType="num">
                                      <p:cBhvr>
                                        <p:cTn id="74" dur="500" fill="hold"/>
                                        <p:tgtEl>
                                          <p:spTgt spid="21"/>
                                        </p:tgtEl>
                                        <p:attrNameLst>
                                          <p:attrName>ppt_h</p:attrName>
                                        </p:attrNameLst>
                                      </p:cBhvr>
                                      <p:tavLst>
                                        <p:tav tm="0">
                                          <p:val>
                                            <p:fltVal val="0"/>
                                          </p:val>
                                        </p:tav>
                                        <p:tav tm="100000">
                                          <p:val>
                                            <p:strVal val="#ppt_h"/>
                                          </p:val>
                                        </p:tav>
                                      </p:tavLst>
                                    </p:anim>
                                    <p:animEffect transition="in" filter="fade">
                                      <p:cBhvr>
                                        <p:cTn id="75" dur="500"/>
                                        <p:tgtEl>
                                          <p:spTgt spid="21"/>
                                        </p:tgtEl>
                                      </p:cBhvr>
                                    </p:animEffect>
                                  </p:childTnLst>
                                </p:cTn>
                              </p:par>
                              <p:par>
                                <p:cTn id="76" presetID="53" presetClass="entr" presetSubtype="16" fill="hold" grpId="0" nodeType="withEffect">
                                  <p:stCondLst>
                                    <p:cond delay="0"/>
                                  </p:stCondLst>
                                  <p:childTnLst>
                                    <p:set>
                                      <p:cBhvr>
                                        <p:cTn id="77" dur="1" fill="hold">
                                          <p:stCondLst>
                                            <p:cond delay="0"/>
                                          </p:stCondLst>
                                        </p:cTn>
                                        <p:tgtEl>
                                          <p:spTgt spid="16"/>
                                        </p:tgtEl>
                                        <p:attrNameLst>
                                          <p:attrName>style.visibility</p:attrName>
                                        </p:attrNameLst>
                                      </p:cBhvr>
                                      <p:to>
                                        <p:strVal val="visible"/>
                                      </p:to>
                                    </p:set>
                                    <p:anim calcmode="lin" valueType="num">
                                      <p:cBhvr>
                                        <p:cTn id="78" dur="500" fill="hold"/>
                                        <p:tgtEl>
                                          <p:spTgt spid="16"/>
                                        </p:tgtEl>
                                        <p:attrNameLst>
                                          <p:attrName>ppt_w</p:attrName>
                                        </p:attrNameLst>
                                      </p:cBhvr>
                                      <p:tavLst>
                                        <p:tav tm="0">
                                          <p:val>
                                            <p:fltVal val="0"/>
                                          </p:val>
                                        </p:tav>
                                        <p:tav tm="100000">
                                          <p:val>
                                            <p:strVal val="#ppt_w"/>
                                          </p:val>
                                        </p:tav>
                                      </p:tavLst>
                                    </p:anim>
                                    <p:anim calcmode="lin" valueType="num">
                                      <p:cBhvr>
                                        <p:cTn id="79" dur="500" fill="hold"/>
                                        <p:tgtEl>
                                          <p:spTgt spid="16"/>
                                        </p:tgtEl>
                                        <p:attrNameLst>
                                          <p:attrName>ppt_h</p:attrName>
                                        </p:attrNameLst>
                                      </p:cBhvr>
                                      <p:tavLst>
                                        <p:tav tm="0">
                                          <p:val>
                                            <p:fltVal val="0"/>
                                          </p:val>
                                        </p:tav>
                                        <p:tav tm="100000">
                                          <p:val>
                                            <p:strVal val="#ppt_h"/>
                                          </p:val>
                                        </p:tav>
                                      </p:tavLst>
                                    </p:anim>
                                    <p:animEffect transition="in" filter="fade">
                                      <p:cBhvr>
                                        <p:cTn id="80"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6" grpId="0" animBg="1"/>
      <p:bldP spid="11" grpId="0" animBg="1"/>
      <p:bldP spid="12" grpId="0" animBg="1"/>
      <p:bldP spid="13" grpId="0" animBg="1"/>
      <p:bldP spid="14" grpId="0" animBg="1"/>
      <p:bldP spid="19" grpId="0" animBg="1"/>
      <p:bldP spid="20" grpId="0" animBg="1"/>
      <p:bldP spid="21" grpId="0" animBg="1"/>
      <p:bldP spid="9" grpId="0" animBg="1"/>
      <p:bldP spid="1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383627" y="188536"/>
            <a:ext cx="4344459" cy="1125501"/>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6600" dirty="0" smtClean="0">
                <a:latin typeface="Times New Roman" panose="02020603050405020304" pitchFamily="18" charset="0"/>
                <a:ea typeface="Calibri" panose="020F0502020204030204" pitchFamily="34" charset="0"/>
                <a:cs typeface="Arial" panose="020B0604020202020204" pitchFamily="34" charset="0"/>
              </a:rPr>
              <a:t>Section One</a:t>
            </a:r>
            <a:endParaRPr lang="en-US" sz="40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1218742" y="2301398"/>
            <a:ext cx="8905643" cy="70788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4000" b="1" dirty="0" smtClean="0">
                <a:latin typeface="Times New Roman" panose="02020603050405020304" pitchFamily="18" charset="0"/>
                <a:cs typeface="Times New Roman" panose="02020603050405020304" pitchFamily="18" charset="0"/>
              </a:rPr>
              <a:t>Introduction to Project Communication</a:t>
            </a:r>
            <a:endParaRPr lang="en-US" sz="4000" b="1" dirty="0">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11255854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1049457"/>
            <a:ext cx="8587818" cy="707886"/>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Good communication skills separate good project managers from the rest of the pack, and separate successful projects from unsuccessful ones. </a:t>
            </a:r>
          </a:p>
        </p:txBody>
      </p:sp>
      <p:sp>
        <p:nvSpPr>
          <p:cNvPr id="13" name="Rectangle 12"/>
          <p:cNvSpPr/>
          <p:nvPr/>
        </p:nvSpPr>
        <p:spPr>
          <a:xfrm>
            <a:off x="0" y="2283580"/>
            <a:ext cx="7748832" cy="1015663"/>
          </a:xfrm>
          <a:prstGeom prst="rect">
            <a:avLst/>
          </a:prstGeom>
          <a:solidFill>
            <a:schemeClr val="accent6">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Research from the Project Management Institute (PMI) and other sources shows that project communication has a significant impact on project budgets and project success. </a:t>
            </a:r>
          </a:p>
        </p:txBody>
      </p:sp>
      <p:sp>
        <p:nvSpPr>
          <p:cNvPr id="8" name="Rectangle 7"/>
          <p:cNvSpPr/>
          <p:nvPr/>
        </p:nvSpPr>
        <p:spPr>
          <a:xfrm>
            <a:off x="2604482" y="0"/>
            <a:ext cx="6290376" cy="523220"/>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800" b="1" dirty="0" smtClean="0">
                <a:latin typeface="Times New Roman" panose="02020603050405020304" pitchFamily="18" charset="0"/>
                <a:cs typeface="Times New Roman" panose="02020603050405020304" pitchFamily="18" charset="0"/>
              </a:rPr>
              <a:t>Introduction to Project Communication</a:t>
            </a:r>
            <a:endParaRPr lang="en-US" sz="2800" b="1" dirty="0">
              <a:latin typeface="Times New Roman" panose="02020603050405020304" pitchFamily="18" charset="0"/>
              <a:cs typeface="Times New Roman" panose="02020603050405020304" pitchFamily="18" charset="0"/>
            </a:endParaRPr>
          </a:p>
        </p:txBody>
      </p:sp>
      <p:sp>
        <p:nvSpPr>
          <p:cNvPr id="9" name="Rectangle 8"/>
          <p:cNvSpPr/>
          <p:nvPr/>
        </p:nvSpPr>
        <p:spPr>
          <a:xfrm>
            <a:off x="-1" y="4017479"/>
            <a:ext cx="7748833" cy="1015663"/>
          </a:xfrm>
          <a:prstGeom prst="rect">
            <a:avLst/>
          </a:prstGeom>
          <a:solidFill>
            <a:schemeClr val="accent4">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In 2013, PMI published an in-depth report on “The Essential Role of Communications” in project management, with conclusions derived from the organization’s annual, global Pulse of the Profession® survey. </a:t>
            </a:r>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18427807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barn(inVertical)">
                                      <p:cBhvr>
                                        <p:cTn id="18" dur="500"/>
                                        <p:tgtEl>
                                          <p:spTgt spid="13"/>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barn(inVertical)">
                                      <p:cBhvr>
                                        <p:cTn id="2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3" grpId="0" animBg="1"/>
      <p:bldP spid="8" grpId="0" animBg="1"/>
      <p:bldP spid="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1049457"/>
            <a:ext cx="8587818" cy="461665"/>
          </a:xfrm>
          <a:prstGeom prst="rect">
            <a:avLst/>
          </a:prstGeom>
          <a:solidFill>
            <a:schemeClr val="tx1"/>
          </a:solidFill>
          <a:ln>
            <a:solidFill>
              <a:schemeClr val="tx1"/>
            </a:solidFill>
          </a:ln>
        </p:spPr>
        <p:txBody>
          <a:bodyPr wrap="square">
            <a:spAutoFit/>
          </a:bodyPr>
          <a:lstStyle/>
          <a:p>
            <a:pPr algn="ctr"/>
            <a:r>
              <a:rPr lang="en-US" sz="2400" b="1" i="1" dirty="0">
                <a:solidFill>
                  <a:schemeClr val="bg1"/>
                </a:solidFill>
                <a:latin typeface="Times New Roman" panose="02020603050405020304" pitchFamily="18" charset="0"/>
                <a:cs typeface="Times New Roman" panose="02020603050405020304" pitchFamily="18" charset="0"/>
              </a:rPr>
              <a:t>This report revealed how impactful project communications are:</a:t>
            </a:r>
          </a:p>
        </p:txBody>
      </p:sp>
      <p:sp>
        <p:nvSpPr>
          <p:cNvPr id="13" name="Rectangle 12"/>
          <p:cNvSpPr/>
          <p:nvPr/>
        </p:nvSpPr>
        <p:spPr>
          <a:xfrm>
            <a:off x="1" y="1868801"/>
            <a:ext cx="7748832" cy="707886"/>
          </a:xfrm>
          <a:prstGeom prst="rect">
            <a:avLst/>
          </a:prstGeom>
          <a:solidFill>
            <a:schemeClr val="accent6">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Effective communication to all stakeholders is “the most crucial success factor in project management.”</a:t>
            </a:r>
          </a:p>
        </p:txBody>
      </p:sp>
      <p:sp>
        <p:nvSpPr>
          <p:cNvPr id="8" name="Rectangle 7"/>
          <p:cNvSpPr/>
          <p:nvPr/>
        </p:nvSpPr>
        <p:spPr>
          <a:xfrm>
            <a:off x="2604482" y="0"/>
            <a:ext cx="6290376" cy="523220"/>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800" b="1" dirty="0" smtClean="0">
                <a:latin typeface="Times New Roman" panose="02020603050405020304" pitchFamily="18" charset="0"/>
                <a:cs typeface="Times New Roman" panose="02020603050405020304" pitchFamily="18" charset="0"/>
              </a:rPr>
              <a:t>Introduction to Project Communication</a:t>
            </a:r>
            <a:endParaRPr lang="en-US" sz="2800" b="1" dirty="0">
              <a:latin typeface="Times New Roman" panose="02020603050405020304" pitchFamily="18" charset="0"/>
              <a:cs typeface="Times New Roman" panose="02020603050405020304" pitchFamily="18" charset="0"/>
            </a:endParaRPr>
          </a:p>
        </p:txBody>
      </p:sp>
      <p:sp>
        <p:nvSpPr>
          <p:cNvPr id="9" name="Rectangle 8"/>
          <p:cNvSpPr/>
          <p:nvPr/>
        </p:nvSpPr>
        <p:spPr>
          <a:xfrm>
            <a:off x="0" y="2922417"/>
            <a:ext cx="7748833" cy="707886"/>
          </a:xfrm>
          <a:prstGeom prst="rect">
            <a:avLst/>
          </a:prstGeom>
          <a:solidFill>
            <a:schemeClr val="accent4">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7.5 percent of every dollar spent on a project is at risk due to ineffective communication.</a:t>
            </a:r>
          </a:p>
        </p:txBody>
      </p:sp>
      <p:sp>
        <p:nvSpPr>
          <p:cNvPr id="10" name="Rectangle 9"/>
          <p:cNvSpPr/>
          <p:nvPr/>
        </p:nvSpPr>
        <p:spPr>
          <a:xfrm>
            <a:off x="1" y="3831147"/>
            <a:ext cx="7748832" cy="707886"/>
          </a:xfrm>
          <a:prstGeom prst="rect">
            <a:avLst/>
          </a:prstGeom>
          <a:solidFill>
            <a:schemeClr val="accent6">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Half of all unsuccessful projects fall short due to ineffective communication.</a:t>
            </a:r>
          </a:p>
        </p:txBody>
      </p:sp>
      <p:sp>
        <p:nvSpPr>
          <p:cNvPr id="11" name="Rectangle 10"/>
          <p:cNvSpPr/>
          <p:nvPr/>
        </p:nvSpPr>
        <p:spPr>
          <a:xfrm>
            <a:off x="0" y="4884763"/>
            <a:ext cx="7748833" cy="1015663"/>
          </a:xfrm>
          <a:prstGeom prst="rect">
            <a:avLst/>
          </a:prstGeom>
          <a:solidFill>
            <a:schemeClr val="accent4">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High-performing organizations create project communications management plans for nearly twice as many projects as low-performing organizations.</a:t>
            </a:r>
          </a:p>
        </p:txBody>
      </p:sp>
      <p:pic>
        <p:nvPicPr>
          <p:cNvPr id="12" name="Picture 11">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34065598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barn(inVertical)">
                                      <p:cBhvr>
                                        <p:cTn id="18" dur="500"/>
                                        <p:tgtEl>
                                          <p:spTgt spid="13"/>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barn(inVertical)">
                                      <p:cBhvr>
                                        <p:cTn id="23" dur="500"/>
                                        <p:tgtEl>
                                          <p:spTgt spid="9"/>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barn(inVertical)">
                                      <p:cBhvr>
                                        <p:cTn id="28" dur="500"/>
                                        <p:tgtEl>
                                          <p:spTgt spid="10"/>
                                        </p:tgtEl>
                                      </p:cBhvr>
                                    </p:animEffect>
                                  </p:childTnLst>
                                </p:cTn>
                              </p:par>
                            </p:childTnLst>
                          </p:cTn>
                        </p:par>
                      </p:childTnLst>
                    </p:cTn>
                  </p:par>
                  <p:par>
                    <p:cTn id="29" fill="hold">
                      <p:stCondLst>
                        <p:cond delay="indefinite"/>
                      </p:stCondLst>
                      <p:childTnLst>
                        <p:par>
                          <p:cTn id="30" fill="hold">
                            <p:stCondLst>
                              <p:cond delay="0"/>
                            </p:stCondLst>
                            <p:childTnLst>
                              <p:par>
                                <p:cTn id="31" presetID="16" presetClass="entr" presetSubtype="21" fill="hold" grpId="0" nodeType="click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barn(inVertical)">
                                      <p:cBhvr>
                                        <p:cTn id="33"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3" grpId="0" animBg="1"/>
      <p:bldP spid="8" grpId="0" animBg="1"/>
      <p:bldP spid="9" grpId="0" animBg="1"/>
      <p:bldP spid="10" grpId="0" animBg="1"/>
      <p:bldP spid="1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1049457"/>
            <a:ext cx="8587818" cy="461665"/>
          </a:xfrm>
          <a:prstGeom prst="rect">
            <a:avLst/>
          </a:prstGeom>
          <a:solidFill>
            <a:schemeClr val="tx1"/>
          </a:solidFill>
          <a:ln>
            <a:solidFill>
              <a:schemeClr val="tx1"/>
            </a:solidFill>
          </a:ln>
        </p:spPr>
        <p:txBody>
          <a:bodyPr wrap="square">
            <a:spAutoFit/>
          </a:bodyPr>
          <a:lstStyle/>
          <a:p>
            <a:pPr algn="ctr"/>
            <a:r>
              <a:rPr lang="en-US" sz="2400" b="1" i="1" dirty="0">
                <a:solidFill>
                  <a:schemeClr val="bg1"/>
                </a:solidFill>
                <a:latin typeface="Times New Roman" panose="02020603050405020304" pitchFamily="18" charset="0"/>
                <a:cs typeface="Times New Roman" panose="02020603050405020304" pitchFamily="18" charset="0"/>
              </a:rPr>
              <a:t>This report revealed how impactful project communications are:</a:t>
            </a:r>
          </a:p>
        </p:txBody>
      </p:sp>
      <p:sp>
        <p:nvSpPr>
          <p:cNvPr id="13" name="Rectangle 12"/>
          <p:cNvSpPr/>
          <p:nvPr/>
        </p:nvSpPr>
        <p:spPr>
          <a:xfrm>
            <a:off x="1" y="1868801"/>
            <a:ext cx="7748832" cy="1569660"/>
          </a:xfrm>
          <a:prstGeom prst="rect">
            <a:avLst/>
          </a:prstGeom>
          <a:solidFill>
            <a:schemeClr val="accent6">
              <a:lumMod val="20000"/>
              <a:lumOff val="80000"/>
            </a:schemeClr>
          </a:solidFill>
          <a:ln>
            <a:solidFill>
              <a:schemeClr val="bg1"/>
            </a:solidFill>
          </a:ln>
        </p:spPr>
        <p:txBody>
          <a:bodyPr wrap="square">
            <a:spAutoFit/>
          </a:bodyPr>
          <a:lstStyle/>
          <a:p>
            <a:r>
              <a:rPr lang="en-US" sz="2400" dirty="0">
                <a:latin typeface="Times New Roman" panose="02020603050405020304" pitchFamily="18" charset="0"/>
                <a:cs typeface="Times New Roman" panose="02020603050405020304" pitchFamily="18" charset="0"/>
              </a:rPr>
              <a:t>High-performing organizations also perform significantly better at delivering the message in a timely manner, with sufficient detail and clarity, using nontechnical language, through appropriate communication channels/media.</a:t>
            </a:r>
          </a:p>
        </p:txBody>
      </p:sp>
      <p:sp>
        <p:nvSpPr>
          <p:cNvPr id="8" name="Rectangle 7"/>
          <p:cNvSpPr/>
          <p:nvPr/>
        </p:nvSpPr>
        <p:spPr>
          <a:xfrm>
            <a:off x="2604482" y="0"/>
            <a:ext cx="6290376" cy="523220"/>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800" b="1" dirty="0" smtClean="0">
                <a:latin typeface="Times New Roman" panose="02020603050405020304" pitchFamily="18" charset="0"/>
                <a:cs typeface="Times New Roman" panose="02020603050405020304" pitchFamily="18" charset="0"/>
              </a:rPr>
              <a:t>Introduction to Project Communication</a:t>
            </a:r>
            <a:endParaRPr lang="en-US" sz="2800" b="1" dirty="0">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39646598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barn(inVertical)">
                                      <p:cBhvr>
                                        <p:cTn id="1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383627" y="188536"/>
            <a:ext cx="4344459" cy="1125501"/>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6600" dirty="0" smtClean="0">
                <a:latin typeface="Times New Roman" panose="02020603050405020304" pitchFamily="18" charset="0"/>
                <a:ea typeface="Calibri" panose="020F0502020204030204" pitchFamily="34" charset="0"/>
                <a:cs typeface="Arial" panose="020B0604020202020204" pitchFamily="34" charset="0"/>
              </a:rPr>
              <a:t>Section One</a:t>
            </a:r>
            <a:endParaRPr lang="en-US" sz="40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1218742" y="2169422"/>
            <a:ext cx="9146863" cy="646331"/>
          </a:xfrm>
          <a:prstGeom prst="rect">
            <a:avLst/>
          </a:prstGeom>
          <a:solidFill>
            <a:schemeClr val="bg1"/>
          </a:solidFill>
          <a:ln>
            <a:solidFill>
              <a:schemeClr val="bg2">
                <a:lumMod val="10000"/>
              </a:schemeClr>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600" b="1" dirty="0"/>
              <a:t>Improvement of project communication stages</a:t>
            </a:r>
          </a:p>
        </p:txBody>
      </p:sp>
      <p:pic>
        <p:nvPicPr>
          <p:cNvPr id="6" name="Picture 5">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3579104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3182026" y="4961"/>
            <a:ext cx="6309804"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Improvement of Project communication stages</a:t>
            </a:r>
            <a:endParaRPr lang="en-US" sz="2400" b="1" dirty="0">
              <a:latin typeface="Times New Roman" panose="02020603050405020304" pitchFamily="18" charset="0"/>
              <a:cs typeface="Times New Roman" panose="02020603050405020304" pitchFamily="18" charset="0"/>
            </a:endParaRPr>
          </a:p>
        </p:txBody>
      </p:sp>
      <p:sp>
        <p:nvSpPr>
          <p:cNvPr id="8" name="Rounded Rectangle 7"/>
          <p:cNvSpPr/>
          <p:nvPr/>
        </p:nvSpPr>
        <p:spPr>
          <a:xfrm>
            <a:off x="0" y="618946"/>
            <a:ext cx="3331589" cy="628614"/>
          </a:xfrm>
          <a:prstGeom prst="roundRect">
            <a:avLst/>
          </a:prstGeom>
          <a:solidFill>
            <a:srgbClr val="7030A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STAGE ONE</a:t>
            </a:r>
            <a:endParaRPr lang="en-US" sz="2400" b="1" dirty="0">
              <a:latin typeface="Times New Roman" panose="02020603050405020304" pitchFamily="18" charset="0"/>
              <a:cs typeface="Times New Roman" panose="02020603050405020304" pitchFamily="18" charset="0"/>
            </a:endParaRPr>
          </a:p>
        </p:txBody>
      </p:sp>
      <p:pic>
        <p:nvPicPr>
          <p:cNvPr id="10" name="Picture 9"/>
          <p:cNvPicPr/>
          <p:nvPr/>
        </p:nvPicPr>
        <p:blipFill rotWithShape="1">
          <a:blip r:embed="rId2"/>
          <a:srcRect l="26155" t="34872" r="39230" b="53504"/>
          <a:stretch/>
        </p:blipFill>
        <p:spPr bwMode="auto">
          <a:xfrm>
            <a:off x="0" y="1399880"/>
            <a:ext cx="9378708" cy="263938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53640926-AAD7-44D8-BBD7-CCE9431645EC}">
              <a14:shadowObscured xmlns:a14="http://schemas.microsoft.com/office/drawing/2010/main"/>
            </a:ext>
          </a:extLst>
        </p:spPr>
      </p:pic>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1162183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nodeType="click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barn(inVertical)">
                                      <p:cBhvr>
                                        <p:cTn id="19"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3182026" y="4961"/>
            <a:ext cx="6309804"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Improvement of Project communication stages</a:t>
            </a:r>
            <a:endParaRPr lang="en-US" sz="2400" b="1" dirty="0">
              <a:latin typeface="Times New Roman" panose="02020603050405020304" pitchFamily="18" charset="0"/>
              <a:cs typeface="Times New Roman" panose="02020603050405020304" pitchFamily="18" charset="0"/>
            </a:endParaRPr>
          </a:p>
        </p:txBody>
      </p:sp>
      <p:sp>
        <p:nvSpPr>
          <p:cNvPr id="8" name="Rounded Rectangle 7"/>
          <p:cNvSpPr/>
          <p:nvPr/>
        </p:nvSpPr>
        <p:spPr>
          <a:xfrm>
            <a:off x="0" y="618946"/>
            <a:ext cx="3331589" cy="628614"/>
          </a:xfrm>
          <a:prstGeom prst="roundRect">
            <a:avLst/>
          </a:prstGeom>
          <a:solidFill>
            <a:srgbClr val="7030A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STAGE ONE</a:t>
            </a:r>
            <a:endParaRPr lang="en-US" sz="2400" b="1" dirty="0">
              <a:latin typeface="Times New Roman" panose="02020603050405020304" pitchFamily="18" charset="0"/>
              <a:cs typeface="Times New Roman" panose="02020603050405020304" pitchFamily="18" charset="0"/>
            </a:endParaRPr>
          </a:p>
        </p:txBody>
      </p:sp>
      <p:sp>
        <p:nvSpPr>
          <p:cNvPr id="2" name="Rectangle 1"/>
          <p:cNvSpPr/>
          <p:nvPr/>
        </p:nvSpPr>
        <p:spPr>
          <a:xfrm>
            <a:off x="1473724" y="1399880"/>
            <a:ext cx="8367860" cy="1277850"/>
          </a:xfrm>
          <a:prstGeom prst="rect">
            <a:avLst/>
          </a:prstGeom>
          <a:solidFill>
            <a:schemeClr val="accent4">
              <a:lumMod val="20000"/>
              <a:lumOff val="80000"/>
            </a:schemeClr>
          </a:solidFill>
          <a:ln>
            <a:solidFill>
              <a:schemeClr val="tx1"/>
            </a:solidFill>
          </a:ln>
        </p:spPr>
        <p:txBody>
          <a:bodyPr wrap="square">
            <a:spAutoFit/>
          </a:bodyPr>
          <a:lstStyle/>
          <a:p>
            <a:pPr algn="ctr">
              <a:lnSpc>
                <a:spcPct val="107000"/>
              </a:lnSpc>
              <a:spcAft>
                <a:spcPts val="800"/>
              </a:spcAft>
            </a:pPr>
            <a:r>
              <a:rPr lang="en-US" sz="2400" dirty="0">
                <a:latin typeface="Times New Roman" panose="02020603050405020304" pitchFamily="18" charset="0"/>
                <a:ea typeface="Calibri" panose="020F0502020204030204" pitchFamily="34" charset="0"/>
                <a:cs typeface="Arial" panose="020B0604020202020204" pitchFamily="34" charset="0"/>
              </a:rPr>
              <a:t>The whole of the Project Communications Management Knowledge Area </a:t>
            </a:r>
            <a:r>
              <a:rPr lang="en-US" sz="2400" dirty="0" smtClean="0">
                <a:latin typeface="Times New Roman" panose="02020603050405020304" pitchFamily="18" charset="0"/>
                <a:ea typeface="Calibri" panose="020F0502020204030204" pitchFamily="34" charset="0"/>
                <a:cs typeface="Arial" panose="020B0604020202020204" pitchFamily="34" charset="0"/>
              </a:rPr>
              <a:t>was </a:t>
            </a:r>
            <a:r>
              <a:rPr lang="en-US" sz="2400" dirty="0">
                <a:latin typeface="Times New Roman" panose="02020603050405020304" pitchFamily="18" charset="0"/>
                <a:ea typeface="Calibri" panose="020F0502020204030204" pitchFamily="34" charset="0"/>
                <a:cs typeface="Arial" panose="020B0604020202020204" pitchFamily="34" charset="0"/>
              </a:rPr>
              <a:t>built on four processes, each with inputs, tools and techniques, and outputs:</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0" y="3441823"/>
            <a:ext cx="7371761" cy="421654"/>
          </a:xfrm>
          <a:prstGeom prst="rect">
            <a:avLst/>
          </a:prstGeom>
          <a:solidFill>
            <a:schemeClr val="bg1">
              <a:lumMod val="95000"/>
            </a:schemeClr>
          </a:solidFill>
          <a:ln>
            <a:solidFill>
              <a:schemeClr val="tx1"/>
            </a:solidFill>
          </a:ln>
        </p:spPr>
        <p:txBody>
          <a:bodyPr wrap="square">
            <a:spAutoFit/>
          </a:bodyPr>
          <a:lstStyle/>
          <a:p>
            <a:pPr>
              <a:lnSpc>
                <a:spcPct val="107000"/>
              </a:lnSpc>
              <a:spcAft>
                <a:spcPts val="800"/>
              </a:spcAft>
            </a:pPr>
            <a:r>
              <a:rPr lang="en-US" sz="2000" dirty="0">
                <a:latin typeface="Times New Roman" panose="02020603050405020304" pitchFamily="18" charset="0"/>
                <a:ea typeface="Calibri" panose="020F0502020204030204" pitchFamily="34" charset="0"/>
                <a:cs typeface="Arial" panose="020B0604020202020204" pitchFamily="34" charset="0"/>
              </a:rPr>
              <a:t>Communications Planning used only one tool: stakeholder analysis.</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p:cNvSpPr/>
          <p:nvPr/>
        </p:nvSpPr>
        <p:spPr>
          <a:xfrm>
            <a:off x="0" y="4534057"/>
            <a:ext cx="7371761" cy="1015663"/>
          </a:xfrm>
          <a:prstGeom prst="rect">
            <a:avLst/>
          </a:prstGeom>
          <a:solidFill>
            <a:schemeClr val="bg1">
              <a:lumMod val="95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This process included ways to access information in between planned communications, and also acknowledged the need to build in review and revision of the communication plan.</a:t>
            </a:r>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657677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fade">
                                      <p:cBhvr>
                                        <p:cTn id="26" dur="1000"/>
                                        <p:tgtEl>
                                          <p:spTgt spid="9"/>
                                        </p:tgtEl>
                                      </p:cBhvr>
                                    </p:animEffect>
                                    <p:anim calcmode="lin" valueType="num">
                                      <p:cBhvr>
                                        <p:cTn id="27" dur="1000" fill="hold"/>
                                        <p:tgtEl>
                                          <p:spTgt spid="9"/>
                                        </p:tgtEl>
                                        <p:attrNameLst>
                                          <p:attrName>ppt_x</p:attrName>
                                        </p:attrNameLst>
                                      </p:cBhvr>
                                      <p:tavLst>
                                        <p:tav tm="0">
                                          <p:val>
                                            <p:strVal val="#ppt_x"/>
                                          </p:val>
                                        </p:tav>
                                        <p:tav tm="100000">
                                          <p:val>
                                            <p:strVal val="#ppt_x"/>
                                          </p:val>
                                        </p:tav>
                                      </p:tavLst>
                                    </p:anim>
                                    <p:anim calcmode="lin" valueType="num">
                                      <p:cBhvr>
                                        <p:cTn id="28"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 grpId="0" animBg="1"/>
      <p:bldP spid="3" grpId="0" animBg="1"/>
      <p:bldP spid="9"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3182026" y="4961"/>
            <a:ext cx="6309804"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Improvement of Project communication stages</a:t>
            </a:r>
            <a:endParaRPr lang="en-US" sz="2400" b="1" dirty="0">
              <a:latin typeface="Times New Roman" panose="02020603050405020304" pitchFamily="18" charset="0"/>
              <a:cs typeface="Times New Roman" panose="02020603050405020304" pitchFamily="18" charset="0"/>
            </a:endParaRPr>
          </a:p>
        </p:txBody>
      </p:sp>
      <p:sp>
        <p:nvSpPr>
          <p:cNvPr id="8" name="Rounded Rectangle 7"/>
          <p:cNvSpPr/>
          <p:nvPr/>
        </p:nvSpPr>
        <p:spPr>
          <a:xfrm>
            <a:off x="0" y="618946"/>
            <a:ext cx="3331589" cy="628614"/>
          </a:xfrm>
          <a:prstGeom prst="roundRect">
            <a:avLst/>
          </a:prstGeom>
          <a:solidFill>
            <a:srgbClr val="7030A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STAGE ONE</a:t>
            </a:r>
            <a:endParaRPr lang="en-US" sz="2400" b="1" dirty="0">
              <a:latin typeface="Times New Roman" panose="02020603050405020304" pitchFamily="18" charset="0"/>
              <a:cs typeface="Times New Roman" panose="02020603050405020304" pitchFamily="18" charset="0"/>
            </a:endParaRPr>
          </a:p>
        </p:txBody>
      </p:sp>
      <p:sp>
        <p:nvSpPr>
          <p:cNvPr id="2" name="Rectangle 1"/>
          <p:cNvSpPr/>
          <p:nvPr/>
        </p:nvSpPr>
        <p:spPr>
          <a:xfrm>
            <a:off x="1473724" y="1399880"/>
            <a:ext cx="8367860" cy="1673022"/>
          </a:xfrm>
          <a:prstGeom prst="rect">
            <a:avLst/>
          </a:prstGeom>
          <a:solidFill>
            <a:schemeClr val="accent4">
              <a:lumMod val="20000"/>
              <a:lumOff val="80000"/>
            </a:schemeClr>
          </a:solidFill>
          <a:ln>
            <a:solidFill>
              <a:schemeClr val="tx1"/>
            </a:solidFill>
          </a:ln>
        </p:spPr>
        <p:txBody>
          <a:bodyPr wrap="square">
            <a:spAutoFit/>
          </a:bodyPr>
          <a:lstStyle/>
          <a:p>
            <a:pPr algn="ctr">
              <a:lnSpc>
                <a:spcPct val="107000"/>
              </a:lnSpc>
              <a:spcAft>
                <a:spcPts val="800"/>
              </a:spcAft>
            </a:pPr>
            <a:r>
              <a:rPr lang="en-US" sz="2400" dirty="0">
                <a:latin typeface="Times New Roman" panose="02020603050405020304" pitchFamily="18" charset="0"/>
                <a:ea typeface="Calibri" panose="020F0502020204030204" pitchFamily="34" charset="0"/>
                <a:cs typeface="Arial" panose="020B0604020202020204" pitchFamily="34" charset="0"/>
              </a:rPr>
              <a:t>The whole of the Project Communications Management Knowledge Area in this first edition comprised just eight pages of the book and was built on four processes, each with inputs, tools and techniques, and outputs:</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0" y="3225222"/>
            <a:ext cx="7371761" cy="1015663"/>
          </a:xfrm>
          <a:prstGeom prst="rect">
            <a:avLst/>
          </a:prstGeom>
          <a:solidFill>
            <a:schemeClr val="bg1">
              <a:lumMod val="95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Information Distribution was simply what the name of the process implies: the distribution of information about the project to stakeholders.</a:t>
            </a:r>
          </a:p>
        </p:txBody>
      </p:sp>
      <p:sp>
        <p:nvSpPr>
          <p:cNvPr id="9" name="Rectangle 8"/>
          <p:cNvSpPr/>
          <p:nvPr/>
        </p:nvSpPr>
        <p:spPr>
          <a:xfrm>
            <a:off x="0" y="4393205"/>
            <a:ext cx="7371761" cy="1015663"/>
          </a:xfrm>
          <a:prstGeom prst="rect">
            <a:avLst/>
          </a:prstGeom>
          <a:solidFill>
            <a:schemeClr val="bg1">
              <a:lumMod val="95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Performance Reporting included status reports (current status), progress reports (what has been done so far), and forecasts (what to expect for the rest of the project).</a:t>
            </a:r>
          </a:p>
        </p:txBody>
      </p:sp>
      <p:sp>
        <p:nvSpPr>
          <p:cNvPr id="10" name="Rectangle 9"/>
          <p:cNvSpPr/>
          <p:nvPr/>
        </p:nvSpPr>
        <p:spPr>
          <a:xfrm>
            <a:off x="0" y="5604151"/>
            <a:ext cx="7371761" cy="1015663"/>
          </a:xfrm>
          <a:prstGeom prst="rect">
            <a:avLst/>
          </a:prstGeom>
          <a:solidFill>
            <a:schemeClr val="bg1">
              <a:lumMod val="95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Administrative Closure was the documentation and dissemination of information around the end of each phase of the project and the project as a whole.</a:t>
            </a:r>
          </a:p>
        </p:txBody>
      </p:sp>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34618961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fade">
                                      <p:cBhvr>
                                        <p:cTn id="26" dur="1000"/>
                                        <p:tgtEl>
                                          <p:spTgt spid="9"/>
                                        </p:tgtEl>
                                      </p:cBhvr>
                                    </p:animEffect>
                                    <p:anim calcmode="lin" valueType="num">
                                      <p:cBhvr>
                                        <p:cTn id="27" dur="1000" fill="hold"/>
                                        <p:tgtEl>
                                          <p:spTgt spid="9"/>
                                        </p:tgtEl>
                                        <p:attrNameLst>
                                          <p:attrName>ppt_x</p:attrName>
                                        </p:attrNameLst>
                                      </p:cBhvr>
                                      <p:tavLst>
                                        <p:tav tm="0">
                                          <p:val>
                                            <p:strVal val="#ppt_x"/>
                                          </p:val>
                                        </p:tav>
                                        <p:tav tm="100000">
                                          <p:val>
                                            <p:strVal val="#ppt_x"/>
                                          </p:val>
                                        </p:tav>
                                      </p:tavLst>
                                    </p:anim>
                                    <p:anim calcmode="lin" valueType="num">
                                      <p:cBhvr>
                                        <p:cTn id="28"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fade">
                                      <p:cBhvr>
                                        <p:cTn id="33" dur="1000"/>
                                        <p:tgtEl>
                                          <p:spTgt spid="10"/>
                                        </p:tgtEl>
                                      </p:cBhvr>
                                    </p:animEffect>
                                    <p:anim calcmode="lin" valueType="num">
                                      <p:cBhvr>
                                        <p:cTn id="34" dur="1000" fill="hold"/>
                                        <p:tgtEl>
                                          <p:spTgt spid="10"/>
                                        </p:tgtEl>
                                        <p:attrNameLst>
                                          <p:attrName>ppt_x</p:attrName>
                                        </p:attrNameLst>
                                      </p:cBhvr>
                                      <p:tavLst>
                                        <p:tav tm="0">
                                          <p:val>
                                            <p:strVal val="#ppt_x"/>
                                          </p:val>
                                        </p:tav>
                                        <p:tav tm="100000">
                                          <p:val>
                                            <p:strVal val="#ppt_x"/>
                                          </p:val>
                                        </p:tav>
                                      </p:tavLst>
                                    </p:anim>
                                    <p:anim calcmode="lin" valueType="num">
                                      <p:cBhvr>
                                        <p:cTn id="35"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 grpId="0" animBg="1"/>
      <p:bldP spid="3" grpId="0" animBg="1"/>
      <p:bldP spid="9" grpId="0" animBg="1"/>
      <p:bldP spid="1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3182026" y="4961"/>
            <a:ext cx="6309804"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Improvement of Project communication stages</a:t>
            </a:r>
            <a:endParaRPr lang="en-US" sz="2400" b="1" dirty="0">
              <a:latin typeface="Times New Roman" panose="02020603050405020304" pitchFamily="18" charset="0"/>
              <a:cs typeface="Times New Roman" panose="02020603050405020304" pitchFamily="18" charset="0"/>
            </a:endParaRPr>
          </a:p>
        </p:txBody>
      </p:sp>
      <p:sp>
        <p:nvSpPr>
          <p:cNvPr id="8" name="Rounded Rectangle 7"/>
          <p:cNvSpPr/>
          <p:nvPr/>
        </p:nvSpPr>
        <p:spPr>
          <a:xfrm>
            <a:off x="0" y="618946"/>
            <a:ext cx="3331589" cy="628614"/>
          </a:xfrm>
          <a:prstGeom prst="roundRect">
            <a:avLst/>
          </a:prstGeom>
          <a:solidFill>
            <a:srgbClr val="7030A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STAGE TWO</a:t>
            </a:r>
            <a:endParaRPr lang="en-US" sz="2400" b="1" dirty="0">
              <a:latin typeface="Times New Roman" panose="02020603050405020304" pitchFamily="18" charset="0"/>
              <a:cs typeface="Times New Roman" panose="02020603050405020304" pitchFamily="18" charset="0"/>
            </a:endParaRPr>
          </a:p>
        </p:txBody>
      </p:sp>
      <p:pic>
        <p:nvPicPr>
          <p:cNvPr id="7" name="Picture 6"/>
          <p:cNvPicPr/>
          <p:nvPr/>
        </p:nvPicPr>
        <p:blipFill rotWithShape="1">
          <a:blip r:embed="rId2"/>
          <a:srcRect l="26153" t="43305" r="38975" b="45755"/>
          <a:stretch/>
        </p:blipFill>
        <p:spPr bwMode="auto">
          <a:xfrm>
            <a:off x="0" y="1527142"/>
            <a:ext cx="8911590" cy="287340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53640926-AAD7-44D8-BBD7-CCE9431645EC}">
              <a14:shadowObscured xmlns:a14="http://schemas.microsoft.com/office/drawing/2010/main"/>
            </a:ext>
          </a:extLst>
        </p:spPr>
      </p:pic>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732053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3182026" y="4961"/>
            <a:ext cx="6309804"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Improvement of Project communication stages</a:t>
            </a:r>
            <a:endParaRPr lang="en-US" sz="2400" b="1" dirty="0">
              <a:latin typeface="Times New Roman" panose="02020603050405020304" pitchFamily="18" charset="0"/>
              <a:cs typeface="Times New Roman" panose="02020603050405020304" pitchFamily="18" charset="0"/>
            </a:endParaRPr>
          </a:p>
        </p:txBody>
      </p:sp>
      <p:sp>
        <p:nvSpPr>
          <p:cNvPr id="8" name="Rounded Rectangle 7"/>
          <p:cNvSpPr/>
          <p:nvPr/>
        </p:nvSpPr>
        <p:spPr>
          <a:xfrm>
            <a:off x="0" y="618946"/>
            <a:ext cx="3331589" cy="628614"/>
          </a:xfrm>
          <a:prstGeom prst="roundRect">
            <a:avLst/>
          </a:prstGeom>
          <a:solidFill>
            <a:srgbClr val="7030A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STAGE TWO</a:t>
            </a:r>
            <a:endParaRPr lang="en-US" sz="2400" b="1" dirty="0">
              <a:latin typeface="Times New Roman" panose="02020603050405020304" pitchFamily="18" charset="0"/>
              <a:cs typeface="Times New Roman" panose="02020603050405020304" pitchFamily="18" charset="0"/>
            </a:endParaRPr>
          </a:p>
        </p:txBody>
      </p:sp>
      <p:sp>
        <p:nvSpPr>
          <p:cNvPr id="2" name="Rectangle 1"/>
          <p:cNvSpPr/>
          <p:nvPr/>
        </p:nvSpPr>
        <p:spPr>
          <a:xfrm>
            <a:off x="1473724" y="1399880"/>
            <a:ext cx="8367860" cy="1200329"/>
          </a:xfrm>
          <a:prstGeom prst="rect">
            <a:avLst/>
          </a:prstGeom>
          <a:solidFill>
            <a:schemeClr val="accent4">
              <a:lumMod val="20000"/>
              <a:lumOff val="80000"/>
            </a:schemeClr>
          </a:solidFill>
          <a:ln>
            <a:solidFill>
              <a:schemeClr val="tx1"/>
            </a:solidFill>
          </a:ln>
        </p:spPr>
        <p:txBody>
          <a:bodyPr wrap="square">
            <a:spAutoFit/>
          </a:bodyPr>
          <a:lstStyle/>
          <a:p>
            <a:pPr algn="ctr"/>
            <a:r>
              <a:rPr lang="en-US" sz="2400" dirty="0"/>
              <a:t>The second edition’s approach to communications changed relatively little; the most notable changes were some additions within the communications processes. </a:t>
            </a:r>
          </a:p>
        </p:txBody>
      </p:sp>
      <p:sp>
        <p:nvSpPr>
          <p:cNvPr id="3" name="Rectangle 2"/>
          <p:cNvSpPr/>
          <p:nvPr/>
        </p:nvSpPr>
        <p:spPr>
          <a:xfrm>
            <a:off x="0" y="3441823"/>
            <a:ext cx="7371761" cy="1938992"/>
          </a:xfrm>
          <a:prstGeom prst="rect">
            <a:avLst/>
          </a:prstGeom>
          <a:solidFill>
            <a:schemeClr val="bg1">
              <a:lumMod val="95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Two outputs were added to the </a:t>
            </a:r>
            <a:r>
              <a:rPr lang="en-US" sz="2000" dirty="0" smtClean="0">
                <a:latin typeface="Times New Roman" panose="02020603050405020304" pitchFamily="18" charset="0"/>
                <a:cs typeface="Times New Roman" panose="02020603050405020304" pitchFamily="18" charset="0"/>
              </a:rPr>
              <a:t>Information, </a:t>
            </a:r>
            <a:r>
              <a:rPr lang="en-US" sz="2000" dirty="0">
                <a:latin typeface="Times New Roman" panose="02020603050405020304" pitchFamily="18" charset="0"/>
                <a:cs typeface="Times New Roman" panose="02020603050405020304" pitchFamily="18" charset="0"/>
              </a:rPr>
              <a:t>Distribution process: project reports and project closures. In the Administrative Closure process, project reports and project presentations were added to tools and techniques, while “formal acceptance” was replaced with “project closure.”</a:t>
            </a:r>
          </a:p>
          <a:p>
            <a:endParaRPr lang="en-US" sz="2000" dirty="0">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30892892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 grpId="0" animBg="1"/>
      <p:bldP spid="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3182026" y="4961"/>
            <a:ext cx="6309804"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Improvement of Project communication stages</a:t>
            </a:r>
            <a:endParaRPr lang="en-US" sz="2400" b="1" dirty="0">
              <a:latin typeface="Times New Roman" panose="02020603050405020304" pitchFamily="18" charset="0"/>
              <a:cs typeface="Times New Roman" panose="02020603050405020304" pitchFamily="18" charset="0"/>
            </a:endParaRPr>
          </a:p>
        </p:txBody>
      </p:sp>
      <p:sp>
        <p:nvSpPr>
          <p:cNvPr id="8" name="Rounded Rectangle 7"/>
          <p:cNvSpPr/>
          <p:nvPr/>
        </p:nvSpPr>
        <p:spPr>
          <a:xfrm>
            <a:off x="0" y="618946"/>
            <a:ext cx="3331589" cy="628614"/>
          </a:xfrm>
          <a:prstGeom prst="roundRect">
            <a:avLst/>
          </a:prstGeom>
          <a:solidFill>
            <a:srgbClr val="7030A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STAGE THREE</a:t>
            </a:r>
            <a:endParaRPr lang="en-US" sz="2400" b="1" dirty="0">
              <a:latin typeface="Times New Roman" panose="02020603050405020304" pitchFamily="18" charset="0"/>
              <a:cs typeface="Times New Roman" panose="02020603050405020304" pitchFamily="18" charset="0"/>
            </a:endParaRPr>
          </a:p>
        </p:txBody>
      </p:sp>
      <p:pic>
        <p:nvPicPr>
          <p:cNvPr id="9" name="Picture 8"/>
          <p:cNvPicPr/>
          <p:nvPr/>
        </p:nvPicPr>
        <p:blipFill rotWithShape="1">
          <a:blip r:embed="rId2"/>
          <a:srcRect l="26283" t="26894" r="39230" b="59659"/>
          <a:stretch/>
        </p:blipFill>
        <p:spPr bwMode="auto">
          <a:xfrm>
            <a:off x="0" y="1636847"/>
            <a:ext cx="9125146" cy="2548654"/>
          </a:xfrm>
          <a:prstGeom prst="rect">
            <a:avLst/>
          </a:prstGeom>
          <a:ln>
            <a:noFill/>
          </a:ln>
          <a:extLst>
            <a:ext uri="{53640926-AAD7-44D8-BBD7-CCE9431645EC}">
              <a14:shadowObscured xmlns:a14="http://schemas.microsoft.com/office/drawing/2010/main"/>
            </a:ext>
          </a:extLst>
        </p:spPr>
      </p:pic>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35990922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barn(inVertical)">
                                      <p:cBhvr>
                                        <p:cTn id="1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3182026" y="4961"/>
            <a:ext cx="6309804"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Improvement of Project communication stages</a:t>
            </a:r>
            <a:endParaRPr lang="en-US" sz="2400" b="1" dirty="0">
              <a:latin typeface="Times New Roman" panose="02020603050405020304" pitchFamily="18" charset="0"/>
              <a:cs typeface="Times New Roman" panose="02020603050405020304" pitchFamily="18" charset="0"/>
            </a:endParaRPr>
          </a:p>
        </p:txBody>
      </p:sp>
      <p:sp>
        <p:nvSpPr>
          <p:cNvPr id="8" name="Rounded Rectangle 7"/>
          <p:cNvSpPr/>
          <p:nvPr/>
        </p:nvSpPr>
        <p:spPr>
          <a:xfrm>
            <a:off x="0" y="618946"/>
            <a:ext cx="3331589" cy="628614"/>
          </a:xfrm>
          <a:prstGeom prst="roundRect">
            <a:avLst/>
          </a:prstGeom>
          <a:solidFill>
            <a:srgbClr val="7030A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STAGE THREE</a:t>
            </a:r>
            <a:endParaRPr lang="en-US" sz="2400" b="1" dirty="0">
              <a:latin typeface="Times New Roman" panose="02020603050405020304" pitchFamily="18" charset="0"/>
              <a:cs typeface="Times New Roman" panose="02020603050405020304" pitchFamily="18" charset="0"/>
            </a:endParaRPr>
          </a:p>
        </p:txBody>
      </p:sp>
      <p:sp>
        <p:nvSpPr>
          <p:cNvPr id="2" name="Rectangle 1"/>
          <p:cNvSpPr/>
          <p:nvPr/>
        </p:nvSpPr>
        <p:spPr>
          <a:xfrm>
            <a:off x="1473724" y="1399880"/>
            <a:ext cx="8367860" cy="1200329"/>
          </a:xfrm>
          <a:prstGeom prst="rect">
            <a:avLst/>
          </a:prstGeom>
          <a:solidFill>
            <a:schemeClr val="accent4">
              <a:lumMod val="20000"/>
              <a:lumOff val="80000"/>
            </a:schemeClr>
          </a:solidFill>
          <a:ln>
            <a:solidFill>
              <a:schemeClr val="tx1"/>
            </a:solidFill>
          </a:ln>
        </p:spPr>
        <p:txBody>
          <a:bodyPr wrap="square">
            <a:spAutoFit/>
          </a:bodyPr>
          <a:lstStyle/>
          <a:p>
            <a:pPr algn="ctr"/>
            <a:r>
              <a:rPr lang="en-US" sz="2400" dirty="0"/>
              <a:t>This model encompassed two important aspects of communication that had not been acknowledged in previous editions:</a:t>
            </a:r>
          </a:p>
        </p:txBody>
      </p:sp>
      <p:sp>
        <p:nvSpPr>
          <p:cNvPr id="3" name="Rectangle 2"/>
          <p:cNvSpPr/>
          <p:nvPr/>
        </p:nvSpPr>
        <p:spPr>
          <a:xfrm>
            <a:off x="0" y="3129405"/>
            <a:ext cx="7371761" cy="1323439"/>
          </a:xfrm>
          <a:prstGeom prst="rect">
            <a:avLst/>
          </a:prstGeom>
          <a:solidFill>
            <a:schemeClr val="bg1">
              <a:lumMod val="95000"/>
            </a:schemeClr>
          </a:solidFill>
          <a:ln>
            <a:solidFill>
              <a:schemeClr val="tx1"/>
            </a:solidFill>
          </a:ln>
        </p:spPr>
        <p:txBody>
          <a:bodyPr wrap="square">
            <a:spAutoFit/>
          </a:bodyPr>
          <a:lstStyle/>
          <a:p>
            <a:r>
              <a:rPr lang="en-US" sz="2000" dirty="0"/>
              <a:t>Communication includes some element of feedback to acknowledge that the receiver has received and understood the message, and the concept of “noise” to recognize that many different factors can interfere with transmitting and understanding the message. </a:t>
            </a:r>
            <a:endParaRPr lang="en-US" sz="2400" dirty="0">
              <a:latin typeface="Times New Roman" panose="02020603050405020304" pitchFamily="18" charset="0"/>
              <a:cs typeface="Times New Roman" panose="02020603050405020304" pitchFamily="18" charset="0"/>
            </a:endParaRPr>
          </a:p>
        </p:txBody>
      </p:sp>
      <p:sp>
        <p:nvSpPr>
          <p:cNvPr id="7" name="Rectangle 6"/>
          <p:cNvSpPr/>
          <p:nvPr/>
        </p:nvSpPr>
        <p:spPr>
          <a:xfrm>
            <a:off x="-1" y="4979963"/>
            <a:ext cx="7371761" cy="1015663"/>
          </a:xfrm>
          <a:prstGeom prst="rect">
            <a:avLst/>
          </a:prstGeom>
          <a:solidFill>
            <a:schemeClr val="bg1">
              <a:lumMod val="95000"/>
            </a:schemeClr>
          </a:solidFill>
          <a:ln>
            <a:solidFill>
              <a:schemeClr val="tx1"/>
            </a:solidFill>
          </a:ln>
        </p:spPr>
        <p:txBody>
          <a:bodyPr wrap="square">
            <a:spAutoFit/>
          </a:bodyPr>
          <a:lstStyle/>
          <a:p>
            <a:r>
              <a:rPr lang="en-US" sz="2000" dirty="0"/>
              <a:t>An understanding of this model is important because, as this edition of the guide now stated, “A breakdown in communications can negatively impact the project.”</a:t>
            </a:r>
          </a:p>
        </p:txBody>
      </p:sp>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26443537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barn(inVertical)">
                                      <p:cBhvr>
                                        <p:cTn id="19" dur="500"/>
                                        <p:tgtEl>
                                          <p:spTgt spid="3"/>
                                        </p:tgtEl>
                                      </p:cBhvr>
                                    </p:animEffect>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fade">
                                      <p:cBhvr>
                                        <p:cTn id="24" dur="1000"/>
                                        <p:tgtEl>
                                          <p:spTgt spid="7"/>
                                        </p:tgtEl>
                                      </p:cBhvr>
                                    </p:animEffect>
                                    <p:anim calcmode="lin" valueType="num">
                                      <p:cBhvr>
                                        <p:cTn id="25" dur="1000" fill="hold"/>
                                        <p:tgtEl>
                                          <p:spTgt spid="7"/>
                                        </p:tgtEl>
                                        <p:attrNameLst>
                                          <p:attrName>ppt_x</p:attrName>
                                        </p:attrNameLst>
                                      </p:cBhvr>
                                      <p:tavLst>
                                        <p:tav tm="0">
                                          <p:val>
                                            <p:strVal val="#ppt_x"/>
                                          </p:val>
                                        </p:tav>
                                        <p:tav tm="100000">
                                          <p:val>
                                            <p:strVal val="#ppt_x"/>
                                          </p:val>
                                        </p:tav>
                                      </p:tavLst>
                                    </p:anim>
                                    <p:anim calcmode="lin" valueType="num">
                                      <p:cBhvr>
                                        <p:cTn id="2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 grpId="0" animBg="1"/>
      <p:bldP spid="3" grpId="0" animBg="1"/>
      <p:bldP spid="7"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3182026" y="4961"/>
            <a:ext cx="6309804"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Improvement of Project communication stages</a:t>
            </a:r>
            <a:endParaRPr lang="en-US" sz="2400" b="1" dirty="0">
              <a:latin typeface="Times New Roman" panose="02020603050405020304" pitchFamily="18" charset="0"/>
              <a:cs typeface="Times New Roman" panose="02020603050405020304" pitchFamily="18" charset="0"/>
            </a:endParaRPr>
          </a:p>
        </p:txBody>
      </p:sp>
      <p:sp>
        <p:nvSpPr>
          <p:cNvPr id="8" name="Rounded Rectangle 7"/>
          <p:cNvSpPr/>
          <p:nvPr/>
        </p:nvSpPr>
        <p:spPr>
          <a:xfrm>
            <a:off x="0" y="618946"/>
            <a:ext cx="3331589" cy="628614"/>
          </a:xfrm>
          <a:prstGeom prst="roundRect">
            <a:avLst/>
          </a:prstGeom>
          <a:solidFill>
            <a:srgbClr val="7030A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STAGE THREE</a:t>
            </a:r>
            <a:endParaRPr lang="en-US" sz="2400" b="1" dirty="0">
              <a:latin typeface="Times New Roman" panose="02020603050405020304" pitchFamily="18" charset="0"/>
              <a:cs typeface="Times New Roman" panose="02020603050405020304" pitchFamily="18" charset="0"/>
            </a:endParaRPr>
          </a:p>
        </p:txBody>
      </p:sp>
      <p:sp>
        <p:nvSpPr>
          <p:cNvPr id="2" name="Rectangle 1"/>
          <p:cNvSpPr/>
          <p:nvPr/>
        </p:nvSpPr>
        <p:spPr>
          <a:xfrm>
            <a:off x="1473724" y="1399880"/>
            <a:ext cx="8367860" cy="1200329"/>
          </a:xfrm>
          <a:prstGeom prst="rect">
            <a:avLst/>
          </a:prstGeom>
          <a:solidFill>
            <a:schemeClr val="accent4">
              <a:lumMod val="20000"/>
              <a:lumOff val="80000"/>
            </a:schemeClr>
          </a:solidFill>
          <a:ln>
            <a:solidFill>
              <a:schemeClr val="tx1"/>
            </a:solidFill>
          </a:ln>
        </p:spPr>
        <p:txBody>
          <a:bodyPr wrap="square">
            <a:spAutoFit/>
          </a:bodyPr>
          <a:lstStyle/>
          <a:p>
            <a:pPr algn="ctr"/>
            <a:r>
              <a:rPr lang="en-US" sz="2400" dirty="0"/>
              <a:t>This model encompassed two important aspects of communication that had not been acknowledged in previous editions:</a:t>
            </a:r>
          </a:p>
        </p:txBody>
      </p:sp>
      <p:sp>
        <p:nvSpPr>
          <p:cNvPr id="3" name="Rectangle 2"/>
          <p:cNvSpPr/>
          <p:nvPr/>
        </p:nvSpPr>
        <p:spPr>
          <a:xfrm>
            <a:off x="0" y="3129405"/>
            <a:ext cx="7371761" cy="1015663"/>
          </a:xfrm>
          <a:prstGeom prst="rect">
            <a:avLst/>
          </a:prstGeom>
          <a:solidFill>
            <a:schemeClr val="bg1">
              <a:lumMod val="95000"/>
            </a:schemeClr>
          </a:solidFill>
          <a:ln>
            <a:solidFill>
              <a:schemeClr val="tx1"/>
            </a:solidFill>
          </a:ln>
        </p:spPr>
        <p:txBody>
          <a:bodyPr wrap="square">
            <a:spAutoFit/>
          </a:bodyPr>
          <a:lstStyle/>
          <a:p>
            <a:r>
              <a:rPr lang="en-US" sz="2000" dirty="0"/>
              <a:t>This emphasis on the importance of communication was carried through in major changes to the processes in the Project Communications Management Knowledge Area in the third edition. </a:t>
            </a:r>
          </a:p>
        </p:txBody>
      </p:sp>
      <p:sp>
        <p:nvSpPr>
          <p:cNvPr id="7" name="Rectangle 6"/>
          <p:cNvSpPr/>
          <p:nvPr/>
        </p:nvSpPr>
        <p:spPr>
          <a:xfrm>
            <a:off x="-1" y="4979963"/>
            <a:ext cx="7371761" cy="1631216"/>
          </a:xfrm>
          <a:prstGeom prst="rect">
            <a:avLst/>
          </a:prstGeom>
          <a:solidFill>
            <a:schemeClr val="bg1">
              <a:lumMod val="95000"/>
            </a:schemeClr>
          </a:solidFill>
          <a:ln>
            <a:solidFill>
              <a:schemeClr val="tx1"/>
            </a:solidFill>
          </a:ln>
        </p:spPr>
        <p:txBody>
          <a:bodyPr wrap="square">
            <a:spAutoFit/>
          </a:bodyPr>
          <a:lstStyle/>
          <a:p>
            <a:r>
              <a:rPr lang="en-US" sz="2000" dirty="0"/>
              <a:t>The Administrative Closure process was removed and replaced with the Manage Stakeholders process, which focused on communication as a means to “satisfy the requirements of and resolve issues with project stakeholders,” and suggested the connection between good stakeholder management and project success.</a:t>
            </a:r>
          </a:p>
        </p:txBody>
      </p:sp>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35098777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barn(inVertical)">
                                      <p:cBhvr>
                                        <p:cTn id="19" dur="500"/>
                                        <p:tgtEl>
                                          <p:spTgt spid="3"/>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 grpId="0" animBg="1"/>
      <p:bldP spid="3" grpId="0" animBg="1"/>
      <p:bldP spid="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3182026" y="4961"/>
            <a:ext cx="6309804"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Improvement of Project communication stages</a:t>
            </a:r>
            <a:endParaRPr lang="en-US" sz="2400" b="1" dirty="0">
              <a:latin typeface="Times New Roman" panose="02020603050405020304" pitchFamily="18" charset="0"/>
              <a:cs typeface="Times New Roman" panose="02020603050405020304" pitchFamily="18" charset="0"/>
            </a:endParaRPr>
          </a:p>
        </p:txBody>
      </p:sp>
      <p:sp>
        <p:nvSpPr>
          <p:cNvPr id="8" name="Rounded Rectangle 7"/>
          <p:cNvSpPr/>
          <p:nvPr/>
        </p:nvSpPr>
        <p:spPr>
          <a:xfrm>
            <a:off x="0" y="618946"/>
            <a:ext cx="3331589" cy="628614"/>
          </a:xfrm>
          <a:prstGeom prst="roundRect">
            <a:avLst/>
          </a:prstGeom>
          <a:solidFill>
            <a:srgbClr val="7030A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STAGE THREE</a:t>
            </a:r>
            <a:endParaRPr lang="en-US" sz="2400" b="1" dirty="0">
              <a:latin typeface="Times New Roman" panose="02020603050405020304" pitchFamily="18" charset="0"/>
              <a:cs typeface="Times New Roman" panose="02020603050405020304" pitchFamily="18" charset="0"/>
            </a:endParaRPr>
          </a:p>
        </p:txBody>
      </p:sp>
      <p:sp>
        <p:nvSpPr>
          <p:cNvPr id="2" name="Rectangle 1"/>
          <p:cNvSpPr/>
          <p:nvPr/>
        </p:nvSpPr>
        <p:spPr>
          <a:xfrm>
            <a:off x="1473724" y="1399880"/>
            <a:ext cx="8367860" cy="1200329"/>
          </a:xfrm>
          <a:prstGeom prst="rect">
            <a:avLst/>
          </a:prstGeom>
          <a:solidFill>
            <a:schemeClr val="accent4">
              <a:lumMod val="20000"/>
              <a:lumOff val="80000"/>
            </a:schemeClr>
          </a:solidFill>
          <a:ln>
            <a:solidFill>
              <a:schemeClr val="tx1"/>
            </a:solidFill>
          </a:ln>
        </p:spPr>
        <p:txBody>
          <a:bodyPr wrap="square">
            <a:spAutoFit/>
          </a:bodyPr>
          <a:lstStyle/>
          <a:p>
            <a:pPr algn="ctr"/>
            <a:r>
              <a:rPr lang="en-US" sz="2400" dirty="0"/>
              <a:t>This model encompassed two important aspects of communication that had not been acknowledged in previous editions:</a:t>
            </a:r>
          </a:p>
        </p:txBody>
      </p:sp>
      <p:sp>
        <p:nvSpPr>
          <p:cNvPr id="3" name="Rectangle 2"/>
          <p:cNvSpPr/>
          <p:nvPr/>
        </p:nvSpPr>
        <p:spPr>
          <a:xfrm>
            <a:off x="0" y="2912923"/>
            <a:ext cx="7371761" cy="2246769"/>
          </a:xfrm>
          <a:prstGeom prst="rect">
            <a:avLst/>
          </a:prstGeom>
          <a:solidFill>
            <a:schemeClr val="bg1">
              <a:lumMod val="95000"/>
            </a:schemeClr>
          </a:solidFill>
          <a:ln>
            <a:solidFill>
              <a:schemeClr val="tx1"/>
            </a:solidFill>
          </a:ln>
        </p:spPr>
        <p:txBody>
          <a:bodyPr wrap="square">
            <a:spAutoFit/>
          </a:bodyPr>
          <a:lstStyle/>
          <a:p>
            <a:r>
              <a:rPr lang="en-US" sz="2000" dirty="0"/>
              <a:t>Changes were also made to the remaining three processes in the knowledge area. These changes broadened the scope of what can affect communication planning, such as enterprise environmental factors (conditions outside the control of the project team, but which can affect the project) and organizational process assets (the knowledge bases and practices of the organization that may be used within the project). </a:t>
            </a:r>
          </a:p>
        </p:txBody>
      </p:sp>
      <p:sp>
        <p:nvSpPr>
          <p:cNvPr id="7" name="Rectangle 6"/>
          <p:cNvSpPr/>
          <p:nvPr/>
        </p:nvSpPr>
        <p:spPr>
          <a:xfrm>
            <a:off x="-1" y="5602132"/>
            <a:ext cx="7371761" cy="1015663"/>
          </a:xfrm>
          <a:prstGeom prst="rect">
            <a:avLst/>
          </a:prstGeom>
          <a:solidFill>
            <a:schemeClr val="bg1">
              <a:lumMod val="95000"/>
            </a:schemeClr>
          </a:solidFill>
          <a:ln>
            <a:solidFill>
              <a:schemeClr val="tx1"/>
            </a:solidFill>
          </a:ln>
        </p:spPr>
        <p:txBody>
          <a:bodyPr wrap="square">
            <a:spAutoFit/>
          </a:bodyPr>
          <a:lstStyle/>
          <a:p>
            <a:r>
              <a:rPr lang="en-US" sz="2000" dirty="0"/>
              <a:t>The changes also reflected the desired outcome of project communication—to identify and then meet the informational needs of stakeholders, which is an important factor in project success.</a:t>
            </a:r>
          </a:p>
        </p:txBody>
      </p:sp>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27146114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barn(inVertical)">
                                      <p:cBhvr>
                                        <p:cTn id="19" dur="500"/>
                                        <p:tgtEl>
                                          <p:spTgt spid="3"/>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 grpId="0" animBg="1"/>
      <p:bldP spid="3" grpId="0" animBg="1"/>
      <p:bldP spid="7"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3182026" y="4961"/>
            <a:ext cx="6309804"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Improvement of Project communication stages</a:t>
            </a:r>
            <a:endParaRPr lang="en-US" sz="2400" b="1" dirty="0">
              <a:latin typeface="Times New Roman" panose="02020603050405020304" pitchFamily="18" charset="0"/>
              <a:cs typeface="Times New Roman" panose="02020603050405020304" pitchFamily="18" charset="0"/>
            </a:endParaRPr>
          </a:p>
        </p:txBody>
      </p:sp>
      <p:sp>
        <p:nvSpPr>
          <p:cNvPr id="8" name="Rounded Rectangle 7"/>
          <p:cNvSpPr/>
          <p:nvPr/>
        </p:nvSpPr>
        <p:spPr>
          <a:xfrm>
            <a:off x="0" y="618946"/>
            <a:ext cx="3331589" cy="628614"/>
          </a:xfrm>
          <a:prstGeom prst="roundRect">
            <a:avLst/>
          </a:prstGeom>
          <a:solidFill>
            <a:srgbClr val="7030A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STAGE FOUR</a:t>
            </a:r>
            <a:endParaRPr lang="en-US" sz="2400" b="1" dirty="0">
              <a:latin typeface="Times New Roman" panose="02020603050405020304" pitchFamily="18" charset="0"/>
              <a:cs typeface="Times New Roman" panose="02020603050405020304" pitchFamily="18" charset="0"/>
            </a:endParaRPr>
          </a:p>
        </p:txBody>
      </p:sp>
      <p:pic>
        <p:nvPicPr>
          <p:cNvPr id="7" name="Picture 6"/>
          <p:cNvPicPr/>
          <p:nvPr/>
        </p:nvPicPr>
        <p:blipFill rotWithShape="1">
          <a:blip r:embed="rId2"/>
          <a:srcRect l="25897" t="20969" r="39487" b="74017"/>
          <a:stretch/>
        </p:blipFill>
        <p:spPr bwMode="auto">
          <a:xfrm>
            <a:off x="352053" y="1658017"/>
            <a:ext cx="9282141" cy="1349133"/>
          </a:xfrm>
          <a:prstGeom prst="rect">
            <a:avLst/>
          </a:prstGeom>
          <a:ln>
            <a:noFill/>
          </a:ln>
          <a:extLst>
            <a:ext uri="{53640926-AAD7-44D8-BBD7-CCE9431645EC}">
              <a14:shadowObscured xmlns:a14="http://schemas.microsoft.com/office/drawing/2010/main"/>
            </a:ext>
          </a:extLst>
        </p:spPr>
      </p:pic>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3118663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3182026" y="4961"/>
            <a:ext cx="6309804"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Improvement of Project communication stages</a:t>
            </a:r>
            <a:endParaRPr lang="en-US" sz="2400" b="1" dirty="0">
              <a:latin typeface="Times New Roman" panose="02020603050405020304" pitchFamily="18" charset="0"/>
              <a:cs typeface="Times New Roman" panose="02020603050405020304" pitchFamily="18" charset="0"/>
            </a:endParaRPr>
          </a:p>
        </p:txBody>
      </p:sp>
      <p:sp>
        <p:nvSpPr>
          <p:cNvPr id="8" name="Rounded Rectangle 7"/>
          <p:cNvSpPr/>
          <p:nvPr/>
        </p:nvSpPr>
        <p:spPr>
          <a:xfrm>
            <a:off x="0" y="618946"/>
            <a:ext cx="3331589" cy="628614"/>
          </a:xfrm>
          <a:prstGeom prst="roundRect">
            <a:avLst/>
          </a:prstGeom>
          <a:solidFill>
            <a:srgbClr val="7030A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STAGE FOUR</a:t>
            </a:r>
            <a:endParaRPr lang="en-US" sz="2400" b="1" dirty="0">
              <a:latin typeface="Times New Roman" panose="02020603050405020304" pitchFamily="18" charset="0"/>
              <a:cs typeface="Times New Roman" panose="02020603050405020304" pitchFamily="18" charset="0"/>
            </a:endParaRPr>
          </a:p>
        </p:txBody>
      </p:sp>
      <p:sp>
        <p:nvSpPr>
          <p:cNvPr id="2" name="Rectangle 1"/>
          <p:cNvSpPr/>
          <p:nvPr/>
        </p:nvSpPr>
        <p:spPr>
          <a:xfrm>
            <a:off x="1473724" y="1399880"/>
            <a:ext cx="8367860" cy="523220"/>
          </a:xfrm>
          <a:prstGeom prst="rect">
            <a:avLst/>
          </a:prstGeom>
          <a:solidFill>
            <a:schemeClr val="accent4">
              <a:lumMod val="20000"/>
              <a:lumOff val="80000"/>
            </a:schemeClr>
          </a:solidFill>
          <a:ln>
            <a:solidFill>
              <a:schemeClr val="tx1"/>
            </a:solidFill>
          </a:ln>
        </p:spPr>
        <p:txBody>
          <a:bodyPr wrap="square">
            <a:spAutoFit/>
          </a:bodyPr>
          <a:lstStyle/>
          <a:p>
            <a:pPr algn="ctr"/>
            <a:r>
              <a:rPr lang="en-US" sz="2800" dirty="0"/>
              <a:t>The four processes from the third edition remained: </a:t>
            </a:r>
          </a:p>
        </p:txBody>
      </p:sp>
      <p:sp>
        <p:nvSpPr>
          <p:cNvPr id="3" name="Rectangle 2"/>
          <p:cNvSpPr/>
          <p:nvPr/>
        </p:nvSpPr>
        <p:spPr>
          <a:xfrm>
            <a:off x="1791093" y="2051932"/>
            <a:ext cx="7371761" cy="707886"/>
          </a:xfrm>
          <a:prstGeom prst="rect">
            <a:avLst/>
          </a:prstGeom>
          <a:solidFill>
            <a:schemeClr val="accent2">
              <a:lumMod val="20000"/>
              <a:lumOff val="80000"/>
            </a:schemeClr>
          </a:solidFill>
          <a:ln>
            <a:solidFill>
              <a:schemeClr val="tx1"/>
            </a:solidFill>
          </a:ln>
        </p:spPr>
        <p:txBody>
          <a:bodyPr wrap="square">
            <a:spAutoFit/>
          </a:bodyPr>
          <a:lstStyle/>
          <a:p>
            <a:pPr algn="ctr"/>
            <a:r>
              <a:rPr lang="en-US" sz="2000" b="1" i="1" dirty="0">
                <a:effectLst>
                  <a:outerShdw blurRad="38100" dist="38100" dir="2700000" algn="tl">
                    <a:srgbClr val="000000">
                      <a:alpha val="43137"/>
                    </a:srgbClr>
                  </a:outerShdw>
                </a:effectLst>
              </a:rPr>
              <a:t>Plan Communications, Distribute Information, Manage Stakeholder Expectations, and Report Performance. </a:t>
            </a:r>
          </a:p>
        </p:txBody>
      </p:sp>
      <p:sp>
        <p:nvSpPr>
          <p:cNvPr id="7" name="Rectangle 6"/>
          <p:cNvSpPr/>
          <p:nvPr/>
        </p:nvSpPr>
        <p:spPr>
          <a:xfrm>
            <a:off x="0" y="3028614"/>
            <a:ext cx="8220173" cy="646331"/>
          </a:xfrm>
          <a:prstGeom prst="rect">
            <a:avLst/>
          </a:prstGeom>
          <a:solidFill>
            <a:schemeClr val="bg1">
              <a:lumMod val="95000"/>
            </a:schemeClr>
          </a:solidFill>
          <a:ln>
            <a:solidFill>
              <a:schemeClr val="tx1"/>
            </a:solidFill>
          </a:ln>
        </p:spPr>
        <p:txBody>
          <a:bodyPr wrap="square">
            <a:spAutoFit/>
          </a:bodyPr>
          <a:lstStyle/>
          <a:p>
            <a:r>
              <a:rPr lang="en-US" dirty="0"/>
              <a:t>The emphasis on stakeholders increased with the addition of a new process called Identify Stakeholders. </a:t>
            </a:r>
          </a:p>
        </p:txBody>
      </p:sp>
      <p:sp>
        <p:nvSpPr>
          <p:cNvPr id="9" name="Rectangle 8"/>
          <p:cNvSpPr/>
          <p:nvPr/>
        </p:nvSpPr>
        <p:spPr>
          <a:xfrm>
            <a:off x="-1" y="3962937"/>
            <a:ext cx="8220174" cy="1477328"/>
          </a:xfrm>
          <a:prstGeom prst="rect">
            <a:avLst/>
          </a:prstGeom>
          <a:solidFill>
            <a:schemeClr val="bg1">
              <a:lumMod val="95000"/>
            </a:schemeClr>
          </a:solidFill>
          <a:ln>
            <a:solidFill>
              <a:schemeClr val="tx1"/>
            </a:solidFill>
          </a:ln>
        </p:spPr>
        <p:txBody>
          <a:bodyPr wrap="square">
            <a:spAutoFit/>
          </a:bodyPr>
          <a:lstStyle/>
          <a:p>
            <a:r>
              <a:rPr lang="en-US" dirty="0"/>
              <a:t>It included stakeholder analysis as well as expert judgment and provided examples of tools such as a stakeholder analysis matrix and a power/interest grid. The Manage Stakeholders process was renamed to Manage Stakeholder Expectations, shifting away from the idea of controlling stakeholders and toward the concept of working with them as partners in ensuring project success. </a:t>
            </a:r>
          </a:p>
        </p:txBody>
      </p:sp>
      <p:sp>
        <p:nvSpPr>
          <p:cNvPr id="10" name="Rectangle 9"/>
          <p:cNvSpPr/>
          <p:nvPr/>
        </p:nvSpPr>
        <p:spPr>
          <a:xfrm>
            <a:off x="-1" y="5757261"/>
            <a:ext cx="7371761" cy="923330"/>
          </a:xfrm>
          <a:prstGeom prst="rect">
            <a:avLst/>
          </a:prstGeom>
          <a:solidFill>
            <a:schemeClr val="bg1">
              <a:lumMod val="95000"/>
            </a:schemeClr>
          </a:solidFill>
          <a:ln>
            <a:solidFill>
              <a:schemeClr val="tx1"/>
            </a:solidFill>
          </a:ln>
        </p:spPr>
        <p:txBody>
          <a:bodyPr wrap="square">
            <a:spAutoFit/>
          </a:bodyPr>
          <a:lstStyle/>
          <a:p>
            <a:r>
              <a:rPr lang="en-US" dirty="0"/>
              <a:t>Interpersonal and management skills like leadership, influencing, and political/cultural awareness were included as tools for accomplishing this desired outcome.</a:t>
            </a:r>
          </a:p>
        </p:txBody>
      </p:sp>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791924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barn(inVertical)">
                                      <p:cBhvr>
                                        <p:cTn id="19" dur="500"/>
                                        <p:tgtEl>
                                          <p:spTgt spid="3"/>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500" fill="hold"/>
                                        <p:tgtEl>
                                          <p:spTgt spid="9"/>
                                        </p:tgtEl>
                                        <p:attrNameLst>
                                          <p:attrName>ppt_x</p:attrName>
                                        </p:attrNameLst>
                                      </p:cBhvr>
                                      <p:tavLst>
                                        <p:tav tm="0">
                                          <p:val>
                                            <p:strVal val="#ppt_x"/>
                                          </p:val>
                                        </p:tav>
                                        <p:tav tm="100000">
                                          <p:val>
                                            <p:strVal val="#ppt_x"/>
                                          </p:val>
                                        </p:tav>
                                      </p:tavLst>
                                    </p:anim>
                                    <p:anim calcmode="lin" valueType="num">
                                      <p:cBhvr additive="base">
                                        <p:cTn id="31"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10"/>
                                        </p:tgtEl>
                                        <p:attrNameLst>
                                          <p:attrName>style.visibility</p:attrName>
                                        </p:attrNameLst>
                                      </p:cBhvr>
                                      <p:to>
                                        <p:strVal val="visible"/>
                                      </p:to>
                                    </p:set>
                                    <p:anim calcmode="lin" valueType="num">
                                      <p:cBhvr additive="base">
                                        <p:cTn id="36" dur="500" fill="hold"/>
                                        <p:tgtEl>
                                          <p:spTgt spid="10"/>
                                        </p:tgtEl>
                                        <p:attrNameLst>
                                          <p:attrName>ppt_x</p:attrName>
                                        </p:attrNameLst>
                                      </p:cBhvr>
                                      <p:tavLst>
                                        <p:tav tm="0">
                                          <p:val>
                                            <p:strVal val="#ppt_x"/>
                                          </p:val>
                                        </p:tav>
                                        <p:tav tm="100000">
                                          <p:val>
                                            <p:strVal val="#ppt_x"/>
                                          </p:val>
                                        </p:tav>
                                      </p:tavLst>
                                    </p:anim>
                                    <p:anim calcmode="lin" valueType="num">
                                      <p:cBhvr additive="base">
                                        <p:cTn id="37"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 grpId="0" animBg="1"/>
      <p:bldP spid="3" grpId="0" animBg="1"/>
      <p:bldP spid="7" grpId="0" animBg="1"/>
      <p:bldP spid="9" grpId="0" animBg="1"/>
      <p:bldP spid="10"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3182026" y="4961"/>
            <a:ext cx="6309804"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Improvement of Project communication stages</a:t>
            </a:r>
            <a:endParaRPr lang="en-US" sz="2400" b="1" dirty="0">
              <a:latin typeface="Times New Roman" panose="02020603050405020304" pitchFamily="18" charset="0"/>
              <a:cs typeface="Times New Roman" panose="02020603050405020304" pitchFamily="18" charset="0"/>
            </a:endParaRPr>
          </a:p>
        </p:txBody>
      </p:sp>
      <p:sp>
        <p:nvSpPr>
          <p:cNvPr id="8" name="Rounded Rectangle 7"/>
          <p:cNvSpPr/>
          <p:nvPr/>
        </p:nvSpPr>
        <p:spPr>
          <a:xfrm>
            <a:off x="0" y="618946"/>
            <a:ext cx="3331589" cy="628614"/>
          </a:xfrm>
          <a:prstGeom prst="roundRect">
            <a:avLst/>
          </a:prstGeom>
          <a:solidFill>
            <a:srgbClr val="7030A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STAGE FIVE</a:t>
            </a:r>
            <a:endParaRPr lang="en-US" sz="2400" b="1" dirty="0">
              <a:latin typeface="Times New Roman" panose="02020603050405020304" pitchFamily="18" charset="0"/>
              <a:cs typeface="Times New Roman" panose="02020603050405020304" pitchFamily="18" charset="0"/>
            </a:endParaRPr>
          </a:p>
        </p:txBody>
      </p:sp>
      <p:sp>
        <p:nvSpPr>
          <p:cNvPr id="2" name="Rectangle 1"/>
          <p:cNvSpPr/>
          <p:nvPr/>
        </p:nvSpPr>
        <p:spPr>
          <a:xfrm>
            <a:off x="-1" y="1399880"/>
            <a:ext cx="12192001" cy="1015663"/>
          </a:xfrm>
          <a:prstGeom prst="rect">
            <a:avLst/>
          </a:prstGeom>
          <a:solidFill>
            <a:schemeClr val="accent4">
              <a:lumMod val="20000"/>
              <a:lumOff val="80000"/>
            </a:schemeClr>
          </a:solidFill>
          <a:ln>
            <a:solidFill>
              <a:schemeClr val="tx1"/>
            </a:solidFill>
          </a:ln>
        </p:spPr>
        <p:txBody>
          <a:bodyPr wrap="square">
            <a:spAutoFit/>
          </a:bodyPr>
          <a:lstStyle/>
          <a:p>
            <a:r>
              <a:rPr lang="en-US" sz="2000" dirty="0"/>
              <a:t>Stakeholder Management was separated out into its own knowledge area, in response to global feedback on the fourth edition regarding the need to expand stakeholder  management concepts and recognize communications management and stakeholder management as two distinct areas.</a:t>
            </a:r>
          </a:p>
        </p:txBody>
      </p:sp>
      <p:sp>
        <p:nvSpPr>
          <p:cNvPr id="3" name="Rectangle 2"/>
          <p:cNvSpPr/>
          <p:nvPr/>
        </p:nvSpPr>
        <p:spPr>
          <a:xfrm>
            <a:off x="1498863" y="2559004"/>
            <a:ext cx="7371761" cy="646331"/>
          </a:xfrm>
          <a:prstGeom prst="rect">
            <a:avLst/>
          </a:prstGeom>
          <a:solidFill>
            <a:schemeClr val="accent2">
              <a:lumMod val="20000"/>
              <a:lumOff val="80000"/>
            </a:schemeClr>
          </a:solidFill>
          <a:ln>
            <a:solidFill>
              <a:schemeClr val="tx1"/>
            </a:solidFill>
          </a:ln>
        </p:spPr>
        <p:txBody>
          <a:bodyPr wrap="square">
            <a:spAutoFit/>
          </a:bodyPr>
          <a:lstStyle/>
          <a:p>
            <a:r>
              <a:rPr lang="en-US" b="1" i="1" dirty="0">
                <a:effectLst>
                  <a:outerShdw blurRad="38100" dist="38100" dir="2700000" algn="tl">
                    <a:srgbClr val="000000">
                      <a:alpha val="43137"/>
                    </a:srgbClr>
                  </a:outerShdw>
                </a:effectLst>
              </a:rPr>
              <a:t>The three processes that remained in the communications knowledge area were renamed to eliminate confusion and to focus on three key elements:</a:t>
            </a:r>
          </a:p>
        </p:txBody>
      </p:sp>
      <p:sp>
        <p:nvSpPr>
          <p:cNvPr id="9" name="Rectangle 8"/>
          <p:cNvSpPr/>
          <p:nvPr/>
        </p:nvSpPr>
        <p:spPr>
          <a:xfrm>
            <a:off x="-1" y="3430154"/>
            <a:ext cx="8220174" cy="369332"/>
          </a:xfrm>
          <a:prstGeom prst="rect">
            <a:avLst/>
          </a:prstGeom>
          <a:solidFill>
            <a:schemeClr val="bg1">
              <a:lumMod val="95000"/>
            </a:schemeClr>
          </a:solidFill>
          <a:ln>
            <a:solidFill>
              <a:schemeClr val="tx1"/>
            </a:solidFill>
          </a:ln>
        </p:spPr>
        <p:txBody>
          <a:bodyPr wrap="square">
            <a:spAutoFit/>
          </a:bodyPr>
          <a:lstStyle/>
          <a:p>
            <a:r>
              <a:rPr lang="en-US" dirty="0"/>
              <a:t>Plan Communications Management.</a:t>
            </a:r>
          </a:p>
        </p:txBody>
      </p:sp>
      <p:sp>
        <p:nvSpPr>
          <p:cNvPr id="10" name="Rectangle 9"/>
          <p:cNvSpPr/>
          <p:nvPr/>
        </p:nvSpPr>
        <p:spPr>
          <a:xfrm>
            <a:off x="-1" y="4024305"/>
            <a:ext cx="7371761" cy="1200329"/>
          </a:xfrm>
          <a:prstGeom prst="rect">
            <a:avLst/>
          </a:prstGeom>
          <a:solidFill>
            <a:schemeClr val="bg1">
              <a:lumMod val="95000"/>
            </a:schemeClr>
          </a:solidFill>
          <a:ln>
            <a:solidFill>
              <a:schemeClr val="tx1"/>
            </a:solidFill>
          </a:ln>
        </p:spPr>
        <p:txBody>
          <a:bodyPr wrap="square">
            <a:spAutoFit/>
          </a:bodyPr>
          <a:lstStyle/>
          <a:p>
            <a:r>
              <a:rPr lang="en-US" dirty="0"/>
              <a:t>Manage Communications (changed from Distribute Information) added an emphasis on the need to ensure that stakeholders understand project communications and have opportunities for further information or clarification.</a:t>
            </a:r>
          </a:p>
        </p:txBody>
      </p:sp>
      <p:sp>
        <p:nvSpPr>
          <p:cNvPr id="11" name="Rectangle 10"/>
          <p:cNvSpPr/>
          <p:nvPr/>
        </p:nvSpPr>
        <p:spPr>
          <a:xfrm>
            <a:off x="-2" y="5562445"/>
            <a:ext cx="7371761" cy="646331"/>
          </a:xfrm>
          <a:prstGeom prst="rect">
            <a:avLst/>
          </a:prstGeom>
          <a:solidFill>
            <a:schemeClr val="bg1">
              <a:lumMod val="95000"/>
            </a:schemeClr>
          </a:solidFill>
          <a:ln>
            <a:solidFill>
              <a:schemeClr val="tx1"/>
            </a:solidFill>
          </a:ln>
        </p:spPr>
        <p:txBody>
          <a:bodyPr wrap="square">
            <a:spAutoFit/>
          </a:bodyPr>
          <a:lstStyle/>
          <a:p>
            <a:r>
              <a:rPr lang="en-US" dirty="0"/>
              <a:t>Control Communications (changed from Report Performance) emphasized the need for a smooth flow of information among all stakeholders.</a:t>
            </a:r>
          </a:p>
        </p:txBody>
      </p:sp>
      <p:pic>
        <p:nvPicPr>
          <p:cNvPr id="13" name="Picture 12">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42773031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barn(inVertical)">
                                      <p:cBhvr>
                                        <p:cTn id="19" dur="500"/>
                                        <p:tgtEl>
                                          <p:spTgt spid="3"/>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additive="base">
                                        <p:cTn id="24" dur="500" fill="hold"/>
                                        <p:tgtEl>
                                          <p:spTgt spid="9"/>
                                        </p:tgtEl>
                                        <p:attrNameLst>
                                          <p:attrName>ppt_x</p:attrName>
                                        </p:attrNameLst>
                                      </p:cBhvr>
                                      <p:tavLst>
                                        <p:tav tm="0">
                                          <p:val>
                                            <p:strVal val="#ppt_x"/>
                                          </p:val>
                                        </p:tav>
                                        <p:tav tm="100000">
                                          <p:val>
                                            <p:strVal val="#ppt_x"/>
                                          </p:val>
                                        </p:tav>
                                      </p:tavLst>
                                    </p:anim>
                                    <p:anim calcmode="lin" valueType="num">
                                      <p:cBhvr additive="base">
                                        <p:cTn id="25"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 fill="hold"/>
                                        <p:tgtEl>
                                          <p:spTgt spid="10"/>
                                        </p:tgtEl>
                                        <p:attrNameLst>
                                          <p:attrName>ppt_x</p:attrName>
                                        </p:attrNameLst>
                                      </p:cBhvr>
                                      <p:tavLst>
                                        <p:tav tm="0">
                                          <p:val>
                                            <p:strVal val="#ppt_x"/>
                                          </p:val>
                                        </p:tav>
                                        <p:tav tm="100000">
                                          <p:val>
                                            <p:strVal val="#ppt_x"/>
                                          </p:val>
                                        </p:tav>
                                      </p:tavLst>
                                    </p:anim>
                                    <p:anim calcmode="lin" valueType="num">
                                      <p:cBhvr additive="base">
                                        <p:cTn id="31"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11"/>
                                        </p:tgtEl>
                                        <p:attrNameLst>
                                          <p:attrName>style.visibility</p:attrName>
                                        </p:attrNameLst>
                                      </p:cBhvr>
                                      <p:to>
                                        <p:strVal val="visible"/>
                                      </p:to>
                                    </p:set>
                                    <p:anim calcmode="lin" valueType="num">
                                      <p:cBhvr additive="base">
                                        <p:cTn id="36" dur="500" fill="hold"/>
                                        <p:tgtEl>
                                          <p:spTgt spid="11"/>
                                        </p:tgtEl>
                                        <p:attrNameLst>
                                          <p:attrName>ppt_x</p:attrName>
                                        </p:attrNameLst>
                                      </p:cBhvr>
                                      <p:tavLst>
                                        <p:tav tm="0">
                                          <p:val>
                                            <p:strVal val="#ppt_x"/>
                                          </p:val>
                                        </p:tav>
                                        <p:tav tm="100000">
                                          <p:val>
                                            <p:strVal val="#ppt_x"/>
                                          </p:val>
                                        </p:tav>
                                      </p:tavLst>
                                    </p:anim>
                                    <p:anim calcmode="lin" valueType="num">
                                      <p:cBhvr additive="base">
                                        <p:cTn id="37"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 grpId="0" animBg="1"/>
      <p:bldP spid="3" grpId="0" animBg="1"/>
      <p:bldP spid="9" grpId="0" animBg="1"/>
      <p:bldP spid="10" grpId="0" animBg="1"/>
      <p:bldP spid="11"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3182026" y="4961"/>
            <a:ext cx="6309804"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Improvement of Project communication stages</a:t>
            </a:r>
            <a:endParaRPr lang="en-US" sz="2400" b="1" dirty="0">
              <a:latin typeface="Times New Roman" panose="02020603050405020304" pitchFamily="18" charset="0"/>
              <a:cs typeface="Times New Roman" panose="02020603050405020304" pitchFamily="18" charset="0"/>
            </a:endParaRPr>
          </a:p>
        </p:txBody>
      </p:sp>
      <p:sp>
        <p:nvSpPr>
          <p:cNvPr id="8" name="Rounded Rectangle 7"/>
          <p:cNvSpPr/>
          <p:nvPr/>
        </p:nvSpPr>
        <p:spPr>
          <a:xfrm>
            <a:off x="0" y="618946"/>
            <a:ext cx="3331589" cy="628614"/>
          </a:xfrm>
          <a:prstGeom prst="roundRect">
            <a:avLst/>
          </a:prstGeom>
          <a:solidFill>
            <a:srgbClr val="7030A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STAGE FIVE</a:t>
            </a:r>
            <a:endParaRPr lang="en-US" sz="2400" b="1" dirty="0">
              <a:latin typeface="Times New Roman" panose="02020603050405020304" pitchFamily="18" charset="0"/>
              <a:cs typeface="Times New Roman" panose="02020603050405020304" pitchFamily="18" charset="0"/>
            </a:endParaRPr>
          </a:p>
        </p:txBody>
      </p:sp>
      <p:sp>
        <p:nvSpPr>
          <p:cNvPr id="2" name="Rectangle 1"/>
          <p:cNvSpPr/>
          <p:nvPr/>
        </p:nvSpPr>
        <p:spPr>
          <a:xfrm>
            <a:off x="-1" y="1399880"/>
            <a:ext cx="12192001" cy="707886"/>
          </a:xfrm>
          <a:prstGeom prst="rect">
            <a:avLst/>
          </a:prstGeom>
          <a:solidFill>
            <a:schemeClr val="tx1">
              <a:lumMod val="65000"/>
              <a:lumOff val="3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algn="ctr"/>
            <a:r>
              <a:rPr lang="en-US" sz="2000" b="1" i="1" dirty="0">
                <a:solidFill>
                  <a:schemeClr val="bg1"/>
                </a:solidFill>
              </a:rPr>
              <a:t> This process shifted the focus from simply producing reports on how the project is progressing, to ensuring that those reports adequately meet stakeholder needs.</a:t>
            </a:r>
          </a:p>
        </p:txBody>
      </p:sp>
      <p:sp>
        <p:nvSpPr>
          <p:cNvPr id="9" name="Rectangle 8"/>
          <p:cNvSpPr/>
          <p:nvPr/>
        </p:nvSpPr>
        <p:spPr>
          <a:xfrm>
            <a:off x="-2" y="2240769"/>
            <a:ext cx="8220174" cy="923330"/>
          </a:xfrm>
          <a:prstGeom prst="rect">
            <a:avLst/>
          </a:prstGeom>
          <a:solidFill>
            <a:schemeClr val="accent4">
              <a:lumMod val="20000"/>
              <a:lumOff val="80000"/>
            </a:schemeClr>
          </a:solidFill>
          <a:ln>
            <a:solidFill>
              <a:schemeClr val="tx1"/>
            </a:solidFill>
          </a:ln>
        </p:spPr>
        <p:txBody>
          <a:bodyPr wrap="square">
            <a:spAutoFit/>
          </a:bodyPr>
          <a:lstStyle/>
          <a:p>
            <a:r>
              <a:rPr lang="en-US" dirty="0"/>
              <a:t>Key Concepts for Project Communications Management, which provides definitions, as well as general concepts about how information is exchanged and how miscommunication can be avoided.</a:t>
            </a:r>
          </a:p>
        </p:txBody>
      </p:sp>
      <p:sp>
        <p:nvSpPr>
          <p:cNvPr id="10" name="Rectangle 9"/>
          <p:cNvSpPr/>
          <p:nvPr/>
        </p:nvSpPr>
        <p:spPr>
          <a:xfrm>
            <a:off x="0" y="3758394"/>
            <a:ext cx="7909092" cy="1200329"/>
          </a:xfrm>
          <a:prstGeom prst="rect">
            <a:avLst/>
          </a:prstGeom>
          <a:solidFill>
            <a:schemeClr val="accent6">
              <a:lumMod val="20000"/>
              <a:lumOff val="80000"/>
            </a:schemeClr>
          </a:solidFill>
          <a:ln>
            <a:solidFill>
              <a:schemeClr val="tx1"/>
            </a:solidFill>
          </a:ln>
        </p:spPr>
        <p:txBody>
          <a:bodyPr wrap="square">
            <a:spAutoFit/>
          </a:bodyPr>
          <a:lstStyle/>
          <a:p>
            <a:r>
              <a:rPr lang="en-US" dirty="0"/>
              <a:t>Trends and Emerging Practices in Project Communications Management, which looks at recent developments such as the inclusion of stakeholders in project reviews and meetings, and the increasing use of social media and other technology to communicate in projects.</a:t>
            </a:r>
          </a:p>
        </p:txBody>
      </p:sp>
      <p:sp>
        <p:nvSpPr>
          <p:cNvPr id="11" name="Rectangle 10"/>
          <p:cNvSpPr/>
          <p:nvPr/>
        </p:nvSpPr>
        <p:spPr>
          <a:xfrm>
            <a:off x="-2" y="5553018"/>
            <a:ext cx="7909089" cy="646331"/>
          </a:xfrm>
          <a:prstGeom prst="rect">
            <a:avLst/>
          </a:prstGeom>
          <a:solidFill>
            <a:schemeClr val="bg1">
              <a:lumMod val="95000"/>
            </a:schemeClr>
          </a:solidFill>
          <a:ln>
            <a:solidFill>
              <a:schemeClr val="tx1"/>
            </a:solidFill>
          </a:ln>
        </p:spPr>
        <p:txBody>
          <a:bodyPr wrap="square">
            <a:spAutoFit/>
          </a:bodyPr>
          <a:lstStyle/>
          <a:p>
            <a:r>
              <a:rPr lang="en-US" dirty="0"/>
              <a:t>Tailoring Considerations, which includes considerations to apply communication strategies to each unique project.</a:t>
            </a:r>
          </a:p>
        </p:txBody>
      </p:sp>
      <p:pic>
        <p:nvPicPr>
          <p:cNvPr id="13" name="Picture 12">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18917909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barn(inVertical)">
                                      <p:cBhvr>
                                        <p:cTn id="19" dur="500"/>
                                        <p:tgtEl>
                                          <p:spTgt spid="9"/>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barn(inVertical)">
                                      <p:cBhvr>
                                        <p:cTn id="24" dur="500"/>
                                        <p:tgtEl>
                                          <p:spTgt spid="10"/>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barn(inVertical)">
                                      <p:cBhvr>
                                        <p:cTn id="2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 grpId="0" animBg="1"/>
      <p:bldP spid="9" grpId="0" animBg="1"/>
      <p:bldP spid="10" grpId="0" animBg="1"/>
      <p:bldP spid="11"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383627" y="188536"/>
            <a:ext cx="4412746" cy="1125501"/>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6600" dirty="0" smtClean="0">
                <a:latin typeface="Times New Roman" panose="02020603050405020304" pitchFamily="18" charset="0"/>
                <a:ea typeface="Calibri" panose="020F0502020204030204" pitchFamily="34" charset="0"/>
                <a:cs typeface="Arial" panose="020B0604020202020204" pitchFamily="34" charset="0"/>
              </a:rPr>
              <a:t>Section Two</a:t>
            </a:r>
            <a:endParaRPr lang="en-US" sz="40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1982313" y="2018593"/>
            <a:ext cx="6755760" cy="646331"/>
          </a:xfrm>
          <a:prstGeom prst="rect">
            <a:avLst/>
          </a:prstGeom>
          <a:solidFill>
            <a:schemeClr val="bg1"/>
          </a:solidFill>
          <a:ln>
            <a:solidFill>
              <a:schemeClr val="bg2">
                <a:lumMod val="10000"/>
              </a:schemeClr>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600" b="1" dirty="0" smtClean="0"/>
              <a:t>Exploring communication theories</a:t>
            </a:r>
            <a:endParaRPr lang="en-US" sz="3600" b="1" dirty="0"/>
          </a:p>
        </p:txBody>
      </p:sp>
      <p:pic>
        <p:nvPicPr>
          <p:cNvPr id="6" name="Picture 5">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41662724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1607269"/>
            <a:ext cx="6542202" cy="1323439"/>
          </a:xfrm>
          <a:prstGeom prst="rect">
            <a:avLst/>
          </a:prstGeom>
          <a:solidFill>
            <a:schemeClr val="accent1">
              <a:lumMod val="20000"/>
              <a:lumOff val="80000"/>
            </a:schemeClr>
          </a:solidFill>
          <a:ln>
            <a:solidFill>
              <a:schemeClr val="bg1"/>
            </a:solidFill>
          </a:ln>
        </p:spPr>
        <p:txBody>
          <a:bodyPr wrap="square">
            <a:spAutoFit/>
          </a:bodyPr>
          <a:lstStyle/>
          <a:p>
            <a:r>
              <a:rPr lang="en-US" sz="2000" dirty="0"/>
              <a:t>When it comes to communication theory, uncertainty affects the person rather than the project. An individual evaluates uncertainty based on the perception of how it will affect him or her. Perceived consequences can span a wide spectrum.</a:t>
            </a:r>
          </a:p>
        </p:txBody>
      </p:sp>
      <p:sp>
        <p:nvSpPr>
          <p:cNvPr id="12" name="Rectangle 11"/>
          <p:cNvSpPr/>
          <p:nvPr/>
        </p:nvSpPr>
        <p:spPr>
          <a:xfrm>
            <a:off x="3106612" y="806115"/>
            <a:ext cx="4554452" cy="461665"/>
          </a:xfrm>
          <a:prstGeom prst="rect">
            <a:avLst/>
          </a:prstGeom>
          <a:solidFill>
            <a:srgbClr val="663300"/>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Communication and uncertainty</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0" name="Rectangle 9"/>
          <p:cNvSpPr/>
          <p:nvPr/>
        </p:nvSpPr>
        <p:spPr>
          <a:xfrm>
            <a:off x="3182026" y="4961"/>
            <a:ext cx="4730782"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Exploring communication theories</a:t>
            </a:r>
            <a:endParaRPr lang="en-US" sz="2400" b="1" dirty="0">
              <a:latin typeface="Times New Roman" panose="02020603050405020304" pitchFamily="18" charset="0"/>
              <a:cs typeface="Times New Roman" panose="02020603050405020304" pitchFamily="18" charset="0"/>
            </a:endParaRPr>
          </a:p>
        </p:txBody>
      </p:sp>
      <p:sp>
        <p:nvSpPr>
          <p:cNvPr id="9" name="Rectangle 8"/>
          <p:cNvSpPr/>
          <p:nvPr/>
        </p:nvSpPr>
        <p:spPr>
          <a:xfrm>
            <a:off x="0" y="3673310"/>
            <a:ext cx="6542202" cy="2554545"/>
          </a:xfrm>
          <a:prstGeom prst="rect">
            <a:avLst/>
          </a:prstGeom>
          <a:solidFill>
            <a:schemeClr val="accent1">
              <a:lumMod val="20000"/>
              <a:lumOff val="80000"/>
            </a:schemeClr>
          </a:solidFill>
          <a:ln>
            <a:solidFill>
              <a:schemeClr val="bg1"/>
            </a:solidFill>
          </a:ln>
        </p:spPr>
        <p:txBody>
          <a:bodyPr wrap="square">
            <a:spAutoFit/>
          </a:bodyPr>
          <a:lstStyle/>
          <a:p>
            <a:r>
              <a:rPr lang="en-US" sz="2000" dirty="0"/>
              <a:t>Just as project teams use risk management techniques to address the uncertainties in a project, individuals use communication to address the uncertainties in their lives. Think about the initiation of a project. The project team attempts to address many of the uncertainties about the project (for example, estimating cost, schedule, scope, and regulatory or environmental impacts) through project planning and risk identification activities.</a:t>
            </a: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34594523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barn(inVertical)">
                                      <p:cBhvr>
                                        <p:cTn id="19" dur="500"/>
                                        <p:tgtEl>
                                          <p:spTgt spid="7"/>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barn(inVertical)">
                                      <p:cBhvr>
                                        <p:cTn id="24"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10" grpId="0" animBg="1"/>
      <p:bldP spid="9"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1607269"/>
            <a:ext cx="6542202" cy="1477328"/>
          </a:xfrm>
          <a:prstGeom prst="rect">
            <a:avLst/>
          </a:prstGeom>
          <a:solidFill>
            <a:schemeClr val="accent1">
              <a:lumMod val="20000"/>
              <a:lumOff val="80000"/>
            </a:schemeClr>
          </a:solidFill>
          <a:ln>
            <a:solidFill>
              <a:schemeClr val="bg1"/>
            </a:solidFill>
          </a:ln>
        </p:spPr>
        <p:txBody>
          <a:bodyPr wrap="square">
            <a:spAutoFit/>
          </a:bodyPr>
          <a:lstStyle/>
          <a:p>
            <a:r>
              <a:rPr lang="en-US" dirty="0"/>
              <a:t>Uncertainty reduction theory (URT), the older and more well-known of the two theories we will review, defines uncertainty as “having a number of possible alternative predictions or explanations.” This theory presumes that people always try to reduce or make sense of uncertainty from a cognitive, information-based perspective. </a:t>
            </a:r>
          </a:p>
        </p:txBody>
      </p:sp>
      <p:sp>
        <p:nvSpPr>
          <p:cNvPr id="12" name="Rectangle 11"/>
          <p:cNvSpPr/>
          <p:nvPr/>
        </p:nvSpPr>
        <p:spPr>
          <a:xfrm>
            <a:off x="3106612" y="806115"/>
            <a:ext cx="4018023" cy="461665"/>
          </a:xfrm>
          <a:prstGeom prst="rect">
            <a:avLst/>
          </a:prstGeom>
          <a:solidFill>
            <a:srgbClr val="663300"/>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a:solidFill>
                  <a:schemeClr val="bg1"/>
                </a:solidFill>
                <a:effectLst>
                  <a:outerShdw blurRad="38100" dist="38100" dir="2700000" algn="tl">
                    <a:srgbClr val="000000">
                      <a:alpha val="43137"/>
                    </a:srgbClr>
                  </a:outerShdw>
                </a:effectLst>
              </a:rPr>
              <a:t>Uncertainty Reduction Theory</a:t>
            </a:r>
          </a:p>
        </p:txBody>
      </p:sp>
      <p:sp>
        <p:nvSpPr>
          <p:cNvPr id="10" name="Rectangle 9"/>
          <p:cNvSpPr/>
          <p:nvPr/>
        </p:nvSpPr>
        <p:spPr>
          <a:xfrm>
            <a:off x="3182026" y="4961"/>
            <a:ext cx="4730782"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Exploring communication theories</a:t>
            </a:r>
            <a:endParaRPr lang="en-US" sz="2400" b="1" dirty="0">
              <a:latin typeface="Times New Roman" panose="02020603050405020304" pitchFamily="18" charset="0"/>
              <a:cs typeface="Times New Roman" panose="02020603050405020304" pitchFamily="18" charset="0"/>
            </a:endParaRPr>
          </a:p>
        </p:txBody>
      </p:sp>
      <p:sp>
        <p:nvSpPr>
          <p:cNvPr id="9" name="Rectangle 8"/>
          <p:cNvSpPr/>
          <p:nvPr/>
        </p:nvSpPr>
        <p:spPr>
          <a:xfrm>
            <a:off x="0" y="3673310"/>
            <a:ext cx="6542202" cy="1477328"/>
          </a:xfrm>
          <a:prstGeom prst="rect">
            <a:avLst/>
          </a:prstGeom>
          <a:solidFill>
            <a:schemeClr val="accent1">
              <a:lumMod val="20000"/>
              <a:lumOff val="80000"/>
            </a:schemeClr>
          </a:solidFill>
          <a:ln>
            <a:solidFill>
              <a:schemeClr val="bg1"/>
            </a:solidFill>
          </a:ln>
        </p:spPr>
        <p:txBody>
          <a:bodyPr wrap="square">
            <a:spAutoFit/>
          </a:bodyPr>
          <a:lstStyle/>
          <a:p>
            <a:r>
              <a:rPr lang="en-US" dirty="0"/>
              <a:t>“Making sense of something means increasing your ability to accurately predict or explain it, often by reducing the number of alternative explanations—hopefully to one.” Information acquisition, including communication, is the primary means by which people deal with uncertainty.</a:t>
            </a: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40392310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barn(inVertical)">
                                      <p:cBhvr>
                                        <p:cTn id="1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9"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1422603"/>
            <a:ext cx="12192000" cy="646331"/>
          </a:xfrm>
          <a:prstGeom prst="rect">
            <a:avLst/>
          </a:prstGeom>
          <a:solidFill>
            <a:schemeClr val="accent2"/>
          </a:solidFill>
          <a:ln>
            <a:solidFill>
              <a:schemeClr val="bg1"/>
            </a:solidFill>
          </a:ln>
        </p:spPr>
        <p:txBody>
          <a:bodyPr wrap="square">
            <a:spAutoFit/>
          </a:bodyPr>
          <a:lstStyle/>
          <a:p>
            <a:pPr algn="ctr"/>
            <a:r>
              <a:rPr lang="en-US" dirty="0"/>
              <a:t>Two of the main principles of URT can help us understand how uncertainty motivates people to communicate in the context of a project.</a:t>
            </a:r>
          </a:p>
        </p:txBody>
      </p:sp>
      <p:sp>
        <p:nvSpPr>
          <p:cNvPr id="12" name="Rectangle 11"/>
          <p:cNvSpPr/>
          <p:nvPr/>
        </p:nvSpPr>
        <p:spPr>
          <a:xfrm>
            <a:off x="3106612" y="806115"/>
            <a:ext cx="4018023" cy="461665"/>
          </a:xfrm>
          <a:prstGeom prst="rect">
            <a:avLst/>
          </a:prstGeom>
          <a:solidFill>
            <a:srgbClr val="663300"/>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a:solidFill>
                  <a:schemeClr val="bg1"/>
                </a:solidFill>
                <a:effectLst>
                  <a:outerShdw blurRad="38100" dist="38100" dir="2700000" algn="tl">
                    <a:srgbClr val="000000">
                      <a:alpha val="43137"/>
                    </a:srgbClr>
                  </a:outerShdw>
                </a:effectLst>
              </a:rPr>
              <a:t>Uncertainty Reduction Theory</a:t>
            </a:r>
          </a:p>
        </p:txBody>
      </p:sp>
      <p:sp>
        <p:nvSpPr>
          <p:cNvPr id="10" name="Rectangle 9"/>
          <p:cNvSpPr/>
          <p:nvPr/>
        </p:nvSpPr>
        <p:spPr>
          <a:xfrm>
            <a:off x="3182026" y="4961"/>
            <a:ext cx="4730782"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Exploring communication theories</a:t>
            </a:r>
            <a:endParaRPr lang="en-US" sz="2400" b="1" dirty="0">
              <a:latin typeface="Times New Roman" panose="02020603050405020304" pitchFamily="18" charset="0"/>
              <a:cs typeface="Times New Roman" panose="02020603050405020304" pitchFamily="18" charset="0"/>
            </a:endParaRPr>
          </a:p>
        </p:txBody>
      </p:sp>
      <p:sp>
        <p:nvSpPr>
          <p:cNvPr id="9" name="Rectangle 8"/>
          <p:cNvSpPr/>
          <p:nvPr/>
        </p:nvSpPr>
        <p:spPr>
          <a:xfrm>
            <a:off x="-1" y="2558284"/>
            <a:ext cx="8616099" cy="2246769"/>
          </a:xfrm>
          <a:prstGeom prst="rect">
            <a:avLst/>
          </a:prstGeom>
          <a:solidFill>
            <a:schemeClr val="accent1">
              <a:lumMod val="20000"/>
              <a:lumOff val="80000"/>
            </a:schemeClr>
          </a:solidFill>
          <a:ln>
            <a:solidFill>
              <a:schemeClr val="bg1"/>
            </a:solidFill>
          </a:ln>
        </p:spPr>
        <p:txBody>
          <a:bodyPr wrap="square">
            <a:spAutoFit/>
          </a:bodyPr>
          <a:lstStyle/>
          <a:p>
            <a:r>
              <a:rPr lang="en-US" sz="2000" dirty="0"/>
              <a:t>The first of these principles states that, “Efforts to reduce uncertainty are linked to the likelihood of future interactions and reward potential of the other person.” Generally, people are more motivated to reduce uncertainty about another person or situation based on how much influence (both positive and negative) they have over us. A team member who feels that impressing the project manager is beneficial to his status in the organization may ask questions to ensure he is completing his work to expectations.</a:t>
            </a:r>
          </a:p>
        </p:txBody>
      </p:sp>
      <p:sp>
        <p:nvSpPr>
          <p:cNvPr id="2" name="Rectangle 1"/>
          <p:cNvSpPr/>
          <p:nvPr/>
        </p:nvSpPr>
        <p:spPr>
          <a:xfrm>
            <a:off x="-1" y="5532085"/>
            <a:ext cx="7635711" cy="1080296"/>
          </a:xfrm>
          <a:prstGeom prst="rect">
            <a:avLst/>
          </a:prstGeom>
          <a:solidFill>
            <a:schemeClr val="accent4">
              <a:lumMod val="20000"/>
              <a:lumOff val="80000"/>
            </a:schemeClr>
          </a:solidFill>
        </p:spPr>
        <p:txBody>
          <a:bodyPr wrap="square">
            <a:spAutoFit/>
          </a:bodyPr>
          <a:lstStyle/>
          <a:p>
            <a:pPr>
              <a:lnSpc>
                <a:spcPct val="107000"/>
              </a:lnSpc>
              <a:spcAft>
                <a:spcPts val="800"/>
              </a:spcAft>
            </a:pPr>
            <a:r>
              <a:rPr lang="en-US" sz="2000" dirty="0">
                <a:latin typeface="Times New Roman" panose="02020603050405020304" pitchFamily="18" charset="0"/>
                <a:ea typeface="Calibri" panose="020F0502020204030204" pitchFamily="34" charset="0"/>
                <a:cs typeface="Arial" panose="020B0604020202020204" pitchFamily="34" charset="0"/>
              </a:rPr>
              <a:t> A project manager who does not feel that a particular stakeholder has much influence over the project may put little effort into communicating about the project with that stakeholder.</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10031160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barn(inVertical)">
                                      <p:cBhvr>
                                        <p:cTn id="18" dur="500"/>
                                        <p:tgtEl>
                                          <p:spTgt spid="9"/>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additive="base">
                                        <p:cTn id="23" dur="500" fill="hold"/>
                                        <p:tgtEl>
                                          <p:spTgt spid="2"/>
                                        </p:tgtEl>
                                        <p:attrNameLst>
                                          <p:attrName>ppt_x</p:attrName>
                                        </p:attrNameLst>
                                      </p:cBhvr>
                                      <p:tavLst>
                                        <p:tav tm="0">
                                          <p:val>
                                            <p:strVal val="#ppt_x"/>
                                          </p:val>
                                        </p:tav>
                                        <p:tav tm="100000">
                                          <p:val>
                                            <p:strVal val="#ppt_x"/>
                                          </p:val>
                                        </p:tav>
                                      </p:tavLst>
                                    </p:anim>
                                    <p:anim calcmode="lin" valueType="num">
                                      <p:cBhvr additive="base">
                                        <p:cTn id="2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9" grpId="0" animBg="1"/>
      <p:bldP spid="2"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8800" y="1374896"/>
            <a:ext cx="12230799" cy="646331"/>
          </a:xfrm>
          <a:prstGeom prst="rect">
            <a:avLst/>
          </a:prstGeom>
          <a:solidFill>
            <a:schemeClr val="accent2"/>
          </a:solidFill>
          <a:ln>
            <a:solidFill>
              <a:schemeClr val="bg1"/>
            </a:solidFill>
          </a:ln>
        </p:spPr>
        <p:txBody>
          <a:bodyPr wrap="square">
            <a:spAutoFit/>
          </a:bodyPr>
          <a:lstStyle/>
          <a:p>
            <a:pPr algn="ctr"/>
            <a:r>
              <a:rPr lang="en-US" dirty="0"/>
              <a:t>Two of the main principles of URT can help us understand how uncertainty motivates people to communicate in the context of a project.</a:t>
            </a:r>
          </a:p>
        </p:txBody>
      </p:sp>
      <p:sp>
        <p:nvSpPr>
          <p:cNvPr id="12" name="Rectangle 11"/>
          <p:cNvSpPr/>
          <p:nvPr/>
        </p:nvSpPr>
        <p:spPr>
          <a:xfrm>
            <a:off x="3106612" y="806115"/>
            <a:ext cx="4018023" cy="461665"/>
          </a:xfrm>
          <a:prstGeom prst="rect">
            <a:avLst/>
          </a:prstGeom>
          <a:solidFill>
            <a:srgbClr val="663300"/>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a:solidFill>
                  <a:schemeClr val="bg1"/>
                </a:solidFill>
                <a:effectLst>
                  <a:outerShdw blurRad="38100" dist="38100" dir="2700000" algn="tl">
                    <a:srgbClr val="000000">
                      <a:alpha val="43137"/>
                    </a:srgbClr>
                  </a:outerShdw>
                </a:effectLst>
              </a:rPr>
              <a:t>Uncertainty Reduction Theory</a:t>
            </a:r>
          </a:p>
        </p:txBody>
      </p:sp>
      <p:sp>
        <p:nvSpPr>
          <p:cNvPr id="10" name="Rectangle 9"/>
          <p:cNvSpPr/>
          <p:nvPr/>
        </p:nvSpPr>
        <p:spPr>
          <a:xfrm>
            <a:off x="3182026" y="4961"/>
            <a:ext cx="4730782"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Exploring communication theories</a:t>
            </a:r>
            <a:endParaRPr lang="en-US" sz="2400" b="1" dirty="0">
              <a:latin typeface="Times New Roman" panose="02020603050405020304" pitchFamily="18" charset="0"/>
              <a:cs typeface="Times New Roman" panose="02020603050405020304" pitchFamily="18" charset="0"/>
            </a:endParaRPr>
          </a:p>
        </p:txBody>
      </p:sp>
      <p:sp>
        <p:nvSpPr>
          <p:cNvPr id="9" name="Rectangle 8"/>
          <p:cNvSpPr/>
          <p:nvPr/>
        </p:nvSpPr>
        <p:spPr>
          <a:xfrm>
            <a:off x="0" y="2180196"/>
            <a:ext cx="10859678" cy="646331"/>
          </a:xfrm>
          <a:prstGeom prst="rect">
            <a:avLst/>
          </a:prstGeom>
          <a:solidFill>
            <a:schemeClr val="accent1">
              <a:lumMod val="20000"/>
              <a:lumOff val="80000"/>
            </a:schemeClr>
          </a:solidFill>
          <a:ln>
            <a:solidFill>
              <a:schemeClr val="bg1"/>
            </a:solidFill>
          </a:ln>
        </p:spPr>
        <p:txBody>
          <a:bodyPr wrap="square">
            <a:spAutoFit/>
          </a:bodyPr>
          <a:lstStyle/>
          <a:p>
            <a:r>
              <a:rPr lang="en-US" dirty="0" smtClean="0"/>
              <a:t>The second principle of URT we will review here explains that people reduce uncertainty through knowledge acquisition. There are three main strategies people use to do this:</a:t>
            </a:r>
            <a:endParaRPr lang="en-US" dirty="0"/>
          </a:p>
        </p:txBody>
      </p:sp>
      <p:sp>
        <p:nvSpPr>
          <p:cNvPr id="2" name="Rectangle 1"/>
          <p:cNvSpPr/>
          <p:nvPr/>
        </p:nvSpPr>
        <p:spPr>
          <a:xfrm>
            <a:off x="0" y="3372100"/>
            <a:ext cx="6096000" cy="685059"/>
          </a:xfrm>
          <a:prstGeom prst="rect">
            <a:avLst/>
          </a:prstGeom>
          <a:solidFill>
            <a:schemeClr val="accent4">
              <a:lumMod val="20000"/>
              <a:lumOff val="80000"/>
            </a:schemeClr>
          </a:solidFill>
        </p:spPr>
        <p:txBody>
          <a:bodyPr>
            <a:spAutoFit/>
          </a:bodyPr>
          <a:lstStyle/>
          <a:p>
            <a:pPr>
              <a:lnSpc>
                <a:spcPct val="107000"/>
              </a:lnSpc>
              <a:spcAft>
                <a:spcPts val="800"/>
              </a:spcAft>
            </a:pPr>
            <a:r>
              <a:rPr lang="en-US" b="1" u="sng" dirty="0">
                <a:solidFill>
                  <a:srgbClr val="C00000"/>
                </a:solidFill>
                <a:latin typeface="Times New Roman" panose="02020603050405020304" pitchFamily="18" charset="0"/>
                <a:ea typeface="Calibri" panose="020F0502020204030204" pitchFamily="34" charset="0"/>
                <a:cs typeface="Arial" panose="020B0604020202020204" pitchFamily="34" charset="0"/>
              </a:rPr>
              <a:t>Passive</a:t>
            </a:r>
            <a:r>
              <a:rPr lang="en-US" dirty="0">
                <a:latin typeface="Times New Roman" panose="02020603050405020304" pitchFamily="18" charset="0"/>
                <a:ea typeface="Calibri" panose="020F0502020204030204" pitchFamily="34" charset="0"/>
                <a:cs typeface="Arial" panose="020B0604020202020204" pitchFamily="34" charset="0"/>
              </a:rPr>
              <a:t>: Observing other people without actually interacting with them.</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9401" y="4385882"/>
            <a:ext cx="6096000" cy="981423"/>
          </a:xfrm>
          <a:prstGeom prst="rect">
            <a:avLst/>
          </a:prstGeom>
          <a:solidFill>
            <a:schemeClr val="accent4">
              <a:lumMod val="20000"/>
              <a:lumOff val="80000"/>
            </a:schemeClr>
          </a:solidFill>
        </p:spPr>
        <p:txBody>
          <a:bodyPr>
            <a:spAutoFit/>
          </a:bodyPr>
          <a:lstStyle/>
          <a:p>
            <a:pPr>
              <a:lnSpc>
                <a:spcPct val="107000"/>
              </a:lnSpc>
              <a:spcAft>
                <a:spcPts val="800"/>
              </a:spcAft>
            </a:pPr>
            <a:r>
              <a:rPr lang="en-US" b="1" u="sng" dirty="0">
                <a:solidFill>
                  <a:srgbClr val="C00000"/>
                </a:solidFill>
                <a:latin typeface="Times New Roman" panose="02020603050405020304" pitchFamily="18" charset="0"/>
                <a:ea typeface="Calibri" panose="020F0502020204030204" pitchFamily="34" charset="0"/>
                <a:cs typeface="Arial" panose="020B0604020202020204" pitchFamily="34" charset="0"/>
              </a:rPr>
              <a:t>Active</a:t>
            </a:r>
            <a:r>
              <a:rPr lang="en-US" dirty="0">
                <a:latin typeface="Times New Roman" panose="02020603050405020304" pitchFamily="18" charset="0"/>
                <a:ea typeface="Calibri" panose="020F0502020204030204" pitchFamily="34" charset="0"/>
                <a:cs typeface="Arial" panose="020B0604020202020204" pitchFamily="34" charset="0"/>
              </a:rPr>
              <a:t>: Using indirect methods to collect information about the other person (e.g., conducting an internet search, or asking others about them).</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0" y="5778924"/>
            <a:ext cx="6096000" cy="685059"/>
          </a:xfrm>
          <a:prstGeom prst="rect">
            <a:avLst/>
          </a:prstGeom>
          <a:solidFill>
            <a:schemeClr val="accent4">
              <a:lumMod val="20000"/>
              <a:lumOff val="80000"/>
            </a:schemeClr>
          </a:solidFill>
        </p:spPr>
        <p:txBody>
          <a:bodyPr>
            <a:spAutoFit/>
          </a:bodyPr>
          <a:lstStyle/>
          <a:p>
            <a:pPr>
              <a:lnSpc>
                <a:spcPct val="107000"/>
              </a:lnSpc>
              <a:spcAft>
                <a:spcPts val="800"/>
              </a:spcAft>
            </a:pPr>
            <a:r>
              <a:rPr lang="en-US" b="1" u="sng" dirty="0">
                <a:solidFill>
                  <a:srgbClr val="C00000"/>
                </a:solidFill>
                <a:latin typeface="Times New Roman" panose="02020603050405020304" pitchFamily="18" charset="0"/>
                <a:ea typeface="Calibri" panose="020F0502020204030204" pitchFamily="34" charset="0"/>
                <a:cs typeface="Arial" panose="020B0604020202020204" pitchFamily="34" charset="0"/>
              </a:rPr>
              <a:t>Interactive</a:t>
            </a:r>
            <a:r>
              <a:rPr lang="en-US" dirty="0">
                <a:latin typeface="Times New Roman" panose="02020603050405020304" pitchFamily="18" charset="0"/>
                <a:ea typeface="Calibri" panose="020F0502020204030204" pitchFamily="34" charset="0"/>
                <a:cs typeface="Arial" panose="020B0604020202020204" pitchFamily="34" charset="0"/>
              </a:rPr>
              <a:t>: Seeking information through direct contact with the person (a face-to-face conversation, phone call, e-mail, etc.)</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497923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barn(inVertical)">
                                      <p:cBhvr>
                                        <p:cTn id="18" dur="500"/>
                                        <p:tgtEl>
                                          <p:spTgt spid="9"/>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additive="base">
                                        <p:cTn id="23" dur="500" fill="hold"/>
                                        <p:tgtEl>
                                          <p:spTgt spid="2"/>
                                        </p:tgtEl>
                                        <p:attrNameLst>
                                          <p:attrName>ppt_x</p:attrName>
                                        </p:attrNameLst>
                                      </p:cBhvr>
                                      <p:tavLst>
                                        <p:tav tm="0">
                                          <p:val>
                                            <p:strVal val="#ppt_x"/>
                                          </p:val>
                                        </p:tav>
                                        <p:tav tm="100000">
                                          <p:val>
                                            <p:strVal val="#ppt_x"/>
                                          </p:val>
                                        </p:tav>
                                      </p:tavLst>
                                    </p:anim>
                                    <p:anim calcmode="lin" valueType="num">
                                      <p:cBhvr additive="base">
                                        <p:cTn id="2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3"/>
                                        </p:tgtEl>
                                        <p:attrNameLst>
                                          <p:attrName>style.visibility</p:attrName>
                                        </p:attrNameLst>
                                      </p:cBhvr>
                                      <p:to>
                                        <p:strVal val="visible"/>
                                      </p:to>
                                    </p:set>
                                    <p:anim calcmode="lin" valueType="num">
                                      <p:cBhvr additive="base">
                                        <p:cTn id="29" dur="500" fill="hold"/>
                                        <p:tgtEl>
                                          <p:spTgt spid="3"/>
                                        </p:tgtEl>
                                        <p:attrNameLst>
                                          <p:attrName>ppt_x</p:attrName>
                                        </p:attrNameLst>
                                      </p:cBhvr>
                                      <p:tavLst>
                                        <p:tav tm="0">
                                          <p:val>
                                            <p:strVal val="#ppt_x"/>
                                          </p:val>
                                        </p:tav>
                                        <p:tav tm="100000">
                                          <p:val>
                                            <p:strVal val="#ppt_x"/>
                                          </p:val>
                                        </p:tav>
                                      </p:tavLst>
                                    </p:anim>
                                    <p:anim calcmode="lin" valueType="num">
                                      <p:cBhvr additive="base">
                                        <p:cTn id="30"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additive="base">
                                        <p:cTn id="35" dur="500" fill="hold"/>
                                        <p:tgtEl>
                                          <p:spTgt spid="4"/>
                                        </p:tgtEl>
                                        <p:attrNameLst>
                                          <p:attrName>ppt_x</p:attrName>
                                        </p:attrNameLst>
                                      </p:cBhvr>
                                      <p:tavLst>
                                        <p:tav tm="0">
                                          <p:val>
                                            <p:strVal val="#ppt_x"/>
                                          </p:val>
                                        </p:tav>
                                        <p:tav tm="100000">
                                          <p:val>
                                            <p:strVal val="#ppt_x"/>
                                          </p:val>
                                        </p:tav>
                                      </p:tavLst>
                                    </p:anim>
                                    <p:anim calcmode="lin" valueType="num">
                                      <p:cBhvr additive="base">
                                        <p:cTn id="36"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9" grpId="0" animBg="1"/>
      <p:bldP spid="2" grpId="0" animBg="1"/>
      <p:bldP spid="3" grpId="0" animBg="1"/>
      <p:bldP spid="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8800" y="1374896"/>
            <a:ext cx="12230799" cy="646331"/>
          </a:xfrm>
          <a:prstGeom prst="rect">
            <a:avLst/>
          </a:prstGeom>
          <a:solidFill>
            <a:schemeClr val="accent2"/>
          </a:solidFill>
          <a:ln>
            <a:solidFill>
              <a:schemeClr val="bg1"/>
            </a:solidFill>
          </a:ln>
        </p:spPr>
        <p:txBody>
          <a:bodyPr wrap="square">
            <a:spAutoFit/>
          </a:bodyPr>
          <a:lstStyle/>
          <a:p>
            <a:pPr algn="ctr"/>
            <a:r>
              <a:rPr lang="en-US" dirty="0"/>
              <a:t>Two of the main principles of URT can help us understand how uncertainty motivates people to communicate in the context of a project.</a:t>
            </a:r>
          </a:p>
        </p:txBody>
      </p:sp>
      <p:sp>
        <p:nvSpPr>
          <p:cNvPr id="12" name="Rectangle 11"/>
          <p:cNvSpPr/>
          <p:nvPr/>
        </p:nvSpPr>
        <p:spPr>
          <a:xfrm>
            <a:off x="3106612" y="806115"/>
            <a:ext cx="4018023" cy="461665"/>
          </a:xfrm>
          <a:prstGeom prst="rect">
            <a:avLst/>
          </a:prstGeom>
          <a:solidFill>
            <a:srgbClr val="663300"/>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a:solidFill>
                  <a:schemeClr val="bg1"/>
                </a:solidFill>
                <a:effectLst>
                  <a:outerShdw blurRad="38100" dist="38100" dir="2700000" algn="tl">
                    <a:srgbClr val="000000">
                      <a:alpha val="43137"/>
                    </a:srgbClr>
                  </a:outerShdw>
                </a:effectLst>
              </a:rPr>
              <a:t>Uncertainty Reduction Theory</a:t>
            </a:r>
          </a:p>
        </p:txBody>
      </p:sp>
      <p:sp>
        <p:nvSpPr>
          <p:cNvPr id="10" name="Rectangle 9"/>
          <p:cNvSpPr/>
          <p:nvPr/>
        </p:nvSpPr>
        <p:spPr>
          <a:xfrm>
            <a:off x="3182026" y="4961"/>
            <a:ext cx="4730782"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Exploring communication theories</a:t>
            </a:r>
            <a:endParaRPr lang="en-US" sz="2400" b="1" dirty="0">
              <a:latin typeface="Times New Roman" panose="02020603050405020304" pitchFamily="18" charset="0"/>
              <a:cs typeface="Times New Roman" panose="02020603050405020304" pitchFamily="18" charset="0"/>
            </a:endParaRPr>
          </a:p>
        </p:txBody>
      </p:sp>
      <p:sp>
        <p:nvSpPr>
          <p:cNvPr id="9" name="Rectangle 8"/>
          <p:cNvSpPr/>
          <p:nvPr/>
        </p:nvSpPr>
        <p:spPr>
          <a:xfrm>
            <a:off x="0" y="2180196"/>
            <a:ext cx="10859678" cy="646331"/>
          </a:xfrm>
          <a:prstGeom prst="rect">
            <a:avLst/>
          </a:prstGeom>
          <a:solidFill>
            <a:schemeClr val="accent1">
              <a:lumMod val="20000"/>
              <a:lumOff val="80000"/>
            </a:schemeClr>
          </a:solidFill>
          <a:ln>
            <a:solidFill>
              <a:schemeClr val="bg1"/>
            </a:solidFill>
          </a:ln>
        </p:spPr>
        <p:txBody>
          <a:bodyPr wrap="square">
            <a:spAutoFit/>
          </a:bodyPr>
          <a:lstStyle/>
          <a:p>
            <a:r>
              <a:rPr lang="en-US" dirty="0" smtClean="0"/>
              <a:t>The second principle of URT we will review here explains that people reduce uncertainty through knowledge acquisition. There are three main strategies people use to do this:</a:t>
            </a:r>
            <a:endParaRPr lang="en-US" dirty="0"/>
          </a:p>
        </p:txBody>
      </p:sp>
      <p:sp>
        <p:nvSpPr>
          <p:cNvPr id="4" name="Rectangle 3"/>
          <p:cNvSpPr/>
          <p:nvPr/>
        </p:nvSpPr>
        <p:spPr>
          <a:xfrm>
            <a:off x="0" y="2985496"/>
            <a:ext cx="6096000" cy="685059"/>
          </a:xfrm>
          <a:prstGeom prst="rect">
            <a:avLst/>
          </a:prstGeom>
          <a:solidFill>
            <a:schemeClr val="accent4">
              <a:lumMod val="20000"/>
              <a:lumOff val="80000"/>
            </a:schemeClr>
          </a:solidFill>
        </p:spPr>
        <p:txBody>
          <a:bodyPr>
            <a:spAutoFit/>
          </a:bodyPr>
          <a:lstStyle/>
          <a:p>
            <a:pPr>
              <a:lnSpc>
                <a:spcPct val="107000"/>
              </a:lnSpc>
              <a:spcAft>
                <a:spcPts val="800"/>
              </a:spcAft>
            </a:pPr>
            <a:r>
              <a:rPr lang="en-US" b="1" u="sng" dirty="0">
                <a:solidFill>
                  <a:srgbClr val="C00000"/>
                </a:solidFill>
                <a:latin typeface="Times New Roman" panose="02020603050405020304" pitchFamily="18" charset="0"/>
                <a:ea typeface="Calibri" panose="020F0502020204030204" pitchFamily="34" charset="0"/>
                <a:cs typeface="Arial" panose="020B0604020202020204" pitchFamily="34" charset="0"/>
              </a:rPr>
              <a:t>Interactive</a:t>
            </a:r>
            <a:r>
              <a:rPr lang="en-US" dirty="0">
                <a:latin typeface="Times New Roman" panose="02020603050405020304" pitchFamily="18" charset="0"/>
                <a:ea typeface="Calibri" panose="020F0502020204030204" pitchFamily="34" charset="0"/>
                <a:cs typeface="Arial" panose="020B0604020202020204" pitchFamily="34" charset="0"/>
              </a:rPr>
              <a:t>: Seeking information through direct contact with the person (a face-to-face conversation, phone call, e-mail, etc.)</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0" y="3960084"/>
            <a:ext cx="7588577" cy="2726900"/>
          </a:xfrm>
          <a:prstGeom prst="rect">
            <a:avLst/>
          </a:prstGeom>
          <a:solidFill>
            <a:schemeClr val="accent6">
              <a:lumMod val="20000"/>
              <a:lumOff val="80000"/>
            </a:schemeClr>
          </a:solidFill>
        </p:spPr>
        <p:txBody>
          <a:bodyPr wrap="square">
            <a:spAutoFit/>
          </a:bodyPr>
          <a:lstStyle/>
          <a:p>
            <a:pPr>
              <a:lnSpc>
                <a:spcPct val="107000"/>
              </a:lnSpc>
              <a:spcAft>
                <a:spcPts val="800"/>
              </a:spcAft>
            </a:pPr>
            <a:r>
              <a:rPr lang="en-US" sz="2000" b="1" u="sng" dirty="0">
                <a:solidFill>
                  <a:srgbClr val="C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The interactive strategy </a:t>
            </a:r>
            <a:r>
              <a:rPr lang="en-US" sz="2000" dirty="0">
                <a:latin typeface="Times New Roman" panose="02020603050405020304" pitchFamily="18" charset="0"/>
                <a:ea typeface="Calibri" panose="020F0502020204030204" pitchFamily="34" charset="0"/>
                <a:cs typeface="Arial" panose="020B0604020202020204" pitchFamily="34" charset="0"/>
              </a:rPr>
              <a:t>is the one we most often use day-to-day while doing work on a project. Most planned communication in a project is meant to share information with various stakeholders, thereby increasing their knowledge (and decreasing their uncertainty) about the project. However, planned communications do not always address all stakeholder uncertainties. These unaddressed concerns are often the motivation for stakeholders to reach out to the project team for information (interactive strategy).</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6598959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barn(inVertical)">
                                      <p:cBhvr>
                                        <p:cTn id="18" dur="500"/>
                                        <p:tgtEl>
                                          <p:spTgt spid="9"/>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additive="base">
                                        <p:cTn id="23" dur="500" fill="hold"/>
                                        <p:tgtEl>
                                          <p:spTgt spid="4"/>
                                        </p:tgtEl>
                                        <p:attrNameLst>
                                          <p:attrName>ppt_x</p:attrName>
                                        </p:attrNameLst>
                                      </p:cBhvr>
                                      <p:tavLst>
                                        <p:tav tm="0">
                                          <p:val>
                                            <p:strVal val="#ppt_x"/>
                                          </p:val>
                                        </p:tav>
                                        <p:tav tm="100000">
                                          <p:val>
                                            <p:strVal val="#ppt_x"/>
                                          </p:val>
                                        </p:tav>
                                      </p:tavLst>
                                    </p:anim>
                                    <p:anim calcmode="lin" valueType="num">
                                      <p:cBhvr additive="base">
                                        <p:cTn id="2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4" presetClass="entr" presetSubtype="10" fill="hold" grpId="0" nodeType="click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randombar(horizontal)">
                                      <p:cBhvr>
                                        <p:cTn id="2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9" grpId="0" animBg="1"/>
      <p:bldP spid="4" grpId="0" animBg="1"/>
      <p:bldP spid="5"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8800" y="1374896"/>
            <a:ext cx="12230799" cy="523220"/>
          </a:xfrm>
          <a:prstGeom prst="rect">
            <a:avLst/>
          </a:prstGeom>
          <a:solidFill>
            <a:schemeClr val="accent2"/>
          </a:solidFill>
          <a:ln>
            <a:solidFill>
              <a:schemeClr val="bg1"/>
            </a:solidFill>
          </a:ln>
        </p:spPr>
        <p:txBody>
          <a:bodyPr wrap="square">
            <a:spAutoFit/>
          </a:bodyPr>
          <a:lstStyle/>
          <a:p>
            <a:pPr algn="ctr"/>
            <a:r>
              <a:rPr lang="en-US" sz="2800" b="1" dirty="0" smtClean="0">
                <a:effectLst>
                  <a:outerShdw blurRad="38100" dist="38100" dir="2700000" algn="tl">
                    <a:srgbClr val="000000">
                      <a:alpha val="43137"/>
                    </a:srgbClr>
                  </a:outerShdw>
                </a:effectLst>
              </a:rPr>
              <a:t>Disadvantage</a:t>
            </a:r>
            <a:r>
              <a:rPr lang="en-US" dirty="0" smtClean="0"/>
              <a:t> </a:t>
            </a:r>
            <a:endParaRPr lang="en-US" dirty="0"/>
          </a:p>
        </p:txBody>
      </p:sp>
      <p:sp>
        <p:nvSpPr>
          <p:cNvPr id="12" name="Rectangle 11"/>
          <p:cNvSpPr/>
          <p:nvPr/>
        </p:nvSpPr>
        <p:spPr>
          <a:xfrm>
            <a:off x="3351709" y="625595"/>
            <a:ext cx="4018023" cy="461665"/>
          </a:xfrm>
          <a:prstGeom prst="rect">
            <a:avLst/>
          </a:prstGeom>
          <a:solidFill>
            <a:srgbClr val="663300"/>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a:solidFill>
                  <a:schemeClr val="bg1"/>
                </a:solidFill>
                <a:effectLst>
                  <a:outerShdw blurRad="38100" dist="38100" dir="2700000" algn="tl">
                    <a:srgbClr val="000000">
                      <a:alpha val="43137"/>
                    </a:srgbClr>
                  </a:outerShdw>
                </a:effectLst>
              </a:rPr>
              <a:t>Uncertainty Reduction Theory</a:t>
            </a:r>
          </a:p>
        </p:txBody>
      </p:sp>
      <p:sp>
        <p:nvSpPr>
          <p:cNvPr id="10" name="Rectangle 9"/>
          <p:cNvSpPr/>
          <p:nvPr/>
        </p:nvSpPr>
        <p:spPr>
          <a:xfrm>
            <a:off x="3182026" y="4961"/>
            <a:ext cx="4730782"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Exploring communication theories</a:t>
            </a:r>
            <a:endParaRPr lang="en-US" sz="2400" b="1" dirty="0">
              <a:latin typeface="Times New Roman" panose="02020603050405020304" pitchFamily="18" charset="0"/>
              <a:cs typeface="Times New Roman" panose="02020603050405020304" pitchFamily="18" charset="0"/>
            </a:endParaRPr>
          </a:p>
        </p:txBody>
      </p:sp>
      <p:sp>
        <p:nvSpPr>
          <p:cNvPr id="9" name="Rectangle 8"/>
          <p:cNvSpPr/>
          <p:nvPr/>
        </p:nvSpPr>
        <p:spPr>
          <a:xfrm>
            <a:off x="0" y="2180196"/>
            <a:ext cx="10859678" cy="1200329"/>
          </a:xfrm>
          <a:prstGeom prst="rect">
            <a:avLst/>
          </a:prstGeom>
          <a:solidFill>
            <a:schemeClr val="accent1">
              <a:lumMod val="20000"/>
              <a:lumOff val="80000"/>
            </a:schemeClr>
          </a:solidFill>
          <a:ln>
            <a:solidFill>
              <a:schemeClr val="bg1"/>
            </a:solidFill>
          </a:ln>
        </p:spPr>
        <p:txBody>
          <a:bodyPr wrap="square">
            <a:spAutoFit/>
          </a:bodyPr>
          <a:lstStyle/>
          <a:p>
            <a:r>
              <a:rPr lang="en-US" sz="2400" dirty="0"/>
              <a:t>However, they can also motivate stakeholders to use passive and active strategies to observe or talk to others about the project, potentially making inaccurate assumptions or spreading negative attitudes or misinformation.</a:t>
            </a: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31694121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barn(inVertical)">
                                      <p:cBhvr>
                                        <p:cTn id="1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9"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3106612" y="806115"/>
            <a:ext cx="5146345" cy="523220"/>
          </a:xfrm>
          <a:prstGeom prst="rect">
            <a:avLst/>
          </a:prstGeom>
          <a:solidFill>
            <a:srgbClr val="663300"/>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800" b="1" dirty="0">
                <a:solidFill>
                  <a:schemeClr val="bg1"/>
                </a:solidFill>
                <a:effectLst>
                  <a:outerShdw blurRad="38100" dist="38100" dir="2700000" algn="tl">
                    <a:srgbClr val="000000">
                      <a:alpha val="43137"/>
                    </a:srgbClr>
                  </a:outerShdw>
                </a:effectLst>
              </a:rPr>
              <a:t>Uncertainty </a:t>
            </a:r>
            <a:r>
              <a:rPr lang="en-US" sz="2800" b="1" dirty="0" smtClean="0">
                <a:solidFill>
                  <a:schemeClr val="bg1"/>
                </a:solidFill>
                <a:effectLst>
                  <a:outerShdw blurRad="38100" dist="38100" dir="2700000" algn="tl">
                    <a:srgbClr val="000000">
                      <a:alpha val="43137"/>
                    </a:srgbClr>
                  </a:outerShdw>
                </a:effectLst>
              </a:rPr>
              <a:t>Management </a:t>
            </a:r>
            <a:r>
              <a:rPr lang="en-US" sz="2800" b="1" dirty="0">
                <a:solidFill>
                  <a:schemeClr val="bg1"/>
                </a:solidFill>
                <a:effectLst>
                  <a:outerShdw blurRad="38100" dist="38100" dir="2700000" algn="tl">
                    <a:srgbClr val="000000">
                      <a:alpha val="43137"/>
                    </a:srgbClr>
                  </a:outerShdw>
                </a:effectLst>
              </a:rPr>
              <a:t>Theory</a:t>
            </a:r>
          </a:p>
        </p:txBody>
      </p:sp>
      <p:sp>
        <p:nvSpPr>
          <p:cNvPr id="10" name="Rectangle 9"/>
          <p:cNvSpPr/>
          <p:nvPr/>
        </p:nvSpPr>
        <p:spPr>
          <a:xfrm>
            <a:off x="3182026" y="4961"/>
            <a:ext cx="4730782"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Exploring communication theories</a:t>
            </a:r>
            <a:endParaRPr lang="en-US" sz="2400" b="1" dirty="0">
              <a:latin typeface="Times New Roman" panose="02020603050405020304" pitchFamily="18" charset="0"/>
              <a:cs typeface="Times New Roman" panose="02020603050405020304" pitchFamily="18" charset="0"/>
            </a:endParaRPr>
          </a:p>
        </p:txBody>
      </p:sp>
      <p:sp>
        <p:nvSpPr>
          <p:cNvPr id="9" name="Rectangle 8"/>
          <p:cNvSpPr/>
          <p:nvPr/>
        </p:nvSpPr>
        <p:spPr>
          <a:xfrm>
            <a:off x="0" y="1557309"/>
            <a:ext cx="9012025" cy="1569660"/>
          </a:xfrm>
          <a:prstGeom prst="rect">
            <a:avLst/>
          </a:prstGeom>
          <a:solidFill>
            <a:schemeClr val="accent1">
              <a:lumMod val="20000"/>
              <a:lumOff val="80000"/>
            </a:schemeClr>
          </a:solidFill>
          <a:ln>
            <a:solidFill>
              <a:schemeClr val="tx1"/>
            </a:solidFill>
          </a:ln>
        </p:spPr>
        <p:txBody>
          <a:bodyPr wrap="square">
            <a:spAutoFit/>
          </a:bodyPr>
          <a:lstStyle/>
          <a:p>
            <a:r>
              <a:rPr lang="en-US" sz="2400" dirty="0"/>
              <a:t>It builds on the work of URT but broadens the impact of uncertainty beyond the cognitive realm to the emotional realm. This addition of the emotional aspect helps explain why, in practice, people do not always attempt to reduce uncertainty.</a:t>
            </a:r>
          </a:p>
        </p:txBody>
      </p:sp>
      <p:sp>
        <p:nvSpPr>
          <p:cNvPr id="5" name="Rectangle 4"/>
          <p:cNvSpPr/>
          <p:nvPr/>
        </p:nvSpPr>
        <p:spPr>
          <a:xfrm>
            <a:off x="1" y="3960084"/>
            <a:ext cx="6193410" cy="2677656"/>
          </a:xfrm>
          <a:prstGeom prst="rect">
            <a:avLst/>
          </a:prstGeom>
          <a:solidFill>
            <a:schemeClr val="accent6">
              <a:lumMod val="20000"/>
              <a:lumOff val="80000"/>
            </a:schemeClr>
          </a:solidFill>
          <a:ln>
            <a:solidFill>
              <a:schemeClr val="tx1"/>
            </a:solidFill>
          </a:ln>
        </p:spPr>
        <p:txBody>
          <a:bodyPr wrap="square">
            <a:spAutoFit/>
          </a:bodyPr>
          <a:lstStyle/>
          <a:p>
            <a:r>
              <a:rPr lang="en-US" sz="2400" dirty="0"/>
              <a:t> UMT states that “uncertainty exists when details of situations are ambiguous, complex, unpredictable, or probabilistic; when information is unavailable or inconsistent; and when people feel insecure in their own state of knowledge or the state of knowledge in general.”</a:t>
            </a: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37325936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barn(inVertical)">
                                      <p:cBhvr>
                                        <p:cTn id="13" dur="500"/>
                                        <p:tgtEl>
                                          <p:spTgt spid="9"/>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500" fill="hold"/>
                                        <p:tgtEl>
                                          <p:spTgt spid="5"/>
                                        </p:tgtEl>
                                        <p:attrNameLst>
                                          <p:attrName>ppt_x</p:attrName>
                                        </p:attrNameLst>
                                      </p:cBhvr>
                                      <p:tavLst>
                                        <p:tav tm="0">
                                          <p:val>
                                            <p:strVal val="#ppt_x"/>
                                          </p:val>
                                        </p:tav>
                                        <p:tav tm="100000">
                                          <p:val>
                                            <p:strVal val="#ppt_x"/>
                                          </p:val>
                                        </p:tav>
                                      </p:tavLst>
                                    </p:anim>
                                    <p:anim calcmode="lin" valueType="num">
                                      <p:cBhvr additive="base">
                                        <p:cTn id="19"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9" grpId="0" animBg="1"/>
      <p:bldP spid="5"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2974244" y="652351"/>
            <a:ext cx="5146345" cy="523220"/>
          </a:xfrm>
          <a:prstGeom prst="rect">
            <a:avLst/>
          </a:prstGeom>
          <a:solidFill>
            <a:srgbClr val="663300"/>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800" b="1" dirty="0">
                <a:solidFill>
                  <a:schemeClr val="bg1"/>
                </a:solidFill>
                <a:effectLst>
                  <a:outerShdw blurRad="38100" dist="38100" dir="2700000" algn="tl">
                    <a:srgbClr val="000000">
                      <a:alpha val="43137"/>
                    </a:srgbClr>
                  </a:outerShdw>
                </a:effectLst>
              </a:rPr>
              <a:t>Uncertainty </a:t>
            </a:r>
            <a:r>
              <a:rPr lang="en-US" sz="2800" b="1" dirty="0" smtClean="0">
                <a:solidFill>
                  <a:schemeClr val="bg1"/>
                </a:solidFill>
                <a:effectLst>
                  <a:outerShdw blurRad="38100" dist="38100" dir="2700000" algn="tl">
                    <a:srgbClr val="000000">
                      <a:alpha val="43137"/>
                    </a:srgbClr>
                  </a:outerShdw>
                </a:effectLst>
              </a:rPr>
              <a:t>Management </a:t>
            </a:r>
            <a:r>
              <a:rPr lang="en-US" sz="2800" b="1" dirty="0">
                <a:solidFill>
                  <a:schemeClr val="bg1"/>
                </a:solidFill>
                <a:effectLst>
                  <a:outerShdw blurRad="38100" dist="38100" dir="2700000" algn="tl">
                    <a:srgbClr val="000000">
                      <a:alpha val="43137"/>
                    </a:srgbClr>
                  </a:outerShdw>
                </a:effectLst>
              </a:rPr>
              <a:t>Theory</a:t>
            </a:r>
          </a:p>
        </p:txBody>
      </p:sp>
      <p:sp>
        <p:nvSpPr>
          <p:cNvPr id="10" name="Rectangle 9"/>
          <p:cNvSpPr/>
          <p:nvPr/>
        </p:nvSpPr>
        <p:spPr>
          <a:xfrm>
            <a:off x="3182026" y="4961"/>
            <a:ext cx="4730782"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Exploring communication theories</a:t>
            </a:r>
            <a:endParaRPr lang="en-US" sz="2400" b="1" dirty="0">
              <a:latin typeface="Times New Roman" panose="02020603050405020304" pitchFamily="18" charset="0"/>
              <a:cs typeface="Times New Roman" panose="02020603050405020304" pitchFamily="18" charset="0"/>
            </a:endParaRPr>
          </a:p>
        </p:txBody>
      </p:sp>
      <p:sp>
        <p:nvSpPr>
          <p:cNvPr id="9" name="Rectangle 8"/>
          <p:cNvSpPr/>
          <p:nvPr/>
        </p:nvSpPr>
        <p:spPr>
          <a:xfrm>
            <a:off x="-65988" y="1361296"/>
            <a:ext cx="12192000" cy="461665"/>
          </a:xfrm>
          <a:prstGeom prst="rect">
            <a:avLst/>
          </a:prstGeom>
          <a:solidFill>
            <a:schemeClr val="tx1">
              <a:lumMod val="75000"/>
              <a:lumOff val="25000"/>
            </a:schemeClr>
          </a:solidFill>
          <a:ln>
            <a:solidFill>
              <a:schemeClr val="tx1"/>
            </a:solidFill>
          </a:ln>
        </p:spPr>
        <p:txBody>
          <a:bodyPr wrap="square">
            <a:spAutoFit/>
          </a:bodyPr>
          <a:lstStyle/>
          <a:p>
            <a:pPr algn="ctr"/>
            <a:r>
              <a:rPr lang="en-US" sz="2400" b="1" dirty="0">
                <a:solidFill>
                  <a:schemeClr val="bg1"/>
                </a:solidFill>
                <a:effectLst>
                  <a:outerShdw blurRad="38100" dist="38100" dir="2700000" algn="tl">
                    <a:srgbClr val="000000">
                      <a:alpha val="43137"/>
                    </a:srgbClr>
                  </a:outerShdw>
                </a:effectLst>
              </a:rPr>
              <a:t>Do they view uncertainty as a threat or as an opportunity?</a:t>
            </a:r>
          </a:p>
        </p:txBody>
      </p:sp>
      <p:sp>
        <p:nvSpPr>
          <p:cNvPr id="5" name="Rectangle 4"/>
          <p:cNvSpPr/>
          <p:nvPr/>
        </p:nvSpPr>
        <p:spPr>
          <a:xfrm>
            <a:off x="-65988" y="1897061"/>
            <a:ext cx="12192000" cy="707886"/>
          </a:xfrm>
          <a:prstGeom prst="rect">
            <a:avLst/>
          </a:prstGeom>
          <a:solidFill>
            <a:schemeClr val="accent2">
              <a:lumMod val="75000"/>
            </a:schemeClr>
          </a:solidFill>
          <a:ln>
            <a:solidFill>
              <a:schemeClr val="tx1"/>
            </a:solidFill>
          </a:ln>
        </p:spPr>
        <p:txBody>
          <a:bodyPr wrap="square">
            <a:spAutoFit/>
          </a:bodyPr>
          <a:lstStyle/>
          <a:p>
            <a:pPr algn="ctr"/>
            <a:r>
              <a:rPr lang="en-US" sz="2000" dirty="0">
                <a:solidFill>
                  <a:schemeClr val="bg1"/>
                </a:solidFill>
              </a:rPr>
              <a:t>According to Dale </a:t>
            </a:r>
            <a:r>
              <a:rPr lang="en-US" sz="2000" dirty="0" err="1">
                <a:solidFill>
                  <a:schemeClr val="bg1"/>
                </a:solidFill>
              </a:rPr>
              <a:t>Brashers</a:t>
            </a:r>
            <a:r>
              <a:rPr lang="en-US" sz="2000" dirty="0">
                <a:solidFill>
                  <a:schemeClr val="bg1"/>
                </a:solidFill>
              </a:rPr>
              <a:t>, one of the main developers of the theory, people can respond differently to uncertainty based on both objective evaluation and subjective reaction:</a:t>
            </a:r>
          </a:p>
        </p:txBody>
      </p:sp>
      <p:sp>
        <p:nvSpPr>
          <p:cNvPr id="2" name="Rectangle 1"/>
          <p:cNvSpPr/>
          <p:nvPr/>
        </p:nvSpPr>
        <p:spPr>
          <a:xfrm>
            <a:off x="134025" y="2827814"/>
            <a:ext cx="7190601" cy="981423"/>
          </a:xfrm>
          <a:prstGeom prst="rect">
            <a:avLst/>
          </a:prstGeom>
          <a:solidFill>
            <a:schemeClr val="accent4">
              <a:lumMod val="20000"/>
              <a:lumOff val="80000"/>
            </a:schemeClr>
          </a:solidFill>
          <a:ln>
            <a:solidFill>
              <a:schemeClr val="tx1"/>
            </a:solidFill>
          </a:ln>
        </p:spPr>
        <p:txBody>
          <a:bodyPr wrap="square">
            <a:spAutoFit/>
          </a:bodyPr>
          <a:lstStyle/>
          <a:p>
            <a:pPr>
              <a:lnSpc>
                <a:spcPct val="107000"/>
              </a:lnSpc>
              <a:spcAft>
                <a:spcPts val="800"/>
              </a:spcAft>
            </a:pPr>
            <a:r>
              <a:rPr lang="en-US" dirty="0">
                <a:latin typeface="Times New Roman" panose="02020603050405020304" pitchFamily="18" charset="0"/>
                <a:ea typeface="Calibri" panose="020F0502020204030204" pitchFamily="34" charset="0"/>
                <a:cs typeface="Arial" panose="020B0604020202020204" pitchFamily="34" charset="0"/>
              </a:rPr>
              <a:t>The person will appraise the likelihood of different outcomes (how likely it is that something will happen or not happen), and how relevant those outcomes will be to them (if this does happen, how will it affect me?). </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34026" y="4570289"/>
            <a:ext cx="7190600" cy="1870512"/>
          </a:xfrm>
          <a:prstGeom prst="rect">
            <a:avLst/>
          </a:prstGeom>
          <a:solidFill>
            <a:schemeClr val="accent4">
              <a:lumMod val="20000"/>
              <a:lumOff val="80000"/>
            </a:schemeClr>
          </a:solidFill>
          <a:ln>
            <a:solidFill>
              <a:schemeClr val="tx1"/>
            </a:solidFill>
          </a:ln>
        </p:spPr>
        <p:txBody>
          <a:bodyPr wrap="square">
            <a:spAutoFit/>
          </a:bodyPr>
          <a:lstStyle/>
          <a:p>
            <a:pPr>
              <a:lnSpc>
                <a:spcPct val="107000"/>
              </a:lnSpc>
              <a:spcAft>
                <a:spcPts val="800"/>
              </a:spcAft>
            </a:pPr>
            <a:r>
              <a:rPr lang="en-US" dirty="0">
                <a:latin typeface="Times New Roman" panose="02020603050405020304" pitchFamily="18" charset="0"/>
                <a:ea typeface="Calibri" panose="020F0502020204030204" pitchFamily="34" charset="0"/>
                <a:cs typeface="Arial" panose="020B0604020202020204" pitchFamily="34" charset="0"/>
              </a:rPr>
              <a:t>This is similar to the first principle of URT that we shared—motivation to reduce uncertainty is based on the influence and reward potential of the other person. However, UMT broadens this to the relevance of the situation, not just the individual with whom you are communicating. It’s also similar in concept to the way that risk analysis is performed, evaluating the significance of the risk by analyzing its probability and impact.</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42590851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barn(inVertical)">
                                      <p:cBhvr>
                                        <p:cTn id="13" dur="500"/>
                                        <p:tgtEl>
                                          <p:spTgt spid="9"/>
                                        </p:tgtEl>
                                      </p:cBhvr>
                                    </p:animEffect>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randombar(horizontal)">
                                      <p:cBhvr>
                                        <p:cTn id="18" dur="500"/>
                                        <p:tgtEl>
                                          <p:spTgt spid="5"/>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additive="base">
                                        <p:cTn id="23" dur="500" fill="hold"/>
                                        <p:tgtEl>
                                          <p:spTgt spid="2"/>
                                        </p:tgtEl>
                                        <p:attrNameLst>
                                          <p:attrName>ppt_x</p:attrName>
                                        </p:attrNameLst>
                                      </p:cBhvr>
                                      <p:tavLst>
                                        <p:tav tm="0">
                                          <p:val>
                                            <p:strVal val="#ppt_x"/>
                                          </p:val>
                                        </p:tav>
                                        <p:tav tm="100000">
                                          <p:val>
                                            <p:strVal val="#ppt_x"/>
                                          </p:val>
                                        </p:tav>
                                      </p:tavLst>
                                    </p:anim>
                                    <p:anim calcmode="lin" valueType="num">
                                      <p:cBhvr additive="base">
                                        <p:cTn id="2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3"/>
                                        </p:tgtEl>
                                        <p:attrNameLst>
                                          <p:attrName>style.visibility</p:attrName>
                                        </p:attrNameLst>
                                      </p:cBhvr>
                                      <p:to>
                                        <p:strVal val="visible"/>
                                      </p:to>
                                    </p:set>
                                    <p:anim calcmode="lin" valueType="num">
                                      <p:cBhvr additive="base">
                                        <p:cTn id="29" dur="500" fill="hold"/>
                                        <p:tgtEl>
                                          <p:spTgt spid="3"/>
                                        </p:tgtEl>
                                        <p:attrNameLst>
                                          <p:attrName>ppt_x</p:attrName>
                                        </p:attrNameLst>
                                      </p:cBhvr>
                                      <p:tavLst>
                                        <p:tav tm="0">
                                          <p:val>
                                            <p:strVal val="#ppt_x"/>
                                          </p:val>
                                        </p:tav>
                                        <p:tav tm="100000">
                                          <p:val>
                                            <p:strVal val="#ppt_x"/>
                                          </p:val>
                                        </p:tav>
                                      </p:tavLst>
                                    </p:anim>
                                    <p:anim calcmode="lin" valueType="num">
                                      <p:cBhvr additive="base">
                                        <p:cTn id="30"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9" grpId="0" animBg="1"/>
      <p:bldP spid="5" grpId="0" animBg="1"/>
      <p:bldP spid="2" grpId="0" animBg="1"/>
      <p:bldP spid="3"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2974244" y="652351"/>
            <a:ext cx="5146345" cy="523220"/>
          </a:xfrm>
          <a:prstGeom prst="rect">
            <a:avLst/>
          </a:prstGeom>
          <a:solidFill>
            <a:srgbClr val="663300"/>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800" b="1" dirty="0">
                <a:solidFill>
                  <a:schemeClr val="bg1"/>
                </a:solidFill>
                <a:effectLst>
                  <a:outerShdw blurRad="38100" dist="38100" dir="2700000" algn="tl">
                    <a:srgbClr val="000000">
                      <a:alpha val="43137"/>
                    </a:srgbClr>
                  </a:outerShdw>
                </a:effectLst>
              </a:rPr>
              <a:t>Uncertainty </a:t>
            </a:r>
            <a:r>
              <a:rPr lang="en-US" sz="2800" b="1" dirty="0" smtClean="0">
                <a:solidFill>
                  <a:schemeClr val="bg1"/>
                </a:solidFill>
                <a:effectLst>
                  <a:outerShdw blurRad="38100" dist="38100" dir="2700000" algn="tl">
                    <a:srgbClr val="000000">
                      <a:alpha val="43137"/>
                    </a:srgbClr>
                  </a:outerShdw>
                </a:effectLst>
              </a:rPr>
              <a:t>Management </a:t>
            </a:r>
            <a:r>
              <a:rPr lang="en-US" sz="2800" b="1" dirty="0">
                <a:solidFill>
                  <a:schemeClr val="bg1"/>
                </a:solidFill>
                <a:effectLst>
                  <a:outerShdw blurRad="38100" dist="38100" dir="2700000" algn="tl">
                    <a:srgbClr val="000000">
                      <a:alpha val="43137"/>
                    </a:srgbClr>
                  </a:outerShdw>
                </a:effectLst>
              </a:rPr>
              <a:t>Theory</a:t>
            </a:r>
          </a:p>
        </p:txBody>
      </p:sp>
      <p:sp>
        <p:nvSpPr>
          <p:cNvPr id="10" name="Rectangle 9"/>
          <p:cNvSpPr/>
          <p:nvPr/>
        </p:nvSpPr>
        <p:spPr>
          <a:xfrm>
            <a:off x="3182026" y="4961"/>
            <a:ext cx="4730782"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Exploring communication theories</a:t>
            </a:r>
            <a:endParaRPr lang="en-US" sz="2400" b="1" dirty="0">
              <a:latin typeface="Times New Roman" panose="02020603050405020304" pitchFamily="18" charset="0"/>
              <a:cs typeface="Times New Roman" panose="02020603050405020304" pitchFamily="18" charset="0"/>
            </a:endParaRPr>
          </a:p>
        </p:txBody>
      </p:sp>
      <p:sp>
        <p:nvSpPr>
          <p:cNvPr id="9" name="Rectangle 8"/>
          <p:cNvSpPr/>
          <p:nvPr/>
        </p:nvSpPr>
        <p:spPr>
          <a:xfrm>
            <a:off x="-65988" y="1361296"/>
            <a:ext cx="12192000" cy="461665"/>
          </a:xfrm>
          <a:prstGeom prst="rect">
            <a:avLst/>
          </a:prstGeom>
          <a:solidFill>
            <a:schemeClr val="tx1">
              <a:lumMod val="75000"/>
              <a:lumOff val="25000"/>
            </a:schemeClr>
          </a:solidFill>
          <a:ln>
            <a:solidFill>
              <a:schemeClr val="tx1"/>
            </a:solidFill>
          </a:ln>
        </p:spPr>
        <p:txBody>
          <a:bodyPr wrap="square">
            <a:spAutoFit/>
          </a:bodyPr>
          <a:lstStyle/>
          <a:p>
            <a:pPr algn="ctr"/>
            <a:r>
              <a:rPr lang="en-US" sz="2400" b="1" dirty="0">
                <a:solidFill>
                  <a:schemeClr val="bg1"/>
                </a:solidFill>
                <a:effectLst>
                  <a:outerShdw blurRad="38100" dist="38100" dir="2700000" algn="tl">
                    <a:srgbClr val="000000">
                      <a:alpha val="43137"/>
                    </a:srgbClr>
                  </a:outerShdw>
                </a:effectLst>
              </a:rPr>
              <a:t>Do they view uncertainty as a threat or as an opportunity?</a:t>
            </a:r>
          </a:p>
        </p:txBody>
      </p:sp>
      <p:sp>
        <p:nvSpPr>
          <p:cNvPr id="5" name="Rectangle 4"/>
          <p:cNvSpPr/>
          <p:nvPr/>
        </p:nvSpPr>
        <p:spPr>
          <a:xfrm>
            <a:off x="-65988" y="1897061"/>
            <a:ext cx="12192000" cy="707886"/>
          </a:xfrm>
          <a:prstGeom prst="rect">
            <a:avLst/>
          </a:prstGeom>
          <a:solidFill>
            <a:schemeClr val="accent2">
              <a:lumMod val="75000"/>
            </a:schemeClr>
          </a:solidFill>
          <a:ln>
            <a:solidFill>
              <a:schemeClr val="tx1"/>
            </a:solidFill>
          </a:ln>
        </p:spPr>
        <p:txBody>
          <a:bodyPr wrap="square">
            <a:spAutoFit/>
          </a:bodyPr>
          <a:lstStyle/>
          <a:p>
            <a:pPr algn="ctr"/>
            <a:r>
              <a:rPr lang="en-US" sz="2000" dirty="0">
                <a:solidFill>
                  <a:schemeClr val="bg1"/>
                </a:solidFill>
              </a:rPr>
              <a:t>According to Dale </a:t>
            </a:r>
            <a:r>
              <a:rPr lang="en-US" sz="2000" dirty="0" err="1">
                <a:solidFill>
                  <a:schemeClr val="bg1"/>
                </a:solidFill>
              </a:rPr>
              <a:t>Brashers</a:t>
            </a:r>
            <a:r>
              <a:rPr lang="en-US" sz="2000" dirty="0">
                <a:solidFill>
                  <a:schemeClr val="bg1"/>
                </a:solidFill>
              </a:rPr>
              <a:t>, one of the main developers of the theory, people can respond differently to uncertainty based on both objective evaluation and subjective reaction:</a:t>
            </a:r>
          </a:p>
        </p:txBody>
      </p:sp>
      <p:sp>
        <p:nvSpPr>
          <p:cNvPr id="2" name="Rectangle 1"/>
          <p:cNvSpPr/>
          <p:nvPr/>
        </p:nvSpPr>
        <p:spPr>
          <a:xfrm>
            <a:off x="134025" y="2827814"/>
            <a:ext cx="7190601" cy="1200329"/>
          </a:xfrm>
          <a:prstGeom prst="rect">
            <a:avLst/>
          </a:prstGeom>
          <a:solidFill>
            <a:schemeClr val="accent4">
              <a:lumMod val="20000"/>
              <a:lumOff val="80000"/>
            </a:schemeClr>
          </a:solidFill>
          <a:ln>
            <a:solidFill>
              <a:schemeClr val="tx1"/>
            </a:solidFill>
          </a:ln>
        </p:spPr>
        <p:txBody>
          <a:bodyPr wrap="square">
            <a:spAutoFit/>
          </a:bodyPr>
          <a:lstStyle/>
          <a:p>
            <a:r>
              <a:rPr lang="en-US" dirty="0"/>
              <a:t>The person subjectively experiences an emotional reaction to the uncertainty that is either positive, negative, or neutral. This is the primary way that UMT differs from URT. A person reacts positively if the uncertainty could be beneficial, or if they tend toward optimism. </a:t>
            </a:r>
          </a:p>
        </p:txBody>
      </p:sp>
      <p:sp>
        <p:nvSpPr>
          <p:cNvPr id="3" name="Rectangle 2"/>
          <p:cNvSpPr/>
          <p:nvPr/>
        </p:nvSpPr>
        <p:spPr>
          <a:xfrm>
            <a:off x="134025" y="4251010"/>
            <a:ext cx="7190600" cy="923330"/>
          </a:xfrm>
          <a:prstGeom prst="rect">
            <a:avLst/>
          </a:prstGeom>
          <a:solidFill>
            <a:schemeClr val="accent4">
              <a:lumMod val="20000"/>
              <a:lumOff val="80000"/>
            </a:schemeClr>
          </a:solidFill>
          <a:ln>
            <a:solidFill>
              <a:schemeClr val="tx1"/>
            </a:solidFill>
          </a:ln>
        </p:spPr>
        <p:txBody>
          <a:bodyPr wrap="square">
            <a:spAutoFit/>
          </a:bodyPr>
          <a:lstStyle/>
          <a:p>
            <a:r>
              <a:rPr lang="en-US" dirty="0"/>
              <a:t>A person reacts negatively if they perceive danger, and may even panic if the reaction is extreme. Neutral reactions generally occur if the person sees the uncertainty as irrelevant or inconsequential. </a:t>
            </a:r>
          </a:p>
        </p:txBody>
      </p:sp>
      <p:sp>
        <p:nvSpPr>
          <p:cNvPr id="11" name="Rectangle 10"/>
          <p:cNvSpPr/>
          <p:nvPr/>
        </p:nvSpPr>
        <p:spPr>
          <a:xfrm>
            <a:off x="134025" y="5591188"/>
            <a:ext cx="7190600" cy="923330"/>
          </a:xfrm>
          <a:prstGeom prst="rect">
            <a:avLst/>
          </a:prstGeom>
          <a:solidFill>
            <a:schemeClr val="accent4">
              <a:lumMod val="20000"/>
              <a:lumOff val="80000"/>
            </a:schemeClr>
          </a:solidFill>
          <a:ln>
            <a:solidFill>
              <a:schemeClr val="tx1"/>
            </a:solidFill>
          </a:ln>
        </p:spPr>
        <p:txBody>
          <a:bodyPr wrap="square">
            <a:spAutoFit/>
          </a:bodyPr>
          <a:lstStyle/>
          <a:p>
            <a:r>
              <a:rPr lang="en-US" dirty="0"/>
              <a:t>Finally, it is possible for a person to react both positively and negatively if they perceive both threat and opportunity — think of skydiving or gambling.</a:t>
            </a:r>
          </a:p>
        </p:txBody>
      </p:sp>
      <p:pic>
        <p:nvPicPr>
          <p:cNvPr id="13" name="Picture 12">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41710720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11"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2974244" y="652351"/>
            <a:ext cx="5146345" cy="523220"/>
          </a:xfrm>
          <a:prstGeom prst="rect">
            <a:avLst/>
          </a:prstGeom>
          <a:solidFill>
            <a:srgbClr val="663300"/>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800" b="1" dirty="0">
                <a:solidFill>
                  <a:schemeClr val="bg1"/>
                </a:solidFill>
                <a:effectLst>
                  <a:outerShdw blurRad="38100" dist="38100" dir="2700000" algn="tl">
                    <a:srgbClr val="000000">
                      <a:alpha val="43137"/>
                    </a:srgbClr>
                  </a:outerShdw>
                </a:effectLst>
              </a:rPr>
              <a:t>Uncertainty </a:t>
            </a:r>
            <a:r>
              <a:rPr lang="en-US" sz="2800" b="1" dirty="0" smtClean="0">
                <a:solidFill>
                  <a:schemeClr val="bg1"/>
                </a:solidFill>
                <a:effectLst>
                  <a:outerShdw blurRad="38100" dist="38100" dir="2700000" algn="tl">
                    <a:srgbClr val="000000">
                      <a:alpha val="43137"/>
                    </a:srgbClr>
                  </a:outerShdw>
                </a:effectLst>
              </a:rPr>
              <a:t>Management </a:t>
            </a:r>
            <a:r>
              <a:rPr lang="en-US" sz="2800" b="1" dirty="0">
                <a:solidFill>
                  <a:schemeClr val="bg1"/>
                </a:solidFill>
                <a:effectLst>
                  <a:outerShdw blurRad="38100" dist="38100" dir="2700000" algn="tl">
                    <a:srgbClr val="000000">
                      <a:alpha val="43137"/>
                    </a:srgbClr>
                  </a:outerShdw>
                </a:effectLst>
              </a:rPr>
              <a:t>Theory</a:t>
            </a:r>
          </a:p>
        </p:txBody>
      </p:sp>
      <p:sp>
        <p:nvSpPr>
          <p:cNvPr id="10" name="Rectangle 9"/>
          <p:cNvSpPr/>
          <p:nvPr/>
        </p:nvSpPr>
        <p:spPr>
          <a:xfrm>
            <a:off x="3182026" y="4961"/>
            <a:ext cx="4730782"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Exploring communication theories</a:t>
            </a:r>
            <a:endParaRPr lang="en-US" sz="2400" b="1" dirty="0">
              <a:latin typeface="Times New Roman" panose="02020603050405020304" pitchFamily="18" charset="0"/>
              <a:cs typeface="Times New Roman" panose="02020603050405020304" pitchFamily="18" charset="0"/>
            </a:endParaRPr>
          </a:p>
        </p:txBody>
      </p:sp>
      <p:sp>
        <p:nvSpPr>
          <p:cNvPr id="9" name="Rectangle 8"/>
          <p:cNvSpPr/>
          <p:nvPr/>
        </p:nvSpPr>
        <p:spPr>
          <a:xfrm>
            <a:off x="-65988" y="1361296"/>
            <a:ext cx="12192000" cy="461665"/>
          </a:xfrm>
          <a:prstGeom prst="rect">
            <a:avLst/>
          </a:prstGeom>
          <a:solidFill>
            <a:schemeClr val="tx1">
              <a:lumMod val="75000"/>
              <a:lumOff val="25000"/>
            </a:schemeClr>
          </a:solidFill>
          <a:ln>
            <a:solidFill>
              <a:schemeClr val="tx1"/>
            </a:solidFill>
          </a:ln>
        </p:spPr>
        <p:txBody>
          <a:bodyPr wrap="square">
            <a:spAutoFit/>
          </a:bodyPr>
          <a:lstStyle/>
          <a:p>
            <a:pPr algn="ctr"/>
            <a:r>
              <a:rPr lang="en-US" sz="2400" b="1" dirty="0" smtClean="0">
                <a:solidFill>
                  <a:schemeClr val="bg1"/>
                </a:solidFill>
                <a:effectLst>
                  <a:outerShdw blurRad="38100" dist="38100" dir="2700000" algn="tl">
                    <a:srgbClr val="000000">
                      <a:alpha val="43137"/>
                    </a:srgbClr>
                  </a:outerShdw>
                </a:effectLst>
              </a:rPr>
              <a:t>In Projects</a:t>
            </a:r>
            <a:endParaRPr lang="en-US" sz="2400" b="1" dirty="0">
              <a:solidFill>
                <a:schemeClr val="bg1"/>
              </a:solidFill>
              <a:effectLst>
                <a:outerShdw blurRad="38100" dist="38100" dir="2700000" algn="tl">
                  <a:srgbClr val="000000">
                    <a:alpha val="43137"/>
                  </a:srgbClr>
                </a:outerShdw>
              </a:effectLst>
            </a:endParaRPr>
          </a:p>
        </p:txBody>
      </p:sp>
      <p:sp>
        <p:nvSpPr>
          <p:cNvPr id="5" name="Rectangle 4"/>
          <p:cNvSpPr/>
          <p:nvPr/>
        </p:nvSpPr>
        <p:spPr>
          <a:xfrm>
            <a:off x="-65988" y="1897061"/>
            <a:ext cx="12192000" cy="707886"/>
          </a:xfrm>
          <a:prstGeom prst="rect">
            <a:avLst/>
          </a:prstGeom>
          <a:solidFill>
            <a:schemeClr val="accent2">
              <a:lumMod val="75000"/>
            </a:schemeClr>
          </a:solidFill>
          <a:ln>
            <a:solidFill>
              <a:schemeClr val="tx1"/>
            </a:solidFill>
          </a:ln>
        </p:spPr>
        <p:txBody>
          <a:bodyPr wrap="square">
            <a:spAutoFit/>
          </a:bodyPr>
          <a:lstStyle/>
          <a:p>
            <a:pPr algn="ctr"/>
            <a:r>
              <a:rPr lang="en-US" sz="2000" dirty="0" smtClean="0">
                <a:solidFill>
                  <a:schemeClr val="bg1"/>
                </a:solidFill>
              </a:rPr>
              <a:t>A stakeholder’s appraisal of and emotional reaction to uncertainty can help explain the communication actions they take (or do not take):</a:t>
            </a:r>
            <a:endParaRPr lang="en-US" sz="2000" dirty="0">
              <a:solidFill>
                <a:schemeClr val="bg1"/>
              </a:solidFill>
            </a:endParaRPr>
          </a:p>
        </p:txBody>
      </p:sp>
      <p:sp>
        <p:nvSpPr>
          <p:cNvPr id="2" name="Rectangle 1"/>
          <p:cNvSpPr/>
          <p:nvPr/>
        </p:nvSpPr>
        <p:spPr>
          <a:xfrm>
            <a:off x="134025" y="2827814"/>
            <a:ext cx="7190601" cy="923330"/>
          </a:xfrm>
          <a:prstGeom prst="rect">
            <a:avLst/>
          </a:prstGeom>
          <a:solidFill>
            <a:schemeClr val="accent4">
              <a:lumMod val="20000"/>
              <a:lumOff val="80000"/>
            </a:schemeClr>
          </a:solidFill>
          <a:ln>
            <a:solidFill>
              <a:schemeClr val="tx1"/>
            </a:solidFill>
          </a:ln>
        </p:spPr>
        <p:txBody>
          <a:bodyPr wrap="square">
            <a:spAutoFit/>
          </a:bodyPr>
          <a:lstStyle/>
          <a:p>
            <a:r>
              <a:rPr lang="en-US" dirty="0"/>
              <a:t>Stakeholders may seek information to gain knowledge, or to reinforce or disprove what they already know or believe. They may also seek social support from others as a means to cope with uncertainty. </a:t>
            </a:r>
          </a:p>
        </p:txBody>
      </p:sp>
      <p:sp>
        <p:nvSpPr>
          <p:cNvPr id="3" name="Rectangle 2"/>
          <p:cNvSpPr/>
          <p:nvPr/>
        </p:nvSpPr>
        <p:spPr>
          <a:xfrm>
            <a:off x="134025" y="4251010"/>
            <a:ext cx="7190600" cy="1754326"/>
          </a:xfrm>
          <a:prstGeom prst="rect">
            <a:avLst/>
          </a:prstGeom>
          <a:solidFill>
            <a:schemeClr val="accent4">
              <a:lumMod val="20000"/>
              <a:lumOff val="80000"/>
            </a:schemeClr>
          </a:solidFill>
          <a:ln>
            <a:solidFill>
              <a:schemeClr val="tx1"/>
            </a:solidFill>
          </a:ln>
        </p:spPr>
        <p:txBody>
          <a:bodyPr wrap="square">
            <a:spAutoFit/>
          </a:bodyPr>
          <a:lstStyle/>
          <a:p>
            <a:r>
              <a:rPr lang="en-US" dirty="0"/>
              <a:t>In a project, this can take a positive form when team members share expertise and collaborate to solve a problem or complete a deliverable on time. It could also manifest negatively, as when stakeholders vent frustrations about the project because they are not well-informed of the project status, or because the last project that affected them did not deliver the intended results.</a:t>
            </a:r>
          </a:p>
        </p:txBody>
      </p:sp>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12739863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randombar(horizontal)">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fill="hold"/>
                                        <p:tgtEl>
                                          <p:spTgt spid="2"/>
                                        </p:tgtEl>
                                        <p:attrNameLst>
                                          <p:attrName>ppt_x</p:attrName>
                                        </p:attrNameLst>
                                      </p:cBhvr>
                                      <p:tavLst>
                                        <p:tav tm="0">
                                          <p:val>
                                            <p:strVal val="#ppt_x"/>
                                          </p:val>
                                        </p:tav>
                                        <p:tav tm="100000">
                                          <p:val>
                                            <p:strVal val="#ppt_x"/>
                                          </p:val>
                                        </p:tav>
                                      </p:tavLst>
                                    </p:anim>
                                    <p:anim calcmode="lin" valueType="num">
                                      <p:cBhvr additive="base">
                                        <p:cTn id="1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additive="base">
                                        <p:cTn id="23" dur="500" fill="hold"/>
                                        <p:tgtEl>
                                          <p:spTgt spid="3"/>
                                        </p:tgtEl>
                                        <p:attrNameLst>
                                          <p:attrName>ppt_x</p:attrName>
                                        </p:attrNameLst>
                                      </p:cBhvr>
                                      <p:tavLst>
                                        <p:tav tm="0">
                                          <p:val>
                                            <p:strVal val="#ppt_x"/>
                                          </p:val>
                                        </p:tav>
                                        <p:tav tm="100000">
                                          <p:val>
                                            <p:strVal val="#ppt_x"/>
                                          </p:val>
                                        </p:tav>
                                      </p:tavLst>
                                    </p:anim>
                                    <p:anim calcmode="lin" valueType="num">
                                      <p:cBhvr additive="base">
                                        <p:cTn id="2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5" grpId="0" animBg="1"/>
      <p:bldP spid="2" grpId="0" animBg="1"/>
      <p:bldP spid="3"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2974244" y="652351"/>
            <a:ext cx="5146345" cy="523220"/>
          </a:xfrm>
          <a:prstGeom prst="rect">
            <a:avLst/>
          </a:prstGeom>
          <a:solidFill>
            <a:srgbClr val="663300"/>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800" b="1" dirty="0">
                <a:solidFill>
                  <a:schemeClr val="bg1"/>
                </a:solidFill>
                <a:effectLst>
                  <a:outerShdw blurRad="38100" dist="38100" dir="2700000" algn="tl">
                    <a:srgbClr val="000000">
                      <a:alpha val="43137"/>
                    </a:srgbClr>
                  </a:outerShdw>
                </a:effectLst>
              </a:rPr>
              <a:t>Uncertainty </a:t>
            </a:r>
            <a:r>
              <a:rPr lang="en-US" sz="2800" b="1" dirty="0" smtClean="0">
                <a:solidFill>
                  <a:schemeClr val="bg1"/>
                </a:solidFill>
                <a:effectLst>
                  <a:outerShdw blurRad="38100" dist="38100" dir="2700000" algn="tl">
                    <a:srgbClr val="000000">
                      <a:alpha val="43137"/>
                    </a:srgbClr>
                  </a:outerShdw>
                </a:effectLst>
              </a:rPr>
              <a:t>Management </a:t>
            </a:r>
            <a:r>
              <a:rPr lang="en-US" sz="2800" b="1" dirty="0">
                <a:solidFill>
                  <a:schemeClr val="bg1"/>
                </a:solidFill>
                <a:effectLst>
                  <a:outerShdw blurRad="38100" dist="38100" dir="2700000" algn="tl">
                    <a:srgbClr val="000000">
                      <a:alpha val="43137"/>
                    </a:srgbClr>
                  </a:outerShdw>
                </a:effectLst>
              </a:rPr>
              <a:t>Theory</a:t>
            </a:r>
          </a:p>
        </p:txBody>
      </p:sp>
      <p:sp>
        <p:nvSpPr>
          <p:cNvPr id="10" name="Rectangle 9"/>
          <p:cNvSpPr/>
          <p:nvPr/>
        </p:nvSpPr>
        <p:spPr>
          <a:xfrm>
            <a:off x="3182026" y="4961"/>
            <a:ext cx="4730782"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Exploring communication theories</a:t>
            </a:r>
            <a:endParaRPr lang="en-US" sz="2400" b="1" dirty="0">
              <a:latin typeface="Times New Roman" panose="02020603050405020304" pitchFamily="18" charset="0"/>
              <a:cs typeface="Times New Roman" panose="02020603050405020304" pitchFamily="18" charset="0"/>
            </a:endParaRPr>
          </a:p>
        </p:txBody>
      </p:sp>
      <p:sp>
        <p:nvSpPr>
          <p:cNvPr id="9" name="Rectangle 8"/>
          <p:cNvSpPr/>
          <p:nvPr/>
        </p:nvSpPr>
        <p:spPr>
          <a:xfrm>
            <a:off x="-65988" y="1361296"/>
            <a:ext cx="12192000" cy="461665"/>
          </a:xfrm>
          <a:prstGeom prst="rect">
            <a:avLst/>
          </a:prstGeom>
          <a:solidFill>
            <a:schemeClr val="tx1">
              <a:lumMod val="75000"/>
              <a:lumOff val="25000"/>
            </a:schemeClr>
          </a:solidFill>
          <a:ln>
            <a:solidFill>
              <a:schemeClr val="tx1"/>
            </a:solidFill>
          </a:ln>
        </p:spPr>
        <p:txBody>
          <a:bodyPr wrap="square">
            <a:spAutoFit/>
          </a:bodyPr>
          <a:lstStyle/>
          <a:p>
            <a:pPr algn="ctr"/>
            <a:r>
              <a:rPr lang="en-US" sz="2400" b="1" dirty="0" smtClean="0">
                <a:solidFill>
                  <a:schemeClr val="bg1"/>
                </a:solidFill>
                <a:effectLst>
                  <a:outerShdw blurRad="38100" dist="38100" dir="2700000" algn="tl">
                    <a:srgbClr val="000000">
                      <a:alpha val="43137"/>
                    </a:srgbClr>
                  </a:outerShdw>
                </a:effectLst>
              </a:rPr>
              <a:t>In Projects</a:t>
            </a:r>
            <a:endParaRPr lang="en-US" sz="2400" b="1" dirty="0">
              <a:solidFill>
                <a:schemeClr val="bg1"/>
              </a:solidFill>
              <a:effectLst>
                <a:outerShdw blurRad="38100" dist="38100" dir="2700000" algn="tl">
                  <a:srgbClr val="000000">
                    <a:alpha val="43137"/>
                  </a:srgbClr>
                </a:outerShdw>
              </a:effectLst>
            </a:endParaRPr>
          </a:p>
        </p:txBody>
      </p:sp>
      <p:sp>
        <p:nvSpPr>
          <p:cNvPr id="5" name="Rectangle 4"/>
          <p:cNvSpPr/>
          <p:nvPr/>
        </p:nvSpPr>
        <p:spPr>
          <a:xfrm>
            <a:off x="-65988" y="1897061"/>
            <a:ext cx="12192000" cy="707886"/>
          </a:xfrm>
          <a:prstGeom prst="rect">
            <a:avLst/>
          </a:prstGeom>
          <a:solidFill>
            <a:schemeClr val="accent2">
              <a:lumMod val="75000"/>
            </a:schemeClr>
          </a:solidFill>
          <a:ln>
            <a:solidFill>
              <a:schemeClr val="tx1"/>
            </a:solidFill>
          </a:ln>
        </p:spPr>
        <p:txBody>
          <a:bodyPr wrap="square">
            <a:spAutoFit/>
          </a:bodyPr>
          <a:lstStyle/>
          <a:p>
            <a:pPr algn="ctr"/>
            <a:r>
              <a:rPr lang="en-US" sz="2000" dirty="0" smtClean="0">
                <a:solidFill>
                  <a:schemeClr val="bg1"/>
                </a:solidFill>
              </a:rPr>
              <a:t>A stakeholder’s appraisal of and emotional reaction to uncertainty can help explain the communication actions they take (or do not take):</a:t>
            </a:r>
            <a:endParaRPr lang="en-US" sz="2000" dirty="0">
              <a:solidFill>
                <a:schemeClr val="bg1"/>
              </a:solidFill>
            </a:endParaRPr>
          </a:p>
        </p:txBody>
      </p:sp>
      <p:sp>
        <p:nvSpPr>
          <p:cNvPr id="2" name="Rectangle 1"/>
          <p:cNvSpPr/>
          <p:nvPr/>
        </p:nvSpPr>
        <p:spPr>
          <a:xfrm>
            <a:off x="134025" y="2827814"/>
            <a:ext cx="7190601" cy="646331"/>
          </a:xfrm>
          <a:prstGeom prst="rect">
            <a:avLst/>
          </a:prstGeom>
          <a:solidFill>
            <a:schemeClr val="accent4">
              <a:lumMod val="20000"/>
              <a:lumOff val="80000"/>
            </a:schemeClr>
          </a:solidFill>
          <a:ln>
            <a:solidFill>
              <a:schemeClr val="tx1"/>
            </a:solidFill>
          </a:ln>
        </p:spPr>
        <p:txBody>
          <a:bodyPr wrap="square">
            <a:spAutoFit/>
          </a:bodyPr>
          <a:lstStyle/>
          <a:p>
            <a:r>
              <a:rPr lang="en-US" dirty="0"/>
              <a:t>Team members may also avoid information as a means to shield themselves “from information that is overwhelming and distressing.”</a:t>
            </a:r>
          </a:p>
        </p:txBody>
      </p:sp>
      <p:sp>
        <p:nvSpPr>
          <p:cNvPr id="3" name="Rectangle 2"/>
          <p:cNvSpPr/>
          <p:nvPr/>
        </p:nvSpPr>
        <p:spPr>
          <a:xfrm>
            <a:off x="134025" y="4251010"/>
            <a:ext cx="7190600" cy="646331"/>
          </a:xfrm>
          <a:prstGeom prst="rect">
            <a:avLst/>
          </a:prstGeom>
          <a:solidFill>
            <a:schemeClr val="accent4">
              <a:lumMod val="20000"/>
              <a:lumOff val="80000"/>
            </a:schemeClr>
          </a:solidFill>
          <a:ln>
            <a:solidFill>
              <a:schemeClr val="tx1"/>
            </a:solidFill>
          </a:ln>
        </p:spPr>
        <p:txBody>
          <a:bodyPr wrap="square">
            <a:spAutoFit/>
          </a:bodyPr>
          <a:lstStyle/>
          <a:p>
            <a:r>
              <a:rPr lang="en-US" dirty="0"/>
              <a:t>Avoidance can be conscious or unconscious; mechanisms include direct avoidance, withdrawal, or discounting/discrediting negative information. </a:t>
            </a:r>
          </a:p>
        </p:txBody>
      </p:sp>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14994543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rotWithShape="1">
          <a:blip r:embed="rId2"/>
          <a:srcRect l="26410" t="29174" r="39616" b="38005"/>
          <a:stretch/>
        </p:blipFill>
        <p:spPr bwMode="auto">
          <a:xfrm>
            <a:off x="0" y="0"/>
            <a:ext cx="8873490" cy="6858000"/>
          </a:xfrm>
          <a:prstGeom prst="rect">
            <a:avLst/>
          </a:prstGeom>
          <a:ln>
            <a:noFill/>
          </a:ln>
          <a:extLst>
            <a:ext uri="{53640926-AAD7-44D8-BBD7-CCE9431645EC}">
              <a14:shadowObscured xmlns:a14="http://schemas.microsoft.com/office/drawing/2010/main"/>
            </a:ext>
          </a:extLst>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36113516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383627" y="188536"/>
            <a:ext cx="4412746" cy="1125501"/>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6600" dirty="0" smtClean="0">
                <a:latin typeface="Times New Roman" panose="02020603050405020304" pitchFamily="18" charset="0"/>
                <a:ea typeface="Calibri" panose="020F0502020204030204" pitchFamily="34" charset="0"/>
                <a:cs typeface="Arial" panose="020B0604020202020204" pitchFamily="34" charset="0"/>
              </a:rPr>
              <a:t>Section Two</a:t>
            </a:r>
            <a:endParaRPr lang="en-US" sz="40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1982313" y="2018593"/>
            <a:ext cx="8114850" cy="646331"/>
          </a:xfrm>
          <a:prstGeom prst="rect">
            <a:avLst/>
          </a:prstGeom>
          <a:solidFill>
            <a:schemeClr val="bg1"/>
          </a:solidFill>
          <a:ln>
            <a:solidFill>
              <a:schemeClr val="bg2">
                <a:lumMod val="10000"/>
              </a:schemeClr>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600" b="1" dirty="0" smtClean="0"/>
              <a:t>Uncertainty and Effective communication</a:t>
            </a:r>
            <a:endParaRPr lang="en-US" sz="3600" b="1" dirty="0"/>
          </a:p>
        </p:txBody>
      </p:sp>
      <p:pic>
        <p:nvPicPr>
          <p:cNvPr id="6" name="Picture 5">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2835630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3182026" y="4961"/>
            <a:ext cx="5679760"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Uncertainty and Effective communication</a:t>
            </a:r>
            <a:endParaRPr lang="en-US" sz="2400" b="1" dirty="0">
              <a:latin typeface="Times New Roman" panose="02020603050405020304" pitchFamily="18" charset="0"/>
              <a:cs typeface="Times New Roman" panose="02020603050405020304" pitchFamily="18" charset="0"/>
            </a:endParaRPr>
          </a:p>
        </p:txBody>
      </p:sp>
      <p:sp>
        <p:nvSpPr>
          <p:cNvPr id="9" name="Rectangle 8"/>
          <p:cNvSpPr/>
          <p:nvPr/>
        </p:nvSpPr>
        <p:spPr>
          <a:xfrm>
            <a:off x="-65988" y="1094564"/>
            <a:ext cx="12192000" cy="461665"/>
          </a:xfrm>
          <a:prstGeom prst="rect">
            <a:avLst/>
          </a:prstGeom>
          <a:solidFill>
            <a:schemeClr val="tx1">
              <a:lumMod val="75000"/>
              <a:lumOff val="25000"/>
            </a:schemeClr>
          </a:solidFill>
          <a:ln>
            <a:solidFill>
              <a:schemeClr val="tx1"/>
            </a:solidFill>
          </a:ln>
        </p:spPr>
        <p:txBody>
          <a:bodyPr wrap="square">
            <a:spAutoFit/>
          </a:bodyPr>
          <a:lstStyle/>
          <a:p>
            <a:pPr algn="ctr"/>
            <a:r>
              <a:rPr lang="en-US" sz="2400" b="1" dirty="0" smtClean="0">
                <a:solidFill>
                  <a:schemeClr val="bg1"/>
                </a:solidFill>
                <a:effectLst>
                  <a:outerShdw blurRad="38100" dist="38100" dir="2700000" algn="tl">
                    <a:srgbClr val="000000">
                      <a:alpha val="43137"/>
                    </a:srgbClr>
                  </a:outerShdw>
                </a:effectLst>
              </a:rPr>
              <a:t>Aspects of Effective communication</a:t>
            </a:r>
            <a:endParaRPr lang="en-US" sz="2400" b="1" dirty="0">
              <a:solidFill>
                <a:schemeClr val="bg1"/>
              </a:solidFill>
              <a:effectLst>
                <a:outerShdw blurRad="38100" dist="38100" dir="2700000" algn="tl">
                  <a:srgbClr val="000000">
                    <a:alpha val="43137"/>
                  </a:srgbClr>
                </a:outerShdw>
              </a:effectLst>
            </a:endParaRPr>
          </a:p>
        </p:txBody>
      </p:sp>
      <p:sp>
        <p:nvSpPr>
          <p:cNvPr id="5" name="Rectangle 4"/>
          <p:cNvSpPr/>
          <p:nvPr/>
        </p:nvSpPr>
        <p:spPr>
          <a:xfrm>
            <a:off x="-65988" y="1634312"/>
            <a:ext cx="12192000" cy="707886"/>
          </a:xfrm>
          <a:prstGeom prst="rect">
            <a:avLst/>
          </a:prstGeom>
          <a:solidFill>
            <a:schemeClr val="accent2">
              <a:lumMod val="60000"/>
              <a:lumOff val="40000"/>
            </a:schemeClr>
          </a:solidFill>
          <a:ln>
            <a:solidFill>
              <a:schemeClr val="tx1"/>
            </a:solidFill>
          </a:ln>
        </p:spPr>
        <p:txBody>
          <a:bodyPr wrap="square">
            <a:spAutoFit/>
          </a:bodyPr>
          <a:lstStyle/>
          <a:p>
            <a:pPr algn="ctr"/>
            <a:r>
              <a:rPr lang="en-US" sz="2000" dirty="0"/>
              <a:t>As a project manager, how do you tackle these stakeholder uncertainties that can impact your project? Through communication! Specifically, by communicating enough (quantity) and by communicating well (quality).</a:t>
            </a:r>
          </a:p>
        </p:txBody>
      </p:sp>
      <p:sp>
        <p:nvSpPr>
          <p:cNvPr id="2" name="Rectangle 1"/>
          <p:cNvSpPr/>
          <p:nvPr/>
        </p:nvSpPr>
        <p:spPr>
          <a:xfrm>
            <a:off x="-65988" y="2606448"/>
            <a:ext cx="7190601" cy="461665"/>
          </a:xfrm>
          <a:prstGeom prst="rect">
            <a:avLst/>
          </a:prstGeom>
          <a:solidFill>
            <a:schemeClr val="tx2">
              <a:lumMod val="75000"/>
            </a:schemeClr>
          </a:solidFill>
          <a:ln>
            <a:solidFill>
              <a:schemeClr val="tx1"/>
            </a:solidFill>
          </a:ln>
        </p:spPr>
        <p:txBody>
          <a:bodyPr wrap="square">
            <a:spAutoFit/>
          </a:bodyPr>
          <a:lstStyle/>
          <a:p>
            <a:pPr algn="ctr"/>
            <a:r>
              <a:rPr lang="en-US" sz="2400" b="1" dirty="0">
                <a:solidFill>
                  <a:schemeClr val="bg1"/>
                </a:solidFill>
                <a:effectLst>
                  <a:outerShdw blurRad="38100" dist="38100" dir="2700000" algn="tl">
                    <a:srgbClr val="000000">
                      <a:alpha val="43137"/>
                    </a:srgbClr>
                  </a:outerShdw>
                </a:effectLst>
              </a:rPr>
              <a:t>Let’s look at both of these aspects.</a:t>
            </a:r>
          </a:p>
        </p:txBody>
      </p:sp>
      <p:sp>
        <p:nvSpPr>
          <p:cNvPr id="3" name="Rectangle 2"/>
          <p:cNvSpPr/>
          <p:nvPr/>
        </p:nvSpPr>
        <p:spPr>
          <a:xfrm>
            <a:off x="0" y="3647694"/>
            <a:ext cx="7190600" cy="2246769"/>
          </a:xfrm>
          <a:prstGeom prst="rect">
            <a:avLst/>
          </a:prstGeom>
          <a:solidFill>
            <a:schemeClr val="accent4">
              <a:lumMod val="20000"/>
              <a:lumOff val="80000"/>
            </a:schemeClr>
          </a:solidFill>
          <a:ln>
            <a:solidFill>
              <a:schemeClr val="tx1"/>
            </a:solidFill>
          </a:ln>
        </p:spPr>
        <p:txBody>
          <a:bodyPr wrap="square">
            <a:spAutoFit/>
          </a:bodyPr>
          <a:lstStyle/>
          <a:p>
            <a:r>
              <a:rPr lang="en-US" sz="2000" b="1" u="sng" dirty="0">
                <a:solidFill>
                  <a:srgbClr val="FF0000"/>
                </a:solidFill>
                <a:effectLst>
                  <a:outerShdw blurRad="38100" dist="38100" dir="2700000" algn="tl">
                    <a:srgbClr val="000000">
                      <a:alpha val="43137"/>
                    </a:srgbClr>
                  </a:outerShdw>
                </a:effectLst>
              </a:rPr>
              <a:t>Quantity of </a:t>
            </a:r>
            <a:r>
              <a:rPr lang="en-US" sz="2000" b="1" u="sng" dirty="0" smtClean="0">
                <a:solidFill>
                  <a:srgbClr val="FF0000"/>
                </a:solidFill>
                <a:effectLst>
                  <a:outerShdw blurRad="38100" dist="38100" dir="2700000" algn="tl">
                    <a:srgbClr val="000000">
                      <a:alpha val="43137"/>
                    </a:srgbClr>
                  </a:outerShdw>
                </a:effectLst>
              </a:rPr>
              <a:t>Communication</a:t>
            </a:r>
          </a:p>
          <a:p>
            <a:r>
              <a:rPr lang="en-US" sz="2000" dirty="0" smtClean="0"/>
              <a:t> </a:t>
            </a:r>
            <a:r>
              <a:rPr lang="en-US" sz="2000" dirty="0"/>
              <a:t>People can’t act on, or react to, information they do not have. If information is a primary way to reduce or manage uncertainty, lack of communication limits stakeholders’ ability to make sense of the situation and make decisions about how to think, feel, and act. Often they fill in the gaps with assumptions, or they may speak negatively about the project out of frustration. </a:t>
            </a: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22464391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randombar(horizontal)">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fill="hold"/>
                                        <p:tgtEl>
                                          <p:spTgt spid="2"/>
                                        </p:tgtEl>
                                        <p:attrNameLst>
                                          <p:attrName>ppt_x</p:attrName>
                                        </p:attrNameLst>
                                      </p:cBhvr>
                                      <p:tavLst>
                                        <p:tav tm="0">
                                          <p:val>
                                            <p:strVal val="#ppt_x"/>
                                          </p:val>
                                        </p:tav>
                                        <p:tav tm="100000">
                                          <p:val>
                                            <p:strVal val="#ppt_x"/>
                                          </p:val>
                                        </p:tav>
                                      </p:tavLst>
                                    </p:anim>
                                    <p:anim calcmode="lin" valueType="num">
                                      <p:cBhvr additive="base">
                                        <p:cTn id="1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barn(inVertical)">
                                      <p:cBhvr>
                                        <p:cTn id="23"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5" grpId="0" animBg="1"/>
      <p:bldP spid="2" grpId="0" animBg="1"/>
      <p:bldP spid="3"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3182026" y="4961"/>
            <a:ext cx="5679760"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Uncertainty and Effective communication</a:t>
            </a:r>
            <a:endParaRPr lang="en-US" sz="2400" b="1" dirty="0">
              <a:latin typeface="Times New Roman" panose="02020603050405020304" pitchFamily="18" charset="0"/>
              <a:cs typeface="Times New Roman" panose="02020603050405020304" pitchFamily="18" charset="0"/>
            </a:endParaRPr>
          </a:p>
        </p:txBody>
      </p:sp>
      <p:sp>
        <p:nvSpPr>
          <p:cNvPr id="9" name="Rectangle 8"/>
          <p:cNvSpPr/>
          <p:nvPr/>
        </p:nvSpPr>
        <p:spPr>
          <a:xfrm>
            <a:off x="-65988" y="1094564"/>
            <a:ext cx="12192000" cy="461665"/>
          </a:xfrm>
          <a:prstGeom prst="rect">
            <a:avLst/>
          </a:prstGeom>
          <a:solidFill>
            <a:schemeClr val="tx1">
              <a:lumMod val="75000"/>
              <a:lumOff val="25000"/>
            </a:schemeClr>
          </a:solidFill>
          <a:ln>
            <a:solidFill>
              <a:schemeClr val="tx1"/>
            </a:solidFill>
          </a:ln>
        </p:spPr>
        <p:txBody>
          <a:bodyPr wrap="square">
            <a:spAutoFit/>
          </a:bodyPr>
          <a:lstStyle/>
          <a:p>
            <a:pPr algn="ctr"/>
            <a:r>
              <a:rPr lang="en-US" sz="2400" b="1" dirty="0" smtClean="0">
                <a:solidFill>
                  <a:schemeClr val="bg1"/>
                </a:solidFill>
                <a:effectLst>
                  <a:outerShdw blurRad="38100" dist="38100" dir="2700000" algn="tl">
                    <a:srgbClr val="000000">
                      <a:alpha val="43137"/>
                    </a:srgbClr>
                  </a:outerShdw>
                </a:effectLst>
              </a:rPr>
              <a:t>Aspects of Effective communication</a:t>
            </a:r>
            <a:endParaRPr lang="en-US" sz="2400" b="1" dirty="0">
              <a:solidFill>
                <a:schemeClr val="bg1"/>
              </a:solidFill>
              <a:effectLst>
                <a:outerShdw blurRad="38100" dist="38100" dir="2700000" algn="tl">
                  <a:srgbClr val="000000">
                    <a:alpha val="43137"/>
                  </a:srgbClr>
                </a:outerShdw>
              </a:effectLst>
            </a:endParaRPr>
          </a:p>
        </p:txBody>
      </p:sp>
      <p:sp>
        <p:nvSpPr>
          <p:cNvPr id="5" name="Rectangle 4"/>
          <p:cNvSpPr/>
          <p:nvPr/>
        </p:nvSpPr>
        <p:spPr>
          <a:xfrm>
            <a:off x="-65988" y="1634312"/>
            <a:ext cx="12192000" cy="707886"/>
          </a:xfrm>
          <a:prstGeom prst="rect">
            <a:avLst/>
          </a:prstGeom>
          <a:solidFill>
            <a:schemeClr val="accent2">
              <a:lumMod val="60000"/>
              <a:lumOff val="40000"/>
            </a:schemeClr>
          </a:solidFill>
          <a:ln>
            <a:solidFill>
              <a:schemeClr val="tx1"/>
            </a:solidFill>
          </a:ln>
        </p:spPr>
        <p:txBody>
          <a:bodyPr wrap="square">
            <a:spAutoFit/>
          </a:bodyPr>
          <a:lstStyle/>
          <a:p>
            <a:pPr algn="ctr"/>
            <a:r>
              <a:rPr lang="en-US" sz="2000" dirty="0"/>
              <a:t>As a project manager, how do you tackle these stakeholder uncertainties that can impact your project? Through communication! Specifically, by communicating enough (quantity) and by communicating well (quality).</a:t>
            </a:r>
          </a:p>
        </p:txBody>
      </p:sp>
      <p:sp>
        <p:nvSpPr>
          <p:cNvPr id="2" name="Rectangle 1"/>
          <p:cNvSpPr/>
          <p:nvPr/>
        </p:nvSpPr>
        <p:spPr>
          <a:xfrm>
            <a:off x="-1" y="2606448"/>
            <a:ext cx="7190601" cy="461665"/>
          </a:xfrm>
          <a:prstGeom prst="rect">
            <a:avLst/>
          </a:prstGeom>
          <a:solidFill>
            <a:schemeClr val="tx2">
              <a:lumMod val="75000"/>
            </a:schemeClr>
          </a:solidFill>
          <a:ln>
            <a:solidFill>
              <a:schemeClr val="tx1"/>
            </a:solidFill>
          </a:ln>
        </p:spPr>
        <p:txBody>
          <a:bodyPr wrap="square">
            <a:spAutoFit/>
          </a:bodyPr>
          <a:lstStyle/>
          <a:p>
            <a:pPr algn="ctr"/>
            <a:r>
              <a:rPr lang="en-US" sz="2400" b="1" dirty="0">
                <a:solidFill>
                  <a:schemeClr val="bg1"/>
                </a:solidFill>
                <a:effectLst>
                  <a:outerShdw blurRad="38100" dist="38100" dir="2700000" algn="tl">
                    <a:srgbClr val="000000">
                      <a:alpha val="43137"/>
                    </a:srgbClr>
                  </a:outerShdw>
                </a:effectLst>
              </a:rPr>
              <a:t>Let’s look at both of these aspects.</a:t>
            </a:r>
          </a:p>
        </p:txBody>
      </p:sp>
      <p:sp>
        <p:nvSpPr>
          <p:cNvPr id="3" name="Rectangle 2"/>
          <p:cNvSpPr/>
          <p:nvPr/>
        </p:nvSpPr>
        <p:spPr>
          <a:xfrm>
            <a:off x="0" y="3332363"/>
            <a:ext cx="7190600" cy="3170099"/>
          </a:xfrm>
          <a:prstGeom prst="rect">
            <a:avLst/>
          </a:prstGeom>
          <a:solidFill>
            <a:schemeClr val="accent4">
              <a:lumMod val="20000"/>
              <a:lumOff val="80000"/>
            </a:schemeClr>
          </a:solidFill>
          <a:ln>
            <a:solidFill>
              <a:schemeClr val="tx1"/>
            </a:solidFill>
          </a:ln>
        </p:spPr>
        <p:txBody>
          <a:bodyPr wrap="square">
            <a:spAutoFit/>
          </a:bodyPr>
          <a:lstStyle/>
          <a:p>
            <a:r>
              <a:rPr lang="en-US" sz="2000" dirty="0"/>
              <a:t>The more they are invested in or affected by the project, the more they are likely to make assumptions and share those assumptions with peers, such as spreading gossip or rumors. Quantity of information does not necessarily mean sending more e-mails —most workers already feel like their inboxes are flooded. However, you do need to ensure information is available to people when and how they need it. We will address ways to do this in the next two chapters, where we discuss audience communication preferences, and basic guidelines and considerations for project communications.</a:t>
            </a: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9461924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barn(inVertical)">
                                      <p:cBhvr>
                                        <p:cTn id="18"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2" grpId="0" animBg="1"/>
      <p:bldP spid="3"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3182026" y="4961"/>
            <a:ext cx="5679760"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Uncertainty and Effective communication</a:t>
            </a:r>
            <a:endParaRPr lang="en-US" sz="2400" b="1" dirty="0">
              <a:latin typeface="Times New Roman" panose="02020603050405020304" pitchFamily="18" charset="0"/>
              <a:cs typeface="Times New Roman" panose="02020603050405020304" pitchFamily="18" charset="0"/>
            </a:endParaRPr>
          </a:p>
        </p:txBody>
      </p:sp>
      <p:sp>
        <p:nvSpPr>
          <p:cNvPr id="9" name="Rectangle 8"/>
          <p:cNvSpPr/>
          <p:nvPr/>
        </p:nvSpPr>
        <p:spPr>
          <a:xfrm>
            <a:off x="-65988" y="1094564"/>
            <a:ext cx="12192000" cy="461665"/>
          </a:xfrm>
          <a:prstGeom prst="rect">
            <a:avLst/>
          </a:prstGeom>
          <a:solidFill>
            <a:schemeClr val="tx1">
              <a:lumMod val="75000"/>
              <a:lumOff val="25000"/>
            </a:schemeClr>
          </a:solidFill>
          <a:ln>
            <a:solidFill>
              <a:schemeClr val="tx1"/>
            </a:solidFill>
          </a:ln>
        </p:spPr>
        <p:txBody>
          <a:bodyPr wrap="square">
            <a:spAutoFit/>
          </a:bodyPr>
          <a:lstStyle/>
          <a:p>
            <a:pPr algn="ctr"/>
            <a:r>
              <a:rPr lang="en-US" sz="2400" b="1" dirty="0" smtClean="0">
                <a:solidFill>
                  <a:schemeClr val="bg1"/>
                </a:solidFill>
                <a:effectLst>
                  <a:outerShdw blurRad="38100" dist="38100" dir="2700000" algn="tl">
                    <a:srgbClr val="000000">
                      <a:alpha val="43137"/>
                    </a:srgbClr>
                  </a:outerShdw>
                </a:effectLst>
              </a:rPr>
              <a:t>Aspects of Effective communication</a:t>
            </a:r>
            <a:endParaRPr lang="en-US" sz="2400" b="1" dirty="0">
              <a:solidFill>
                <a:schemeClr val="bg1"/>
              </a:solidFill>
              <a:effectLst>
                <a:outerShdw blurRad="38100" dist="38100" dir="2700000" algn="tl">
                  <a:srgbClr val="000000">
                    <a:alpha val="43137"/>
                  </a:srgbClr>
                </a:outerShdw>
              </a:effectLst>
            </a:endParaRPr>
          </a:p>
        </p:txBody>
      </p:sp>
      <p:sp>
        <p:nvSpPr>
          <p:cNvPr id="5" name="Rectangle 4"/>
          <p:cNvSpPr/>
          <p:nvPr/>
        </p:nvSpPr>
        <p:spPr>
          <a:xfrm>
            <a:off x="-65988" y="1634312"/>
            <a:ext cx="12192000" cy="707886"/>
          </a:xfrm>
          <a:prstGeom prst="rect">
            <a:avLst/>
          </a:prstGeom>
          <a:solidFill>
            <a:schemeClr val="accent2">
              <a:lumMod val="60000"/>
              <a:lumOff val="40000"/>
            </a:schemeClr>
          </a:solidFill>
          <a:ln>
            <a:solidFill>
              <a:schemeClr val="tx1"/>
            </a:solidFill>
          </a:ln>
        </p:spPr>
        <p:txBody>
          <a:bodyPr wrap="square">
            <a:spAutoFit/>
          </a:bodyPr>
          <a:lstStyle/>
          <a:p>
            <a:pPr algn="ctr"/>
            <a:r>
              <a:rPr lang="en-US" sz="2000" dirty="0"/>
              <a:t>As a project manager, how do you tackle these stakeholder uncertainties that can impact your project? Through communication! Specifically, by communicating enough (quantity) and by communicating well (quality).</a:t>
            </a:r>
          </a:p>
        </p:txBody>
      </p:sp>
      <p:sp>
        <p:nvSpPr>
          <p:cNvPr id="2" name="Rectangle 1"/>
          <p:cNvSpPr/>
          <p:nvPr/>
        </p:nvSpPr>
        <p:spPr>
          <a:xfrm>
            <a:off x="-1" y="2606448"/>
            <a:ext cx="7190601" cy="461665"/>
          </a:xfrm>
          <a:prstGeom prst="rect">
            <a:avLst/>
          </a:prstGeom>
          <a:solidFill>
            <a:schemeClr val="tx2">
              <a:lumMod val="75000"/>
            </a:schemeClr>
          </a:solidFill>
          <a:ln>
            <a:solidFill>
              <a:schemeClr val="tx1"/>
            </a:solidFill>
          </a:ln>
        </p:spPr>
        <p:txBody>
          <a:bodyPr wrap="square">
            <a:spAutoFit/>
          </a:bodyPr>
          <a:lstStyle/>
          <a:p>
            <a:pPr algn="ctr"/>
            <a:r>
              <a:rPr lang="en-US" sz="2400" b="1" dirty="0">
                <a:solidFill>
                  <a:schemeClr val="bg1"/>
                </a:solidFill>
                <a:effectLst>
                  <a:outerShdw blurRad="38100" dist="38100" dir="2700000" algn="tl">
                    <a:srgbClr val="000000">
                      <a:alpha val="43137"/>
                    </a:srgbClr>
                  </a:outerShdw>
                </a:effectLst>
              </a:rPr>
              <a:t>Let’s look at both of these aspects.</a:t>
            </a:r>
          </a:p>
        </p:txBody>
      </p:sp>
      <p:sp>
        <p:nvSpPr>
          <p:cNvPr id="3" name="Rectangle 2"/>
          <p:cNvSpPr/>
          <p:nvPr/>
        </p:nvSpPr>
        <p:spPr>
          <a:xfrm>
            <a:off x="0" y="3332363"/>
            <a:ext cx="7190600" cy="1631216"/>
          </a:xfrm>
          <a:prstGeom prst="rect">
            <a:avLst/>
          </a:prstGeom>
          <a:solidFill>
            <a:schemeClr val="accent4">
              <a:lumMod val="20000"/>
              <a:lumOff val="80000"/>
            </a:schemeClr>
          </a:solidFill>
          <a:ln>
            <a:solidFill>
              <a:schemeClr val="tx1"/>
            </a:solidFill>
          </a:ln>
        </p:spPr>
        <p:txBody>
          <a:bodyPr wrap="square">
            <a:spAutoFit/>
          </a:bodyPr>
          <a:lstStyle/>
          <a:p>
            <a:r>
              <a:rPr lang="en-US" sz="2000" dirty="0"/>
              <a:t>Another aspect to consider is that communication is not all verbal; in fact, much of it is not. A significant amount of meaning is communicated through physical cues (facial expressions and body language) and voice (tone, inflection, and other vocal cues outside of the words themselves).</a:t>
            </a:r>
          </a:p>
        </p:txBody>
      </p:sp>
      <p:sp>
        <p:nvSpPr>
          <p:cNvPr id="8" name="Rectangle 7"/>
          <p:cNvSpPr/>
          <p:nvPr/>
        </p:nvSpPr>
        <p:spPr>
          <a:xfrm>
            <a:off x="0" y="5530379"/>
            <a:ext cx="7190600" cy="707886"/>
          </a:xfrm>
          <a:prstGeom prst="rect">
            <a:avLst/>
          </a:prstGeom>
          <a:solidFill>
            <a:schemeClr val="accent4">
              <a:lumMod val="20000"/>
              <a:lumOff val="80000"/>
            </a:schemeClr>
          </a:solidFill>
          <a:ln>
            <a:solidFill>
              <a:schemeClr val="tx1"/>
            </a:solidFill>
          </a:ln>
        </p:spPr>
        <p:txBody>
          <a:bodyPr wrap="square">
            <a:spAutoFit/>
          </a:bodyPr>
          <a:lstStyle/>
          <a:p>
            <a:r>
              <a:rPr lang="en-US" sz="2000" dirty="0"/>
              <a:t>This means that communications you are delivering through methods that use only text or voice will have reduced effectiveness.</a:t>
            </a:r>
          </a:p>
        </p:txBody>
      </p:sp>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9408711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barn(inVertical)">
                                      <p:cBhvr>
                                        <p:cTn id="13" dur="500"/>
                                        <p:tgtEl>
                                          <p:spTgt spid="9"/>
                                        </p:tgtEl>
                                      </p:cBhvr>
                                    </p:animEffect>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randombar(horizontal)">
                                      <p:cBhvr>
                                        <p:cTn id="18" dur="500"/>
                                        <p:tgtEl>
                                          <p:spTgt spid="5"/>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barn(inVertical)">
                                      <p:cBhvr>
                                        <p:cTn id="23" dur="500"/>
                                        <p:tgtEl>
                                          <p:spTgt spid="2"/>
                                        </p:tgtEl>
                                      </p:cBhvr>
                                    </p:animEffect>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3"/>
                                        </p:tgtEl>
                                        <p:attrNameLst>
                                          <p:attrName>style.visibility</p:attrName>
                                        </p:attrNameLst>
                                      </p:cBhvr>
                                      <p:to>
                                        <p:strVal val="visible"/>
                                      </p:to>
                                    </p:set>
                                    <p:anim calcmode="lin" valueType="num">
                                      <p:cBhvr additive="base">
                                        <p:cTn id="28" dur="500" fill="hold"/>
                                        <p:tgtEl>
                                          <p:spTgt spid="3"/>
                                        </p:tgtEl>
                                        <p:attrNameLst>
                                          <p:attrName>ppt_x</p:attrName>
                                        </p:attrNameLst>
                                      </p:cBhvr>
                                      <p:tavLst>
                                        <p:tav tm="0">
                                          <p:val>
                                            <p:strVal val="#ppt_x"/>
                                          </p:val>
                                        </p:tav>
                                        <p:tav tm="100000">
                                          <p:val>
                                            <p:strVal val="#ppt_x"/>
                                          </p:val>
                                        </p:tav>
                                      </p:tavLst>
                                    </p:anim>
                                    <p:anim calcmode="lin" valueType="num">
                                      <p:cBhvr additive="base">
                                        <p:cTn id="2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500" fill="hold"/>
                                        <p:tgtEl>
                                          <p:spTgt spid="8"/>
                                        </p:tgtEl>
                                        <p:attrNameLst>
                                          <p:attrName>ppt_x</p:attrName>
                                        </p:attrNameLst>
                                      </p:cBhvr>
                                      <p:tavLst>
                                        <p:tav tm="0">
                                          <p:val>
                                            <p:strVal val="#ppt_x"/>
                                          </p:val>
                                        </p:tav>
                                        <p:tav tm="100000">
                                          <p:val>
                                            <p:strVal val="#ppt_x"/>
                                          </p:val>
                                        </p:tav>
                                      </p:tavLst>
                                    </p:anim>
                                    <p:anim calcmode="lin" valueType="num">
                                      <p:cBhvr additive="base">
                                        <p:cTn id="3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9" grpId="0" animBg="1"/>
      <p:bldP spid="5" grpId="0" animBg="1"/>
      <p:bldP spid="2" grpId="0" animBg="1"/>
      <p:bldP spid="3" grpId="0" animBg="1"/>
      <p:bldP spid="8"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3182026" y="4961"/>
            <a:ext cx="5679760"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Uncertainty and Effective communication</a:t>
            </a:r>
            <a:endParaRPr lang="en-US" sz="2400" b="1" dirty="0">
              <a:latin typeface="Times New Roman" panose="02020603050405020304" pitchFamily="18" charset="0"/>
              <a:cs typeface="Times New Roman" panose="02020603050405020304" pitchFamily="18" charset="0"/>
            </a:endParaRPr>
          </a:p>
        </p:txBody>
      </p:sp>
      <p:sp>
        <p:nvSpPr>
          <p:cNvPr id="9" name="Rectangle 8"/>
          <p:cNvSpPr/>
          <p:nvPr/>
        </p:nvSpPr>
        <p:spPr>
          <a:xfrm>
            <a:off x="-65988" y="1094564"/>
            <a:ext cx="12192000" cy="461665"/>
          </a:xfrm>
          <a:prstGeom prst="rect">
            <a:avLst/>
          </a:prstGeom>
          <a:solidFill>
            <a:schemeClr val="tx1">
              <a:lumMod val="75000"/>
              <a:lumOff val="25000"/>
            </a:schemeClr>
          </a:solidFill>
          <a:ln>
            <a:solidFill>
              <a:schemeClr val="tx1"/>
            </a:solidFill>
          </a:ln>
        </p:spPr>
        <p:txBody>
          <a:bodyPr wrap="square">
            <a:spAutoFit/>
          </a:bodyPr>
          <a:lstStyle/>
          <a:p>
            <a:pPr algn="ctr"/>
            <a:r>
              <a:rPr lang="en-US" sz="2400" b="1" dirty="0" smtClean="0">
                <a:solidFill>
                  <a:schemeClr val="bg1"/>
                </a:solidFill>
                <a:effectLst>
                  <a:outerShdw blurRad="38100" dist="38100" dir="2700000" algn="tl">
                    <a:srgbClr val="000000">
                      <a:alpha val="43137"/>
                    </a:srgbClr>
                  </a:outerShdw>
                </a:effectLst>
              </a:rPr>
              <a:t>Aspects of Effective communication</a:t>
            </a:r>
            <a:endParaRPr lang="en-US" sz="2400" b="1" dirty="0">
              <a:solidFill>
                <a:schemeClr val="bg1"/>
              </a:solidFill>
              <a:effectLst>
                <a:outerShdw blurRad="38100" dist="38100" dir="2700000" algn="tl">
                  <a:srgbClr val="000000">
                    <a:alpha val="43137"/>
                  </a:srgbClr>
                </a:outerShdw>
              </a:effectLst>
            </a:endParaRPr>
          </a:p>
        </p:txBody>
      </p:sp>
      <p:sp>
        <p:nvSpPr>
          <p:cNvPr id="5" name="Rectangle 4"/>
          <p:cNvSpPr/>
          <p:nvPr/>
        </p:nvSpPr>
        <p:spPr>
          <a:xfrm>
            <a:off x="-65988" y="1634312"/>
            <a:ext cx="12192000" cy="707886"/>
          </a:xfrm>
          <a:prstGeom prst="rect">
            <a:avLst/>
          </a:prstGeom>
          <a:solidFill>
            <a:schemeClr val="accent2">
              <a:lumMod val="60000"/>
              <a:lumOff val="40000"/>
            </a:schemeClr>
          </a:solidFill>
          <a:ln>
            <a:solidFill>
              <a:schemeClr val="tx1"/>
            </a:solidFill>
          </a:ln>
        </p:spPr>
        <p:txBody>
          <a:bodyPr wrap="square">
            <a:spAutoFit/>
          </a:bodyPr>
          <a:lstStyle/>
          <a:p>
            <a:pPr algn="ctr"/>
            <a:r>
              <a:rPr lang="en-US" sz="2000" dirty="0"/>
              <a:t>As a project manager, how do you tackle these stakeholder uncertainties that can impact your project? Through communication! Specifically, by communicating enough (quantity) and by communicating well (quality).</a:t>
            </a:r>
          </a:p>
        </p:txBody>
      </p:sp>
      <p:sp>
        <p:nvSpPr>
          <p:cNvPr id="2" name="Rectangle 1"/>
          <p:cNvSpPr/>
          <p:nvPr/>
        </p:nvSpPr>
        <p:spPr>
          <a:xfrm>
            <a:off x="-1" y="2606448"/>
            <a:ext cx="7190601" cy="461665"/>
          </a:xfrm>
          <a:prstGeom prst="rect">
            <a:avLst/>
          </a:prstGeom>
          <a:solidFill>
            <a:schemeClr val="tx2">
              <a:lumMod val="75000"/>
            </a:schemeClr>
          </a:solidFill>
          <a:ln>
            <a:solidFill>
              <a:schemeClr val="tx1"/>
            </a:solidFill>
          </a:ln>
        </p:spPr>
        <p:txBody>
          <a:bodyPr wrap="square">
            <a:spAutoFit/>
          </a:bodyPr>
          <a:lstStyle/>
          <a:p>
            <a:pPr algn="ctr"/>
            <a:r>
              <a:rPr lang="en-US" sz="2400" b="1" dirty="0">
                <a:solidFill>
                  <a:schemeClr val="bg1"/>
                </a:solidFill>
                <a:effectLst>
                  <a:outerShdw blurRad="38100" dist="38100" dir="2700000" algn="tl">
                    <a:srgbClr val="000000">
                      <a:alpha val="43137"/>
                    </a:srgbClr>
                  </a:outerShdw>
                </a:effectLst>
              </a:rPr>
              <a:t>Let’s look at both of these aspects.</a:t>
            </a:r>
          </a:p>
        </p:txBody>
      </p:sp>
      <p:sp>
        <p:nvSpPr>
          <p:cNvPr id="3" name="Rectangle 2"/>
          <p:cNvSpPr/>
          <p:nvPr/>
        </p:nvSpPr>
        <p:spPr>
          <a:xfrm>
            <a:off x="0" y="3332363"/>
            <a:ext cx="7190600" cy="2246769"/>
          </a:xfrm>
          <a:prstGeom prst="rect">
            <a:avLst/>
          </a:prstGeom>
          <a:solidFill>
            <a:schemeClr val="accent4">
              <a:lumMod val="20000"/>
              <a:lumOff val="80000"/>
            </a:schemeClr>
          </a:solidFill>
          <a:ln>
            <a:solidFill>
              <a:schemeClr val="tx1"/>
            </a:solidFill>
          </a:ln>
        </p:spPr>
        <p:txBody>
          <a:bodyPr wrap="square">
            <a:spAutoFit/>
          </a:bodyPr>
          <a:lstStyle/>
          <a:p>
            <a:r>
              <a:rPr lang="en-US" sz="2000" dirty="0"/>
              <a:t>Virtual teams especially can be impacted by this. When there is limited face-to-face interaction, even via methods such as video calls, teams can struggle to develop an effective approach to working together because the opportunities to reduce uncertainty are decreased. If the vast majority of the team’s interactions are, in fact, virtual, the team will need to work harder to compensate for the lack of nonverbal communication.</a:t>
            </a: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754407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3182026" y="4961"/>
            <a:ext cx="5679760"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Uncertainty and Effective communication</a:t>
            </a:r>
            <a:endParaRPr lang="en-US" sz="2400" b="1" dirty="0">
              <a:latin typeface="Times New Roman" panose="02020603050405020304" pitchFamily="18" charset="0"/>
              <a:cs typeface="Times New Roman" panose="02020603050405020304" pitchFamily="18" charset="0"/>
            </a:endParaRPr>
          </a:p>
        </p:txBody>
      </p:sp>
      <p:sp>
        <p:nvSpPr>
          <p:cNvPr id="9" name="Rectangle 8"/>
          <p:cNvSpPr/>
          <p:nvPr/>
        </p:nvSpPr>
        <p:spPr>
          <a:xfrm>
            <a:off x="-65988" y="1094564"/>
            <a:ext cx="12192000" cy="461665"/>
          </a:xfrm>
          <a:prstGeom prst="rect">
            <a:avLst/>
          </a:prstGeom>
          <a:solidFill>
            <a:schemeClr val="tx1">
              <a:lumMod val="75000"/>
              <a:lumOff val="25000"/>
            </a:schemeClr>
          </a:solidFill>
          <a:ln>
            <a:solidFill>
              <a:schemeClr val="tx1"/>
            </a:solidFill>
          </a:ln>
        </p:spPr>
        <p:txBody>
          <a:bodyPr wrap="square">
            <a:spAutoFit/>
          </a:bodyPr>
          <a:lstStyle/>
          <a:p>
            <a:pPr algn="ctr"/>
            <a:r>
              <a:rPr lang="en-US" sz="2400" b="1" dirty="0" smtClean="0">
                <a:solidFill>
                  <a:schemeClr val="bg1"/>
                </a:solidFill>
                <a:effectLst>
                  <a:outerShdw blurRad="38100" dist="38100" dir="2700000" algn="tl">
                    <a:srgbClr val="000000">
                      <a:alpha val="43137"/>
                    </a:srgbClr>
                  </a:outerShdw>
                </a:effectLst>
              </a:rPr>
              <a:t>Aspects of Effective communication</a:t>
            </a:r>
            <a:endParaRPr lang="en-US" sz="2400" b="1" dirty="0">
              <a:solidFill>
                <a:schemeClr val="bg1"/>
              </a:solidFill>
              <a:effectLst>
                <a:outerShdw blurRad="38100" dist="38100" dir="2700000" algn="tl">
                  <a:srgbClr val="000000">
                    <a:alpha val="43137"/>
                  </a:srgbClr>
                </a:outerShdw>
              </a:effectLst>
            </a:endParaRPr>
          </a:p>
        </p:txBody>
      </p:sp>
      <p:sp>
        <p:nvSpPr>
          <p:cNvPr id="5" name="Rectangle 4"/>
          <p:cNvSpPr/>
          <p:nvPr/>
        </p:nvSpPr>
        <p:spPr>
          <a:xfrm>
            <a:off x="-65988" y="1634312"/>
            <a:ext cx="12192000" cy="400110"/>
          </a:xfrm>
          <a:prstGeom prst="rect">
            <a:avLst/>
          </a:prstGeom>
          <a:solidFill>
            <a:schemeClr val="accent2">
              <a:lumMod val="60000"/>
              <a:lumOff val="40000"/>
            </a:schemeClr>
          </a:solidFill>
          <a:ln>
            <a:solidFill>
              <a:schemeClr val="tx1"/>
            </a:solidFill>
          </a:ln>
        </p:spPr>
        <p:txBody>
          <a:bodyPr wrap="square">
            <a:spAutoFit/>
          </a:bodyPr>
          <a:lstStyle/>
          <a:p>
            <a:pPr algn="ctr"/>
            <a:r>
              <a:rPr lang="en-US" sz="2000" b="1" u="sng" dirty="0" smtClean="0">
                <a:effectLst>
                  <a:outerShdw blurRad="38100" dist="38100" dir="2700000" algn="tl">
                    <a:srgbClr val="000000">
                      <a:alpha val="43137"/>
                    </a:srgbClr>
                  </a:outerShdw>
                </a:effectLst>
              </a:rPr>
              <a:t>Quality of Communication</a:t>
            </a:r>
            <a:endParaRPr lang="en-US" sz="2000" b="1" u="sng" dirty="0">
              <a:effectLst>
                <a:outerShdw blurRad="38100" dist="38100" dir="2700000" algn="tl">
                  <a:srgbClr val="000000">
                    <a:alpha val="43137"/>
                  </a:srgbClr>
                </a:outerShdw>
              </a:effectLst>
            </a:endParaRPr>
          </a:p>
        </p:txBody>
      </p:sp>
      <p:sp>
        <p:nvSpPr>
          <p:cNvPr id="4" name="Rectangle 3"/>
          <p:cNvSpPr/>
          <p:nvPr/>
        </p:nvSpPr>
        <p:spPr>
          <a:xfrm>
            <a:off x="2903455" y="2848153"/>
            <a:ext cx="3934090" cy="593304"/>
          </a:xfrm>
          <a:prstGeom prst="rect">
            <a:avLst/>
          </a:prstGeom>
          <a:solidFill>
            <a:srgbClr val="C00000"/>
          </a:solidFill>
        </p:spPr>
        <p:txBody>
          <a:bodyPr wrap="none">
            <a:spAutoFit/>
          </a:bodyPr>
          <a:lstStyle/>
          <a:p>
            <a:pPr>
              <a:lnSpc>
                <a:spcPct val="107000"/>
              </a:lnSpc>
              <a:spcAft>
                <a:spcPts val="800"/>
              </a:spcAft>
            </a:pPr>
            <a:r>
              <a:rPr lang="en-US" sz="3200" b="1" dirty="0">
                <a:solidFill>
                  <a:schemeClr val="bg1"/>
                </a:solidFill>
                <a:latin typeface="Times New Roman" panose="02020603050405020304" pitchFamily="18" charset="0"/>
                <a:ea typeface="Calibri" panose="020F0502020204030204" pitchFamily="34" charset="0"/>
                <a:cs typeface="Arial" panose="020B0604020202020204" pitchFamily="34" charset="0"/>
              </a:rPr>
              <a:t>Listen to the example</a:t>
            </a:r>
            <a:endParaRPr lang="en-US" sz="28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7" name="Action Button: Sound 6">
            <a:hlinkClick r:id="" action="ppaction://noaction" highlightClick="1">
              <a:snd r:embed="rId2" name="applause.wav"/>
            </a:hlinkClick>
          </p:cNvPr>
          <p:cNvSpPr/>
          <p:nvPr/>
        </p:nvSpPr>
        <p:spPr>
          <a:xfrm>
            <a:off x="4053526" y="4270342"/>
            <a:ext cx="1489435" cy="1508289"/>
          </a:xfrm>
          <a:prstGeom prst="actionButtonSound">
            <a:avLst/>
          </a:prstGeom>
        </p:spPr>
        <p:style>
          <a:lnRef idx="3">
            <a:schemeClr val="lt1"/>
          </a:lnRef>
          <a:fillRef idx="1">
            <a:schemeClr val="accent2"/>
          </a:fillRef>
          <a:effectRef idx="1">
            <a:schemeClr val="accent2"/>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26156569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4" presetClass="entr" presetSubtype="10"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randombar(horizontal)">
                                      <p:cBhvr>
                                        <p:cTn id="1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5" grpId="0" animBg="1"/>
      <p:bldP spid="4"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3182026" y="4961"/>
            <a:ext cx="5679760"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Uncertainty and Effective communication</a:t>
            </a:r>
            <a:endParaRPr lang="en-US" sz="2400" b="1" dirty="0">
              <a:latin typeface="Times New Roman" panose="02020603050405020304" pitchFamily="18" charset="0"/>
              <a:cs typeface="Times New Roman" panose="02020603050405020304" pitchFamily="18" charset="0"/>
            </a:endParaRPr>
          </a:p>
        </p:txBody>
      </p:sp>
      <p:sp>
        <p:nvSpPr>
          <p:cNvPr id="9" name="Rectangle 8"/>
          <p:cNvSpPr/>
          <p:nvPr/>
        </p:nvSpPr>
        <p:spPr>
          <a:xfrm>
            <a:off x="0" y="1094564"/>
            <a:ext cx="12126012" cy="461665"/>
          </a:xfrm>
          <a:prstGeom prst="rect">
            <a:avLst/>
          </a:prstGeom>
          <a:solidFill>
            <a:schemeClr val="tx1">
              <a:lumMod val="75000"/>
              <a:lumOff val="25000"/>
            </a:schemeClr>
          </a:solidFill>
          <a:ln>
            <a:solidFill>
              <a:schemeClr val="tx1"/>
            </a:solidFill>
          </a:ln>
        </p:spPr>
        <p:txBody>
          <a:bodyPr wrap="square">
            <a:spAutoFit/>
          </a:bodyPr>
          <a:lstStyle/>
          <a:p>
            <a:pPr algn="ctr"/>
            <a:r>
              <a:rPr lang="en-US" sz="2400" b="1" dirty="0" smtClean="0">
                <a:solidFill>
                  <a:schemeClr val="bg1"/>
                </a:solidFill>
                <a:effectLst>
                  <a:outerShdw blurRad="38100" dist="38100" dir="2700000" algn="tl">
                    <a:srgbClr val="000000">
                      <a:alpha val="43137"/>
                    </a:srgbClr>
                  </a:outerShdw>
                </a:effectLst>
              </a:rPr>
              <a:t>Aspects of Effective communication</a:t>
            </a:r>
            <a:endParaRPr lang="en-US" sz="2400" b="1" dirty="0">
              <a:solidFill>
                <a:schemeClr val="bg1"/>
              </a:solidFill>
              <a:effectLst>
                <a:outerShdw blurRad="38100" dist="38100" dir="2700000" algn="tl">
                  <a:srgbClr val="000000">
                    <a:alpha val="43137"/>
                  </a:srgbClr>
                </a:outerShdw>
              </a:effectLst>
            </a:endParaRPr>
          </a:p>
        </p:txBody>
      </p:sp>
      <p:sp>
        <p:nvSpPr>
          <p:cNvPr id="5" name="Rectangle 4"/>
          <p:cNvSpPr/>
          <p:nvPr/>
        </p:nvSpPr>
        <p:spPr>
          <a:xfrm>
            <a:off x="-65988" y="1634312"/>
            <a:ext cx="12192000" cy="400110"/>
          </a:xfrm>
          <a:prstGeom prst="rect">
            <a:avLst/>
          </a:prstGeom>
          <a:solidFill>
            <a:schemeClr val="accent2">
              <a:lumMod val="60000"/>
              <a:lumOff val="40000"/>
            </a:schemeClr>
          </a:solidFill>
          <a:ln>
            <a:solidFill>
              <a:schemeClr val="tx1"/>
            </a:solidFill>
          </a:ln>
        </p:spPr>
        <p:txBody>
          <a:bodyPr wrap="square">
            <a:spAutoFit/>
          </a:bodyPr>
          <a:lstStyle/>
          <a:p>
            <a:pPr algn="ctr"/>
            <a:r>
              <a:rPr lang="en-US" sz="2000" b="1" u="sng" dirty="0" smtClean="0">
                <a:effectLst>
                  <a:outerShdw blurRad="38100" dist="38100" dir="2700000" algn="tl">
                    <a:srgbClr val="000000">
                      <a:alpha val="43137"/>
                    </a:srgbClr>
                  </a:outerShdw>
                </a:effectLst>
              </a:rPr>
              <a:t>Quality of Communication</a:t>
            </a:r>
            <a:endParaRPr lang="en-US" sz="2000" b="1" u="sng" dirty="0">
              <a:effectLst>
                <a:outerShdw blurRad="38100" dist="38100" dir="2700000" algn="tl">
                  <a:srgbClr val="000000">
                    <a:alpha val="43137"/>
                  </a:srgbClr>
                </a:outerShdw>
              </a:effectLst>
            </a:endParaRPr>
          </a:p>
        </p:txBody>
      </p:sp>
      <p:sp>
        <p:nvSpPr>
          <p:cNvPr id="3" name="Rectangle 2"/>
          <p:cNvSpPr/>
          <p:nvPr/>
        </p:nvSpPr>
        <p:spPr>
          <a:xfrm>
            <a:off x="-1" y="2606500"/>
            <a:ext cx="7729979" cy="707886"/>
          </a:xfrm>
          <a:prstGeom prst="rect">
            <a:avLst/>
          </a:prstGeom>
          <a:solidFill>
            <a:schemeClr val="accent4">
              <a:lumMod val="20000"/>
              <a:lumOff val="80000"/>
            </a:schemeClr>
          </a:solidFill>
          <a:ln>
            <a:solidFill>
              <a:schemeClr val="tx1"/>
            </a:solidFill>
          </a:ln>
        </p:spPr>
        <p:txBody>
          <a:bodyPr wrap="square">
            <a:spAutoFit/>
          </a:bodyPr>
          <a:lstStyle/>
          <a:p>
            <a:r>
              <a:rPr lang="en-US" sz="2000" dirty="0"/>
              <a:t>High-quality communication gets your message across clearly and effectively. </a:t>
            </a:r>
          </a:p>
        </p:txBody>
      </p:sp>
      <p:sp>
        <p:nvSpPr>
          <p:cNvPr id="7" name="Rectangle 6"/>
          <p:cNvSpPr/>
          <p:nvPr/>
        </p:nvSpPr>
        <p:spPr>
          <a:xfrm>
            <a:off x="-2" y="3682726"/>
            <a:ext cx="7729979" cy="1631216"/>
          </a:xfrm>
          <a:prstGeom prst="rect">
            <a:avLst/>
          </a:prstGeom>
          <a:solidFill>
            <a:schemeClr val="accent4">
              <a:lumMod val="20000"/>
              <a:lumOff val="80000"/>
            </a:schemeClr>
          </a:solidFill>
          <a:ln>
            <a:solidFill>
              <a:schemeClr val="tx1"/>
            </a:solidFill>
          </a:ln>
        </p:spPr>
        <p:txBody>
          <a:bodyPr wrap="square">
            <a:spAutoFit/>
          </a:bodyPr>
          <a:lstStyle/>
          <a:p>
            <a:r>
              <a:rPr lang="en-US" sz="2000" dirty="0"/>
              <a:t>Quality communication requires that the person sending the message must make sure that the message he or she wants to send is accurately received. One way to do this is to be clear and specific about what you are communicating. If you need a task completed by 3 p.m. tomorrow, don’t just say “tomorrow afternoon.” </a:t>
            </a: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5274769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4" presetClass="entr" presetSubtype="10"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randombar(horizontal)">
                                      <p:cBhvr>
                                        <p:cTn id="13" dur="500"/>
                                        <p:tgtEl>
                                          <p:spTgt spid="3"/>
                                        </p:tgtEl>
                                      </p:cBhvr>
                                    </p:animEffect>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randombar(horizontal)">
                                      <p:cBhvr>
                                        <p:cTn id="18"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3" grpId="0" animBg="1"/>
      <p:bldP spid="7"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3182026" y="4961"/>
            <a:ext cx="5679760"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Uncertainty and Effective communication</a:t>
            </a:r>
            <a:endParaRPr lang="en-US" sz="2400" b="1" dirty="0">
              <a:latin typeface="Times New Roman" panose="02020603050405020304" pitchFamily="18" charset="0"/>
              <a:cs typeface="Times New Roman" panose="02020603050405020304" pitchFamily="18" charset="0"/>
            </a:endParaRPr>
          </a:p>
        </p:txBody>
      </p:sp>
      <p:sp>
        <p:nvSpPr>
          <p:cNvPr id="9" name="Rectangle 8"/>
          <p:cNvSpPr/>
          <p:nvPr/>
        </p:nvSpPr>
        <p:spPr>
          <a:xfrm>
            <a:off x="-65988" y="1094564"/>
            <a:ext cx="12192000" cy="461665"/>
          </a:xfrm>
          <a:prstGeom prst="rect">
            <a:avLst/>
          </a:prstGeom>
          <a:solidFill>
            <a:schemeClr val="tx1">
              <a:lumMod val="75000"/>
              <a:lumOff val="25000"/>
            </a:schemeClr>
          </a:solidFill>
          <a:ln>
            <a:solidFill>
              <a:schemeClr val="tx1"/>
            </a:solidFill>
          </a:ln>
        </p:spPr>
        <p:txBody>
          <a:bodyPr wrap="square">
            <a:spAutoFit/>
          </a:bodyPr>
          <a:lstStyle/>
          <a:p>
            <a:pPr algn="ctr"/>
            <a:r>
              <a:rPr lang="en-US" sz="2400" b="1" dirty="0" smtClean="0">
                <a:solidFill>
                  <a:schemeClr val="bg1"/>
                </a:solidFill>
                <a:effectLst>
                  <a:outerShdw blurRad="38100" dist="38100" dir="2700000" algn="tl">
                    <a:srgbClr val="000000">
                      <a:alpha val="43137"/>
                    </a:srgbClr>
                  </a:outerShdw>
                </a:effectLst>
              </a:rPr>
              <a:t>Aspects of Effective communication</a:t>
            </a:r>
            <a:endParaRPr lang="en-US" sz="2400" b="1" dirty="0">
              <a:solidFill>
                <a:schemeClr val="bg1"/>
              </a:solidFill>
              <a:effectLst>
                <a:outerShdw blurRad="38100" dist="38100" dir="2700000" algn="tl">
                  <a:srgbClr val="000000">
                    <a:alpha val="43137"/>
                  </a:srgbClr>
                </a:outerShdw>
              </a:effectLst>
            </a:endParaRPr>
          </a:p>
        </p:txBody>
      </p:sp>
      <p:sp>
        <p:nvSpPr>
          <p:cNvPr id="5" name="Rectangle 4"/>
          <p:cNvSpPr/>
          <p:nvPr/>
        </p:nvSpPr>
        <p:spPr>
          <a:xfrm>
            <a:off x="-65988" y="1634312"/>
            <a:ext cx="12192000" cy="400110"/>
          </a:xfrm>
          <a:prstGeom prst="rect">
            <a:avLst/>
          </a:prstGeom>
          <a:solidFill>
            <a:schemeClr val="accent2">
              <a:lumMod val="60000"/>
              <a:lumOff val="40000"/>
            </a:schemeClr>
          </a:solidFill>
          <a:ln>
            <a:solidFill>
              <a:schemeClr val="tx1"/>
            </a:solidFill>
          </a:ln>
        </p:spPr>
        <p:txBody>
          <a:bodyPr wrap="square">
            <a:spAutoFit/>
          </a:bodyPr>
          <a:lstStyle/>
          <a:p>
            <a:pPr algn="ctr"/>
            <a:r>
              <a:rPr lang="en-US" sz="2000" b="1" u="sng" dirty="0" smtClean="0">
                <a:effectLst>
                  <a:outerShdw blurRad="38100" dist="38100" dir="2700000" algn="tl">
                    <a:srgbClr val="000000">
                      <a:alpha val="43137"/>
                    </a:srgbClr>
                  </a:outerShdw>
                </a:effectLst>
              </a:rPr>
              <a:t>Quality of Communication</a:t>
            </a:r>
            <a:endParaRPr lang="en-US" sz="2000" b="1" u="sng" dirty="0">
              <a:effectLst>
                <a:outerShdw blurRad="38100" dist="38100" dir="2700000" algn="tl">
                  <a:srgbClr val="000000">
                    <a:alpha val="43137"/>
                  </a:srgbClr>
                </a:outerShdw>
              </a:effectLst>
            </a:endParaRPr>
          </a:p>
        </p:txBody>
      </p:sp>
      <p:sp>
        <p:nvSpPr>
          <p:cNvPr id="3" name="Rectangle 2"/>
          <p:cNvSpPr/>
          <p:nvPr/>
        </p:nvSpPr>
        <p:spPr>
          <a:xfrm>
            <a:off x="-2" y="2417964"/>
            <a:ext cx="7729979" cy="707886"/>
          </a:xfrm>
          <a:prstGeom prst="rect">
            <a:avLst/>
          </a:prstGeom>
          <a:solidFill>
            <a:srgbClr val="C00000"/>
          </a:solidFill>
          <a:ln>
            <a:solidFill>
              <a:schemeClr val="tx1"/>
            </a:solidFill>
          </a:ln>
        </p:spPr>
        <p:txBody>
          <a:bodyPr wrap="square">
            <a:spAutoFit/>
          </a:bodyPr>
          <a:lstStyle/>
          <a:p>
            <a:r>
              <a:rPr lang="en-US" sz="2000" b="1" i="1" dirty="0">
                <a:solidFill>
                  <a:schemeClr val="bg1"/>
                </a:solidFill>
              </a:rPr>
              <a:t>When communicating an assignment or request, provide as much </a:t>
            </a:r>
            <a:r>
              <a:rPr lang="en-US" sz="2000" b="1" i="1" dirty="0" smtClean="0">
                <a:solidFill>
                  <a:schemeClr val="bg1"/>
                </a:solidFill>
              </a:rPr>
              <a:t>SMART </a:t>
            </a:r>
            <a:r>
              <a:rPr lang="en-US" sz="2000" b="1" i="1" dirty="0">
                <a:solidFill>
                  <a:schemeClr val="bg1"/>
                </a:solidFill>
              </a:rPr>
              <a:t>information as you can:</a:t>
            </a:r>
            <a:endParaRPr lang="en-US" sz="2400" b="1" i="1" dirty="0">
              <a:solidFill>
                <a:schemeClr val="bg1"/>
              </a:solidFill>
            </a:endParaRPr>
          </a:p>
        </p:txBody>
      </p:sp>
      <p:sp>
        <p:nvSpPr>
          <p:cNvPr id="2" name="Rectangle 1"/>
          <p:cNvSpPr/>
          <p:nvPr/>
        </p:nvSpPr>
        <p:spPr>
          <a:xfrm>
            <a:off x="0" y="3404589"/>
            <a:ext cx="1208985" cy="461665"/>
          </a:xfrm>
          <a:prstGeom prst="rect">
            <a:avLst/>
          </a:prstGeom>
          <a:solidFill>
            <a:schemeClr val="accent2">
              <a:lumMod val="75000"/>
            </a:schemeClr>
          </a:solidFill>
          <a:ln>
            <a:solidFill>
              <a:schemeClr val="tx1"/>
            </a:solidFill>
          </a:ln>
        </p:spPr>
        <p:txBody>
          <a:bodyPr wrap="none">
            <a:spAutoFit/>
          </a:bodyPr>
          <a:lstStyle/>
          <a:p>
            <a:r>
              <a:rPr lang="en-US" sz="2400" b="1" dirty="0">
                <a:solidFill>
                  <a:schemeClr val="bg1"/>
                </a:solidFill>
                <a:latin typeface="Times New Roman" panose="02020603050405020304" pitchFamily="18" charset="0"/>
                <a:ea typeface="Calibri" panose="020F0502020204030204" pitchFamily="34" charset="0"/>
              </a:rPr>
              <a:t>Specific</a:t>
            </a:r>
            <a:endParaRPr lang="en-US" sz="2400" b="1" dirty="0">
              <a:solidFill>
                <a:schemeClr val="bg1"/>
              </a:solidFill>
            </a:endParaRPr>
          </a:p>
        </p:txBody>
      </p:sp>
      <p:sp>
        <p:nvSpPr>
          <p:cNvPr id="4" name="Rectangle 3"/>
          <p:cNvSpPr/>
          <p:nvPr/>
        </p:nvSpPr>
        <p:spPr>
          <a:xfrm>
            <a:off x="-65988" y="4039089"/>
            <a:ext cx="2306425" cy="1477328"/>
          </a:xfrm>
          <a:prstGeom prst="rect">
            <a:avLst/>
          </a:prstGeom>
          <a:solidFill>
            <a:schemeClr val="bg1">
              <a:lumMod val="95000"/>
            </a:schemeClr>
          </a:solidFill>
        </p:spPr>
        <p:txBody>
          <a:bodyPr wrap="square">
            <a:spAutoFit/>
          </a:bodyPr>
          <a:lstStyle/>
          <a:p>
            <a:r>
              <a:rPr lang="en-US" dirty="0">
                <a:latin typeface="Times New Roman" panose="02020603050405020304" pitchFamily="18" charset="0"/>
                <a:ea typeface="Calibri" panose="020F0502020204030204" pitchFamily="34" charset="0"/>
              </a:rPr>
              <a:t>What is the scope of what needs to be done? Make sure the assignment is clearly defined.</a:t>
            </a:r>
            <a:endParaRPr lang="en-US" dirty="0"/>
          </a:p>
        </p:txBody>
      </p:sp>
      <p:sp>
        <p:nvSpPr>
          <p:cNvPr id="11" name="Rectangle 10"/>
          <p:cNvSpPr/>
          <p:nvPr/>
        </p:nvSpPr>
        <p:spPr>
          <a:xfrm>
            <a:off x="2612796" y="3404589"/>
            <a:ext cx="1739579" cy="461665"/>
          </a:xfrm>
          <a:prstGeom prst="rect">
            <a:avLst/>
          </a:prstGeom>
          <a:solidFill>
            <a:schemeClr val="accent2">
              <a:lumMod val="75000"/>
            </a:schemeClr>
          </a:solidFill>
          <a:ln>
            <a:solidFill>
              <a:schemeClr val="tx1"/>
            </a:solidFill>
          </a:ln>
        </p:spPr>
        <p:txBody>
          <a:bodyPr wrap="none">
            <a:spAutoFit/>
          </a:bodyPr>
          <a:lstStyle/>
          <a:p>
            <a:r>
              <a:rPr lang="en-US" sz="2400" b="1" dirty="0" smtClean="0">
                <a:solidFill>
                  <a:schemeClr val="bg1"/>
                </a:solidFill>
                <a:latin typeface="Times New Roman" panose="02020603050405020304" pitchFamily="18" charset="0"/>
                <a:ea typeface="Calibri" panose="020F0502020204030204" pitchFamily="34" charset="0"/>
              </a:rPr>
              <a:t>Measurable</a:t>
            </a:r>
            <a:endParaRPr lang="en-US" sz="2400" b="1" dirty="0">
              <a:solidFill>
                <a:schemeClr val="bg1"/>
              </a:solidFill>
            </a:endParaRPr>
          </a:p>
        </p:txBody>
      </p:sp>
      <p:sp>
        <p:nvSpPr>
          <p:cNvPr id="12" name="Rectangle 11"/>
          <p:cNvSpPr/>
          <p:nvPr/>
        </p:nvSpPr>
        <p:spPr>
          <a:xfrm>
            <a:off x="2546808" y="4039089"/>
            <a:ext cx="2306425" cy="2031325"/>
          </a:xfrm>
          <a:prstGeom prst="rect">
            <a:avLst/>
          </a:prstGeom>
          <a:solidFill>
            <a:schemeClr val="bg1">
              <a:lumMod val="95000"/>
            </a:schemeClr>
          </a:solidFill>
        </p:spPr>
        <p:txBody>
          <a:bodyPr wrap="square">
            <a:spAutoFit/>
          </a:bodyPr>
          <a:lstStyle/>
          <a:p>
            <a:r>
              <a:rPr lang="en-US" dirty="0">
                <a:latin typeface="Times New Roman" panose="02020603050405020304" pitchFamily="18" charset="0"/>
                <a:cs typeface="Times New Roman" panose="02020603050405020304" pitchFamily="18" charset="0"/>
              </a:rPr>
              <a:t>How will you determine completion/success? State any metrics or parameters for measuring and tracking progress.</a:t>
            </a:r>
            <a:endParaRPr lang="en-US" sz="2000" dirty="0">
              <a:latin typeface="Times New Roman" panose="02020603050405020304" pitchFamily="18" charset="0"/>
              <a:cs typeface="Times New Roman" panose="02020603050405020304" pitchFamily="18" charset="0"/>
            </a:endParaRPr>
          </a:p>
        </p:txBody>
      </p:sp>
      <p:sp>
        <p:nvSpPr>
          <p:cNvPr id="13" name="Rectangle 12"/>
          <p:cNvSpPr/>
          <p:nvPr/>
        </p:nvSpPr>
        <p:spPr>
          <a:xfrm>
            <a:off x="5063765" y="3404589"/>
            <a:ext cx="1569660" cy="461665"/>
          </a:xfrm>
          <a:prstGeom prst="rect">
            <a:avLst/>
          </a:prstGeom>
          <a:solidFill>
            <a:schemeClr val="accent2">
              <a:lumMod val="75000"/>
            </a:schemeClr>
          </a:solidFill>
          <a:ln>
            <a:solidFill>
              <a:schemeClr val="tx1"/>
            </a:solidFill>
          </a:ln>
        </p:spPr>
        <p:txBody>
          <a:bodyPr wrap="none">
            <a:spAutoFit/>
          </a:bodyPr>
          <a:lstStyle/>
          <a:p>
            <a:r>
              <a:rPr lang="en-US" sz="2400" b="1" dirty="0" smtClean="0">
                <a:solidFill>
                  <a:schemeClr val="bg1"/>
                </a:solidFill>
                <a:latin typeface="Times New Roman" panose="02020603050405020304" pitchFamily="18" charset="0"/>
                <a:ea typeface="Calibri" panose="020F0502020204030204" pitchFamily="34" charset="0"/>
              </a:rPr>
              <a:t>Attainable</a:t>
            </a:r>
            <a:endParaRPr lang="en-US" sz="2400" b="1" dirty="0">
              <a:solidFill>
                <a:schemeClr val="bg1"/>
              </a:solidFill>
            </a:endParaRPr>
          </a:p>
        </p:txBody>
      </p:sp>
      <p:sp>
        <p:nvSpPr>
          <p:cNvPr id="14" name="Rectangle 13"/>
          <p:cNvSpPr/>
          <p:nvPr/>
        </p:nvSpPr>
        <p:spPr>
          <a:xfrm>
            <a:off x="4997777" y="4039089"/>
            <a:ext cx="2306425" cy="1754326"/>
          </a:xfrm>
          <a:prstGeom prst="rect">
            <a:avLst/>
          </a:prstGeom>
          <a:solidFill>
            <a:schemeClr val="bg1">
              <a:lumMod val="95000"/>
            </a:schemeClr>
          </a:solidFill>
        </p:spPr>
        <p:txBody>
          <a:bodyPr wrap="square">
            <a:spAutoFit/>
          </a:bodyPr>
          <a:lstStyle/>
          <a:p>
            <a:r>
              <a:rPr lang="en-US" dirty="0">
                <a:latin typeface="Times New Roman" panose="02020603050405020304" pitchFamily="18" charset="0"/>
                <a:cs typeface="Times New Roman" panose="02020603050405020304" pitchFamily="18" charset="0"/>
              </a:rPr>
              <a:t>Is what you are asking attainable in the parameters given? Ask for feedback on this from the team member(s) involved.</a:t>
            </a:r>
            <a:endParaRPr lang="en-US" sz="2000" dirty="0">
              <a:latin typeface="Times New Roman" panose="02020603050405020304" pitchFamily="18" charset="0"/>
              <a:cs typeface="Times New Roman" panose="02020603050405020304" pitchFamily="18" charset="0"/>
            </a:endParaRPr>
          </a:p>
        </p:txBody>
      </p:sp>
      <p:pic>
        <p:nvPicPr>
          <p:cNvPr id="15" name="Picture 14">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10169460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randombar(horizontal)">
                                      <p:cBhvr>
                                        <p:cTn id="18" dur="500"/>
                                        <p:tgtEl>
                                          <p:spTgt spid="3"/>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additive="base">
                                        <p:cTn id="23" dur="500" fill="hold"/>
                                        <p:tgtEl>
                                          <p:spTgt spid="2"/>
                                        </p:tgtEl>
                                        <p:attrNameLst>
                                          <p:attrName>ppt_x</p:attrName>
                                        </p:attrNameLst>
                                      </p:cBhvr>
                                      <p:tavLst>
                                        <p:tav tm="0">
                                          <p:val>
                                            <p:strVal val="#ppt_x"/>
                                          </p:val>
                                        </p:tav>
                                        <p:tav tm="100000">
                                          <p:val>
                                            <p:strVal val="#ppt_x"/>
                                          </p:val>
                                        </p:tav>
                                      </p:tavLst>
                                    </p:anim>
                                    <p:anim calcmode="lin" valueType="num">
                                      <p:cBhvr additive="base">
                                        <p:cTn id="24" dur="500" fill="hold"/>
                                        <p:tgtEl>
                                          <p:spTgt spid="2"/>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additive="base">
                                        <p:cTn id="27" dur="500" fill="hold"/>
                                        <p:tgtEl>
                                          <p:spTgt spid="4"/>
                                        </p:tgtEl>
                                        <p:attrNameLst>
                                          <p:attrName>ppt_x</p:attrName>
                                        </p:attrNameLst>
                                      </p:cBhvr>
                                      <p:tavLst>
                                        <p:tav tm="0">
                                          <p:val>
                                            <p:strVal val="#ppt_x"/>
                                          </p:val>
                                        </p:tav>
                                        <p:tav tm="100000">
                                          <p:val>
                                            <p:strVal val="#ppt_x"/>
                                          </p:val>
                                        </p:tav>
                                      </p:tavLst>
                                    </p:anim>
                                    <p:anim calcmode="lin" valueType="num">
                                      <p:cBhvr additive="base">
                                        <p:cTn id="2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500" fill="hold"/>
                                        <p:tgtEl>
                                          <p:spTgt spid="11"/>
                                        </p:tgtEl>
                                        <p:attrNameLst>
                                          <p:attrName>ppt_x</p:attrName>
                                        </p:attrNameLst>
                                      </p:cBhvr>
                                      <p:tavLst>
                                        <p:tav tm="0">
                                          <p:val>
                                            <p:strVal val="#ppt_x"/>
                                          </p:val>
                                        </p:tav>
                                        <p:tav tm="100000">
                                          <p:val>
                                            <p:strVal val="#ppt_x"/>
                                          </p:val>
                                        </p:tav>
                                      </p:tavLst>
                                    </p:anim>
                                    <p:anim calcmode="lin" valueType="num">
                                      <p:cBhvr additive="base">
                                        <p:cTn id="34" dur="500" fill="hold"/>
                                        <p:tgtEl>
                                          <p:spTgt spid="11"/>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500" fill="hold"/>
                                        <p:tgtEl>
                                          <p:spTgt spid="12"/>
                                        </p:tgtEl>
                                        <p:attrNameLst>
                                          <p:attrName>ppt_x</p:attrName>
                                        </p:attrNameLst>
                                      </p:cBhvr>
                                      <p:tavLst>
                                        <p:tav tm="0">
                                          <p:val>
                                            <p:strVal val="#ppt_x"/>
                                          </p:val>
                                        </p:tav>
                                        <p:tav tm="100000">
                                          <p:val>
                                            <p:strVal val="#ppt_x"/>
                                          </p:val>
                                        </p:tav>
                                      </p:tavLst>
                                    </p:anim>
                                    <p:anim calcmode="lin" valueType="num">
                                      <p:cBhvr additive="base">
                                        <p:cTn id="3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additive="base">
                                        <p:cTn id="43" dur="500" fill="hold"/>
                                        <p:tgtEl>
                                          <p:spTgt spid="13"/>
                                        </p:tgtEl>
                                        <p:attrNameLst>
                                          <p:attrName>ppt_x</p:attrName>
                                        </p:attrNameLst>
                                      </p:cBhvr>
                                      <p:tavLst>
                                        <p:tav tm="0">
                                          <p:val>
                                            <p:strVal val="#ppt_x"/>
                                          </p:val>
                                        </p:tav>
                                        <p:tav tm="100000">
                                          <p:val>
                                            <p:strVal val="#ppt_x"/>
                                          </p:val>
                                        </p:tav>
                                      </p:tavLst>
                                    </p:anim>
                                    <p:anim calcmode="lin" valueType="num">
                                      <p:cBhvr additive="base">
                                        <p:cTn id="44" dur="500" fill="hold"/>
                                        <p:tgtEl>
                                          <p:spTgt spid="13"/>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14"/>
                                        </p:tgtEl>
                                        <p:attrNameLst>
                                          <p:attrName>style.visibility</p:attrName>
                                        </p:attrNameLst>
                                      </p:cBhvr>
                                      <p:to>
                                        <p:strVal val="visible"/>
                                      </p:to>
                                    </p:set>
                                    <p:anim calcmode="lin" valueType="num">
                                      <p:cBhvr additive="base">
                                        <p:cTn id="47" dur="500" fill="hold"/>
                                        <p:tgtEl>
                                          <p:spTgt spid="14"/>
                                        </p:tgtEl>
                                        <p:attrNameLst>
                                          <p:attrName>ppt_x</p:attrName>
                                        </p:attrNameLst>
                                      </p:cBhvr>
                                      <p:tavLst>
                                        <p:tav tm="0">
                                          <p:val>
                                            <p:strVal val="#ppt_x"/>
                                          </p:val>
                                        </p:tav>
                                        <p:tav tm="100000">
                                          <p:val>
                                            <p:strVal val="#ppt_x"/>
                                          </p:val>
                                        </p:tav>
                                      </p:tavLst>
                                    </p:anim>
                                    <p:anim calcmode="lin" valueType="num">
                                      <p:cBhvr additive="base">
                                        <p:cTn id="4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5" grpId="0" animBg="1"/>
      <p:bldP spid="3" grpId="0" animBg="1"/>
      <p:bldP spid="2" grpId="0" animBg="1"/>
      <p:bldP spid="4" grpId="0" animBg="1"/>
      <p:bldP spid="11" grpId="0" animBg="1"/>
      <p:bldP spid="12" grpId="0" animBg="1"/>
      <p:bldP spid="13" grpId="0" animBg="1"/>
      <p:bldP spid="14"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3182026" y="4961"/>
            <a:ext cx="5679760"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Uncertainty and Effective communication</a:t>
            </a:r>
            <a:endParaRPr lang="en-US" sz="2400" b="1" dirty="0">
              <a:latin typeface="Times New Roman" panose="02020603050405020304" pitchFamily="18" charset="0"/>
              <a:cs typeface="Times New Roman" panose="02020603050405020304" pitchFamily="18" charset="0"/>
            </a:endParaRPr>
          </a:p>
        </p:txBody>
      </p:sp>
      <p:sp>
        <p:nvSpPr>
          <p:cNvPr id="9" name="Rectangle 8"/>
          <p:cNvSpPr/>
          <p:nvPr/>
        </p:nvSpPr>
        <p:spPr>
          <a:xfrm>
            <a:off x="-65988" y="1094564"/>
            <a:ext cx="12192000" cy="461665"/>
          </a:xfrm>
          <a:prstGeom prst="rect">
            <a:avLst/>
          </a:prstGeom>
          <a:solidFill>
            <a:schemeClr val="tx1">
              <a:lumMod val="75000"/>
              <a:lumOff val="25000"/>
            </a:schemeClr>
          </a:solidFill>
          <a:ln>
            <a:solidFill>
              <a:schemeClr val="tx1"/>
            </a:solidFill>
          </a:ln>
        </p:spPr>
        <p:txBody>
          <a:bodyPr wrap="square">
            <a:spAutoFit/>
          </a:bodyPr>
          <a:lstStyle/>
          <a:p>
            <a:pPr algn="ctr"/>
            <a:r>
              <a:rPr lang="en-US" sz="2400" b="1" dirty="0" smtClean="0">
                <a:solidFill>
                  <a:schemeClr val="bg1"/>
                </a:solidFill>
                <a:effectLst>
                  <a:outerShdw blurRad="38100" dist="38100" dir="2700000" algn="tl">
                    <a:srgbClr val="000000">
                      <a:alpha val="43137"/>
                    </a:srgbClr>
                  </a:outerShdw>
                </a:effectLst>
              </a:rPr>
              <a:t>Aspects of Effective communication</a:t>
            </a:r>
            <a:endParaRPr lang="en-US" sz="2400" b="1" dirty="0">
              <a:solidFill>
                <a:schemeClr val="bg1"/>
              </a:solidFill>
              <a:effectLst>
                <a:outerShdw blurRad="38100" dist="38100" dir="2700000" algn="tl">
                  <a:srgbClr val="000000">
                    <a:alpha val="43137"/>
                  </a:srgbClr>
                </a:outerShdw>
              </a:effectLst>
            </a:endParaRPr>
          </a:p>
        </p:txBody>
      </p:sp>
      <p:sp>
        <p:nvSpPr>
          <p:cNvPr id="5" name="Rectangle 4"/>
          <p:cNvSpPr/>
          <p:nvPr/>
        </p:nvSpPr>
        <p:spPr>
          <a:xfrm>
            <a:off x="-65988" y="1634312"/>
            <a:ext cx="12192000" cy="400110"/>
          </a:xfrm>
          <a:prstGeom prst="rect">
            <a:avLst/>
          </a:prstGeom>
          <a:solidFill>
            <a:schemeClr val="accent2">
              <a:lumMod val="60000"/>
              <a:lumOff val="40000"/>
            </a:schemeClr>
          </a:solidFill>
          <a:ln>
            <a:solidFill>
              <a:schemeClr val="tx1"/>
            </a:solidFill>
          </a:ln>
        </p:spPr>
        <p:txBody>
          <a:bodyPr wrap="square">
            <a:spAutoFit/>
          </a:bodyPr>
          <a:lstStyle/>
          <a:p>
            <a:pPr algn="ctr"/>
            <a:r>
              <a:rPr lang="en-US" sz="2000" b="1" u="sng" dirty="0" smtClean="0">
                <a:effectLst>
                  <a:outerShdw blurRad="38100" dist="38100" dir="2700000" algn="tl">
                    <a:srgbClr val="000000">
                      <a:alpha val="43137"/>
                    </a:srgbClr>
                  </a:outerShdw>
                </a:effectLst>
              </a:rPr>
              <a:t>Quality of Communication</a:t>
            </a:r>
            <a:endParaRPr lang="en-US" sz="2000" b="1" u="sng" dirty="0">
              <a:effectLst>
                <a:outerShdw blurRad="38100" dist="38100" dir="2700000" algn="tl">
                  <a:srgbClr val="000000">
                    <a:alpha val="43137"/>
                  </a:srgbClr>
                </a:outerShdw>
              </a:effectLst>
            </a:endParaRPr>
          </a:p>
        </p:txBody>
      </p:sp>
      <p:sp>
        <p:nvSpPr>
          <p:cNvPr id="3" name="Rectangle 2"/>
          <p:cNvSpPr/>
          <p:nvPr/>
        </p:nvSpPr>
        <p:spPr>
          <a:xfrm>
            <a:off x="-2" y="2417964"/>
            <a:ext cx="7729979" cy="707886"/>
          </a:xfrm>
          <a:prstGeom prst="rect">
            <a:avLst/>
          </a:prstGeom>
          <a:solidFill>
            <a:srgbClr val="C00000"/>
          </a:solidFill>
          <a:ln>
            <a:solidFill>
              <a:schemeClr val="tx1"/>
            </a:solidFill>
          </a:ln>
        </p:spPr>
        <p:txBody>
          <a:bodyPr wrap="square">
            <a:spAutoFit/>
          </a:bodyPr>
          <a:lstStyle/>
          <a:p>
            <a:r>
              <a:rPr lang="en-US" sz="2000" b="1" i="1" dirty="0">
                <a:solidFill>
                  <a:schemeClr val="bg1"/>
                </a:solidFill>
              </a:rPr>
              <a:t>When communicating an assignment or request, provide as much </a:t>
            </a:r>
            <a:r>
              <a:rPr lang="en-US" sz="2000" b="1" i="1" dirty="0" err="1" smtClean="0">
                <a:solidFill>
                  <a:schemeClr val="bg1"/>
                </a:solidFill>
              </a:rPr>
              <a:t>SMARTinformation</a:t>
            </a:r>
            <a:r>
              <a:rPr lang="en-US" sz="2000" b="1" i="1" dirty="0" smtClean="0">
                <a:solidFill>
                  <a:schemeClr val="bg1"/>
                </a:solidFill>
              </a:rPr>
              <a:t> </a:t>
            </a:r>
            <a:r>
              <a:rPr lang="en-US" sz="2000" b="1" i="1" dirty="0">
                <a:solidFill>
                  <a:schemeClr val="bg1"/>
                </a:solidFill>
              </a:rPr>
              <a:t>as you can:</a:t>
            </a:r>
            <a:endParaRPr lang="en-US" sz="2400" b="1" i="1" dirty="0">
              <a:solidFill>
                <a:schemeClr val="bg1"/>
              </a:solidFill>
            </a:endParaRPr>
          </a:p>
        </p:txBody>
      </p:sp>
      <p:sp>
        <p:nvSpPr>
          <p:cNvPr id="2" name="Rectangle 1"/>
          <p:cNvSpPr/>
          <p:nvPr/>
        </p:nvSpPr>
        <p:spPr>
          <a:xfrm>
            <a:off x="160256" y="3404589"/>
            <a:ext cx="1346844" cy="461665"/>
          </a:xfrm>
          <a:prstGeom prst="rect">
            <a:avLst/>
          </a:prstGeom>
          <a:solidFill>
            <a:schemeClr val="accent2">
              <a:lumMod val="75000"/>
            </a:schemeClr>
          </a:solidFill>
          <a:ln>
            <a:solidFill>
              <a:schemeClr val="tx1"/>
            </a:solidFill>
          </a:ln>
        </p:spPr>
        <p:txBody>
          <a:bodyPr wrap="none">
            <a:spAutoFit/>
          </a:bodyPr>
          <a:lstStyle/>
          <a:p>
            <a:r>
              <a:rPr lang="en-US" sz="2400" b="1" dirty="0" smtClean="0">
                <a:solidFill>
                  <a:schemeClr val="bg1"/>
                </a:solidFill>
                <a:latin typeface="Times New Roman" panose="02020603050405020304" pitchFamily="18" charset="0"/>
                <a:ea typeface="Calibri" panose="020F0502020204030204" pitchFamily="34" charset="0"/>
              </a:rPr>
              <a:t>Relevant</a:t>
            </a:r>
            <a:endParaRPr lang="en-US" sz="2400" b="1" dirty="0">
              <a:solidFill>
                <a:schemeClr val="bg1"/>
              </a:solidFill>
            </a:endParaRPr>
          </a:p>
        </p:txBody>
      </p:sp>
      <p:sp>
        <p:nvSpPr>
          <p:cNvPr id="4" name="Rectangle 3"/>
          <p:cNvSpPr/>
          <p:nvPr/>
        </p:nvSpPr>
        <p:spPr>
          <a:xfrm>
            <a:off x="94268" y="4039089"/>
            <a:ext cx="2306425" cy="1754326"/>
          </a:xfrm>
          <a:prstGeom prst="rect">
            <a:avLst/>
          </a:prstGeom>
          <a:solidFill>
            <a:schemeClr val="bg1">
              <a:lumMod val="95000"/>
            </a:schemeClr>
          </a:solidFill>
        </p:spPr>
        <p:txBody>
          <a:bodyPr wrap="square">
            <a:spAutoFit/>
          </a:bodyPr>
          <a:lstStyle/>
          <a:p>
            <a:r>
              <a:rPr lang="en-US" dirty="0"/>
              <a:t>Have you tied the task to the overall project goals? Ensure team members involved understand why this task is important.</a:t>
            </a:r>
          </a:p>
        </p:txBody>
      </p:sp>
      <p:sp>
        <p:nvSpPr>
          <p:cNvPr id="11" name="Rectangle 10"/>
          <p:cNvSpPr/>
          <p:nvPr/>
        </p:nvSpPr>
        <p:spPr>
          <a:xfrm>
            <a:off x="3960829" y="3404589"/>
            <a:ext cx="1915140" cy="461665"/>
          </a:xfrm>
          <a:prstGeom prst="rect">
            <a:avLst/>
          </a:prstGeom>
          <a:solidFill>
            <a:schemeClr val="accent2">
              <a:lumMod val="75000"/>
            </a:schemeClr>
          </a:solidFill>
          <a:ln>
            <a:solidFill>
              <a:schemeClr val="tx1"/>
            </a:solidFill>
          </a:ln>
        </p:spPr>
        <p:txBody>
          <a:bodyPr wrap="none">
            <a:spAutoFit/>
          </a:bodyPr>
          <a:lstStyle/>
          <a:p>
            <a:r>
              <a:rPr lang="en-US" sz="2400" b="1" dirty="0" smtClean="0">
                <a:solidFill>
                  <a:schemeClr val="bg1"/>
                </a:solidFill>
                <a:latin typeface="Times New Roman" panose="02020603050405020304" pitchFamily="18" charset="0"/>
                <a:ea typeface="Calibri" panose="020F0502020204030204" pitchFamily="34" charset="0"/>
              </a:rPr>
              <a:t>Time bonded</a:t>
            </a:r>
            <a:endParaRPr lang="en-US" sz="2400" b="1" dirty="0">
              <a:solidFill>
                <a:schemeClr val="bg1"/>
              </a:solidFill>
            </a:endParaRPr>
          </a:p>
        </p:txBody>
      </p:sp>
      <p:sp>
        <p:nvSpPr>
          <p:cNvPr id="12" name="Rectangle 11"/>
          <p:cNvSpPr/>
          <p:nvPr/>
        </p:nvSpPr>
        <p:spPr>
          <a:xfrm>
            <a:off x="3894841" y="4039089"/>
            <a:ext cx="2306425" cy="923330"/>
          </a:xfrm>
          <a:prstGeom prst="rect">
            <a:avLst/>
          </a:prstGeom>
          <a:solidFill>
            <a:schemeClr val="bg1">
              <a:lumMod val="95000"/>
            </a:schemeClr>
          </a:solidFill>
        </p:spPr>
        <p:txBody>
          <a:bodyPr wrap="square">
            <a:spAutoFit/>
          </a:bodyPr>
          <a:lstStyle/>
          <a:p>
            <a:r>
              <a:rPr lang="en-US" dirty="0"/>
              <a:t>What is the deadline for this task? Be as precise as you can.</a:t>
            </a:r>
            <a:endParaRPr lang="en-US" sz="2000" dirty="0">
              <a:latin typeface="Times New Roman" panose="02020603050405020304" pitchFamily="18" charset="0"/>
              <a:cs typeface="Times New Roman" panose="02020603050405020304" pitchFamily="18" charset="0"/>
            </a:endParaRPr>
          </a:p>
        </p:txBody>
      </p:sp>
      <p:pic>
        <p:nvPicPr>
          <p:cNvPr id="13" name="Picture 12">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35777920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ppt_x"/>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500" fill="hold"/>
                                        <p:tgtEl>
                                          <p:spTgt spid="11"/>
                                        </p:tgtEl>
                                        <p:attrNameLst>
                                          <p:attrName>ppt_x</p:attrName>
                                        </p:attrNameLst>
                                      </p:cBhvr>
                                      <p:tavLst>
                                        <p:tav tm="0">
                                          <p:val>
                                            <p:strVal val="#ppt_x"/>
                                          </p:val>
                                        </p:tav>
                                        <p:tav tm="100000">
                                          <p:val>
                                            <p:strVal val="#ppt_x"/>
                                          </p:val>
                                        </p:tav>
                                      </p:tavLst>
                                    </p:anim>
                                    <p:anim calcmode="lin" valueType="num">
                                      <p:cBhvr additive="base">
                                        <p:cTn id="18" dur="500" fill="hold"/>
                                        <p:tgtEl>
                                          <p:spTgt spid="11"/>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500" fill="hold"/>
                                        <p:tgtEl>
                                          <p:spTgt spid="12"/>
                                        </p:tgtEl>
                                        <p:attrNameLst>
                                          <p:attrName>ppt_x</p:attrName>
                                        </p:attrNameLst>
                                      </p:cBhvr>
                                      <p:tavLst>
                                        <p:tav tm="0">
                                          <p:val>
                                            <p:strVal val="#ppt_x"/>
                                          </p:val>
                                        </p:tav>
                                        <p:tav tm="100000">
                                          <p:val>
                                            <p:strVal val="#ppt_x"/>
                                          </p:val>
                                        </p:tav>
                                      </p:tavLst>
                                    </p:anim>
                                    <p:anim calcmode="lin" valueType="num">
                                      <p:cBhvr additive="base">
                                        <p:cTn id="22"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11" grpId="0" animBg="1"/>
      <p:bldP spid="12"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3182026" y="4961"/>
            <a:ext cx="5679760"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Uncertainty and Effective communication</a:t>
            </a:r>
            <a:endParaRPr lang="en-US" sz="2400" b="1" dirty="0">
              <a:latin typeface="Times New Roman" panose="02020603050405020304" pitchFamily="18" charset="0"/>
              <a:cs typeface="Times New Roman" panose="02020603050405020304" pitchFamily="18" charset="0"/>
            </a:endParaRPr>
          </a:p>
        </p:txBody>
      </p:sp>
      <p:sp>
        <p:nvSpPr>
          <p:cNvPr id="9" name="Rectangle 8"/>
          <p:cNvSpPr/>
          <p:nvPr/>
        </p:nvSpPr>
        <p:spPr>
          <a:xfrm>
            <a:off x="-65988" y="1094564"/>
            <a:ext cx="12192000" cy="461665"/>
          </a:xfrm>
          <a:prstGeom prst="rect">
            <a:avLst/>
          </a:prstGeom>
          <a:solidFill>
            <a:schemeClr val="tx1">
              <a:lumMod val="75000"/>
              <a:lumOff val="25000"/>
            </a:schemeClr>
          </a:solidFill>
          <a:ln>
            <a:solidFill>
              <a:schemeClr val="tx1"/>
            </a:solidFill>
          </a:ln>
        </p:spPr>
        <p:txBody>
          <a:bodyPr wrap="square">
            <a:spAutoFit/>
          </a:bodyPr>
          <a:lstStyle/>
          <a:p>
            <a:pPr algn="ctr"/>
            <a:r>
              <a:rPr lang="en-US" sz="2400" b="1" dirty="0" smtClean="0">
                <a:solidFill>
                  <a:schemeClr val="bg1"/>
                </a:solidFill>
                <a:effectLst>
                  <a:outerShdw blurRad="38100" dist="38100" dir="2700000" algn="tl">
                    <a:srgbClr val="000000">
                      <a:alpha val="43137"/>
                    </a:srgbClr>
                  </a:outerShdw>
                </a:effectLst>
              </a:rPr>
              <a:t>Aspects of Effective communication</a:t>
            </a:r>
            <a:endParaRPr lang="en-US" sz="2400" b="1" dirty="0">
              <a:solidFill>
                <a:schemeClr val="bg1"/>
              </a:solidFill>
              <a:effectLst>
                <a:outerShdw blurRad="38100" dist="38100" dir="2700000" algn="tl">
                  <a:srgbClr val="000000">
                    <a:alpha val="43137"/>
                  </a:srgbClr>
                </a:outerShdw>
              </a:effectLst>
            </a:endParaRPr>
          </a:p>
        </p:txBody>
      </p:sp>
      <p:sp>
        <p:nvSpPr>
          <p:cNvPr id="5" name="Rectangle 4"/>
          <p:cNvSpPr/>
          <p:nvPr/>
        </p:nvSpPr>
        <p:spPr>
          <a:xfrm>
            <a:off x="-65988" y="1634312"/>
            <a:ext cx="12192000" cy="400110"/>
          </a:xfrm>
          <a:prstGeom prst="rect">
            <a:avLst/>
          </a:prstGeom>
          <a:solidFill>
            <a:schemeClr val="accent2">
              <a:lumMod val="60000"/>
              <a:lumOff val="40000"/>
            </a:schemeClr>
          </a:solidFill>
          <a:ln>
            <a:solidFill>
              <a:schemeClr val="tx1"/>
            </a:solidFill>
          </a:ln>
        </p:spPr>
        <p:txBody>
          <a:bodyPr wrap="square">
            <a:spAutoFit/>
          </a:bodyPr>
          <a:lstStyle/>
          <a:p>
            <a:pPr algn="ctr"/>
            <a:r>
              <a:rPr lang="en-US" sz="2000" b="1" u="sng" dirty="0" smtClean="0">
                <a:effectLst>
                  <a:outerShdw blurRad="38100" dist="38100" dir="2700000" algn="tl">
                    <a:srgbClr val="000000">
                      <a:alpha val="43137"/>
                    </a:srgbClr>
                  </a:outerShdw>
                </a:effectLst>
              </a:rPr>
              <a:t>Quality of Communication</a:t>
            </a:r>
            <a:endParaRPr lang="en-US" sz="2000" b="1" u="sng" dirty="0">
              <a:effectLst>
                <a:outerShdw blurRad="38100" dist="38100" dir="2700000" algn="tl">
                  <a:srgbClr val="000000">
                    <a:alpha val="43137"/>
                  </a:srgbClr>
                </a:outerShdw>
              </a:effectLst>
            </a:endParaRPr>
          </a:p>
        </p:txBody>
      </p:sp>
      <p:sp>
        <p:nvSpPr>
          <p:cNvPr id="4" name="Rectangle 3"/>
          <p:cNvSpPr/>
          <p:nvPr/>
        </p:nvSpPr>
        <p:spPr>
          <a:xfrm>
            <a:off x="0" y="2964434"/>
            <a:ext cx="8191893" cy="1938992"/>
          </a:xfrm>
          <a:prstGeom prst="rect">
            <a:avLst/>
          </a:prstGeom>
          <a:solidFill>
            <a:schemeClr val="bg1">
              <a:lumMod val="95000"/>
            </a:schemeClr>
          </a:solidFill>
        </p:spPr>
        <p:txBody>
          <a:bodyPr wrap="square">
            <a:spAutoFit/>
          </a:bodyPr>
          <a:lstStyle/>
          <a:p>
            <a:r>
              <a:rPr lang="en-US" sz="2000" dirty="0"/>
              <a:t>Another way to communicate clearly is to limit your use of vocabulary that is not universally understood, a.k.a. jargon. Project management uses a lot of technical terminology; just a few examples are “critical path,” “free float,” and “lag,” not to mention acronyms like EVM, LOE, and RACI. Be conscious that many stakeholders and even team members who are new to project management may not understand these terms. </a:t>
            </a:r>
          </a:p>
        </p:txBody>
      </p:sp>
      <p:sp>
        <p:nvSpPr>
          <p:cNvPr id="11" name="Rectangle 10"/>
          <p:cNvSpPr/>
          <p:nvPr/>
        </p:nvSpPr>
        <p:spPr>
          <a:xfrm>
            <a:off x="21407" y="2327730"/>
            <a:ext cx="2452146" cy="461665"/>
          </a:xfrm>
          <a:prstGeom prst="rect">
            <a:avLst/>
          </a:prstGeom>
          <a:solidFill>
            <a:schemeClr val="accent2">
              <a:lumMod val="75000"/>
            </a:schemeClr>
          </a:solidFill>
          <a:ln>
            <a:solidFill>
              <a:schemeClr val="tx1"/>
            </a:solidFill>
          </a:ln>
        </p:spPr>
        <p:txBody>
          <a:bodyPr wrap="none">
            <a:spAutoFit/>
          </a:bodyPr>
          <a:lstStyle/>
          <a:p>
            <a:r>
              <a:rPr lang="en-US" sz="2400" b="1" dirty="0" smtClean="0">
                <a:solidFill>
                  <a:schemeClr val="bg1"/>
                </a:solidFill>
                <a:latin typeface="Times New Roman" panose="02020603050405020304" pitchFamily="18" charset="0"/>
                <a:ea typeface="Calibri" panose="020F0502020204030204" pitchFamily="34" charset="0"/>
              </a:rPr>
              <a:t>Limit your vocab</a:t>
            </a:r>
            <a:endParaRPr lang="en-US" sz="2400" b="1" dirty="0">
              <a:solidFill>
                <a:schemeClr val="bg1"/>
              </a:solidFill>
            </a:endParaRP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1495052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barn(inVertical)">
                                      <p:cBhvr>
                                        <p:cTn id="18" dur="500"/>
                                        <p:tgtEl>
                                          <p:spTgt spid="11"/>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additive="base">
                                        <p:cTn id="23" dur="500" fill="hold"/>
                                        <p:tgtEl>
                                          <p:spTgt spid="4"/>
                                        </p:tgtEl>
                                        <p:attrNameLst>
                                          <p:attrName>ppt_x</p:attrName>
                                        </p:attrNameLst>
                                      </p:cBhvr>
                                      <p:tavLst>
                                        <p:tav tm="0">
                                          <p:val>
                                            <p:strVal val="#ppt_x"/>
                                          </p:val>
                                        </p:tav>
                                        <p:tav tm="100000">
                                          <p:val>
                                            <p:strVal val="#ppt_x"/>
                                          </p:val>
                                        </p:tav>
                                      </p:tavLst>
                                    </p:anim>
                                    <p:anim calcmode="lin" valueType="num">
                                      <p:cBhvr additive="base">
                                        <p:cTn id="2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5" grpId="0" animBg="1"/>
      <p:bldP spid="4" grpId="0" animBg="1"/>
      <p:bldP spid="11"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3182026" y="4961"/>
            <a:ext cx="5679760"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Uncertainty and Effective communication</a:t>
            </a:r>
            <a:endParaRPr lang="en-US" sz="2400" b="1" dirty="0">
              <a:latin typeface="Times New Roman" panose="02020603050405020304" pitchFamily="18" charset="0"/>
              <a:cs typeface="Times New Roman" panose="02020603050405020304" pitchFamily="18" charset="0"/>
            </a:endParaRPr>
          </a:p>
        </p:txBody>
      </p:sp>
      <p:sp>
        <p:nvSpPr>
          <p:cNvPr id="9" name="Rectangle 8"/>
          <p:cNvSpPr/>
          <p:nvPr/>
        </p:nvSpPr>
        <p:spPr>
          <a:xfrm>
            <a:off x="-65988" y="1094564"/>
            <a:ext cx="12192000" cy="461665"/>
          </a:xfrm>
          <a:prstGeom prst="rect">
            <a:avLst/>
          </a:prstGeom>
          <a:solidFill>
            <a:schemeClr val="tx1">
              <a:lumMod val="75000"/>
              <a:lumOff val="25000"/>
            </a:schemeClr>
          </a:solidFill>
          <a:ln>
            <a:solidFill>
              <a:schemeClr val="tx1"/>
            </a:solidFill>
          </a:ln>
        </p:spPr>
        <p:txBody>
          <a:bodyPr wrap="square">
            <a:spAutoFit/>
          </a:bodyPr>
          <a:lstStyle/>
          <a:p>
            <a:pPr algn="ctr"/>
            <a:r>
              <a:rPr lang="en-US" sz="2400" b="1" dirty="0" smtClean="0">
                <a:solidFill>
                  <a:schemeClr val="bg1"/>
                </a:solidFill>
                <a:effectLst>
                  <a:outerShdw blurRad="38100" dist="38100" dir="2700000" algn="tl">
                    <a:srgbClr val="000000">
                      <a:alpha val="43137"/>
                    </a:srgbClr>
                  </a:outerShdw>
                </a:effectLst>
              </a:rPr>
              <a:t>Aspects of Effective communication</a:t>
            </a:r>
            <a:endParaRPr lang="en-US" sz="2400" b="1" dirty="0">
              <a:solidFill>
                <a:schemeClr val="bg1"/>
              </a:solidFill>
              <a:effectLst>
                <a:outerShdw blurRad="38100" dist="38100" dir="2700000" algn="tl">
                  <a:srgbClr val="000000">
                    <a:alpha val="43137"/>
                  </a:srgbClr>
                </a:outerShdw>
              </a:effectLst>
            </a:endParaRPr>
          </a:p>
        </p:txBody>
      </p:sp>
      <p:sp>
        <p:nvSpPr>
          <p:cNvPr id="5" name="Rectangle 4"/>
          <p:cNvSpPr/>
          <p:nvPr/>
        </p:nvSpPr>
        <p:spPr>
          <a:xfrm>
            <a:off x="-65988" y="1634312"/>
            <a:ext cx="12192000" cy="400110"/>
          </a:xfrm>
          <a:prstGeom prst="rect">
            <a:avLst/>
          </a:prstGeom>
          <a:solidFill>
            <a:schemeClr val="accent2">
              <a:lumMod val="60000"/>
              <a:lumOff val="40000"/>
            </a:schemeClr>
          </a:solidFill>
          <a:ln>
            <a:solidFill>
              <a:schemeClr val="tx1"/>
            </a:solidFill>
          </a:ln>
        </p:spPr>
        <p:txBody>
          <a:bodyPr wrap="square">
            <a:spAutoFit/>
          </a:bodyPr>
          <a:lstStyle/>
          <a:p>
            <a:pPr algn="ctr"/>
            <a:r>
              <a:rPr lang="en-US" sz="2000" b="1" u="sng" dirty="0" smtClean="0">
                <a:effectLst>
                  <a:outerShdw blurRad="38100" dist="38100" dir="2700000" algn="tl">
                    <a:srgbClr val="000000">
                      <a:alpha val="43137"/>
                    </a:srgbClr>
                  </a:outerShdw>
                </a:effectLst>
              </a:rPr>
              <a:t>Quality of Communication</a:t>
            </a:r>
            <a:endParaRPr lang="en-US" sz="2000" b="1" u="sng" dirty="0">
              <a:effectLst>
                <a:outerShdw blurRad="38100" dist="38100" dir="2700000" algn="tl">
                  <a:srgbClr val="000000">
                    <a:alpha val="43137"/>
                  </a:srgbClr>
                </a:outerShdw>
              </a:effectLst>
            </a:endParaRPr>
          </a:p>
        </p:txBody>
      </p:sp>
      <p:sp>
        <p:nvSpPr>
          <p:cNvPr id="4" name="Rectangle 3"/>
          <p:cNvSpPr/>
          <p:nvPr/>
        </p:nvSpPr>
        <p:spPr>
          <a:xfrm>
            <a:off x="0" y="2964434"/>
            <a:ext cx="8191893" cy="1569660"/>
          </a:xfrm>
          <a:prstGeom prst="rect">
            <a:avLst/>
          </a:prstGeom>
          <a:solidFill>
            <a:schemeClr val="bg1">
              <a:lumMod val="95000"/>
            </a:schemeClr>
          </a:solidFill>
        </p:spPr>
        <p:txBody>
          <a:bodyPr wrap="square">
            <a:spAutoFit/>
          </a:bodyPr>
          <a:lstStyle/>
          <a:p>
            <a:r>
              <a:rPr lang="en-US" sz="2400" dirty="0"/>
              <a:t>A third way to ensure quality of communication is to seek feedback from the receiver to verify that they understood what you intended to communicate. You can consider feedback a means of quality assurance in your communications.</a:t>
            </a:r>
          </a:p>
        </p:txBody>
      </p:sp>
      <p:sp>
        <p:nvSpPr>
          <p:cNvPr id="11" name="Rectangle 10"/>
          <p:cNvSpPr/>
          <p:nvPr/>
        </p:nvSpPr>
        <p:spPr>
          <a:xfrm>
            <a:off x="21407" y="2327730"/>
            <a:ext cx="2004075" cy="461665"/>
          </a:xfrm>
          <a:prstGeom prst="rect">
            <a:avLst/>
          </a:prstGeom>
          <a:solidFill>
            <a:schemeClr val="accent2">
              <a:lumMod val="75000"/>
            </a:schemeClr>
          </a:solidFill>
          <a:ln>
            <a:solidFill>
              <a:schemeClr val="tx1"/>
            </a:solidFill>
          </a:ln>
        </p:spPr>
        <p:txBody>
          <a:bodyPr wrap="none">
            <a:spAutoFit/>
          </a:bodyPr>
          <a:lstStyle/>
          <a:p>
            <a:r>
              <a:rPr lang="en-US" sz="2400" b="1" dirty="0" smtClean="0">
                <a:solidFill>
                  <a:schemeClr val="bg1"/>
                </a:solidFill>
                <a:latin typeface="Times New Roman" panose="02020603050405020304" pitchFamily="18" charset="0"/>
                <a:ea typeface="Calibri" panose="020F0502020204030204" pitchFamily="34" charset="0"/>
              </a:rPr>
              <a:t>Get Feedback</a:t>
            </a:r>
            <a:endParaRPr lang="en-US" sz="2400" b="1" dirty="0">
              <a:solidFill>
                <a:schemeClr val="bg1"/>
              </a:solidFill>
            </a:endParaRP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38689343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ppt_x"/>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963</TotalTime>
  <Words>3563</Words>
  <Application>Microsoft Office PowerPoint</Application>
  <PresentationFormat>Widescreen</PresentationFormat>
  <Paragraphs>215</Paragraphs>
  <Slides>46</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46</vt:i4>
      </vt:variant>
    </vt:vector>
  </HeadingPairs>
  <TitlesOfParts>
    <vt:vector size="51" baseType="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Merna Emad</cp:lastModifiedBy>
  <cp:revision>30</cp:revision>
  <dcterms:created xsi:type="dcterms:W3CDTF">2023-04-29T09:08:23Z</dcterms:created>
  <dcterms:modified xsi:type="dcterms:W3CDTF">2024-06-07T22:28:20Z</dcterms:modified>
</cp:coreProperties>
</file>