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02" r:id="rId2"/>
    <p:sldId id="384" r:id="rId3"/>
    <p:sldId id="573" r:id="rId4"/>
    <p:sldId id="491" r:id="rId5"/>
    <p:sldId id="575" r:id="rId6"/>
    <p:sldId id="576" r:id="rId7"/>
    <p:sldId id="577" r:id="rId8"/>
    <p:sldId id="578" r:id="rId9"/>
    <p:sldId id="579" r:id="rId10"/>
    <p:sldId id="580" r:id="rId11"/>
    <p:sldId id="581" r:id="rId12"/>
    <p:sldId id="582" r:id="rId13"/>
    <p:sldId id="583" r:id="rId14"/>
    <p:sldId id="584" r:id="rId15"/>
    <p:sldId id="585" r:id="rId16"/>
    <p:sldId id="586" r:id="rId17"/>
    <p:sldId id="574" r:id="rId18"/>
    <p:sldId id="494" r:id="rId19"/>
    <p:sldId id="414" r:id="rId20"/>
    <p:sldId id="417" r:id="rId21"/>
    <p:sldId id="418" r:id="rId22"/>
    <p:sldId id="419" r:id="rId23"/>
    <p:sldId id="420" r:id="rId24"/>
    <p:sldId id="401" r:id="rId25"/>
    <p:sldId id="473" r:id="rId26"/>
    <p:sldId id="403" r:id="rId27"/>
    <p:sldId id="474" r:id="rId28"/>
    <p:sldId id="476" r:id="rId29"/>
    <p:sldId id="475" r:id="rId30"/>
    <p:sldId id="404" r:id="rId31"/>
    <p:sldId id="477" r:id="rId32"/>
    <p:sldId id="478" r:id="rId33"/>
    <p:sldId id="479" r:id="rId34"/>
    <p:sldId id="480" r:id="rId35"/>
    <p:sldId id="481" r:id="rId36"/>
    <p:sldId id="454" r:id="rId37"/>
    <p:sldId id="455" r:id="rId38"/>
    <p:sldId id="456" r:id="rId39"/>
    <p:sldId id="457" r:id="rId40"/>
    <p:sldId id="458" r:id="rId41"/>
    <p:sldId id="459" r:id="rId42"/>
    <p:sldId id="460" r:id="rId43"/>
    <p:sldId id="461" r:id="rId44"/>
    <p:sldId id="462" r:id="rId45"/>
    <p:sldId id="463" r:id="rId46"/>
    <p:sldId id="483" r:id="rId47"/>
    <p:sldId id="464" r:id="rId48"/>
    <p:sldId id="465" r:id="rId49"/>
    <p:sldId id="482" r:id="rId50"/>
    <p:sldId id="466" r:id="rId51"/>
    <p:sldId id="467" r:id="rId52"/>
    <p:sldId id="468" r:id="rId53"/>
    <p:sldId id="469" r:id="rId54"/>
    <p:sldId id="409" r:id="rId55"/>
    <p:sldId id="408" r:id="rId56"/>
    <p:sldId id="41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D9D8"/>
    <a:srgbClr val="00ACED"/>
    <a:srgbClr val="C7A5B1"/>
    <a:srgbClr val="DDC9D0"/>
    <a:srgbClr val="8E5A6D"/>
    <a:srgbClr val="2E3957"/>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44"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1995C-9C73-92FF-87CB-197B77C4F2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C249E-A4B4-5290-EC57-4EFD4C827C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FFFDA4-031E-FB09-86AD-4912A09469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8BC31E-673A-4CC7-EF9A-587B79AEBA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8150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98547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sis.midocean.ae/public-forms/create?public_hash=5508782679a1669a18dd5b10c4a27cfeadf99cf8"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tamersalah.com/tylenol-pharmaceutical-case/" TargetMode="External"/><Relationship Id="rId7" Type="http://schemas.openxmlformats.org/officeDocument/2006/relationships/image" Target="../media/image10.svg"/><Relationship Id="rId12" Type="http://schemas.openxmlformats.org/officeDocument/2006/relationships/image" Target="../media/image18.png"/><Relationship Id="rId2" Type="http://schemas.openxmlformats.org/officeDocument/2006/relationships/hyperlink" Target="https://www.ou.edu/deptcomm/dodjcc/groups/02C2/Johnson%20&amp;%20Johnson.htm" TargetMode="External"/><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8.svg"/><Relationship Id="rId5" Type="http://schemas.openxmlformats.org/officeDocument/2006/relationships/hyperlink" Target="https://youtu.be/n5tiQEUgW3c" TargetMode="External"/><Relationship Id="rId10" Type="http://schemas.openxmlformats.org/officeDocument/2006/relationships/image" Target="../media/image7.png"/><Relationship Id="rId4" Type="http://schemas.openxmlformats.org/officeDocument/2006/relationships/hyperlink" Target="https://www.youtube.com/watch?v=l1R0EnzGB3I" TargetMode="External"/><Relationship Id="rId9" Type="http://schemas.openxmlformats.org/officeDocument/2006/relationships/image" Target="../media/image4.sv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7.png"/><Relationship Id="rId7"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BCB60-37D9-BF62-A13E-65020881E2F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D5E6F26-C788-72E5-2CE6-76933F6FCE0D}"/>
              </a:ext>
            </a:extLst>
          </p:cNvPr>
          <p:cNvSpPr txBox="1"/>
          <p:nvPr/>
        </p:nvSpPr>
        <p:spPr>
          <a:xfrm>
            <a:off x="7150013" y="3863742"/>
            <a:ext cx="5041987" cy="224676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للتسجيل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hlinkClick r:id="rId3"/>
              </a:rPr>
              <a:t>sis.midocean.ae/public-forms/create?public_hash=5508782679a1669a18dd5b10c4a27cfeadf99cf8</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يحصل الطالب على شهادة حضور</a:t>
            </a:r>
          </a:p>
        </p:txBody>
      </p:sp>
      <p:sp>
        <p:nvSpPr>
          <p:cNvPr id="29" name="Rectangle 28">
            <a:extLst>
              <a:ext uri="{FF2B5EF4-FFF2-40B4-BE49-F238E27FC236}">
                <a16:creationId xmlns:a16="http://schemas.microsoft.com/office/drawing/2014/main" id="{1D3E61BF-2EBF-A9D0-DB53-F4441440BA96}"/>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6DCE9E8-097A-2A2A-9314-777E079000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F890BCE9-0479-30F0-8A0F-F0C79836754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3" name="Rectangle 2">
            <a:extLst>
              <a:ext uri="{FF2B5EF4-FFF2-40B4-BE49-F238E27FC236}">
                <a16:creationId xmlns:a16="http://schemas.microsoft.com/office/drawing/2014/main" id="{8F4AB6C0-BFD5-7A1F-3442-46C48B9C4C5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71EC4D83-D8BA-3923-9EF8-873A75176CE8}"/>
              </a:ext>
            </a:extLst>
          </p:cNvPr>
          <p:cNvSpPr txBox="1"/>
          <p:nvPr/>
        </p:nvSpPr>
        <p:spPr>
          <a:xfrm>
            <a:off x="270612" y="134467"/>
            <a:ext cx="103482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2B07C1A-06C2-6D31-12E5-8447A4D35462}"/>
              </a:ext>
            </a:extLst>
          </p:cNvPr>
          <p:cNvSpPr txBox="1"/>
          <p:nvPr/>
        </p:nvSpPr>
        <p:spPr>
          <a:xfrm>
            <a:off x="331642" y="390282"/>
            <a:ext cx="96622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4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a:extLst>
              <a:ext uri="{FF2B5EF4-FFF2-40B4-BE49-F238E27FC236}">
                <a16:creationId xmlns:a16="http://schemas.microsoft.com/office/drawing/2014/main" id="{3DE32220-6623-76F0-4A61-961746E393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569741" y="767725"/>
            <a:ext cx="5511478" cy="5511478"/>
          </a:xfrm>
          <a:prstGeom prst="rect">
            <a:avLst/>
          </a:prstGeom>
        </p:spPr>
      </p:pic>
      <p:pic>
        <p:nvPicPr>
          <p:cNvPr id="9" name="Picture 8" descr="A purple and white text on a black background&#10;&#10;Description automatically generated">
            <a:extLst>
              <a:ext uri="{FF2B5EF4-FFF2-40B4-BE49-F238E27FC236}">
                <a16:creationId xmlns:a16="http://schemas.microsoft.com/office/drawing/2014/main" id="{3517E255-BF96-B635-AC09-21295C627ACD}"/>
              </a:ext>
            </a:extLst>
          </p:cNvPr>
          <p:cNvPicPr>
            <a:picLocks noChangeAspect="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8002182" y="1691288"/>
            <a:ext cx="3337648" cy="1835706"/>
          </a:xfrm>
          <a:prstGeom prst="rect">
            <a:avLst/>
          </a:prstGeom>
        </p:spPr>
      </p:pic>
    </p:spTree>
    <p:extLst>
      <p:ext uri="{BB962C8B-B14F-4D97-AF65-F5344CB8AC3E}">
        <p14:creationId xmlns:p14="http://schemas.microsoft.com/office/powerpoint/2010/main" val="391700323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5078313"/>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lang="ar-EG" sz="2800" b="0" i="0" u="none" strike="noStrike" dirty="0">
              <a:solidFill>
                <a:srgbClr val="333333"/>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r" rtl="1" fontAlgn="base"/>
            <a:r>
              <a:rPr lang="ar-EG" sz="2800" b="1" i="0" u="none" strike="noStrike" dirty="0">
                <a:solidFill>
                  <a:srgbClr val="000080"/>
                </a:solidFill>
                <a:effectLst/>
                <a:latin typeface="inherit"/>
              </a:rPr>
              <a:t>مقدمة</a:t>
            </a:r>
            <a:endParaRPr lang="ar-EG" sz="2800" b="0" i="0" u="none" strike="noStrike" dirty="0">
              <a:solidFill>
                <a:srgbClr val="333333"/>
              </a:solidFill>
              <a:effectLst/>
              <a:latin typeface="Almarai"/>
            </a:endParaRPr>
          </a:p>
          <a:p>
            <a:pPr algn="r" rtl="1" fontAlgn="base"/>
            <a:r>
              <a:rPr lang="ar-EG" sz="2800" b="1" i="0" u="none" strike="noStrike" dirty="0">
                <a:solidFill>
                  <a:srgbClr val="000000"/>
                </a:solidFill>
                <a:effectLst/>
                <a:latin typeface="inherit"/>
              </a:rPr>
              <a:t>منتج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a:t>
            </a:r>
            <a:r>
              <a:rPr lang="en-US" sz="2800" b="1" i="0" u="none" strike="noStrike" dirty="0">
                <a:solidFill>
                  <a:srgbClr val="FF0000"/>
                </a:solidFill>
                <a:effectLst/>
                <a:latin typeface="inherit"/>
              </a:rPr>
              <a:t>Tylenol</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هو مسكن و خافض للحرارة من مادة </a:t>
            </a:r>
            <a:r>
              <a:rPr lang="en-US" sz="2800" b="1" i="0" u="none" strike="noStrike" dirty="0">
                <a:solidFill>
                  <a:srgbClr val="000000"/>
                </a:solidFill>
                <a:effectLst/>
                <a:latin typeface="inherit"/>
              </a:rPr>
              <a:t>Acetaminophen –Paracetamol  </a:t>
            </a:r>
            <a:r>
              <a:rPr lang="ar-EG" sz="2800" b="1" i="0" u="none" strike="noStrike" dirty="0">
                <a:solidFill>
                  <a:srgbClr val="000000"/>
                </a:solidFill>
                <a:effectLst/>
                <a:latin typeface="inherit"/>
              </a:rPr>
              <a:t>و هو قصة نجاح تسويقية عالمية.</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بدأ تصنيع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في شركة </a:t>
            </a:r>
            <a:r>
              <a:rPr lang="en-US" sz="2800" b="1" i="0" u="none" strike="noStrike" dirty="0">
                <a:solidFill>
                  <a:srgbClr val="000000"/>
                </a:solidFill>
                <a:effectLst/>
                <a:latin typeface="inherit"/>
              </a:rPr>
              <a:t>McNeil  </a:t>
            </a:r>
            <a:r>
              <a:rPr lang="ar-EG" sz="2800" b="1" i="0" u="none" strike="noStrike" dirty="0">
                <a:solidFill>
                  <a:srgbClr val="000000"/>
                </a:solidFill>
                <a:effectLst/>
                <a:latin typeface="inherit"/>
              </a:rPr>
              <a:t>و كان فقط على هيئة دواء شراب للأطفال كبديل للأسبرين.</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عام 1959 قامت شركة جونسون أند جونسون </a:t>
            </a:r>
            <a:r>
              <a:rPr lang="en-US" sz="2800" b="1" i="0" u="none" strike="noStrike" dirty="0">
                <a:solidFill>
                  <a:srgbClr val="000000"/>
                </a:solidFill>
                <a:effectLst/>
                <a:latin typeface="inherit"/>
              </a:rPr>
              <a:t>J&amp;J  </a:t>
            </a:r>
            <a:r>
              <a:rPr lang="ar-EG" sz="2800" b="1" i="0" u="none" strike="noStrike" dirty="0">
                <a:solidFill>
                  <a:srgbClr val="000000"/>
                </a:solidFill>
                <a:effectLst/>
                <a:latin typeface="inherit"/>
              </a:rPr>
              <a:t>بشراء شركة </a:t>
            </a:r>
            <a:r>
              <a:rPr lang="en-US" sz="2800" b="1" i="0" u="none" strike="noStrike" dirty="0">
                <a:solidFill>
                  <a:srgbClr val="000000"/>
                </a:solidFill>
                <a:effectLst/>
                <a:latin typeface="inherit"/>
              </a:rPr>
              <a:t>McNeil</a:t>
            </a:r>
            <a:br>
              <a:rPr lang="en-US" sz="2800" b="0" i="0" u="none" strike="noStrike" dirty="0">
                <a:solidFill>
                  <a:srgbClr val="000000"/>
                </a:solidFill>
                <a:effectLst/>
                <a:latin typeface="Almarai"/>
              </a:rPr>
            </a:br>
            <a:r>
              <a:rPr lang="ar-EG" sz="2800" b="1" i="0" u="none" strike="noStrike" dirty="0">
                <a:solidFill>
                  <a:srgbClr val="000000"/>
                </a:solidFill>
                <a:effectLst/>
                <a:latin typeface="inherit"/>
              </a:rPr>
              <a:t>و بدأت في إصدار الأقراص للبالغين </a:t>
            </a:r>
            <a:r>
              <a:rPr lang="en-US" sz="2800" b="1" i="0" u="none" strike="noStrike" dirty="0">
                <a:solidFill>
                  <a:srgbClr val="000000"/>
                </a:solidFill>
                <a:effectLst/>
                <a:latin typeface="inherit"/>
              </a:rPr>
              <a:t>Tylenol Tablets</a:t>
            </a:r>
            <a:endParaRPr lang="en-US" sz="2800" b="0" i="0" u="none" strike="noStrike" dirty="0">
              <a:solidFill>
                <a:srgbClr val="000000"/>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4149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9804-FB60-B1E5-FA5B-7F29833BD5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0AFAA42-BF66-5DEC-0D10-47FCC992C733}"/>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5095BC1-69F4-15FE-8975-62088B550BC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AC8290-1F6A-F546-6DC6-FBD3763E779C}"/>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797AC5A2-A8F1-C1ED-392C-80FCFEEEB3D9}"/>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2CEFE31-DE45-67E5-2CCD-E18336C24CCC}"/>
              </a:ext>
            </a:extLst>
          </p:cNvPr>
          <p:cNvSpPr txBox="1"/>
          <p:nvPr/>
        </p:nvSpPr>
        <p:spPr>
          <a:xfrm>
            <a:off x="1688798" y="1644410"/>
            <a:ext cx="978276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 منافس آخر في الظهور والترويج بقوة هو</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err="1">
                <a:ln>
                  <a:noFill/>
                </a:ln>
                <a:solidFill>
                  <a:srgbClr val="000000"/>
                </a:solidFill>
                <a:effectLst/>
                <a:latin typeface="inherit"/>
                <a:cs typeface="Arial" panose="020B0604020202020204" pitchFamily="34" charset="0"/>
              </a:rPr>
              <a:t>Datril</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من شركة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Bristol Myers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و كان أقل سعرا بنفس المادة الفعالة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بدأت شركة جونسون في وضع خطة تسويقية للنمو و التغلب على المنافسين  من خطوتين أساسيتين</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000000"/>
                </a:solidFill>
                <a:effectLst/>
                <a:latin typeface="inherit"/>
                <a:cs typeface="Arial" panose="020B0604020202020204" pitchFamily="34" charset="0"/>
              </a:rPr>
              <a:t>أول خطوة هي تطوير المنتج و إضافة منتجات أخرى</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Line Extensions</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معزز القوة أقراص</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FF0000"/>
                </a:solidFill>
                <a:effectLst/>
                <a:latin typeface="inherit"/>
              </a:rPr>
              <a:t> Tylenol Extra Strength</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كابسولات</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000000"/>
                </a:solidFill>
                <a:effectLst/>
                <a:latin typeface="inherit"/>
              </a:rPr>
              <a:t> </a:t>
            </a:r>
            <a:r>
              <a:rPr kumimoji="0" lang="en-US" altLang="en-US" sz="2800" b="1" i="0" u="none" strike="noStrike" cap="none" normalizeH="0" baseline="0" dirty="0">
                <a:ln>
                  <a:noFill/>
                </a:ln>
                <a:solidFill>
                  <a:srgbClr val="FF0000"/>
                </a:solidFill>
                <a:effectLst/>
                <a:latin typeface="inherit"/>
              </a:rPr>
              <a:t>Tylenol Capsules</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000000"/>
                </a:solidFill>
                <a:effectLst/>
                <a:latin typeface="inherit"/>
                <a:cs typeface="Arial" panose="020B0604020202020204" pitchFamily="34" charset="0"/>
              </a:rPr>
              <a:t>ثاني الخطوات الهامة هو البدء في الترويج المباشر للمستهلك</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000000"/>
                </a:solidFill>
                <a:effectLst/>
                <a:latin typeface="inherit"/>
              </a:rPr>
              <a:t> Direct to consumer DTC</a:t>
            </a:r>
            <a:endParaRPr kumimoji="0" lang="en-US" altLang="en-US" sz="12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FD799D36-BD7F-811C-B4F0-11668E0EDF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452F195-BACF-A633-FB6D-C00871D296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AE08597-670E-C86C-290C-C09C7C77C8A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131D84A-B0DE-1F08-88AD-DD0C36E3285B}"/>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9ACF7E-54C9-8036-D10D-141539B2D06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E9B7C70-040A-4EAD-0732-BD8167339EB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A412D880-A507-8F3E-A383-1451CAD38841}"/>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094773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47E9-2E51-3174-9F68-B0D2795024A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70D4F3-C789-9255-692F-A4C5C3210ED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A536492-195E-6F07-1471-9F2A9E0A6F1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732F5F-1081-EE25-AB9B-9BFC1C6580F1}"/>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235D0973-41B6-45F7-0911-D92646CCA97A}"/>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1DF6C05-3A67-B418-3C9D-0D8DC3B32B29}"/>
              </a:ext>
            </a:extLst>
          </p:cNvPr>
          <p:cNvSpPr txBox="1"/>
          <p:nvPr/>
        </p:nvSpPr>
        <p:spPr>
          <a:xfrm>
            <a:off x="1688798" y="1644410"/>
            <a:ext cx="9782768" cy="4093428"/>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lang="ar-EG" sz="2800" b="1" i="0" dirty="0">
                <a:solidFill>
                  <a:srgbClr val="000000"/>
                </a:solidFill>
                <a:effectLst/>
                <a:latin typeface="Almarai"/>
              </a:rPr>
              <a:t>عام 1982 و نتيجة لهذه الخطة المميزة، سيطر </a:t>
            </a:r>
            <a:r>
              <a:rPr lang="ar-EG" sz="2800" b="1" i="0" dirty="0" err="1">
                <a:solidFill>
                  <a:srgbClr val="000000"/>
                </a:solidFill>
                <a:effectLst/>
                <a:latin typeface="Almarai"/>
              </a:rPr>
              <a:t>تايلنول</a:t>
            </a:r>
            <a:r>
              <a:rPr lang="ar-EG" sz="2800" b="1" i="0" dirty="0">
                <a:solidFill>
                  <a:srgbClr val="000000"/>
                </a:solidFill>
                <a:effectLst/>
                <a:latin typeface="Almarai"/>
              </a:rPr>
              <a:t> </a:t>
            </a:r>
            <a:r>
              <a:rPr lang="en-US" sz="2800" b="1" i="0" dirty="0">
                <a:solidFill>
                  <a:srgbClr val="FF0000"/>
                </a:solidFill>
                <a:effectLst/>
                <a:latin typeface="inherit"/>
              </a:rPr>
              <a:t>Tylenol</a:t>
            </a:r>
            <a:r>
              <a:rPr lang="en-US" sz="2800" b="1" i="0" dirty="0">
                <a:solidFill>
                  <a:srgbClr val="000000"/>
                </a:solidFill>
                <a:effectLst/>
                <a:latin typeface="Almarai"/>
              </a:rPr>
              <a:t> </a:t>
            </a:r>
            <a:r>
              <a:rPr lang="ar-EG" sz="2800" b="1" i="0" dirty="0">
                <a:solidFill>
                  <a:srgbClr val="000000"/>
                </a:solidFill>
                <a:effectLst/>
                <a:latin typeface="Almarai"/>
              </a:rPr>
              <a:t>على 37% من سوق المسكنات في أمريكا و أصبح أكبر براند في تاريخ منتجات الصحة و الجمال وتم استخدامه من قبل 100 مليون أمريكي.</a:t>
            </a:r>
            <a:br>
              <a:rPr lang="ar-EG" sz="2800" dirty="0"/>
            </a:br>
            <a:r>
              <a:rPr lang="ar-EG" sz="2800" b="1" i="0" dirty="0">
                <a:solidFill>
                  <a:srgbClr val="000000"/>
                </a:solidFill>
                <a:effectLst/>
                <a:latin typeface="Almarai"/>
              </a:rPr>
              <a:t>و كان يمثل 8% من مبيعات شركة جونسون و 16% من أرباحها.</a:t>
            </a:r>
            <a:br>
              <a:rPr lang="ar-EG" sz="2800" dirty="0"/>
            </a:br>
            <a:r>
              <a:rPr lang="ar-EG" sz="2800" b="1" i="0" dirty="0">
                <a:solidFill>
                  <a:srgbClr val="000000"/>
                </a:solidFill>
                <a:effectLst/>
                <a:latin typeface="Almarai"/>
              </a:rPr>
              <a:t>و بدأت شركة جونسون في عمل حملة إعلانية ضخمة بتكلفة 40 مليون دولار وكانت تعتمد على شهادات المرضى على فعالية الدواء </a:t>
            </a:r>
            <a:r>
              <a:rPr lang="en-US" sz="2800" b="1" i="0" dirty="0">
                <a:solidFill>
                  <a:srgbClr val="000000"/>
                </a:solidFill>
                <a:effectLst/>
                <a:latin typeface="Almarai"/>
              </a:rPr>
              <a:t>Testimonial Ads  </a:t>
            </a:r>
            <a:r>
              <a:rPr lang="ar-EG" sz="2800" b="1" i="0" dirty="0">
                <a:solidFill>
                  <a:srgbClr val="000000"/>
                </a:solidFill>
                <a:effectLst/>
                <a:latin typeface="Almarai"/>
              </a:rPr>
              <a:t>سواء في المستشفيات أو الصيدليات و كان شعار الحملة الناجحة.</a:t>
            </a:r>
            <a:endParaRPr lang="en-US" sz="2800" b="1" i="0" dirty="0">
              <a:solidFill>
                <a:srgbClr val="000000"/>
              </a:solidFill>
              <a:effectLst/>
              <a:latin typeface="Almarai"/>
            </a:endParaRPr>
          </a:p>
          <a:p>
            <a:pPr marL="0" marR="0" lvl="0" indent="0" algn="ctr" defTabSz="914400" rtl="1" eaLnBrk="0" fontAlgn="base" latinLnBrk="0" hangingPunct="0">
              <a:lnSpc>
                <a:spcPct val="100000"/>
              </a:lnSpc>
              <a:spcBef>
                <a:spcPct val="0"/>
              </a:spcBef>
              <a:spcAft>
                <a:spcPct val="0"/>
              </a:spcAft>
              <a:buClrTx/>
              <a:buSzTx/>
              <a:buFontTx/>
              <a:buNone/>
              <a:tabLst/>
            </a:pPr>
            <a:br>
              <a:rPr lang="ar-EG" sz="1200" dirty="0"/>
            </a:br>
            <a:r>
              <a:rPr lang="en-US" sz="2400" b="1" i="0" dirty="0" err="1">
                <a:solidFill>
                  <a:srgbClr val="C00000"/>
                </a:solidFill>
                <a:effectLst/>
                <a:latin typeface="Almarai"/>
              </a:rPr>
              <a:t>Tylenol..the</a:t>
            </a:r>
            <a:r>
              <a:rPr lang="en-US" sz="2400" b="1" i="0" dirty="0">
                <a:solidFill>
                  <a:srgbClr val="C00000"/>
                </a:solidFill>
                <a:effectLst/>
                <a:latin typeface="Almarai"/>
              </a:rPr>
              <a:t> most potent pain reliever you can buy without Prescription</a:t>
            </a:r>
            <a:endParaRPr kumimoji="0" lang="en-US" altLang="en-US" sz="1200" b="0" i="0" u="none" strike="noStrike" cap="none" normalizeH="0" baseline="0" dirty="0">
              <a:ln>
                <a:noFill/>
              </a:ln>
              <a:solidFill>
                <a:srgbClr val="C00000"/>
              </a:solidFill>
              <a:effectLst/>
            </a:endParaRPr>
          </a:p>
        </p:txBody>
      </p:sp>
      <p:pic>
        <p:nvPicPr>
          <p:cNvPr id="49" name="Graphic 48">
            <a:extLst>
              <a:ext uri="{FF2B5EF4-FFF2-40B4-BE49-F238E27FC236}">
                <a16:creationId xmlns:a16="http://schemas.microsoft.com/office/drawing/2014/main" id="{B6A4BE09-8066-2B0F-1454-D6D78C3D83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9478680B-7011-2351-3ECF-FF1E4ED483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78DA7D5-4455-D072-F0DD-686605B40F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613AA80-CA18-8C61-982A-7E8D420989A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0A03A0F-4B20-2EB6-586D-2D6263FC137C}"/>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956EEB3-20F6-24F7-CAA3-B55D412FD38B}"/>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3C5BD573-1B62-B35D-8931-86C0D8968B7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0" name="TextBox 9">
            <a:extLst>
              <a:ext uri="{FF2B5EF4-FFF2-40B4-BE49-F238E27FC236}">
                <a16:creationId xmlns:a16="http://schemas.microsoft.com/office/drawing/2014/main" id="{355125AC-BEE1-4B1D-C014-7CE8E8E6AD4D}"/>
              </a:ext>
            </a:extLst>
          </p:cNvPr>
          <p:cNvSpPr txBox="1"/>
          <p:nvPr/>
        </p:nvSpPr>
        <p:spPr>
          <a:xfrm>
            <a:off x="3684905" y="5642512"/>
            <a:ext cx="6238240" cy="400110"/>
          </a:xfrm>
          <a:prstGeom prst="rect">
            <a:avLst/>
          </a:prstGeom>
          <a:noFill/>
        </p:spPr>
        <p:txBody>
          <a:bodyPr wrap="square">
            <a:spAutoFit/>
          </a:bodyPr>
          <a:lstStyle/>
          <a:p>
            <a:pPr algn="ctr" rtl="1"/>
            <a:r>
              <a:rPr lang="ar-EG" sz="2000" b="1" dirty="0">
                <a:solidFill>
                  <a:srgbClr val="0070C0"/>
                </a:solidFill>
              </a:rPr>
              <a:t>تايلينول.. أقوى مسكن للآلام يمكنك شراؤه بدون وصفة طبية</a:t>
            </a:r>
          </a:p>
        </p:txBody>
      </p:sp>
    </p:spTree>
    <p:extLst>
      <p:ext uri="{BB962C8B-B14F-4D97-AF65-F5344CB8AC3E}">
        <p14:creationId xmlns:p14="http://schemas.microsoft.com/office/powerpoint/2010/main" val="489885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4E4DF-B07D-7C4E-81F6-9E87ADD5FF5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DEA6B1-F018-3F0E-77AE-C2A2B6E05389}"/>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E688062-2C39-C4D1-DC02-A2A3015C8341}"/>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65AED4-104D-1915-D5A3-394F35F98644}"/>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C14E53C6-B951-62EC-1D0F-890AA8F306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3E21BDA-B351-08A3-3C68-D94A45628A3E}"/>
              </a:ext>
            </a:extLst>
          </p:cNvPr>
          <p:cNvSpPr txBox="1"/>
          <p:nvPr/>
        </p:nvSpPr>
        <p:spPr>
          <a:xfrm>
            <a:off x="1688798" y="1644410"/>
            <a:ext cx="9782768" cy="421653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1" i="0" u="none" strike="noStrike" cap="none" normalizeH="0" baseline="0" dirty="0">
                <a:ln>
                  <a:noFill/>
                </a:ln>
                <a:solidFill>
                  <a:srgbClr val="FF0000"/>
                </a:solidFill>
                <a:effectLst/>
                <a:latin typeface="inherit"/>
                <a:cs typeface="Arial" panose="020B0604020202020204" pitchFamily="34" charset="0"/>
              </a:rPr>
              <a:t>حدوث الأزمة</a:t>
            </a:r>
            <a:br>
              <a:rPr kumimoji="0" lang="en-US" altLang="en-US" sz="28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80"/>
                </a:solidFill>
                <a:effectLst/>
                <a:latin typeface="inherit"/>
                <a:cs typeface="Arial" panose="020B0604020202020204" pitchFamily="34" charset="0"/>
              </a:rPr>
              <a:t>كل هذا النجاح تحطًم يوم 29 سبتمبر من نفس العام 1982</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FF0000"/>
                </a:solidFill>
                <a:effectLst/>
                <a:latin typeface="inherit"/>
                <a:cs typeface="Arial" panose="020B0604020202020204" pitchFamily="34" charset="0"/>
              </a:rPr>
              <a:t>حيث تم تسجيل 7 وفيات في شيكاغو بسبب تناول </a:t>
            </a:r>
            <a:r>
              <a:rPr kumimoji="0" lang="ar-SA" altLang="en-US" sz="2600" b="1" i="0" u="none" strike="noStrike" cap="none" normalizeH="0" baseline="0" dirty="0" err="1">
                <a:ln>
                  <a:noFill/>
                </a:ln>
                <a:solidFill>
                  <a:srgbClr val="FF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FF0000"/>
                </a:solidFill>
                <a:effectLst/>
                <a:latin typeface="inherit"/>
                <a:cs typeface="Arial" panose="020B0604020202020204" pitchFamily="34" charset="0"/>
              </a:rPr>
              <a:t> – 3 من أسرة واحدة</a:t>
            </a:r>
            <a:r>
              <a:rPr kumimoji="0" lang="en-US" altLang="en-US" sz="2600" b="1" i="0" u="none" strike="noStrike" cap="none" normalizeH="0" baseline="0" dirty="0">
                <a:ln>
                  <a:noFill/>
                </a:ln>
                <a:solidFill>
                  <a:srgbClr val="FF0000"/>
                </a:solidFill>
                <a:effectLst/>
                <a:latin typeface="inherit"/>
                <a:cs typeface="Arial" panose="020B0604020202020204" pitchFamily="34" charset="0"/>
              </a:rPr>
              <a:t>.</a:t>
            </a:r>
            <a:br>
              <a:rPr kumimoji="0" lang="en-US" altLang="en-US" sz="26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00"/>
                </a:solidFill>
                <a:effectLst/>
                <a:latin typeface="inherit"/>
                <a:cs typeface="Arial" panose="020B0604020202020204" pitchFamily="34" charset="0"/>
              </a:rPr>
              <a:t>و طبقا للتحقيقات الأولية تم التأكد أن أحد الأشخاص-غير المعلومين-  قام بشراء المنتج وحقن سم السيانيد في الكبسولات واستطاع أن  يعيدها مرة أخرى لأحد المتاجر</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000000"/>
                </a:solidFill>
                <a:effectLst/>
                <a:latin typeface="inherit"/>
                <a:cs typeface="Arial" panose="020B0604020202020204" pitchFamily="34" charset="0"/>
              </a:rPr>
              <a:t>بعد هذه الحادثة القاتلة،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اهتزت ثقة المستهلكين </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تمام</a:t>
            </a:r>
            <a:r>
              <a:rPr kumimoji="0" lang="ar-EG" altLang="en-US" sz="2600" b="1" i="0" u="none" strike="noStrike" cap="none" normalizeH="0" baseline="0" dirty="0">
                <a:ln>
                  <a:noFill/>
                </a:ln>
                <a:solidFill>
                  <a:srgbClr val="000000"/>
                </a:solidFill>
                <a:effectLst/>
                <a:latin typeface="inherit"/>
                <a:cs typeface="Arial" panose="020B0604020202020204" pitchFamily="34" charset="0"/>
              </a:rPr>
              <a:t>ً</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ا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وتنبأ كل المتخصصين بنهاية 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الناجح</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 ، حتى أنه تم نشر مقال في جريدة النيويورك تايمز وفيه مقولات بنفس المعنى من قبل أحد عمالقة الإعلان جيري ديلا فيمينا تؤكد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أن الضرر الذي حدث لاسم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لا يمكن إصلاحه</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8BCD2DB0-7A90-8F43-2A09-753A8497E9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CC43B93-16EF-8220-CBE5-73E95894330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729835A-2A71-0C4F-F1F6-D83CEBDBD5C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51B44118-FDCE-7DF9-19ED-4BB74A337E6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57A3291-0EC6-7149-7377-AB43740DA21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FF8BC75-BC69-B6D9-778D-F50A9533A60C}"/>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C35FB6E-1ACB-60A2-6BD9-965E38DACC2F}"/>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4101157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77E60-6C47-0536-FC09-800100F94CC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A74C6B-58E3-C82E-BBE2-751A68460F3A}"/>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FE5C238-61F7-E79B-EF9E-0F65883CE4B3}"/>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04A244-9E6C-5080-6770-BF70E9AA57BF}"/>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4B665DF3-D709-C5CB-E044-43D9AEA407A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2F55C5E-BD10-A5C3-1613-84E2E12128A0}"/>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A84800CF-CF7D-1349-10CA-DA0013B18C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E78D8D1-D30A-160E-19FB-533AF34DF27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0557183-ED30-2B0B-BB2C-3D7F79A2F3C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3BC0D69-B214-39A0-1892-7309402F3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A50869-6B89-0AA2-B33A-09900C2B29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B2E272AC-4747-BE12-5C18-7E66A81D0FAB}"/>
              </a:ext>
            </a:extLst>
          </p:cNvPr>
          <p:cNvPicPr>
            <a:picLocks noChangeAspect="1"/>
          </p:cNvPicPr>
          <p:nvPr/>
        </p:nvPicPr>
        <p:blipFill rotWithShape="1">
          <a:blip r:embed="rId8"/>
          <a:srcRect l="5063" t="30697" r="5909" b="36889"/>
          <a:stretch/>
        </p:blipFill>
        <p:spPr>
          <a:xfrm>
            <a:off x="1069694" y="2211669"/>
            <a:ext cx="10854287" cy="2222984"/>
          </a:xfrm>
          <a:prstGeom prst="rect">
            <a:avLst/>
          </a:prstGeom>
        </p:spPr>
      </p:pic>
      <p:sp>
        <p:nvSpPr>
          <p:cNvPr id="12" name="TextBox 11">
            <a:extLst>
              <a:ext uri="{FF2B5EF4-FFF2-40B4-BE49-F238E27FC236}">
                <a16:creationId xmlns:a16="http://schemas.microsoft.com/office/drawing/2014/main" id="{03D5F140-6937-6D26-7605-928C44315B10}"/>
              </a:ext>
            </a:extLst>
          </p:cNvPr>
          <p:cNvSpPr txBox="1"/>
          <p:nvPr/>
        </p:nvSpPr>
        <p:spPr>
          <a:xfrm>
            <a:off x="1736529" y="4453291"/>
            <a:ext cx="9980989" cy="1754326"/>
          </a:xfrm>
          <a:prstGeom prst="rect">
            <a:avLst/>
          </a:prstGeom>
          <a:noFill/>
        </p:spPr>
        <p:txBody>
          <a:bodyPr wrap="square">
            <a:spAutoFit/>
          </a:bodyPr>
          <a:lstStyle/>
          <a:p>
            <a:pPr algn="r" rtl="1"/>
            <a:r>
              <a:rPr lang="ar-EG" b="1" dirty="0"/>
              <a:t>في أحد الأيام، اعتقد كل إنسان في البلاد أن تايلينول قد يقتلهم. لا أعتقد أن هناك ما يكفي من الدولارات الإعلانية، </a:t>
            </a:r>
            <a:endParaRPr lang="en-US" b="1" dirty="0"/>
          </a:p>
          <a:p>
            <a:pPr algn="r" rtl="1"/>
            <a:r>
              <a:rPr lang="ar-EG" b="1" dirty="0"/>
              <a:t>أو ما يكفي من رجال التسويق، لتغيير ذلك.</a:t>
            </a:r>
          </a:p>
          <a:p>
            <a:pPr algn="r" rtl="1"/>
            <a:r>
              <a:rPr lang="ar-EG" b="1" dirty="0"/>
              <a:t>التنبؤ الثابت الذي سأقوم به هو أنك لن ترى اسم </a:t>
            </a:r>
            <a:r>
              <a:rPr lang="en-US" b="1" dirty="0"/>
              <a:t>Tylenol </a:t>
            </a:r>
            <a:r>
              <a:rPr lang="ar-EG" b="1" dirty="0"/>
              <a:t>بأي شكل من الأشكال في غضون عام، "لا أعتقد أنه يمكنهم بيع منتج آخر تحت هذا الاسم على الإطلاق. قد يكون هناك شخص معلن يعتقد أنه يستطيع حل هذه المشكلة، وإذا وجدوه أريد توظيفه، لأنني أريده بعد ذلك أن يحول مبرد المياه الخاص بنا إلى مبرد نبيذ. قال جيري ديلا فيمينا، رئيس وكالة الإعلانات ديلا فيمينا </a:t>
            </a:r>
            <a:r>
              <a:rPr lang="ar-EG" b="1" dirty="0" err="1"/>
              <a:t>ترافيسانو</a:t>
            </a:r>
            <a:r>
              <a:rPr lang="ar-EG" b="1" dirty="0"/>
              <a:t> </a:t>
            </a:r>
            <a:r>
              <a:rPr lang="ar-EG" b="1" dirty="0" err="1"/>
              <a:t>بارتنرز</a:t>
            </a:r>
            <a:endParaRPr lang="ar-EG" b="1" dirty="0"/>
          </a:p>
          <a:p>
            <a:pPr algn="r" rtl="1"/>
            <a:endParaRPr lang="en-US" b="1" dirty="0"/>
          </a:p>
        </p:txBody>
      </p:sp>
      <p:sp>
        <p:nvSpPr>
          <p:cNvPr id="6" name="TextBox 5">
            <a:extLst>
              <a:ext uri="{FF2B5EF4-FFF2-40B4-BE49-F238E27FC236}">
                <a16:creationId xmlns:a16="http://schemas.microsoft.com/office/drawing/2014/main" id="{C58DF3B2-652A-D103-66D5-4552A64E8511}"/>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307B20C-16B8-7ABC-A041-114B183042D7}"/>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245531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4A0D-33F5-E552-6DCD-2E8F43A9D95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E6CDB9C-F201-9067-2251-08C80549C4A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42A7E2E-55D4-3A61-EB65-FB8D983ADB27}"/>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020EA1-4107-E81F-BCD8-D87882B83B53}"/>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CE0C79D-5237-984C-1D58-092E23D0342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682A753-F9A6-2471-67B9-E25F409492EC}"/>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9F05829C-644A-C2D0-5D28-BBD5604331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55A6594-976F-FE4B-00CC-A19EE3E678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7B33FFD-27E2-0689-8DF4-7AAF37EA927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D3512145-BBC9-177B-D30C-97ABDF8317B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E6A27DE-D90B-3246-4C3B-11FCA097AC67}"/>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AD6D4CD-17A7-92D8-5B1E-116FC20A57FC}"/>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3074" name="Picture 2" descr="Chicago Tylenol Murders 2 - Alcatraz East">
            <a:extLst>
              <a:ext uri="{FF2B5EF4-FFF2-40B4-BE49-F238E27FC236}">
                <a16:creationId xmlns:a16="http://schemas.microsoft.com/office/drawing/2014/main" id="{8E298F56-0FC1-B232-9B6F-23503ABDF9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8798" y="2167630"/>
            <a:ext cx="8118156" cy="431615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00B8D3-BFDF-E7D1-B453-2A52550FCB30}"/>
              </a:ext>
            </a:extLst>
          </p:cNvPr>
          <p:cNvSpPr txBox="1"/>
          <p:nvPr/>
        </p:nvSpPr>
        <p:spPr>
          <a:xfrm>
            <a:off x="9770951" y="2489003"/>
            <a:ext cx="1790844" cy="3170099"/>
          </a:xfrm>
          <a:prstGeom prst="rect">
            <a:avLst/>
          </a:prstGeom>
          <a:noFill/>
        </p:spPr>
        <p:txBody>
          <a:bodyPr wrap="square">
            <a:spAutoFit/>
          </a:bodyPr>
          <a:lstStyle/>
          <a:p>
            <a:pPr algn="r" rtl="1"/>
            <a:r>
              <a:rPr lang="ar-EG" sz="2000" b="1" dirty="0">
                <a:solidFill>
                  <a:srgbClr val="C00000"/>
                </a:solidFill>
              </a:rPr>
              <a:t>و لكن طريقة معالجة شركة جونسون للأزمة أصبحت مثالاً كلاسيكيا يُحتذى به لأفضل الطرق التي يجب اتباعها لكي تتعامل مع أي كارثة تسويقية.</a:t>
            </a:r>
          </a:p>
          <a:p>
            <a:pPr algn="r" rtl="1"/>
            <a:endParaRPr lang="en-US" sz="2000" b="1" dirty="0">
              <a:solidFill>
                <a:srgbClr val="C00000"/>
              </a:solidFill>
            </a:endParaRPr>
          </a:p>
        </p:txBody>
      </p:sp>
      <p:sp>
        <p:nvSpPr>
          <p:cNvPr id="6" name="TextBox 5">
            <a:extLst>
              <a:ext uri="{FF2B5EF4-FFF2-40B4-BE49-F238E27FC236}">
                <a16:creationId xmlns:a16="http://schemas.microsoft.com/office/drawing/2014/main" id="{C15B18C0-528D-7D3A-E476-47BB16331839}"/>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Tree>
    <p:extLst>
      <p:ext uri="{BB962C8B-B14F-4D97-AF65-F5344CB8AC3E}">
        <p14:creationId xmlns:p14="http://schemas.microsoft.com/office/powerpoint/2010/main" val="3961122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A4D8B-6F35-3630-44F7-968717C263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6F6FAF-60FD-2481-BDA4-95F20C753CE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59EA05D-7C0F-B3AF-F433-D4A7A7B46AF8}"/>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F0EAB-0A33-670A-99B2-75B833747D6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070643A-632C-3B3E-AF58-9DE189C5ABE2}"/>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3BAF436-D530-897C-29D9-0F6B277F8F0C}"/>
              </a:ext>
            </a:extLst>
          </p:cNvPr>
          <p:cNvSpPr txBox="1"/>
          <p:nvPr/>
        </p:nvSpPr>
        <p:spPr>
          <a:xfrm>
            <a:off x="1688798" y="1644410"/>
            <a:ext cx="9782768" cy="446276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800" b="1" i="0" u="none" strike="noStrike" dirty="0">
                <a:solidFill>
                  <a:srgbClr val="000080"/>
                </a:solidFill>
                <a:effectLst/>
                <a:latin typeface="inherit"/>
              </a:rPr>
              <a:t>شهر أكتوبر</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في الأسبوع الأول من الأزمة نشرت</a:t>
            </a:r>
            <a:r>
              <a:rPr lang="ar-EG" sz="2800" b="1" i="0" u="none" strike="noStrike" dirty="0">
                <a:solidFill>
                  <a:srgbClr val="FF0000"/>
                </a:solidFill>
                <a:effectLst/>
                <a:latin typeface="inherit"/>
              </a:rPr>
              <a:t>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تحذير عالمي للمجتمع الطبي، بجانب تخصيص رقم مجاني 24 ساعة لأية استفسارات، ووضعت جائزة مالية 100 ألف دولار لمن يدل عن المتسبب في التلاعب.</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قامت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بسحب 31 مليون عبوة من الأسواق بقيمة 100 مليون دولار و أوقفت كل وسائل الإعلان عدا البيانات الإعلامية الصحفية لنشر المستجدات </a:t>
            </a:r>
            <a:r>
              <a:rPr lang="ar-EG" sz="2400" b="1" i="0" u="none" strike="noStrike" dirty="0">
                <a:solidFill>
                  <a:srgbClr val="C00000"/>
                </a:solidFill>
                <a:effectLst/>
                <a:latin typeface="inherit"/>
              </a:rPr>
              <a:t>(الخاصة بالأزمة).</a:t>
            </a:r>
            <a:endParaRPr lang="ar-EG" sz="2800" b="0" i="0" u="none" strike="noStrike" dirty="0">
              <a:solidFill>
                <a:srgbClr val="C00000"/>
              </a:solidFill>
              <a:effectLst/>
              <a:latin typeface="Almarai"/>
            </a:endParaRPr>
          </a:p>
          <a:p>
            <a:pPr marL="457200" indent="-457200" algn="r" rtl="1" fontAlgn="base">
              <a:buFont typeface="Arial" panose="020B0604020202020204" pitchFamily="34" charset="0"/>
              <a:buChar char="•"/>
            </a:pPr>
            <a:r>
              <a:rPr lang="ar-EG" sz="2800" b="1" i="0" u="none" strike="noStrike" dirty="0">
                <a:solidFill>
                  <a:srgbClr val="000000"/>
                </a:solidFill>
                <a:effectLst/>
                <a:latin typeface="inherit"/>
              </a:rPr>
              <a:t>نشرت عرض للمستهلكين بإرسال عبوات الكبسولات واستبدالها بعبوات أقراص مجاناً و لكن لم تجد تجاوب للعرض.</a:t>
            </a:r>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33446F7-D7DF-3509-3DB2-1C691DD1A4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ABB249A-3A3D-992E-D6D3-D2638DE74B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8CF9DDD-2241-F4B6-BABF-9F64A1BB550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E080107-8866-91A0-29C1-287B4E6A8605}"/>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6D1D8E-CF8D-B70B-4F0B-6BD36D03A62E}"/>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0AE355-1098-F724-AA79-619A1D5E9268}"/>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B089280-DA33-B891-ABC5-E529B2C52500}"/>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799360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A25DA-FE60-A0EA-9D8C-52AF6E0471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CEF78C-2EC1-2CDD-33BF-7FD1FC53788D}"/>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B235273E-0E97-9633-B5D3-D5C1A08A6EDB}"/>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983A6E-E416-2957-7EBA-A8969CA88F3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A40E7E92-F1AF-5910-6235-761180D4B49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673E3E8-538B-82E4-72E5-1B1ABAA85C6C}"/>
              </a:ext>
            </a:extLst>
          </p:cNvPr>
          <p:cNvSpPr txBox="1"/>
          <p:nvPr/>
        </p:nvSpPr>
        <p:spPr>
          <a:xfrm>
            <a:off x="1423125" y="1644410"/>
            <a:ext cx="10048441" cy="43396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endParaRPr lang="ar-EG" altLang="en-US" sz="2800" dirty="0">
              <a:solidFill>
                <a:srgbClr val="000000"/>
              </a:solidFill>
              <a:latin typeface="Almarai"/>
              <a:cs typeface="Arial" panose="020B0604020202020204" pitchFamily="34" charset="0"/>
            </a:endParaRPr>
          </a:p>
          <a:p>
            <a:pPr marL="457200" indent="-457200" algn="r" rtl="1" fontAlgn="base">
              <a:buFont typeface="Arial" panose="020B0604020202020204" pitchFamily="34" charset="0"/>
              <a:buChar char="•"/>
            </a:pPr>
            <a:r>
              <a:rPr lang="ar-EG" sz="2400" b="1" i="0" u="none" strike="noStrike" dirty="0">
                <a:solidFill>
                  <a:srgbClr val="000000"/>
                </a:solidFill>
                <a:effectLst/>
                <a:latin typeface="inherit"/>
              </a:rPr>
              <a:t>بدأت في عمل استقصاءات أسبوعية لمتابعة رد فعل المستهلكين حول الحادث بشكل أكثر تفصيلا.</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في الأسبوع الأخير بدأت العودة للإعلانات التلفزيونية لإقناع المستهلكين </a:t>
            </a:r>
            <a:r>
              <a:rPr lang="ar-EG" sz="2400" b="1" i="0" u="none" strike="noStrike" dirty="0" err="1">
                <a:solidFill>
                  <a:srgbClr val="000000"/>
                </a:solidFill>
                <a:effectLst/>
                <a:latin typeface="inherit"/>
              </a:rPr>
              <a:t>بإستعادة</a:t>
            </a:r>
            <a:r>
              <a:rPr lang="ar-EG" sz="2400" b="1" i="0" u="none" strike="noStrike" dirty="0">
                <a:solidFill>
                  <a:srgbClr val="000000"/>
                </a:solidFill>
                <a:effectLst/>
                <a:latin typeface="inherit"/>
              </a:rPr>
              <a:t> الثقة في اسم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و استكمال استخدام الأقراص لحين إعادة </a:t>
            </a:r>
            <a:r>
              <a:rPr lang="ar-EG" sz="2400" b="1" i="0" u="none" strike="noStrike" dirty="0" err="1">
                <a:solidFill>
                  <a:srgbClr val="000000"/>
                </a:solidFill>
                <a:effectLst/>
                <a:latin typeface="inherit"/>
              </a:rPr>
              <a:t>انتاج</a:t>
            </a:r>
            <a:r>
              <a:rPr lang="ar-EG" sz="2400" b="1" i="0" u="none" strike="noStrike" dirty="0">
                <a:solidFill>
                  <a:srgbClr val="000000"/>
                </a:solidFill>
                <a:effectLst/>
                <a:latin typeface="inherit"/>
              </a:rPr>
              <a:t> عبوات جديدة للكبسولات تمنع التلاعب.</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ظهر في الإعلان رئيس القطاع الطبي للشركة </a:t>
            </a:r>
            <a:r>
              <a:rPr lang="ar-EG" sz="2400" b="1" i="0" u="none" strike="noStrike" dirty="0" err="1">
                <a:solidFill>
                  <a:srgbClr val="000000"/>
                </a:solidFill>
                <a:effectLst/>
                <a:latin typeface="inherit"/>
              </a:rPr>
              <a:t>د.توماس</a:t>
            </a:r>
            <a:r>
              <a:rPr lang="ar-EG" sz="2400" b="1" i="0" u="none" strike="noStrike" dirty="0">
                <a:solidFill>
                  <a:srgbClr val="000000"/>
                </a:solidFill>
                <a:effectLst/>
                <a:latin typeface="inherit"/>
              </a:rPr>
              <a:t> جيتس ليتحدث بكل شفافية عن الواقعة الإجرامية وأسف الشركة الشديد لذلك و بنبرة هادئة و مطمئنة تحدث عن ثقة المستهلكين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عبر السنوات (100 مليون أمريكي خلال 10 سنوات ) وأن الشركة ستبذل المزيد و المزيد من الجهد لاستعادة هذ الثقة ومنع حدوث أي تلاعب مستقبلي ليؤثر على هذه الثقة.</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تم عرض الإعلان بكثافة  شديدة و ضمان نسبة 85% من المستهلكين قد شاهدوه 4 مرات على الأقل.</a:t>
            </a:r>
            <a:endParaRPr lang="ar-EG" sz="24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89FDCBFB-34F8-72F3-E9BB-2BA38DBD004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A652ED73-CB25-028E-6917-105A107D3E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B53C7B7-6695-A7C1-A7AA-C3F01B4615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05838BF-A680-1CE0-4B43-E5B37F572B59}"/>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52684A1-419A-13A5-A8B3-F224C3972F3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895C304-9617-2CF5-6848-81A2502C1A87}"/>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0D1EB80-EF8C-188B-59E0-32884FFDC7C6}"/>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857168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DB0B8-FF5B-E442-F8BB-285BF281AB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38B596-6335-82B6-1B17-F9776244BD48}"/>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57B9A5CF-159B-528B-71BD-5E1A69A4CB2D}"/>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385309-9670-DC75-1ED2-57ACEFC424E8}"/>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F4F9A872-644C-8E4A-74D3-86969A9FDE8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BF71C40-CDED-262D-D83B-D6B7A96A2253}"/>
              </a:ext>
            </a:extLst>
          </p:cNvPr>
          <p:cNvSpPr txBox="1"/>
          <p:nvPr/>
        </p:nvSpPr>
        <p:spPr>
          <a:xfrm>
            <a:off x="1688798" y="1644410"/>
            <a:ext cx="9782768" cy="513986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نوفمبر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1-قام رئيس مجلس إدارة شركة </a:t>
            </a:r>
            <a:r>
              <a:rPr lang="en-US" sz="2400" b="1" i="0" u="none" strike="noStrike" dirty="0" err="1">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بعقد مؤتمر  صحفي مباشر من خلال التليفون مع 600 محرر صحفي و إخباري أعلن فيه عن إعادة إطلاق الكبسولات و لكن في عبوة جديدة محكمة الإغلاق بثلاث طبقات حماية مانعة للتلاعب.</a:t>
            </a:r>
            <a:br>
              <a:rPr lang="ar-EG" sz="2400" dirty="0"/>
            </a:br>
            <a:r>
              <a:rPr lang="ar-EG" sz="2400" b="1" i="0" u="none" strike="noStrike" dirty="0">
                <a:solidFill>
                  <a:srgbClr val="000080"/>
                </a:solidFill>
                <a:effectLst/>
                <a:latin typeface="inherit"/>
              </a:rPr>
              <a:t>شهر ديسمبر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1-تم إصدار 80 مليون كوبون مجاني وتم توزيعه مع الصحف اليومية للحصول على كبسولات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مجانا بقيمة $2.5  في أكبر برنامج خصومات مجانية على الإطلاق.</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2- 30% من الكوبونات تمت الاستفادة منها.</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3-قامت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أيضا بمجموعة من الأنشطة الترويجية في الصيدليات و المحلات </a:t>
            </a:r>
            <a:r>
              <a:rPr lang="en-US" sz="2400" b="1" i="0" u="none" strike="noStrike" dirty="0">
                <a:solidFill>
                  <a:srgbClr val="000000"/>
                </a:solidFill>
                <a:effectLst/>
                <a:latin typeface="inherit"/>
              </a:rPr>
              <a:t>Trade Promotions Activities </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C965FC7B-8851-6B44-3008-EA0D0FCA1BF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6980BFE-CC5E-C86C-D1DD-4289FBC227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62789EA5-2E4D-2DA7-C853-2CA52B72B8A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F5FB10B-4A8F-56BB-D879-B9593D41D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FDB02147-B7B1-A64D-FF23-20ABF60B69F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45C193A-86B9-501B-214C-90676C96EF55}"/>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B7F8A2-3B76-E5F6-9E63-EB9778F996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0333458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48439-ADC5-15CF-2341-BBC3E00681B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84A7EE0-0A51-4527-A6B5-F63EE5678B5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8643599E-B443-68A0-419C-D8471B7D8B4F}"/>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66E998-7755-6662-51D5-10E914AA8A7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993B1D2-3164-1C7A-465E-FFC0D3B7545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ACD3247-4905-9C5E-4810-FDFF40F1A516}"/>
              </a:ext>
            </a:extLst>
          </p:cNvPr>
          <p:cNvSpPr txBox="1"/>
          <p:nvPr/>
        </p:nvSpPr>
        <p:spPr>
          <a:xfrm>
            <a:off x="1503681" y="1644410"/>
            <a:ext cx="1015788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يناير</a:t>
            </a:r>
            <a:endParaRPr lang="ar-EG" sz="2400" b="0" i="0" u="none" strike="noStrike" dirty="0">
              <a:solidFill>
                <a:srgbClr val="000000"/>
              </a:solidFill>
              <a:effectLst/>
              <a:latin typeface="Almarai"/>
            </a:endParaRPr>
          </a:p>
          <a:p>
            <a:pPr algn="r" rtl="1" fontAlgn="base">
              <a:buFont typeface="Arial" panose="020B0604020202020204" pitchFamily="34" charset="0"/>
              <a:buChar char="•"/>
            </a:pPr>
            <a:r>
              <a:rPr lang="ar-EG" sz="2400" b="1" i="0" dirty="0">
                <a:solidFill>
                  <a:srgbClr val="444444"/>
                </a:solidFill>
                <a:effectLst/>
                <a:latin typeface="inherit"/>
              </a:rPr>
              <a:t>بدأت الشركة في العودة لأنشطتها الإعلانية العادية وعادت بإعلان من 3 نسخ.</a:t>
            </a:r>
            <a:endParaRPr lang="ar-EG" sz="2400" b="0" i="0" dirty="0">
              <a:solidFill>
                <a:srgbClr val="444444"/>
              </a:solidFill>
              <a:effectLst/>
              <a:latin typeface="inherit"/>
            </a:endParaRPr>
          </a:p>
          <a:p>
            <a:pPr algn="r" rtl="1" fontAlgn="base"/>
            <a:r>
              <a:rPr lang="ar-EG" sz="2400" b="1" i="0" u="none" strike="noStrike" dirty="0">
                <a:solidFill>
                  <a:srgbClr val="000000"/>
                </a:solidFill>
                <a:effectLst/>
                <a:latin typeface="inherit"/>
              </a:rPr>
              <a:t>النسخة الأولى : كانت لمستهلكين يتحدثون عن حادث التلاعب.</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الثانية: أتوا بمستهلكين سابقين ظهروا في إعلانات سابقة ليؤكدوا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الثالثة: لمستهلكين عاديين 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لأن المستشفيات لازالت تثق فيه.</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معدل تذكر الإعلانات السابقة </a:t>
            </a:r>
            <a:r>
              <a:rPr lang="en-US" sz="2400" b="1" i="0" u="none" strike="noStrike" dirty="0">
                <a:solidFill>
                  <a:srgbClr val="000000"/>
                </a:solidFill>
                <a:effectLst/>
                <a:latin typeface="inherit"/>
              </a:rPr>
              <a:t>Ad Recall  </a:t>
            </a:r>
            <a:r>
              <a:rPr lang="ar-EG" sz="2400" b="1" i="0" u="none" strike="noStrike" dirty="0">
                <a:solidFill>
                  <a:srgbClr val="000000"/>
                </a:solidFill>
                <a:effectLst/>
                <a:latin typeface="inherit"/>
              </a:rPr>
              <a:t>كان من ضمن أعلى المعدلات المقاسة من قبل شركة </a:t>
            </a:r>
            <a:r>
              <a:rPr lang="en-US" sz="2400" b="1" i="0" u="none" strike="noStrike" dirty="0">
                <a:solidFill>
                  <a:srgbClr val="000000"/>
                </a:solidFill>
                <a:effectLst/>
                <a:latin typeface="inherit"/>
              </a:rPr>
              <a:t>ASI  </a:t>
            </a:r>
            <a:r>
              <a:rPr lang="ar-EG" sz="2400" b="1" i="0" u="none" strike="noStrike" dirty="0">
                <a:solidFill>
                  <a:srgbClr val="000000"/>
                </a:solidFill>
                <a:effectLst/>
                <a:latin typeface="inherit"/>
              </a:rPr>
              <a:t>للبحوث التسويقية.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2-كانت الحملة الإعلانية مصحوبة بخصومات إضافية.</a:t>
            </a:r>
            <a:endParaRPr lang="ar-EG"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936C97FB-59A9-33EE-904C-C557A9E2C43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BD8E6EEF-0802-245B-A961-2C290B4DE2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CDE012DD-F067-2D9D-A780-378EEF01055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D38C85E-8BCF-DB43-96F4-7DE0576AD98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C65F16-D5B0-3838-F9F1-63C713A5537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970F062-04C7-CDAE-380D-91DB1B3E112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44D6FD72-D54C-4BA3-B064-712937B9968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539531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F5C0A-392D-C4C7-7BFC-8879042B6F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182D08-B211-9F13-646D-96E7CF99BC8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766F82A-F804-1470-1511-FEC8205AF98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973B4C-CC45-4502-354B-7C964389B466}"/>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1B3ABF8-E623-9311-A116-BAFF89F448A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E38C2757-D7A8-2462-2E48-87CAFEA089D6}"/>
              </a:ext>
            </a:extLst>
          </p:cNvPr>
          <p:cNvSpPr txBox="1"/>
          <p:nvPr/>
        </p:nvSpPr>
        <p:spPr>
          <a:xfrm>
            <a:off x="1688798" y="1644410"/>
            <a:ext cx="9782768" cy="366254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فبراير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المفاجأة انه بحلول شهر فبراير 1983 عادت مبيعات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لنفس مستواها قبل الحادث و كأن شيئا لم يحدث.</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و استمر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في النجاح والنمو حتى  وصلت مبيعاته في القرن الحالي مليار دولار كواحد من أعلى المسكنات مبيعا في أمريكا و العالم.</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  </a:t>
            </a:r>
            <a:r>
              <a:rPr lang="en-US" sz="2400" b="1" i="0" u="none" strike="noStrike" dirty="0">
                <a:solidFill>
                  <a:srgbClr val="000000"/>
                </a:solidFill>
                <a:effectLst/>
                <a:latin typeface="inherit"/>
              </a:rPr>
              <a:t>one billion dollar brand</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D9ABB7C-78C6-AD9C-5B3E-21FB875D74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8BCC182-61A3-6B3B-61E4-8855627DDB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45AE3C3-EE45-C50B-ADAB-2D53F5C7F40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E2959F2-AAE6-B6D7-FFAD-508FFED167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CB6ED57-CA18-5434-13C2-3DB79A04061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C89B4FC-04F3-EB05-65F7-2024F3CF221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5CCCC10-A38A-19BB-DB16-C1196E68BB0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4098" name="Picture 2">
            <a:extLst>
              <a:ext uri="{FF2B5EF4-FFF2-40B4-BE49-F238E27FC236}">
                <a16:creationId xmlns:a16="http://schemas.microsoft.com/office/drawing/2014/main" id="{B3DBCB66-5F2E-6A86-B6B8-AE84656CC21B}"/>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95600" y="4081769"/>
            <a:ext cx="3473995" cy="280235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2B34B70-6642-BDF0-8EB8-15BEA26A2896}"/>
              </a:ext>
            </a:extLst>
          </p:cNvPr>
          <p:cNvSpPr txBox="1"/>
          <p:nvPr/>
        </p:nvSpPr>
        <p:spPr>
          <a:xfrm>
            <a:off x="6302432" y="6249400"/>
            <a:ext cx="1859280" cy="369332"/>
          </a:xfrm>
          <a:prstGeom prst="rect">
            <a:avLst/>
          </a:prstGeom>
          <a:noFill/>
        </p:spPr>
        <p:txBody>
          <a:bodyPr wrap="square">
            <a:spAutoFit/>
          </a:bodyPr>
          <a:lstStyle/>
          <a:p>
            <a:r>
              <a:rPr lang="en-US" b="1" i="0" dirty="0">
                <a:solidFill>
                  <a:srgbClr val="C00000"/>
                </a:solidFill>
                <a:effectLst/>
                <a:latin typeface="Montserrat" panose="00000500000000000000" pitchFamily="2" charset="0"/>
              </a:rPr>
              <a:t>Sales Growth</a:t>
            </a:r>
            <a:endParaRPr lang="en-US" b="1" dirty="0">
              <a:solidFill>
                <a:srgbClr val="C00000"/>
              </a:solidFill>
            </a:endParaRPr>
          </a:p>
        </p:txBody>
      </p:sp>
    </p:spTree>
    <p:extLst>
      <p:ext uri="{BB962C8B-B14F-4D97-AF65-F5344CB8AC3E}">
        <p14:creationId xmlns:p14="http://schemas.microsoft.com/office/powerpoint/2010/main" val="305312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5DD00-39A9-AF65-A401-3E3CCD9A1B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B94071-BEAF-5C73-9E5A-C9A68DF542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6724927-E4E0-B6C7-9CF9-0292FE1E5C3A}"/>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F772C6-9B81-923C-9E59-9202797C391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BEBAEA1-1AB2-896F-63D8-57F42CEC453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F447BF2-614E-5D7D-4344-EAAEF39149DE}"/>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8458D0DA-B90A-E88E-49FA-71EB0FD04D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2E03548D-31FA-547F-F7BE-41935EA3B4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AD587FE-3C8A-C733-0E76-C83327BF97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FF34FD2-ABCD-821B-9DA8-98B24709CC9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A6E06D0-00E8-5132-805A-4E26C638F0E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7AA3B43-4C76-CA23-562F-C209FEC35EE2}"/>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27A3B95-62F3-3446-88CC-F4D53F6ED75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5122" name="Picture 2" descr="1983) *In 1982 7 people in the Chicago area died from Tylenol capsules that were laced with potassium cyanide. The inci… | Medicine, Medical photos, Tylenol dosage">
            <a:extLst>
              <a:ext uri="{FF2B5EF4-FFF2-40B4-BE49-F238E27FC236}">
                <a16:creationId xmlns:a16="http://schemas.microsoft.com/office/drawing/2014/main" id="{10E5B604-7A2B-CC5B-0039-4C29B6A24D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67396" y="2090785"/>
            <a:ext cx="3434356" cy="4767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426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B9DF0-9647-295C-6AF5-DD1A927FC3C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72E346-D69A-4B3B-3088-1C62FD36D8F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EBC5C3B-B9E6-D01A-31FF-568F14AD4B74}"/>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751AA-32EE-780E-41C9-A1DE13C26A5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86430DEF-E1D0-8352-950A-82AA4B726AB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CE7C867-6FAD-72FD-9C41-CCE163E4BFF8}"/>
              </a:ext>
            </a:extLst>
          </p:cNvPr>
          <p:cNvSpPr txBox="1"/>
          <p:nvPr/>
        </p:nvSpPr>
        <p:spPr>
          <a:xfrm>
            <a:off x="1364043" y="1409042"/>
            <a:ext cx="10238444" cy="4832092"/>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عند تحليل أسباب تخطي الأزمة للتعلًم منها،</a:t>
            </a:r>
            <a:r>
              <a:rPr lang="en-US" sz="2400" b="1" i="0" u="none" strike="noStrike" dirty="0">
                <a:solidFill>
                  <a:srgbClr val="000080"/>
                </a:solidFill>
                <a:effectLst/>
                <a:latin typeface="inherit"/>
              </a:rPr>
              <a:t> </a:t>
            </a:r>
            <a:r>
              <a:rPr lang="ar-EG" sz="2400" b="1" i="0" u="none" strike="noStrike" dirty="0">
                <a:solidFill>
                  <a:srgbClr val="000080"/>
                </a:solidFill>
                <a:effectLst/>
                <a:latin typeface="inherit"/>
              </a:rPr>
              <a:t>نجد أن أهم الأسباب كانت:</a:t>
            </a:r>
            <a:endParaRPr lang="ar-EG" sz="2400" b="0" i="0" u="none" strike="noStrike" dirty="0">
              <a:solidFill>
                <a:srgbClr val="333333"/>
              </a:solidFill>
              <a:effectLst/>
              <a:latin typeface="Almarai"/>
            </a:endParaRPr>
          </a:p>
          <a:p>
            <a:pPr algn="r" rtl="1" fontAlgn="base"/>
            <a:r>
              <a:rPr lang="ar-EG" sz="2400" b="1" i="0" u="none" strike="noStrike" dirty="0">
                <a:solidFill>
                  <a:srgbClr val="000000"/>
                </a:solidFill>
                <a:effectLst/>
                <a:latin typeface="inherit"/>
              </a:rPr>
              <a:t>1-سرعة ومهارة المسئولين في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في التعامل مع الأزمة وشفافيتهم مع المستهلكين وتحملهم المسئولية و الالتزام بسحب المنتج و تبديله – رغم أن الحادث ليس بسبب الشركة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2 -السبب الآخر و الذي لا يقل أهمية  كان لقوة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من الأساس وبناء ثقة ملايين المستهلكين على مدار 20 عاماً قبل الحادث مما سهّل عودة الثقة وعودة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بسرعة و بقوة. </a:t>
            </a:r>
            <a:r>
              <a:rPr lang="en-US" sz="2400" b="1" i="0" u="none" strike="noStrike" dirty="0">
                <a:solidFill>
                  <a:srgbClr val="000000"/>
                </a:solidFill>
                <a:effectLst/>
                <a:latin typeface="inherit"/>
              </a:rPr>
              <a:t>Strong Brand Equity</a:t>
            </a:r>
            <a:endParaRPr lang="en-US"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العديد من الشركات الأخرى فشلت في التعامل مع أزمات أقل كثيراً من أزمة تايلينول بسبب سوء التصرف و البطء في الاستجابة.</a:t>
            </a:r>
            <a:endParaRPr lang="ar-EG" sz="2400" b="0" i="0" u="none" strike="noStrike" dirty="0">
              <a:solidFill>
                <a:srgbClr val="000000"/>
              </a:solidFill>
              <a:effectLst/>
              <a:latin typeface="Almarai"/>
            </a:endParaRPr>
          </a:p>
          <a:p>
            <a:pPr algn="r" rtl="1" fontAlgn="base"/>
            <a:r>
              <a:rPr lang="ar-EG" sz="2800" b="1" i="0" u="none" strike="noStrike" dirty="0">
                <a:solidFill>
                  <a:srgbClr val="C00000"/>
                </a:solidFill>
                <a:effectLst/>
                <a:highlight>
                  <a:srgbClr val="D8D9D8"/>
                </a:highlight>
                <a:latin typeface="inherit"/>
              </a:rPr>
              <a:t>ورغم عدم وجود استراتيجية واحدة ثابتة لعلاج كل الأزمات التسويقية، فالثابت هو أهمية بناء براند قوي والتعامل مع الأزمات باهتمام وشفافية.</a:t>
            </a:r>
            <a:endParaRPr lang="ar-EG" sz="2800" b="0" i="0" u="none" strike="noStrike" dirty="0">
              <a:solidFill>
                <a:srgbClr val="C00000"/>
              </a:solidFill>
              <a:effectLst/>
              <a:highlight>
                <a:srgbClr val="D8D9D8"/>
              </a:highlight>
              <a:latin typeface="Almarai"/>
            </a:endParaRPr>
          </a:p>
        </p:txBody>
      </p:sp>
      <p:pic>
        <p:nvPicPr>
          <p:cNvPr id="49" name="Graphic 48">
            <a:extLst>
              <a:ext uri="{FF2B5EF4-FFF2-40B4-BE49-F238E27FC236}">
                <a16:creationId xmlns:a16="http://schemas.microsoft.com/office/drawing/2014/main" id="{E81F25E5-3AA7-166C-2BBE-61C68552A6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4266C44-06FD-1AF9-252C-720C99E7AD8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25642F9-F792-ED2E-85FB-58C680BADA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9C12E9B-260E-0118-AF3B-9062D9EC61F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443E8A4-7B3F-A757-4C4B-29FEB861EFC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DA712EF8-EDF1-D4E4-AC4F-7538905A74B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66E22EF-17BB-7BF8-B9F9-6EE9B3EA2CAA}"/>
              </a:ext>
            </a:extLst>
          </p:cNvPr>
          <p:cNvSpPr txBox="1"/>
          <p:nvPr/>
        </p:nvSpPr>
        <p:spPr>
          <a:xfrm rot="20571417">
            <a:off x="36936" y="2345500"/>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523936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F46A1-E3FB-0711-47FD-E8B0A061697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B43DB85-28ED-C9B0-18F8-B173EF112C6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AB346FB-B791-C8B3-51E1-9C48866772D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715A7D-DE91-5CBD-A1F7-3F31B05A13AD}"/>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63F6E9B-9CFC-0BCD-EB80-B829797DA91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FD43F263-6366-E607-A284-07A2F20DCF84}"/>
              </a:ext>
            </a:extLst>
          </p:cNvPr>
          <p:cNvSpPr txBox="1"/>
          <p:nvPr/>
        </p:nvSpPr>
        <p:spPr>
          <a:xfrm>
            <a:off x="1688798" y="1644410"/>
            <a:ext cx="9782768" cy="4370427"/>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a:t>
            </a:r>
          </a:p>
          <a:p>
            <a:pPr algn="just"/>
            <a:r>
              <a:rPr lang="en-US" sz="2500" b="1" dirty="0">
                <a:solidFill>
                  <a:srgbClr val="2D3956"/>
                </a:solidFill>
                <a:latin typeface="Tajawal ExtraBold" panose="00000800000000000000" pitchFamily="2" charset="-78"/>
                <a:cs typeface="Tajawal ExtraBold" panose="00000800000000000000" pitchFamily="2" charset="-78"/>
                <a:hlinkClick r:id="rId2"/>
              </a:rPr>
              <a:t>https://www.ou.edu/deptcomm/dodjcc/groups/02C2/Johnson%20&amp;%20Johnson.htm</a:t>
            </a:r>
            <a:endParaRPr lang="ar-EG" sz="2500" b="1" dirty="0">
              <a:solidFill>
                <a:srgbClr val="2D3956"/>
              </a:solidFill>
              <a:latin typeface="Tajawal ExtraBold" panose="00000800000000000000" pitchFamily="2" charset="-78"/>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3"/>
              </a:rPr>
              <a:t>https://tamersalah.com/tylenol-pharmaceutical-case/</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4"/>
              </a:rPr>
              <a:t>https://www.youtube.com/watch?v=l1R0EnzGB3I</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800" b="0" i="0" u="none" strike="noStrike" dirty="0">
                <a:solidFill>
                  <a:srgbClr val="FFFFFF"/>
                </a:solidFill>
                <a:effectLst/>
                <a:latin typeface="YouTube Noto"/>
                <a:hlinkClick r:id="rId5"/>
              </a:rPr>
              <a:t>https://youtu.be/n5tiQEUgW3c</a:t>
            </a:r>
            <a:endParaRPr lang="en-US" sz="2500" b="1" i="0" u="none" strike="noStrike" dirty="0">
              <a:solidFill>
                <a:srgbClr val="2D3956"/>
              </a:solidFill>
              <a:effectLst/>
              <a:latin typeface="YouTube Noto"/>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AD2E49B6-336F-B196-D06D-80BDFB732D9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443F82F-764D-23A9-DA72-C51801541BA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B1C11897-30CD-D51F-EA82-683FAAD00A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C231EA7-626A-1785-FC52-AF622F0E909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2DD9C42-E3E9-4617-92DC-81E23E373748}"/>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894AADF-972B-E88E-2D8C-9DEBF8DFA37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868D46-DD2D-17E1-428B-E97F04C704E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6146" name="Picture 2" descr="Youtube - Free social media icons">
            <a:extLst>
              <a:ext uri="{FF2B5EF4-FFF2-40B4-BE49-F238E27FC236}">
                <a16:creationId xmlns:a16="http://schemas.microsoft.com/office/drawing/2014/main" id="{AE310857-91EC-567B-1B16-81F3372DA82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2472" y="4756951"/>
            <a:ext cx="876326" cy="876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62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Reach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4165737" cy="13080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Coca Cola’s </a:t>
            </a:r>
            <a:r>
              <a:rPr lang="en-US" sz="2500" b="1" dirty="0" err="1">
                <a:solidFill>
                  <a:srgbClr val="2D3956"/>
                </a:solidFill>
                <a:latin typeface="Tajawal ExtraBold" panose="00000800000000000000" pitchFamily="2" charset="-78"/>
                <a:cs typeface="Tajawal ExtraBold" panose="00000800000000000000" pitchFamily="2" charset="-78"/>
              </a:rPr>
              <a:t>campain</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https://www.youtube.com/watch?v=4dJ16WcfclY&amp;list=PLRxRXcHqgCbIRy2lobx0a42KOe53a-__a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1" name="TextBox 10">
            <a:extLst>
              <a:ext uri="{FF2B5EF4-FFF2-40B4-BE49-F238E27FC236}">
                <a16:creationId xmlns:a16="http://schemas.microsoft.com/office/drawing/2014/main" id="{6118DF1A-2FC7-12B6-A61C-5CE7B81AB2FA}"/>
              </a:ext>
            </a:extLst>
          </p:cNvPr>
          <p:cNvSpPr txBox="1"/>
          <p:nvPr/>
        </p:nvSpPr>
        <p:spPr>
          <a:xfrm>
            <a:off x="2557503" y="2952460"/>
            <a:ext cx="7306293" cy="2308324"/>
          </a:xfrm>
          <a:prstGeom prst="rect">
            <a:avLst/>
          </a:prstGeom>
          <a:noFill/>
        </p:spPr>
        <p:txBody>
          <a:bodyPr wrap="square">
            <a:spAutoFit/>
          </a:bodyPr>
          <a:lstStyle/>
          <a:p>
            <a:r>
              <a:rPr lang="en-US" sz="2400" b="1" dirty="0">
                <a:solidFill>
                  <a:srgbClr val="131313"/>
                </a:solidFill>
                <a:effectLst/>
              </a:rPr>
              <a:t>As a brand that stands for happiness, for their 100th birthday we created a campaign that spread happiness on social media and celebrate the iconic bottle shape.</a:t>
            </a:r>
            <a:endParaRPr lang="ar-EG" sz="2400" b="1" dirty="0">
              <a:solidFill>
                <a:srgbClr val="131313"/>
              </a:solidFill>
              <a:effectLst/>
            </a:endParaRPr>
          </a:p>
          <a:p>
            <a:pPr algn="r" rtl="1"/>
            <a:r>
              <a:rPr lang="ar-EG" sz="2400" b="1" dirty="0"/>
              <a:t>باعتبارنا علامة تجارية ترمز إلى السعادة، قمنا، بمناسبة عيد ميلادها المائة، بإنشاء حملة لنشر السعادة على وسائل التواصل الاجتماعي والاحتفال بشكل الزجاجة المميز.</a:t>
            </a:r>
            <a:endParaRPr lang="en-US" sz="2400" b="1" dirty="0"/>
          </a:p>
        </p:txBody>
      </p:sp>
    </p:spTree>
    <p:extLst>
      <p:ext uri="{BB962C8B-B14F-4D97-AF65-F5344CB8AC3E}">
        <p14:creationId xmlns:p14="http://schemas.microsoft.com/office/powerpoint/2010/main" val="74367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some crises can originate from social media, often the mess happens offline and then overflows onto social media as the public takes the story and runs with 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233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مرة أخرى في عام 2019، تعرض لاعب كرة السلة الجديد بجامعة ديوك لإصابة خطيرة عندما انهار حذاء </a:t>
            </a:r>
            <a:r>
              <a:rPr lang="en-US" sz="2400" b="1" dirty="0">
                <a:solidFill>
                  <a:srgbClr val="2D3956"/>
                </a:solidFill>
                <a:latin typeface="Tajawal ExtraBold" panose="00000800000000000000" pitchFamily="2" charset="-78"/>
                <a:cs typeface="Tajawal ExtraBold" panose="00000800000000000000" pitchFamily="2" charset="-78"/>
              </a:rPr>
              <a:t>Nike </a:t>
            </a:r>
            <a:r>
              <a:rPr lang="ar-EG" sz="2400" b="1" dirty="0">
                <a:solidFill>
                  <a:srgbClr val="2D3956"/>
                </a:solidFill>
                <a:latin typeface="Tajawal ExtraBold" panose="00000800000000000000" pitchFamily="2" charset="-78"/>
                <a:cs typeface="Tajawal ExtraBold" panose="00000800000000000000" pitchFamily="2" charset="-78"/>
              </a:rPr>
              <a:t>الخاص به. حدث هذا أثناء مباراة لكرة السلة، ولم يستغرق الأمر وقتًا طويلاً قبل أن تنتشر القصة بأكملها على وسائل التواصل الاجتماعي، مما أثار موجة من الاهتمام من أشخاص بارزين مثل باراك أوباما </a:t>
            </a:r>
            <a:r>
              <a:rPr lang="ar-EG" sz="2400" b="1" dirty="0" err="1">
                <a:solidFill>
                  <a:srgbClr val="2D3956"/>
                </a:solidFill>
                <a:latin typeface="Tajawal ExtraBold" panose="00000800000000000000" pitchFamily="2" charset="-78"/>
                <a:cs typeface="Tajawal ExtraBold" panose="00000800000000000000" pitchFamily="2" charset="-78"/>
              </a:rPr>
              <a:t>وليبرون</a:t>
            </a:r>
            <a:r>
              <a:rPr lang="ar-EG" sz="2400" b="1" dirty="0">
                <a:solidFill>
                  <a:srgbClr val="2D3956"/>
                </a:solidFill>
                <a:latin typeface="Tajawal ExtraBold" panose="00000800000000000000" pitchFamily="2" charset="-78"/>
                <a:cs typeface="Tajawal ExtraBold" panose="00000800000000000000" pitchFamily="2" charset="-78"/>
              </a:rPr>
              <a:t> جيمس.</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8"/>
          <a:stretch>
            <a:fillRect/>
          </a:stretch>
        </p:blipFill>
        <p:spPr>
          <a:xfrm>
            <a:off x="2316030" y="1593579"/>
            <a:ext cx="8452633" cy="4303334"/>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10854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6" name="TextBox 5">
            <a:extLst>
              <a:ext uri="{FF2B5EF4-FFF2-40B4-BE49-F238E27FC236}">
                <a16:creationId xmlns:a16="http://schemas.microsoft.com/office/drawing/2014/main" id="{BB9C9CB0-580D-D75E-A375-56170F43C510}"/>
              </a:ext>
            </a:extLst>
          </p:cNvPr>
          <p:cNvSpPr txBox="1"/>
          <p:nvPr/>
        </p:nvSpPr>
        <p:spPr>
          <a:xfrm>
            <a:off x="1986137" y="4190285"/>
            <a:ext cx="9581267" cy="2308324"/>
          </a:xfrm>
          <a:prstGeom prst="rect">
            <a:avLst/>
          </a:prstGeom>
          <a:noFill/>
        </p:spPr>
        <p:txBody>
          <a:bodyPr wrap="square">
            <a:spAutoFit/>
          </a:bodyPr>
          <a:lstStyle/>
          <a:p>
            <a:pPr algn="r" rtl="1"/>
            <a:r>
              <a:rPr lang="ar-EG" sz="2400" b="1" dirty="0">
                <a:solidFill>
                  <a:srgbClr val="7030A0"/>
                </a:solidFill>
              </a:rPr>
              <a:t>وغني عن القول أن الأزمة تجاوزت أي ضرر حاولت العلاقات العامة للعلامة التجارية التحكم به، بل وذهبت في الواقع إلى حد التأثير على أسهم </a:t>
            </a:r>
            <a:r>
              <a:rPr lang="en-US" sz="2400" b="1" dirty="0">
                <a:solidFill>
                  <a:srgbClr val="7030A0"/>
                </a:solidFill>
              </a:rPr>
              <a:t>Nike. </a:t>
            </a:r>
            <a:r>
              <a:rPr lang="ar-EG" sz="2400" b="1" dirty="0">
                <a:solidFill>
                  <a:srgbClr val="7030A0"/>
                </a:solidFill>
              </a:rPr>
              <a:t>وهذا يوضح مدى أهمية إدارة الأزمات ودور وسائل التواصل الاجتماعي أثناء الأزمات.</a:t>
            </a:r>
          </a:p>
          <a:p>
            <a:pPr algn="r" rtl="1"/>
            <a:r>
              <a:rPr lang="ar-EG" sz="2400" b="1" dirty="0">
                <a:solidFill>
                  <a:srgbClr val="7030A0"/>
                </a:solidFill>
              </a:rPr>
              <a:t>وهذا يقودنا إلى السؤال التالي:</a:t>
            </a:r>
          </a:p>
          <a:p>
            <a:pPr algn="r" rtl="1"/>
            <a:r>
              <a:rPr lang="ar-EG" sz="2400" b="1" dirty="0">
                <a:solidFill>
                  <a:srgbClr val="7030A0"/>
                </a:solidFill>
              </a:rPr>
              <a:t>كيف تؤثر وسائل التواصل الاجتماعي على الأزمات؟</a:t>
            </a:r>
          </a:p>
          <a:p>
            <a:pPr algn="r" rtl="1"/>
            <a:endParaRPr lang="en-US" sz="2400" b="1" dirty="0">
              <a:solidFill>
                <a:srgbClr val="7030A0"/>
              </a:solidFill>
            </a:endParaRP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double-edged sword when it comes to handling a crisis, capable of resolving the situation or making things much, much worse, depending on how you use it. The vast number of people on social media means that a single wrong move can harm your brand's reputation in front of literally millions of vocal users.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تعد وسائل التواصل الاجتماعي سلاحًا ذا حدين عندما يتعلق الأمر بالتعامل مع الأزمات، فهي قادرة على حل الموقف أو جعل الأمور أسوأ بكثير، اعتمادًا على كيفية استخدامك لها. العدد الهائل من الأشخاص على وسائل التواصل الاجتماعي يعني أن خطوة واحدة خاطئة يمكن أن تضر بسمعة علامتك التجارية أمام الملايين من المستخدمين الصوتيين.</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FF0000"/>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a:t>
            </a:r>
            <a:r>
              <a:rPr lang="en-US" sz="2400" b="1" dirty="0">
                <a:solidFill>
                  <a:srgbClr val="2D3956"/>
                </a:solidFill>
                <a:latin typeface="Tajawal ExtraBold" panose="00000800000000000000" pitchFamily="2" charset="-78"/>
                <a:cs typeface="Tajawal ExtraBold" panose="00000800000000000000" pitchFamily="2" charset="-78"/>
              </a:rPr>
              <a:t>. This includes </a:t>
            </a:r>
            <a:r>
              <a:rPr lang="en-US" sz="2400" b="1" dirty="0">
                <a:solidFill>
                  <a:srgbClr val="FF0000"/>
                </a:solidFill>
                <a:latin typeface="Tajawal ExtraBold" panose="00000800000000000000" pitchFamily="2" charset="-78"/>
                <a:cs typeface="Tajawal ExtraBold" panose="00000800000000000000" pitchFamily="2" charset="-78"/>
              </a:rPr>
              <a:t>creating a crisis management plan, training </a:t>
            </a:r>
            <a:r>
              <a:rPr lang="en-US" sz="2400" b="1" dirty="0">
                <a:solidFill>
                  <a:srgbClr val="2D3956"/>
                </a:solidFill>
                <a:latin typeface="Tajawal ExtraBold" panose="00000800000000000000" pitchFamily="2" charset="-78"/>
                <a:cs typeface="Tajawal ExtraBold" panose="00000800000000000000" pitchFamily="2" charset="-78"/>
              </a:rPr>
              <a:t>and preparing a crisis response team and performing tests and drills. </a:t>
            </a:r>
          </a:p>
          <a:p>
            <a:pPr algn="just"/>
            <a:r>
              <a:rPr lang="en-US" sz="2400" b="1" dirty="0">
                <a:solidFill>
                  <a:srgbClr val="7030A0"/>
                </a:solidFill>
                <a:latin typeface="Tajawal ExtraBold" panose="00000800000000000000" pitchFamily="2" charset="-78"/>
                <a:cs typeface="Tajawal ExtraBold" panose="00000800000000000000" pitchFamily="2" charset="-78"/>
              </a:rPr>
              <a:t>Research showed that organizations generally handle crises better when they have a crisis management plan that is updated at least once a year</a:t>
            </a:r>
            <a:r>
              <a:rPr lang="en-US" sz="2400" b="1" dirty="0">
                <a:solidFill>
                  <a:srgbClr val="2D3956"/>
                </a:solidFill>
                <a:latin typeface="Tajawal ExtraBold" panose="00000800000000000000" pitchFamily="2" charset="-78"/>
                <a:cs typeface="Tajawal ExtraBold" panose="00000800000000000000" pitchFamily="2" charset="-78"/>
              </a:rPr>
              <a:t>,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 that a response should be in place within the first hour after it occurs. </a:t>
            </a:r>
            <a:r>
              <a:rPr lang="en-US" sz="2200" b="1" dirty="0">
                <a:solidFill>
                  <a:srgbClr val="2D3956"/>
                </a:solidFill>
                <a:latin typeface="Tajawal ExtraBold" panose="00000800000000000000" pitchFamily="2" charset="-78"/>
                <a:cs typeface="Tajawal ExtraBold" panose="00000800000000000000" pitchFamily="2" charset="-78"/>
              </a:rPr>
              <a:t>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a:t>
            </a:r>
            <a:r>
              <a:rPr lang="en-US" sz="2200" b="1" dirty="0">
                <a:solidFill>
                  <a:srgbClr val="FF0000"/>
                </a:solidFill>
                <a:latin typeface="Tajawal ExtraBold" panose="00000800000000000000" pitchFamily="2" charset="-78"/>
                <a:cs typeface="Tajawal ExtraBold" panose="00000800000000000000" pitchFamily="2" charset="-78"/>
              </a:rPr>
              <a:t>very carefully select their spokesperson</a:t>
            </a:r>
            <a:r>
              <a:rPr lang="en-US" sz="2200" b="1" dirty="0">
                <a:solidFill>
                  <a:srgbClr val="2D3956"/>
                </a:solidFill>
                <a:latin typeface="Tajawal ExtraBold" panose="00000800000000000000" pitchFamily="2" charset="-78"/>
                <a:cs typeface="Tajawal ExtraBold" panose="00000800000000000000" pitchFamily="2" charset="-78"/>
              </a:rPr>
              <a:t>. Ideally, the spokesperson should present information clearly 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a:t>
            </a:r>
            <a:r>
              <a:rPr lang="en-US" sz="2400" b="1" dirty="0">
                <a:solidFill>
                  <a:srgbClr val="FF0000"/>
                </a:solidFill>
                <a:latin typeface="Tajawal ExtraBold" panose="00000800000000000000" pitchFamily="2" charset="-78"/>
                <a:cs typeface="Tajawal ExtraBold" panose="00000800000000000000" pitchFamily="2" charset="-78"/>
              </a:rPr>
              <a:t> where the company is going back to business as usual</a:t>
            </a:r>
            <a:r>
              <a:rPr lang="en-US" sz="2400" b="1" dirty="0">
                <a:solidFill>
                  <a:srgbClr val="2D3956"/>
                </a:solidFill>
                <a:latin typeface="Tajawal ExtraBold" panose="00000800000000000000" pitchFamily="2" charset="-78"/>
                <a:cs typeface="Tajawal ExtraBold" panose="00000800000000000000" pitchFamily="2" charset="-78"/>
              </a:rPr>
              <a:t>. Here a company should release any further updates in the aftermath of the event. Additionally, </a:t>
            </a:r>
            <a:r>
              <a:rPr lang="en-US" sz="2400" b="1" dirty="0">
                <a:solidFill>
                  <a:srgbClr val="FF0000"/>
                </a:solidFill>
                <a:latin typeface="Tajawal ExtraBold" panose="00000800000000000000" pitchFamily="2" charset="-78"/>
                <a:cs typeface="Tajawal ExtraBold" panose="00000800000000000000" pitchFamily="2" charset="-78"/>
              </a:rPr>
              <a:t>the company should analyze </a:t>
            </a:r>
            <a:r>
              <a:rPr lang="en-US" sz="2400" b="1" dirty="0">
                <a:solidFill>
                  <a:srgbClr val="2D3956"/>
                </a:solidFill>
                <a:latin typeface="Tajawal ExtraBold" panose="00000800000000000000" pitchFamily="2" charset="-78"/>
                <a:cs typeface="Tajawal ExtraBold" panose="00000800000000000000" pitchFamily="2" charset="-78"/>
              </a:rPr>
              <a:t>how </a:t>
            </a:r>
            <a:r>
              <a:rPr lang="en-US" sz="2400" b="1" dirty="0">
                <a:solidFill>
                  <a:srgbClr val="FF0000"/>
                </a:solidFill>
                <a:latin typeface="Tajawal ExtraBold" panose="00000800000000000000" pitchFamily="2" charset="-78"/>
                <a:cs typeface="Tajawal ExtraBold" panose="00000800000000000000" pitchFamily="2" charset="-78"/>
              </a:rPr>
              <a:t>the crisis </a:t>
            </a:r>
            <a:r>
              <a:rPr lang="en-US" sz="2400" b="1" dirty="0">
                <a:solidFill>
                  <a:srgbClr val="2D3956"/>
                </a:solidFill>
                <a:latin typeface="Tajawal ExtraBold" panose="00000800000000000000" pitchFamily="2" charset="-78"/>
                <a:cs typeface="Tajawal ExtraBold" panose="00000800000000000000" pitchFamily="2" charset="-78"/>
              </a:rPr>
              <a:t>transpired and attempt </a:t>
            </a:r>
            <a:r>
              <a:rPr lang="en-US" sz="2400" b="1" dirty="0">
                <a:solidFill>
                  <a:srgbClr val="FF0000"/>
                </a:solidFill>
                <a:latin typeface="Tajawal ExtraBold" panose="00000800000000000000" pitchFamily="2" charset="-78"/>
                <a:cs typeface="Tajawal ExtraBold" panose="00000800000000000000" pitchFamily="2" charset="-78"/>
              </a:rPr>
              <a:t>to learn from the experience</a:t>
            </a:r>
            <a:r>
              <a:rPr lang="en-US" sz="2400" b="1" dirty="0">
                <a:solidFill>
                  <a:srgbClr val="2D3956"/>
                </a:solidFill>
                <a:latin typeface="Tajawal ExtraBold" panose="00000800000000000000" pitchFamily="2" charset="-78"/>
                <a:cs typeface="Tajawal ExtraBold" panose="00000800000000000000" pitchFamily="2" charset="-78"/>
              </a:rPr>
              <a:t>—what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Stage of Detection of Warning Signals</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الكشف عن إشارات التحذير</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a:t>
            </a:r>
            <a:r>
              <a:rPr lang="en-US" sz="2400" b="1" dirty="0">
                <a:solidFill>
                  <a:srgbClr val="FF0000"/>
                </a:solidFill>
                <a:latin typeface="Tajawal ExtraBold" panose="00000800000000000000" pitchFamily="2" charset="-78"/>
                <a:cs typeface="Tajawal ExtraBold" panose="00000800000000000000" pitchFamily="2" charset="-78"/>
              </a:rPr>
              <a:t>before the </a:t>
            </a:r>
            <a:r>
              <a:rPr lang="en-US" sz="2400" b="1" dirty="0">
                <a:solidFill>
                  <a:srgbClr val="2D3956"/>
                </a:solidFill>
                <a:latin typeface="Tajawal ExtraBold" panose="00000800000000000000" pitchFamily="2" charset="-78"/>
                <a:cs typeface="Tajawal ExtraBold" panose="00000800000000000000" pitchFamily="2" charset="-78"/>
              </a:rPr>
              <a:t>onset of the </a:t>
            </a:r>
            <a:r>
              <a:rPr lang="en-US" sz="2400" b="1" dirty="0">
                <a:solidFill>
                  <a:srgbClr val="FF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it is represented by </a:t>
            </a:r>
            <a:r>
              <a:rPr lang="en-US" sz="2400" b="1" dirty="0">
                <a:solidFill>
                  <a:srgbClr val="FF0000"/>
                </a:solidFill>
                <a:latin typeface="Tajawal ExtraBold" panose="00000800000000000000" pitchFamily="2" charset="-78"/>
                <a:cs typeface="Tajawal ExtraBold" panose="00000800000000000000" pitchFamily="2" charset="-78"/>
              </a:rPr>
              <a:t>the ability of the organization to respond to the warning signals </a:t>
            </a:r>
            <a:r>
              <a:rPr lang="en-US" sz="2400" b="1" dirty="0">
                <a:solidFill>
                  <a:srgbClr val="2D3956"/>
                </a:solidFill>
                <a:latin typeface="Tajawal ExtraBold" panose="00000800000000000000" pitchFamily="2" charset="-78"/>
                <a:cs typeface="Tajawal ExtraBold" panose="00000800000000000000" pitchFamily="2" charset="-78"/>
              </a:rPr>
              <a:t>that may cause the crisis which includes taking preventive measures that would prevent the occurrence of the crisis, or </a:t>
            </a:r>
            <a:r>
              <a:rPr lang="en-US" sz="2400" b="1" dirty="0">
                <a:solidFill>
                  <a:srgbClr val="FF0000"/>
                </a:solidFill>
                <a:latin typeface="Tajawal ExtraBold" panose="00000800000000000000" pitchFamily="2" charset="-78"/>
                <a:cs typeface="Tajawal ExtraBold" panose="00000800000000000000" pitchFamily="2" charset="-78"/>
              </a:rPr>
              <a:t>at least mitigate its severity and effects </a:t>
            </a:r>
            <a:r>
              <a:rPr lang="en-US" sz="2400" b="1" dirty="0">
                <a:solidFill>
                  <a:srgbClr val="2D3956"/>
                </a:solidFill>
                <a:latin typeface="Tajawal ExtraBold" panose="00000800000000000000" pitchFamily="2" charset="-78"/>
                <a:cs typeface="Tajawal ExtraBold" panose="00000800000000000000" pitchFamily="2" charset="-78"/>
              </a:rPr>
              <a:t>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التأهب والوقاية</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a:t>
            </a:r>
            <a:r>
              <a:rPr lang="en-US" sz="2400" b="1" dirty="0">
                <a:solidFill>
                  <a:srgbClr val="FF0000"/>
                </a:solidFill>
                <a:latin typeface="Tajawal ExtraBold" panose="00000800000000000000" pitchFamily="2" charset="-78"/>
                <a:cs typeface="Tajawal ExtraBold" panose="00000800000000000000" pitchFamily="2" charset="-78"/>
              </a:rPr>
              <a:t>this stage create an emergency plan to confront the crisis</a:t>
            </a:r>
            <a:r>
              <a:rPr lang="en-US" sz="2400" b="1" dirty="0">
                <a:solidFill>
                  <a:srgbClr val="2D3956"/>
                </a:solidFill>
                <a:latin typeface="Tajawal ExtraBold" panose="00000800000000000000" pitchFamily="2" charset="-78"/>
                <a:cs typeface="Tajawal ExtraBold" panose="00000800000000000000" pitchFamily="2" charset="-78"/>
              </a:rPr>
              <a:t>,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a:t>
            </a:r>
            <a:r>
              <a:rPr lang="en-US" sz="2400" b="1" dirty="0">
                <a:solidFill>
                  <a:srgbClr val="FF0000"/>
                </a:solidFill>
                <a:latin typeface="Tajawal ExtraBold" panose="00000800000000000000" pitchFamily="2" charset="-78"/>
                <a:cs typeface="Tajawal ExtraBold" panose="00000800000000000000" pitchFamily="2" charset="-78"/>
              </a:rPr>
              <a:t>developing a plan </a:t>
            </a:r>
            <a:r>
              <a:rPr lang="en-US" sz="2400" b="1" dirty="0">
                <a:solidFill>
                  <a:srgbClr val="2D3956"/>
                </a:solidFill>
                <a:latin typeface="Tajawal ExtraBold" panose="00000800000000000000" pitchFamily="2" charset="-78"/>
                <a:cs typeface="Tajawal ExtraBold" panose="00000800000000000000" pitchFamily="2" charset="-78"/>
              </a:rPr>
              <a:t>to confront them, and identifying the </a:t>
            </a:r>
            <a:r>
              <a:rPr lang="en-US" sz="2400" b="1" dirty="0">
                <a:solidFill>
                  <a:srgbClr val="FF0000"/>
                </a:solidFill>
                <a:latin typeface="Tajawal ExtraBold" panose="00000800000000000000" pitchFamily="2" charset="-78"/>
                <a:cs typeface="Tajawal ExtraBold" panose="00000800000000000000" pitchFamily="2" charset="-78"/>
              </a:rPr>
              <a:t>necessary methods and tools </a:t>
            </a:r>
            <a:r>
              <a:rPr lang="en-US" sz="2400" b="1" dirty="0">
                <a:solidFill>
                  <a:srgbClr val="2D3956"/>
                </a:solidFill>
                <a:latin typeface="Tajawal ExtraBold" panose="00000800000000000000" pitchFamily="2" charset="-78"/>
                <a:cs typeface="Tajawal ExtraBold" panose="00000800000000000000" pitchFamily="2" charset="-78"/>
              </a:rPr>
              <a:t>necessary to help confronting the crisis, </a:t>
            </a:r>
            <a:r>
              <a:rPr lang="en-US" sz="2400" b="1" dirty="0">
                <a:solidFill>
                  <a:srgbClr val="FF0000"/>
                </a:solidFill>
                <a:latin typeface="Tajawal ExtraBold" panose="00000800000000000000" pitchFamily="2" charset="-78"/>
                <a:cs typeface="Tajawal ExtraBold" panose="00000800000000000000" pitchFamily="2" charset="-78"/>
              </a:rPr>
              <a:t>training employees </a:t>
            </a:r>
            <a:r>
              <a:rPr lang="en-US" sz="2400" b="1" dirty="0">
                <a:solidFill>
                  <a:srgbClr val="2D3956"/>
                </a:solidFill>
                <a:latin typeface="Tajawal ExtraBold" panose="00000800000000000000" pitchFamily="2" charset="-78"/>
                <a:cs typeface="Tajawal ExtraBold" panose="00000800000000000000" pitchFamily="2" charset="-78"/>
              </a:rPr>
              <a:t>on how to face crises, </a:t>
            </a:r>
            <a:r>
              <a:rPr lang="en-US" sz="2400" b="1" dirty="0">
                <a:solidFill>
                  <a:srgbClr val="FF0000"/>
                </a:solidFill>
                <a:latin typeface="Tajawal ExtraBold" panose="00000800000000000000" pitchFamily="2" charset="-78"/>
                <a:cs typeface="Tajawal ExtraBold" panose="00000800000000000000" pitchFamily="2" charset="-78"/>
              </a:rPr>
              <a:t>benefit from the lessons of others</a:t>
            </a:r>
            <a:r>
              <a:rPr lang="en-US" sz="2400" b="1" dirty="0">
                <a:solidFill>
                  <a:srgbClr val="2D3956"/>
                </a:solidFill>
                <a:latin typeface="Tajawal ExtraBold" panose="00000800000000000000" pitchFamily="2" charset="-78"/>
                <a:cs typeface="Tajawal ExtraBold" panose="00000800000000000000" pitchFamily="2" charset="-78"/>
              </a:rPr>
              <a:t>,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Crisis Containment Phase (harm containment)</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احتواء الأزمة (احتواء الضرر)</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t>
            </a:r>
            <a:r>
              <a:rPr lang="en-US" sz="2400" b="1" dirty="0">
                <a:solidFill>
                  <a:srgbClr val="FF0000"/>
                </a:solidFill>
                <a:latin typeface="Tajawal ExtraBold" panose="00000800000000000000" pitchFamily="2" charset="-78"/>
                <a:cs typeface="Tajawal ExtraBold" panose="00000800000000000000" pitchFamily="2" charset="-78"/>
              </a:rPr>
              <a:t>a set of measures to be taken </a:t>
            </a:r>
            <a:r>
              <a:rPr lang="en-US" sz="2400" b="1" dirty="0">
                <a:solidFill>
                  <a:srgbClr val="2D3956"/>
                </a:solidFill>
                <a:latin typeface="Tajawal ExtraBold" panose="00000800000000000000" pitchFamily="2" charset="-78"/>
                <a:cs typeface="Tajawal ExtraBold" panose="00000800000000000000" pitchFamily="2" charset="-78"/>
              </a:rPr>
              <a:t>are defined, the communication processes are organized within the crisis field itself, the situation is stopped deteriorating </a:t>
            </a:r>
            <a:r>
              <a:rPr lang="ar-EG" sz="2400" b="1" dirty="0">
                <a:solidFill>
                  <a:srgbClr val="2D3956"/>
                </a:solidFill>
                <a:latin typeface="Tajawal ExtraBold" panose="00000800000000000000" pitchFamily="2" charset="-78"/>
                <a:cs typeface="Tajawal ExtraBold" panose="00000800000000000000" pitchFamily="2" charset="-78"/>
              </a:rPr>
              <a:t>تدهور</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FF0000"/>
                </a:solidFill>
                <a:latin typeface="Tajawal ExtraBold" panose="00000800000000000000" pitchFamily="2" charset="-78"/>
                <a:cs typeface="Tajawal ExtraBold" panose="00000800000000000000" pitchFamily="2" charset="-78"/>
              </a:rPr>
              <a:t>losses are reduced</a:t>
            </a:r>
            <a:r>
              <a:rPr lang="en-US" sz="2400" b="1" dirty="0">
                <a:solidFill>
                  <a:srgbClr val="2D3956"/>
                </a:solidFill>
                <a:latin typeface="Tajawal ExtraBold" panose="00000800000000000000" pitchFamily="2" charset="-78"/>
                <a:cs typeface="Tajawal ExtraBold" panose="00000800000000000000" pitchFamily="2" charset="-78"/>
              </a:rPr>
              <a:t>, the psychological and social effects resulting from the crisis are addressed, </a:t>
            </a:r>
            <a:r>
              <a:rPr lang="en-US" sz="2400" b="1" dirty="0">
                <a:solidFill>
                  <a:srgbClr val="FF0000"/>
                </a:solidFill>
                <a:latin typeface="Tajawal ExtraBold" panose="00000800000000000000" pitchFamily="2" charset="-78"/>
                <a:cs typeface="Tajawal ExtraBold" panose="00000800000000000000" pitchFamily="2" charset="-78"/>
              </a:rPr>
              <a:t>and the practical performance is improved</a:t>
            </a:r>
            <a:r>
              <a:rPr lang="en-US" sz="2400" b="1" dirty="0">
                <a:solidFill>
                  <a:srgbClr val="2D3956"/>
                </a:solidFill>
                <a:latin typeface="Tajawal ExtraBold" panose="00000800000000000000" pitchFamily="2" charset="-78"/>
                <a:cs typeface="Tajawal ExtraBold" panose="00000800000000000000" pitchFamily="2" charset="-78"/>
              </a:rPr>
              <a:t> in a better way than before. Accordingly, the plans are carried out by implementing the decree to confront the crisis, and by using the organization's resources to reduce the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Activity Recovery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استعادة النشاط</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where the activity and operations of the organization are resumed</a:t>
            </a:r>
            <a:r>
              <a:rPr lang="en-US" sz="2400" b="1" dirty="0">
                <a:solidFill>
                  <a:srgbClr val="2D3956"/>
                </a:solidFill>
                <a:latin typeface="Tajawal ExtraBold" panose="00000800000000000000" pitchFamily="2" charset="-78"/>
                <a:cs typeface="Tajawal ExtraBold" panose="00000800000000000000" pitchFamily="2" charset="-78"/>
              </a:rPr>
              <a:t>, and the </a:t>
            </a:r>
            <a:r>
              <a:rPr lang="en-US" sz="2400" b="1" dirty="0">
                <a:solidFill>
                  <a:srgbClr val="FF0000"/>
                </a:solidFill>
                <a:latin typeface="Tajawal ExtraBold" panose="00000800000000000000" pitchFamily="2" charset="-78"/>
                <a:cs typeface="Tajawal ExtraBold" panose="00000800000000000000" pitchFamily="2" charset="-78"/>
              </a:rPr>
              <a:t>organization evaluates its loss</a:t>
            </a:r>
            <a:r>
              <a:rPr lang="en-US" sz="2400" b="1" dirty="0">
                <a:solidFill>
                  <a:srgbClr val="2D3956"/>
                </a:solidFill>
                <a:latin typeface="Tajawal ExtraBold" panose="00000800000000000000" pitchFamily="2" charset="-78"/>
                <a:cs typeface="Tajawal ExtraBold" panose="00000800000000000000" pitchFamily="2" charset="-78"/>
              </a:rPr>
              <a:t> and assesses what is required in order to fully benefit from the activity and balance, human resources play an important role in this process, provided that </a:t>
            </a:r>
            <a:r>
              <a:rPr lang="en-US" sz="2400" b="1" dirty="0">
                <a:solidFill>
                  <a:srgbClr val="FF0000"/>
                </a:solidFill>
                <a:latin typeface="Tajawal ExtraBold" panose="00000800000000000000" pitchFamily="2" charset="-78"/>
                <a:cs typeface="Tajawal ExtraBold" panose="00000800000000000000" pitchFamily="2" charset="-78"/>
              </a:rPr>
              <a:t>human resources situation must be evaluated</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remaining capabilities of the organization</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assets used and exploited after knowing the resources available</a:t>
            </a:r>
            <a:r>
              <a:rPr lang="en-US" sz="2400" b="1" dirty="0">
                <a:solidFill>
                  <a:srgbClr val="2D3956"/>
                </a:solidFill>
                <a:latin typeface="Tajawal ExtraBold" panose="00000800000000000000" pitchFamily="2" charset="-78"/>
                <a:cs typeface="Tajawal ExtraBold" panose="00000800000000000000" pitchFamily="2" charset="-78"/>
              </a:rPr>
              <a:t> so as to use them efficiently and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Learning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التعلم</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a:t>
            </a:r>
            <a:r>
              <a:rPr lang="en-US" sz="2400" b="1" dirty="0">
                <a:solidFill>
                  <a:srgbClr val="FF0000"/>
                </a:solidFill>
                <a:latin typeface="Tajawal ExtraBold" panose="00000800000000000000" pitchFamily="2" charset="-78"/>
                <a:cs typeface="Tajawal ExtraBold" panose="00000800000000000000" pitchFamily="2" charset="-78"/>
              </a:rPr>
              <a:t>morals and lessons, and benefiting from the experience of dealing with the previous crisis </a:t>
            </a:r>
            <a:r>
              <a:rPr lang="en-US" sz="2400" b="1" dirty="0">
                <a:solidFill>
                  <a:srgbClr val="2D3956"/>
                </a:solidFill>
                <a:latin typeface="Tajawal ExtraBold" panose="00000800000000000000" pitchFamily="2" charset="-78"/>
                <a:cs typeface="Tajawal ExtraBold" panose="00000800000000000000" pitchFamily="2" charset="-78"/>
              </a:rPr>
              <a:t>to form experiences capable of avoiding crises, avoiding their recurrence, and standing at weaknesses, improving and avoiding them through the process of development and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416320"/>
          </a:xfrm>
          <a:prstGeom prst="rect">
            <a:avLst/>
          </a:prstGeom>
          <a:noFill/>
        </p:spPr>
        <p:txBody>
          <a:bodyPr wrap="square" rtlCol="0">
            <a:spAutoFit/>
          </a:bodyPr>
          <a:lstStyle/>
          <a:p>
            <a:pPr algn="just"/>
            <a:r>
              <a:rPr lang="en-US" sz="2400" b="1" dirty="0">
                <a:solidFill>
                  <a:srgbClr val="00B0F0"/>
                </a:solidFill>
                <a:latin typeface="Tajawal ExtraBold" panose="00000800000000000000" pitchFamily="2" charset="-78"/>
                <a:cs typeface="Tajawal ExtraBold" panose="00000800000000000000" pitchFamily="2" charset="-78"/>
              </a:rPr>
              <a:t>A social media crisis </a:t>
            </a:r>
            <a:r>
              <a:rPr lang="en-US" sz="2400" b="1" dirty="0">
                <a:solidFill>
                  <a:srgbClr val="2D3956"/>
                </a:solidFill>
                <a:latin typeface="Tajawal ExtraBold" panose="00000800000000000000" pitchFamily="2" charset="-78"/>
                <a:cs typeface="Tajawal ExtraBold" panose="00000800000000000000" pitchFamily="2" charset="-78"/>
              </a:rPr>
              <a:t>can </a:t>
            </a:r>
            <a:r>
              <a:rPr lang="en-US" sz="2400" b="1" dirty="0">
                <a:solidFill>
                  <a:srgbClr val="FF0000"/>
                </a:solidFill>
                <a:latin typeface="Tajawal ExtraBold" panose="00000800000000000000" pitchFamily="2" charset="-78"/>
                <a:cs typeface="Tajawal ExtraBold" panose="00000800000000000000" pitchFamily="2" charset="-78"/>
              </a:rPr>
              <a:t>damage your brand reputation</a:t>
            </a:r>
            <a:r>
              <a:rPr lang="en-US" sz="2400" b="1" dirty="0">
                <a:solidFill>
                  <a:srgbClr val="2D3956"/>
                </a:solidFill>
                <a:latin typeface="Tajawal ExtraBold" panose="00000800000000000000" pitchFamily="2" charset="-78"/>
                <a:cs typeface="Tajawal ExtraBold" panose="00000800000000000000" pitchFamily="2" charset="-78"/>
              </a:rPr>
              <a:t>, customer loyalty, and revenue. But it can also be an opportunity to learn from your mistakes, </a:t>
            </a:r>
            <a:r>
              <a:rPr lang="en-US" sz="2400" b="1" dirty="0">
                <a:solidFill>
                  <a:srgbClr val="7030A0"/>
                </a:solidFill>
                <a:latin typeface="Tajawal ExtraBold" panose="00000800000000000000" pitchFamily="2" charset="-78"/>
                <a:cs typeface="Tajawal ExtraBold" panose="00000800000000000000" pitchFamily="2" charset="-78"/>
              </a:rPr>
              <a:t>improve your communication, and strengthen your community</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400" b="1" dirty="0">
                <a:solidFill>
                  <a:srgbClr val="2D3956"/>
                </a:solidFill>
                <a:latin typeface="Tajawal ExtraBold" panose="00000800000000000000" pitchFamily="2" charset="-78"/>
                <a:cs typeface="Tajawal ExtraBold" panose="00000800000000000000" pitchFamily="2" charset="-78"/>
              </a:rPr>
              <a:t>• The timeliness of the organization’s response to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individual constituencies </a:t>
            </a:r>
            <a:r>
              <a:rPr lang="ar-EG" sz="2400" b="1" dirty="0">
                <a:solidFill>
                  <a:srgbClr val="2D3956"/>
                </a:solidFill>
                <a:latin typeface="Tajawal ExtraBold" panose="00000800000000000000" pitchFamily="2" charset="-78"/>
                <a:cs typeface="Tajawal ExtraBold" panose="00000800000000000000" pitchFamily="2" charset="-78"/>
              </a:rPr>
              <a:t> الفئات الفردية/ المؤسسات</a:t>
            </a:r>
            <a:r>
              <a:rPr lang="en-US" sz="2400" b="1" dirty="0">
                <a:solidFill>
                  <a:srgbClr val="2D3956"/>
                </a:solidFill>
                <a:latin typeface="Tajawal ExtraBold" panose="00000800000000000000" pitchFamily="2" charset="-78"/>
                <a:cs typeface="Tajawal ExtraBold" panose="00000800000000000000" pitchFamily="2" charset="-78"/>
              </a:rPr>
              <a:t>were affected by the crisis and</a:t>
            </a:r>
            <a:r>
              <a:rPr lang="ar-EG"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4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4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a:t>
            </a:r>
            <a:r>
              <a:rPr lang="en-US" sz="2400" b="1" dirty="0">
                <a:solidFill>
                  <a:srgbClr val="FF0000"/>
                </a:solidFill>
                <a:latin typeface="Tajawal ExtraBold" panose="00000800000000000000" pitchFamily="2" charset="-78"/>
                <a:cs typeface="Tajawal ExtraBold" panose="00000800000000000000" pitchFamily="2" charset="-78"/>
              </a:rPr>
              <a:t>what triggered the crisis</a:t>
            </a:r>
            <a:r>
              <a:rPr lang="en-US" sz="2400" b="1" dirty="0">
                <a:solidFill>
                  <a:srgbClr val="2D3956"/>
                </a:solidFill>
                <a:latin typeface="Tajawal ExtraBold" panose="00000800000000000000" pitchFamily="2" charset="-78"/>
                <a:cs typeface="Tajawal ExtraBold" panose="00000800000000000000" pitchFamily="2" charset="-78"/>
              </a:rPr>
              <a:t>, how it spread, and who was affected. You can use tools like </a:t>
            </a:r>
            <a:r>
              <a:rPr lang="en-US" sz="2400" b="1" dirty="0">
                <a:solidFill>
                  <a:srgbClr val="FF0000"/>
                </a:solidFill>
                <a:latin typeface="Tajawal ExtraBold" panose="00000800000000000000" pitchFamily="2" charset="-78"/>
                <a:cs typeface="Tajawal ExtraBold" panose="00000800000000000000" pitchFamily="2" charset="-78"/>
              </a:rPr>
              <a:t>social listening, sentiment analysis, and web analytics</a:t>
            </a:r>
            <a:r>
              <a:rPr lang="en-US" sz="2400" b="1" dirty="0">
                <a:solidFill>
                  <a:srgbClr val="2D3956"/>
                </a:solidFill>
                <a:latin typeface="Tajawal ExtraBold" panose="00000800000000000000" pitchFamily="2" charset="-78"/>
                <a:cs typeface="Tajawal ExtraBold" panose="00000800000000000000" pitchFamily="2" charset="-78"/>
              </a:rPr>
              <a:t>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a:t>
            </a:r>
            <a:r>
              <a:rPr lang="en-US" sz="2400" b="1" dirty="0">
                <a:solidFill>
                  <a:srgbClr val="FF0000"/>
                </a:solidFill>
                <a:latin typeface="Tajawal ExtraBold" panose="00000800000000000000" pitchFamily="2" charset="-78"/>
                <a:cs typeface="Tajawal ExtraBold" panose="00000800000000000000" pitchFamily="2" charset="-78"/>
              </a:rPr>
              <a:t>measure the impact of the crisis on your brand, your audience, and your goals</a:t>
            </a:r>
            <a:r>
              <a:rPr lang="en-US" sz="2400" b="1" dirty="0">
                <a:solidFill>
                  <a:srgbClr val="2D3956"/>
                </a:solidFill>
                <a:latin typeface="Tajawal ExtraBold" panose="00000800000000000000" pitchFamily="2" charset="-78"/>
                <a:cs typeface="Tajawal ExtraBold" panose="00000800000000000000" pitchFamily="2" charset="-78"/>
              </a:rPr>
              <a:t>.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a:t>
            </a:r>
            <a:r>
              <a:rPr lang="en-US" sz="2400" b="1" dirty="0">
                <a:solidFill>
                  <a:srgbClr val="FF0000"/>
                </a:solidFill>
                <a:latin typeface="Tajawal ExtraBold" panose="00000800000000000000" pitchFamily="2" charset="-78"/>
                <a:cs typeface="Tajawal ExtraBold" panose="00000800000000000000" pitchFamily="2" charset="-78"/>
              </a:rPr>
              <a:t>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a:t>
            </a:r>
            <a:r>
              <a:rPr lang="en-US" sz="2400" b="1" dirty="0">
                <a:solidFill>
                  <a:srgbClr val="2D3956"/>
                </a:solidFill>
                <a:latin typeface="Tajawal ExtraBold" panose="00000800000000000000" pitchFamily="2" charset="-78"/>
                <a:cs typeface="Tajawal ExtraBold" panose="00000800000000000000" pitchFamily="2" charset="-78"/>
              </a:rPr>
              <a:t>You can use your social media channels, your website, your blog, or your email to communicate with your audience and stakeholders. </a:t>
            </a:r>
            <a:r>
              <a:rPr lang="en-US" sz="2400" b="1" dirty="0">
                <a:solidFill>
                  <a:srgbClr val="FF0000"/>
                </a:solidFill>
                <a:latin typeface="Tajawal ExtraBold" panose="00000800000000000000" pitchFamily="2" charset="-78"/>
                <a:cs typeface="Tajawal ExtraBold" panose="00000800000000000000" pitchFamily="2" charset="-78"/>
              </a:rPr>
              <a:t>You can acknowledge the issue, express your regret, explain your actions, and offer a solution or a compensation. </a:t>
            </a:r>
            <a:r>
              <a:rPr lang="en-US" sz="2400" b="1" dirty="0">
                <a:solidFill>
                  <a:srgbClr val="2D3956"/>
                </a:solidFill>
                <a:latin typeface="Tajawal ExtraBold" panose="00000800000000000000" pitchFamily="2" charset="-78"/>
                <a:cs typeface="Tajawal ExtraBold" panose="00000800000000000000" pitchFamily="2" charset="-78"/>
              </a:rPr>
              <a:t>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a:t>
            </a:r>
            <a:r>
              <a:rPr lang="en-US" sz="2400" b="1" dirty="0">
                <a:solidFill>
                  <a:srgbClr val="2D3956"/>
                </a:solidFill>
                <a:latin typeface="Tajawal ExtraBold" panose="00000800000000000000" pitchFamily="2" charset="-78"/>
                <a:cs typeface="Tajawal ExtraBold" panose="00000800000000000000" pitchFamily="2" charset="-78"/>
              </a:rPr>
              <a:t>.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a:t>
            </a:r>
            <a:r>
              <a:rPr lang="en-US" sz="2400" b="1" dirty="0">
                <a:solidFill>
                  <a:srgbClr val="FF0000"/>
                </a:solidFill>
                <a:latin typeface="Tajawal ExtraBold" panose="00000800000000000000" pitchFamily="2" charset="-78"/>
                <a:cs typeface="Tajawal ExtraBold" panose="00000800000000000000" pitchFamily="2" charset="-78"/>
              </a:rPr>
              <a:t>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fifth step is to review and report the results and outcomes of your actions and solutions. </a:t>
            </a:r>
            <a:r>
              <a:rPr lang="en-US" sz="2400" b="1" dirty="0">
                <a:solidFill>
                  <a:srgbClr val="2D3956"/>
                </a:solidFill>
                <a:latin typeface="Tajawal ExtraBold" panose="00000800000000000000" pitchFamily="2" charset="-78"/>
                <a:cs typeface="Tajawal ExtraBold" panose="00000800000000000000" pitchFamily="2" charset="-78"/>
              </a:rPr>
              <a:t>You can use social media analytics, web analytics, and surveys to collect and analyze the data and feedback related to your crisis management. You can also use tools like reports, dashboards, and presentations to summarize and visualize your findings and insights. </a:t>
            </a:r>
            <a:r>
              <a:rPr lang="en-US" sz="2400" b="1" dirty="0">
                <a:solidFill>
                  <a:srgbClr val="FF0000"/>
                </a:solidFill>
                <a:latin typeface="Tajawal ExtraBold" panose="00000800000000000000" pitchFamily="2" charset="-78"/>
                <a:cs typeface="Tajawal ExtraBold" panose="00000800000000000000" pitchFamily="2" charset="-78"/>
              </a:rPr>
              <a:t>By reviewing and reporting, you can evaluate your performance, identify your strengths and weaknesses, and share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sixth step is to learn and improve from your social media crisis. </a:t>
            </a:r>
            <a:r>
              <a:rPr lang="en-US" sz="2400" b="1" dirty="0">
                <a:solidFill>
                  <a:srgbClr val="2D3956"/>
                </a:solidFill>
                <a:latin typeface="Tajawal ExtraBold" panose="00000800000000000000" pitchFamily="2" charset="-78"/>
                <a:cs typeface="Tajawal ExtraBold" panose="00000800000000000000" pitchFamily="2" charset="-78"/>
              </a:rPr>
              <a:t>You can use tools like SWOT analysis, gap analysis, and best practices to identify the opportunities and threats, the gaps and needs, and the examples and standards for your social media strategy. You can also use tools like goals, plans, and actions to set your objectives, define your tactics, and execute your initiatives. </a:t>
            </a:r>
            <a:r>
              <a:rPr lang="en-US" sz="2400" b="1" dirty="0">
                <a:solidFill>
                  <a:srgbClr val="FF0000"/>
                </a:solidFill>
                <a:latin typeface="Tajawal ExtraBold" panose="00000800000000000000" pitchFamily="2" charset="-78"/>
                <a:cs typeface="Tajawal ExtraBold" panose="00000800000000000000" pitchFamily="2" charset="-78"/>
              </a:rPr>
              <a:t>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a:t>
            </a:r>
            <a:r>
              <a:rPr lang="en-US" sz="2500" b="1" dirty="0">
                <a:solidFill>
                  <a:srgbClr val="FF0000"/>
                </a:solidFill>
                <a:latin typeface="Tajawal ExtraBold" panose="00000800000000000000" pitchFamily="2" charset="-78"/>
                <a:cs typeface="Tajawal ExtraBold" panose="00000800000000000000" pitchFamily="2" charset="-78"/>
              </a:rPr>
              <a:t>you can still at least acknowledge that you know about the problem </a:t>
            </a:r>
            <a:r>
              <a:rPr lang="en-US" sz="2500" b="1" dirty="0">
                <a:solidFill>
                  <a:srgbClr val="2D3956"/>
                </a:solidFill>
                <a:latin typeface="Tajawal ExtraBold" panose="00000800000000000000" pitchFamily="2" charset="-78"/>
                <a:cs typeface="Tajawal ExtraBold" panose="00000800000000000000" pitchFamily="2" charset="-78"/>
              </a:rPr>
              <a:t>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585930"/>
            <a:ext cx="9782768" cy="3970318"/>
          </a:xfrm>
          <a:prstGeom prst="rect">
            <a:avLst/>
          </a:prstGeom>
          <a:noFill/>
        </p:spPr>
        <p:txBody>
          <a:bodyPr wrap="square" rtlCol="0">
            <a:spAutoFit/>
          </a:bodyPr>
          <a:lstStyle/>
          <a:p>
            <a:pPr marL="285750" indent="-285750">
              <a:buFont typeface="Wingdings" panose="05000000000000000000" pitchFamily="2" charset="2"/>
              <a:buChar char="§"/>
            </a:pPr>
            <a:r>
              <a:rPr lang="en-US" dirty="0" err="1">
                <a:effectLst/>
                <a:latin typeface="Times New Roman" panose="02020603050405020304" pitchFamily="18" charset="0"/>
                <a:ea typeface="Times New Roman" panose="02020603050405020304" pitchFamily="18" charset="0"/>
              </a:rPr>
              <a:t>Mzyece</a:t>
            </a:r>
            <a:r>
              <a:rPr lang="en-US" dirty="0">
                <a:effectLst/>
                <a:latin typeface="Times New Roman" panose="02020603050405020304" pitchFamily="18" charset="0"/>
                <a:ea typeface="Times New Roman" panose="02020603050405020304" pitchFamily="18" charset="0"/>
              </a:rPr>
              <a:t>, N. (2020). An Assessment on the Effects of Social Media on Crisis Management in Telecommunication Companies in Zambia (Doctoral dissertation, Cavendish University). 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dirty="0" err="1">
                <a:solidFill>
                  <a:srgbClr val="000000"/>
                </a:solidFill>
                <a:latin typeface="Segoe UI" panose="020B0502040204020203" pitchFamily="34" charset="0"/>
              </a:rPr>
              <a:t>Civelek</a:t>
            </a:r>
            <a:r>
              <a:rPr lang="en-US" dirty="0">
                <a:solidFill>
                  <a:srgbClr val="000000"/>
                </a:solidFill>
                <a:latin typeface="Segoe UI" panose="020B0502040204020203" pitchFamily="34" charset="0"/>
              </a:rPr>
              <a:t>, Mustafa &amp; </a:t>
            </a:r>
            <a:r>
              <a:rPr lang="en-US" dirty="0" err="1">
                <a:solidFill>
                  <a:srgbClr val="000000"/>
                </a:solidFill>
                <a:latin typeface="Segoe UI" panose="020B0502040204020203" pitchFamily="34" charset="0"/>
              </a:rPr>
              <a:t>Çemberci</a:t>
            </a:r>
            <a:r>
              <a:rPr lang="en-US" dirty="0">
                <a:solidFill>
                  <a:srgbClr val="000000"/>
                </a:solidFill>
                <a:latin typeface="Segoe UI" panose="020B0502040204020203" pitchFamily="34" charset="0"/>
              </a:rPr>
              <a:t>, Murat &amp; </a:t>
            </a:r>
            <a:r>
              <a:rPr lang="en-US" dirty="0" err="1">
                <a:solidFill>
                  <a:srgbClr val="000000"/>
                </a:solidFill>
                <a:latin typeface="Segoe UI" panose="020B0502040204020203" pitchFamily="34" charset="0"/>
              </a:rPr>
              <a:t>Eralp</a:t>
            </a:r>
            <a:r>
              <a:rPr lang="en-US" dirty="0">
                <a:solidFill>
                  <a:srgbClr val="000000"/>
                </a:solidFill>
                <a:latin typeface="Segoe UI" panose="020B0502040204020203" pitchFamily="34" charset="0"/>
              </a:rPr>
              <a:t>, Erdem. (2016). The Role of Social Media in Crisis Communication and Crisis Management. International Journal of Research in Business and Social Science. 5. 111-120. 10.20525/ijrbs.v5i3.279. </a:t>
            </a:r>
          </a:p>
          <a:p>
            <a:pPr marL="285750" indent="-285750">
              <a:buFont typeface="Wingdings" panose="05000000000000000000" pitchFamily="2" charset="2"/>
              <a:buChar char="§"/>
            </a:pPr>
            <a:r>
              <a:rPr lang="en-US" dirty="0">
                <a:solidFill>
                  <a:srgbClr val="000000"/>
                </a:solidFill>
                <a:latin typeface="Segoe UI" panose="020B0502040204020203" pitchFamily="34" charset="0"/>
              </a:rPr>
              <a:t>Al </a:t>
            </a:r>
            <a:r>
              <a:rPr lang="en-US" dirty="0" err="1">
                <a:solidFill>
                  <a:srgbClr val="000000"/>
                </a:solidFill>
                <a:latin typeface="Segoe UI" panose="020B0502040204020203" pitchFamily="34" charset="0"/>
              </a:rPr>
              <a:t>Jaberi</a:t>
            </a:r>
            <a:r>
              <a:rPr lang="en-US" dirty="0">
                <a:solidFill>
                  <a:srgbClr val="000000"/>
                </a:solidFill>
                <a:latin typeface="Segoe UI" panose="020B0502040204020203" pitchFamily="34" charset="0"/>
              </a:rPr>
              <a:t>, A. M., &amp;amp; </a:t>
            </a:r>
            <a:r>
              <a:rPr lang="en-US" dirty="0" err="1">
                <a:solidFill>
                  <a:srgbClr val="000000"/>
                </a:solidFill>
                <a:latin typeface="Segoe UI" panose="020B0502040204020203" pitchFamily="34" charset="0"/>
              </a:rPr>
              <a:t>Qawasmeh</a:t>
            </a:r>
            <a:r>
              <a:rPr lang="en-US" dirty="0">
                <a:solidFill>
                  <a:srgbClr val="000000"/>
                </a:solidFill>
                <a:latin typeface="Segoe UI" panose="020B0502040204020203" pitchFamily="34" charset="0"/>
              </a:rPr>
              <a:t>, F. (2020). The impact of using social media in crisis management according to employees perspectives. International Journal of Academic Research in Business and Social Sciences, 10(11). https://doi.org/10.6007/ijarbss/v10-i11/8130 </a:t>
            </a:r>
          </a:p>
          <a:p>
            <a:pPr marL="285750" indent="-285750">
              <a:buFont typeface="Wingdings" panose="05000000000000000000" pitchFamily="2" charset="2"/>
              <a:buChar char="§"/>
            </a:pPr>
            <a:r>
              <a:rPr lang="en-US" dirty="0">
                <a:effectLst/>
              </a:rPr>
              <a:t>Edwards, K. (2021, June 24). </a:t>
            </a:r>
            <a:r>
              <a:rPr lang="en-US" i="1" dirty="0">
                <a:effectLst/>
              </a:rPr>
              <a:t>4 examples of social media crises that could have been prevented</a:t>
            </a:r>
            <a:r>
              <a:rPr lang="en-US" dirty="0">
                <a:effectLst/>
              </a:rPr>
              <a:t>. </a:t>
            </a:r>
            <a:r>
              <a:rPr lang="en-US" dirty="0" err="1">
                <a:effectLst/>
              </a:rPr>
              <a:t>Determ</a:t>
            </a:r>
            <a:r>
              <a:rPr lang="en-US" dirty="0">
                <a:effectLst/>
              </a:rPr>
              <a:t>. https://www.determ.com/blog/social-media-crisis-examples/ </a:t>
            </a:r>
            <a:endParaRPr lang="en-US" dirty="0">
              <a:effectLst/>
              <a:latin typeface="Times New Roman" panose="02020603050405020304" pitchFamily="18" charset="0"/>
              <a:ea typeface="Times New Roman" panose="02020603050405020304" pitchFamily="18"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3071</TotalTime>
  <Words>4849</Words>
  <Application>Microsoft Office PowerPoint</Application>
  <PresentationFormat>Widescreen</PresentationFormat>
  <Paragraphs>400</Paragraphs>
  <Slides>56</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56</vt:i4>
      </vt:variant>
    </vt:vector>
  </HeadingPairs>
  <TitlesOfParts>
    <vt:vector size="70" baseType="lpstr">
      <vt:lpstr>Almarai</vt:lpstr>
      <vt:lpstr>Arial</vt:lpstr>
      <vt:lpstr>Calibri</vt:lpstr>
      <vt:lpstr>Calibri Light</vt:lpstr>
      <vt:lpstr>inherit</vt:lpstr>
      <vt:lpstr>Montserrat</vt:lpstr>
      <vt:lpstr>Roboto Light</vt:lpstr>
      <vt:lpstr>Segoe UI</vt:lpstr>
      <vt:lpstr>Tajawal ExtraBold</vt:lpstr>
      <vt:lpstr>Tajawal Medium</vt:lpstr>
      <vt:lpstr>Times New Roman</vt:lpstr>
      <vt:lpstr>Wingdings</vt:lpstr>
      <vt:lpstr>YouTube Noto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68</cp:revision>
  <dcterms:created xsi:type="dcterms:W3CDTF">2023-04-29T09:08:23Z</dcterms:created>
  <dcterms:modified xsi:type="dcterms:W3CDTF">2024-02-20T16:32:44Z</dcterms:modified>
</cp:coreProperties>
</file>