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41"/>
  </p:notesMasterIdLst>
  <p:sldIdLst>
    <p:sldId id="434" r:id="rId2"/>
    <p:sldId id="392" r:id="rId3"/>
    <p:sldId id="436" r:id="rId4"/>
    <p:sldId id="394" r:id="rId5"/>
    <p:sldId id="437" r:id="rId6"/>
    <p:sldId id="395" r:id="rId7"/>
    <p:sldId id="397" r:id="rId8"/>
    <p:sldId id="398" r:id="rId9"/>
    <p:sldId id="399" r:id="rId10"/>
    <p:sldId id="438" r:id="rId11"/>
    <p:sldId id="401" r:id="rId12"/>
    <p:sldId id="439" r:id="rId13"/>
    <p:sldId id="402" r:id="rId14"/>
    <p:sldId id="404" r:id="rId15"/>
    <p:sldId id="440" r:id="rId16"/>
    <p:sldId id="406" r:id="rId17"/>
    <p:sldId id="407" r:id="rId18"/>
    <p:sldId id="408" r:id="rId19"/>
    <p:sldId id="441" r:id="rId20"/>
    <p:sldId id="411" r:id="rId21"/>
    <p:sldId id="412" r:id="rId22"/>
    <p:sldId id="442" r:id="rId23"/>
    <p:sldId id="414" r:id="rId24"/>
    <p:sldId id="415" r:id="rId25"/>
    <p:sldId id="416" r:id="rId26"/>
    <p:sldId id="417" r:id="rId27"/>
    <p:sldId id="418" r:id="rId28"/>
    <p:sldId id="419" r:id="rId29"/>
    <p:sldId id="420" r:id="rId30"/>
    <p:sldId id="421" r:id="rId31"/>
    <p:sldId id="422" r:id="rId32"/>
    <p:sldId id="444" r:id="rId33"/>
    <p:sldId id="424" r:id="rId34"/>
    <p:sldId id="425" r:id="rId35"/>
    <p:sldId id="445" r:id="rId36"/>
    <p:sldId id="427" r:id="rId37"/>
    <p:sldId id="428" r:id="rId38"/>
    <p:sldId id="430" r:id="rId39"/>
    <p:sldId id="431"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69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0795D3-9EA5-4C2F-8CC2-2ABD241E7A83}"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B76D6D-C788-49B1-ACB8-BECE296C5820}" type="slidenum">
              <a:rPr lang="en-US" smtClean="0"/>
              <a:t>‹#›</a:t>
            </a:fld>
            <a:endParaRPr lang="en-US"/>
          </a:p>
        </p:txBody>
      </p:sp>
    </p:spTree>
    <p:extLst>
      <p:ext uri="{BB962C8B-B14F-4D97-AF65-F5344CB8AC3E}">
        <p14:creationId xmlns:p14="http://schemas.microsoft.com/office/powerpoint/2010/main" val="464148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85819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48931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39868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9329983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91244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46925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33274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144164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66081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42220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74416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28979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8C74A31B-FF56-417B-8DEE-958FFCC6BCD5}" type="datetimeFigureOut">
              <a:rPr lang="en-US" smtClean="0"/>
              <a:t>9/30/2024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729649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4582385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955012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39876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85060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787080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515415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9/30/2024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20402540"/>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2" r:id="rId13"/>
    <p:sldLayoutId id="2147483693" r:id="rId14"/>
    <p:sldLayoutId id="2147483694" r:id="rId15"/>
    <p:sldLayoutId id="2147483695" r:id="rId16"/>
    <p:sldLayoutId id="214748369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10.jpg"/><Relationship Id="rId5" Type="http://schemas.openxmlformats.org/officeDocument/2006/relationships/image" Target="../media/image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2</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62983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tx1">
                  <a:lumMod val="65000"/>
                  <a:lumOff val="3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1487508051"/>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1675364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Employee’s Role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201150"/>
          </a:xfrm>
          <a:prstGeom prst="rect">
            <a:avLst/>
          </a:prstGeom>
          <a:noFill/>
        </p:spPr>
        <p:txBody>
          <a:bodyPr wrap="square" rtlCol="0">
            <a:spAutoFit/>
          </a:bodyPr>
          <a:lstStyle/>
          <a:p>
            <a:pPr marL="457200" indent="-457200" algn="just">
              <a:spcAft>
                <a:spcPts val="1800"/>
              </a:spcAft>
              <a:buFont typeface="Arial" panose="020B0604020202020204" pitchFamily="34" charset="0"/>
              <a:buChar char="•"/>
            </a:pPr>
            <a:r>
              <a:rPr lang="en-US" sz="2400" dirty="0"/>
              <a:t>Accept responsibility for accomplishing the assigned deliverables within the project’s constraints</a:t>
            </a:r>
          </a:p>
          <a:p>
            <a:pPr marL="457200" indent="-457200" algn="just">
              <a:spcAft>
                <a:spcPts val="1800"/>
              </a:spcAft>
              <a:buFont typeface="Arial" panose="020B0604020202020204" pitchFamily="34" charset="0"/>
              <a:buChar char="•"/>
            </a:pPr>
            <a:r>
              <a:rPr lang="en-US" sz="2400" dirty="0"/>
              <a:t>Complete the work at the earliest possible time</a:t>
            </a:r>
          </a:p>
          <a:p>
            <a:pPr marL="457200" indent="-457200" algn="just">
              <a:spcAft>
                <a:spcPts val="1800"/>
              </a:spcAft>
              <a:buFont typeface="Arial" panose="020B0604020202020204" pitchFamily="34" charset="0"/>
              <a:buChar char="•"/>
            </a:pPr>
            <a:r>
              <a:rPr lang="en-US" sz="2400" dirty="0"/>
              <a:t>Periodically inform both the project and line manager of the project’s status</a:t>
            </a:r>
          </a:p>
          <a:p>
            <a:pPr marL="457200" indent="-457200" algn="just">
              <a:spcAft>
                <a:spcPts val="1800"/>
              </a:spcAft>
              <a:buFont typeface="Arial" panose="020B0604020202020204" pitchFamily="34" charset="0"/>
              <a:buChar char="•"/>
            </a:pPr>
            <a:r>
              <a:rPr lang="en-US" sz="2400" dirty="0"/>
              <a:t>Bring problems to the surface quickly for resolution</a:t>
            </a:r>
          </a:p>
          <a:p>
            <a:pPr marL="457200" indent="-457200" algn="just">
              <a:spcAft>
                <a:spcPts val="1800"/>
              </a:spcAft>
              <a:buFont typeface="Arial" panose="020B0604020202020204" pitchFamily="34" charset="0"/>
              <a:buChar char="•"/>
            </a:pPr>
            <a:r>
              <a:rPr lang="en-US" sz="2400" dirty="0"/>
              <a:t>Share information with the rest of the project team</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3073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864435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232528"/>
            <a:ext cx="8145661" cy="3139321"/>
          </a:xfrm>
          <a:prstGeom prst="rect">
            <a:avLst/>
          </a:prstGeom>
          <a:noFill/>
        </p:spPr>
        <p:txBody>
          <a:bodyPr wrap="square" rtlCol="0">
            <a:spAutoFit/>
          </a:bodyPr>
          <a:lstStyle/>
          <a:p>
            <a:pPr marL="457200" lvl="0" indent="-457200" algn="just">
              <a:spcAft>
                <a:spcPts val="1800"/>
              </a:spcAft>
              <a:buFont typeface="Arial" panose="020B0604020202020204" pitchFamily="34" charset="0"/>
              <a:buChar char="•"/>
              <a:defRPr/>
            </a:pPr>
            <a:r>
              <a:rPr lang="en-US" sz="2400" dirty="0">
                <a:solidFill>
                  <a:prstClr val="black"/>
                </a:solidFill>
              </a:rPr>
              <a:t>The major responsibility of the project manager is planning. </a:t>
            </a:r>
          </a:p>
          <a:p>
            <a:pPr marL="457200" lvl="0" indent="-457200" algn="just">
              <a:spcAft>
                <a:spcPts val="1800"/>
              </a:spcAft>
              <a:buFont typeface="Arial" panose="020B0604020202020204" pitchFamily="34" charset="0"/>
              <a:buChar char="•"/>
              <a:defRPr/>
            </a:pPr>
            <a:r>
              <a:rPr lang="en-US" sz="2400" dirty="0">
                <a:solidFill>
                  <a:prstClr val="black"/>
                </a:solidFill>
              </a:rPr>
              <a:t>If project planning is performed correctly the project manager provides overall or summary definitions of the work to be accomplished, but the line managers (the true experts) do the detailed planning.</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
        <p:nvSpPr>
          <p:cNvPr id="13" name="TextBox 12">
            <a:extLst>
              <a:ext uri="{FF2B5EF4-FFF2-40B4-BE49-F238E27FC236}">
                <a16:creationId xmlns:a16="http://schemas.microsoft.com/office/drawing/2014/main" xmlns=""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Tree>
    <p:extLst>
      <p:ext uri="{BB962C8B-B14F-4D97-AF65-F5344CB8AC3E}">
        <p14:creationId xmlns:p14="http://schemas.microsoft.com/office/powerpoint/2010/main" val="36125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7928091" cy="4431983"/>
          </a:xfrm>
          <a:prstGeom prst="rect">
            <a:avLst/>
          </a:prstGeom>
          <a:noFill/>
        </p:spPr>
        <p:txBody>
          <a:bodyPr wrap="square" rtlCol="0">
            <a:spAutoFit/>
          </a:bodyPr>
          <a:lstStyle/>
          <a:p>
            <a:pPr lvl="0" algn="just">
              <a:spcAft>
                <a:spcPts val="1800"/>
              </a:spcAft>
              <a:defRPr/>
            </a:pPr>
            <a:r>
              <a:rPr lang="en-US" sz="2400" b="1" dirty="0">
                <a:solidFill>
                  <a:prstClr val="black"/>
                </a:solidFill>
              </a:rPr>
              <a:t>The project manager must provide:</a:t>
            </a:r>
          </a:p>
          <a:p>
            <a:pPr lvl="0" algn="just">
              <a:spcAft>
                <a:spcPts val="1800"/>
              </a:spcAft>
              <a:defRPr/>
            </a:pPr>
            <a:r>
              <a:rPr lang="en-US" sz="2400" dirty="0">
                <a:solidFill>
                  <a:prstClr val="black"/>
                </a:solidFill>
              </a:rPr>
              <a:t>● Complete task definitions</a:t>
            </a:r>
          </a:p>
          <a:p>
            <a:pPr lvl="0" algn="just">
              <a:spcAft>
                <a:spcPts val="1800"/>
              </a:spcAft>
              <a:defRPr/>
            </a:pPr>
            <a:r>
              <a:rPr lang="en-US" sz="2400" dirty="0">
                <a:solidFill>
                  <a:prstClr val="black"/>
                </a:solidFill>
              </a:rPr>
              <a:t>● Resource requirement definitions (possibly skill levels)</a:t>
            </a:r>
          </a:p>
          <a:p>
            <a:pPr lvl="0" algn="just">
              <a:spcAft>
                <a:spcPts val="1800"/>
              </a:spcAft>
              <a:defRPr/>
            </a:pPr>
            <a:r>
              <a:rPr lang="en-US" sz="2400" dirty="0">
                <a:solidFill>
                  <a:prstClr val="black"/>
                </a:solidFill>
              </a:rPr>
              <a:t>● Major timetable milestones</a:t>
            </a:r>
          </a:p>
          <a:p>
            <a:pPr lvl="0" algn="just">
              <a:spcAft>
                <a:spcPts val="1800"/>
              </a:spcAft>
              <a:defRPr/>
            </a:pPr>
            <a:r>
              <a:rPr lang="en-US" sz="2400" dirty="0">
                <a:solidFill>
                  <a:prstClr val="black"/>
                </a:solidFill>
              </a:rPr>
              <a:t>● Definition of end-item quality and reliability requirements</a:t>
            </a:r>
          </a:p>
          <a:p>
            <a:pPr lvl="0" algn="just">
              <a:spcAft>
                <a:spcPts val="1800"/>
              </a:spcAft>
              <a:defRPr/>
            </a:pPr>
            <a:r>
              <a:rPr lang="en-US" sz="2400" dirty="0">
                <a:solidFill>
                  <a:prstClr val="black"/>
                </a:solidFill>
              </a:rPr>
              <a:t>● The basis for performance measurement</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
        <p:nvSpPr>
          <p:cNvPr id="13" name="TextBox 12">
            <a:extLst>
              <a:ext uri="{FF2B5EF4-FFF2-40B4-BE49-F238E27FC236}">
                <a16:creationId xmlns:a16="http://schemas.microsoft.com/office/drawing/2014/main" xmlns=""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Tree>
    <p:extLst>
      <p:ext uri="{BB962C8B-B14F-4D97-AF65-F5344CB8AC3E}">
        <p14:creationId xmlns:p14="http://schemas.microsoft.com/office/powerpoint/2010/main" val="3933624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7242291" cy="3277820"/>
          </a:xfrm>
          <a:prstGeom prst="rect">
            <a:avLst/>
          </a:prstGeom>
          <a:noFill/>
        </p:spPr>
        <p:txBody>
          <a:bodyPr wrap="square" rtlCol="0">
            <a:spAutoFit/>
          </a:bodyPr>
          <a:lstStyle/>
          <a:p>
            <a:pPr indent="0" algn="just">
              <a:spcAft>
                <a:spcPts val="1800"/>
              </a:spcAft>
              <a:buFontTx/>
              <a:buNone/>
            </a:pPr>
            <a:r>
              <a:rPr lang="en-US" sz="2400" dirty="0">
                <a:solidFill>
                  <a:prstClr val="black"/>
                </a:solidFill>
              </a:rPr>
              <a:t>Project managers are responsible for project administration and, therefore, must have the right to establish their own policies, procedures, rules, guidelines, and directives provided these policies, guidelines, and so on, conform to overall company policy.</a:t>
            </a:r>
          </a:p>
          <a:p>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Tree>
    <p:extLst>
      <p:ext uri="{BB962C8B-B14F-4D97-AF65-F5344CB8AC3E}">
        <p14:creationId xmlns:p14="http://schemas.microsoft.com/office/powerpoint/2010/main" val="3401632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PROJECT MANAGER AS THE PLANNING AGENT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1950462"/>
            <a:ext cx="8545663" cy="4678204"/>
          </a:xfrm>
          <a:prstGeom prst="rect">
            <a:avLst/>
          </a:prstGeom>
          <a:noFill/>
        </p:spPr>
        <p:txBody>
          <a:bodyPr wrap="square" rtlCol="0">
            <a:spAutoFit/>
          </a:bodyPr>
          <a:lstStyle/>
          <a:p>
            <a:pPr lvl="0" algn="just">
              <a:spcAft>
                <a:spcPts val="1800"/>
              </a:spcAft>
              <a:defRPr/>
            </a:pPr>
            <a:r>
              <a:rPr lang="en-US" sz="2800" b="1" dirty="0">
                <a:solidFill>
                  <a:prstClr val="black"/>
                </a:solidFill>
              </a:rPr>
              <a:t>Line managers only make the promises to a functional employee concerning:</a:t>
            </a:r>
          </a:p>
          <a:p>
            <a:pPr lvl="0" algn="just">
              <a:spcAft>
                <a:spcPts val="600"/>
              </a:spcAft>
              <a:defRPr/>
            </a:pPr>
            <a:r>
              <a:rPr lang="en-US" sz="2400" dirty="0">
                <a:solidFill>
                  <a:prstClr val="black"/>
                </a:solidFill>
              </a:rPr>
              <a:t>● Promotion</a:t>
            </a:r>
          </a:p>
          <a:p>
            <a:pPr lvl="0" algn="just">
              <a:spcAft>
                <a:spcPts val="600"/>
              </a:spcAft>
              <a:defRPr/>
            </a:pPr>
            <a:r>
              <a:rPr lang="en-US" sz="2400" dirty="0">
                <a:solidFill>
                  <a:prstClr val="black"/>
                </a:solidFill>
              </a:rPr>
              <a:t>● Grade</a:t>
            </a:r>
          </a:p>
          <a:p>
            <a:pPr lvl="0" algn="just">
              <a:spcAft>
                <a:spcPts val="600"/>
              </a:spcAft>
              <a:defRPr/>
            </a:pPr>
            <a:r>
              <a:rPr lang="en-US" sz="2400" dirty="0">
                <a:solidFill>
                  <a:prstClr val="black"/>
                </a:solidFill>
              </a:rPr>
              <a:t>● Salary</a:t>
            </a:r>
          </a:p>
          <a:p>
            <a:pPr lvl="0" algn="just">
              <a:spcAft>
                <a:spcPts val="600"/>
              </a:spcAft>
              <a:defRPr/>
            </a:pPr>
            <a:r>
              <a:rPr lang="en-US" sz="2400" dirty="0">
                <a:solidFill>
                  <a:prstClr val="black"/>
                </a:solidFill>
              </a:rPr>
              <a:t>● Bonus</a:t>
            </a:r>
          </a:p>
          <a:p>
            <a:pPr lvl="0" algn="just">
              <a:spcAft>
                <a:spcPts val="600"/>
              </a:spcAft>
              <a:defRPr/>
            </a:pPr>
            <a:r>
              <a:rPr lang="en-US" sz="2400" dirty="0">
                <a:solidFill>
                  <a:prstClr val="black"/>
                </a:solidFill>
              </a:rPr>
              <a:t>● Overtime</a:t>
            </a:r>
          </a:p>
          <a:p>
            <a:pPr lvl="0" algn="just">
              <a:spcAft>
                <a:spcPts val="600"/>
              </a:spcAft>
              <a:defRPr/>
            </a:pPr>
            <a:r>
              <a:rPr lang="en-US" sz="2400" dirty="0">
                <a:solidFill>
                  <a:prstClr val="black"/>
                </a:solidFill>
              </a:rPr>
              <a:t>● Responsibility</a:t>
            </a:r>
          </a:p>
          <a:p>
            <a:pPr lvl="0" algn="just">
              <a:spcAft>
                <a:spcPts val="600"/>
              </a:spcAft>
              <a:defRPr/>
            </a:pPr>
            <a:r>
              <a:rPr lang="en-US" sz="2400" dirty="0">
                <a:solidFill>
                  <a:prstClr val="black"/>
                </a:solidFill>
              </a:rPr>
              <a:t>● Future work </a:t>
            </a:r>
            <a:r>
              <a:rPr lang="en-US" sz="2400" dirty="0" smtClean="0">
                <a:solidFill>
                  <a:prstClr val="black"/>
                </a:solidFill>
              </a:rPr>
              <a:t>assignments</a:t>
            </a:r>
            <a:endParaRPr lang="en-US" sz="2400" dirty="0" smtClean="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Tree>
    <p:extLst>
      <p:ext uri="{BB962C8B-B14F-4D97-AF65-F5344CB8AC3E}">
        <p14:creationId xmlns:p14="http://schemas.microsoft.com/office/powerpoint/2010/main" val="4069827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4022555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Growth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55119"/>
            <a:ext cx="10097727" cy="3508653"/>
          </a:xfrm>
          <a:prstGeom prst="rect">
            <a:avLst/>
          </a:prstGeom>
          <a:noFill/>
        </p:spPr>
        <p:txBody>
          <a:bodyPr wrap="square" rtlCol="0">
            <a:spAutoFit/>
          </a:bodyPr>
          <a:lstStyle/>
          <a:p>
            <a:pPr lvl="0" algn="just">
              <a:spcAft>
                <a:spcPts val="1800"/>
              </a:spcAft>
              <a:defRPr/>
            </a:pPr>
            <a:r>
              <a:rPr lang="en-US" sz="2400" dirty="0">
                <a:solidFill>
                  <a:prstClr val="black"/>
                </a:solidFill>
              </a:rPr>
              <a:t> The growth and acceptance of project management has changed significantly over the past forty years, and these changes are expected to continue well into the twenty-first century, especially in the area of multinational project management. </a:t>
            </a:r>
          </a:p>
          <a:p>
            <a:pPr lvl="0" algn="just">
              <a:spcAft>
                <a:spcPts val="1800"/>
              </a:spcAft>
              <a:defRPr/>
            </a:pPr>
            <a:r>
              <a:rPr lang="en-US" sz="2400" dirty="0">
                <a:solidFill>
                  <a:prstClr val="black"/>
                </a:solidFill>
              </a:rPr>
              <a:t>It is interesting to trace the evolution and growth of project management from the early days of systems management to what some people call “modern project management.”</a:t>
            </a:r>
            <a:endParaRPr lang="en-US" sz="2000" dirty="0">
              <a:solidFill>
                <a:prstClr val="black"/>
              </a:solidFill>
            </a:endParaRP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9015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1523543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GENERAL SYSTEMS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55119"/>
            <a:ext cx="10097727" cy="3139321"/>
          </a:xfrm>
          <a:prstGeom prst="rect">
            <a:avLst/>
          </a:prstGeom>
          <a:noFill/>
        </p:spPr>
        <p:txBody>
          <a:bodyPr wrap="square" rtlCol="0">
            <a:spAutoFit/>
          </a:bodyPr>
          <a:lstStyle/>
          <a:p>
            <a:pPr lvl="0" algn="just">
              <a:spcAft>
                <a:spcPts val="1800"/>
              </a:spcAft>
              <a:defRPr/>
            </a:pPr>
            <a:r>
              <a:rPr lang="en-US" sz="2400" dirty="0">
                <a:solidFill>
                  <a:prstClr val="black"/>
                </a:solidFill>
              </a:rPr>
              <a:t> Organizational theory and management philosophies have undergone a dramatic change in recent years with the emergence of the project management approach to management.</a:t>
            </a:r>
          </a:p>
          <a:p>
            <a:pPr lvl="0" algn="just">
              <a:spcAft>
                <a:spcPts val="1800"/>
              </a:spcAft>
              <a:defRPr/>
            </a:pPr>
            <a:r>
              <a:rPr lang="en-US" sz="2400" dirty="0">
                <a:solidFill>
                  <a:prstClr val="black"/>
                </a:solidFill>
              </a:rPr>
              <a:t>Because project management is an outgrowth of systems management, it is only fitting that the underlying principles of general systems theory be described. </a:t>
            </a: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3358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64931" y="1015315"/>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GENERAL SYSTEMS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55119"/>
            <a:ext cx="10097727" cy="3139321"/>
          </a:xfrm>
          <a:prstGeom prst="rect">
            <a:avLst/>
          </a:prstGeom>
          <a:noFill/>
        </p:spPr>
        <p:txBody>
          <a:bodyPr wrap="square" rtlCol="0">
            <a:spAutoFit/>
          </a:bodyPr>
          <a:lstStyle/>
          <a:p>
            <a:pPr lvl="0" algn="just">
              <a:spcAft>
                <a:spcPts val="1800"/>
              </a:spcAft>
              <a:defRPr/>
            </a:pPr>
            <a:r>
              <a:rPr lang="en-US" sz="2400" dirty="0">
                <a:solidFill>
                  <a:prstClr val="black"/>
                </a:solidFill>
              </a:rPr>
              <a:t>Simply stated, general systems theory can be classified as a management approach that attempts to integrate and unify scientific information across many fields of knowledge. </a:t>
            </a:r>
            <a:r>
              <a:rPr lang="ar-EG" sz="2400" dirty="0">
                <a:solidFill>
                  <a:prstClr val="black"/>
                </a:solidFill>
              </a:rPr>
              <a:t>ببساطة ، يمكن تصنيف نظرية النظم العامة على أنها نهج إداري يحاول دمج وتوحيد المعلومات العلمية عبر العديد من مجالات المعرفة. </a:t>
            </a:r>
          </a:p>
          <a:p>
            <a:pPr lvl="0" algn="just">
              <a:spcAft>
                <a:spcPts val="1800"/>
              </a:spcAft>
              <a:defRPr/>
            </a:pPr>
            <a:r>
              <a:rPr lang="en-US" sz="2400" dirty="0">
                <a:solidFill>
                  <a:prstClr val="black"/>
                </a:solidFill>
              </a:rPr>
              <a:t>Systems theory attempts to solve problems by looking at the total picture, rather than through an analysis of the individual components.</a:t>
            </a: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46160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305579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1945–1960</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55119"/>
            <a:ext cx="10097727" cy="2169825"/>
          </a:xfrm>
          <a:prstGeom prst="rect">
            <a:avLst/>
          </a:prstGeom>
          <a:noFill/>
        </p:spPr>
        <p:txBody>
          <a:bodyPr wrap="square" rtlCol="0">
            <a:spAutoFit/>
          </a:bodyPr>
          <a:lstStyle/>
          <a:p>
            <a:pPr lvl="0" algn="just">
              <a:spcAft>
                <a:spcPts val="1800"/>
              </a:spcAft>
              <a:defRPr/>
            </a:pPr>
            <a:r>
              <a:rPr lang="en-US" sz="2400" dirty="0">
                <a:solidFill>
                  <a:prstClr val="black"/>
                </a:solidFill>
              </a:rPr>
              <a:t>During the 1940s, line managers used the concept of over-the-fence management to manage projects. </a:t>
            </a:r>
          </a:p>
          <a:p>
            <a:pPr lvl="0" algn="just">
              <a:spcAft>
                <a:spcPts val="1800"/>
              </a:spcAft>
              <a:defRPr/>
            </a:pPr>
            <a:r>
              <a:rPr lang="en-US" sz="2400" dirty="0">
                <a:solidFill>
                  <a:prstClr val="black"/>
                </a:solidFill>
              </a:rPr>
              <a:t>Each line manager, wearing the hat of a project manager, would perform the work necessitated by their line organization, and when completed, would throw the “ball” over the fence in hopes that someone would catch it.</a:t>
            </a:r>
            <a:endParaRPr lang="en-US" sz="2000" dirty="0">
              <a:solidFill>
                <a:prstClr val="black"/>
              </a:solidFill>
            </a:endParaRPr>
          </a:p>
        </p:txBody>
      </p:sp>
    </p:spTree>
    <p:extLst>
      <p:ext uri="{BB962C8B-B14F-4D97-AF65-F5344CB8AC3E}">
        <p14:creationId xmlns:p14="http://schemas.microsoft.com/office/powerpoint/2010/main" val="3011528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1945–1960</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55119"/>
            <a:ext cx="10097727" cy="3139321"/>
          </a:xfrm>
          <a:prstGeom prst="rect">
            <a:avLst/>
          </a:prstGeom>
          <a:noFill/>
        </p:spPr>
        <p:txBody>
          <a:bodyPr wrap="square" rtlCol="0">
            <a:spAutoFit/>
          </a:bodyPr>
          <a:lstStyle/>
          <a:p>
            <a:pPr lvl="0" algn="just">
              <a:spcAft>
                <a:spcPts val="1800"/>
              </a:spcAft>
              <a:defRPr/>
            </a:pPr>
            <a:r>
              <a:rPr lang="en-US" sz="2400" dirty="0">
                <a:solidFill>
                  <a:prstClr val="black"/>
                </a:solidFill>
              </a:rPr>
              <a:t>Once the ball was thrown over the fence, the line managers would wash their hands of any responsibility for the project because the ball was no longer in their yard. </a:t>
            </a:r>
          </a:p>
          <a:p>
            <a:pPr lvl="0" algn="just">
              <a:spcAft>
                <a:spcPts val="1800"/>
              </a:spcAft>
              <a:defRPr/>
            </a:pPr>
            <a:r>
              <a:rPr lang="en-US" sz="2400" dirty="0">
                <a:solidFill>
                  <a:prstClr val="black"/>
                </a:solidFill>
              </a:rPr>
              <a:t>If a project failed, blame was placed on whichever line manager had the ball at that time.</a:t>
            </a:r>
          </a:p>
          <a:p>
            <a:pPr lvl="0" algn="just">
              <a:spcAft>
                <a:spcPts val="1800"/>
              </a:spcAft>
              <a:defRPr/>
            </a:pPr>
            <a:r>
              <a:rPr lang="en-US" sz="2400" dirty="0">
                <a:solidFill>
                  <a:prstClr val="black"/>
                </a:solidFill>
              </a:rPr>
              <a:t>The problem with over-the-fence management was that the customer had no single contact point for questions. </a:t>
            </a:r>
          </a:p>
        </p:txBody>
      </p:sp>
    </p:spTree>
    <p:extLst>
      <p:ext uri="{BB962C8B-B14F-4D97-AF65-F5344CB8AC3E}">
        <p14:creationId xmlns:p14="http://schemas.microsoft.com/office/powerpoint/2010/main" val="1530487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1945–1960</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55119"/>
            <a:ext cx="10097727" cy="2400657"/>
          </a:xfrm>
          <a:prstGeom prst="rect">
            <a:avLst/>
          </a:prstGeom>
          <a:noFill/>
        </p:spPr>
        <p:txBody>
          <a:bodyPr wrap="square" rtlCol="0">
            <a:spAutoFit/>
          </a:bodyPr>
          <a:lstStyle/>
          <a:p>
            <a:pPr lvl="0" algn="just">
              <a:spcAft>
                <a:spcPts val="1800"/>
              </a:spcAft>
              <a:defRPr/>
            </a:pPr>
            <a:r>
              <a:rPr lang="en-US" sz="2400" dirty="0">
                <a:solidFill>
                  <a:prstClr val="black"/>
                </a:solidFill>
              </a:rPr>
              <a:t>The filtering of information wasted time for both the customer and the contractor.</a:t>
            </a:r>
          </a:p>
          <a:p>
            <a:pPr lvl="0" algn="just">
              <a:spcAft>
                <a:spcPts val="1800"/>
              </a:spcAft>
              <a:defRPr/>
            </a:pPr>
            <a:r>
              <a:rPr lang="en-US" sz="2400" dirty="0">
                <a:solidFill>
                  <a:prstClr val="black"/>
                </a:solidFill>
              </a:rPr>
              <a:t>Customers who wanted firsthand information had to seek out the manager in possession of the ball. For small projects, this was easy. </a:t>
            </a:r>
          </a:p>
          <a:p>
            <a:pPr lvl="0" algn="just">
              <a:spcAft>
                <a:spcPts val="1800"/>
              </a:spcAft>
              <a:defRPr/>
            </a:pPr>
            <a:r>
              <a:rPr lang="en-US" sz="2400" dirty="0">
                <a:solidFill>
                  <a:prstClr val="black"/>
                </a:solidFill>
              </a:rPr>
              <a:t>But as projects grew in size and complexity, this became more difficult.</a:t>
            </a:r>
          </a:p>
        </p:txBody>
      </p:sp>
    </p:spTree>
    <p:extLst>
      <p:ext uri="{BB962C8B-B14F-4D97-AF65-F5344CB8AC3E}">
        <p14:creationId xmlns:p14="http://schemas.microsoft.com/office/powerpoint/2010/main" val="565463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34038012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1960–1985</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55119"/>
            <a:ext cx="10097727" cy="1800493"/>
          </a:xfrm>
          <a:prstGeom prst="rect">
            <a:avLst/>
          </a:prstGeom>
          <a:noFill/>
        </p:spPr>
        <p:txBody>
          <a:bodyPr wrap="square" rtlCol="0">
            <a:spAutoFit/>
          </a:bodyPr>
          <a:lstStyle/>
          <a:p>
            <a:pPr lvl="0" algn="just">
              <a:spcAft>
                <a:spcPts val="1800"/>
              </a:spcAft>
              <a:defRPr/>
            </a:pPr>
            <a:r>
              <a:rPr lang="en-US" sz="2400" dirty="0">
                <a:solidFill>
                  <a:prstClr val="black"/>
                </a:solidFill>
              </a:rPr>
              <a:t>The growth of project management has come about more through necessity than through desire. </a:t>
            </a:r>
          </a:p>
          <a:p>
            <a:pPr lvl="0" algn="just">
              <a:spcAft>
                <a:spcPts val="1800"/>
              </a:spcAft>
              <a:defRPr/>
            </a:pPr>
            <a:r>
              <a:rPr lang="en-US" sz="2400" dirty="0">
                <a:solidFill>
                  <a:prstClr val="black"/>
                </a:solidFill>
              </a:rPr>
              <a:t>Its slow growth can be attributed mainly to lack of acceptance of the new management techniques necessary for its successful implementation. </a:t>
            </a:r>
          </a:p>
        </p:txBody>
      </p:sp>
    </p:spTree>
    <p:extLst>
      <p:ext uri="{BB962C8B-B14F-4D97-AF65-F5344CB8AC3E}">
        <p14:creationId xmlns:p14="http://schemas.microsoft.com/office/powerpoint/2010/main" val="4042250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 1960–1985</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55119"/>
            <a:ext cx="10097727" cy="2169825"/>
          </a:xfrm>
          <a:prstGeom prst="rect">
            <a:avLst/>
          </a:prstGeom>
          <a:noFill/>
        </p:spPr>
        <p:txBody>
          <a:bodyPr wrap="square" rtlCol="0">
            <a:spAutoFit/>
          </a:bodyPr>
          <a:lstStyle/>
          <a:p>
            <a:pPr lvl="0" algn="just">
              <a:spcAft>
                <a:spcPts val="1800"/>
              </a:spcAft>
              <a:defRPr/>
            </a:pPr>
            <a:r>
              <a:rPr lang="en-US" sz="2400" dirty="0">
                <a:solidFill>
                  <a:prstClr val="black"/>
                </a:solidFill>
              </a:rPr>
              <a:t>Between the middle and late 1960s, more executives began searching for new management techniques and organizational structures that could be quickly adapted to a changing environment. </a:t>
            </a:r>
          </a:p>
          <a:p>
            <a:pPr lvl="0" algn="just">
              <a:spcAft>
                <a:spcPts val="1800"/>
              </a:spcAft>
              <a:defRPr/>
            </a:pPr>
            <a:r>
              <a:rPr lang="en-US" sz="2400" dirty="0">
                <a:solidFill>
                  <a:prstClr val="black"/>
                </a:solidFill>
              </a:rPr>
              <a:t>The table below and the following Figure identify two major variables that executives consider with regard to organizational restructuring.</a:t>
            </a:r>
          </a:p>
        </p:txBody>
      </p:sp>
    </p:spTree>
    <p:extLst>
      <p:ext uri="{BB962C8B-B14F-4D97-AF65-F5344CB8AC3E}">
        <p14:creationId xmlns:p14="http://schemas.microsoft.com/office/powerpoint/2010/main" val="96473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35664850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2" name="Picture 11">
            <a:extLst>
              <a:ext uri="{FF2B5EF4-FFF2-40B4-BE49-F238E27FC236}">
                <a16:creationId xmlns="" xmlns:a16="http://schemas.microsoft.com/office/drawing/2014/main" id="{0A435749-32E5-4DF9-8180-ECCFA5112B98}"/>
              </a:ext>
            </a:extLst>
          </p:cNvPr>
          <p:cNvPicPr>
            <a:picLocks noChangeAspect="1"/>
          </p:cNvPicPr>
          <p:nvPr/>
        </p:nvPicPr>
        <p:blipFill>
          <a:blip r:embed="rId3"/>
          <a:stretch>
            <a:fillRect/>
          </a:stretch>
        </p:blipFill>
        <p:spPr>
          <a:xfrm>
            <a:off x="815227" y="2245106"/>
            <a:ext cx="10773605" cy="3609431"/>
          </a:xfrm>
          <a:prstGeom prst="rect">
            <a:avLst/>
          </a:prstGeom>
        </p:spPr>
      </p:pic>
    </p:spTree>
    <p:extLst>
      <p:ext uri="{BB962C8B-B14F-4D97-AF65-F5344CB8AC3E}">
        <p14:creationId xmlns:p14="http://schemas.microsoft.com/office/powerpoint/2010/main" val="705573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896456" y="2245106"/>
            <a:ext cx="10269811" cy="313932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Almost all type C and most type D industries have project management–related structures.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key variable appears to be task complexity. Companies that have complex tasks and that also operate in a dynamic environment find project management mandatory.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Such industries would include aerospace, defense, construction, high-technology engineering, computers, and electronic instrumentation.</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6150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791359" y="2503267"/>
            <a:ext cx="10646363" cy="18004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Other than aerospace, defense, and construction, the majority of the companies in the 1960s maintained an informal method for managing projects.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informal project management, just as the words imply, the projects were handled on an informal basis whereby the authority of the project manager was minimized.</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5898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772818" y="2596176"/>
            <a:ext cx="10646363" cy="181588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Most projects were handled by functional managers and stayed in one or two functional lines, and formal communications were either unnecessary or handled informally because of the good working relationships between line managers. </a:t>
            </a:r>
          </a:p>
        </p:txBody>
      </p:sp>
    </p:spTree>
    <p:extLst>
      <p:ext uri="{BB962C8B-B14F-4D97-AF65-F5344CB8AC3E}">
        <p14:creationId xmlns:p14="http://schemas.microsoft.com/office/powerpoint/2010/main" val="1697731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42308" y="2639859"/>
            <a:ext cx="10153901" cy="18004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Many organizations today, such as low-technology manufacturing, have line managers who have been working side by side for ten or more years. </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In such situations, informal project management may be effective on capital equipment or facility development projects.</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61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791359" y="2932385"/>
            <a:ext cx="10646363" cy="156966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By 1970 and again during the early 1980s, more companies departed from informal project management and restructured to formalize the project management process, mainly because the size and complexity of their activities had grown to a point where they were unmanageable within the current structure.</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4515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42308" y="2177666"/>
            <a:ext cx="10128969" cy="383181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following five questions help determine whether formal project management is necessary:</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 jobs complex?</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there dynamic environmental considerations?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 constraints tight?</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there several activities to be integrated?</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Are there several functional boundaries to be crossed?</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4787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795616" y="2307802"/>
            <a:ext cx="10243852" cy="180049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Some companies have successfully implemented both formal and informal project management concurrently, but these companies are few and far between.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Today we realize that the last two questions may be the most important.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9352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Type of Industry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3" name="Picture 12">
            <a:extLst>
              <a:ext uri="{FF2B5EF4-FFF2-40B4-BE49-F238E27FC236}">
                <a16:creationId xmlns="" xmlns:a16="http://schemas.microsoft.com/office/drawing/2014/main" id="{AFE131B2-5CEC-4F8C-9F71-858444DDAB3D}"/>
              </a:ext>
            </a:extLst>
          </p:cNvPr>
          <p:cNvPicPr>
            <a:picLocks noChangeAspect="1"/>
          </p:cNvPicPr>
          <p:nvPr/>
        </p:nvPicPr>
        <p:blipFill>
          <a:blip r:embed="rId3"/>
          <a:stretch>
            <a:fillRect/>
          </a:stretch>
        </p:blipFill>
        <p:spPr>
          <a:xfrm>
            <a:off x="1516512" y="1970902"/>
            <a:ext cx="9029700" cy="3916594"/>
          </a:xfrm>
          <a:prstGeom prst="rect">
            <a:avLst/>
          </a:prstGeom>
        </p:spPr>
      </p:pic>
    </p:spTree>
    <p:extLst>
      <p:ext uri="{BB962C8B-B14F-4D97-AF65-F5344CB8AC3E}">
        <p14:creationId xmlns:p14="http://schemas.microsoft.com/office/powerpoint/2010/main" val="2061087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34206956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Six Imperatives </a:t>
            </a:r>
            <a:r>
              <a:rPr lang="ar-EG" sz="2800" b="1" dirty="0">
                <a:latin typeface="Times New Roman" panose="02020603050405020304" pitchFamily="18" charset="0"/>
                <a:cs typeface="Times New Roman" panose="02020603050405020304" pitchFamily="18" charset="0"/>
              </a:rPr>
              <a:t>الضرورات</a:t>
            </a:r>
            <a:r>
              <a:rPr lang="en-US" sz="2800" b="1" dirty="0">
                <a:latin typeface="Times New Roman" panose="02020603050405020304" pitchFamily="18" charset="0"/>
                <a:cs typeface="Times New Roman" panose="02020603050405020304" pitchFamily="18" charset="0"/>
              </a:rPr>
              <a:t>of 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2101396"/>
            <a:ext cx="10061465" cy="337015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time span between project initiation and completion appears to be increasing.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capital committed to the project prior to the use of the end item appears to be increasing.</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As technology increases, the commitment of time and money appears to become inflexible.</a:t>
            </a:r>
          </a:p>
          <a:p>
            <a:pPr marL="0" marR="0" lvl="0" indent="0" algn="just" defTabSz="914400" rtl="0" eaLnBrk="1" fontAlgn="auto" latinLnBrk="0" hangingPunct="1">
              <a:lnSpc>
                <a:spcPct val="100000"/>
              </a:lnSpc>
              <a:spcBef>
                <a:spcPts val="0"/>
              </a:spcBef>
              <a:spcAft>
                <a:spcPts val="18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6264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Six Imperatives </a:t>
            </a:r>
            <a:r>
              <a:rPr lang="ar-EG" sz="2800" b="1" dirty="0">
                <a:latin typeface="Times New Roman" panose="02020603050405020304" pitchFamily="18" charset="0"/>
                <a:cs typeface="Times New Roman" panose="02020603050405020304" pitchFamily="18" charset="0"/>
              </a:rPr>
              <a:t>الضرورات</a:t>
            </a:r>
            <a:r>
              <a:rPr lang="en-US" sz="2800" b="1" dirty="0">
                <a:latin typeface="Times New Roman" panose="02020603050405020304" pitchFamily="18" charset="0"/>
                <a:cs typeface="Times New Roman" panose="02020603050405020304" pitchFamily="18" charset="0"/>
              </a:rPr>
              <a:t>of 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42308" y="2524443"/>
            <a:ext cx="10070527" cy="203132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Technology requires more and more specialized manpower.</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inevitable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ما لا مفر منه</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counterpart of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نظير</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specialization is organization.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The above five “imperatives” identify the necessity for more effective planning, scheduling, and control.</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0505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440120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Employee’s Role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Project Manager as The Planning Agent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Growth</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General Systems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1945–1960</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1960–1985</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Type of Industry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The Six Imperatives of Project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Internal and External Obstacles</a:t>
            </a:r>
          </a:p>
          <a:p>
            <a:pPr marL="571500" indent="-571500">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9" name="TextBox 18"/>
          <p:cNvSpPr txBox="1"/>
          <p:nvPr/>
        </p:nvSpPr>
        <p:spPr>
          <a:xfrm>
            <a:off x="1039611" y="764247"/>
            <a:ext cx="9524678" cy="584775"/>
          </a:xfrm>
          <a:prstGeom prst="rect">
            <a:avLst/>
          </a:prstGeom>
          <a:noFill/>
        </p:spPr>
        <p:txBody>
          <a:bodyPr wrap="square" rtlCol="0">
            <a:spAutoFit/>
          </a:bodyPr>
          <a:lstStyle/>
          <a:p>
            <a:r>
              <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Agenda</a:t>
            </a:r>
          </a:p>
        </p:txBody>
      </p:sp>
    </p:spTree>
    <p:extLst>
      <p:ext uri="{BB962C8B-B14F-4D97-AF65-F5344CB8AC3E}">
        <p14:creationId xmlns:p14="http://schemas.microsoft.com/office/powerpoint/2010/main" val="22189739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internal and external obstacles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p:cNvSpPr/>
          <p:nvPr/>
        </p:nvSpPr>
        <p:spPr>
          <a:xfrm>
            <a:off x="942308" y="2101396"/>
            <a:ext cx="9631247" cy="3462486"/>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can overcome such internal and external obstacles as: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Unstable economy</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Shortages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Soaring costs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ارتفاع التكاليف</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Increased complexity</a:t>
            </a:r>
          </a:p>
          <a:p>
            <a:pPr marL="0" marR="0" lvl="0" indent="0" algn="just" defTabSz="914400" rtl="0" eaLnBrk="1" fontAlgn="auto" latinLnBrk="0" hangingPunct="1">
              <a:lnSpc>
                <a:spcPct val="100000"/>
              </a:lnSpc>
              <a:spcBef>
                <a:spcPts val="0"/>
              </a:spcBef>
              <a:spcAft>
                <a:spcPts val="180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1503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26524"/>
            <a:ext cx="942098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internal and external obstacles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p:cNvSpPr/>
          <p:nvPr/>
        </p:nvSpPr>
        <p:spPr>
          <a:xfrm>
            <a:off x="939579" y="2298829"/>
            <a:ext cx="10498143" cy="286232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Project management can overcome such internal and external obstacles as: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Heightened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زياده</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competition</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Technological changes</a:t>
            </a: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Societal concerns </a:t>
            </a: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mn-cs"/>
              </a:rPr>
              <a:t>الهموم المجتمعية</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18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Quality of work</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575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05785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774949831"/>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874</TotalTime>
  <Words>1741</Words>
  <Application>Microsoft Office PowerPoint</Application>
  <PresentationFormat>Widescreen</PresentationFormat>
  <Paragraphs>296</Paragraphs>
  <Slides>39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Alexandria</vt:lpstr>
      <vt:lpstr>Arial</vt:lpstr>
      <vt:lpstr>Calibri</vt:lpstr>
      <vt:lpstr>Calibri Light</vt:lpstr>
      <vt:lpstr>Roboto Light</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178</cp:revision>
  <dcterms:created xsi:type="dcterms:W3CDTF">2021-08-03T13:03:26Z</dcterms:created>
  <dcterms:modified xsi:type="dcterms:W3CDTF">2024-09-30T10:48:28Z</dcterms:modified>
</cp:coreProperties>
</file>