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335" r:id="rId3"/>
    <p:sldId id="426" r:id="rId4"/>
    <p:sldId id="427" r:id="rId5"/>
    <p:sldId id="428" r:id="rId6"/>
    <p:sldId id="429" r:id="rId7"/>
    <p:sldId id="430" r:id="rId8"/>
    <p:sldId id="431" r:id="rId9"/>
    <p:sldId id="432" r:id="rId10"/>
    <p:sldId id="433" r:id="rId11"/>
    <p:sldId id="345" r:id="rId12"/>
    <p:sldId id="346"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59" r:id="rId26"/>
    <p:sldId id="360" r:id="rId27"/>
    <p:sldId id="361" r:id="rId28"/>
    <p:sldId id="362" r:id="rId29"/>
    <p:sldId id="363" r:id="rId30"/>
    <p:sldId id="364" r:id="rId31"/>
    <p:sldId id="365" r:id="rId32"/>
    <p:sldId id="366" r:id="rId33"/>
    <p:sldId id="367" r:id="rId34"/>
    <p:sldId id="368" r:id="rId35"/>
    <p:sldId id="369" r:id="rId36"/>
    <p:sldId id="370" r:id="rId37"/>
    <p:sldId id="371" r:id="rId38"/>
    <p:sldId id="372" r:id="rId39"/>
    <p:sldId id="373" r:id="rId40"/>
    <p:sldId id="37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90" autoAdjust="0"/>
    <p:restoredTop sz="94660"/>
  </p:normalViewPr>
  <p:slideViewPr>
    <p:cSldViewPr snapToGrid="0">
      <p:cViewPr varScale="1">
        <p:scale>
          <a:sx n="91" d="100"/>
          <a:sy n="91" d="100"/>
        </p:scale>
        <p:origin x="9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FFCBBB-AFE6-4EE9-B643-DE788AC7B180}" type="doc">
      <dgm:prSet loTypeId="urn:microsoft.com/office/officeart/2005/8/layout/pyramid2" loCatId="pyramid" qsTypeId="urn:microsoft.com/office/officeart/2005/8/quickstyle/3d4" qsCatId="3D" csTypeId="urn:microsoft.com/office/officeart/2005/8/colors/accent1_2" csCatId="accent1" phldr="1"/>
      <dgm:spPr/>
      <dgm:t>
        <a:bodyPr/>
        <a:lstStyle/>
        <a:p>
          <a:endParaRPr lang="en-US"/>
        </a:p>
      </dgm:t>
    </dgm:pt>
    <dgm:pt modelId="{850EB67E-3627-494D-BDA4-C8C1FCC8DA88}">
      <dgm:prSet/>
      <dgm:spPr/>
      <dgm:t>
        <a:bodyPr/>
        <a:lstStyle/>
        <a:p>
          <a:pPr algn="l" rtl="1"/>
          <a:r>
            <a:rPr lang="en-US" b="1" dirty="0" smtClean="0">
              <a:solidFill>
                <a:schemeClr val="tx1"/>
              </a:solidFill>
            </a:rPr>
            <a:t>A marketing channel system is the particular set of interdependent organizations involved in the process of making a product or service available for use or consumption.</a:t>
          </a:r>
          <a:endParaRPr lang="ar-SA" b="1" dirty="0">
            <a:solidFill>
              <a:schemeClr val="tx1"/>
            </a:solidFill>
          </a:endParaRPr>
        </a:p>
      </dgm:t>
    </dgm:pt>
    <dgm:pt modelId="{980B8EE6-F287-464F-AB9F-F69AE9C7106C}" type="parTrans" cxnId="{6B2A048C-9724-4E75-8C59-C1F4EF28E937}">
      <dgm:prSet/>
      <dgm:spPr/>
      <dgm:t>
        <a:bodyPr/>
        <a:lstStyle/>
        <a:p>
          <a:endParaRPr lang="en-US"/>
        </a:p>
      </dgm:t>
    </dgm:pt>
    <dgm:pt modelId="{962DD6E1-E2C1-4D3B-9417-D6A92C87BA6E}" type="sibTrans" cxnId="{6B2A048C-9724-4E75-8C59-C1F4EF28E937}">
      <dgm:prSet/>
      <dgm:spPr/>
      <dgm:t>
        <a:bodyPr/>
        <a:lstStyle/>
        <a:p>
          <a:endParaRPr lang="en-US"/>
        </a:p>
      </dgm:t>
    </dgm:pt>
    <dgm:pt modelId="{25E7421F-FBF6-45E1-94CC-6C619FA85A86}" type="pres">
      <dgm:prSet presAssocID="{ECFFCBBB-AFE6-4EE9-B643-DE788AC7B180}" presName="compositeShape" presStyleCnt="0">
        <dgm:presLayoutVars>
          <dgm:dir/>
          <dgm:resizeHandles/>
        </dgm:presLayoutVars>
      </dgm:prSet>
      <dgm:spPr/>
      <dgm:t>
        <a:bodyPr/>
        <a:lstStyle/>
        <a:p>
          <a:endParaRPr lang="en-US"/>
        </a:p>
      </dgm:t>
    </dgm:pt>
    <dgm:pt modelId="{4A9D11BE-6B8A-4298-9CC8-992EE2306E91}" type="pres">
      <dgm:prSet presAssocID="{ECFFCBBB-AFE6-4EE9-B643-DE788AC7B180}" presName="pyramid" presStyleLbl="node1" presStyleIdx="0" presStyleCnt="1" custScaleX="124849" custLinFactNeighborX="7264" custLinFactNeighborY="9383"/>
      <dgm:spPr/>
    </dgm:pt>
    <dgm:pt modelId="{A2ADD206-830A-4E2C-AD43-0D58D3210D5A}" type="pres">
      <dgm:prSet presAssocID="{ECFFCBBB-AFE6-4EE9-B643-DE788AC7B180}" presName="theList" presStyleCnt="0"/>
      <dgm:spPr/>
    </dgm:pt>
    <dgm:pt modelId="{73E15B10-5C5C-4C2D-BEF1-7D2D3BDFA5AE}" type="pres">
      <dgm:prSet presAssocID="{850EB67E-3627-494D-BDA4-C8C1FCC8DA88}" presName="aNode" presStyleLbl="fgAcc1" presStyleIdx="0" presStyleCnt="1" custScaleX="292725" custScaleY="97578">
        <dgm:presLayoutVars>
          <dgm:bulletEnabled val="1"/>
        </dgm:presLayoutVars>
      </dgm:prSet>
      <dgm:spPr/>
      <dgm:t>
        <a:bodyPr/>
        <a:lstStyle/>
        <a:p>
          <a:endParaRPr lang="en-US"/>
        </a:p>
      </dgm:t>
    </dgm:pt>
    <dgm:pt modelId="{529A00C5-D207-4AF1-BC66-A2AB5C2BDB41}" type="pres">
      <dgm:prSet presAssocID="{850EB67E-3627-494D-BDA4-C8C1FCC8DA88}" presName="aSpace" presStyleCnt="0"/>
      <dgm:spPr/>
    </dgm:pt>
  </dgm:ptLst>
  <dgm:cxnLst>
    <dgm:cxn modelId="{8C36027D-FCB7-4898-8492-BEAF6BA70AAD}" type="presOf" srcId="{850EB67E-3627-494D-BDA4-C8C1FCC8DA88}" destId="{73E15B10-5C5C-4C2D-BEF1-7D2D3BDFA5AE}" srcOrd="0" destOrd="0" presId="urn:microsoft.com/office/officeart/2005/8/layout/pyramid2"/>
    <dgm:cxn modelId="{6B2A048C-9724-4E75-8C59-C1F4EF28E937}" srcId="{ECFFCBBB-AFE6-4EE9-B643-DE788AC7B180}" destId="{850EB67E-3627-494D-BDA4-C8C1FCC8DA88}" srcOrd="0" destOrd="0" parTransId="{980B8EE6-F287-464F-AB9F-F69AE9C7106C}" sibTransId="{962DD6E1-E2C1-4D3B-9417-D6A92C87BA6E}"/>
    <dgm:cxn modelId="{034FB828-9944-4DF9-B530-C03B7B15AA98}" type="presOf" srcId="{ECFFCBBB-AFE6-4EE9-B643-DE788AC7B180}" destId="{25E7421F-FBF6-45E1-94CC-6C619FA85A86}" srcOrd="0" destOrd="0" presId="urn:microsoft.com/office/officeart/2005/8/layout/pyramid2"/>
    <dgm:cxn modelId="{CC924D7A-3082-4E14-AEED-973EEF0BB44A}" type="presParOf" srcId="{25E7421F-FBF6-45E1-94CC-6C619FA85A86}" destId="{4A9D11BE-6B8A-4298-9CC8-992EE2306E91}" srcOrd="0" destOrd="0" presId="urn:microsoft.com/office/officeart/2005/8/layout/pyramid2"/>
    <dgm:cxn modelId="{1DBF3B89-C8A1-4435-BD00-2DA62C038611}" type="presParOf" srcId="{25E7421F-FBF6-45E1-94CC-6C619FA85A86}" destId="{A2ADD206-830A-4E2C-AD43-0D58D3210D5A}" srcOrd="1" destOrd="0" presId="urn:microsoft.com/office/officeart/2005/8/layout/pyramid2"/>
    <dgm:cxn modelId="{362BBF27-ECB7-4396-A994-586129E4F49F}" type="presParOf" srcId="{A2ADD206-830A-4E2C-AD43-0D58D3210D5A}" destId="{73E15B10-5C5C-4C2D-BEF1-7D2D3BDFA5AE}" srcOrd="0" destOrd="0" presId="urn:microsoft.com/office/officeart/2005/8/layout/pyramid2"/>
    <dgm:cxn modelId="{8B980DFF-01F1-4888-906A-F9BF3F11F695}" type="presParOf" srcId="{A2ADD206-830A-4E2C-AD43-0D58D3210D5A}" destId="{529A00C5-D207-4AF1-BC66-A2AB5C2BDB41}" srcOrd="1" destOrd="0" presId="urn:microsoft.com/office/officeart/2005/8/layout/pyramid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A018EC-6C97-4BED-90F7-3E307E42E887}"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5486F8BF-4FBD-44EC-BF9B-B517F4ADCB31}">
      <dgm:prSet/>
      <dgm:spPr>
        <a:ln>
          <a:solidFill>
            <a:schemeClr val="tx1"/>
          </a:solidFill>
        </a:ln>
      </dgm:spPr>
      <dgm:t>
        <a:bodyPr/>
        <a:lstStyle/>
        <a:p>
          <a:pPr rtl="0"/>
          <a:r>
            <a:rPr lang="en-US" b="1" dirty="0" smtClean="0">
              <a:solidFill>
                <a:schemeClr val="tx1"/>
              </a:solidFill>
            </a:rPr>
            <a:t>1- Direct Channels</a:t>
          </a:r>
          <a:endParaRPr lang="ar-SA" b="1" dirty="0">
            <a:solidFill>
              <a:schemeClr val="tx1"/>
            </a:solidFill>
          </a:endParaRPr>
        </a:p>
      </dgm:t>
    </dgm:pt>
    <dgm:pt modelId="{0CA4E686-0178-436C-8B37-6879C43EB1A5}" type="parTrans" cxnId="{6B19400E-15A5-4452-A86D-80EF9FD4140D}">
      <dgm:prSet/>
      <dgm:spPr/>
      <dgm:t>
        <a:bodyPr/>
        <a:lstStyle/>
        <a:p>
          <a:endParaRPr lang="en-US" b="1">
            <a:solidFill>
              <a:schemeClr val="tx1"/>
            </a:solidFill>
          </a:endParaRPr>
        </a:p>
      </dgm:t>
    </dgm:pt>
    <dgm:pt modelId="{2A33FA47-DC7F-4899-8597-3A529997D579}" type="sibTrans" cxnId="{6B19400E-15A5-4452-A86D-80EF9FD4140D}">
      <dgm:prSet/>
      <dgm:spPr/>
      <dgm:t>
        <a:bodyPr/>
        <a:lstStyle/>
        <a:p>
          <a:endParaRPr lang="en-US" b="1">
            <a:solidFill>
              <a:schemeClr val="tx1"/>
            </a:solidFill>
          </a:endParaRPr>
        </a:p>
      </dgm:t>
    </dgm:pt>
    <dgm:pt modelId="{4FACC19D-CC79-4228-B65C-9EA66F6DA324}">
      <dgm:prSet/>
      <dgm:spPr>
        <a:ln>
          <a:solidFill>
            <a:schemeClr val="tx1"/>
          </a:solidFill>
        </a:ln>
      </dgm:spPr>
      <dgm:t>
        <a:bodyPr/>
        <a:lstStyle/>
        <a:p>
          <a:pPr rtl="0"/>
          <a:r>
            <a:rPr lang="en-US" b="1" dirty="0" smtClean="0">
              <a:solidFill>
                <a:schemeClr val="tx1"/>
              </a:solidFill>
            </a:rPr>
            <a:t>2- Indirect Channels</a:t>
          </a:r>
          <a:endParaRPr lang="ar-SA" b="1" dirty="0">
            <a:solidFill>
              <a:schemeClr val="tx1"/>
            </a:solidFill>
          </a:endParaRPr>
        </a:p>
      </dgm:t>
    </dgm:pt>
    <dgm:pt modelId="{1F884552-8730-46CF-A977-807976642006}" type="parTrans" cxnId="{4770BC31-FDCD-4EF7-8328-7B73CF4245A8}">
      <dgm:prSet/>
      <dgm:spPr/>
      <dgm:t>
        <a:bodyPr/>
        <a:lstStyle/>
        <a:p>
          <a:endParaRPr lang="en-US" b="1">
            <a:solidFill>
              <a:schemeClr val="tx1"/>
            </a:solidFill>
          </a:endParaRPr>
        </a:p>
      </dgm:t>
    </dgm:pt>
    <dgm:pt modelId="{BD149080-5E1B-4BB5-A980-EDEFF30482AE}" type="sibTrans" cxnId="{4770BC31-FDCD-4EF7-8328-7B73CF4245A8}">
      <dgm:prSet/>
      <dgm:spPr/>
      <dgm:t>
        <a:bodyPr/>
        <a:lstStyle/>
        <a:p>
          <a:endParaRPr lang="en-US" b="1">
            <a:solidFill>
              <a:schemeClr val="tx1"/>
            </a:solidFill>
          </a:endParaRPr>
        </a:p>
      </dgm:t>
    </dgm:pt>
    <dgm:pt modelId="{551E7884-409F-4C6B-A76C-0B3C2F1292E0}">
      <dgm:prSet/>
      <dgm:spPr>
        <a:ln>
          <a:solidFill>
            <a:schemeClr val="tx1"/>
          </a:solidFill>
        </a:ln>
      </dgm:spPr>
      <dgm:t>
        <a:bodyPr/>
        <a:lstStyle/>
        <a:p>
          <a:pPr rtl="0"/>
          <a:r>
            <a:rPr lang="en-US" b="1" dirty="0" smtClean="0">
              <a:solidFill>
                <a:schemeClr val="tx1"/>
              </a:solidFill>
            </a:rPr>
            <a:t>3- Single Marketing Channels</a:t>
          </a:r>
          <a:endParaRPr lang="ar-SA" b="1" dirty="0">
            <a:solidFill>
              <a:schemeClr val="tx1"/>
            </a:solidFill>
          </a:endParaRPr>
        </a:p>
      </dgm:t>
    </dgm:pt>
    <dgm:pt modelId="{EE1D9544-AAFE-4D4F-946E-F7853BE1D76D}" type="parTrans" cxnId="{090EDD0A-DCB4-40CF-968D-E0D462188390}">
      <dgm:prSet/>
      <dgm:spPr/>
      <dgm:t>
        <a:bodyPr/>
        <a:lstStyle/>
        <a:p>
          <a:endParaRPr lang="en-US" b="1">
            <a:solidFill>
              <a:schemeClr val="tx1"/>
            </a:solidFill>
          </a:endParaRPr>
        </a:p>
      </dgm:t>
    </dgm:pt>
    <dgm:pt modelId="{ECA1C14B-F2DB-4C95-8AAB-187BC13B9690}" type="sibTrans" cxnId="{090EDD0A-DCB4-40CF-968D-E0D462188390}">
      <dgm:prSet/>
      <dgm:spPr/>
      <dgm:t>
        <a:bodyPr/>
        <a:lstStyle/>
        <a:p>
          <a:endParaRPr lang="en-US" b="1">
            <a:solidFill>
              <a:schemeClr val="tx1"/>
            </a:solidFill>
          </a:endParaRPr>
        </a:p>
      </dgm:t>
    </dgm:pt>
    <dgm:pt modelId="{124F98E5-C9F6-4574-9737-E9DCAE0DF49C}">
      <dgm:prSet/>
      <dgm:spPr>
        <a:ln>
          <a:solidFill>
            <a:schemeClr val="tx1"/>
          </a:solidFill>
        </a:ln>
      </dgm:spPr>
      <dgm:t>
        <a:bodyPr/>
        <a:lstStyle/>
        <a:p>
          <a:pPr rtl="0"/>
          <a:r>
            <a:rPr lang="en-US" b="1" dirty="0" smtClean="0">
              <a:solidFill>
                <a:schemeClr val="tx1"/>
              </a:solidFill>
            </a:rPr>
            <a:t>4- Multiple Marketing Channels</a:t>
          </a:r>
          <a:endParaRPr lang="ar-SA" b="1" dirty="0">
            <a:solidFill>
              <a:schemeClr val="tx1"/>
            </a:solidFill>
          </a:endParaRPr>
        </a:p>
      </dgm:t>
    </dgm:pt>
    <dgm:pt modelId="{BA220540-1C1E-4508-A587-1A1EADDD80F3}" type="parTrans" cxnId="{2A43BB8C-B4AA-45BF-91DB-9E75BFFBEC3E}">
      <dgm:prSet/>
      <dgm:spPr/>
      <dgm:t>
        <a:bodyPr/>
        <a:lstStyle/>
        <a:p>
          <a:endParaRPr lang="en-US" b="1">
            <a:solidFill>
              <a:schemeClr val="tx1"/>
            </a:solidFill>
          </a:endParaRPr>
        </a:p>
      </dgm:t>
    </dgm:pt>
    <dgm:pt modelId="{7B26E4E7-D723-4F23-9B96-1F17AF5A9CFD}" type="sibTrans" cxnId="{2A43BB8C-B4AA-45BF-91DB-9E75BFFBEC3E}">
      <dgm:prSet/>
      <dgm:spPr/>
      <dgm:t>
        <a:bodyPr/>
        <a:lstStyle/>
        <a:p>
          <a:endParaRPr lang="en-US" b="1">
            <a:solidFill>
              <a:schemeClr val="tx1"/>
            </a:solidFill>
          </a:endParaRPr>
        </a:p>
      </dgm:t>
    </dgm:pt>
    <dgm:pt modelId="{31692F38-ED92-472A-9A7D-A61EFFA1D393}">
      <dgm:prSet/>
      <dgm:spPr>
        <a:ln>
          <a:solidFill>
            <a:schemeClr val="tx1"/>
          </a:solidFill>
        </a:ln>
      </dgm:spPr>
      <dgm:t>
        <a:bodyPr/>
        <a:lstStyle/>
        <a:p>
          <a:pPr rtl="0"/>
          <a:r>
            <a:rPr lang="en-US" b="1" dirty="0" smtClean="0">
              <a:solidFill>
                <a:schemeClr val="tx1"/>
              </a:solidFill>
            </a:rPr>
            <a:t>5- Vertical Marketing Systems</a:t>
          </a:r>
          <a:endParaRPr lang="ar-SA" b="1" dirty="0">
            <a:solidFill>
              <a:schemeClr val="tx1"/>
            </a:solidFill>
          </a:endParaRPr>
        </a:p>
      </dgm:t>
    </dgm:pt>
    <dgm:pt modelId="{1F2A3A31-1500-4776-A031-50525F2C037D}" type="parTrans" cxnId="{991B3134-EFE7-4CC9-BBEA-1D9ABD1DB8A0}">
      <dgm:prSet/>
      <dgm:spPr/>
      <dgm:t>
        <a:bodyPr/>
        <a:lstStyle/>
        <a:p>
          <a:endParaRPr lang="en-US" b="1">
            <a:solidFill>
              <a:schemeClr val="tx1"/>
            </a:solidFill>
          </a:endParaRPr>
        </a:p>
      </dgm:t>
    </dgm:pt>
    <dgm:pt modelId="{6DBB5852-4789-40A2-8170-8AFBFB9E5AF6}" type="sibTrans" cxnId="{991B3134-EFE7-4CC9-BBEA-1D9ABD1DB8A0}">
      <dgm:prSet/>
      <dgm:spPr/>
      <dgm:t>
        <a:bodyPr/>
        <a:lstStyle/>
        <a:p>
          <a:endParaRPr lang="en-US" b="1">
            <a:solidFill>
              <a:schemeClr val="tx1"/>
            </a:solidFill>
          </a:endParaRPr>
        </a:p>
      </dgm:t>
    </dgm:pt>
    <dgm:pt modelId="{0928545B-48CA-4282-AF96-5AD473CF04D4}" type="pres">
      <dgm:prSet presAssocID="{5FA018EC-6C97-4BED-90F7-3E307E42E887}" presName="linear" presStyleCnt="0">
        <dgm:presLayoutVars>
          <dgm:animLvl val="lvl"/>
          <dgm:resizeHandles val="exact"/>
        </dgm:presLayoutVars>
      </dgm:prSet>
      <dgm:spPr/>
      <dgm:t>
        <a:bodyPr/>
        <a:lstStyle/>
        <a:p>
          <a:endParaRPr lang="en-US"/>
        </a:p>
      </dgm:t>
    </dgm:pt>
    <dgm:pt modelId="{ECFD4C70-60B0-4B82-8969-8FCB8BC87143}" type="pres">
      <dgm:prSet presAssocID="{5486F8BF-4FBD-44EC-BF9B-B517F4ADCB31}" presName="parentText" presStyleLbl="node1" presStyleIdx="0" presStyleCnt="5">
        <dgm:presLayoutVars>
          <dgm:chMax val="0"/>
          <dgm:bulletEnabled val="1"/>
        </dgm:presLayoutVars>
      </dgm:prSet>
      <dgm:spPr/>
      <dgm:t>
        <a:bodyPr/>
        <a:lstStyle/>
        <a:p>
          <a:endParaRPr lang="en-US"/>
        </a:p>
      </dgm:t>
    </dgm:pt>
    <dgm:pt modelId="{CDE190DC-0007-45D1-91C8-F3ED76031C67}" type="pres">
      <dgm:prSet presAssocID="{2A33FA47-DC7F-4899-8597-3A529997D579}" presName="spacer" presStyleCnt="0"/>
      <dgm:spPr/>
    </dgm:pt>
    <dgm:pt modelId="{2BE8A011-6B35-4DB1-BD2E-0C6CFA140070}" type="pres">
      <dgm:prSet presAssocID="{4FACC19D-CC79-4228-B65C-9EA66F6DA324}" presName="parentText" presStyleLbl="node1" presStyleIdx="1" presStyleCnt="5">
        <dgm:presLayoutVars>
          <dgm:chMax val="0"/>
          <dgm:bulletEnabled val="1"/>
        </dgm:presLayoutVars>
      </dgm:prSet>
      <dgm:spPr/>
      <dgm:t>
        <a:bodyPr/>
        <a:lstStyle/>
        <a:p>
          <a:endParaRPr lang="en-US"/>
        </a:p>
      </dgm:t>
    </dgm:pt>
    <dgm:pt modelId="{E622CA49-72C9-44C8-A483-FC5BAC4E8901}" type="pres">
      <dgm:prSet presAssocID="{BD149080-5E1B-4BB5-A980-EDEFF30482AE}" presName="spacer" presStyleCnt="0"/>
      <dgm:spPr/>
    </dgm:pt>
    <dgm:pt modelId="{A0FCB7C4-A245-4380-93D2-BD0A2DBAD703}" type="pres">
      <dgm:prSet presAssocID="{551E7884-409F-4C6B-A76C-0B3C2F1292E0}" presName="parentText" presStyleLbl="node1" presStyleIdx="2" presStyleCnt="5">
        <dgm:presLayoutVars>
          <dgm:chMax val="0"/>
          <dgm:bulletEnabled val="1"/>
        </dgm:presLayoutVars>
      </dgm:prSet>
      <dgm:spPr/>
      <dgm:t>
        <a:bodyPr/>
        <a:lstStyle/>
        <a:p>
          <a:endParaRPr lang="en-US"/>
        </a:p>
      </dgm:t>
    </dgm:pt>
    <dgm:pt modelId="{E3873C5A-90DE-458B-A8ED-C0DEFEBED2C9}" type="pres">
      <dgm:prSet presAssocID="{ECA1C14B-F2DB-4C95-8AAB-187BC13B9690}" presName="spacer" presStyleCnt="0"/>
      <dgm:spPr/>
    </dgm:pt>
    <dgm:pt modelId="{63C86403-8581-4662-BE3E-C61D9A9048C1}" type="pres">
      <dgm:prSet presAssocID="{124F98E5-C9F6-4574-9737-E9DCAE0DF49C}" presName="parentText" presStyleLbl="node1" presStyleIdx="3" presStyleCnt="5">
        <dgm:presLayoutVars>
          <dgm:chMax val="0"/>
          <dgm:bulletEnabled val="1"/>
        </dgm:presLayoutVars>
      </dgm:prSet>
      <dgm:spPr/>
      <dgm:t>
        <a:bodyPr/>
        <a:lstStyle/>
        <a:p>
          <a:endParaRPr lang="en-US"/>
        </a:p>
      </dgm:t>
    </dgm:pt>
    <dgm:pt modelId="{FAEA845D-0EEC-4CE8-AB66-79CD16AF46DC}" type="pres">
      <dgm:prSet presAssocID="{7B26E4E7-D723-4F23-9B96-1F17AF5A9CFD}" presName="spacer" presStyleCnt="0"/>
      <dgm:spPr/>
    </dgm:pt>
    <dgm:pt modelId="{43427066-2F11-40D1-AF3A-45C8A9478968}" type="pres">
      <dgm:prSet presAssocID="{31692F38-ED92-472A-9A7D-A61EFFA1D393}" presName="parentText" presStyleLbl="node1" presStyleIdx="4" presStyleCnt="5">
        <dgm:presLayoutVars>
          <dgm:chMax val="0"/>
          <dgm:bulletEnabled val="1"/>
        </dgm:presLayoutVars>
      </dgm:prSet>
      <dgm:spPr/>
      <dgm:t>
        <a:bodyPr/>
        <a:lstStyle/>
        <a:p>
          <a:endParaRPr lang="en-US"/>
        </a:p>
      </dgm:t>
    </dgm:pt>
  </dgm:ptLst>
  <dgm:cxnLst>
    <dgm:cxn modelId="{090EDD0A-DCB4-40CF-968D-E0D462188390}" srcId="{5FA018EC-6C97-4BED-90F7-3E307E42E887}" destId="{551E7884-409F-4C6B-A76C-0B3C2F1292E0}" srcOrd="2" destOrd="0" parTransId="{EE1D9544-AAFE-4D4F-946E-F7853BE1D76D}" sibTransId="{ECA1C14B-F2DB-4C95-8AAB-187BC13B9690}"/>
    <dgm:cxn modelId="{7CB19875-19D0-4A98-B087-E4142E308D92}" type="presOf" srcId="{551E7884-409F-4C6B-A76C-0B3C2F1292E0}" destId="{A0FCB7C4-A245-4380-93D2-BD0A2DBAD703}" srcOrd="0" destOrd="0" presId="urn:microsoft.com/office/officeart/2005/8/layout/vList2"/>
    <dgm:cxn modelId="{1538FDC0-87B5-4BCA-959C-8827AFE6218C}" type="presOf" srcId="{31692F38-ED92-472A-9A7D-A61EFFA1D393}" destId="{43427066-2F11-40D1-AF3A-45C8A9478968}" srcOrd="0" destOrd="0" presId="urn:microsoft.com/office/officeart/2005/8/layout/vList2"/>
    <dgm:cxn modelId="{991B3134-EFE7-4CC9-BBEA-1D9ABD1DB8A0}" srcId="{5FA018EC-6C97-4BED-90F7-3E307E42E887}" destId="{31692F38-ED92-472A-9A7D-A61EFFA1D393}" srcOrd="4" destOrd="0" parTransId="{1F2A3A31-1500-4776-A031-50525F2C037D}" sibTransId="{6DBB5852-4789-40A2-8170-8AFBFB9E5AF6}"/>
    <dgm:cxn modelId="{45D351CA-B526-4497-848E-83C4D7663619}" type="presOf" srcId="{5FA018EC-6C97-4BED-90F7-3E307E42E887}" destId="{0928545B-48CA-4282-AF96-5AD473CF04D4}" srcOrd="0" destOrd="0" presId="urn:microsoft.com/office/officeart/2005/8/layout/vList2"/>
    <dgm:cxn modelId="{89D03041-C07F-4A18-8415-563B610C55D9}" type="presOf" srcId="{124F98E5-C9F6-4574-9737-E9DCAE0DF49C}" destId="{63C86403-8581-4662-BE3E-C61D9A9048C1}" srcOrd="0" destOrd="0" presId="urn:microsoft.com/office/officeart/2005/8/layout/vList2"/>
    <dgm:cxn modelId="{2A43BB8C-B4AA-45BF-91DB-9E75BFFBEC3E}" srcId="{5FA018EC-6C97-4BED-90F7-3E307E42E887}" destId="{124F98E5-C9F6-4574-9737-E9DCAE0DF49C}" srcOrd="3" destOrd="0" parTransId="{BA220540-1C1E-4508-A587-1A1EADDD80F3}" sibTransId="{7B26E4E7-D723-4F23-9B96-1F17AF5A9CFD}"/>
    <dgm:cxn modelId="{4770BC31-FDCD-4EF7-8328-7B73CF4245A8}" srcId="{5FA018EC-6C97-4BED-90F7-3E307E42E887}" destId="{4FACC19D-CC79-4228-B65C-9EA66F6DA324}" srcOrd="1" destOrd="0" parTransId="{1F884552-8730-46CF-A977-807976642006}" sibTransId="{BD149080-5E1B-4BB5-A980-EDEFF30482AE}"/>
    <dgm:cxn modelId="{C06F09EE-D8A7-40AA-9284-FE93D793D1E5}" type="presOf" srcId="{5486F8BF-4FBD-44EC-BF9B-B517F4ADCB31}" destId="{ECFD4C70-60B0-4B82-8969-8FCB8BC87143}" srcOrd="0" destOrd="0" presId="urn:microsoft.com/office/officeart/2005/8/layout/vList2"/>
    <dgm:cxn modelId="{308D8F29-402F-4BF4-A737-EF52CEF112A0}" type="presOf" srcId="{4FACC19D-CC79-4228-B65C-9EA66F6DA324}" destId="{2BE8A011-6B35-4DB1-BD2E-0C6CFA140070}" srcOrd="0" destOrd="0" presId="urn:microsoft.com/office/officeart/2005/8/layout/vList2"/>
    <dgm:cxn modelId="{6B19400E-15A5-4452-A86D-80EF9FD4140D}" srcId="{5FA018EC-6C97-4BED-90F7-3E307E42E887}" destId="{5486F8BF-4FBD-44EC-BF9B-B517F4ADCB31}" srcOrd="0" destOrd="0" parTransId="{0CA4E686-0178-436C-8B37-6879C43EB1A5}" sibTransId="{2A33FA47-DC7F-4899-8597-3A529997D579}"/>
    <dgm:cxn modelId="{0965A1DD-CD7F-49DE-AB8F-75137AA49DBA}" type="presParOf" srcId="{0928545B-48CA-4282-AF96-5AD473CF04D4}" destId="{ECFD4C70-60B0-4B82-8969-8FCB8BC87143}" srcOrd="0" destOrd="0" presId="urn:microsoft.com/office/officeart/2005/8/layout/vList2"/>
    <dgm:cxn modelId="{2DF4B694-7F44-44C0-9065-8794BD298571}" type="presParOf" srcId="{0928545B-48CA-4282-AF96-5AD473CF04D4}" destId="{CDE190DC-0007-45D1-91C8-F3ED76031C67}" srcOrd="1" destOrd="0" presId="urn:microsoft.com/office/officeart/2005/8/layout/vList2"/>
    <dgm:cxn modelId="{6F54F1CD-4D00-4EF0-95AB-E169A7A1CB4A}" type="presParOf" srcId="{0928545B-48CA-4282-AF96-5AD473CF04D4}" destId="{2BE8A011-6B35-4DB1-BD2E-0C6CFA140070}" srcOrd="2" destOrd="0" presId="urn:microsoft.com/office/officeart/2005/8/layout/vList2"/>
    <dgm:cxn modelId="{D4721F8B-48F0-4C5D-893B-7F85342D46ED}" type="presParOf" srcId="{0928545B-48CA-4282-AF96-5AD473CF04D4}" destId="{E622CA49-72C9-44C8-A483-FC5BAC4E8901}" srcOrd="3" destOrd="0" presId="urn:microsoft.com/office/officeart/2005/8/layout/vList2"/>
    <dgm:cxn modelId="{807A6A01-0FB6-45CB-83A0-3FDD9EDDD15A}" type="presParOf" srcId="{0928545B-48CA-4282-AF96-5AD473CF04D4}" destId="{A0FCB7C4-A245-4380-93D2-BD0A2DBAD703}" srcOrd="4" destOrd="0" presId="urn:microsoft.com/office/officeart/2005/8/layout/vList2"/>
    <dgm:cxn modelId="{BED1830F-70B3-4E48-9FF6-CB69808F05BB}" type="presParOf" srcId="{0928545B-48CA-4282-AF96-5AD473CF04D4}" destId="{E3873C5A-90DE-458B-A8ED-C0DEFEBED2C9}" srcOrd="5" destOrd="0" presId="urn:microsoft.com/office/officeart/2005/8/layout/vList2"/>
    <dgm:cxn modelId="{6B3C0F5E-B123-4902-8BD3-BBA38A882CCE}" type="presParOf" srcId="{0928545B-48CA-4282-AF96-5AD473CF04D4}" destId="{63C86403-8581-4662-BE3E-C61D9A9048C1}" srcOrd="6" destOrd="0" presId="urn:microsoft.com/office/officeart/2005/8/layout/vList2"/>
    <dgm:cxn modelId="{5495F309-969D-4822-B108-D806142B8B77}" type="presParOf" srcId="{0928545B-48CA-4282-AF96-5AD473CF04D4}" destId="{FAEA845D-0EEC-4CE8-AB66-79CD16AF46DC}" srcOrd="7" destOrd="0" presId="urn:microsoft.com/office/officeart/2005/8/layout/vList2"/>
    <dgm:cxn modelId="{19E270B2-E2B7-48CC-AC63-5D5BF7E4C4AB}" type="presParOf" srcId="{0928545B-48CA-4282-AF96-5AD473CF04D4}" destId="{43427066-2F11-40D1-AF3A-45C8A9478968}" srcOrd="8"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823287-F17C-4506-9AFD-031E8F402C1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5539FC8F-DFE0-4D8B-8DCE-B70D145F3471}">
      <dgm:prSet/>
      <dgm:spPr>
        <a:ln>
          <a:solidFill>
            <a:schemeClr val="tx1"/>
          </a:solidFill>
        </a:ln>
      </dgm:spPr>
      <dgm:t>
        <a:bodyPr/>
        <a:lstStyle/>
        <a:p>
          <a:pPr rtl="0"/>
          <a:r>
            <a:rPr lang="en-US" b="1" dirty="0" smtClean="0">
              <a:solidFill>
                <a:schemeClr val="tx1"/>
              </a:solidFill>
            </a:rPr>
            <a:t>1- Financial Evaluation</a:t>
          </a:r>
          <a:endParaRPr lang="ar-SA" b="1" dirty="0">
            <a:solidFill>
              <a:schemeClr val="tx1"/>
            </a:solidFill>
          </a:endParaRPr>
        </a:p>
      </dgm:t>
    </dgm:pt>
    <dgm:pt modelId="{A04D4444-3B00-4064-B5D5-D6F8CE1FF66D}" type="parTrans" cxnId="{25D354CD-87DB-400E-9A61-351E2414650D}">
      <dgm:prSet/>
      <dgm:spPr/>
      <dgm:t>
        <a:bodyPr/>
        <a:lstStyle/>
        <a:p>
          <a:endParaRPr lang="en-US" b="1">
            <a:solidFill>
              <a:schemeClr val="tx1"/>
            </a:solidFill>
          </a:endParaRPr>
        </a:p>
      </dgm:t>
    </dgm:pt>
    <dgm:pt modelId="{D460AA35-951D-4A9C-B0AD-80C403DAF908}" type="sibTrans" cxnId="{25D354CD-87DB-400E-9A61-351E2414650D}">
      <dgm:prSet/>
      <dgm:spPr/>
      <dgm:t>
        <a:bodyPr/>
        <a:lstStyle/>
        <a:p>
          <a:endParaRPr lang="en-US" b="1">
            <a:solidFill>
              <a:schemeClr val="tx1"/>
            </a:solidFill>
          </a:endParaRPr>
        </a:p>
      </dgm:t>
    </dgm:pt>
    <dgm:pt modelId="{5EB76C81-6B7E-446A-95CD-8A9AA14FDE7C}">
      <dgm:prSet/>
      <dgm:spPr/>
      <dgm:t>
        <a:bodyPr/>
        <a:lstStyle/>
        <a:p>
          <a:pPr rtl="0"/>
          <a:r>
            <a:rPr lang="en-US" b="1" dirty="0" smtClean="0">
              <a:solidFill>
                <a:schemeClr val="tx1"/>
              </a:solidFill>
            </a:rPr>
            <a:t>2- Evaluate Working Relationships</a:t>
          </a:r>
          <a:endParaRPr lang="ar-SA" b="1" dirty="0">
            <a:solidFill>
              <a:schemeClr val="tx1"/>
            </a:solidFill>
          </a:endParaRPr>
        </a:p>
      </dgm:t>
    </dgm:pt>
    <dgm:pt modelId="{7BA480F7-C675-487F-9FAB-0E381989E487}" type="parTrans" cxnId="{F17787B4-F3D2-4B73-B979-2638D460639D}">
      <dgm:prSet/>
      <dgm:spPr/>
      <dgm:t>
        <a:bodyPr/>
        <a:lstStyle/>
        <a:p>
          <a:endParaRPr lang="en-US" b="1">
            <a:solidFill>
              <a:schemeClr val="tx1"/>
            </a:solidFill>
          </a:endParaRPr>
        </a:p>
      </dgm:t>
    </dgm:pt>
    <dgm:pt modelId="{B2E915A0-7D2D-4AF6-BB33-1CA9EE580933}" type="sibTrans" cxnId="{F17787B4-F3D2-4B73-B979-2638D460639D}">
      <dgm:prSet/>
      <dgm:spPr/>
      <dgm:t>
        <a:bodyPr/>
        <a:lstStyle/>
        <a:p>
          <a:endParaRPr lang="en-US" b="1">
            <a:solidFill>
              <a:schemeClr val="tx1"/>
            </a:solidFill>
          </a:endParaRPr>
        </a:p>
      </dgm:t>
    </dgm:pt>
    <dgm:pt modelId="{950B8F5E-4508-4095-ADA1-7DCD95BE2963}">
      <dgm:prSet/>
      <dgm:spPr/>
      <dgm:t>
        <a:bodyPr/>
        <a:lstStyle/>
        <a:p>
          <a:pPr rtl="0"/>
          <a:r>
            <a:rPr lang="en-US" b="1" dirty="0" smtClean="0">
              <a:solidFill>
                <a:schemeClr val="tx1"/>
              </a:solidFill>
            </a:rPr>
            <a:t>3- Evaluate Legal and Ethical Issues</a:t>
          </a:r>
          <a:endParaRPr lang="ar-SA" b="1" dirty="0">
            <a:solidFill>
              <a:schemeClr val="tx1"/>
            </a:solidFill>
          </a:endParaRPr>
        </a:p>
      </dgm:t>
    </dgm:pt>
    <dgm:pt modelId="{33C7A0AE-37CF-4D00-9095-0F7FB2E496EE}" type="parTrans" cxnId="{2531B92A-8506-403D-85E1-3C19BE5459FF}">
      <dgm:prSet/>
      <dgm:spPr/>
      <dgm:t>
        <a:bodyPr/>
        <a:lstStyle/>
        <a:p>
          <a:endParaRPr lang="en-US" b="1">
            <a:solidFill>
              <a:schemeClr val="tx1"/>
            </a:solidFill>
          </a:endParaRPr>
        </a:p>
      </dgm:t>
    </dgm:pt>
    <dgm:pt modelId="{26CFA4A8-9780-461B-8DCA-135A51FAC9D1}" type="sibTrans" cxnId="{2531B92A-8506-403D-85E1-3C19BE5459FF}">
      <dgm:prSet/>
      <dgm:spPr/>
      <dgm:t>
        <a:bodyPr/>
        <a:lstStyle/>
        <a:p>
          <a:endParaRPr lang="en-US" b="1">
            <a:solidFill>
              <a:schemeClr val="tx1"/>
            </a:solidFill>
          </a:endParaRPr>
        </a:p>
      </dgm:t>
    </dgm:pt>
    <dgm:pt modelId="{6E968168-3BF8-4AF7-BAAB-5293D19B8D8E}" type="pres">
      <dgm:prSet presAssocID="{7D823287-F17C-4506-9AFD-031E8F402C1B}" presName="linear" presStyleCnt="0">
        <dgm:presLayoutVars>
          <dgm:dir/>
          <dgm:animLvl val="lvl"/>
          <dgm:resizeHandles val="exact"/>
        </dgm:presLayoutVars>
      </dgm:prSet>
      <dgm:spPr/>
      <dgm:t>
        <a:bodyPr/>
        <a:lstStyle/>
        <a:p>
          <a:endParaRPr lang="en-US"/>
        </a:p>
      </dgm:t>
    </dgm:pt>
    <dgm:pt modelId="{4B087D30-DA8B-4D19-8C02-A5E5B8E77561}" type="pres">
      <dgm:prSet presAssocID="{5539FC8F-DFE0-4D8B-8DCE-B70D145F3471}" presName="parentLin" presStyleCnt="0"/>
      <dgm:spPr/>
    </dgm:pt>
    <dgm:pt modelId="{DBB1B158-DF47-4505-A948-E336D602C14D}" type="pres">
      <dgm:prSet presAssocID="{5539FC8F-DFE0-4D8B-8DCE-B70D145F3471}" presName="parentLeftMargin" presStyleLbl="node1" presStyleIdx="0" presStyleCnt="3"/>
      <dgm:spPr/>
      <dgm:t>
        <a:bodyPr/>
        <a:lstStyle/>
        <a:p>
          <a:endParaRPr lang="en-US"/>
        </a:p>
      </dgm:t>
    </dgm:pt>
    <dgm:pt modelId="{F730A24F-C619-4299-9CD1-66E5B106BC15}" type="pres">
      <dgm:prSet presAssocID="{5539FC8F-DFE0-4D8B-8DCE-B70D145F3471}" presName="parentText" presStyleLbl="node1" presStyleIdx="0" presStyleCnt="3">
        <dgm:presLayoutVars>
          <dgm:chMax val="0"/>
          <dgm:bulletEnabled val="1"/>
        </dgm:presLayoutVars>
      </dgm:prSet>
      <dgm:spPr/>
      <dgm:t>
        <a:bodyPr/>
        <a:lstStyle/>
        <a:p>
          <a:endParaRPr lang="en-US"/>
        </a:p>
      </dgm:t>
    </dgm:pt>
    <dgm:pt modelId="{87716870-CD0C-4198-BD1D-7CD269165F04}" type="pres">
      <dgm:prSet presAssocID="{5539FC8F-DFE0-4D8B-8DCE-B70D145F3471}" presName="negativeSpace" presStyleCnt="0"/>
      <dgm:spPr/>
    </dgm:pt>
    <dgm:pt modelId="{1D91B189-5B5B-41B5-A07E-B0D200B3BEED}" type="pres">
      <dgm:prSet presAssocID="{5539FC8F-DFE0-4D8B-8DCE-B70D145F3471}" presName="childText" presStyleLbl="conFgAcc1" presStyleIdx="0" presStyleCnt="3">
        <dgm:presLayoutVars>
          <dgm:bulletEnabled val="1"/>
        </dgm:presLayoutVars>
      </dgm:prSet>
      <dgm:spPr/>
    </dgm:pt>
    <dgm:pt modelId="{C6DA5D6A-626C-4649-AC28-99FB0CA9A8FA}" type="pres">
      <dgm:prSet presAssocID="{D460AA35-951D-4A9C-B0AD-80C403DAF908}" presName="spaceBetweenRectangles" presStyleCnt="0"/>
      <dgm:spPr/>
    </dgm:pt>
    <dgm:pt modelId="{5F120C19-A80B-474F-A8D3-486226EE83BB}" type="pres">
      <dgm:prSet presAssocID="{5EB76C81-6B7E-446A-95CD-8A9AA14FDE7C}" presName="parentLin" presStyleCnt="0"/>
      <dgm:spPr/>
    </dgm:pt>
    <dgm:pt modelId="{3B414DA9-F847-4080-A1F2-6629E3C676F8}" type="pres">
      <dgm:prSet presAssocID="{5EB76C81-6B7E-446A-95CD-8A9AA14FDE7C}" presName="parentLeftMargin" presStyleLbl="node1" presStyleIdx="0" presStyleCnt="3"/>
      <dgm:spPr/>
      <dgm:t>
        <a:bodyPr/>
        <a:lstStyle/>
        <a:p>
          <a:endParaRPr lang="en-US"/>
        </a:p>
      </dgm:t>
    </dgm:pt>
    <dgm:pt modelId="{3417EDE7-6034-448E-83A0-5AD81126E03D}" type="pres">
      <dgm:prSet presAssocID="{5EB76C81-6B7E-446A-95CD-8A9AA14FDE7C}" presName="parentText" presStyleLbl="node1" presStyleIdx="1" presStyleCnt="3">
        <dgm:presLayoutVars>
          <dgm:chMax val="0"/>
          <dgm:bulletEnabled val="1"/>
        </dgm:presLayoutVars>
      </dgm:prSet>
      <dgm:spPr/>
      <dgm:t>
        <a:bodyPr/>
        <a:lstStyle/>
        <a:p>
          <a:endParaRPr lang="en-US"/>
        </a:p>
      </dgm:t>
    </dgm:pt>
    <dgm:pt modelId="{A0C06E80-5973-42F5-8DF2-7781771BDDEE}" type="pres">
      <dgm:prSet presAssocID="{5EB76C81-6B7E-446A-95CD-8A9AA14FDE7C}" presName="negativeSpace" presStyleCnt="0"/>
      <dgm:spPr/>
    </dgm:pt>
    <dgm:pt modelId="{09F477E2-CFD4-4CC2-A0F8-378BB439EB6B}" type="pres">
      <dgm:prSet presAssocID="{5EB76C81-6B7E-446A-95CD-8A9AA14FDE7C}" presName="childText" presStyleLbl="conFgAcc1" presStyleIdx="1" presStyleCnt="3">
        <dgm:presLayoutVars>
          <dgm:bulletEnabled val="1"/>
        </dgm:presLayoutVars>
      </dgm:prSet>
      <dgm:spPr/>
    </dgm:pt>
    <dgm:pt modelId="{B782F5D7-EEFA-4AE5-B658-4A904BB05F1B}" type="pres">
      <dgm:prSet presAssocID="{B2E915A0-7D2D-4AF6-BB33-1CA9EE580933}" presName="spaceBetweenRectangles" presStyleCnt="0"/>
      <dgm:spPr/>
    </dgm:pt>
    <dgm:pt modelId="{87720992-F22D-4999-9611-1F2A0C262DA3}" type="pres">
      <dgm:prSet presAssocID="{950B8F5E-4508-4095-ADA1-7DCD95BE2963}" presName="parentLin" presStyleCnt="0"/>
      <dgm:spPr/>
    </dgm:pt>
    <dgm:pt modelId="{AEFFF2C1-BCCE-4567-B397-D096B33C0987}" type="pres">
      <dgm:prSet presAssocID="{950B8F5E-4508-4095-ADA1-7DCD95BE2963}" presName="parentLeftMargin" presStyleLbl="node1" presStyleIdx="1" presStyleCnt="3"/>
      <dgm:spPr/>
      <dgm:t>
        <a:bodyPr/>
        <a:lstStyle/>
        <a:p>
          <a:endParaRPr lang="en-US"/>
        </a:p>
      </dgm:t>
    </dgm:pt>
    <dgm:pt modelId="{F8ED67F2-5875-4D0D-95A5-26BF6EA551C4}" type="pres">
      <dgm:prSet presAssocID="{950B8F5E-4508-4095-ADA1-7DCD95BE2963}" presName="parentText" presStyleLbl="node1" presStyleIdx="2" presStyleCnt="3">
        <dgm:presLayoutVars>
          <dgm:chMax val="0"/>
          <dgm:bulletEnabled val="1"/>
        </dgm:presLayoutVars>
      </dgm:prSet>
      <dgm:spPr/>
      <dgm:t>
        <a:bodyPr/>
        <a:lstStyle/>
        <a:p>
          <a:endParaRPr lang="en-US"/>
        </a:p>
      </dgm:t>
    </dgm:pt>
    <dgm:pt modelId="{1412A669-CAD6-4362-B089-C2837EE07B93}" type="pres">
      <dgm:prSet presAssocID="{950B8F5E-4508-4095-ADA1-7DCD95BE2963}" presName="negativeSpace" presStyleCnt="0"/>
      <dgm:spPr/>
    </dgm:pt>
    <dgm:pt modelId="{7B5CAA65-F2F8-44D7-89A3-CC9652DE91C4}" type="pres">
      <dgm:prSet presAssocID="{950B8F5E-4508-4095-ADA1-7DCD95BE2963}" presName="childText" presStyleLbl="conFgAcc1" presStyleIdx="2" presStyleCnt="3">
        <dgm:presLayoutVars>
          <dgm:bulletEnabled val="1"/>
        </dgm:presLayoutVars>
      </dgm:prSet>
      <dgm:spPr/>
    </dgm:pt>
  </dgm:ptLst>
  <dgm:cxnLst>
    <dgm:cxn modelId="{2531B92A-8506-403D-85E1-3C19BE5459FF}" srcId="{7D823287-F17C-4506-9AFD-031E8F402C1B}" destId="{950B8F5E-4508-4095-ADA1-7DCD95BE2963}" srcOrd="2" destOrd="0" parTransId="{33C7A0AE-37CF-4D00-9095-0F7FB2E496EE}" sibTransId="{26CFA4A8-9780-461B-8DCA-135A51FAC9D1}"/>
    <dgm:cxn modelId="{12830DA6-80CF-4D77-ADAE-2024D28A21CF}" type="presOf" srcId="{5539FC8F-DFE0-4D8B-8DCE-B70D145F3471}" destId="{F730A24F-C619-4299-9CD1-66E5B106BC15}" srcOrd="1" destOrd="0" presId="urn:microsoft.com/office/officeart/2005/8/layout/list1"/>
    <dgm:cxn modelId="{F17787B4-F3D2-4B73-B979-2638D460639D}" srcId="{7D823287-F17C-4506-9AFD-031E8F402C1B}" destId="{5EB76C81-6B7E-446A-95CD-8A9AA14FDE7C}" srcOrd="1" destOrd="0" parTransId="{7BA480F7-C675-487F-9FAB-0E381989E487}" sibTransId="{B2E915A0-7D2D-4AF6-BB33-1CA9EE580933}"/>
    <dgm:cxn modelId="{4D716F33-4C9D-4AA5-9740-59F6927A0CC1}" type="presOf" srcId="{950B8F5E-4508-4095-ADA1-7DCD95BE2963}" destId="{AEFFF2C1-BCCE-4567-B397-D096B33C0987}" srcOrd="0" destOrd="0" presId="urn:microsoft.com/office/officeart/2005/8/layout/list1"/>
    <dgm:cxn modelId="{7597F137-86C2-42E0-B4E3-641F5B570020}" type="presOf" srcId="{950B8F5E-4508-4095-ADA1-7DCD95BE2963}" destId="{F8ED67F2-5875-4D0D-95A5-26BF6EA551C4}" srcOrd="1" destOrd="0" presId="urn:microsoft.com/office/officeart/2005/8/layout/list1"/>
    <dgm:cxn modelId="{25D354CD-87DB-400E-9A61-351E2414650D}" srcId="{7D823287-F17C-4506-9AFD-031E8F402C1B}" destId="{5539FC8F-DFE0-4D8B-8DCE-B70D145F3471}" srcOrd="0" destOrd="0" parTransId="{A04D4444-3B00-4064-B5D5-D6F8CE1FF66D}" sibTransId="{D460AA35-951D-4A9C-B0AD-80C403DAF908}"/>
    <dgm:cxn modelId="{F064ACAC-0690-4348-AEFC-268192D204E5}" type="presOf" srcId="{5539FC8F-DFE0-4D8B-8DCE-B70D145F3471}" destId="{DBB1B158-DF47-4505-A948-E336D602C14D}" srcOrd="0" destOrd="0" presId="urn:microsoft.com/office/officeart/2005/8/layout/list1"/>
    <dgm:cxn modelId="{7F3C7589-56B9-4009-94C3-A2AC622BA650}" type="presOf" srcId="{7D823287-F17C-4506-9AFD-031E8F402C1B}" destId="{6E968168-3BF8-4AF7-BAAB-5293D19B8D8E}" srcOrd="0" destOrd="0" presId="urn:microsoft.com/office/officeart/2005/8/layout/list1"/>
    <dgm:cxn modelId="{83437009-7C58-4D4F-BE8B-9DC41115DE5A}" type="presOf" srcId="{5EB76C81-6B7E-446A-95CD-8A9AA14FDE7C}" destId="{3417EDE7-6034-448E-83A0-5AD81126E03D}" srcOrd="1" destOrd="0" presId="urn:microsoft.com/office/officeart/2005/8/layout/list1"/>
    <dgm:cxn modelId="{A9232B88-0A38-40D4-A848-EDADD839B36E}" type="presOf" srcId="{5EB76C81-6B7E-446A-95CD-8A9AA14FDE7C}" destId="{3B414DA9-F847-4080-A1F2-6629E3C676F8}" srcOrd="0" destOrd="0" presId="urn:microsoft.com/office/officeart/2005/8/layout/list1"/>
    <dgm:cxn modelId="{F569DBA9-6C24-4738-BD63-A28D3BE37350}" type="presParOf" srcId="{6E968168-3BF8-4AF7-BAAB-5293D19B8D8E}" destId="{4B087D30-DA8B-4D19-8C02-A5E5B8E77561}" srcOrd="0" destOrd="0" presId="urn:microsoft.com/office/officeart/2005/8/layout/list1"/>
    <dgm:cxn modelId="{3A409515-4B6E-4EE0-B083-B24D490043A4}" type="presParOf" srcId="{4B087D30-DA8B-4D19-8C02-A5E5B8E77561}" destId="{DBB1B158-DF47-4505-A948-E336D602C14D}" srcOrd="0" destOrd="0" presId="urn:microsoft.com/office/officeart/2005/8/layout/list1"/>
    <dgm:cxn modelId="{C2092342-CA15-4D4E-AFCE-86FB8394D608}" type="presParOf" srcId="{4B087D30-DA8B-4D19-8C02-A5E5B8E77561}" destId="{F730A24F-C619-4299-9CD1-66E5B106BC15}" srcOrd="1" destOrd="0" presId="urn:microsoft.com/office/officeart/2005/8/layout/list1"/>
    <dgm:cxn modelId="{0E4F71B6-2573-4A73-8AFE-99174CA81F2B}" type="presParOf" srcId="{6E968168-3BF8-4AF7-BAAB-5293D19B8D8E}" destId="{87716870-CD0C-4198-BD1D-7CD269165F04}" srcOrd="1" destOrd="0" presId="urn:microsoft.com/office/officeart/2005/8/layout/list1"/>
    <dgm:cxn modelId="{F466DC15-B2E9-43BC-906E-FDDAEA780F28}" type="presParOf" srcId="{6E968168-3BF8-4AF7-BAAB-5293D19B8D8E}" destId="{1D91B189-5B5B-41B5-A07E-B0D200B3BEED}" srcOrd="2" destOrd="0" presId="urn:microsoft.com/office/officeart/2005/8/layout/list1"/>
    <dgm:cxn modelId="{C3E6CB34-B00D-47E6-9234-1F9D3F36379E}" type="presParOf" srcId="{6E968168-3BF8-4AF7-BAAB-5293D19B8D8E}" destId="{C6DA5D6A-626C-4649-AC28-99FB0CA9A8FA}" srcOrd="3" destOrd="0" presId="urn:microsoft.com/office/officeart/2005/8/layout/list1"/>
    <dgm:cxn modelId="{15A46B18-04EC-43BF-A151-57A83DFA2559}" type="presParOf" srcId="{6E968168-3BF8-4AF7-BAAB-5293D19B8D8E}" destId="{5F120C19-A80B-474F-A8D3-486226EE83BB}" srcOrd="4" destOrd="0" presId="urn:microsoft.com/office/officeart/2005/8/layout/list1"/>
    <dgm:cxn modelId="{572B56BC-DC83-4D3A-9B97-24CFCE7E3ECF}" type="presParOf" srcId="{5F120C19-A80B-474F-A8D3-486226EE83BB}" destId="{3B414DA9-F847-4080-A1F2-6629E3C676F8}" srcOrd="0" destOrd="0" presId="urn:microsoft.com/office/officeart/2005/8/layout/list1"/>
    <dgm:cxn modelId="{8FAB6F21-E121-4F09-B435-EB9CAC995704}" type="presParOf" srcId="{5F120C19-A80B-474F-A8D3-486226EE83BB}" destId="{3417EDE7-6034-448E-83A0-5AD81126E03D}" srcOrd="1" destOrd="0" presId="urn:microsoft.com/office/officeart/2005/8/layout/list1"/>
    <dgm:cxn modelId="{5832A628-0C37-428B-BD90-08212D12B182}" type="presParOf" srcId="{6E968168-3BF8-4AF7-BAAB-5293D19B8D8E}" destId="{A0C06E80-5973-42F5-8DF2-7781771BDDEE}" srcOrd="5" destOrd="0" presId="urn:microsoft.com/office/officeart/2005/8/layout/list1"/>
    <dgm:cxn modelId="{A10D3E76-7B3E-459E-A5B3-38F346629CFB}" type="presParOf" srcId="{6E968168-3BF8-4AF7-BAAB-5293D19B8D8E}" destId="{09F477E2-CFD4-4CC2-A0F8-378BB439EB6B}" srcOrd="6" destOrd="0" presId="urn:microsoft.com/office/officeart/2005/8/layout/list1"/>
    <dgm:cxn modelId="{D6C022AA-E85E-4B98-AE4E-AF5874B4B427}" type="presParOf" srcId="{6E968168-3BF8-4AF7-BAAB-5293D19B8D8E}" destId="{B782F5D7-EEFA-4AE5-B658-4A904BB05F1B}" srcOrd="7" destOrd="0" presId="urn:microsoft.com/office/officeart/2005/8/layout/list1"/>
    <dgm:cxn modelId="{C7311A11-FF4F-400C-AD45-0B97B8E42BB3}" type="presParOf" srcId="{6E968168-3BF8-4AF7-BAAB-5293D19B8D8E}" destId="{87720992-F22D-4999-9611-1F2A0C262DA3}" srcOrd="8" destOrd="0" presId="urn:microsoft.com/office/officeart/2005/8/layout/list1"/>
    <dgm:cxn modelId="{D22102A5-EB3A-40B7-A7BA-BB9473BAA65D}" type="presParOf" srcId="{87720992-F22D-4999-9611-1F2A0C262DA3}" destId="{AEFFF2C1-BCCE-4567-B397-D096B33C0987}" srcOrd="0" destOrd="0" presId="urn:microsoft.com/office/officeart/2005/8/layout/list1"/>
    <dgm:cxn modelId="{0E14A72F-4356-4CD5-A56F-C673B554016A}" type="presParOf" srcId="{87720992-F22D-4999-9611-1F2A0C262DA3}" destId="{F8ED67F2-5875-4D0D-95A5-26BF6EA551C4}" srcOrd="1" destOrd="0" presId="urn:microsoft.com/office/officeart/2005/8/layout/list1"/>
    <dgm:cxn modelId="{E895814C-7F02-4155-8AEB-6B4195DC37A1}" type="presParOf" srcId="{6E968168-3BF8-4AF7-BAAB-5293D19B8D8E}" destId="{1412A669-CAD6-4362-B089-C2837EE07B93}" srcOrd="9" destOrd="0" presId="urn:microsoft.com/office/officeart/2005/8/layout/list1"/>
    <dgm:cxn modelId="{4ADCCFE5-0FE6-47AD-A3E2-A9FEF741F832}" type="presParOf" srcId="{6E968168-3BF8-4AF7-BAAB-5293D19B8D8E}" destId="{7B5CAA65-F2F8-44D7-89A3-CC9652DE91C4}"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D11BE-6B8A-4298-9CC8-992EE2306E91}">
      <dsp:nvSpPr>
        <dsp:cNvPr id="0" name=""/>
        <dsp:cNvSpPr/>
      </dsp:nvSpPr>
      <dsp:spPr>
        <a:xfrm>
          <a:off x="797164" y="0"/>
          <a:ext cx="5385756" cy="4313816"/>
        </a:xfrm>
        <a:prstGeom prst="triangl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73E15B10-5C5C-4C2D-BEF1-7D2D3BDFA5AE}">
      <dsp:nvSpPr>
        <dsp:cNvPr id="0" name=""/>
        <dsp:cNvSpPr/>
      </dsp:nvSpPr>
      <dsp:spPr>
        <a:xfrm>
          <a:off x="474701" y="431844"/>
          <a:ext cx="8207951" cy="3058345"/>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l" defTabSz="1555750" rtl="1">
            <a:lnSpc>
              <a:spcPct val="90000"/>
            </a:lnSpc>
            <a:spcBef>
              <a:spcPct val="0"/>
            </a:spcBef>
            <a:spcAft>
              <a:spcPct val="35000"/>
            </a:spcAft>
          </a:pPr>
          <a:r>
            <a:rPr lang="en-US" sz="3500" b="1" kern="1200" dirty="0" smtClean="0">
              <a:solidFill>
                <a:schemeClr val="tx1"/>
              </a:solidFill>
            </a:rPr>
            <a:t>A marketing channel system is the particular set of interdependent organizations involved in the process of making a product or service available for use or consumption.</a:t>
          </a:r>
          <a:endParaRPr lang="ar-SA" sz="3500" b="1" kern="1200" dirty="0">
            <a:solidFill>
              <a:schemeClr val="tx1"/>
            </a:solidFill>
          </a:endParaRPr>
        </a:p>
      </dsp:txBody>
      <dsp:txXfrm>
        <a:off x="623997" y="581140"/>
        <a:ext cx="7909359" cy="27597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D4C70-60B0-4B82-8969-8FCB8BC87143}">
      <dsp:nvSpPr>
        <dsp:cNvPr id="0" name=""/>
        <dsp:cNvSpPr/>
      </dsp:nvSpPr>
      <dsp:spPr>
        <a:xfrm>
          <a:off x="0" y="56038"/>
          <a:ext cx="7315200" cy="791505"/>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1- Direct Channels</a:t>
          </a:r>
          <a:endParaRPr lang="ar-SA" sz="3300" b="1" kern="1200" dirty="0">
            <a:solidFill>
              <a:schemeClr val="tx1"/>
            </a:solidFill>
          </a:endParaRPr>
        </a:p>
      </dsp:txBody>
      <dsp:txXfrm>
        <a:off x="38638" y="94676"/>
        <a:ext cx="7237924" cy="714229"/>
      </dsp:txXfrm>
    </dsp:sp>
    <dsp:sp modelId="{2BE8A011-6B35-4DB1-BD2E-0C6CFA140070}">
      <dsp:nvSpPr>
        <dsp:cNvPr id="0" name=""/>
        <dsp:cNvSpPr/>
      </dsp:nvSpPr>
      <dsp:spPr>
        <a:xfrm>
          <a:off x="0" y="942583"/>
          <a:ext cx="7315200" cy="791505"/>
        </a:xfrm>
        <a:prstGeom prst="roundRect">
          <a:avLst/>
        </a:prstGeom>
        <a:solidFill>
          <a:schemeClr val="accent3">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2- Indirect Channels</a:t>
          </a:r>
          <a:endParaRPr lang="ar-SA" sz="3300" b="1" kern="1200" dirty="0">
            <a:solidFill>
              <a:schemeClr val="tx1"/>
            </a:solidFill>
          </a:endParaRPr>
        </a:p>
      </dsp:txBody>
      <dsp:txXfrm>
        <a:off x="38638" y="981221"/>
        <a:ext cx="7237924" cy="714229"/>
      </dsp:txXfrm>
    </dsp:sp>
    <dsp:sp modelId="{A0FCB7C4-A245-4380-93D2-BD0A2DBAD703}">
      <dsp:nvSpPr>
        <dsp:cNvPr id="0" name=""/>
        <dsp:cNvSpPr/>
      </dsp:nvSpPr>
      <dsp:spPr>
        <a:xfrm>
          <a:off x="0" y="1829129"/>
          <a:ext cx="7315200" cy="791505"/>
        </a:xfrm>
        <a:prstGeom prst="roundRect">
          <a:avLst/>
        </a:prstGeom>
        <a:solidFill>
          <a:schemeClr val="accent4">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3- Single Marketing Channels</a:t>
          </a:r>
          <a:endParaRPr lang="ar-SA" sz="3300" b="1" kern="1200" dirty="0">
            <a:solidFill>
              <a:schemeClr val="tx1"/>
            </a:solidFill>
          </a:endParaRPr>
        </a:p>
      </dsp:txBody>
      <dsp:txXfrm>
        <a:off x="38638" y="1867767"/>
        <a:ext cx="7237924" cy="714229"/>
      </dsp:txXfrm>
    </dsp:sp>
    <dsp:sp modelId="{63C86403-8581-4662-BE3E-C61D9A9048C1}">
      <dsp:nvSpPr>
        <dsp:cNvPr id="0" name=""/>
        <dsp:cNvSpPr/>
      </dsp:nvSpPr>
      <dsp:spPr>
        <a:xfrm>
          <a:off x="0" y="2715674"/>
          <a:ext cx="7315200" cy="791505"/>
        </a:xfrm>
        <a:prstGeom prst="roundRect">
          <a:avLst/>
        </a:prstGeom>
        <a:solidFill>
          <a:schemeClr val="accent5">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4- Multiple Marketing Channels</a:t>
          </a:r>
          <a:endParaRPr lang="ar-SA" sz="3300" b="1" kern="1200" dirty="0">
            <a:solidFill>
              <a:schemeClr val="tx1"/>
            </a:solidFill>
          </a:endParaRPr>
        </a:p>
      </dsp:txBody>
      <dsp:txXfrm>
        <a:off x="38638" y="2754312"/>
        <a:ext cx="7237924" cy="714229"/>
      </dsp:txXfrm>
    </dsp:sp>
    <dsp:sp modelId="{43427066-2F11-40D1-AF3A-45C8A9478968}">
      <dsp:nvSpPr>
        <dsp:cNvPr id="0" name=""/>
        <dsp:cNvSpPr/>
      </dsp:nvSpPr>
      <dsp:spPr>
        <a:xfrm>
          <a:off x="0" y="3602219"/>
          <a:ext cx="7315200" cy="791505"/>
        </a:xfrm>
        <a:prstGeom prst="roundRect">
          <a:avLst/>
        </a:prstGeom>
        <a:solidFill>
          <a:schemeClr val="accent6">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5- Vertical Marketing Systems</a:t>
          </a:r>
          <a:endParaRPr lang="ar-SA" sz="3300" b="1" kern="1200" dirty="0">
            <a:solidFill>
              <a:schemeClr val="tx1"/>
            </a:solidFill>
          </a:endParaRPr>
        </a:p>
      </dsp:txBody>
      <dsp:txXfrm>
        <a:off x="38638" y="3640857"/>
        <a:ext cx="7237924" cy="7142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1B189-5B5B-41B5-A07E-B0D200B3BEED}">
      <dsp:nvSpPr>
        <dsp:cNvPr id="0" name=""/>
        <dsp:cNvSpPr/>
      </dsp:nvSpPr>
      <dsp:spPr>
        <a:xfrm>
          <a:off x="0" y="945300"/>
          <a:ext cx="7467600" cy="630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30A24F-C619-4299-9CD1-66E5B106BC15}">
      <dsp:nvSpPr>
        <dsp:cNvPr id="0" name=""/>
        <dsp:cNvSpPr/>
      </dsp:nvSpPr>
      <dsp:spPr>
        <a:xfrm>
          <a:off x="373380" y="576300"/>
          <a:ext cx="5227320" cy="738000"/>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smtClean="0">
              <a:solidFill>
                <a:schemeClr val="tx1"/>
              </a:solidFill>
            </a:rPr>
            <a:t>1- Financial Evaluation</a:t>
          </a:r>
          <a:endParaRPr lang="ar-SA" sz="2500" b="1" kern="1200" dirty="0">
            <a:solidFill>
              <a:schemeClr val="tx1"/>
            </a:solidFill>
          </a:endParaRPr>
        </a:p>
      </dsp:txBody>
      <dsp:txXfrm>
        <a:off x="409406" y="612326"/>
        <a:ext cx="5155268" cy="665948"/>
      </dsp:txXfrm>
    </dsp:sp>
    <dsp:sp modelId="{09F477E2-CFD4-4CC2-A0F8-378BB439EB6B}">
      <dsp:nvSpPr>
        <dsp:cNvPr id="0" name=""/>
        <dsp:cNvSpPr/>
      </dsp:nvSpPr>
      <dsp:spPr>
        <a:xfrm>
          <a:off x="0" y="2079300"/>
          <a:ext cx="7467600" cy="630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17EDE7-6034-448E-83A0-5AD81126E03D}">
      <dsp:nvSpPr>
        <dsp:cNvPr id="0" name=""/>
        <dsp:cNvSpPr/>
      </dsp:nvSpPr>
      <dsp:spPr>
        <a:xfrm>
          <a:off x="373380" y="1710300"/>
          <a:ext cx="5227320" cy="7380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smtClean="0">
              <a:solidFill>
                <a:schemeClr val="tx1"/>
              </a:solidFill>
            </a:rPr>
            <a:t>2- Evaluate Working Relationships</a:t>
          </a:r>
          <a:endParaRPr lang="ar-SA" sz="2500" b="1" kern="1200" dirty="0">
            <a:solidFill>
              <a:schemeClr val="tx1"/>
            </a:solidFill>
          </a:endParaRPr>
        </a:p>
      </dsp:txBody>
      <dsp:txXfrm>
        <a:off x="409406" y="1746326"/>
        <a:ext cx="5155268" cy="665948"/>
      </dsp:txXfrm>
    </dsp:sp>
    <dsp:sp modelId="{7B5CAA65-F2F8-44D7-89A3-CC9652DE91C4}">
      <dsp:nvSpPr>
        <dsp:cNvPr id="0" name=""/>
        <dsp:cNvSpPr/>
      </dsp:nvSpPr>
      <dsp:spPr>
        <a:xfrm>
          <a:off x="0" y="3213299"/>
          <a:ext cx="7467600" cy="630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ED67F2-5875-4D0D-95A5-26BF6EA551C4}">
      <dsp:nvSpPr>
        <dsp:cNvPr id="0" name=""/>
        <dsp:cNvSpPr/>
      </dsp:nvSpPr>
      <dsp:spPr>
        <a:xfrm>
          <a:off x="373380" y="2844299"/>
          <a:ext cx="5227320"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smtClean="0">
              <a:solidFill>
                <a:schemeClr val="tx1"/>
              </a:solidFill>
            </a:rPr>
            <a:t>3- Evaluate Legal and Ethical Issues</a:t>
          </a:r>
          <a:endParaRPr lang="ar-SA" sz="2500" b="1" kern="1200" dirty="0">
            <a:solidFill>
              <a:schemeClr val="tx1"/>
            </a:solidFill>
          </a:endParaRPr>
        </a:p>
      </dsp:txBody>
      <dsp:txXfrm>
        <a:off x="409406" y="2880325"/>
        <a:ext cx="515526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9/1/1443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6A1CBE-3E33-409A-AA3D-C40E5F4992B5}"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14474A9-FAA8-454E-B26F-DA3A5AC6EA76}" type="datetime1">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B22867-7321-415A-9720-36C07CAF4AE4}" type="datetime1">
              <a:rPr lang="en-US" smtClean="0"/>
              <a:t>4/2/2022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314206A-BAB9-41F0-A4B2-6479BD575C69}" type="datetime1">
              <a:rPr lang="en-US" smtClean="0"/>
              <a:t>4/2/2022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2E43D-6974-414F-9846-68FEE25E32D3}" type="datetime1">
              <a:rPr lang="en-US" smtClean="0"/>
              <a:t>4/2/2022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6F90C5-8D43-4873-B122-F93CE86998C2}" type="datetime1">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005AA5-2F59-4203-A97D-826CE7927C8A}" type="datetime1">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18E1D3-1F0E-4C25-88C6-BE76F5A3D482}"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A40C1-D535-4BEE-8678-30235F04BA14}"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40BA80-B00B-47B0-978B-E0F3FAED2BF4}" type="datetime1">
              <a:rPr lang="en-US" smtClean="0"/>
              <a:t>4/2/2022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1.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emf"/><Relationship Id="rId7" Type="http://schemas.openxmlformats.org/officeDocument/2006/relationships/diagramLayout" Target="../diagrams/layout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image" Target="../media/image12.jpg"/><Relationship Id="rId5" Type="http://schemas.openxmlformats.org/officeDocument/2006/relationships/image" Target="../media/image1.emf"/><Relationship Id="rId10" Type="http://schemas.microsoft.com/office/2007/relationships/diagramDrawing" Target="../diagrams/drawing1.xml"/><Relationship Id="rId4" Type="http://schemas.openxmlformats.org/officeDocument/2006/relationships/image" Target="../media/image4.emf"/><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image" Target="../media/image2.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image" Target="../media/image2.png"/><Relationship Id="rId7"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3.emf"/><Relationship Id="rId7" Type="http://schemas.openxmlformats.org/officeDocument/2006/relationships/diagramLayout" Target="../diagrams/layout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emf"/><Relationship Id="rId10" Type="http://schemas.microsoft.com/office/2007/relationships/diagramDrawing" Target="../diagrams/drawing2.xml"/><Relationship Id="rId4" Type="http://schemas.openxmlformats.org/officeDocument/2006/relationships/image" Target="../media/image4.emf"/><Relationship Id="rId9" Type="http://schemas.openxmlformats.org/officeDocument/2006/relationships/diagramColors" Target="../diagrams/colors2.xml"/></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3.emf"/><Relationship Id="rId7" Type="http://schemas.openxmlformats.org/officeDocument/2006/relationships/diagramLayout" Target="../diagrams/layout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1.emf"/><Relationship Id="rId10" Type="http://schemas.microsoft.com/office/2007/relationships/diagramDrawing" Target="../diagrams/drawing3.xml"/><Relationship Id="rId4" Type="http://schemas.openxmlformats.org/officeDocument/2006/relationships/image" Target="../media/image4.emf"/><Relationship Id="rId9" Type="http://schemas.openxmlformats.org/officeDocument/2006/relationships/diagramColors" Target="../diagrams/colors3.xml"/></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emf"/><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49336" y="-43611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0"/>
            <a:ext cx="6714451" cy="1972334"/>
          </a:xfrm>
          <a:prstGeom prst="rect">
            <a:avLst/>
          </a:prstGeom>
        </p:spPr>
      </p:pic>
      <p:pic>
        <p:nvPicPr>
          <p:cNvPr id="13" name="Picture 12"/>
          <p:cNvPicPr>
            <a:picLocks noChangeAspect="1"/>
          </p:cNvPicPr>
          <p:nvPr/>
        </p:nvPicPr>
        <p:blipFill>
          <a:blip r:embed="rId6"/>
          <a:stretch>
            <a:fillRect/>
          </a:stretch>
        </p:blipFill>
        <p:spPr>
          <a:xfrm>
            <a:off x="5085244" y="2496502"/>
            <a:ext cx="7106756" cy="1501869"/>
          </a:xfrm>
          <a:prstGeom prst="rect">
            <a:avLst/>
          </a:prstGeom>
        </p:spPr>
      </p:pic>
      <p:sp>
        <p:nvSpPr>
          <p:cNvPr id="14" name="TextBox 13"/>
          <p:cNvSpPr txBox="1"/>
          <p:nvPr/>
        </p:nvSpPr>
        <p:spPr>
          <a:xfrm>
            <a:off x="474132" y="201337"/>
            <a:ext cx="5441695" cy="1569660"/>
          </a:xfrm>
          <a:prstGeom prst="rect">
            <a:avLst/>
          </a:prstGeom>
          <a:noFill/>
        </p:spPr>
        <p:txBody>
          <a:bodyPr wrap="square" rtlCol="0">
            <a:spAutoFit/>
          </a:bodyPr>
          <a:lstStyle/>
          <a:p>
            <a:r>
              <a:rPr lang="en-US" sz="3200" b="1" dirty="0" smtClean="0">
                <a:solidFill>
                  <a:schemeClr val="bg1">
                    <a:lumMod val="95000"/>
                  </a:schemeClr>
                </a:solidFill>
              </a:rPr>
              <a:t>Marketing Management</a:t>
            </a:r>
          </a:p>
          <a:p>
            <a:r>
              <a:rPr lang="en-US" sz="3200" b="1" dirty="0" smtClean="0">
                <a:solidFill>
                  <a:schemeClr val="bg1">
                    <a:lumMod val="95000"/>
                  </a:schemeClr>
                </a:solidFill>
              </a:rPr>
              <a:t> </a:t>
            </a:r>
            <a:r>
              <a:rPr lang="en-US" sz="3200" b="1" dirty="0">
                <a:solidFill>
                  <a:schemeClr val="bg1">
                    <a:lumMod val="95000"/>
                  </a:schemeClr>
                </a:solidFill>
              </a:rPr>
              <a:t>MGM612 </a:t>
            </a:r>
          </a:p>
          <a:p>
            <a:r>
              <a:rPr lang="en-US" sz="3200" b="1" dirty="0" smtClean="0">
                <a:solidFill>
                  <a:schemeClr val="bg1">
                    <a:lumMod val="95000"/>
                  </a:schemeClr>
                </a:solidFill>
              </a:rPr>
              <a:t>Dr</a:t>
            </a:r>
            <a:r>
              <a:rPr lang="en-US" sz="3200" b="1" dirty="0">
                <a:solidFill>
                  <a:schemeClr val="bg1">
                    <a:lumMod val="95000"/>
                  </a:schemeClr>
                </a:solidFill>
              </a:rPr>
              <a:t>. Magdy </a:t>
            </a:r>
            <a:r>
              <a:rPr lang="en-US" sz="3200" b="1" dirty="0" smtClean="0">
                <a:solidFill>
                  <a:schemeClr val="bg1">
                    <a:lumMod val="95000"/>
                  </a:schemeClr>
                </a:solidFill>
              </a:rPr>
              <a:t>alhaj</a:t>
            </a:r>
            <a:endParaRPr lang="en-US" sz="3200" b="1" dirty="0">
              <a:solidFill>
                <a:schemeClr val="bg1">
                  <a:lumMod val="95000"/>
                </a:schemeClr>
              </a:solidFill>
            </a:endParaRPr>
          </a:p>
        </p:txBody>
      </p:sp>
      <p:sp>
        <p:nvSpPr>
          <p:cNvPr id="16" name="TextBox 15"/>
          <p:cNvSpPr txBox="1"/>
          <p:nvPr/>
        </p:nvSpPr>
        <p:spPr>
          <a:xfrm>
            <a:off x="5207932" y="2955048"/>
            <a:ext cx="6997131" cy="584775"/>
          </a:xfrm>
          <a:prstGeom prst="rect">
            <a:avLst/>
          </a:prstGeom>
          <a:noFill/>
        </p:spPr>
        <p:txBody>
          <a:bodyPr wrap="square" rtlCol="0">
            <a:spAutoFit/>
          </a:bodyPr>
          <a:lstStyle/>
          <a:p>
            <a:r>
              <a:rPr lang="en-US" sz="3200" dirty="0">
                <a:solidFill>
                  <a:schemeClr val="bg1"/>
                </a:solidFill>
                <a:latin typeface="Aharoni" panose="02010803020104030203" pitchFamily="2" charset="-79"/>
                <a:cs typeface="Aharoni" panose="02010803020104030203" pitchFamily="2" charset="-79"/>
              </a:rPr>
              <a:t>Marketing Channels Management</a:t>
            </a:r>
            <a:endParaRPr lang="en-US" sz="3200" b="1" dirty="0">
              <a:solidFill>
                <a:schemeClr val="bg1"/>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47792" y="6450321"/>
            <a:ext cx="8973063" cy="185617"/>
          </a:xfrm>
          <a:prstGeom prst="rect">
            <a:avLst/>
          </a:prstGeom>
          <a:ln>
            <a:solidFill>
              <a:schemeClr val="tx1"/>
            </a:solidFill>
          </a:ln>
        </p:spPr>
      </p:pic>
      <p:pic>
        <p:nvPicPr>
          <p:cNvPr id="4" name="Picture 3"/>
          <p:cNvPicPr>
            <a:picLocks noChangeAspect="1"/>
          </p:cNvPicPr>
          <p:nvPr/>
        </p:nvPicPr>
        <p:blipFill>
          <a:blip r:embed="rId4"/>
          <a:stretch>
            <a:fillRect/>
          </a:stretch>
        </p:blipFill>
        <p:spPr>
          <a:xfrm>
            <a:off x="-108036" y="2204822"/>
            <a:ext cx="238650" cy="2709534"/>
          </a:xfrm>
          <a:prstGeom prst="rect">
            <a:avLst/>
          </a:prstGeom>
          <a:ln>
            <a:solidFill>
              <a:schemeClr val="tx1"/>
            </a:solidFill>
          </a:ln>
        </p:spPr>
      </p:pic>
      <p:pic>
        <p:nvPicPr>
          <p:cNvPr id="5" name="Picture 4"/>
          <p:cNvPicPr>
            <a:picLocks noChangeAspect="1"/>
          </p:cNvPicPr>
          <p:nvPr/>
        </p:nvPicPr>
        <p:blipFill>
          <a:blip r:embed="rId4"/>
          <a:stretch>
            <a:fillRect/>
          </a:stretch>
        </p:blipFill>
        <p:spPr>
          <a:xfrm>
            <a:off x="12072675" y="2204822"/>
            <a:ext cx="238650" cy="2709534"/>
          </a:xfrm>
          <a:prstGeom prst="rect">
            <a:avLst/>
          </a:prstGeom>
          <a:ln>
            <a:solidFill>
              <a:schemeClr val="tx1"/>
            </a:solidFill>
          </a:ln>
        </p:spPr>
      </p:pic>
      <p:pic>
        <p:nvPicPr>
          <p:cNvPr id="6" name="Picture 5"/>
          <p:cNvPicPr>
            <a:picLocks noChangeAspect="1"/>
          </p:cNvPicPr>
          <p:nvPr/>
        </p:nvPicPr>
        <p:blipFill>
          <a:blip r:embed="rId5"/>
          <a:stretch>
            <a:fillRect/>
          </a:stretch>
        </p:blipFill>
        <p:spPr>
          <a:xfrm>
            <a:off x="0" y="7615"/>
            <a:ext cx="9533101" cy="1610200"/>
          </a:xfrm>
          <a:prstGeom prst="rect">
            <a:avLst/>
          </a:prstGeom>
        </p:spPr>
      </p:pic>
      <p:sp>
        <p:nvSpPr>
          <p:cNvPr id="7" name="TextBox 6"/>
          <p:cNvSpPr txBox="1"/>
          <p:nvPr/>
        </p:nvSpPr>
        <p:spPr>
          <a:xfrm>
            <a:off x="3000332" y="314446"/>
            <a:ext cx="5736878" cy="1015663"/>
          </a:xfrm>
          <a:prstGeom prst="rect">
            <a:avLst/>
          </a:prstGeom>
          <a:noFill/>
        </p:spPr>
        <p:txBody>
          <a:bodyPr wrap="square" rtlCol="0">
            <a:spAutoFit/>
          </a:bodyPr>
          <a:lstStyle/>
          <a:p>
            <a:pPr algn="ctr"/>
            <a:r>
              <a:rPr lang="en-US" sz="6000" b="1" dirty="0" smtClean="0">
                <a:solidFill>
                  <a:schemeClr val="bg1"/>
                </a:solidFill>
              </a:rPr>
              <a:t>Learn outcomes </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2086" y="250727"/>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7885"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a:t>
            </a:fld>
            <a:endParaRPr lang="en-US" sz="1600" dirty="0">
              <a:solidFill>
                <a:schemeClr val="tx1"/>
              </a:solidFill>
            </a:endParaRPr>
          </a:p>
        </p:txBody>
      </p:sp>
      <p:sp>
        <p:nvSpPr>
          <p:cNvPr id="12" name="Content Placeholder 2"/>
          <p:cNvSpPr txBox="1">
            <a:spLocks/>
          </p:cNvSpPr>
          <p:nvPr/>
        </p:nvSpPr>
        <p:spPr>
          <a:xfrm>
            <a:off x="1828800" y="1377095"/>
            <a:ext cx="8971878" cy="3994198"/>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400" dirty="0" smtClean="0"/>
          </a:p>
          <a:p>
            <a:pPr>
              <a:buFont typeface="Wingdings" panose="05000000000000000000" pitchFamily="2" charset="2"/>
              <a:buChar char="q"/>
            </a:pPr>
            <a:r>
              <a:rPr lang="en-US" sz="2400" b="1" dirty="0" smtClean="0"/>
              <a:t>The Marketing Channel Define and Importance of Marketing Channels</a:t>
            </a:r>
          </a:p>
          <a:p>
            <a:pPr>
              <a:buFont typeface="Wingdings" panose="05000000000000000000" pitchFamily="2" charset="2"/>
              <a:buChar char="q"/>
            </a:pPr>
            <a:r>
              <a:rPr lang="en-US" altLang="ar-SA" sz="2400" b="1" dirty="0" smtClean="0"/>
              <a:t>Distribution Channel</a:t>
            </a:r>
          </a:p>
          <a:p>
            <a:pPr>
              <a:buFont typeface="Wingdings" panose="05000000000000000000" pitchFamily="2" charset="2"/>
              <a:buChar char="q"/>
            </a:pPr>
            <a:r>
              <a:rPr lang="en-US" sz="2400" b="1" dirty="0" smtClean="0"/>
              <a:t>Types of Marketing Channels</a:t>
            </a:r>
          </a:p>
          <a:p>
            <a:pPr>
              <a:buFont typeface="Wingdings" panose="05000000000000000000" pitchFamily="2" charset="2"/>
              <a:buChar char="q"/>
            </a:pPr>
            <a:r>
              <a:rPr lang="en-US" altLang="ar-SA" sz="2400" b="1" dirty="0" smtClean="0"/>
              <a:t>Explain the functions and key activities of marketing channels.</a:t>
            </a:r>
          </a:p>
          <a:p>
            <a:pPr>
              <a:buFont typeface="Wingdings" panose="05000000000000000000" pitchFamily="2" charset="2"/>
              <a:buChar char="q"/>
            </a:pPr>
            <a:r>
              <a:rPr lang="en-US" altLang="ar-SA" sz="2400" b="1" dirty="0" smtClean="0"/>
              <a:t>Marketing Channels and Marketing Management Strategy</a:t>
            </a:r>
          </a:p>
          <a:p>
            <a:pPr>
              <a:buFont typeface="Wingdings" panose="05000000000000000000" pitchFamily="2" charset="2"/>
              <a:buChar char="q"/>
            </a:pPr>
            <a:r>
              <a:rPr lang="en-US" sz="2400" b="1" dirty="0" smtClean="0"/>
              <a:t>Channel Conflict</a:t>
            </a:r>
          </a:p>
          <a:p>
            <a:pPr>
              <a:buFont typeface="Wingdings" panose="05000000000000000000" pitchFamily="2" charset="2"/>
              <a:buChar char="q"/>
            </a:pPr>
            <a:r>
              <a:rPr lang="en-US" sz="2400" b="1" dirty="0" smtClean="0"/>
              <a:t>Physical Distribution Management</a:t>
            </a:r>
            <a:r>
              <a:rPr lang="en-US" sz="2400" b="1" dirty="0" smtClean="0">
                <a:latin typeface="Arial Black" panose="020B0A04020102020204" pitchFamily="34" charset="0"/>
              </a:rPr>
              <a:t/>
            </a:r>
            <a:br>
              <a:rPr lang="en-US" sz="2400" b="1" dirty="0" smtClean="0">
                <a:latin typeface="Arial Black" panose="020B0A04020102020204" pitchFamily="34" charset="0"/>
              </a:rPr>
            </a:br>
            <a:endParaRPr lang="en-US" sz="2400" b="1" dirty="0" smtClean="0"/>
          </a:p>
          <a:p>
            <a:pPr>
              <a:buFont typeface="Wingdings" panose="05000000000000000000" pitchFamily="2" charset="2"/>
              <a:buChar char="q"/>
            </a:pPr>
            <a:endParaRPr lang="th-TH" altLang="ar-SA" sz="2400" b="1" dirty="0" smtClean="0"/>
          </a:p>
          <a:p>
            <a:pPr>
              <a:buFont typeface="Wingdings" panose="05000000000000000000" pitchFamily="2" charset="2"/>
              <a:buChar char="q"/>
            </a:pPr>
            <a:endParaRPr lang="ar-SA" sz="2400" dirty="0"/>
          </a:p>
        </p:txBody>
      </p:sp>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19802" y="4386237"/>
            <a:ext cx="2668083" cy="1970113"/>
          </a:xfrm>
          <a:prstGeom prst="rect">
            <a:avLst/>
          </a:prstGeom>
        </p:spPr>
      </p:pic>
    </p:spTree>
    <p:extLst>
      <p:ext uri="{BB962C8B-B14F-4D97-AF65-F5344CB8AC3E}">
        <p14:creationId xmlns:p14="http://schemas.microsoft.com/office/powerpoint/2010/main" val="37599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 calcmode="lin" valueType="num">
                                      <p:cBhvr additive="base">
                                        <p:cTn id="7"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2">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 calcmode="lin" valueType="num">
                                      <p:cBhvr additive="base">
                                        <p:cTn id="25"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19650"/>
            <a:ext cx="998939" cy="89579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2006" y="6533976"/>
            <a:ext cx="9064028" cy="1874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48" y="0"/>
            <a:ext cx="10849214" cy="1610200"/>
          </a:xfrm>
          <a:prstGeom prst="rect">
            <a:avLst/>
          </a:prstGeom>
        </p:spPr>
      </p:pic>
      <p:sp>
        <p:nvSpPr>
          <p:cNvPr id="8" name="TextBox 7"/>
          <p:cNvSpPr txBox="1"/>
          <p:nvPr/>
        </p:nvSpPr>
        <p:spPr>
          <a:xfrm>
            <a:off x="-13048" y="281880"/>
            <a:ext cx="255093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10220" y="6389359"/>
            <a:ext cx="44406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a:t>
            </a:fld>
            <a:endParaRPr lang="en-US" sz="1600">
              <a:solidFill>
                <a:schemeClr val="tx1"/>
              </a:solidFill>
            </a:endParaRPr>
          </a:p>
        </p:txBody>
      </p:sp>
      <p:sp>
        <p:nvSpPr>
          <p:cNvPr id="9" name="Title 1"/>
          <p:cNvSpPr txBox="1">
            <a:spLocks/>
          </p:cNvSpPr>
          <p:nvPr/>
        </p:nvSpPr>
        <p:spPr>
          <a:xfrm>
            <a:off x="1512006" y="238601"/>
            <a:ext cx="9857104" cy="13715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rial Black" panose="020B0A04020102020204" pitchFamily="34" charset="0"/>
              </a:rPr>
              <a:t>The Marketing Channel Define</a:t>
            </a:r>
            <a:endParaRPr lang="ar-SA" sz="3200" dirty="0">
              <a:solidFill>
                <a:schemeClr val="bg1"/>
              </a:solidFill>
              <a:latin typeface="Arial Black" panose="020B0A04020102020204" pitchFamily="34" charset="0"/>
            </a:endParaRPr>
          </a:p>
        </p:txBody>
      </p:sp>
      <p:sp>
        <p:nvSpPr>
          <p:cNvPr id="11" name="Content Placeholder 2"/>
          <p:cNvSpPr txBox="1">
            <a:spLocks/>
          </p:cNvSpPr>
          <p:nvPr/>
        </p:nvSpPr>
        <p:spPr>
          <a:xfrm>
            <a:off x="1129553" y="1610200"/>
            <a:ext cx="10779162" cy="4613864"/>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buFont typeface="Wingdings" panose="05000000000000000000" pitchFamily="2" charset="2"/>
              <a:buChar char="q"/>
            </a:pPr>
            <a:r>
              <a:rPr lang="en-US" altLang="ar-SA" b="1" dirty="0" smtClean="0"/>
              <a:t>A marketing channel consists of individuals and firms involved in the process of making a product or service available for consumption or use by consumers and industrial users.</a:t>
            </a:r>
          </a:p>
          <a:p>
            <a:pPr>
              <a:buFont typeface="Wingdings" panose="05000000000000000000" pitchFamily="2" charset="2"/>
              <a:buChar char="q"/>
              <a:defRPr/>
            </a:pPr>
            <a:r>
              <a:rPr lang="en-US" b="1" dirty="0" smtClean="0"/>
              <a:t>The route taken by a product as it moves from producer to the customer or other ultimate user.</a:t>
            </a:r>
          </a:p>
          <a:p>
            <a:pPr>
              <a:buFont typeface="Wingdings" panose="05000000000000000000" pitchFamily="2" charset="2"/>
              <a:buChar char="q"/>
              <a:defRPr/>
            </a:pPr>
            <a:r>
              <a:rPr lang="en-US" b="1" dirty="0" smtClean="0"/>
              <a:t>The path taken by the title to goods as it moves through various agencies.</a:t>
            </a:r>
          </a:p>
          <a:p>
            <a:pPr>
              <a:buFont typeface="Wingdings" panose="05000000000000000000" pitchFamily="2" charset="2"/>
              <a:buChar char="q"/>
              <a:defRPr/>
            </a:pPr>
            <a:r>
              <a:rPr lang="en-US" b="1" dirty="0" smtClean="0"/>
              <a:t>A loose coalition of business firms that have banded together for purposes of trade.</a:t>
            </a:r>
          </a:p>
          <a:p>
            <a:pPr marL="0" indent="0">
              <a:buFont typeface="Arial" panose="020B0604020202020204" pitchFamily="34" charset="0"/>
              <a:buNone/>
              <a:defRPr/>
            </a:pPr>
            <a:r>
              <a:rPr lang="en-US" b="1" dirty="0" smtClean="0"/>
              <a:t>	</a:t>
            </a:r>
          </a:p>
          <a:p>
            <a:pPr marL="0" indent="0">
              <a:buFont typeface="Arial" panose="020B0604020202020204" pitchFamily="34" charset="0"/>
              <a:buNone/>
              <a:defRPr/>
            </a:pPr>
            <a:endParaRPr lang="en-US" b="1" dirty="0" smtClean="0"/>
          </a:p>
          <a:p>
            <a:endParaRPr lang="ar-SA" b="1" dirty="0"/>
          </a:p>
        </p:txBody>
      </p:sp>
    </p:spTree>
    <p:extLst>
      <p:ext uri="{BB962C8B-B14F-4D97-AF65-F5344CB8AC3E}">
        <p14:creationId xmlns:p14="http://schemas.microsoft.com/office/powerpoint/2010/main" val="266781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barn(inVertical)">
                                      <p:cBhvr>
                                        <p:cTn id="7" dur="500"/>
                                        <p:tgtEl>
                                          <p:spTgt spid="11">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Vertic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Vertic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arn(inVertic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arn(inVertic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barn(inVertical)">
                                      <p:cBhvr>
                                        <p:cTn id="3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6273" y="6499589"/>
            <a:ext cx="9296340" cy="19230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283779" cy="1610200"/>
          </a:xfrm>
          <a:prstGeom prst="rect">
            <a:avLst/>
          </a:prstGeom>
        </p:spPr>
      </p:pic>
      <p:sp>
        <p:nvSpPr>
          <p:cNvPr id="8" name="TextBox 7"/>
          <p:cNvSpPr txBox="1"/>
          <p:nvPr/>
        </p:nvSpPr>
        <p:spPr>
          <a:xfrm>
            <a:off x="11289"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76994" y="6499589"/>
            <a:ext cx="395682" cy="31585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4</a:t>
            </a:fld>
            <a:endParaRPr lang="en-US" sz="1600">
              <a:solidFill>
                <a:schemeClr val="tx1"/>
              </a:solidFill>
            </a:endParaRPr>
          </a:p>
        </p:txBody>
      </p:sp>
      <p:sp>
        <p:nvSpPr>
          <p:cNvPr id="11" name="Rectangle 2"/>
          <p:cNvSpPr txBox="1">
            <a:spLocks noChangeArrowheads="1"/>
          </p:cNvSpPr>
          <p:nvPr/>
        </p:nvSpPr>
        <p:spPr>
          <a:xfrm>
            <a:off x="1161394" y="18536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What is a Marketing Channel?</a:t>
            </a:r>
            <a:endParaRPr lang="en-US" altLang="ar-SA" sz="3600" dirty="0">
              <a:solidFill>
                <a:schemeClr val="bg1"/>
              </a:solidFill>
              <a:latin typeface="Arial Black" panose="020B0A04020102020204" pitchFamily="34" charset="0"/>
            </a:endParaRPr>
          </a:p>
        </p:txBody>
      </p:sp>
      <p:graphicFrame>
        <p:nvGraphicFramePr>
          <p:cNvPr id="12" name="Diagram 11"/>
          <p:cNvGraphicFramePr/>
          <p:nvPr>
            <p:extLst>
              <p:ext uri="{D42A27DB-BD31-4B8C-83A1-F6EECF244321}">
                <p14:modId xmlns:p14="http://schemas.microsoft.com/office/powerpoint/2010/main" val="3037465775"/>
              </p:ext>
            </p:extLst>
          </p:nvPr>
        </p:nvGraphicFramePr>
        <p:xfrm>
          <a:off x="1557263" y="1735877"/>
          <a:ext cx="9157354" cy="431381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Picture 1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157917" y="5003692"/>
            <a:ext cx="1912310" cy="1070894"/>
          </a:xfrm>
          <a:prstGeom prst="rect">
            <a:avLst/>
          </a:prstGeom>
        </p:spPr>
      </p:pic>
      <p:sp>
        <p:nvSpPr>
          <p:cNvPr id="14" name="Rectangle 13"/>
          <p:cNvSpPr/>
          <p:nvPr/>
        </p:nvSpPr>
        <p:spPr>
          <a:xfrm>
            <a:off x="3114325" y="5339084"/>
            <a:ext cx="6801382" cy="400110"/>
          </a:xfrm>
          <a:prstGeom prst="rect">
            <a:avLst/>
          </a:prstGeom>
          <a:solidFill>
            <a:schemeClr val="accent2"/>
          </a:solidFill>
        </p:spPr>
        <p:txBody>
          <a:bodyPr wrap="square">
            <a:spAutoFit/>
          </a:bodyPr>
          <a:lstStyle/>
          <a:p>
            <a:pPr lvl="0" algn="ctr"/>
            <a:r>
              <a:rPr lang="en-US" sz="2000" b="1" dirty="0" smtClean="0"/>
              <a:t>Marketing channels determine how and where customers buy.</a:t>
            </a:r>
            <a:endParaRPr lang="ar-SA" sz="2000" b="1" dirty="0"/>
          </a:p>
        </p:txBody>
      </p:sp>
    </p:spTree>
    <p:extLst>
      <p:ext uri="{BB962C8B-B14F-4D97-AF65-F5344CB8AC3E}">
        <p14:creationId xmlns:p14="http://schemas.microsoft.com/office/powerpoint/2010/main" val="57699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6121" y="6538796"/>
            <a:ext cx="9096644" cy="18817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1263" y="0"/>
            <a:ext cx="10314816" cy="1610200"/>
          </a:xfrm>
          <a:prstGeom prst="rect">
            <a:avLst/>
          </a:prstGeom>
        </p:spPr>
      </p:pic>
      <p:sp>
        <p:nvSpPr>
          <p:cNvPr id="8" name="TextBox 7"/>
          <p:cNvSpPr txBox="1"/>
          <p:nvPr/>
        </p:nvSpPr>
        <p:spPr>
          <a:xfrm>
            <a:off x="-41263" y="250727"/>
            <a:ext cx="2612586"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5</a:t>
            </a:fld>
            <a:endParaRPr lang="en-US" sz="1600" dirty="0">
              <a:solidFill>
                <a:schemeClr val="tx1"/>
              </a:solidFill>
            </a:endParaRPr>
          </a:p>
        </p:txBody>
      </p:sp>
      <p:sp>
        <p:nvSpPr>
          <p:cNvPr id="11" name="Title 1"/>
          <p:cNvSpPr txBox="1">
            <a:spLocks/>
          </p:cNvSpPr>
          <p:nvPr/>
        </p:nvSpPr>
        <p:spPr>
          <a:xfrm>
            <a:off x="741826" y="428022"/>
            <a:ext cx="10983951" cy="9144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rial Black" panose="020B0A04020102020204" pitchFamily="34" charset="0"/>
              </a:rPr>
              <a:t>Importance of Channel Component</a:t>
            </a:r>
            <a:endParaRPr lang="en-US" sz="3200" dirty="0">
              <a:solidFill>
                <a:schemeClr val="bg1"/>
              </a:solidFill>
              <a:latin typeface="Arial Black" panose="020B0A04020102020204" pitchFamily="34" charset="0"/>
            </a:endParaRPr>
          </a:p>
        </p:txBody>
      </p:sp>
      <p:sp>
        <p:nvSpPr>
          <p:cNvPr id="12" name="Content Placeholder 2"/>
          <p:cNvSpPr txBox="1">
            <a:spLocks/>
          </p:cNvSpPr>
          <p:nvPr/>
        </p:nvSpPr>
        <p:spPr>
          <a:xfrm>
            <a:off x="1957892" y="1744864"/>
            <a:ext cx="9046438" cy="4526154"/>
          </a:xfrm>
          <a:prstGeom prst="rect">
            <a:avLst/>
          </a:prstGeom>
          <a:ln>
            <a:solidFill>
              <a:schemeClr val="accent1"/>
            </a:solid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defRPr/>
            </a:pPr>
            <a:r>
              <a:rPr lang="en-US" sz="2400" b="1" dirty="0" smtClean="0">
                <a:solidFill>
                  <a:srgbClr val="FF0000"/>
                </a:solidFill>
              </a:rPr>
              <a:t>Selecting the channel design mix is challenging</a:t>
            </a:r>
          </a:p>
          <a:p>
            <a:pPr marL="971550" lvl="1" indent="-514350">
              <a:buFont typeface="+mj-lt"/>
              <a:buAutoNum type="arabicPeriod"/>
              <a:defRPr/>
            </a:pPr>
            <a:r>
              <a:rPr lang="en-US" sz="2000" b="1" dirty="0" smtClean="0"/>
              <a:t>The alternatives are numerous</a:t>
            </a:r>
          </a:p>
          <a:p>
            <a:pPr marL="971550" lvl="1" indent="-514350">
              <a:buFont typeface="+mj-lt"/>
              <a:buAutoNum type="arabicPeriod"/>
              <a:defRPr/>
            </a:pPr>
            <a:r>
              <a:rPr lang="en-US" sz="2000" b="1" dirty="0" smtClean="0"/>
              <a:t>Marketing goals differ between channel members</a:t>
            </a:r>
          </a:p>
          <a:p>
            <a:pPr marL="971550" lvl="1" indent="-514350">
              <a:buFont typeface="+mj-lt"/>
              <a:buAutoNum type="arabicPeriod"/>
              <a:defRPr/>
            </a:pPr>
            <a:r>
              <a:rPr lang="en-US" sz="2000" b="1" dirty="0" smtClean="0"/>
              <a:t>Business markets segments vary, thus it may require numerous channels concurrently</a:t>
            </a:r>
          </a:p>
          <a:p>
            <a:pPr marL="971550" lvl="1" indent="-514350">
              <a:buFont typeface="+mj-lt"/>
              <a:buAutoNum type="arabicPeriod"/>
              <a:defRPr/>
            </a:pPr>
            <a:r>
              <a:rPr lang="en-US" sz="2000" b="1" dirty="0" smtClean="0"/>
              <a:t>Business market environment constantly changes</a:t>
            </a:r>
          </a:p>
          <a:p>
            <a:pPr marL="971550" lvl="1" indent="-514350">
              <a:buFont typeface="+mj-lt"/>
              <a:buAutoNum type="arabicPeriod"/>
              <a:defRPr/>
            </a:pPr>
            <a:r>
              <a:rPr lang="en-US" sz="2000" b="1" dirty="0" smtClean="0"/>
              <a:t>Competition is stiff</a:t>
            </a:r>
          </a:p>
          <a:p>
            <a:pPr marL="971550" lvl="1" indent="-514350">
              <a:buFont typeface="+mj-lt"/>
              <a:buAutoNum type="arabicPeriod"/>
              <a:defRPr/>
            </a:pPr>
            <a:r>
              <a:rPr lang="en-US" sz="2000" b="1" dirty="0" smtClean="0"/>
              <a:t>Customer requirements change</a:t>
            </a:r>
          </a:p>
          <a:p>
            <a:pPr marL="971550" lvl="1" indent="-514350">
              <a:buFont typeface="+mj-lt"/>
              <a:buAutoNum type="arabicPeriod"/>
              <a:defRPr/>
            </a:pPr>
            <a:r>
              <a:rPr lang="en-US" sz="2000" b="1" dirty="0" smtClean="0"/>
              <a:t>Internet technology is changing the landscape</a:t>
            </a:r>
          </a:p>
          <a:p>
            <a:pPr marL="971550" lvl="1" indent="-514350">
              <a:buFont typeface="+mj-lt"/>
              <a:buAutoNum type="arabicPeriod"/>
              <a:defRPr/>
            </a:pPr>
            <a:endParaRPr lang="en-US" sz="2000" b="1" dirty="0" smtClean="0"/>
          </a:p>
          <a:p>
            <a:pPr marL="571500" indent="-514350">
              <a:buFont typeface="Wingdings" panose="05000000000000000000" pitchFamily="2" charset="2"/>
              <a:buChar char="Ø"/>
              <a:defRPr/>
            </a:pPr>
            <a:r>
              <a:rPr lang="en-US" sz="2400" b="1" dirty="0" smtClean="0">
                <a:solidFill>
                  <a:srgbClr val="FF0000"/>
                </a:solidFill>
              </a:rPr>
              <a:t>All of this creates new opportunities and the need for fresh channel strategies</a:t>
            </a:r>
            <a:endParaRPr lang="en-US" sz="2400" b="1" dirty="0">
              <a:solidFill>
                <a:srgbClr val="FF0000"/>
              </a:solidFill>
            </a:endParaRPr>
          </a:p>
        </p:txBody>
      </p:sp>
    </p:spTree>
    <p:extLst>
      <p:ext uri="{BB962C8B-B14F-4D97-AF65-F5344CB8AC3E}">
        <p14:creationId xmlns:p14="http://schemas.microsoft.com/office/powerpoint/2010/main" val="324300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 calcmode="lin" valueType="num">
                                      <p:cBhvr>
                                        <p:cTn id="7" dur="500" fill="hold"/>
                                        <p:tgtEl>
                                          <p:spTgt spid="12">
                                            <p:bg/>
                                          </p:spTgt>
                                        </p:tgtEl>
                                        <p:attrNameLst>
                                          <p:attrName>ppt_w</p:attrName>
                                        </p:attrNameLst>
                                      </p:cBhvr>
                                      <p:tavLst>
                                        <p:tav tm="0">
                                          <p:val>
                                            <p:fltVal val="0"/>
                                          </p:val>
                                        </p:tav>
                                        <p:tav tm="100000">
                                          <p:val>
                                            <p:strVal val="#ppt_w"/>
                                          </p:val>
                                        </p:tav>
                                      </p:tavLst>
                                    </p:anim>
                                    <p:anim calcmode="lin" valueType="num">
                                      <p:cBhvr>
                                        <p:cTn id="8" dur="500" fill="hold"/>
                                        <p:tgtEl>
                                          <p:spTgt spid="12">
                                            <p:bg/>
                                          </p:spTgt>
                                        </p:tgtEl>
                                        <p:attrNameLst>
                                          <p:attrName>ppt_h</p:attrName>
                                        </p:attrNameLst>
                                      </p:cBhvr>
                                      <p:tavLst>
                                        <p:tav tm="0">
                                          <p:val>
                                            <p:fltVal val="0"/>
                                          </p:val>
                                        </p:tav>
                                        <p:tav tm="100000">
                                          <p:val>
                                            <p:strVal val="#ppt_h"/>
                                          </p:val>
                                        </p:tav>
                                      </p:tavLst>
                                    </p:anim>
                                    <p:animEffect transition="in" filter="fade">
                                      <p:cBhvr>
                                        <p:cTn id="9" dur="500"/>
                                        <p:tgtEl>
                                          <p:spTgt spid="12">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 calcmode="lin" valueType="num">
                                      <p:cBhvr>
                                        <p:cTn id="14"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2">
                                            <p:txEl>
                                              <p:pRg st="0" end="0"/>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 calcmode="lin" valueType="num">
                                      <p:cBhvr>
                                        <p:cTn id="19" dur="5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2">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2">
                                            <p:txEl>
                                              <p:pRg st="1" end="1"/>
                                            </p:tx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xEl>
                                              <p:pRg st="2" end="2"/>
                                            </p:txEl>
                                          </p:spTgt>
                                        </p:tgtEl>
                                        <p:attrNameLst>
                                          <p:attrName>style.visibility</p:attrName>
                                        </p:attrNameLst>
                                      </p:cBhvr>
                                      <p:to>
                                        <p:strVal val="visible"/>
                                      </p:to>
                                    </p:set>
                                    <p:anim calcmode="lin" valueType="num">
                                      <p:cBhvr>
                                        <p:cTn id="24" dur="500" fill="hold"/>
                                        <p:tgtEl>
                                          <p:spTgt spid="12">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12">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12">
                                            <p:txEl>
                                              <p:pRg st="2" end="2"/>
                                            </p:txEl>
                                          </p:spTgt>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xEl>
                                              <p:pRg st="3" end="3"/>
                                            </p:txEl>
                                          </p:spTgt>
                                        </p:tgtEl>
                                        <p:attrNameLst>
                                          <p:attrName>style.visibility</p:attrName>
                                        </p:attrNameLst>
                                      </p:cBhvr>
                                      <p:to>
                                        <p:strVal val="visible"/>
                                      </p:to>
                                    </p:set>
                                    <p:anim calcmode="lin" valueType="num">
                                      <p:cBhvr>
                                        <p:cTn id="29" dur="500" fill="hold"/>
                                        <p:tgtEl>
                                          <p:spTgt spid="12">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2">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12">
                                            <p:txEl>
                                              <p:pRg st="3" end="3"/>
                                            </p:txEl>
                                          </p:spTgt>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
                                            <p:txEl>
                                              <p:pRg st="4" end="4"/>
                                            </p:txEl>
                                          </p:spTgt>
                                        </p:tgtEl>
                                        <p:attrNameLst>
                                          <p:attrName>style.visibility</p:attrName>
                                        </p:attrNameLst>
                                      </p:cBhvr>
                                      <p:to>
                                        <p:strVal val="visible"/>
                                      </p:to>
                                    </p:set>
                                    <p:anim calcmode="lin" valueType="num">
                                      <p:cBhvr>
                                        <p:cTn id="34" dur="500" fill="hold"/>
                                        <p:tgtEl>
                                          <p:spTgt spid="12">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12">
                                            <p:txEl>
                                              <p:pRg st="4" end="4"/>
                                            </p:txEl>
                                          </p:spTgt>
                                        </p:tgtEl>
                                        <p:attrNameLst>
                                          <p:attrName>ppt_h</p:attrName>
                                        </p:attrNameLst>
                                      </p:cBhvr>
                                      <p:tavLst>
                                        <p:tav tm="0">
                                          <p:val>
                                            <p:fltVal val="0"/>
                                          </p:val>
                                        </p:tav>
                                        <p:tav tm="100000">
                                          <p:val>
                                            <p:strVal val="#ppt_h"/>
                                          </p:val>
                                        </p:tav>
                                      </p:tavLst>
                                    </p:anim>
                                    <p:animEffect transition="in" filter="fade">
                                      <p:cBhvr>
                                        <p:cTn id="36" dur="500"/>
                                        <p:tgtEl>
                                          <p:spTgt spid="12">
                                            <p:txEl>
                                              <p:pRg st="4" end="4"/>
                                            </p:txEl>
                                          </p:spTgt>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2">
                                            <p:txEl>
                                              <p:pRg st="5" end="5"/>
                                            </p:txEl>
                                          </p:spTgt>
                                        </p:tgtEl>
                                        <p:attrNameLst>
                                          <p:attrName>style.visibility</p:attrName>
                                        </p:attrNameLst>
                                      </p:cBhvr>
                                      <p:to>
                                        <p:strVal val="visible"/>
                                      </p:to>
                                    </p:set>
                                    <p:anim calcmode="lin" valueType="num">
                                      <p:cBhvr>
                                        <p:cTn id="39" dur="500" fill="hold"/>
                                        <p:tgtEl>
                                          <p:spTgt spid="12">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12">
                                            <p:txEl>
                                              <p:pRg st="5" end="5"/>
                                            </p:txEl>
                                          </p:spTgt>
                                        </p:tgtEl>
                                        <p:attrNameLst>
                                          <p:attrName>ppt_h</p:attrName>
                                        </p:attrNameLst>
                                      </p:cBhvr>
                                      <p:tavLst>
                                        <p:tav tm="0">
                                          <p:val>
                                            <p:fltVal val="0"/>
                                          </p:val>
                                        </p:tav>
                                        <p:tav tm="100000">
                                          <p:val>
                                            <p:strVal val="#ppt_h"/>
                                          </p:val>
                                        </p:tav>
                                      </p:tavLst>
                                    </p:anim>
                                    <p:animEffect transition="in" filter="fade">
                                      <p:cBhvr>
                                        <p:cTn id="41" dur="500"/>
                                        <p:tgtEl>
                                          <p:spTgt spid="12">
                                            <p:txEl>
                                              <p:pRg st="5" end="5"/>
                                            </p:txEl>
                                          </p:spTgt>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xEl>
                                              <p:pRg st="6" end="6"/>
                                            </p:txEl>
                                          </p:spTgt>
                                        </p:tgtEl>
                                        <p:attrNameLst>
                                          <p:attrName>style.visibility</p:attrName>
                                        </p:attrNameLst>
                                      </p:cBhvr>
                                      <p:to>
                                        <p:strVal val="visible"/>
                                      </p:to>
                                    </p:set>
                                    <p:anim calcmode="lin" valueType="num">
                                      <p:cBhvr>
                                        <p:cTn id="44" dur="500" fill="hold"/>
                                        <p:tgtEl>
                                          <p:spTgt spid="12">
                                            <p:txEl>
                                              <p:pRg st="6" end="6"/>
                                            </p:txEl>
                                          </p:spTgt>
                                        </p:tgtEl>
                                        <p:attrNameLst>
                                          <p:attrName>ppt_w</p:attrName>
                                        </p:attrNameLst>
                                      </p:cBhvr>
                                      <p:tavLst>
                                        <p:tav tm="0">
                                          <p:val>
                                            <p:fltVal val="0"/>
                                          </p:val>
                                        </p:tav>
                                        <p:tav tm="100000">
                                          <p:val>
                                            <p:strVal val="#ppt_w"/>
                                          </p:val>
                                        </p:tav>
                                      </p:tavLst>
                                    </p:anim>
                                    <p:anim calcmode="lin" valueType="num">
                                      <p:cBhvr>
                                        <p:cTn id="45" dur="500" fill="hold"/>
                                        <p:tgtEl>
                                          <p:spTgt spid="12">
                                            <p:txEl>
                                              <p:pRg st="6" end="6"/>
                                            </p:txEl>
                                          </p:spTgt>
                                        </p:tgtEl>
                                        <p:attrNameLst>
                                          <p:attrName>ppt_h</p:attrName>
                                        </p:attrNameLst>
                                      </p:cBhvr>
                                      <p:tavLst>
                                        <p:tav tm="0">
                                          <p:val>
                                            <p:fltVal val="0"/>
                                          </p:val>
                                        </p:tav>
                                        <p:tav tm="100000">
                                          <p:val>
                                            <p:strVal val="#ppt_h"/>
                                          </p:val>
                                        </p:tav>
                                      </p:tavLst>
                                    </p:anim>
                                    <p:animEffect transition="in" filter="fade">
                                      <p:cBhvr>
                                        <p:cTn id="46" dur="500"/>
                                        <p:tgtEl>
                                          <p:spTgt spid="12">
                                            <p:txEl>
                                              <p:pRg st="6" end="6"/>
                                            </p:txEl>
                                          </p:spTgt>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2">
                                            <p:txEl>
                                              <p:pRg st="7" end="7"/>
                                            </p:txEl>
                                          </p:spTgt>
                                        </p:tgtEl>
                                        <p:attrNameLst>
                                          <p:attrName>style.visibility</p:attrName>
                                        </p:attrNameLst>
                                      </p:cBhvr>
                                      <p:to>
                                        <p:strVal val="visible"/>
                                      </p:to>
                                    </p:set>
                                    <p:anim calcmode="lin" valueType="num">
                                      <p:cBhvr>
                                        <p:cTn id="49" dur="500" fill="hold"/>
                                        <p:tgtEl>
                                          <p:spTgt spid="12">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12">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12">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2">
                                            <p:txEl>
                                              <p:pRg st="9" end="9"/>
                                            </p:txEl>
                                          </p:spTgt>
                                        </p:tgtEl>
                                        <p:attrNameLst>
                                          <p:attrName>style.visibility</p:attrName>
                                        </p:attrNameLst>
                                      </p:cBhvr>
                                      <p:to>
                                        <p:strVal val="visible"/>
                                      </p:to>
                                    </p:set>
                                    <p:anim calcmode="lin" valueType="num">
                                      <p:cBhvr>
                                        <p:cTn id="56" dur="500" fill="hold"/>
                                        <p:tgtEl>
                                          <p:spTgt spid="12">
                                            <p:txEl>
                                              <p:pRg st="9" end="9"/>
                                            </p:txEl>
                                          </p:spTgt>
                                        </p:tgtEl>
                                        <p:attrNameLst>
                                          <p:attrName>ppt_w</p:attrName>
                                        </p:attrNameLst>
                                      </p:cBhvr>
                                      <p:tavLst>
                                        <p:tav tm="0">
                                          <p:val>
                                            <p:fltVal val="0"/>
                                          </p:val>
                                        </p:tav>
                                        <p:tav tm="100000">
                                          <p:val>
                                            <p:strVal val="#ppt_w"/>
                                          </p:val>
                                        </p:tav>
                                      </p:tavLst>
                                    </p:anim>
                                    <p:anim calcmode="lin" valueType="num">
                                      <p:cBhvr>
                                        <p:cTn id="57" dur="500" fill="hold"/>
                                        <p:tgtEl>
                                          <p:spTgt spid="12">
                                            <p:txEl>
                                              <p:pRg st="9" end="9"/>
                                            </p:txEl>
                                          </p:spTgt>
                                        </p:tgtEl>
                                        <p:attrNameLst>
                                          <p:attrName>ppt_h</p:attrName>
                                        </p:attrNameLst>
                                      </p:cBhvr>
                                      <p:tavLst>
                                        <p:tav tm="0">
                                          <p:val>
                                            <p:fltVal val="0"/>
                                          </p:val>
                                        </p:tav>
                                        <p:tav tm="100000">
                                          <p:val>
                                            <p:strVal val="#ppt_h"/>
                                          </p:val>
                                        </p:tav>
                                      </p:tavLst>
                                    </p:anim>
                                    <p:animEffect transition="in" filter="fade">
                                      <p:cBhvr>
                                        <p:cTn id="58"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0166" y="6527020"/>
            <a:ext cx="9400289" cy="1944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037346" cy="1610200"/>
          </a:xfrm>
          <a:prstGeom prst="rect">
            <a:avLst/>
          </a:prstGeom>
        </p:spPr>
      </p:pic>
      <p:sp>
        <p:nvSpPr>
          <p:cNvPr id="8" name="TextBox 7"/>
          <p:cNvSpPr txBox="1"/>
          <p:nvPr/>
        </p:nvSpPr>
        <p:spPr>
          <a:xfrm>
            <a:off x="130614"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335467" y="6356350"/>
            <a:ext cx="6069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6</a:t>
            </a:fld>
            <a:endParaRPr lang="en-US" sz="1600">
              <a:solidFill>
                <a:schemeClr val="tx1"/>
              </a:solidFill>
            </a:endParaRPr>
          </a:p>
        </p:txBody>
      </p:sp>
      <p:sp>
        <p:nvSpPr>
          <p:cNvPr id="9" name="Title 1"/>
          <p:cNvSpPr txBox="1">
            <a:spLocks/>
          </p:cNvSpPr>
          <p:nvPr/>
        </p:nvSpPr>
        <p:spPr>
          <a:xfrm>
            <a:off x="1605118" y="0"/>
            <a:ext cx="10209782" cy="16863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chemeClr val="bg1"/>
                </a:solidFill>
                <a:latin typeface="Arial Black" panose="020B0A04020102020204" pitchFamily="34" charset="0"/>
              </a:rPr>
              <a:t>Growing Importance of Marketing Channels</a:t>
            </a:r>
            <a:endParaRPr lang="th-TH" sz="2800" dirty="0">
              <a:solidFill>
                <a:schemeClr val="bg1"/>
              </a:solidFill>
              <a:latin typeface="Arial Black" panose="020B0A04020102020204" pitchFamily="34" charset="0"/>
            </a:endParaRPr>
          </a:p>
        </p:txBody>
      </p:sp>
      <p:sp>
        <p:nvSpPr>
          <p:cNvPr id="11" name="Content Placeholder 2"/>
          <p:cNvSpPr txBox="1">
            <a:spLocks/>
          </p:cNvSpPr>
          <p:nvPr/>
        </p:nvSpPr>
        <p:spPr>
          <a:xfrm>
            <a:off x="1697767" y="1923085"/>
            <a:ext cx="8596659" cy="3779829"/>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defRPr/>
            </a:pPr>
            <a:r>
              <a:rPr lang="en-US" b="1" dirty="0" smtClean="0">
                <a:cs typeface="Cordia New" pitchFamily="34" charset="-34"/>
              </a:rPr>
              <a:t>Explosion of information technology and E-commerce</a:t>
            </a:r>
          </a:p>
          <a:p>
            <a:pPr marL="514350" indent="-514350">
              <a:buFont typeface="+mj-lt"/>
              <a:buAutoNum type="arabicPeriod"/>
              <a:defRPr/>
            </a:pPr>
            <a:r>
              <a:rPr lang="en-US" b="1" dirty="0" smtClean="0">
                <a:cs typeface="Cordia New" pitchFamily="34" charset="-34"/>
              </a:rPr>
              <a:t>Greater difficulty of gaining a sustainable competitive advantage</a:t>
            </a:r>
          </a:p>
          <a:p>
            <a:pPr marL="514350" indent="-514350">
              <a:buFont typeface="+mj-lt"/>
              <a:buAutoNum type="arabicPeriod"/>
              <a:defRPr/>
            </a:pPr>
            <a:r>
              <a:rPr lang="en-US" b="1" dirty="0" smtClean="0">
                <a:cs typeface="Cordia New" pitchFamily="34" charset="-34"/>
              </a:rPr>
              <a:t>Growing power of distributors, especially retailers in marketing channels</a:t>
            </a:r>
          </a:p>
          <a:p>
            <a:pPr marL="514350" indent="-514350">
              <a:buFont typeface="+mj-lt"/>
              <a:buAutoNum type="arabicPeriod"/>
              <a:defRPr/>
            </a:pPr>
            <a:r>
              <a:rPr lang="en-US" b="1" dirty="0" smtClean="0">
                <a:cs typeface="Cordia New" pitchFamily="34" charset="-34"/>
              </a:rPr>
              <a:t>The need to reduce distribution costs</a:t>
            </a:r>
            <a:endParaRPr lang="th-TH" b="1" dirty="0"/>
          </a:p>
        </p:txBody>
      </p:sp>
    </p:spTree>
    <p:extLst>
      <p:ext uri="{BB962C8B-B14F-4D97-AF65-F5344CB8AC3E}">
        <p14:creationId xmlns:p14="http://schemas.microsoft.com/office/powerpoint/2010/main" val="242979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11">
                                            <p:bg/>
                                          </p:spTgt>
                                        </p:tgtEl>
                                        <p:attrNameLst>
                                          <p:attrName>style.color</p:attrName>
                                        </p:attrNameLst>
                                      </p:cBhvr>
                                      <p:to>
                                        <a:schemeClr val="bg1"/>
                                      </p:to>
                                    </p:animClr>
                                    <p:animClr clrSpc="rgb" dir="cw">
                                      <p:cBhvr>
                                        <p:cTn id="7" dur="250" autoRev="1" fill="remove"/>
                                        <p:tgtEl>
                                          <p:spTgt spid="11">
                                            <p:bg/>
                                          </p:spTgt>
                                        </p:tgtEl>
                                        <p:attrNameLst>
                                          <p:attrName>fillcolor</p:attrName>
                                        </p:attrNameLst>
                                      </p:cBhvr>
                                      <p:to>
                                        <a:schemeClr val="bg1"/>
                                      </p:to>
                                    </p:animClr>
                                    <p:set>
                                      <p:cBhvr>
                                        <p:cTn id="8" dur="250" autoRev="1" fill="remove"/>
                                        <p:tgtEl>
                                          <p:spTgt spid="11">
                                            <p:bg/>
                                          </p:spTgt>
                                        </p:tgtEl>
                                        <p:attrNameLst>
                                          <p:attrName>fill.type</p:attrName>
                                        </p:attrNameLst>
                                      </p:cBhvr>
                                      <p:to>
                                        <p:strVal val="solid"/>
                                      </p:to>
                                    </p:set>
                                    <p:set>
                                      <p:cBhvr>
                                        <p:cTn id="9" dur="250" autoRev="1" fill="remove"/>
                                        <p:tgtEl>
                                          <p:spTgt spid="11">
                                            <p:bg/>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11">
                                            <p:txEl>
                                              <p:pRg st="0" end="0"/>
                                            </p:txEl>
                                          </p:spTgt>
                                        </p:tgtEl>
                                        <p:attrNameLst>
                                          <p:attrName>style.color</p:attrName>
                                        </p:attrNameLst>
                                      </p:cBhvr>
                                      <p:to>
                                        <a:schemeClr val="bg1"/>
                                      </p:to>
                                    </p:animClr>
                                    <p:animClr clrSpc="rgb" dir="cw">
                                      <p:cBhvr>
                                        <p:cTn id="14" dur="250" autoRev="1" fill="remove"/>
                                        <p:tgtEl>
                                          <p:spTgt spid="11">
                                            <p:txEl>
                                              <p:pRg st="0" end="0"/>
                                            </p:txEl>
                                          </p:spTgt>
                                        </p:tgtEl>
                                        <p:attrNameLst>
                                          <p:attrName>fillcolor</p:attrName>
                                        </p:attrNameLst>
                                      </p:cBhvr>
                                      <p:to>
                                        <a:schemeClr val="bg1"/>
                                      </p:to>
                                    </p:animClr>
                                    <p:set>
                                      <p:cBhvr>
                                        <p:cTn id="15" dur="250" autoRev="1" fill="remove"/>
                                        <p:tgtEl>
                                          <p:spTgt spid="11">
                                            <p:txEl>
                                              <p:pRg st="0" end="0"/>
                                            </p:txEl>
                                          </p:spTgt>
                                        </p:tgtEl>
                                        <p:attrNameLst>
                                          <p:attrName>fill.type</p:attrName>
                                        </p:attrNameLst>
                                      </p:cBhvr>
                                      <p:to>
                                        <p:strVal val="solid"/>
                                      </p:to>
                                    </p:set>
                                    <p:set>
                                      <p:cBhvr>
                                        <p:cTn id="16" dur="250" autoRev="1" fill="remove"/>
                                        <p:tgtEl>
                                          <p:spTgt spid="11">
                                            <p:txEl>
                                              <p:pRg st="0" end="0"/>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11">
                                            <p:txEl>
                                              <p:pRg st="1" end="1"/>
                                            </p:txEl>
                                          </p:spTgt>
                                        </p:tgtEl>
                                        <p:attrNameLst>
                                          <p:attrName>style.color</p:attrName>
                                        </p:attrNameLst>
                                      </p:cBhvr>
                                      <p:to>
                                        <a:schemeClr val="bg1"/>
                                      </p:to>
                                    </p:animClr>
                                    <p:animClr clrSpc="rgb" dir="cw">
                                      <p:cBhvr>
                                        <p:cTn id="21" dur="250" autoRev="1" fill="remove"/>
                                        <p:tgtEl>
                                          <p:spTgt spid="11">
                                            <p:txEl>
                                              <p:pRg st="1" end="1"/>
                                            </p:txEl>
                                          </p:spTgt>
                                        </p:tgtEl>
                                        <p:attrNameLst>
                                          <p:attrName>fillcolor</p:attrName>
                                        </p:attrNameLst>
                                      </p:cBhvr>
                                      <p:to>
                                        <a:schemeClr val="bg1"/>
                                      </p:to>
                                    </p:animClr>
                                    <p:set>
                                      <p:cBhvr>
                                        <p:cTn id="22" dur="250" autoRev="1" fill="remove"/>
                                        <p:tgtEl>
                                          <p:spTgt spid="11">
                                            <p:txEl>
                                              <p:pRg st="1" end="1"/>
                                            </p:txEl>
                                          </p:spTgt>
                                        </p:tgtEl>
                                        <p:attrNameLst>
                                          <p:attrName>fill.type</p:attrName>
                                        </p:attrNameLst>
                                      </p:cBhvr>
                                      <p:to>
                                        <p:strVal val="solid"/>
                                      </p:to>
                                    </p:set>
                                    <p:set>
                                      <p:cBhvr>
                                        <p:cTn id="23" dur="250" autoRev="1" fill="remove"/>
                                        <p:tgtEl>
                                          <p:spTgt spid="11">
                                            <p:txEl>
                                              <p:pRg st="1" end="1"/>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27" presetClass="emph" presetSubtype="0" fill="remove" grpId="0" nodeType="clickEffect">
                                  <p:stCondLst>
                                    <p:cond delay="0"/>
                                  </p:stCondLst>
                                  <p:childTnLst>
                                    <p:animClr clrSpc="rgb" dir="cw">
                                      <p:cBhvr override="childStyle">
                                        <p:cTn id="27" dur="250" autoRev="1" fill="remove"/>
                                        <p:tgtEl>
                                          <p:spTgt spid="11">
                                            <p:txEl>
                                              <p:pRg st="2" end="2"/>
                                            </p:txEl>
                                          </p:spTgt>
                                        </p:tgtEl>
                                        <p:attrNameLst>
                                          <p:attrName>style.color</p:attrName>
                                        </p:attrNameLst>
                                      </p:cBhvr>
                                      <p:to>
                                        <a:schemeClr val="bg1"/>
                                      </p:to>
                                    </p:animClr>
                                    <p:animClr clrSpc="rgb" dir="cw">
                                      <p:cBhvr>
                                        <p:cTn id="28" dur="250" autoRev="1" fill="remove"/>
                                        <p:tgtEl>
                                          <p:spTgt spid="11">
                                            <p:txEl>
                                              <p:pRg st="2" end="2"/>
                                            </p:txEl>
                                          </p:spTgt>
                                        </p:tgtEl>
                                        <p:attrNameLst>
                                          <p:attrName>fillcolor</p:attrName>
                                        </p:attrNameLst>
                                      </p:cBhvr>
                                      <p:to>
                                        <a:schemeClr val="bg1"/>
                                      </p:to>
                                    </p:animClr>
                                    <p:set>
                                      <p:cBhvr>
                                        <p:cTn id="29" dur="250" autoRev="1" fill="remove"/>
                                        <p:tgtEl>
                                          <p:spTgt spid="11">
                                            <p:txEl>
                                              <p:pRg st="2" end="2"/>
                                            </p:txEl>
                                          </p:spTgt>
                                        </p:tgtEl>
                                        <p:attrNameLst>
                                          <p:attrName>fill.type</p:attrName>
                                        </p:attrNameLst>
                                      </p:cBhvr>
                                      <p:to>
                                        <p:strVal val="solid"/>
                                      </p:to>
                                    </p:set>
                                    <p:set>
                                      <p:cBhvr>
                                        <p:cTn id="30" dur="250" autoRev="1" fill="remove"/>
                                        <p:tgtEl>
                                          <p:spTgt spid="11">
                                            <p:txEl>
                                              <p:pRg st="2" end="2"/>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7" presetClass="emph" presetSubtype="0" fill="remove" grpId="0" nodeType="clickEffect">
                                  <p:stCondLst>
                                    <p:cond delay="0"/>
                                  </p:stCondLst>
                                  <p:childTnLst>
                                    <p:animClr clrSpc="rgb" dir="cw">
                                      <p:cBhvr override="childStyle">
                                        <p:cTn id="34" dur="250" autoRev="1" fill="remove"/>
                                        <p:tgtEl>
                                          <p:spTgt spid="11">
                                            <p:txEl>
                                              <p:pRg st="3" end="3"/>
                                            </p:txEl>
                                          </p:spTgt>
                                        </p:tgtEl>
                                        <p:attrNameLst>
                                          <p:attrName>style.color</p:attrName>
                                        </p:attrNameLst>
                                      </p:cBhvr>
                                      <p:to>
                                        <a:schemeClr val="bg1"/>
                                      </p:to>
                                    </p:animClr>
                                    <p:animClr clrSpc="rgb" dir="cw">
                                      <p:cBhvr>
                                        <p:cTn id="35" dur="250" autoRev="1" fill="remove"/>
                                        <p:tgtEl>
                                          <p:spTgt spid="11">
                                            <p:txEl>
                                              <p:pRg st="3" end="3"/>
                                            </p:txEl>
                                          </p:spTgt>
                                        </p:tgtEl>
                                        <p:attrNameLst>
                                          <p:attrName>fillcolor</p:attrName>
                                        </p:attrNameLst>
                                      </p:cBhvr>
                                      <p:to>
                                        <a:schemeClr val="bg1"/>
                                      </p:to>
                                    </p:animClr>
                                    <p:set>
                                      <p:cBhvr>
                                        <p:cTn id="36" dur="250" autoRev="1" fill="remove"/>
                                        <p:tgtEl>
                                          <p:spTgt spid="11">
                                            <p:txEl>
                                              <p:pRg st="3" end="3"/>
                                            </p:txEl>
                                          </p:spTgt>
                                        </p:tgtEl>
                                        <p:attrNameLst>
                                          <p:attrName>fill.type</p:attrName>
                                        </p:attrNameLst>
                                      </p:cBhvr>
                                      <p:to>
                                        <p:strVal val="solid"/>
                                      </p:to>
                                    </p:set>
                                    <p:set>
                                      <p:cBhvr>
                                        <p:cTn id="37" dur="250" autoRev="1" fill="remove"/>
                                        <p:tgtEl>
                                          <p:spTgt spid="11">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1875" y="6571779"/>
            <a:ext cx="8594691" cy="17779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7341" cy="1610200"/>
          </a:xfrm>
          <a:prstGeom prst="rect">
            <a:avLst/>
          </a:prstGeom>
        </p:spPr>
      </p:pic>
      <p:sp>
        <p:nvSpPr>
          <p:cNvPr id="8" name="TextBox 7"/>
          <p:cNvSpPr txBox="1"/>
          <p:nvPr/>
        </p:nvSpPr>
        <p:spPr>
          <a:xfrm>
            <a:off x="0"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37223" y="6492508"/>
            <a:ext cx="435452" cy="30954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7</a:t>
            </a:fld>
            <a:endParaRPr lang="en-US" sz="1600">
              <a:solidFill>
                <a:schemeClr val="tx1"/>
              </a:solidFill>
            </a:endParaRPr>
          </a:p>
        </p:txBody>
      </p:sp>
      <p:sp>
        <p:nvSpPr>
          <p:cNvPr id="9" name="Title 1"/>
          <p:cNvSpPr txBox="1">
            <a:spLocks/>
          </p:cNvSpPr>
          <p:nvPr/>
        </p:nvSpPr>
        <p:spPr>
          <a:xfrm>
            <a:off x="1843344" y="281880"/>
            <a:ext cx="8898367" cy="11403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Managing the Channel</a:t>
            </a:r>
            <a:endParaRPr lang="en-US" altLang="ar-SA" dirty="0">
              <a:solidFill>
                <a:schemeClr val="bg1"/>
              </a:solidFill>
              <a:latin typeface="Arial Black" panose="020B0A04020102020204" pitchFamily="34" charset="0"/>
            </a:endParaRPr>
          </a:p>
        </p:txBody>
      </p:sp>
      <p:sp>
        <p:nvSpPr>
          <p:cNvPr id="11" name="Content Placeholder 2"/>
          <p:cNvSpPr txBox="1">
            <a:spLocks/>
          </p:cNvSpPr>
          <p:nvPr/>
        </p:nvSpPr>
        <p:spPr>
          <a:xfrm>
            <a:off x="1847300" y="1743056"/>
            <a:ext cx="9104556" cy="4306637"/>
          </a:xfrm>
          <a:prstGeom prst="rect">
            <a:avLst/>
          </a:prstGeom>
          <a:ln>
            <a:solidFill>
              <a:schemeClr val="accent1"/>
            </a:solidFill>
          </a:ln>
        </p:spPr>
        <p:txBody>
          <a:bodyPr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defRPr/>
            </a:pPr>
            <a:r>
              <a:rPr lang="en-US" b="1" dirty="0" smtClean="0"/>
              <a:t>Once a channel structure is specified and goals set, marketing managers need to:</a:t>
            </a:r>
          </a:p>
          <a:p>
            <a:pPr marL="971550" lvl="1" indent="-514350">
              <a:buFont typeface="+mj-lt"/>
              <a:buAutoNum type="alphaLcPeriod"/>
              <a:defRPr/>
            </a:pPr>
            <a:r>
              <a:rPr lang="en-US" b="1" dirty="0" smtClean="0"/>
              <a:t>Develop procedures for selecting intermediaries</a:t>
            </a:r>
          </a:p>
          <a:p>
            <a:pPr marL="971550" lvl="1" indent="-514350">
              <a:buFont typeface="+mj-lt"/>
              <a:buAutoNum type="alphaLcPeriod"/>
              <a:defRPr/>
            </a:pPr>
            <a:r>
              <a:rPr lang="en-US" b="1" dirty="0" smtClean="0"/>
              <a:t>Motivate them to meet goals</a:t>
            </a:r>
          </a:p>
          <a:p>
            <a:pPr marL="971550" lvl="1" indent="-514350">
              <a:buFont typeface="+mj-lt"/>
              <a:buAutoNum type="alphaLcPeriod"/>
              <a:defRPr/>
            </a:pPr>
            <a:r>
              <a:rPr lang="en-US" b="1" dirty="0" smtClean="0"/>
              <a:t>Resolve conflict between them</a:t>
            </a:r>
          </a:p>
          <a:p>
            <a:pPr marL="971550" lvl="1" indent="-514350">
              <a:buFont typeface="+mj-lt"/>
              <a:buAutoNum type="alphaLcPeriod"/>
              <a:defRPr/>
            </a:pPr>
            <a:r>
              <a:rPr lang="en-US" b="1" dirty="0" smtClean="0"/>
              <a:t>Evaluate performance</a:t>
            </a:r>
          </a:p>
          <a:p>
            <a:pPr marL="971550" lvl="1" indent="-514350">
              <a:buFont typeface="+mj-lt"/>
              <a:buAutoNum type="alphaLcPeriod"/>
              <a:defRPr/>
            </a:pPr>
            <a:endParaRPr lang="en-US" b="1" dirty="0" smtClean="0"/>
          </a:p>
          <a:p>
            <a:pPr marL="571500" indent="-514350">
              <a:buFont typeface="Wingdings" panose="05000000000000000000" pitchFamily="2" charset="2"/>
              <a:buChar char="ü"/>
              <a:defRPr/>
            </a:pPr>
            <a:r>
              <a:rPr lang="en-US" b="1" dirty="0" smtClean="0">
                <a:solidFill>
                  <a:srgbClr val="FF0000"/>
                </a:solidFill>
              </a:rPr>
              <a:t>The following discussion centers around designing and administering the business marketing channel.</a:t>
            </a:r>
          </a:p>
        </p:txBody>
      </p:sp>
    </p:spTree>
    <p:extLst>
      <p:ext uri="{BB962C8B-B14F-4D97-AF65-F5344CB8AC3E}">
        <p14:creationId xmlns:p14="http://schemas.microsoft.com/office/powerpoint/2010/main" val="251769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fade">
                                      <p:cBhvr>
                                        <p:cTn id="7" dur="1000"/>
                                        <p:tgtEl>
                                          <p:spTgt spid="11">
                                            <p:bg/>
                                          </p:spTgt>
                                        </p:tgtEl>
                                      </p:cBhvr>
                                    </p:animEffect>
                                    <p:anim calcmode="lin" valueType="num">
                                      <p:cBhvr>
                                        <p:cTn id="8" dur="1000" fill="hold"/>
                                        <p:tgtEl>
                                          <p:spTgt spid="11">
                                            <p:bg/>
                                          </p:spTgt>
                                        </p:tgtEl>
                                        <p:attrNameLst>
                                          <p:attrName>ppt_x</p:attrName>
                                        </p:attrNameLst>
                                      </p:cBhvr>
                                      <p:tavLst>
                                        <p:tav tm="0">
                                          <p:val>
                                            <p:strVal val="#ppt_x"/>
                                          </p:val>
                                        </p:tav>
                                        <p:tav tm="100000">
                                          <p:val>
                                            <p:strVal val="#ppt_x"/>
                                          </p:val>
                                        </p:tav>
                                      </p:tavLst>
                                    </p:anim>
                                    <p:anim calcmode="lin" valueType="num">
                                      <p:cBhvr>
                                        <p:cTn id="9" dur="1000" fill="hold"/>
                                        <p:tgtEl>
                                          <p:spTgt spid="11">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Effect transition="in" filter="fade">
                                      <p:cBhvr>
                                        <p:cTn id="19" dur="1000"/>
                                        <p:tgtEl>
                                          <p:spTgt spid="11">
                                            <p:txEl>
                                              <p:pRg st="1" end="1"/>
                                            </p:txEl>
                                          </p:spTgt>
                                        </p:tgtEl>
                                      </p:cBhvr>
                                    </p:animEffect>
                                    <p:anim calcmode="lin" valueType="num">
                                      <p:cBhvr>
                                        <p:cTn id="20"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xEl>
                                              <p:pRg st="2" end="2"/>
                                            </p:txEl>
                                          </p:spTgt>
                                        </p:tgtEl>
                                        <p:attrNameLst>
                                          <p:attrName>style.visibility</p:attrName>
                                        </p:attrNameLst>
                                      </p:cBhvr>
                                      <p:to>
                                        <p:strVal val="visible"/>
                                      </p:to>
                                    </p:set>
                                    <p:animEffect transition="in" filter="fade">
                                      <p:cBhvr>
                                        <p:cTn id="24" dur="1000"/>
                                        <p:tgtEl>
                                          <p:spTgt spid="11">
                                            <p:txEl>
                                              <p:pRg st="2" end="2"/>
                                            </p:txEl>
                                          </p:spTgt>
                                        </p:tgtEl>
                                      </p:cBhvr>
                                    </p:animEffect>
                                    <p:anim calcmode="lin" valueType="num">
                                      <p:cBhvr>
                                        <p:cTn id="25"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11">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animEffect transition="in" filter="fade">
                                      <p:cBhvr>
                                        <p:cTn id="29" dur="1000"/>
                                        <p:tgtEl>
                                          <p:spTgt spid="11">
                                            <p:txEl>
                                              <p:pRg st="3" end="3"/>
                                            </p:txEl>
                                          </p:spTgt>
                                        </p:tgtEl>
                                      </p:cBhvr>
                                    </p:animEffect>
                                    <p:anim calcmode="lin" valueType="num">
                                      <p:cBhvr>
                                        <p:cTn id="30"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11">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animEffect transition="in" filter="fade">
                                      <p:cBhvr>
                                        <p:cTn id="34" dur="1000"/>
                                        <p:tgtEl>
                                          <p:spTgt spid="11">
                                            <p:txEl>
                                              <p:pRg st="4" end="4"/>
                                            </p:txEl>
                                          </p:spTgt>
                                        </p:tgtEl>
                                      </p:cBhvr>
                                    </p:animEffect>
                                    <p:anim calcmode="lin" valueType="num">
                                      <p:cBhvr>
                                        <p:cTn id="35"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1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1">
                                            <p:txEl>
                                              <p:pRg st="6" end="6"/>
                                            </p:txEl>
                                          </p:spTgt>
                                        </p:tgtEl>
                                        <p:attrNameLst>
                                          <p:attrName>style.visibility</p:attrName>
                                        </p:attrNameLst>
                                      </p:cBhvr>
                                      <p:to>
                                        <p:strVal val="visible"/>
                                      </p:to>
                                    </p:set>
                                    <p:animEffect transition="in" filter="fade">
                                      <p:cBhvr>
                                        <p:cTn id="41" dur="1000"/>
                                        <p:tgtEl>
                                          <p:spTgt spid="11">
                                            <p:txEl>
                                              <p:pRg st="6" end="6"/>
                                            </p:txEl>
                                          </p:spTgt>
                                        </p:tgtEl>
                                      </p:cBhvr>
                                    </p:animEffect>
                                    <p:anim calcmode="lin" valueType="num">
                                      <p:cBhvr>
                                        <p:cTn id="42"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11">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54047" y="6539378"/>
            <a:ext cx="9040381" cy="18701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779" y="21350"/>
            <a:ext cx="10578649" cy="1610200"/>
          </a:xfrm>
          <a:prstGeom prst="rect">
            <a:avLst/>
          </a:prstGeom>
        </p:spPr>
      </p:pic>
      <p:sp>
        <p:nvSpPr>
          <p:cNvPr id="8" name="TextBox 7"/>
          <p:cNvSpPr txBox="1"/>
          <p:nvPr/>
        </p:nvSpPr>
        <p:spPr>
          <a:xfrm>
            <a:off x="0" y="250727"/>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35254" y="6450321"/>
            <a:ext cx="465083" cy="365125"/>
          </a:xfrm>
          <a:ln>
            <a:solidFill>
              <a:schemeClr val="tx1"/>
            </a:solidFill>
          </a:ln>
        </p:spPr>
        <p:txBody>
          <a:bodyPr/>
          <a:lstStyle/>
          <a:p>
            <a:pPr algn="ctr"/>
            <a:fld id="{FDED41F8-FC0F-4085-8150-313B6CF05213}" type="slidenum">
              <a:rPr lang="en-US" sz="1600" smtClean="0">
                <a:solidFill>
                  <a:schemeClr val="tx1"/>
                </a:solidFill>
              </a:rPr>
              <a:pPr algn="ctr"/>
              <a:t>8</a:t>
            </a:fld>
            <a:endParaRPr lang="en-US" sz="1600" dirty="0">
              <a:solidFill>
                <a:schemeClr val="tx1"/>
              </a:solidFill>
            </a:endParaRPr>
          </a:p>
        </p:txBody>
      </p:sp>
      <p:sp>
        <p:nvSpPr>
          <p:cNvPr id="9" name="Rectangle 2"/>
          <p:cNvSpPr txBox="1">
            <a:spLocks noChangeArrowheads="1"/>
          </p:cNvSpPr>
          <p:nvPr/>
        </p:nvSpPr>
        <p:spPr>
          <a:xfrm>
            <a:off x="908594" y="141098"/>
            <a:ext cx="10064384" cy="13707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Distribution Channel</a:t>
            </a:r>
            <a:endParaRPr lang="en-US" altLang="ar-SA" dirty="0">
              <a:solidFill>
                <a:schemeClr val="bg1"/>
              </a:solidFill>
              <a:latin typeface="Arial Black" panose="020B0A04020102020204" pitchFamily="34" charset="0"/>
            </a:endParaRPr>
          </a:p>
        </p:txBody>
      </p:sp>
      <p:sp>
        <p:nvSpPr>
          <p:cNvPr id="11" name="Rectangle 3"/>
          <p:cNvSpPr txBox="1">
            <a:spLocks noChangeArrowheads="1"/>
          </p:cNvSpPr>
          <p:nvPr/>
        </p:nvSpPr>
        <p:spPr>
          <a:xfrm>
            <a:off x="1893346" y="1860927"/>
            <a:ext cx="8048697" cy="4281689"/>
          </a:xfrm>
          <a:prstGeom prst="rect">
            <a:avLst/>
          </a:prstGeom>
          <a:ln>
            <a:solidFill>
              <a:schemeClr val="accent1"/>
            </a:solid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smtClean="0"/>
              <a:t>The link between the manufacturer and the customer is called the Channel of Distribution</a:t>
            </a:r>
          </a:p>
          <a:p>
            <a:pPr>
              <a:buFont typeface="Wingdings" panose="05000000000000000000" pitchFamily="2" charset="2"/>
              <a:buChar char="Ø"/>
            </a:pPr>
            <a:r>
              <a:rPr lang="en-US" altLang="ar-SA" b="1" dirty="0" smtClean="0">
                <a:solidFill>
                  <a:srgbClr val="60040B"/>
                </a:solidFill>
              </a:rPr>
              <a:t>The channel accomplishes all the tasks necessary to get the product/service to market</a:t>
            </a:r>
            <a:endParaRPr lang="en-US" altLang="ar-SA" b="1" dirty="0" smtClean="0"/>
          </a:p>
          <a:p>
            <a:pPr>
              <a:buFont typeface="Wingdings" panose="05000000000000000000" pitchFamily="2" charset="2"/>
              <a:buChar char="Ø"/>
            </a:pPr>
            <a:r>
              <a:rPr lang="en-US" altLang="ar-SA" b="1" dirty="0" smtClean="0"/>
              <a:t>Tasks can be performed by the manufacturer or be delegated throughout the channel</a:t>
            </a:r>
          </a:p>
          <a:p>
            <a:pPr>
              <a:buFont typeface="Wingdings" panose="05000000000000000000" pitchFamily="2" charset="2"/>
              <a:buChar char="Ø"/>
            </a:pPr>
            <a:r>
              <a:rPr lang="en-US" altLang="ar-SA" b="1" dirty="0" smtClean="0">
                <a:solidFill>
                  <a:srgbClr val="60040B"/>
                </a:solidFill>
              </a:rPr>
              <a:t>The question is: “What is the best way to execute the tasks?”</a:t>
            </a:r>
            <a:endParaRPr lang="en-US" altLang="ar-SA" b="1" dirty="0">
              <a:solidFill>
                <a:srgbClr val="60040B"/>
              </a:solidFill>
            </a:endParaRPr>
          </a:p>
        </p:txBody>
      </p:sp>
    </p:spTree>
    <p:extLst>
      <p:ext uri="{BB962C8B-B14F-4D97-AF65-F5344CB8AC3E}">
        <p14:creationId xmlns:p14="http://schemas.microsoft.com/office/powerpoint/2010/main" val="405983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fade">
                                      <p:cBhvr>
                                        <p:cTn id="7" dur="1000"/>
                                        <p:tgtEl>
                                          <p:spTgt spid="11">
                                            <p:bg/>
                                          </p:spTgt>
                                        </p:tgtEl>
                                      </p:cBhvr>
                                    </p:animEffect>
                                    <p:anim calcmode="lin" valueType="num">
                                      <p:cBhvr>
                                        <p:cTn id="8" dur="1000" fill="hold"/>
                                        <p:tgtEl>
                                          <p:spTgt spid="11">
                                            <p:bg/>
                                          </p:spTgt>
                                        </p:tgtEl>
                                        <p:attrNameLst>
                                          <p:attrName>ppt_x</p:attrName>
                                        </p:attrNameLst>
                                      </p:cBhvr>
                                      <p:tavLst>
                                        <p:tav tm="0">
                                          <p:val>
                                            <p:strVal val="#ppt_x"/>
                                          </p:val>
                                        </p:tav>
                                        <p:tav tm="100000">
                                          <p:val>
                                            <p:strVal val="#ppt_x"/>
                                          </p:val>
                                        </p:tav>
                                      </p:tavLst>
                                    </p:anim>
                                    <p:anim calcmode="lin" valueType="num">
                                      <p:cBhvr>
                                        <p:cTn id="9" dur="1000" fill="hold"/>
                                        <p:tgtEl>
                                          <p:spTgt spid="11">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animEffect transition="in" filter="fade">
                                      <p:cBhvr>
                                        <p:cTn id="21" dur="1000"/>
                                        <p:tgtEl>
                                          <p:spTgt spid="11">
                                            <p:txEl>
                                              <p:pRg st="1" end="1"/>
                                            </p:txEl>
                                          </p:spTgt>
                                        </p:tgtEl>
                                      </p:cBhvr>
                                    </p:animEffect>
                                    <p:anim calcmode="lin" valueType="num">
                                      <p:cBhvr>
                                        <p:cTn id="22"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animEffect transition="in" filter="fade">
                                      <p:cBhvr>
                                        <p:cTn id="28" dur="1000"/>
                                        <p:tgtEl>
                                          <p:spTgt spid="11">
                                            <p:txEl>
                                              <p:pRg st="2" end="2"/>
                                            </p:txEl>
                                          </p:spTgt>
                                        </p:tgtEl>
                                      </p:cBhvr>
                                    </p:animEffect>
                                    <p:anim calcmode="lin" valueType="num">
                                      <p:cBhvr>
                                        <p:cTn id="29"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xEl>
                                              <p:pRg st="3" end="3"/>
                                            </p:txEl>
                                          </p:spTgt>
                                        </p:tgtEl>
                                        <p:attrNameLst>
                                          <p:attrName>style.visibility</p:attrName>
                                        </p:attrNameLst>
                                      </p:cBhvr>
                                      <p:to>
                                        <p:strVal val="visible"/>
                                      </p:to>
                                    </p:set>
                                    <p:animEffect transition="in" filter="fade">
                                      <p:cBhvr>
                                        <p:cTn id="35" dur="1000"/>
                                        <p:tgtEl>
                                          <p:spTgt spid="11">
                                            <p:txEl>
                                              <p:pRg st="3" end="3"/>
                                            </p:txEl>
                                          </p:spTgt>
                                        </p:tgtEl>
                                      </p:cBhvr>
                                    </p:animEffect>
                                    <p:anim calcmode="lin" valueType="num">
                                      <p:cBhvr>
                                        <p:cTn id="36"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7619" y="6580558"/>
            <a:ext cx="9240077" cy="19114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681812" cy="1610200"/>
          </a:xfrm>
          <a:prstGeom prst="rect">
            <a:avLst/>
          </a:prstGeom>
        </p:spPr>
      </p:pic>
      <p:sp>
        <p:nvSpPr>
          <p:cNvPr id="8" name="TextBox 7"/>
          <p:cNvSpPr txBox="1"/>
          <p:nvPr/>
        </p:nvSpPr>
        <p:spPr>
          <a:xfrm>
            <a:off x="11289" y="451877"/>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76993" y="6536812"/>
            <a:ext cx="317937" cy="27863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9</a:t>
            </a:fld>
            <a:endParaRPr lang="en-US" sz="1600">
              <a:solidFill>
                <a:schemeClr val="tx1"/>
              </a:solidFill>
            </a:endParaRPr>
          </a:p>
        </p:txBody>
      </p:sp>
      <p:sp>
        <p:nvSpPr>
          <p:cNvPr id="9" name="Rectangle 2"/>
          <p:cNvSpPr txBox="1">
            <a:spLocks noChangeArrowheads="1"/>
          </p:cNvSpPr>
          <p:nvPr/>
        </p:nvSpPr>
        <p:spPr>
          <a:xfrm>
            <a:off x="989857" y="14231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Tasks Include:</a:t>
            </a:r>
            <a:endParaRPr lang="en-US" altLang="ar-SA" dirty="0">
              <a:solidFill>
                <a:schemeClr val="bg1"/>
              </a:solidFill>
              <a:latin typeface="Arial Black" panose="020B0A04020102020204" pitchFamily="34" charset="0"/>
            </a:endParaRPr>
          </a:p>
        </p:txBody>
      </p:sp>
      <p:sp>
        <p:nvSpPr>
          <p:cNvPr id="11" name="Rectangle 3"/>
          <p:cNvSpPr txBox="1">
            <a:spLocks noChangeArrowheads="1"/>
          </p:cNvSpPr>
          <p:nvPr/>
        </p:nvSpPr>
        <p:spPr>
          <a:xfrm>
            <a:off x="1716265" y="1972178"/>
            <a:ext cx="4236300" cy="3643314"/>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smtClean="0"/>
              <a:t>Contacting potential buyers </a:t>
            </a:r>
          </a:p>
          <a:p>
            <a:pPr>
              <a:buFont typeface="Wingdings" panose="05000000000000000000" pitchFamily="2" charset="2"/>
              <a:buChar char="Ø"/>
            </a:pPr>
            <a:r>
              <a:rPr lang="en-US" altLang="ar-SA" b="1" smtClean="0"/>
              <a:t>Negotiating </a:t>
            </a:r>
          </a:p>
          <a:p>
            <a:pPr>
              <a:buFont typeface="Wingdings" panose="05000000000000000000" pitchFamily="2" charset="2"/>
              <a:buChar char="Ø"/>
            </a:pPr>
            <a:r>
              <a:rPr lang="en-US" altLang="ar-SA" b="1" smtClean="0"/>
              <a:t>Selling</a:t>
            </a:r>
          </a:p>
          <a:p>
            <a:pPr>
              <a:buFont typeface="Wingdings" panose="05000000000000000000" pitchFamily="2" charset="2"/>
              <a:buChar char="Ø"/>
            </a:pPr>
            <a:r>
              <a:rPr lang="en-US" altLang="ar-SA" b="1" smtClean="0"/>
              <a:t>Contracting</a:t>
            </a:r>
          </a:p>
          <a:p>
            <a:pPr>
              <a:buFont typeface="Wingdings" panose="05000000000000000000" pitchFamily="2" charset="2"/>
              <a:buChar char="Ø"/>
            </a:pPr>
            <a:r>
              <a:rPr lang="en-US" altLang="ar-SA" b="1" smtClean="0"/>
              <a:t>Transferring title</a:t>
            </a:r>
          </a:p>
          <a:p>
            <a:pPr>
              <a:buFont typeface="Wingdings" panose="05000000000000000000" pitchFamily="2" charset="2"/>
              <a:buChar char="Ø"/>
            </a:pPr>
            <a:r>
              <a:rPr lang="en-US" altLang="ar-SA" b="1" smtClean="0"/>
              <a:t>Training</a:t>
            </a:r>
            <a:endParaRPr lang="en-US" altLang="ar-SA" b="1" dirty="0" smtClean="0"/>
          </a:p>
        </p:txBody>
      </p:sp>
      <p:sp>
        <p:nvSpPr>
          <p:cNvPr id="12" name="Content Placeholder 4"/>
          <p:cNvSpPr txBox="1">
            <a:spLocks/>
          </p:cNvSpPr>
          <p:nvPr/>
        </p:nvSpPr>
        <p:spPr>
          <a:xfrm>
            <a:off x="6153375" y="1972179"/>
            <a:ext cx="4022210" cy="3654072"/>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smtClean="0"/>
              <a:t>Financing </a:t>
            </a:r>
          </a:p>
          <a:p>
            <a:pPr>
              <a:buFont typeface="Wingdings" panose="05000000000000000000" pitchFamily="2" charset="2"/>
              <a:buChar char="Ø"/>
            </a:pPr>
            <a:r>
              <a:rPr lang="en-US" altLang="ar-SA" b="1" dirty="0" smtClean="0"/>
              <a:t>Servicing the product</a:t>
            </a:r>
          </a:p>
          <a:p>
            <a:pPr>
              <a:buFont typeface="Wingdings" panose="05000000000000000000" pitchFamily="2" charset="2"/>
              <a:buChar char="Ø"/>
            </a:pPr>
            <a:r>
              <a:rPr lang="en-US" altLang="ar-SA" b="1" dirty="0" smtClean="0"/>
              <a:t>Inventorying</a:t>
            </a:r>
          </a:p>
          <a:p>
            <a:pPr>
              <a:buFont typeface="Wingdings" panose="05000000000000000000" pitchFamily="2" charset="2"/>
              <a:buChar char="Ø"/>
            </a:pPr>
            <a:r>
              <a:rPr lang="en-US" altLang="ar-SA" b="1" dirty="0" smtClean="0"/>
              <a:t>Transporting</a:t>
            </a:r>
          </a:p>
          <a:p>
            <a:pPr>
              <a:buFont typeface="Wingdings" panose="05000000000000000000" pitchFamily="2" charset="2"/>
              <a:buChar char="Ø"/>
            </a:pPr>
            <a:r>
              <a:rPr lang="en-US" altLang="ar-SA" b="1" dirty="0" smtClean="0"/>
              <a:t>Storage</a:t>
            </a:r>
          </a:p>
        </p:txBody>
      </p:sp>
    </p:spTree>
    <p:extLst>
      <p:ext uri="{BB962C8B-B14F-4D97-AF65-F5344CB8AC3E}">
        <p14:creationId xmlns:p14="http://schemas.microsoft.com/office/powerpoint/2010/main" val="3105547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37886" y="6542331"/>
            <a:ext cx="8754865" cy="18110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509690"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277599" y="6450321"/>
            <a:ext cx="486103"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10</a:t>
            </a:fld>
            <a:endParaRPr lang="en-US" sz="1600">
              <a:solidFill>
                <a:schemeClr val="tx1"/>
              </a:solidFill>
            </a:endParaRPr>
          </a:p>
        </p:txBody>
      </p:sp>
      <p:sp>
        <p:nvSpPr>
          <p:cNvPr id="9" name="Rectangle 2"/>
          <p:cNvSpPr txBox="1">
            <a:spLocks noChangeArrowheads="1"/>
          </p:cNvSpPr>
          <p:nvPr/>
        </p:nvSpPr>
        <p:spPr>
          <a:xfrm>
            <a:off x="2052324" y="261590"/>
            <a:ext cx="8640987" cy="109728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Direct and Indirect Channels</a:t>
            </a:r>
            <a:endParaRPr lang="en-US" altLang="ar-SA" sz="3600" dirty="0">
              <a:solidFill>
                <a:schemeClr val="bg1"/>
              </a:solidFill>
              <a:latin typeface="Arial Black" panose="020B0A04020102020204" pitchFamily="34" charset="0"/>
            </a:endParaRPr>
          </a:p>
        </p:txBody>
      </p:sp>
      <p:sp>
        <p:nvSpPr>
          <p:cNvPr id="11" name="Rectangle 3"/>
          <p:cNvSpPr txBox="1">
            <a:spLocks noChangeArrowheads="1"/>
          </p:cNvSpPr>
          <p:nvPr/>
        </p:nvSpPr>
        <p:spPr>
          <a:xfrm>
            <a:off x="1686354" y="2175607"/>
            <a:ext cx="8921258" cy="3554186"/>
          </a:xfrm>
          <a:prstGeom prst="rect">
            <a:avLst/>
          </a:prstGeom>
          <a:ln>
            <a:solidFill>
              <a:schemeClr val="accent1"/>
            </a:solid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sz="3200" b="1" dirty="0" smtClean="0"/>
              <a:t>Who performs the TASKS?</a:t>
            </a:r>
          </a:p>
          <a:p>
            <a:pPr>
              <a:buFont typeface="Wingdings" panose="05000000000000000000" pitchFamily="2" charset="2"/>
              <a:buChar char="v"/>
            </a:pPr>
            <a:r>
              <a:rPr lang="en-US" altLang="ar-SA" sz="3200" b="1" dirty="0" smtClean="0">
                <a:solidFill>
                  <a:srgbClr val="FF0000"/>
                </a:solidFill>
              </a:rPr>
              <a:t>Direct </a:t>
            </a:r>
            <a:r>
              <a:rPr lang="en-US" altLang="ar-SA" sz="3200" b="1" dirty="0" smtClean="0"/>
              <a:t>is when the manufacturer performs all the marketing functions</a:t>
            </a:r>
          </a:p>
          <a:p>
            <a:pPr>
              <a:buFont typeface="Wingdings" panose="05000000000000000000" pitchFamily="2" charset="2"/>
              <a:buChar char="v"/>
            </a:pPr>
            <a:r>
              <a:rPr lang="en-US" altLang="ar-SA" sz="3200" b="1" dirty="0" smtClean="0">
                <a:solidFill>
                  <a:srgbClr val="FF0000"/>
                </a:solidFill>
              </a:rPr>
              <a:t>Indirect</a:t>
            </a:r>
            <a:r>
              <a:rPr lang="en-US" altLang="ar-SA" sz="3200" b="1" dirty="0" smtClean="0"/>
              <a:t> is when some type of intermediary sells or handles the product</a:t>
            </a:r>
          </a:p>
        </p:txBody>
      </p:sp>
    </p:spTree>
    <p:extLst>
      <p:ext uri="{BB962C8B-B14F-4D97-AF65-F5344CB8AC3E}">
        <p14:creationId xmlns:p14="http://schemas.microsoft.com/office/powerpoint/2010/main" val="3220508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4"/>
          <a:stretch>
            <a:fillRect/>
          </a:stretch>
        </p:blipFill>
        <p:spPr>
          <a:xfrm>
            <a:off x="1713174" y="6632883"/>
            <a:ext cx="8824604" cy="1825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5370" y="7615"/>
            <a:ext cx="10724391" cy="1610200"/>
          </a:xfrm>
          <a:prstGeom prst="rect">
            <a:avLst/>
          </a:prstGeom>
        </p:spPr>
      </p:pic>
      <p:sp>
        <p:nvSpPr>
          <p:cNvPr id="8" name="TextBox 7"/>
          <p:cNvSpPr txBox="1"/>
          <p:nvPr/>
        </p:nvSpPr>
        <p:spPr>
          <a:xfrm>
            <a:off x="19622" y="415518"/>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8997" y="6408234"/>
            <a:ext cx="465083" cy="365125"/>
          </a:xfrm>
          <a:ln>
            <a:solidFill>
              <a:schemeClr val="tx1"/>
            </a:solidFill>
          </a:ln>
        </p:spPr>
        <p:txBody>
          <a:bodyPr/>
          <a:lstStyle/>
          <a:p>
            <a:pPr algn="ctr"/>
            <a:fld id="{FDED41F8-FC0F-4085-8150-313B6CF05213}" type="slidenum">
              <a:rPr lang="en-US" sz="1600" smtClean="0">
                <a:solidFill>
                  <a:schemeClr val="tx1"/>
                </a:solidFill>
              </a:rPr>
              <a:pPr algn="ctr"/>
              <a:t>11</a:t>
            </a:fld>
            <a:endParaRPr lang="en-US" sz="1600" dirty="0">
              <a:solidFill>
                <a:schemeClr val="tx1"/>
              </a:solidFill>
            </a:endParaRPr>
          </a:p>
        </p:txBody>
      </p:sp>
      <p:graphicFrame>
        <p:nvGraphicFramePr>
          <p:cNvPr id="11" name="Object 3"/>
          <p:cNvGraphicFramePr>
            <a:graphicFrameLocks noChangeAspect="1"/>
          </p:cNvGraphicFramePr>
          <p:nvPr>
            <p:extLst>
              <p:ext uri="{D42A27DB-BD31-4B8C-83A1-F6EECF244321}">
                <p14:modId xmlns:p14="http://schemas.microsoft.com/office/powerpoint/2010/main" val="3959992117"/>
              </p:ext>
            </p:extLst>
          </p:nvPr>
        </p:nvGraphicFramePr>
        <p:xfrm>
          <a:off x="1504283" y="1846866"/>
          <a:ext cx="9184738" cy="4480560"/>
        </p:xfrm>
        <a:graphic>
          <a:graphicData uri="http://schemas.openxmlformats.org/presentationml/2006/ole">
            <mc:AlternateContent xmlns:mc="http://schemas.openxmlformats.org/markup-compatibility/2006">
              <mc:Choice xmlns:v="urn:schemas-microsoft-com:vml" Requires="v">
                <p:oleObj spid="_x0000_s10283" name="Micrografx FlowCharter 7 Document" r:id="rId7" imgW="8352473" imgH="3757613" progId="FlowCharter7.Document">
                  <p:embed/>
                </p:oleObj>
              </mc:Choice>
              <mc:Fallback>
                <p:oleObj name="Micrografx FlowCharter 7 Document" r:id="rId7" imgW="8352473" imgH="3757613" progId="FlowCharter7.Document">
                  <p:embed/>
                  <p:pic>
                    <p:nvPicPr>
                      <p:cNvPr id="20483"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4283" y="1846866"/>
                        <a:ext cx="9184738" cy="4480560"/>
                      </a:xfrm>
                      <a:prstGeom prst="rect">
                        <a:avLst/>
                      </a:prstGeom>
                      <a:noFill/>
                      <a:ln>
                        <a:noFill/>
                      </a:ln>
                      <a:effectLst/>
                      <a:extLst/>
                    </p:spPr>
                  </p:pic>
                </p:oleObj>
              </mc:Fallback>
            </mc:AlternateContent>
          </a:graphicData>
        </a:graphic>
      </p:graphicFrame>
      <p:sp>
        <p:nvSpPr>
          <p:cNvPr id="13" name="Rectangle 12"/>
          <p:cNvSpPr/>
          <p:nvPr/>
        </p:nvSpPr>
        <p:spPr>
          <a:xfrm>
            <a:off x="1713174" y="412797"/>
            <a:ext cx="9030839" cy="954107"/>
          </a:xfrm>
          <a:prstGeom prst="rect">
            <a:avLst/>
          </a:prstGeom>
        </p:spPr>
        <p:txBody>
          <a:bodyPr wrap="square">
            <a:spAutoFit/>
          </a:bodyPr>
          <a:lstStyle/>
          <a:p>
            <a:pPr algn="ctr"/>
            <a:r>
              <a:rPr lang="en-US" sz="2800" b="1" dirty="0">
                <a:solidFill>
                  <a:schemeClr val="bg1"/>
                </a:solidFill>
                <a:latin typeface="Aharoni" panose="02010803020104030203" pitchFamily="2" charset="-79"/>
                <a:cs typeface="Aharoni" panose="02010803020104030203" pitchFamily="2" charset="-79"/>
              </a:rPr>
              <a:t>Types of Marketing Channels</a:t>
            </a:r>
            <a:br>
              <a:rPr lang="en-US" sz="2800" b="1" dirty="0">
                <a:solidFill>
                  <a:schemeClr val="bg1"/>
                </a:solidFill>
                <a:latin typeface="Aharoni" panose="02010803020104030203" pitchFamily="2" charset="-79"/>
                <a:cs typeface="Aharoni" panose="02010803020104030203" pitchFamily="2" charset="-79"/>
              </a:rPr>
            </a:br>
            <a:r>
              <a:rPr lang="en-US" sz="2800" b="1" dirty="0">
                <a:solidFill>
                  <a:schemeClr val="bg1"/>
                </a:solidFill>
                <a:latin typeface="Aharoni" panose="02010803020104030203" pitchFamily="2" charset="-79"/>
                <a:cs typeface="Aharoni" panose="02010803020104030203" pitchFamily="2" charset="-79"/>
              </a:rPr>
              <a:t>Channels for Consumer Products</a:t>
            </a:r>
          </a:p>
        </p:txBody>
      </p:sp>
    </p:spTree>
    <p:extLst>
      <p:ext uri="{BB962C8B-B14F-4D97-AF65-F5344CB8AC3E}">
        <p14:creationId xmlns:p14="http://schemas.microsoft.com/office/powerpoint/2010/main" val="4075285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4"/>
          <a:stretch>
            <a:fillRect/>
          </a:stretch>
        </p:blipFill>
        <p:spPr>
          <a:xfrm flipV="1">
            <a:off x="1699994" y="6484023"/>
            <a:ext cx="9430461" cy="19507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784" y="-16927"/>
            <a:ext cx="11263283" cy="1610200"/>
          </a:xfrm>
          <a:prstGeom prst="rect">
            <a:avLst/>
          </a:prstGeom>
        </p:spPr>
      </p:pic>
      <p:sp>
        <p:nvSpPr>
          <p:cNvPr id="8" name="TextBox 7"/>
          <p:cNvSpPr txBox="1"/>
          <p:nvPr/>
        </p:nvSpPr>
        <p:spPr>
          <a:xfrm>
            <a:off x="-10784" y="264953"/>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24621" y="6490821"/>
            <a:ext cx="542364" cy="36717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12</a:t>
            </a:fld>
            <a:endParaRPr lang="en-US" sz="1600" dirty="0">
              <a:solidFill>
                <a:schemeClr val="tx1"/>
              </a:solidFill>
            </a:endParaRPr>
          </a:p>
        </p:txBody>
      </p:sp>
      <p:graphicFrame>
        <p:nvGraphicFramePr>
          <p:cNvPr id="11" name="Object 4"/>
          <p:cNvGraphicFramePr>
            <a:graphicFrameLocks noChangeAspect="1"/>
          </p:cNvGraphicFramePr>
          <p:nvPr>
            <p:extLst>
              <p:ext uri="{D42A27DB-BD31-4B8C-83A1-F6EECF244321}">
                <p14:modId xmlns:p14="http://schemas.microsoft.com/office/powerpoint/2010/main" val="524344170"/>
              </p:ext>
            </p:extLst>
          </p:nvPr>
        </p:nvGraphicFramePr>
        <p:xfrm>
          <a:off x="1586145" y="1506070"/>
          <a:ext cx="9544310" cy="4819425"/>
        </p:xfrm>
        <a:graphic>
          <a:graphicData uri="http://schemas.openxmlformats.org/presentationml/2006/ole">
            <mc:AlternateContent xmlns:mc="http://schemas.openxmlformats.org/markup-compatibility/2006">
              <mc:Choice xmlns:v="urn:schemas-microsoft-com:vml" Requires="v">
                <p:oleObj spid="_x0000_s11307" name="Micrografx FlowCharter 7 Document" r:id="rId7" imgW="8738235" imgH="4334828" progId="FlowCharter7.Document">
                  <p:embed/>
                </p:oleObj>
              </mc:Choice>
              <mc:Fallback>
                <p:oleObj name="Micrografx FlowCharter 7 Document" r:id="rId7" imgW="8738235" imgH="4334828" progId="FlowCharter7.Document">
                  <p:embed/>
                  <p:pic>
                    <p:nvPicPr>
                      <p:cNvPr id="21508"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6145" y="1506070"/>
                        <a:ext cx="9544310" cy="4819425"/>
                      </a:xfrm>
                      <a:prstGeom prst="rect">
                        <a:avLst/>
                      </a:prstGeom>
                      <a:noFill/>
                      <a:ln>
                        <a:noFill/>
                      </a:ln>
                      <a:effectLst/>
                      <a:extLst/>
                    </p:spPr>
                  </p:pic>
                </p:oleObj>
              </mc:Fallback>
            </mc:AlternateContent>
          </a:graphicData>
        </a:graphic>
      </p:graphicFrame>
      <p:sp>
        <p:nvSpPr>
          <p:cNvPr id="12" name="Rectangle 11"/>
          <p:cNvSpPr/>
          <p:nvPr/>
        </p:nvSpPr>
        <p:spPr>
          <a:xfrm>
            <a:off x="2561901" y="350947"/>
            <a:ext cx="8568554" cy="954107"/>
          </a:xfrm>
          <a:prstGeom prst="rect">
            <a:avLst/>
          </a:prstGeom>
        </p:spPr>
        <p:txBody>
          <a:bodyPr wrap="square">
            <a:spAutoFit/>
          </a:bodyPr>
          <a:lstStyle/>
          <a:p>
            <a:pPr algn="ctr"/>
            <a:r>
              <a:rPr lang="en-US" sz="2800" dirty="0">
                <a:solidFill>
                  <a:schemeClr val="bg1"/>
                </a:solidFill>
                <a:latin typeface="Arial Black" panose="020B0A04020102020204" pitchFamily="34" charset="0"/>
              </a:rPr>
              <a:t>Types of Marketing Channels</a:t>
            </a:r>
            <a:br>
              <a:rPr lang="en-US" sz="2800" dirty="0">
                <a:solidFill>
                  <a:schemeClr val="bg1"/>
                </a:solidFill>
                <a:latin typeface="Arial Black" panose="020B0A04020102020204" pitchFamily="34" charset="0"/>
              </a:rPr>
            </a:br>
            <a:r>
              <a:rPr lang="en-US" sz="2800" dirty="0">
                <a:solidFill>
                  <a:schemeClr val="bg1"/>
                </a:solidFill>
                <a:latin typeface="Arial Black" panose="020B0A04020102020204" pitchFamily="34" charset="0"/>
              </a:rPr>
              <a:t>Channels for Industrial Products</a:t>
            </a:r>
            <a:endParaRPr lang="ar-SA" sz="2800" dirty="0">
              <a:solidFill>
                <a:schemeClr val="bg1"/>
              </a:solidFill>
            </a:endParaRPr>
          </a:p>
        </p:txBody>
      </p:sp>
    </p:spTree>
    <p:extLst>
      <p:ext uri="{BB962C8B-B14F-4D97-AF65-F5344CB8AC3E}">
        <p14:creationId xmlns:p14="http://schemas.microsoft.com/office/powerpoint/2010/main" val="4774137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5426" y="6533492"/>
            <a:ext cx="9136160" cy="1889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0"/>
            <a:ext cx="9533101" cy="1610200"/>
          </a:xfrm>
          <a:prstGeom prst="rect">
            <a:avLst/>
          </a:prstGeom>
        </p:spPr>
      </p:pic>
      <p:sp>
        <p:nvSpPr>
          <p:cNvPr id="8" name="TextBox 7"/>
          <p:cNvSpPr txBox="1"/>
          <p:nvPr/>
        </p:nvSpPr>
        <p:spPr>
          <a:xfrm>
            <a:off x="-26" y="373218"/>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34264" y="6450320"/>
            <a:ext cx="6384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13</a:t>
            </a:fld>
            <a:endParaRPr lang="en-US" sz="1600">
              <a:solidFill>
                <a:schemeClr val="tx1"/>
              </a:solidFill>
            </a:endParaRPr>
          </a:p>
        </p:txBody>
      </p:sp>
      <p:sp>
        <p:nvSpPr>
          <p:cNvPr id="11" name="Rectangle 4"/>
          <p:cNvSpPr txBox="1">
            <a:spLocks/>
          </p:cNvSpPr>
          <p:nvPr/>
        </p:nvSpPr>
        <p:spPr>
          <a:xfrm>
            <a:off x="1353039" y="324938"/>
            <a:ext cx="91440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Marketing Channel Functions </a:t>
            </a:r>
            <a:endParaRPr lang="en-US" altLang="ar-SA" sz="3200" dirty="0">
              <a:solidFill>
                <a:schemeClr val="bg1"/>
              </a:solidFill>
              <a:latin typeface="Arial Black" panose="020B0A04020102020204" pitchFamily="34" charset="0"/>
            </a:endParaRPr>
          </a:p>
        </p:txBody>
      </p:sp>
      <p:grpSp>
        <p:nvGrpSpPr>
          <p:cNvPr id="12" name="Group 10"/>
          <p:cNvGrpSpPr>
            <a:grpSpLocks/>
          </p:cNvGrpSpPr>
          <p:nvPr/>
        </p:nvGrpSpPr>
        <p:grpSpPr bwMode="auto">
          <a:xfrm>
            <a:off x="2527921" y="1849486"/>
            <a:ext cx="7280138" cy="4302458"/>
            <a:chOff x="960" y="1056"/>
            <a:chExt cx="3840" cy="2336"/>
          </a:xfrm>
        </p:grpSpPr>
        <p:sp>
          <p:nvSpPr>
            <p:cNvPr id="13" name="Rectangle 11"/>
            <p:cNvSpPr>
              <a:spLocks noChangeArrowheads="1"/>
            </p:cNvSpPr>
            <p:nvPr/>
          </p:nvSpPr>
          <p:spPr bwMode="auto">
            <a:xfrm>
              <a:off x="960" y="1056"/>
              <a:ext cx="3840" cy="608"/>
            </a:xfrm>
            <a:prstGeom prst="rect">
              <a:avLst/>
            </a:prstGeom>
            <a:solidFill>
              <a:srgbClr val="A0CA42"/>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Specialization and division of labor</a:t>
              </a:r>
            </a:p>
          </p:txBody>
        </p:sp>
        <p:sp>
          <p:nvSpPr>
            <p:cNvPr id="14" name="Rectangle 12"/>
            <p:cNvSpPr>
              <a:spLocks noChangeArrowheads="1"/>
            </p:cNvSpPr>
            <p:nvPr/>
          </p:nvSpPr>
          <p:spPr bwMode="auto">
            <a:xfrm>
              <a:off x="960" y="1920"/>
              <a:ext cx="3840" cy="608"/>
            </a:xfrm>
            <a:prstGeom prst="rect">
              <a:avLst/>
            </a:prstGeom>
            <a:solidFill>
              <a:srgbClr val="FFCC66"/>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smtClean="0">
                  <a:solidFill>
                    <a:srgbClr val="000000"/>
                  </a:solidFill>
                  <a:latin typeface="Arial" charset="0"/>
                </a:rPr>
                <a:t> Overcoming discrepancies</a:t>
              </a:r>
              <a:endParaRPr lang="en-US" sz="2800" b="1" dirty="0">
                <a:solidFill>
                  <a:srgbClr val="000000"/>
                </a:solidFill>
                <a:latin typeface="Arial" charset="0"/>
              </a:endParaRPr>
            </a:p>
          </p:txBody>
        </p:sp>
        <p:sp>
          <p:nvSpPr>
            <p:cNvPr id="15" name="Rectangle 13"/>
            <p:cNvSpPr>
              <a:spLocks noChangeArrowheads="1"/>
            </p:cNvSpPr>
            <p:nvPr/>
          </p:nvSpPr>
          <p:spPr bwMode="auto">
            <a:xfrm>
              <a:off x="960" y="2784"/>
              <a:ext cx="3840" cy="608"/>
            </a:xfrm>
            <a:prstGeom prst="rect">
              <a:avLst/>
            </a:prstGeom>
            <a:solidFill>
              <a:srgbClr val="99CCFF"/>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Providing contact efficiency</a:t>
              </a:r>
            </a:p>
          </p:txBody>
        </p:sp>
      </p:grpSp>
    </p:spTree>
    <p:extLst>
      <p:ext uri="{BB962C8B-B14F-4D97-AF65-F5344CB8AC3E}">
        <p14:creationId xmlns:p14="http://schemas.microsoft.com/office/powerpoint/2010/main" val="3002006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flipV="1">
            <a:off x="2037819" y="6450321"/>
            <a:ext cx="9092636" cy="1880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975" y="0"/>
            <a:ext cx="10844168" cy="1610200"/>
          </a:xfrm>
          <a:prstGeom prst="rect">
            <a:avLst/>
          </a:prstGeom>
        </p:spPr>
      </p:pic>
      <p:sp>
        <p:nvSpPr>
          <p:cNvPr id="8" name="TextBox 7"/>
          <p:cNvSpPr txBox="1"/>
          <p:nvPr/>
        </p:nvSpPr>
        <p:spPr>
          <a:xfrm>
            <a:off x="-21975"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14</a:t>
            </a:fld>
            <a:endParaRPr lang="en-US" sz="1600" dirty="0">
              <a:solidFill>
                <a:schemeClr val="tx1"/>
              </a:solidFill>
            </a:endParaRPr>
          </a:p>
        </p:txBody>
      </p:sp>
      <p:sp>
        <p:nvSpPr>
          <p:cNvPr id="11" name="Rectangle 3"/>
          <p:cNvSpPr txBox="1">
            <a:spLocks noChangeArrowheads="1"/>
          </p:cNvSpPr>
          <p:nvPr/>
        </p:nvSpPr>
        <p:spPr>
          <a:xfrm>
            <a:off x="3700192" y="1537701"/>
            <a:ext cx="4802904" cy="481616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smtClean="0"/>
              <a:t>Information</a:t>
            </a:r>
          </a:p>
          <a:p>
            <a:pPr>
              <a:buClr>
                <a:srgbClr val="FF0000"/>
              </a:buClr>
              <a:buFont typeface="Wingdings" panose="05000000000000000000" pitchFamily="2" charset="2"/>
              <a:buChar char="q"/>
            </a:pPr>
            <a:r>
              <a:rPr lang="en-US" altLang="ar-SA" sz="3200" b="1" dirty="0" smtClean="0"/>
              <a:t>Promotion</a:t>
            </a:r>
          </a:p>
          <a:p>
            <a:pPr>
              <a:buClr>
                <a:srgbClr val="FF0000"/>
              </a:buClr>
              <a:buFont typeface="Wingdings" panose="05000000000000000000" pitchFamily="2" charset="2"/>
              <a:buChar char="q"/>
            </a:pPr>
            <a:r>
              <a:rPr lang="en-US" altLang="ar-SA" sz="3200" b="1" dirty="0" smtClean="0"/>
              <a:t>Contact</a:t>
            </a:r>
          </a:p>
          <a:p>
            <a:pPr>
              <a:buClr>
                <a:srgbClr val="FF0000"/>
              </a:buClr>
              <a:buFont typeface="Wingdings" panose="05000000000000000000" pitchFamily="2" charset="2"/>
              <a:buChar char="q"/>
            </a:pPr>
            <a:r>
              <a:rPr lang="en-US" altLang="ar-SA" sz="3200" b="1" dirty="0" smtClean="0"/>
              <a:t>Matching</a:t>
            </a:r>
          </a:p>
          <a:p>
            <a:pPr>
              <a:buClr>
                <a:srgbClr val="FF0000"/>
              </a:buClr>
              <a:buFont typeface="Wingdings" panose="05000000000000000000" pitchFamily="2" charset="2"/>
              <a:buChar char="q"/>
            </a:pPr>
            <a:r>
              <a:rPr lang="en-US" altLang="ar-SA" sz="3200" b="1" dirty="0" smtClean="0"/>
              <a:t>Negotiation</a:t>
            </a:r>
          </a:p>
          <a:p>
            <a:pPr>
              <a:buClr>
                <a:srgbClr val="FF0000"/>
              </a:buClr>
              <a:buFont typeface="Wingdings" panose="05000000000000000000" pitchFamily="2" charset="2"/>
              <a:buChar char="q"/>
            </a:pPr>
            <a:r>
              <a:rPr lang="en-US" altLang="ar-SA" sz="3200" b="1" dirty="0" smtClean="0"/>
              <a:t>physical distribution</a:t>
            </a:r>
          </a:p>
          <a:p>
            <a:pPr>
              <a:buClr>
                <a:srgbClr val="FF0000"/>
              </a:buClr>
              <a:buFont typeface="Wingdings" panose="05000000000000000000" pitchFamily="2" charset="2"/>
              <a:buChar char="q"/>
            </a:pPr>
            <a:r>
              <a:rPr lang="en-US" altLang="ar-SA" sz="3200" b="1" dirty="0" smtClean="0"/>
              <a:t>Financing</a:t>
            </a:r>
          </a:p>
          <a:p>
            <a:pPr>
              <a:buClr>
                <a:srgbClr val="FF0000"/>
              </a:buClr>
              <a:buFont typeface="Wingdings" panose="05000000000000000000" pitchFamily="2" charset="2"/>
              <a:buChar char="q"/>
            </a:pPr>
            <a:r>
              <a:rPr lang="en-US" altLang="ar-SA" sz="3200" b="1" dirty="0" smtClean="0"/>
              <a:t>Risk taking </a:t>
            </a:r>
            <a:endParaRPr lang="en-US" altLang="ar-SA" sz="3200" b="1" dirty="0"/>
          </a:p>
        </p:txBody>
      </p:sp>
      <p:sp>
        <p:nvSpPr>
          <p:cNvPr id="12" name="Title 1"/>
          <p:cNvSpPr>
            <a:spLocks/>
          </p:cNvSpPr>
          <p:nvPr/>
        </p:nvSpPr>
        <p:spPr bwMode="auto">
          <a:xfrm>
            <a:off x="2733531" y="346475"/>
            <a:ext cx="8229600" cy="1143000"/>
          </a:xfrm>
          <a:prstGeom prst="rect">
            <a:avLst/>
          </a:prstGeom>
          <a:extLst/>
        </p:spPr>
        <p:txBody>
          <a:bodyPr vert="horz" lIns="91440" tIns="45720" rIns="91440" bIns="45720" rtlCol="0" anchor="ctr">
            <a:normAutofit/>
          </a:bodyPr>
          <a:lstStyle/>
          <a:p>
            <a:pPr algn="ctr">
              <a:lnSpc>
                <a:spcPct val="90000"/>
              </a:lnSpc>
              <a:spcBef>
                <a:spcPct val="0"/>
              </a:spcBef>
            </a:pPr>
            <a:r>
              <a:rPr lang="en-US" altLang="ar-SA" sz="4400" dirty="0">
                <a:solidFill>
                  <a:schemeClr val="bg1"/>
                </a:solidFill>
                <a:latin typeface="Arial Black" panose="020B0A04020102020204" pitchFamily="34" charset="0"/>
                <a:ea typeface="+mj-ea"/>
                <a:cs typeface="+mj-cs"/>
              </a:rPr>
              <a:t>CHANNEL FUNCTIONS	</a:t>
            </a:r>
          </a:p>
        </p:txBody>
      </p:sp>
    </p:spTree>
    <p:extLst>
      <p:ext uri="{BB962C8B-B14F-4D97-AF65-F5344CB8AC3E}">
        <p14:creationId xmlns:p14="http://schemas.microsoft.com/office/powerpoint/2010/main" val="2227198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06087" y="6572139"/>
            <a:ext cx="8435193" cy="1744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927"/>
            <a:ext cx="11024573" cy="1610200"/>
          </a:xfrm>
          <a:prstGeom prst="rect">
            <a:avLst/>
          </a:prstGeom>
        </p:spPr>
      </p:pic>
      <p:sp>
        <p:nvSpPr>
          <p:cNvPr id="8" name="TextBox 7"/>
          <p:cNvSpPr txBox="1"/>
          <p:nvPr/>
        </p:nvSpPr>
        <p:spPr>
          <a:xfrm>
            <a:off x="11289" y="26771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36693" y="6363074"/>
            <a:ext cx="591207"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15</a:t>
            </a:fld>
            <a:endParaRPr lang="en-US" sz="1600">
              <a:solidFill>
                <a:schemeClr val="tx1"/>
              </a:solidFill>
            </a:endParaRPr>
          </a:p>
        </p:txBody>
      </p:sp>
      <p:sp>
        <p:nvSpPr>
          <p:cNvPr id="11" name="Rectangle 1026"/>
          <p:cNvSpPr txBox="1">
            <a:spLocks noChangeArrowheads="1"/>
          </p:cNvSpPr>
          <p:nvPr/>
        </p:nvSpPr>
        <p:spPr>
          <a:xfrm>
            <a:off x="1933804" y="267710"/>
            <a:ext cx="895491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Determinants of Channel Structure and Relationships</a:t>
            </a:r>
            <a:endParaRPr lang="en-US" altLang="ar-SA" sz="2800" dirty="0">
              <a:solidFill>
                <a:schemeClr val="bg1"/>
              </a:solidFill>
              <a:latin typeface="Arial Black" panose="020B0A04020102020204" pitchFamily="34" charset="0"/>
            </a:endParaRPr>
          </a:p>
        </p:txBody>
      </p:sp>
      <p:sp>
        <p:nvSpPr>
          <p:cNvPr id="12" name="Rectangle 1027"/>
          <p:cNvSpPr txBox="1">
            <a:spLocks noChangeArrowheads="1"/>
          </p:cNvSpPr>
          <p:nvPr/>
        </p:nvSpPr>
        <p:spPr>
          <a:xfrm>
            <a:off x="2302166" y="2208051"/>
            <a:ext cx="3510055" cy="407713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i="1" u="sng" dirty="0" smtClean="0">
                <a:solidFill>
                  <a:srgbClr val="FF0000"/>
                </a:solidFill>
              </a:rPr>
              <a:t>INTERNAL</a:t>
            </a:r>
          </a:p>
          <a:p>
            <a:pPr lvl="1">
              <a:buClr>
                <a:srgbClr val="FF0000"/>
              </a:buClr>
              <a:buFont typeface="Courier New" panose="02070309020205020404" pitchFamily="49" charset="0"/>
              <a:buChar char="o"/>
            </a:pPr>
            <a:r>
              <a:rPr lang="en-US" altLang="ar-SA" b="1" dirty="0" smtClean="0"/>
              <a:t>Company objectives</a:t>
            </a:r>
          </a:p>
          <a:p>
            <a:pPr lvl="1">
              <a:buClr>
                <a:srgbClr val="FF0000"/>
              </a:buClr>
              <a:buFont typeface="Courier New" panose="02070309020205020404" pitchFamily="49" charset="0"/>
              <a:buChar char="o"/>
            </a:pPr>
            <a:r>
              <a:rPr lang="en-US" altLang="ar-SA" b="1" dirty="0" smtClean="0"/>
              <a:t>Character</a:t>
            </a:r>
          </a:p>
          <a:p>
            <a:pPr lvl="1">
              <a:buClr>
                <a:srgbClr val="FF0000"/>
              </a:buClr>
              <a:buFont typeface="Courier New" panose="02070309020205020404" pitchFamily="49" charset="0"/>
              <a:buChar char="o"/>
            </a:pPr>
            <a:r>
              <a:rPr lang="en-US" altLang="ar-SA" b="1" dirty="0" smtClean="0"/>
              <a:t>Capital</a:t>
            </a:r>
          </a:p>
          <a:p>
            <a:pPr lvl="1">
              <a:buClr>
                <a:srgbClr val="FF0000"/>
              </a:buClr>
              <a:buFont typeface="Courier New" panose="02070309020205020404" pitchFamily="49" charset="0"/>
              <a:buChar char="o"/>
            </a:pPr>
            <a:r>
              <a:rPr lang="en-US" altLang="ar-SA" b="1" dirty="0" smtClean="0"/>
              <a:t>Cost</a:t>
            </a:r>
          </a:p>
          <a:p>
            <a:pPr lvl="1">
              <a:buClr>
                <a:srgbClr val="FF0000"/>
              </a:buClr>
              <a:buFont typeface="Courier New" panose="02070309020205020404" pitchFamily="49" charset="0"/>
              <a:buChar char="o"/>
            </a:pPr>
            <a:r>
              <a:rPr lang="en-US" altLang="ar-SA" b="1" dirty="0" smtClean="0"/>
              <a:t>Coverage</a:t>
            </a:r>
          </a:p>
          <a:p>
            <a:pPr lvl="1">
              <a:buClr>
                <a:srgbClr val="FF0000"/>
              </a:buClr>
              <a:buFont typeface="Courier New" panose="02070309020205020404" pitchFamily="49" charset="0"/>
              <a:buChar char="o"/>
            </a:pPr>
            <a:r>
              <a:rPr lang="en-US" altLang="ar-SA" b="1" dirty="0" smtClean="0"/>
              <a:t>Control</a:t>
            </a:r>
          </a:p>
          <a:p>
            <a:pPr lvl="1">
              <a:buClr>
                <a:srgbClr val="FF0000"/>
              </a:buClr>
              <a:buFont typeface="Courier New" panose="02070309020205020404" pitchFamily="49" charset="0"/>
              <a:buChar char="o"/>
            </a:pPr>
            <a:r>
              <a:rPr lang="en-US" altLang="ar-SA" b="1" dirty="0" smtClean="0"/>
              <a:t>Continuity</a:t>
            </a:r>
          </a:p>
          <a:p>
            <a:pPr lvl="1">
              <a:buClr>
                <a:srgbClr val="FF0000"/>
              </a:buClr>
              <a:buFont typeface="Courier New" panose="02070309020205020404" pitchFamily="49" charset="0"/>
              <a:buChar char="o"/>
            </a:pPr>
            <a:r>
              <a:rPr lang="en-US" altLang="ar-SA" b="1" dirty="0" smtClean="0"/>
              <a:t>Communication</a:t>
            </a:r>
            <a:endParaRPr lang="en-US" altLang="ar-SA" sz="2000" b="1" dirty="0"/>
          </a:p>
        </p:txBody>
      </p:sp>
      <p:sp>
        <p:nvSpPr>
          <p:cNvPr id="13" name="Rectangle 1028"/>
          <p:cNvSpPr txBox="1">
            <a:spLocks noChangeArrowheads="1"/>
          </p:cNvSpPr>
          <p:nvPr/>
        </p:nvSpPr>
        <p:spPr>
          <a:xfrm>
            <a:off x="6548966" y="2274552"/>
            <a:ext cx="3309737" cy="4010634"/>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altLang="ar-SA" b="1" i="1" u="sng" dirty="0" smtClean="0">
                <a:solidFill>
                  <a:srgbClr val="FF0000"/>
                </a:solidFill>
              </a:rPr>
              <a:t>EXTERNAL</a:t>
            </a:r>
          </a:p>
          <a:p>
            <a:pPr lvl="1">
              <a:buClr>
                <a:srgbClr val="FF0000"/>
              </a:buClr>
              <a:buFont typeface="Courier New" panose="02070309020205020404" pitchFamily="49" charset="0"/>
              <a:buChar char="o"/>
            </a:pPr>
            <a:r>
              <a:rPr lang="en-US" altLang="ar-SA" b="1" dirty="0" smtClean="0"/>
              <a:t>Customer characteristics</a:t>
            </a:r>
          </a:p>
          <a:p>
            <a:pPr lvl="1">
              <a:buClr>
                <a:srgbClr val="FF0000"/>
              </a:buClr>
              <a:buFont typeface="Courier New" panose="02070309020205020404" pitchFamily="49" charset="0"/>
              <a:buChar char="o"/>
            </a:pPr>
            <a:r>
              <a:rPr lang="en-US" altLang="ar-SA" b="1" dirty="0" smtClean="0"/>
              <a:t>Culture</a:t>
            </a:r>
          </a:p>
          <a:p>
            <a:pPr lvl="1">
              <a:buClr>
                <a:srgbClr val="FF0000"/>
              </a:buClr>
              <a:buFont typeface="Courier New" panose="02070309020205020404" pitchFamily="49" charset="0"/>
              <a:buChar char="o"/>
            </a:pPr>
            <a:r>
              <a:rPr lang="en-US" altLang="ar-SA" b="1" dirty="0" smtClean="0"/>
              <a:t>Competition</a:t>
            </a:r>
            <a:endParaRPr lang="en-US" altLang="ar-SA" sz="2000" b="1" dirty="0"/>
          </a:p>
        </p:txBody>
      </p:sp>
    </p:spTree>
    <p:extLst>
      <p:ext uri="{BB962C8B-B14F-4D97-AF65-F5344CB8AC3E}">
        <p14:creationId xmlns:p14="http://schemas.microsoft.com/office/powerpoint/2010/main" val="1968256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61742" y="6547300"/>
            <a:ext cx="9437146" cy="19521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027" y="0"/>
            <a:ext cx="11631619" cy="1610200"/>
          </a:xfrm>
          <a:prstGeom prst="rect">
            <a:avLst/>
          </a:prstGeom>
        </p:spPr>
      </p:pic>
      <p:sp>
        <p:nvSpPr>
          <p:cNvPr id="8" name="TextBox 7"/>
          <p:cNvSpPr txBox="1"/>
          <p:nvPr/>
        </p:nvSpPr>
        <p:spPr>
          <a:xfrm>
            <a:off x="130614" y="351315"/>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74372"/>
            <a:ext cx="465083" cy="34107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16</a:t>
            </a:fld>
            <a:endParaRPr lang="en-US" sz="1600">
              <a:solidFill>
                <a:schemeClr val="tx1"/>
              </a:solidFill>
            </a:endParaRPr>
          </a:p>
        </p:txBody>
      </p:sp>
      <p:sp>
        <p:nvSpPr>
          <p:cNvPr id="11" name="Rectangle 2"/>
          <p:cNvSpPr txBox="1">
            <a:spLocks noChangeArrowheads="1"/>
          </p:cNvSpPr>
          <p:nvPr/>
        </p:nvSpPr>
        <p:spPr>
          <a:xfrm>
            <a:off x="2078717" y="142318"/>
            <a:ext cx="9764011" cy="146788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Explain how channel members add value </a:t>
            </a:r>
            <a:endParaRPr lang="en-US" altLang="ar-SA" sz="3200" dirty="0">
              <a:solidFill>
                <a:schemeClr val="bg1"/>
              </a:solidFill>
              <a:latin typeface="Arial Black" panose="020B0A04020102020204" pitchFamily="34" charset="0"/>
            </a:endParaRPr>
          </a:p>
        </p:txBody>
      </p:sp>
      <p:sp>
        <p:nvSpPr>
          <p:cNvPr id="12" name="Rectangle 3"/>
          <p:cNvSpPr txBox="1">
            <a:spLocks noChangeArrowheads="1"/>
          </p:cNvSpPr>
          <p:nvPr/>
        </p:nvSpPr>
        <p:spPr>
          <a:xfrm>
            <a:off x="2786231" y="1610200"/>
            <a:ext cx="7543559" cy="4494566"/>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b="1" dirty="0" smtClean="0">
                <a:latin typeface="Cambria" panose="02040503050406030204" pitchFamily="18" charset="0"/>
              </a:rPr>
              <a:t> Right PLACE </a:t>
            </a:r>
          </a:p>
          <a:p>
            <a:pPr>
              <a:buFont typeface="Wingdings" panose="05000000000000000000" pitchFamily="2" charset="2"/>
              <a:buChar char="v"/>
            </a:pPr>
            <a:r>
              <a:rPr lang="en-US" altLang="ar-SA" b="1" dirty="0" smtClean="0">
                <a:latin typeface="Cambria" panose="02040503050406030204" pitchFamily="18" charset="0"/>
              </a:rPr>
              <a:t> Right TIME</a:t>
            </a:r>
          </a:p>
          <a:p>
            <a:pPr>
              <a:buFont typeface="Wingdings" panose="05000000000000000000" pitchFamily="2" charset="2"/>
              <a:buChar char="q"/>
            </a:pPr>
            <a:r>
              <a:rPr lang="en-US" altLang="ar-SA" sz="3200" b="1" dirty="0" smtClean="0">
                <a:solidFill>
                  <a:srgbClr val="FF0000"/>
                </a:solidFill>
              </a:rPr>
              <a:t>Place UTILITY</a:t>
            </a:r>
          </a:p>
          <a:p>
            <a:pPr lvl="1"/>
            <a:r>
              <a:rPr lang="en-US" altLang="ar-SA" sz="2800" b="1" dirty="0" smtClean="0"/>
              <a:t>Location – having the product where customers can buy it</a:t>
            </a:r>
          </a:p>
          <a:p>
            <a:pPr>
              <a:buFont typeface="Wingdings" panose="05000000000000000000" pitchFamily="2" charset="2"/>
              <a:buChar char="q"/>
            </a:pPr>
            <a:r>
              <a:rPr lang="en-US" altLang="ar-SA" sz="3200" b="1" dirty="0" smtClean="0">
                <a:solidFill>
                  <a:srgbClr val="FF0000"/>
                </a:solidFill>
              </a:rPr>
              <a:t>Time UTILITY</a:t>
            </a:r>
          </a:p>
          <a:p>
            <a:pPr lvl="1"/>
            <a:r>
              <a:rPr lang="en-US" altLang="ar-SA" sz="2800" b="1" dirty="0" smtClean="0"/>
              <a:t>Having the product available when the customer wants/needs it</a:t>
            </a:r>
            <a:endParaRPr lang="en-US" altLang="ar-SA" sz="2800" b="1" dirty="0"/>
          </a:p>
        </p:txBody>
      </p:sp>
    </p:spTree>
    <p:extLst>
      <p:ext uri="{BB962C8B-B14F-4D97-AF65-F5344CB8AC3E}">
        <p14:creationId xmlns:p14="http://schemas.microsoft.com/office/powerpoint/2010/main" val="3686968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037751" y="6454448"/>
            <a:ext cx="8166252" cy="16892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62060"/>
            <a:ext cx="10342179" cy="1610200"/>
          </a:xfrm>
          <a:prstGeom prst="rect">
            <a:avLst/>
          </a:prstGeom>
        </p:spPr>
      </p:pic>
      <p:sp>
        <p:nvSpPr>
          <p:cNvPr id="8" name="TextBox 7"/>
          <p:cNvSpPr txBox="1"/>
          <p:nvPr/>
        </p:nvSpPr>
        <p:spPr>
          <a:xfrm>
            <a:off x="75930" y="23956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33589" y="6356348"/>
            <a:ext cx="465083" cy="365125"/>
          </a:xfrm>
          <a:ln>
            <a:solidFill>
              <a:schemeClr val="tx1"/>
            </a:solidFill>
          </a:ln>
        </p:spPr>
        <p:txBody>
          <a:bodyPr/>
          <a:lstStyle/>
          <a:p>
            <a:pPr algn="ctr"/>
            <a:fld id="{FDED41F8-FC0F-4085-8150-313B6CF05213}" type="slidenum">
              <a:rPr lang="en-US" sz="1600" smtClean="0">
                <a:solidFill>
                  <a:schemeClr val="tx1"/>
                </a:solidFill>
              </a:rPr>
              <a:pPr algn="ctr"/>
              <a:t>17</a:t>
            </a:fld>
            <a:endParaRPr lang="en-US" sz="1600" dirty="0">
              <a:solidFill>
                <a:schemeClr val="tx1"/>
              </a:solidFill>
            </a:endParaRPr>
          </a:p>
        </p:txBody>
      </p:sp>
      <p:sp>
        <p:nvSpPr>
          <p:cNvPr id="11" name="Rectangle 4"/>
          <p:cNvSpPr txBox="1">
            <a:spLocks noChangeArrowheads="1"/>
          </p:cNvSpPr>
          <p:nvPr/>
        </p:nvSpPr>
        <p:spPr>
          <a:xfrm>
            <a:off x="788854" y="9999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Channel Member Functions</a:t>
            </a:r>
            <a:endParaRPr lang="en-US" altLang="ar-SA" sz="3600" dirty="0">
              <a:solidFill>
                <a:schemeClr val="bg1"/>
              </a:solidFill>
              <a:latin typeface="Arial Black" panose="020B0A04020102020204" pitchFamily="34" charset="0"/>
            </a:endParaRPr>
          </a:p>
        </p:txBody>
      </p:sp>
      <p:sp>
        <p:nvSpPr>
          <p:cNvPr id="12" name="Rectangle 5"/>
          <p:cNvSpPr txBox="1">
            <a:spLocks noChangeArrowheads="1"/>
          </p:cNvSpPr>
          <p:nvPr/>
        </p:nvSpPr>
        <p:spPr>
          <a:xfrm>
            <a:off x="1462144" y="1686063"/>
            <a:ext cx="7960112" cy="4351338"/>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b="1" dirty="0" smtClean="0"/>
              <a:t>Gather information</a:t>
            </a:r>
          </a:p>
          <a:p>
            <a:pPr>
              <a:buClr>
                <a:srgbClr val="FF0000"/>
              </a:buClr>
              <a:buFont typeface="Wingdings" panose="05000000000000000000" pitchFamily="2" charset="2"/>
              <a:buChar char="ü"/>
            </a:pPr>
            <a:r>
              <a:rPr lang="en-US" altLang="ar-SA" b="1" dirty="0" smtClean="0"/>
              <a:t>Develop and disseminate persuasive communications</a:t>
            </a:r>
          </a:p>
          <a:p>
            <a:pPr>
              <a:buClr>
                <a:srgbClr val="FF0000"/>
              </a:buClr>
              <a:buFont typeface="Wingdings" panose="05000000000000000000" pitchFamily="2" charset="2"/>
              <a:buChar char="ü"/>
            </a:pPr>
            <a:r>
              <a:rPr lang="en-US" altLang="ar-SA" b="1" dirty="0" smtClean="0"/>
              <a:t>Reach agreements on price and terms</a:t>
            </a:r>
          </a:p>
          <a:p>
            <a:pPr>
              <a:buClr>
                <a:srgbClr val="FF0000"/>
              </a:buClr>
              <a:buFont typeface="Wingdings" panose="05000000000000000000" pitchFamily="2" charset="2"/>
              <a:buChar char="ü"/>
            </a:pPr>
            <a:r>
              <a:rPr lang="en-US" altLang="ar-SA" b="1" dirty="0" smtClean="0"/>
              <a:t>Acquire funds to finance inventories</a:t>
            </a:r>
          </a:p>
          <a:p>
            <a:pPr>
              <a:buClr>
                <a:srgbClr val="FF0000"/>
              </a:buClr>
              <a:buFont typeface="Wingdings" panose="05000000000000000000" pitchFamily="2" charset="2"/>
              <a:buChar char="ü"/>
            </a:pPr>
            <a:r>
              <a:rPr lang="en-US" altLang="ar-SA" b="1" dirty="0" smtClean="0"/>
              <a:t>Assume risks</a:t>
            </a:r>
          </a:p>
          <a:p>
            <a:pPr>
              <a:buClr>
                <a:srgbClr val="FF0000"/>
              </a:buClr>
              <a:buFont typeface="Wingdings" panose="05000000000000000000" pitchFamily="2" charset="2"/>
              <a:buChar char="ü"/>
            </a:pPr>
            <a:r>
              <a:rPr lang="en-US" altLang="ar-SA" b="1" dirty="0" smtClean="0"/>
              <a:t>Provide for storage</a:t>
            </a:r>
          </a:p>
          <a:p>
            <a:pPr>
              <a:buClr>
                <a:srgbClr val="FF0000"/>
              </a:buClr>
              <a:buFont typeface="Wingdings" panose="05000000000000000000" pitchFamily="2" charset="2"/>
              <a:buChar char="ü"/>
            </a:pPr>
            <a:r>
              <a:rPr lang="en-US" altLang="ar-SA" b="1" dirty="0" smtClean="0"/>
              <a:t>Provide for buyers’ payment of their bills</a:t>
            </a:r>
          </a:p>
          <a:p>
            <a:pPr>
              <a:buClr>
                <a:srgbClr val="FF0000"/>
              </a:buClr>
              <a:buFont typeface="Wingdings" panose="05000000000000000000" pitchFamily="2" charset="2"/>
              <a:buChar char="ü"/>
            </a:pPr>
            <a:r>
              <a:rPr lang="en-US" altLang="ar-SA" b="1" dirty="0" smtClean="0"/>
              <a:t>Oversee actual transfer of ownership</a:t>
            </a:r>
            <a:endParaRPr lang="en-US" altLang="ar-SA" b="1" dirty="0"/>
          </a:p>
        </p:txBody>
      </p:sp>
    </p:spTree>
    <p:extLst>
      <p:ext uri="{BB962C8B-B14F-4D97-AF65-F5344CB8AC3E}">
        <p14:creationId xmlns:p14="http://schemas.microsoft.com/office/powerpoint/2010/main" val="12119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blinds(horizontal)">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blinds(horizontal)">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blinds(horizontal)">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blinds(horizontal)">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blinds(horizontal)">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blinds(horizontal)">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blinds(horizontal)">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blinds(horizontal)">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27834"/>
            <a:ext cx="989813" cy="887612"/>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3207" y="6555758"/>
            <a:ext cx="8689667" cy="1797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690"/>
            <a:ext cx="11886952" cy="1610200"/>
          </a:xfrm>
          <a:prstGeom prst="rect">
            <a:avLst/>
          </a:prstGeom>
        </p:spPr>
      </p:pic>
      <p:sp>
        <p:nvSpPr>
          <p:cNvPr id="8" name="TextBox 7"/>
          <p:cNvSpPr txBox="1"/>
          <p:nvPr/>
        </p:nvSpPr>
        <p:spPr>
          <a:xfrm>
            <a:off x="10758"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20854" y="6404080"/>
            <a:ext cx="445546"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18</a:t>
            </a:fld>
            <a:endParaRPr lang="en-US" sz="1600">
              <a:solidFill>
                <a:schemeClr val="tx1"/>
              </a:solidFill>
            </a:endParaRPr>
          </a:p>
        </p:txBody>
      </p:sp>
      <p:sp>
        <p:nvSpPr>
          <p:cNvPr id="11" name="Rectangle 2"/>
          <p:cNvSpPr txBox="1">
            <a:spLocks noChangeArrowheads="1"/>
          </p:cNvSpPr>
          <p:nvPr/>
        </p:nvSpPr>
        <p:spPr>
          <a:xfrm>
            <a:off x="1973149" y="400291"/>
            <a:ext cx="10093251" cy="10207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Key Functions Performed in Marketing Channels</a:t>
            </a:r>
            <a:endParaRPr lang="en-US" altLang="ar-SA" sz="3200" dirty="0">
              <a:solidFill>
                <a:schemeClr val="bg1"/>
              </a:solidFill>
              <a:latin typeface="Arial Black" panose="020B0A04020102020204" pitchFamily="34" charset="0"/>
            </a:endParaRPr>
          </a:p>
        </p:txBody>
      </p:sp>
      <p:sp>
        <p:nvSpPr>
          <p:cNvPr id="12" name="Text Box 11"/>
          <p:cNvSpPr txBox="1">
            <a:spLocks noChangeArrowheads="1"/>
          </p:cNvSpPr>
          <p:nvPr/>
        </p:nvSpPr>
        <p:spPr bwMode="auto">
          <a:xfrm>
            <a:off x="2484122" y="1786665"/>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Marketing </a:t>
            </a:r>
            <a:r>
              <a:rPr lang="en-US" altLang="ar-SA" dirty="0" smtClean="0">
                <a:solidFill>
                  <a:srgbClr val="FF0000"/>
                </a:solidFill>
              </a:rPr>
              <a:t>Communications</a:t>
            </a:r>
          </a:p>
          <a:p>
            <a:r>
              <a:rPr lang="en-US" altLang="ar-SA" dirty="0" smtClean="0"/>
              <a:t> Advertising the Product</a:t>
            </a:r>
          </a:p>
          <a:p>
            <a:r>
              <a:rPr lang="en-US" altLang="ar-SA" dirty="0" smtClean="0"/>
              <a:t>Providing </a:t>
            </a:r>
            <a:r>
              <a:rPr lang="en-US" altLang="ar-SA" dirty="0"/>
              <a:t>a salesforce that offers information &amp; service to customers</a:t>
            </a:r>
          </a:p>
        </p:txBody>
      </p:sp>
      <p:sp>
        <p:nvSpPr>
          <p:cNvPr id="13" name="Text Box 12"/>
          <p:cNvSpPr txBox="1">
            <a:spLocks noChangeArrowheads="1"/>
          </p:cNvSpPr>
          <p:nvPr/>
        </p:nvSpPr>
        <p:spPr bwMode="auto">
          <a:xfrm>
            <a:off x="2472415" y="3427604"/>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Inventory Management</a:t>
            </a:r>
          </a:p>
          <a:p>
            <a:r>
              <a:rPr lang="en-US" altLang="ar-SA" dirty="0"/>
              <a:t> Ordering appropriate merchandise assortment</a:t>
            </a:r>
          </a:p>
          <a:p>
            <a:r>
              <a:rPr lang="en-US" altLang="ar-SA" dirty="0"/>
              <a:t> Maintaining adequate stock to meet customer demand</a:t>
            </a:r>
          </a:p>
          <a:p>
            <a:r>
              <a:rPr lang="en-US" altLang="ar-SA" dirty="0"/>
              <a:t> Storing merchandise in an appropriate facility</a:t>
            </a:r>
          </a:p>
        </p:txBody>
      </p:sp>
      <p:sp>
        <p:nvSpPr>
          <p:cNvPr id="14" name="Text Box 13"/>
          <p:cNvSpPr txBox="1">
            <a:spLocks noChangeArrowheads="1"/>
          </p:cNvSpPr>
          <p:nvPr/>
        </p:nvSpPr>
        <p:spPr bwMode="auto">
          <a:xfrm>
            <a:off x="2472415" y="4943904"/>
            <a:ext cx="7230946"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Physical Distribution</a:t>
            </a:r>
          </a:p>
          <a:p>
            <a:r>
              <a:rPr lang="en-US" altLang="ar-SA" dirty="0"/>
              <a:t> Delivering products</a:t>
            </a:r>
          </a:p>
          <a:p>
            <a:r>
              <a:rPr lang="en-US" altLang="ar-SA" dirty="0"/>
              <a:t> Coordinating delivery schedules to meet customer expectations</a:t>
            </a:r>
          </a:p>
          <a:p>
            <a:r>
              <a:rPr lang="en-US" altLang="ar-SA" dirty="0"/>
              <a:t> Arranging for the return of defective merchandise</a:t>
            </a:r>
          </a:p>
        </p:txBody>
      </p:sp>
    </p:spTree>
    <p:extLst>
      <p:ext uri="{BB962C8B-B14F-4D97-AF65-F5344CB8AC3E}">
        <p14:creationId xmlns:p14="http://schemas.microsoft.com/office/powerpoint/2010/main" val="332720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3966" y="6560814"/>
            <a:ext cx="8596558" cy="17782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356666" cy="1610200"/>
          </a:xfrm>
          <a:prstGeom prst="rect">
            <a:avLst/>
          </a:prstGeom>
        </p:spPr>
      </p:pic>
      <p:sp>
        <p:nvSpPr>
          <p:cNvPr id="8" name="TextBox 7"/>
          <p:cNvSpPr txBox="1"/>
          <p:nvPr/>
        </p:nvSpPr>
        <p:spPr>
          <a:xfrm>
            <a:off x="87798"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336673" y="6407210"/>
            <a:ext cx="736002"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19</a:t>
            </a:fld>
            <a:endParaRPr lang="en-US" sz="1600">
              <a:solidFill>
                <a:schemeClr val="tx1"/>
              </a:solidFill>
            </a:endParaRPr>
          </a:p>
        </p:txBody>
      </p:sp>
      <p:sp>
        <p:nvSpPr>
          <p:cNvPr id="11" name="Rectangle 2"/>
          <p:cNvSpPr txBox="1">
            <a:spLocks noChangeArrowheads="1"/>
          </p:cNvSpPr>
          <p:nvPr/>
        </p:nvSpPr>
        <p:spPr>
          <a:xfrm>
            <a:off x="2496998" y="236233"/>
            <a:ext cx="8729235" cy="137396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Key Functions Performed in Marketing Channels</a:t>
            </a:r>
            <a:endParaRPr lang="en-US" altLang="ar-SA" sz="2800" dirty="0">
              <a:solidFill>
                <a:schemeClr val="bg1"/>
              </a:solidFill>
              <a:latin typeface="Arial Black" panose="020B0A04020102020204" pitchFamily="34" charset="0"/>
            </a:endParaRPr>
          </a:p>
        </p:txBody>
      </p:sp>
      <p:sp>
        <p:nvSpPr>
          <p:cNvPr id="12" name="Text Box 3"/>
          <p:cNvSpPr txBox="1">
            <a:spLocks noChangeArrowheads="1"/>
          </p:cNvSpPr>
          <p:nvPr/>
        </p:nvSpPr>
        <p:spPr bwMode="auto">
          <a:xfrm>
            <a:off x="2524234" y="1715770"/>
            <a:ext cx="7471317" cy="1938992"/>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p>
            <a:pPr eaLnBrk="0" hangingPunct="0"/>
            <a:r>
              <a:rPr lang="en-US" altLang="ar-SA" sz="2400" b="1" dirty="0">
                <a:solidFill>
                  <a:srgbClr val="FF0000"/>
                </a:solidFill>
              </a:rPr>
              <a:t>Market Feedback</a:t>
            </a:r>
          </a:p>
          <a:p>
            <a:pPr eaLnBrk="0" hangingPunct="0">
              <a:buFontTx/>
              <a:buChar char="•"/>
            </a:pPr>
            <a:r>
              <a:rPr lang="en-US" altLang="ar-SA" sz="2400" dirty="0"/>
              <a:t> </a:t>
            </a:r>
            <a:r>
              <a:rPr lang="en-US" altLang="ar-SA" sz="2400" b="1" dirty="0"/>
              <a:t>Serving on manufacturer advisory boards</a:t>
            </a:r>
          </a:p>
          <a:p>
            <a:pPr eaLnBrk="0" hangingPunct="0">
              <a:buFontTx/>
              <a:buChar char="•"/>
            </a:pPr>
            <a:r>
              <a:rPr lang="en-US" altLang="ar-SA" sz="2400" b="1" dirty="0"/>
              <a:t> Informing other channel members of competitive activity</a:t>
            </a:r>
          </a:p>
          <a:p>
            <a:pPr eaLnBrk="0" hangingPunct="0">
              <a:buFontTx/>
              <a:buChar char="•"/>
            </a:pPr>
            <a:r>
              <a:rPr lang="en-US" altLang="ar-SA" sz="2400" b="1" dirty="0"/>
              <a:t> Participating in test market evaluations</a:t>
            </a:r>
          </a:p>
        </p:txBody>
      </p:sp>
      <p:sp>
        <p:nvSpPr>
          <p:cNvPr id="13" name="Text Box 4"/>
          <p:cNvSpPr txBox="1">
            <a:spLocks noChangeArrowheads="1"/>
          </p:cNvSpPr>
          <p:nvPr/>
        </p:nvSpPr>
        <p:spPr bwMode="auto">
          <a:xfrm>
            <a:off x="2496998" y="3831048"/>
            <a:ext cx="7471316" cy="1569660"/>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sz="2400" dirty="0">
                <a:solidFill>
                  <a:srgbClr val="FF0000"/>
                </a:solidFill>
              </a:rPr>
              <a:t>Financial Risk</a:t>
            </a:r>
          </a:p>
          <a:p>
            <a:r>
              <a:rPr lang="en-US" altLang="ar-SA" sz="2400" dirty="0"/>
              <a:t> Offering credit</a:t>
            </a:r>
          </a:p>
          <a:p>
            <a:r>
              <a:rPr lang="en-US" altLang="ar-SA" sz="2400" dirty="0"/>
              <a:t> Managing risks related to product loss or deterioration</a:t>
            </a:r>
          </a:p>
          <a:p>
            <a:r>
              <a:rPr lang="en-US" altLang="ar-SA" sz="2400" dirty="0"/>
              <a:t> Managing risks related to product safety and liability</a:t>
            </a:r>
          </a:p>
        </p:txBody>
      </p:sp>
    </p:spTree>
    <p:extLst>
      <p:ext uri="{BB962C8B-B14F-4D97-AF65-F5344CB8AC3E}">
        <p14:creationId xmlns:p14="http://schemas.microsoft.com/office/powerpoint/2010/main" val="65928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70632" y="6618529"/>
            <a:ext cx="8913011" cy="18437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392121" cy="1610200"/>
          </a:xfrm>
          <a:prstGeom prst="rect">
            <a:avLst/>
          </a:prstGeom>
        </p:spPr>
      </p:pic>
      <p:sp>
        <p:nvSpPr>
          <p:cNvPr id="8" name="TextBox 7"/>
          <p:cNvSpPr txBox="1"/>
          <p:nvPr/>
        </p:nvSpPr>
        <p:spPr>
          <a:xfrm>
            <a:off x="11289" y="137451"/>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345592"/>
            <a:ext cx="465083" cy="365125"/>
          </a:xfrm>
          <a:ln>
            <a:solidFill>
              <a:schemeClr val="tx1"/>
            </a:solidFill>
          </a:ln>
        </p:spPr>
        <p:txBody>
          <a:bodyPr/>
          <a:lstStyle/>
          <a:p>
            <a:pPr algn="ctr"/>
            <a:fld id="{FDED41F8-FC0F-4085-8150-313B6CF05213}" type="slidenum">
              <a:rPr lang="en-US" sz="1600" smtClean="0">
                <a:solidFill>
                  <a:schemeClr val="tx1"/>
                </a:solidFill>
              </a:rPr>
              <a:pPr algn="ctr"/>
              <a:t>20</a:t>
            </a:fld>
            <a:endParaRPr lang="en-US" sz="1600" dirty="0">
              <a:solidFill>
                <a:schemeClr val="tx1"/>
              </a:solidFill>
            </a:endParaRPr>
          </a:p>
        </p:txBody>
      </p:sp>
      <p:sp>
        <p:nvSpPr>
          <p:cNvPr id="11" name="Rectangle 2"/>
          <p:cNvSpPr txBox="1">
            <a:spLocks noChangeArrowheads="1"/>
          </p:cNvSpPr>
          <p:nvPr/>
        </p:nvSpPr>
        <p:spPr>
          <a:xfrm>
            <a:off x="1557867" y="385633"/>
            <a:ext cx="9225776" cy="99939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Contributions of Intermediaries</a:t>
            </a:r>
            <a:endParaRPr lang="en-US" altLang="ar-SA" sz="2800" dirty="0">
              <a:solidFill>
                <a:schemeClr val="bg1"/>
              </a:solidFill>
              <a:latin typeface="Arial Black" panose="020B0A04020102020204" pitchFamily="34" charset="0"/>
            </a:endParaRPr>
          </a:p>
        </p:txBody>
      </p:sp>
      <p:sp>
        <p:nvSpPr>
          <p:cNvPr id="12" name="Rectangle 3"/>
          <p:cNvSpPr txBox="1">
            <a:spLocks noChangeArrowheads="1"/>
          </p:cNvSpPr>
          <p:nvPr/>
        </p:nvSpPr>
        <p:spPr>
          <a:xfrm>
            <a:off x="2343980" y="1479951"/>
            <a:ext cx="7889759" cy="4369539"/>
          </a:xfrm>
          <a:prstGeom prst="rect">
            <a:avLst/>
          </a:prstGeom>
          <a:solidFill>
            <a:schemeClr val="bg1"/>
          </a:solidFill>
          <a:ln w="38100">
            <a:solidFill>
              <a:schemeClr val="accent1"/>
            </a:solidFill>
            <a:miter lim="800000"/>
            <a:headEnd/>
            <a:tailEnd/>
          </a:ln>
          <a:effectLst>
            <a:outerShdw dist="107763" dir="18900000" algn="ctr" rotWithShape="0">
              <a:srgbClr val="FFFF66">
                <a:alpha val="50000"/>
              </a:srgbClr>
            </a:outerShdw>
          </a:effectLst>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altLang="ar-SA" b="1" smtClean="0"/>
              <a:t>Provide Economic Value</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Provide Social Value</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Provide Marketing Support</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Impact Supply-chain Management</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Add Value to the Market Offering</a:t>
            </a:r>
            <a:endParaRPr lang="en-US" altLang="ar-SA" b="1" dirty="0"/>
          </a:p>
        </p:txBody>
      </p:sp>
    </p:spTree>
    <p:extLst>
      <p:ext uri="{BB962C8B-B14F-4D97-AF65-F5344CB8AC3E}">
        <p14:creationId xmlns:p14="http://schemas.microsoft.com/office/powerpoint/2010/main" val="1816037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48932" y="6656532"/>
            <a:ext cx="8770080" cy="14910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919012" cy="1610200"/>
          </a:xfrm>
          <a:prstGeom prst="rect">
            <a:avLst/>
          </a:prstGeom>
        </p:spPr>
      </p:pic>
      <p:sp>
        <p:nvSpPr>
          <p:cNvPr id="8" name="TextBox 7"/>
          <p:cNvSpPr txBox="1"/>
          <p:nvPr/>
        </p:nvSpPr>
        <p:spPr>
          <a:xfrm>
            <a:off x="41892" y="93338"/>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67652" y="6497619"/>
            <a:ext cx="605023" cy="31782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21</a:t>
            </a:fld>
            <a:endParaRPr lang="en-US" sz="1600">
              <a:solidFill>
                <a:schemeClr val="tx1"/>
              </a:solidFill>
            </a:endParaRPr>
          </a:p>
        </p:txBody>
      </p:sp>
      <p:sp>
        <p:nvSpPr>
          <p:cNvPr id="11" name="Rectangle 2"/>
          <p:cNvSpPr txBox="1">
            <a:spLocks noChangeArrowheads="1"/>
          </p:cNvSpPr>
          <p:nvPr/>
        </p:nvSpPr>
        <p:spPr>
          <a:xfrm>
            <a:off x="2410523" y="294718"/>
            <a:ext cx="8585200" cy="10207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Types of Marketing Channels</a:t>
            </a:r>
            <a:endParaRPr lang="en-US" altLang="ar-SA" sz="3600" dirty="0">
              <a:solidFill>
                <a:schemeClr val="bg1"/>
              </a:solidFill>
              <a:latin typeface="Arial Black" panose="020B0A04020102020204" pitchFamily="34" charset="0"/>
            </a:endParaRPr>
          </a:p>
        </p:txBody>
      </p:sp>
      <p:graphicFrame>
        <p:nvGraphicFramePr>
          <p:cNvPr id="12" name="Diagram 11"/>
          <p:cNvGraphicFramePr/>
          <p:nvPr>
            <p:extLst>
              <p:ext uri="{D42A27DB-BD31-4B8C-83A1-F6EECF244321}">
                <p14:modId xmlns:p14="http://schemas.microsoft.com/office/powerpoint/2010/main" val="1078976533"/>
              </p:ext>
            </p:extLst>
          </p:nvPr>
        </p:nvGraphicFramePr>
        <p:xfrm>
          <a:off x="2410523" y="1655957"/>
          <a:ext cx="7315200" cy="44497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15662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4450" y="6520974"/>
            <a:ext cx="9882505" cy="20443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408" y="-20"/>
            <a:ext cx="9533101" cy="1610200"/>
          </a:xfrm>
          <a:prstGeom prst="rect">
            <a:avLst/>
          </a:prstGeom>
        </p:spPr>
      </p:pic>
      <p:sp>
        <p:nvSpPr>
          <p:cNvPr id="8" name="TextBox 7"/>
          <p:cNvSpPr txBox="1"/>
          <p:nvPr/>
        </p:nvSpPr>
        <p:spPr>
          <a:xfrm>
            <a:off x="-23408" y="29186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67022" y="6495124"/>
            <a:ext cx="405653" cy="25612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22</a:t>
            </a:fld>
            <a:endParaRPr lang="en-US" sz="1600">
              <a:solidFill>
                <a:schemeClr val="tx1"/>
              </a:solidFill>
            </a:endParaRPr>
          </a:p>
        </p:txBody>
      </p:sp>
      <p:sp>
        <p:nvSpPr>
          <p:cNvPr id="11" name="Rectangle 2"/>
          <p:cNvSpPr txBox="1">
            <a:spLocks noChangeArrowheads="1"/>
          </p:cNvSpPr>
          <p:nvPr/>
        </p:nvSpPr>
        <p:spPr>
          <a:xfrm>
            <a:off x="1419817" y="341219"/>
            <a:ext cx="9002751" cy="1103971"/>
          </a:xfrm>
          <a:prstGeom prst="rect">
            <a:avLst/>
          </a:prstGeom>
          <a:noFill/>
          <a:ln>
            <a:noFill/>
          </a:ln>
        </p:spPr>
        <p:txBody>
          <a:bodyPr vert="horz" wrap="square" lIns="91440" tIns="45720" rIns="91440" bIns="45720" numCol="1" rtlCol="0" anchor="ctr" anchorCtr="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fontAlgn="base">
              <a:spcAft>
                <a:spcPct val="0"/>
              </a:spcAft>
            </a:pPr>
            <a:r>
              <a:rPr lang="en-US" altLang="ar-SA" sz="3200" smtClean="0">
                <a:solidFill>
                  <a:schemeClr val="bg1"/>
                </a:solidFill>
                <a:latin typeface="Arial Black" panose="020B0A04020102020204" pitchFamily="34" charset="0"/>
              </a:rPr>
              <a:t>Evaluating Channel Alternatives</a:t>
            </a:r>
            <a:endParaRPr lang="en-US" altLang="ar-SA" sz="3200" dirty="0">
              <a:solidFill>
                <a:schemeClr val="bg1"/>
              </a:solidFill>
              <a:latin typeface="Arial Black" panose="020B0A04020102020204" pitchFamily="34" charset="0"/>
            </a:endParaRPr>
          </a:p>
        </p:txBody>
      </p:sp>
      <p:sp>
        <p:nvSpPr>
          <p:cNvPr id="12" name="Rectangle 4"/>
          <p:cNvSpPr txBox="1">
            <a:spLocks noChangeArrowheads="1"/>
          </p:cNvSpPr>
          <p:nvPr/>
        </p:nvSpPr>
        <p:spPr>
          <a:xfrm>
            <a:off x="2234271" y="1610180"/>
            <a:ext cx="8106937" cy="4754563"/>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smtClean="0"/>
              <a:t>Evaluation of Capabilities and Costs</a:t>
            </a:r>
          </a:p>
          <a:p>
            <a:pPr>
              <a:buClr>
                <a:srgbClr val="FF0000"/>
              </a:buClr>
              <a:buFont typeface="Wingdings" panose="05000000000000000000" pitchFamily="2" charset="2"/>
              <a:buChar char="q"/>
            </a:pPr>
            <a:endParaRPr lang="en-US" altLang="ar-SA" sz="3200" b="1" dirty="0" smtClean="0"/>
          </a:p>
          <a:p>
            <a:pPr>
              <a:buClr>
                <a:srgbClr val="FF0000"/>
              </a:buClr>
              <a:buFont typeface="Wingdings" panose="05000000000000000000" pitchFamily="2" charset="2"/>
              <a:buChar char="q"/>
            </a:pPr>
            <a:r>
              <a:rPr lang="en-US" altLang="ar-SA" sz="3200" b="1" dirty="0" smtClean="0"/>
              <a:t>Evaluation of Channel Compatibility:</a:t>
            </a:r>
          </a:p>
          <a:p>
            <a:pPr lvl="1">
              <a:buClr>
                <a:srgbClr val="FF0000"/>
              </a:buClr>
              <a:buFont typeface="Wingdings" panose="05000000000000000000" pitchFamily="2" charset="2"/>
              <a:buChar char="v"/>
            </a:pPr>
            <a:r>
              <a:rPr lang="en-US" altLang="ar-SA" sz="3200" b="1" dirty="0" smtClean="0"/>
              <a:t>Product Considerations</a:t>
            </a:r>
          </a:p>
          <a:p>
            <a:pPr lvl="1">
              <a:buClr>
                <a:srgbClr val="FF0000"/>
              </a:buClr>
              <a:buFont typeface="Wingdings" panose="05000000000000000000" pitchFamily="2" charset="2"/>
              <a:buChar char="v"/>
            </a:pPr>
            <a:r>
              <a:rPr lang="en-US" altLang="ar-SA" sz="3200" b="1" dirty="0" smtClean="0"/>
              <a:t>Pricing Considerations</a:t>
            </a:r>
          </a:p>
          <a:p>
            <a:pPr lvl="1">
              <a:buClr>
                <a:srgbClr val="FF0000"/>
              </a:buClr>
              <a:buFont typeface="Wingdings" panose="05000000000000000000" pitchFamily="2" charset="2"/>
              <a:buChar char="v"/>
            </a:pPr>
            <a:r>
              <a:rPr lang="en-US" altLang="ar-SA" sz="3200" b="1" dirty="0" smtClean="0"/>
              <a:t>Marketing Communications Considerations</a:t>
            </a:r>
          </a:p>
          <a:p>
            <a:pPr>
              <a:buClr>
                <a:srgbClr val="FF0000"/>
              </a:buClr>
              <a:buFont typeface="Wingdings" panose="05000000000000000000" pitchFamily="2" charset="2"/>
              <a:buChar char="q"/>
            </a:pPr>
            <a:r>
              <a:rPr lang="en-US" altLang="ar-SA" sz="3200" b="1" dirty="0" smtClean="0"/>
              <a:t>Evaluation of Availability</a:t>
            </a:r>
            <a:endParaRPr lang="en-US" altLang="ar-SA" sz="3200" b="1" dirty="0"/>
          </a:p>
        </p:txBody>
      </p:sp>
    </p:spTree>
    <p:extLst>
      <p:ext uri="{BB962C8B-B14F-4D97-AF65-F5344CB8AC3E}">
        <p14:creationId xmlns:p14="http://schemas.microsoft.com/office/powerpoint/2010/main" val="13022844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60606" y="6517175"/>
            <a:ext cx="9876172" cy="2042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436778" cy="1610200"/>
          </a:xfrm>
          <a:prstGeom prst="rect">
            <a:avLst/>
          </a:prstGeom>
        </p:spPr>
      </p:pic>
      <p:sp>
        <p:nvSpPr>
          <p:cNvPr id="8" name="TextBox 7"/>
          <p:cNvSpPr txBox="1"/>
          <p:nvPr/>
        </p:nvSpPr>
        <p:spPr>
          <a:xfrm>
            <a:off x="130614" y="284493"/>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44346" y="6356349"/>
            <a:ext cx="465083" cy="365125"/>
          </a:xfrm>
          <a:ln>
            <a:solidFill>
              <a:schemeClr val="tx1"/>
            </a:solidFill>
          </a:ln>
        </p:spPr>
        <p:txBody>
          <a:bodyPr/>
          <a:lstStyle/>
          <a:p>
            <a:pPr algn="ctr"/>
            <a:fld id="{FDED41F8-FC0F-4085-8150-313B6CF05213}" type="slidenum">
              <a:rPr lang="en-US" sz="1600" smtClean="0">
                <a:solidFill>
                  <a:schemeClr val="tx1"/>
                </a:solidFill>
              </a:rPr>
              <a:pPr algn="ctr"/>
              <a:t>23</a:t>
            </a:fld>
            <a:endParaRPr lang="en-US" sz="1600" dirty="0">
              <a:solidFill>
                <a:schemeClr val="tx1"/>
              </a:solidFill>
            </a:endParaRPr>
          </a:p>
        </p:txBody>
      </p:sp>
      <p:sp>
        <p:nvSpPr>
          <p:cNvPr id="11" name="Rectangle 2"/>
          <p:cNvSpPr txBox="1">
            <a:spLocks noChangeArrowheads="1"/>
          </p:cNvSpPr>
          <p:nvPr/>
        </p:nvSpPr>
        <p:spPr>
          <a:xfrm>
            <a:off x="1734829" y="378565"/>
            <a:ext cx="10191775" cy="104121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Evaluating Channel Performance</a:t>
            </a:r>
            <a:endParaRPr lang="en-US" altLang="ar-SA" sz="3600" dirty="0">
              <a:solidFill>
                <a:schemeClr val="bg1"/>
              </a:solidFill>
              <a:latin typeface="Arial Black" panose="020B0A04020102020204" pitchFamily="34" charset="0"/>
            </a:endParaRPr>
          </a:p>
        </p:txBody>
      </p:sp>
      <p:graphicFrame>
        <p:nvGraphicFramePr>
          <p:cNvPr id="12" name="Diagram 11"/>
          <p:cNvGraphicFramePr/>
          <p:nvPr>
            <p:extLst>
              <p:ext uri="{D42A27DB-BD31-4B8C-83A1-F6EECF244321}">
                <p14:modId xmlns:p14="http://schemas.microsoft.com/office/powerpoint/2010/main" val="3759915693"/>
              </p:ext>
            </p:extLst>
          </p:nvPr>
        </p:nvGraphicFramePr>
        <p:xfrm>
          <a:off x="2132013" y="2003503"/>
          <a:ext cx="7467600" cy="44196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5402405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0252" y="6573275"/>
            <a:ext cx="9915040" cy="2051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7490"/>
            <a:ext cx="10854466" cy="1610200"/>
          </a:xfrm>
          <a:prstGeom prst="rect">
            <a:avLst/>
          </a:prstGeom>
        </p:spPr>
      </p:pic>
      <p:sp>
        <p:nvSpPr>
          <p:cNvPr id="8" name="TextBox 7"/>
          <p:cNvSpPr txBox="1"/>
          <p:nvPr/>
        </p:nvSpPr>
        <p:spPr>
          <a:xfrm>
            <a:off x="176332" y="25439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2505" y="6520195"/>
            <a:ext cx="499003" cy="25818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24</a:t>
            </a:fld>
            <a:endParaRPr lang="en-US" sz="1600">
              <a:solidFill>
                <a:schemeClr val="tx1"/>
              </a:solidFill>
            </a:endParaRPr>
          </a:p>
        </p:txBody>
      </p:sp>
      <p:sp>
        <p:nvSpPr>
          <p:cNvPr id="11" name="Rectangle 2"/>
          <p:cNvSpPr txBox="1">
            <a:spLocks noChangeArrowheads="1"/>
          </p:cNvSpPr>
          <p:nvPr/>
        </p:nvSpPr>
        <p:spPr>
          <a:xfrm>
            <a:off x="2509023" y="65363"/>
            <a:ext cx="7946623" cy="15437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Designing a Marketing Channel System</a:t>
            </a:r>
            <a:endParaRPr lang="en-US" altLang="ar-SA" sz="2800" dirty="0">
              <a:solidFill>
                <a:schemeClr val="bg1"/>
              </a:solidFill>
              <a:latin typeface="Arial Black" panose="020B0A04020102020204" pitchFamily="34" charset="0"/>
            </a:endParaRPr>
          </a:p>
        </p:txBody>
      </p:sp>
      <p:sp>
        <p:nvSpPr>
          <p:cNvPr id="12" name="Rectangle 3"/>
          <p:cNvSpPr>
            <a:spLocks noChangeArrowheads="1"/>
          </p:cNvSpPr>
          <p:nvPr/>
        </p:nvSpPr>
        <p:spPr bwMode="auto">
          <a:xfrm>
            <a:off x="2509024" y="2254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3200" b="1" dirty="0"/>
              <a:t>Analyze customer needs</a:t>
            </a:r>
          </a:p>
        </p:txBody>
      </p:sp>
      <p:sp>
        <p:nvSpPr>
          <p:cNvPr id="13" name="Rectangle 4"/>
          <p:cNvSpPr>
            <a:spLocks noChangeArrowheads="1"/>
          </p:cNvSpPr>
          <p:nvPr/>
        </p:nvSpPr>
        <p:spPr bwMode="auto">
          <a:xfrm>
            <a:off x="2509023" y="5683405"/>
            <a:ext cx="6902605"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Evaluate major channel alternatives</a:t>
            </a:r>
          </a:p>
        </p:txBody>
      </p:sp>
      <p:sp>
        <p:nvSpPr>
          <p:cNvPr id="14" name="Rectangle 5"/>
          <p:cNvSpPr>
            <a:spLocks noChangeArrowheads="1"/>
          </p:cNvSpPr>
          <p:nvPr/>
        </p:nvSpPr>
        <p:spPr bwMode="auto">
          <a:xfrm>
            <a:off x="2509024" y="4540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Identify major channel alternatives</a:t>
            </a:r>
          </a:p>
        </p:txBody>
      </p:sp>
      <p:sp>
        <p:nvSpPr>
          <p:cNvPr id="15" name="Rectangle 6"/>
          <p:cNvSpPr>
            <a:spLocks noChangeArrowheads="1"/>
          </p:cNvSpPr>
          <p:nvPr/>
        </p:nvSpPr>
        <p:spPr bwMode="auto">
          <a:xfrm>
            <a:off x="2509024" y="3397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Establish channel objectives</a:t>
            </a:r>
          </a:p>
        </p:txBody>
      </p:sp>
      <p:cxnSp>
        <p:nvCxnSpPr>
          <p:cNvPr id="16" name="AutoShape 7"/>
          <p:cNvCxnSpPr>
            <a:cxnSpLocks noChangeShapeType="1"/>
            <a:stCxn id="12" idx="2"/>
            <a:endCxn id="15" idx="0"/>
          </p:cNvCxnSpPr>
          <p:nvPr/>
        </p:nvCxnSpPr>
        <p:spPr bwMode="auto">
          <a:xfrm>
            <a:off x="5899924" y="3016405"/>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p:cNvCxnSpPr>
            <a:cxnSpLocks noChangeShapeType="1"/>
            <a:stCxn id="15" idx="2"/>
            <a:endCxn id="14" idx="0"/>
          </p:cNvCxnSpPr>
          <p:nvPr/>
        </p:nvCxnSpPr>
        <p:spPr bwMode="auto">
          <a:xfrm>
            <a:off x="5899924" y="4159405"/>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p:cNvCxnSpPr>
            <a:cxnSpLocks noChangeShapeType="1"/>
            <a:stCxn id="14" idx="2"/>
          </p:cNvCxnSpPr>
          <p:nvPr/>
        </p:nvCxnSpPr>
        <p:spPr bwMode="auto">
          <a:xfrm>
            <a:off x="5899924" y="5302405"/>
            <a:ext cx="0" cy="462775"/>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40181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linds(horizontal)">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linds(horizontal)">
                                      <p:cBhvr>
                                        <p:cTn id="21" dur="500"/>
                                        <p:tgtEl>
                                          <p:spTgt spid="17"/>
                                        </p:tgtEl>
                                      </p:cBhvr>
                                    </p:animEffec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childTnLst>
                          </p:cTn>
                        </p:par>
                        <p:par>
                          <p:cTn id="31" fill="hold">
                            <p:stCondLst>
                              <p:cond delay="500"/>
                            </p:stCondLst>
                            <p:childTnLst>
                              <p:par>
                                <p:cTn id="32" presetID="3" presetClass="entr" presetSubtype="10"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5051"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0"/>
            <a:ext cx="11177221" cy="1610200"/>
          </a:xfrm>
          <a:prstGeom prst="rect">
            <a:avLst/>
          </a:prstGeom>
        </p:spPr>
      </p:pic>
      <p:sp>
        <p:nvSpPr>
          <p:cNvPr id="8" name="TextBox 7"/>
          <p:cNvSpPr txBox="1"/>
          <p:nvPr/>
        </p:nvSpPr>
        <p:spPr>
          <a:xfrm>
            <a:off x="186693"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32906" y="6516286"/>
            <a:ext cx="585395" cy="29916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25</a:t>
            </a:fld>
            <a:endParaRPr lang="en-US" sz="1600">
              <a:solidFill>
                <a:schemeClr val="tx1"/>
              </a:solidFill>
            </a:endParaRPr>
          </a:p>
        </p:txBody>
      </p:sp>
      <p:sp>
        <p:nvSpPr>
          <p:cNvPr id="11" name="Rectangle 2"/>
          <p:cNvSpPr txBox="1">
            <a:spLocks noChangeArrowheads="1"/>
          </p:cNvSpPr>
          <p:nvPr/>
        </p:nvSpPr>
        <p:spPr>
          <a:xfrm>
            <a:off x="1557075" y="21859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Service Outputs</a:t>
            </a:r>
            <a:endParaRPr lang="en-US" altLang="ar-SA"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2923544" y="1827368"/>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smtClean="0">
                <a:latin typeface="Arial" panose="020B0604020202020204" pitchFamily="34" charset="0"/>
              </a:rPr>
              <a:t>Lost </a:t>
            </a:r>
            <a:r>
              <a:rPr lang="en-US" altLang="ar-SA" sz="3200" b="1" dirty="0">
                <a:latin typeface="Arial" panose="020B0604020202020204" pitchFamily="34" charset="0"/>
              </a:rPr>
              <a:t>size</a:t>
            </a:r>
          </a:p>
        </p:txBody>
      </p:sp>
      <p:sp>
        <p:nvSpPr>
          <p:cNvPr id="13" name="Rectangle 5"/>
          <p:cNvSpPr>
            <a:spLocks noChangeArrowheads="1"/>
          </p:cNvSpPr>
          <p:nvPr/>
        </p:nvSpPr>
        <p:spPr bwMode="auto">
          <a:xfrm>
            <a:off x="2923544" y="28036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Waiting/delivery time</a:t>
            </a:r>
          </a:p>
        </p:txBody>
      </p:sp>
      <p:sp>
        <p:nvSpPr>
          <p:cNvPr id="14" name="Rectangle 6"/>
          <p:cNvSpPr>
            <a:spLocks noChangeArrowheads="1"/>
          </p:cNvSpPr>
          <p:nvPr/>
        </p:nvSpPr>
        <p:spPr bwMode="auto">
          <a:xfrm>
            <a:off x="2923544" y="37180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Spatial convenience</a:t>
            </a:r>
          </a:p>
        </p:txBody>
      </p:sp>
      <p:sp>
        <p:nvSpPr>
          <p:cNvPr id="15" name="Rectangle 7"/>
          <p:cNvSpPr>
            <a:spLocks noChangeArrowheads="1"/>
          </p:cNvSpPr>
          <p:nvPr/>
        </p:nvSpPr>
        <p:spPr bwMode="auto">
          <a:xfrm>
            <a:off x="2923544" y="46324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Product variety</a:t>
            </a:r>
          </a:p>
        </p:txBody>
      </p:sp>
      <p:sp>
        <p:nvSpPr>
          <p:cNvPr id="16" name="Rectangle 8"/>
          <p:cNvSpPr>
            <a:spLocks noChangeArrowheads="1"/>
          </p:cNvSpPr>
          <p:nvPr/>
        </p:nvSpPr>
        <p:spPr bwMode="auto">
          <a:xfrm>
            <a:off x="2923544" y="55468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Service backup</a:t>
            </a:r>
          </a:p>
        </p:txBody>
      </p:sp>
    </p:spTree>
    <p:extLst>
      <p:ext uri="{BB962C8B-B14F-4D97-AF65-F5344CB8AC3E}">
        <p14:creationId xmlns:p14="http://schemas.microsoft.com/office/powerpoint/2010/main" val="202076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87191" y="645032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087635" cy="1610200"/>
          </a:xfrm>
          <a:prstGeom prst="rect">
            <a:avLst/>
          </a:prstGeom>
        </p:spPr>
      </p:pic>
      <p:sp>
        <p:nvSpPr>
          <p:cNvPr id="8" name="TextBox 7"/>
          <p:cNvSpPr txBox="1"/>
          <p:nvPr/>
        </p:nvSpPr>
        <p:spPr>
          <a:xfrm>
            <a:off x="11289"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726917"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26</a:t>
            </a:fld>
            <a:endParaRPr lang="en-US" sz="1600" dirty="0">
              <a:solidFill>
                <a:schemeClr val="tx1"/>
              </a:solidFill>
            </a:endParaRPr>
          </a:p>
        </p:txBody>
      </p:sp>
      <p:sp>
        <p:nvSpPr>
          <p:cNvPr id="11" name="Rectangle 2"/>
          <p:cNvSpPr txBox="1">
            <a:spLocks noChangeArrowheads="1"/>
          </p:cNvSpPr>
          <p:nvPr/>
        </p:nvSpPr>
        <p:spPr>
          <a:xfrm>
            <a:off x="1487191" y="19375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Identifying Channel Alternatives</a:t>
            </a:r>
            <a:endParaRPr lang="en-US" altLang="ar-SA" sz="3600"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2438399" y="2129882"/>
            <a:ext cx="5713141" cy="994317"/>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pPr>
            <a:r>
              <a:rPr lang="en-US" altLang="ar-SA" sz="3200" b="1" dirty="0"/>
              <a:t>Types of </a:t>
            </a:r>
            <a:r>
              <a:rPr lang="en-US" altLang="ar-SA" sz="3200" b="1" dirty="0" smtClean="0"/>
              <a:t>intermediaries</a:t>
            </a:r>
            <a:endParaRPr lang="en-US" altLang="ar-SA" sz="3200" b="1" dirty="0"/>
          </a:p>
        </p:txBody>
      </p:sp>
      <p:sp>
        <p:nvSpPr>
          <p:cNvPr id="13" name="Rectangle 5"/>
          <p:cNvSpPr>
            <a:spLocks noChangeArrowheads="1"/>
          </p:cNvSpPr>
          <p:nvPr/>
        </p:nvSpPr>
        <p:spPr bwMode="auto">
          <a:xfrm>
            <a:off x="2438400" y="327660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Number of </a:t>
            </a:r>
            <a:r>
              <a:rPr lang="en-US" altLang="ar-SA" sz="3200" b="1" dirty="0" smtClean="0">
                <a:latin typeface="Arial" panose="020B0604020202020204" pitchFamily="34" charset="0"/>
              </a:rPr>
              <a:t>intermediaries</a:t>
            </a:r>
            <a:endParaRPr lang="en-US" altLang="ar-SA" sz="3200" b="1" dirty="0">
              <a:latin typeface="Arial" panose="020B0604020202020204" pitchFamily="34" charset="0"/>
            </a:endParaRPr>
          </a:p>
        </p:txBody>
      </p:sp>
      <p:sp>
        <p:nvSpPr>
          <p:cNvPr id="14" name="Rectangle 6"/>
          <p:cNvSpPr>
            <a:spLocks noChangeArrowheads="1"/>
          </p:cNvSpPr>
          <p:nvPr/>
        </p:nvSpPr>
        <p:spPr bwMode="auto">
          <a:xfrm>
            <a:off x="2438400" y="464820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Terms and </a:t>
            </a:r>
            <a:r>
              <a:rPr lang="en-US" altLang="ar-SA" sz="3200" b="1" dirty="0" smtClean="0">
                <a:latin typeface="Arial" panose="020B0604020202020204" pitchFamily="34" charset="0"/>
              </a:rPr>
              <a:t>responsibilities</a:t>
            </a:r>
            <a:endParaRPr lang="en-US" altLang="ar-SA" sz="3200" b="1" dirty="0">
              <a:latin typeface="Arial" panose="020B0604020202020204" pitchFamily="34" charset="0"/>
            </a:endParaRPr>
          </a:p>
        </p:txBody>
      </p:sp>
    </p:spTree>
    <p:extLst>
      <p:ext uri="{BB962C8B-B14F-4D97-AF65-F5344CB8AC3E}">
        <p14:creationId xmlns:p14="http://schemas.microsoft.com/office/powerpoint/2010/main" val="194934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77474"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461"/>
            <a:ext cx="11014841" cy="1610200"/>
          </a:xfrm>
          <a:prstGeom prst="rect">
            <a:avLst/>
          </a:prstGeom>
        </p:spPr>
      </p:pic>
      <p:sp>
        <p:nvSpPr>
          <p:cNvPr id="8" name="TextBox 7"/>
          <p:cNvSpPr txBox="1"/>
          <p:nvPr/>
        </p:nvSpPr>
        <p:spPr>
          <a:xfrm>
            <a:off x="311128" y="397115"/>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5985" y="6563446"/>
            <a:ext cx="486689" cy="25199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27</a:t>
            </a:fld>
            <a:endParaRPr lang="en-US" sz="1600" dirty="0">
              <a:solidFill>
                <a:schemeClr val="tx1"/>
              </a:solidFill>
            </a:endParaRPr>
          </a:p>
        </p:txBody>
      </p:sp>
      <p:sp>
        <p:nvSpPr>
          <p:cNvPr id="11" name="Rectangle 2"/>
          <p:cNvSpPr txBox="1">
            <a:spLocks noChangeArrowheads="1"/>
          </p:cNvSpPr>
          <p:nvPr/>
        </p:nvSpPr>
        <p:spPr>
          <a:xfrm>
            <a:off x="1557074" y="25755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Number of Intermediaries</a:t>
            </a:r>
            <a:endParaRPr lang="en-US" altLang="ar-SA"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3678620" y="1973290"/>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Exclusive</a:t>
            </a:r>
          </a:p>
        </p:txBody>
      </p:sp>
      <p:sp>
        <p:nvSpPr>
          <p:cNvPr id="13" name="Rectangle 5"/>
          <p:cNvSpPr>
            <a:spLocks noChangeArrowheads="1"/>
          </p:cNvSpPr>
          <p:nvPr/>
        </p:nvSpPr>
        <p:spPr bwMode="auto">
          <a:xfrm>
            <a:off x="3673877" y="3301425"/>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Selective</a:t>
            </a:r>
          </a:p>
        </p:txBody>
      </p:sp>
      <p:sp>
        <p:nvSpPr>
          <p:cNvPr id="14" name="Rectangle 6"/>
          <p:cNvSpPr>
            <a:spLocks noChangeArrowheads="1"/>
          </p:cNvSpPr>
          <p:nvPr/>
        </p:nvSpPr>
        <p:spPr bwMode="auto">
          <a:xfrm>
            <a:off x="3669134" y="4663812"/>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Intensive</a:t>
            </a:r>
          </a:p>
        </p:txBody>
      </p:sp>
    </p:spTree>
    <p:extLst>
      <p:ext uri="{BB962C8B-B14F-4D97-AF65-F5344CB8AC3E}">
        <p14:creationId xmlns:p14="http://schemas.microsoft.com/office/powerpoint/2010/main" val="240872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45118" y="64851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485554" cy="1610200"/>
          </a:xfrm>
          <a:prstGeom prst="rect">
            <a:avLst/>
          </a:prstGeom>
        </p:spPr>
      </p:pic>
      <p:sp>
        <p:nvSpPr>
          <p:cNvPr id="8" name="TextBox 7"/>
          <p:cNvSpPr txBox="1"/>
          <p:nvPr/>
        </p:nvSpPr>
        <p:spPr>
          <a:xfrm>
            <a:off x="-46127"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39427" y="6379779"/>
            <a:ext cx="633248" cy="31016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28</a:t>
            </a:fld>
            <a:endParaRPr lang="en-US" sz="1600" dirty="0">
              <a:solidFill>
                <a:schemeClr val="tx1"/>
              </a:solidFill>
            </a:endParaRPr>
          </a:p>
        </p:txBody>
      </p:sp>
      <p:sp>
        <p:nvSpPr>
          <p:cNvPr id="11" name="Rectangle 2"/>
          <p:cNvSpPr txBox="1">
            <a:spLocks noChangeArrowheads="1"/>
          </p:cNvSpPr>
          <p:nvPr/>
        </p:nvSpPr>
        <p:spPr>
          <a:xfrm>
            <a:off x="2646381" y="271580"/>
            <a:ext cx="8700965" cy="130407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Terms and Responsibilities of Channel Members</a:t>
            </a:r>
            <a:endParaRPr lang="en-US" altLang="ar-SA" sz="2800" dirty="0">
              <a:solidFill>
                <a:schemeClr val="bg1"/>
              </a:solidFill>
              <a:latin typeface="Arial Black" panose="020B0A04020102020204" pitchFamily="34" charset="0"/>
            </a:endParaRPr>
          </a:p>
        </p:txBody>
      </p:sp>
      <p:sp>
        <p:nvSpPr>
          <p:cNvPr id="12" name="Rectangle 3"/>
          <p:cNvSpPr txBox="1">
            <a:spLocks noChangeArrowheads="1"/>
          </p:cNvSpPr>
          <p:nvPr/>
        </p:nvSpPr>
        <p:spPr>
          <a:xfrm>
            <a:off x="3126494" y="1930952"/>
            <a:ext cx="6701882" cy="4336391"/>
          </a:xfrm>
          <a:prstGeom prst="rect">
            <a:avLst/>
          </a:prstGeom>
          <a:ln>
            <a:solidFill>
              <a:schemeClr val="tx1"/>
            </a:solid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v"/>
            </a:pPr>
            <a:r>
              <a:rPr lang="en-US" altLang="ar-SA" sz="4400" b="1" smtClean="0"/>
              <a:t>Price policy</a:t>
            </a:r>
          </a:p>
          <a:p>
            <a:pPr>
              <a:buClr>
                <a:srgbClr val="FF0000"/>
              </a:buClr>
              <a:buFont typeface="Wingdings" panose="05000000000000000000" pitchFamily="2" charset="2"/>
              <a:buChar char="v"/>
            </a:pPr>
            <a:r>
              <a:rPr lang="en-US" altLang="ar-SA" sz="4400" b="1" smtClean="0"/>
              <a:t>Condition of sale</a:t>
            </a:r>
          </a:p>
          <a:p>
            <a:pPr>
              <a:buClr>
                <a:srgbClr val="FF0000"/>
              </a:buClr>
              <a:buFont typeface="Wingdings" panose="05000000000000000000" pitchFamily="2" charset="2"/>
              <a:buChar char="v"/>
            </a:pPr>
            <a:r>
              <a:rPr lang="en-US" altLang="ar-SA" sz="4400" b="1" smtClean="0"/>
              <a:t>Distributors’ territorial rights</a:t>
            </a:r>
          </a:p>
          <a:p>
            <a:pPr>
              <a:buClr>
                <a:srgbClr val="FF0000"/>
              </a:buClr>
              <a:buFont typeface="Wingdings" panose="05000000000000000000" pitchFamily="2" charset="2"/>
              <a:buChar char="v"/>
            </a:pPr>
            <a:r>
              <a:rPr lang="en-US" altLang="ar-SA" sz="4400" b="1" smtClean="0"/>
              <a:t>Mutual services and responsibilities</a:t>
            </a:r>
            <a:endParaRPr lang="en-US" altLang="ar-SA" sz="4400" b="1" dirty="0"/>
          </a:p>
        </p:txBody>
      </p:sp>
    </p:spTree>
    <p:extLst>
      <p:ext uri="{BB962C8B-B14F-4D97-AF65-F5344CB8AC3E}">
        <p14:creationId xmlns:p14="http://schemas.microsoft.com/office/powerpoint/2010/main" val="19899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blinds(horizontal)">
                                      <p:cBhvr>
                                        <p:cTn id="7" dur="500"/>
                                        <p:tgtEl>
                                          <p:spTgt spid="12">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blinds(horizontal)">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blinds(horizontal)">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blinds(horizontal)">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blinds(horizontal)">
                                      <p:cBhvr>
                                        <p:cTn id="27"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4921" y="65271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11289" y="39808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719033" y="6366860"/>
            <a:ext cx="465083" cy="365125"/>
          </a:xfrm>
          <a:ln>
            <a:solidFill>
              <a:schemeClr val="tx1"/>
            </a:solidFill>
          </a:ln>
        </p:spPr>
        <p:txBody>
          <a:bodyPr/>
          <a:lstStyle/>
          <a:p>
            <a:pPr algn="ctr"/>
            <a:fld id="{FDED41F8-FC0F-4085-8150-313B6CF05213}" type="slidenum">
              <a:rPr lang="en-US" sz="1600" smtClean="0">
                <a:solidFill>
                  <a:schemeClr val="tx1"/>
                </a:solidFill>
              </a:rPr>
              <a:pPr algn="ctr"/>
              <a:t>29</a:t>
            </a:fld>
            <a:endParaRPr lang="en-US" sz="1600" dirty="0">
              <a:solidFill>
                <a:schemeClr val="tx1"/>
              </a:solidFill>
            </a:endParaRPr>
          </a:p>
        </p:txBody>
      </p:sp>
      <p:sp>
        <p:nvSpPr>
          <p:cNvPr id="11" name="Rectangle 2"/>
          <p:cNvSpPr txBox="1">
            <a:spLocks noChangeArrowheads="1"/>
          </p:cNvSpPr>
          <p:nvPr/>
        </p:nvSpPr>
        <p:spPr>
          <a:xfrm>
            <a:off x="813385" y="349809"/>
            <a:ext cx="102616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Power</a:t>
            </a:r>
            <a:endParaRPr lang="en-US" altLang="ar-SA" dirty="0">
              <a:solidFill>
                <a:schemeClr val="bg1"/>
              </a:solidFill>
              <a:latin typeface="Arial Black" panose="020B0A04020102020204" pitchFamily="34" charset="0"/>
            </a:endParaRPr>
          </a:p>
        </p:txBody>
      </p:sp>
      <p:sp>
        <p:nvSpPr>
          <p:cNvPr id="12" name="Rectangle 3"/>
          <p:cNvSpPr txBox="1">
            <a:spLocks noChangeArrowheads="1"/>
          </p:cNvSpPr>
          <p:nvPr/>
        </p:nvSpPr>
        <p:spPr>
          <a:xfrm>
            <a:off x="3103756" y="2052987"/>
            <a:ext cx="4557132" cy="4180545"/>
          </a:xfrm>
          <a:prstGeom prst="rect">
            <a:avLst/>
          </a:prstGeom>
          <a:ln>
            <a:solidFill>
              <a:schemeClr val="tx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r>
              <a:rPr lang="en-US" altLang="ar-SA" sz="4400" b="1" smtClean="0"/>
              <a:t>Coercive</a:t>
            </a:r>
          </a:p>
          <a:p>
            <a:pPr>
              <a:buClr>
                <a:srgbClr val="FF0000"/>
              </a:buClr>
              <a:buFont typeface="Wingdings" panose="05000000000000000000" pitchFamily="2" charset="2"/>
              <a:buChar char="§"/>
            </a:pPr>
            <a:r>
              <a:rPr lang="en-US" altLang="ar-SA" sz="4400" b="1" smtClean="0"/>
              <a:t>Reward</a:t>
            </a:r>
          </a:p>
          <a:p>
            <a:pPr>
              <a:buClr>
                <a:srgbClr val="FF0000"/>
              </a:buClr>
              <a:buFont typeface="Wingdings" panose="05000000000000000000" pitchFamily="2" charset="2"/>
              <a:buChar char="§"/>
            </a:pPr>
            <a:r>
              <a:rPr lang="en-US" altLang="ar-SA" sz="4400" b="1" smtClean="0"/>
              <a:t>Legitimate</a:t>
            </a:r>
          </a:p>
          <a:p>
            <a:pPr>
              <a:buClr>
                <a:srgbClr val="FF0000"/>
              </a:buClr>
              <a:buFont typeface="Wingdings" panose="05000000000000000000" pitchFamily="2" charset="2"/>
              <a:buChar char="§"/>
            </a:pPr>
            <a:r>
              <a:rPr lang="en-US" altLang="ar-SA" sz="4400" b="1" smtClean="0"/>
              <a:t>Expert</a:t>
            </a:r>
          </a:p>
          <a:p>
            <a:pPr>
              <a:buClr>
                <a:srgbClr val="FF0000"/>
              </a:buClr>
              <a:buFont typeface="Wingdings" panose="05000000000000000000" pitchFamily="2" charset="2"/>
              <a:buChar char="§"/>
            </a:pPr>
            <a:r>
              <a:rPr lang="en-US" altLang="ar-SA" sz="4400" b="1" smtClean="0"/>
              <a:t>Referent</a:t>
            </a:r>
            <a:endParaRPr lang="en-US" altLang="ar-SA" sz="4400" b="1" dirty="0"/>
          </a:p>
        </p:txBody>
      </p:sp>
    </p:spTree>
    <p:extLst>
      <p:ext uri="{BB962C8B-B14F-4D97-AF65-F5344CB8AC3E}">
        <p14:creationId xmlns:p14="http://schemas.microsoft.com/office/powerpoint/2010/main" val="151397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blinds(horizontal)">
                                      <p:cBhvr>
                                        <p:cTn id="7" dur="500"/>
                                        <p:tgtEl>
                                          <p:spTgt spid="12">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blinds(horizontal)">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blinds(horizontal)">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blinds(horizontal)">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blinds(horizontal)">
                                      <p:cBhvr>
                                        <p:cTn id="27" dur="500"/>
                                        <p:tgtEl>
                                          <p:spTgt spid="1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xEl>
                                              <p:pRg st="4" end="4"/>
                                            </p:txEl>
                                          </p:spTgt>
                                        </p:tgtEl>
                                        <p:attrNameLst>
                                          <p:attrName>style.visibility</p:attrName>
                                        </p:attrNameLst>
                                      </p:cBhvr>
                                      <p:to>
                                        <p:strVal val="visible"/>
                                      </p:to>
                                    </p:set>
                                    <p:animEffect transition="in" filter="blinds(horizontal)">
                                      <p:cBhvr>
                                        <p:cTn id="32"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5939" y="66057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41069" y="6473256"/>
            <a:ext cx="531606" cy="34219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30</a:t>
            </a:fld>
            <a:endParaRPr lang="en-US" sz="1600">
              <a:solidFill>
                <a:schemeClr val="tx1"/>
              </a:solidFill>
            </a:endParaRPr>
          </a:p>
        </p:txBody>
      </p:sp>
      <p:sp>
        <p:nvSpPr>
          <p:cNvPr id="11" name="Rectangle 2"/>
          <p:cNvSpPr txBox="1">
            <a:spLocks noChangeArrowheads="1"/>
          </p:cNvSpPr>
          <p:nvPr/>
        </p:nvSpPr>
        <p:spPr>
          <a:xfrm>
            <a:off x="472440" y="23811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Management</a:t>
            </a:r>
            <a:endParaRPr lang="en-US" altLang="ar-SA" dirty="0">
              <a:solidFill>
                <a:schemeClr val="bg1"/>
              </a:solidFill>
              <a:latin typeface="Arial Black" panose="020B0A04020102020204" pitchFamily="34" charset="0"/>
            </a:endParaRPr>
          </a:p>
        </p:txBody>
      </p:sp>
      <p:sp>
        <p:nvSpPr>
          <p:cNvPr id="12" name="Rectangle 3"/>
          <p:cNvSpPr txBox="1">
            <a:spLocks noChangeArrowheads="1"/>
          </p:cNvSpPr>
          <p:nvPr/>
        </p:nvSpPr>
        <p:spPr>
          <a:xfrm>
            <a:off x="1652665" y="1892080"/>
            <a:ext cx="7772400" cy="4114800"/>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smtClean="0"/>
              <a:t>Coordinating two independent entities with shared goals.</a:t>
            </a:r>
          </a:p>
          <a:p>
            <a:pPr>
              <a:buClr>
                <a:srgbClr val="FF0000"/>
              </a:buClr>
              <a:buFont typeface="Wingdings" panose="05000000000000000000" pitchFamily="2" charset="2"/>
              <a:buChar char="q"/>
            </a:pPr>
            <a:r>
              <a:rPr lang="en-US" altLang="ar-SA" sz="3200" b="1" smtClean="0"/>
              <a:t>The relationship needs to be managed for the long term.</a:t>
            </a:r>
          </a:p>
          <a:p>
            <a:pPr>
              <a:buClr>
                <a:srgbClr val="FF0000"/>
              </a:buClr>
              <a:buFont typeface="Wingdings" panose="05000000000000000000" pitchFamily="2" charset="2"/>
              <a:buChar char="q"/>
            </a:pPr>
            <a:r>
              <a:rPr lang="en-US" altLang="ar-SA" sz="3200" b="1" smtClean="0"/>
              <a:t>Factors complicating channel management</a:t>
            </a:r>
          </a:p>
          <a:p>
            <a:pPr lvl="1">
              <a:buFont typeface="Wingdings" panose="05000000000000000000" pitchFamily="2" charset="2"/>
              <a:buChar char="ü"/>
            </a:pPr>
            <a:r>
              <a:rPr lang="en-US" altLang="ar-SA" sz="2800" b="1" smtClean="0"/>
              <a:t>Ownership</a:t>
            </a:r>
          </a:p>
          <a:p>
            <a:pPr lvl="1">
              <a:buFont typeface="Wingdings" panose="05000000000000000000" pitchFamily="2" charset="2"/>
              <a:buChar char="ü"/>
            </a:pPr>
            <a:r>
              <a:rPr lang="en-US" altLang="ar-SA" sz="2800" b="1" smtClean="0"/>
              <a:t>Geographic, cultural, and economic distance</a:t>
            </a:r>
          </a:p>
          <a:p>
            <a:pPr lvl="1">
              <a:buFont typeface="Wingdings" panose="05000000000000000000" pitchFamily="2" charset="2"/>
              <a:buChar char="ü"/>
            </a:pPr>
            <a:r>
              <a:rPr lang="en-US" altLang="ar-SA" sz="2800" b="1" smtClean="0"/>
              <a:t>Different rules of law</a:t>
            </a:r>
            <a:endParaRPr lang="en-US" altLang="ar-SA" sz="2800" b="1" dirty="0"/>
          </a:p>
        </p:txBody>
      </p:sp>
    </p:spTree>
    <p:extLst>
      <p:ext uri="{BB962C8B-B14F-4D97-AF65-F5344CB8AC3E}">
        <p14:creationId xmlns:p14="http://schemas.microsoft.com/office/powerpoint/2010/main" val="1832399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1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438515" cy="1610200"/>
          </a:xfrm>
          <a:prstGeom prst="rect">
            <a:avLst/>
          </a:prstGeom>
        </p:spPr>
      </p:pic>
      <p:sp>
        <p:nvSpPr>
          <p:cNvPr id="8" name="TextBox 7"/>
          <p:cNvSpPr txBox="1"/>
          <p:nvPr/>
        </p:nvSpPr>
        <p:spPr>
          <a:xfrm>
            <a:off x="-46167" y="261181"/>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02489" y="6373791"/>
            <a:ext cx="570186" cy="362716"/>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31</a:t>
            </a:fld>
            <a:endParaRPr lang="en-US" sz="1600">
              <a:solidFill>
                <a:schemeClr val="tx1"/>
              </a:solidFill>
            </a:endParaRPr>
          </a:p>
        </p:txBody>
      </p:sp>
      <p:sp>
        <p:nvSpPr>
          <p:cNvPr id="11" name="Rectangle 2"/>
          <p:cNvSpPr txBox="1">
            <a:spLocks noChangeArrowheads="1"/>
          </p:cNvSpPr>
          <p:nvPr/>
        </p:nvSpPr>
        <p:spPr>
          <a:xfrm>
            <a:off x="1940161" y="155094"/>
            <a:ext cx="9739132" cy="138287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dirty="0" smtClean="0">
                <a:solidFill>
                  <a:schemeClr val="bg1"/>
                </a:solidFill>
                <a:latin typeface="Arial Black" panose="020B0A04020102020204" pitchFamily="34" charset="0"/>
              </a:rPr>
              <a:t>Channel-Management Decisions</a:t>
            </a:r>
            <a:endParaRPr lang="en-US" altLang="ar-SA" sz="4000"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2988214" y="1424870"/>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Selecting channel members</a:t>
            </a:r>
          </a:p>
        </p:txBody>
      </p:sp>
      <p:sp>
        <p:nvSpPr>
          <p:cNvPr id="13" name="Rectangle 5"/>
          <p:cNvSpPr>
            <a:spLocks noChangeArrowheads="1"/>
          </p:cNvSpPr>
          <p:nvPr/>
        </p:nvSpPr>
        <p:spPr bwMode="auto">
          <a:xfrm>
            <a:off x="2988214" y="252538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Training channel members</a:t>
            </a:r>
          </a:p>
        </p:txBody>
      </p:sp>
      <p:sp>
        <p:nvSpPr>
          <p:cNvPr id="14" name="Rectangle 6"/>
          <p:cNvSpPr>
            <a:spLocks noChangeArrowheads="1"/>
          </p:cNvSpPr>
          <p:nvPr/>
        </p:nvSpPr>
        <p:spPr bwMode="auto">
          <a:xfrm>
            <a:off x="2988214" y="359363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Motivating channel members</a:t>
            </a:r>
          </a:p>
        </p:txBody>
      </p:sp>
      <p:sp>
        <p:nvSpPr>
          <p:cNvPr id="15" name="Rectangle 7"/>
          <p:cNvSpPr>
            <a:spLocks noChangeArrowheads="1"/>
          </p:cNvSpPr>
          <p:nvPr/>
        </p:nvSpPr>
        <p:spPr bwMode="auto">
          <a:xfrm>
            <a:off x="2988214" y="462985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Evaluating channel members</a:t>
            </a:r>
          </a:p>
        </p:txBody>
      </p:sp>
      <p:sp>
        <p:nvSpPr>
          <p:cNvPr id="16" name="Rectangle 8"/>
          <p:cNvSpPr>
            <a:spLocks noChangeArrowheads="1"/>
          </p:cNvSpPr>
          <p:nvPr/>
        </p:nvSpPr>
        <p:spPr bwMode="auto">
          <a:xfrm>
            <a:off x="2988214" y="561726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Modifying channel members</a:t>
            </a:r>
          </a:p>
        </p:txBody>
      </p:sp>
    </p:spTree>
    <p:extLst>
      <p:ext uri="{BB962C8B-B14F-4D97-AF65-F5344CB8AC3E}">
        <p14:creationId xmlns:p14="http://schemas.microsoft.com/office/powerpoint/2010/main" val="343124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48422" y="65389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350"/>
            <a:ext cx="11646034"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46034" y="6356350"/>
            <a:ext cx="465083" cy="365125"/>
          </a:xfrm>
          <a:ln>
            <a:solidFill>
              <a:schemeClr val="tx1"/>
            </a:solidFill>
          </a:ln>
        </p:spPr>
        <p:txBody>
          <a:bodyPr/>
          <a:lstStyle/>
          <a:p>
            <a:pPr algn="ctr"/>
            <a:fld id="{FDED41F8-FC0F-4085-8150-313B6CF05213}" type="slidenum">
              <a:rPr lang="en-US" sz="1600" smtClean="0">
                <a:solidFill>
                  <a:schemeClr val="tx1"/>
                </a:solidFill>
              </a:rPr>
              <a:pPr algn="ctr"/>
              <a:t>32</a:t>
            </a:fld>
            <a:endParaRPr lang="en-US" sz="1600" dirty="0">
              <a:solidFill>
                <a:schemeClr val="tx1"/>
              </a:solidFill>
            </a:endParaRPr>
          </a:p>
        </p:txBody>
      </p:sp>
      <p:sp>
        <p:nvSpPr>
          <p:cNvPr id="11" name="Title 1"/>
          <p:cNvSpPr txBox="1">
            <a:spLocks/>
          </p:cNvSpPr>
          <p:nvPr/>
        </p:nvSpPr>
        <p:spPr>
          <a:xfrm>
            <a:off x="1957769" y="407716"/>
            <a:ext cx="10114906" cy="11430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Marketing Channels and Marketing Management Strategy</a:t>
            </a:r>
            <a:endParaRPr lang="th-TH" altLang="ar-SA" sz="3200" dirty="0">
              <a:solidFill>
                <a:schemeClr val="bg1"/>
              </a:solidFill>
              <a:latin typeface="Arial Black" panose="020B0A04020102020204" pitchFamily="34" charset="0"/>
            </a:endParaRPr>
          </a:p>
        </p:txBody>
      </p:sp>
      <p:sp>
        <p:nvSpPr>
          <p:cNvPr id="12" name="Content Placeholder 2"/>
          <p:cNvSpPr txBox="1">
            <a:spLocks/>
          </p:cNvSpPr>
          <p:nvPr/>
        </p:nvSpPr>
        <p:spPr>
          <a:xfrm>
            <a:off x="2430296" y="1757386"/>
            <a:ext cx="7789470" cy="4012249"/>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smtClean="0">
                <a:solidFill>
                  <a:srgbClr val="FF0000"/>
                </a:solidFill>
                <a:cs typeface="Cordia New" panose="020B0304020202020204" pitchFamily="34" charset="-34"/>
              </a:rPr>
              <a:t>Marketing channel strategy</a:t>
            </a:r>
            <a:r>
              <a:rPr lang="en-US" altLang="ar-SA" sz="3200" b="1" smtClean="0">
                <a:cs typeface="Cordia New" panose="020B0304020202020204" pitchFamily="34" charset="-34"/>
              </a:rPr>
              <a:t>: one of the major strategic areas of marketing management.</a:t>
            </a:r>
          </a:p>
          <a:p>
            <a:pPr lvl="1">
              <a:buFont typeface="Wingdings" panose="05000000000000000000" pitchFamily="2" charset="2"/>
              <a:buChar char="Ø"/>
            </a:pPr>
            <a:endParaRPr lang="en-US" altLang="ar-SA" sz="2800" smtClean="0">
              <a:cs typeface="Cordia New" panose="020B0304020202020204" pitchFamily="34" charset="-34"/>
            </a:endParaRPr>
          </a:p>
          <a:p>
            <a:pPr lvl="1">
              <a:buFont typeface="Wingdings" panose="05000000000000000000" pitchFamily="2" charset="2"/>
              <a:buChar char="Ø"/>
            </a:pPr>
            <a:r>
              <a:rPr lang="en-US" altLang="ar-SA" sz="2800" b="1" smtClean="0">
                <a:cs typeface="Cordia New" panose="020B0304020202020204" pitchFamily="34" charset="-34"/>
              </a:rPr>
              <a:t>Management must develop and operate its marketing channels in such way as to support and enhance the other strategic variables of the marketing mix in order to meet the demand of the firm’s target markets.</a:t>
            </a:r>
            <a:endParaRPr lang="th-TH" altLang="ar-SA" sz="2800" b="1" dirty="0" smtClean="0"/>
          </a:p>
        </p:txBody>
      </p:sp>
    </p:spTree>
    <p:extLst>
      <p:ext uri="{BB962C8B-B14F-4D97-AF65-F5344CB8AC3E}">
        <p14:creationId xmlns:p14="http://schemas.microsoft.com/office/powerpoint/2010/main" val="1865612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27175" y="65556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4074" y="0"/>
            <a:ext cx="11049905" cy="1610200"/>
          </a:xfrm>
          <a:prstGeom prst="rect">
            <a:avLst/>
          </a:prstGeom>
        </p:spPr>
      </p:pic>
      <p:sp>
        <p:nvSpPr>
          <p:cNvPr id="8" name="TextBox 7"/>
          <p:cNvSpPr txBox="1"/>
          <p:nvPr/>
        </p:nvSpPr>
        <p:spPr>
          <a:xfrm>
            <a:off x="-56000"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3540" y="6389784"/>
            <a:ext cx="469135" cy="331692"/>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33</a:t>
            </a:fld>
            <a:endParaRPr lang="en-US" sz="1600">
              <a:solidFill>
                <a:schemeClr val="tx1"/>
              </a:solidFill>
            </a:endParaRPr>
          </a:p>
        </p:txBody>
      </p:sp>
      <p:sp>
        <p:nvSpPr>
          <p:cNvPr id="11" name="Title 1"/>
          <p:cNvSpPr txBox="1">
            <a:spLocks/>
          </p:cNvSpPr>
          <p:nvPr/>
        </p:nvSpPr>
        <p:spPr>
          <a:xfrm>
            <a:off x="1521619" y="374271"/>
            <a:ext cx="9866312" cy="11430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Channel Strategy versus Logistics Management</a:t>
            </a:r>
            <a:endParaRPr lang="th-TH" altLang="ar-SA" sz="3200" dirty="0">
              <a:solidFill>
                <a:schemeClr val="bg1"/>
              </a:solidFill>
              <a:latin typeface="Arial Black" panose="020B0A04020102020204" pitchFamily="34" charset="0"/>
            </a:endParaRPr>
          </a:p>
        </p:txBody>
      </p:sp>
      <p:grpSp>
        <p:nvGrpSpPr>
          <p:cNvPr id="12" name="Group 24"/>
          <p:cNvGrpSpPr>
            <a:grpSpLocks/>
          </p:cNvGrpSpPr>
          <p:nvPr/>
        </p:nvGrpSpPr>
        <p:grpSpPr bwMode="auto">
          <a:xfrm>
            <a:off x="1798806" y="1891542"/>
            <a:ext cx="9217025" cy="4125912"/>
            <a:chOff x="1403648" y="1895973"/>
            <a:chExt cx="6480720" cy="3477243"/>
          </a:xfrm>
        </p:grpSpPr>
        <p:sp>
          <p:nvSpPr>
            <p:cNvPr id="13" name="Rounded Rectangle 12"/>
            <p:cNvSpPr/>
            <p:nvPr/>
          </p:nvSpPr>
          <p:spPr>
            <a:xfrm>
              <a:off x="3995490" y="1895973"/>
              <a:ext cx="1223367" cy="792046"/>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Marketing mix</a:t>
              </a:r>
              <a:endParaRPr lang="th-TH" sz="1800" b="1" dirty="0">
                <a:solidFill>
                  <a:schemeClr val="tx1"/>
                </a:solidFill>
              </a:endParaRPr>
            </a:p>
          </p:txBody>
        </p:sp>
        <p:sp>
          <p:nvSpPr>
            <p:cNvPr id="14" name="Rounded Rectangle 13"/>
            <p:cNvSpPr/>
            <p:nvPr/>
          </p:nvSpPr>
          <p:spPr>
            <a:xfrm>
              <a:off x="140364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Product strategy</a:t>
              </a:r>
              <a:endParaRPr lang="th-TH" sz="1800" b="1" dirty="0">
                <a:solidFill>
                  <a:schemeClr val="tx1"/>
                </a:solidFill>
              </a:endParaRPr>
            </a:p>
          </p:txBody>
        </p:sp>
        <p:sp>
          <p:nvSpPr>
            <p:cNvPr id="15" name="Rounded Rectangle 14"/>
            <p:cNvSpPr/>
            <p:nvPr/>
          </p:nvSpPr>
          <p:spPr>
            <a:xfrm>
              <a:off x="2843560" y="3213820"/>
              <a:ext cx="1225599"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Pricing strategy</a:t>
              </a:r>
              <a:endParaRPr lang="th-TH" sz="1800" b="1" dirty="0">
                <a:solidFill>
                  <a:schemeClr val="tx1"/>
                </a:solidFill>
              </a:endParaRPr>
            </a:p>
          </p:txBody>
        </p:sp>
        <p:sp>
          <p:nvSpPr>
            <p:cNvPr id="16" name="Rounded Rectangle 15"/>
            <p:cNvSpPr/>
            <p:nvPr/>
          </p:nvSpPr>
          <p:spPr>
            <a:xfrm>
              <a:off x="428458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Promotion strategy</a:t>
              </a:r>
              <a:endParaRPr lang="th-TH" sz="1800" b="1" dirty="0">
                <a:solidFill>
                  <a:schemeClr val="tx1"/>
                </a:solidFill>
              </a:endParaRPr>
            </a:p>
          </p:txBody>
        </p:sp>
        <p:sp>
          <p:nvSpPr>
            <p:cNvPr id="17" name="Rounded Rectangle 16"/>
            <p:cNvSpPr/>
            <p:nvPr/>
          </p:nvSpPr>
          <p:spPr>
            <a:xfrm>
              <a:off x="5724500" y="3213820"/>
              <a:ext cx="1295921" cy="790709"/>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Distribution strategy</a:t>
              </a:r>
              <a:endParaRPr lang="th-TH" sz="1800" b="1" dirty="0">
                <a:solidFill>
                  <a:schemeClr val="tx1"/>
                </a:solidFill>
              </a:endParaRPr>
            </a:p>
          </p:txBody>
        </p:sp>
        <p:sp>
          <p:nvSpPr>
            <p:cNvPr id="18" name="Rounded Rectangle 17"/>
            <p:cNvSpPr/>
            <p:nvPr/>
          </p:nvSpPr>
          <p:spPr>
            <a:xfrm>
              <a:off x="4860553" y="4581170"/>
              <a:ext cx="1294805"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Channel strategy component</a:t>
              </a:r>
              <a:endParaRPr lang="th-TH" sz="1600" b="1" dirty="0">
                <a:solidFill>
                  <a:schemeClr val="tx1"/>
                </a:solidFill>
              </a:endParaRPr>
            </a:p>
          </p:txBody>
        </p:sp>
        <p:sp>
          <p:nvSpPr>
            <p:cNvPr id="19" name="Rounded Rectangle 18"/>
            <p:cNvSpPr/>
            <p:nvPr/>
          </p:nvSpPr>
          <p:spPr>
            <a:xfrm>
              <a:off x="6587331" y="4581170"/>
              <a:ext cx="1297037"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Logistics management component</a:t>
              </a:r>
              <a:endParaRPr lang="th-TH" sz="1600" b="1" dirty="0">
                <a:solidFill>
                  <a:schemeClr val="tx1"/>
                </a:solidFill>
              </a:endParaRPr>
            </a:p>
          </p:txBody>
        </p:sp>
        <p:cxnSp>
          <p:nvCxnSpPr>
            <p:cNvPr id="20" name="Straight Arrow Connector 19"/>
            <p:cNvCxnSpPr/>
            <p:nvPr/>
          </p:nvCxnSpPr>
          <p:spPr>
            <a:xfrm>
              <a:off x="4787999" y="2688019"/>
              <a:ext cx="72553"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5147419" y="2637178"/>
              <a:ext cx="1224483"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3563516" y="2688019"/>
              <a:ext cx="863947"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2016447" y="2637178"/>
              <a:ext cx="1979042"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5579392" y="4004528"/>
              <a:ext cx="57596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6587331" y="4004528"/>
              <a:ext cx="64963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87491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66582"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3151" y="-2168"/>
            <a:ext cx="9533101" cy="1610200"/>
          </a:xfrm>
          <a:prstGeom prst="rect">
            <a:avLst/>
          </a:prstGeom>
        </p:spPr>
      </p:pic>
      <p:sp>
        <p:nvSpPr>
          <p:cNvPr id="8" name="TextBox 7"/>
          <p:cNvSpPr txBox="1"/>
          <p:nvPr/>
        </p:nvSpPr>
        <p:spPr>
          <a:xfrm>
            <a:off x="19622"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82355" y="6450321"/>
            <a:ext cx="590320"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34</a:t>
            </a:fld>
            <a:endParaRPr lang="en-US" sz="1600">
              <a:solidFill>
                <a:schemeClr val="tx1"/>
              </a:solidFill>
            </a:endParaRPr>
          </a:p>
        </p:txBody>
      </p:sp>
      <p:sp>
        <p:nvSpPr>
          <p:cNvPr id="11" name="Title 1"/>
          <p:cNvSpPr txBox="1">
            <a:spLocks/>
          </p:cNvSpPr>
          <p:nvPr/>
        </p:nvSpPr>
        <p:spPr>
          <a:xfrm>
            <a:off x="2270055" y="318888"/>
            <a:ext cx="7024688" cy="11430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Channel Strategy versus Logistics Management</a:t>
            </a:r>
            <a:endParaRPr lang="th-TH" altLang="ar-SA" sz="3600" dirty="0">
              <a:solidFill>
                <a:schemeClr val="bg1"/>
              </a:solidFill>
              <a:latin typeface="Arial Black" panose="020B0A04020102020204" pitchFamily="34" charset="0"/>
            </a:endParaRPr>
          </a:p>
        </p:txBody>
      </p:sp>
      <p:sp>
        <p:nvSpPr>
          <p:cNvPr id="12" name="Content Placeholder 2"/>
          <p:cNvSpPr txBox="1">
            <a:spLocks/>
          </p:cNvSpPr>
          <p:nvPr/>
        </p:nvSpPr>
        <p:spPr>
          <a:xfrm>
            <a:off x="1469650" y="1391387"/>
            <a:ext cx="8308619" cy="4233778"/>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endParaRPr lang="en-US" dirty="0" smtClean="0">
              <a:cs typeface="Cordia New" pitchFamily="34" charset="-34"/>
            </a:endParaRPr>
          </a:p>
          <a:p>
            <a:pPr>
              <a:buFont typeface="Wingdings" panose="05000000000000000000" pitchFamily="2" charset="2"/>
              <a:buChar char="Ø"/>
              <a:defRPr/>
            </a:pPr>
            <a:r>
              <a:rPr lang="en-US" b="1" dirty="0" smtClean="0">
                <a:solidFill>
                  <a:srgbClr val="FF0000"/>
                </a:solidFill>
                <a:cs typeface="Cordia New" pitchFamily="34" charset="-34"/>
              </a:rPr>
              <a:t>Channel strategy </a:t>
            </a:r>
            <a:r>
              <a:rPr lang="en-US" dirty="0" smtClean="0">
                <a:cs typeface="Cordia New" pitchFamily="34" charset="-34"/>
              </a:rPr>
              <a:t>is much broader and more basic component than logistics management.</a:t>
            </a:r>
          </a:p>
          <a:p>
            <a:pPr>
              <a:buFont typeface="Wingdings" panose="05000000000000000000" pitchFamily="2" charset="2"/>
              <a:buChar char="Ø"/>
              <a:defRPr/>
            </a:pPr>
            <a:r>
              <a:rPr lang="en-US" b="1" dirty="0" smtClean="0">
                <a:solidFill>
                  <a:srgbClr val="FF0000"/>
                </a:solidFill>
                <a:cs typeface="Cordia New" pitchFamily="34" charset="-34"/>
              </a:rPr>
              <a:t>Channel strategy </a:t>
            </a:r>
            <a:r>
              <a:rPr lang="en-US" dirty="0" smtClean="0">
                <a:cs typeface="Cordia New" pitchFamily="34" charset="-34"/>
              </a:rPr>
              <a:t>is concerned with the entire process of setting up and operating the contractual organization that is responsible for meeting the firm’s distribution objectives.</a:t>
            </a:r>
          </a:p>
          <a:p>
            <a:pPr>
              <a:buFont typeface="Wingdings" panose="05000000000000000000" pitchFamily="2" charset="2"/>
              <a:buChar char="Ø"/>
            </a:pPr>
            <a:r>
              <a:rPr lang="en-US" altLang="ar-SA" b="1" dirty="0" smtClean="0">
                <a:solidFill>
                  <a:srgbClr val="FF0000"/>
                </a:solidFill>
                <a:cs typeface="Cordia New" pitchFamily="34" charset="-34"/>
              </a:rPr>
              <a:t>Logistics management </a:t>
            </a:r>
            <a:r>
              <a:rPr lang="en-US" altLang="ar-SA" dirty="0" smtClean="0">
                <a:cs typeface="Cordia New" panose="020B0304020202020204" pitchFamily="34" charset="-34"/>
              </a:rPr>
              <a:t>is more narrowly focused on providing product availability at the appropriate times and places in the marketing channel.</a:t>
            </a:r>
            <a:endParaRPr lang="en-US" altLang="ar-SA" sz="2000" dirty="0" smtClean="0">
              <a:cs typeface="Cordia New" panose="020B0304020202020204" pitchFamily="34" charset="-34"/>
            </a:endParaRPr>
          </a:p>
          <a:p>
            <a:pPr>
              <a:buFont typeface="Wingdings" panose="05000000000000000000" pitchFamily="2" charset="2"/>
              <a:buChar char="Ø"/>
              <a:defRPr/>
            </a:pPr>
            <a:endParaRPr lang="th-TH" dirty="0" smtClean="0"/>
          </a:p>
        </p:txBody>
      </p:sp>
      <p:grpSp>
        <p:nvGrpSpPr>
          <p:cNvPr id="13" name="Group 2"/>
          <p:cNvGrpSpPr>
            <a:grpSpLocks/>
          </p:cNvGrpSpPr>
          <p:nvPr/>
        </p:nvGrpSpPr>
        <p:grpSpPr bwMode="auto">
          <a:xfrm>
            <a:off x="9400078" y="115545"/>
            <a:ext cx="2501900" cy="1873250"/>
            <a:chOff x="3276798" y="1844675"/>
            <a:chExt cx="3003744" cy="2160588"/>
          </a:xfrm>
        </p:grpSpPr>
        <p:sp>
          <p:nvSpPr>
            <p:cNvPr id="14" name="Rounded Rectangle 13"/>
            <p:cNvSpPr/>
            <p:nvPr/>
          </p:nvSpPr>
          <p:spPr bwMode="auto">
            <a:xfrm>
              <a:off x="4140183" y="1844675"/>
              <a:ext cx="1297938" cy="792825"/>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Distribution strategy</a:t>
              </a:r>
              <a:endParaRPr lang="th-TH" sz="1200" b="1" dirty="0">
                <a:solidFill>
                  <a:schemeClr val="tx1"/>
                </a:solidFill>
              </a:endParaRPr>
            </a:p>
          </p:txBody>
        </p:sp>
        <p:sp>
          <p:nvSpPr>
            <p:cNvPr id="15" name="Rounded Rectangle 14"/>
            <p:cNvSpPr/>
            <p:nvPr/>
          </p:nvSpPr>
          <p:spPr bwMode="auto">
            <a:xfrm>
              <a:off x="3276798" y="3212436"/>
              <a:ext cx="1296032"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Channel strategy component</a:t>
              </a:r>
              <a:endParaRPr lang="th-TH" sz="1200" b="1" dirty="0">
                <a:solidFill>
                  <a:schemeClr val="tx1"/>
                </a:solidFill>
              </a:endParaRPr>
            </a:p>
          </p:txBody>
        </p:sp>
        <p:sp>
          <p:nvSpPr>
            <p:cNvPr id="16" name="Rounded Rectangle 15"/>
            <p:cNvSpPr/>
            <p:nvPr/>
          </p:nvSpPr>
          <p:spPr bwMode="auto">
            <a:xfrm>
              <a:off x="4982604" y="3212436"/>
              <a:ext cx="1297938"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Logistics management component</a:t>
              </a:r>
              <a:endParaRPr lang="th-TH" sz="1200" b="1" dirty="0">
                <a:solidFill>
                  <a:schemeClr val="tx1"/>
                </a:solidFill>
              </a:endParaRPr>
            </a:p>
          </p:txBody>
        </p:sp>
        <p:cxnSp>
          <p:nvCxnSpPr>
            <p:cNvPr id="17" name="Straight Arrow Connector 16"/>
            <p:cNvCxnSpPr/>
            <p:nvPr/>
          </p:nvCxnSpPr>
          <p:spPr bwMode="auto">
            <a:xfrm flipH="1">
              <a:off x="3993427" y="2639332"/>
              <a:ext cx="57559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a:off x="5003570" y="2637500"/>
              <a:ext cx="64992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2721366" y="5713557"/>
            <a:ext cx="5805186" cy="646331"/>
          </a:xfrm>
          <a:prstGeom prst="rect">
            <a:avLst/>
          </a:prstGeom>
          <a:solidFill>
            <a:schemeClr val="accent2"/>
          </a:solidFill>
          <a:ln>
            <a:solidFill>
              <a:schemeClr val="tx1"/>
            </a:solidFill>
          </a:ln>
        </p:spPr>
        <p:txBody>
          <a:bodyPr wrap="square">
            <a:spAutoFit/>
          </a:bodyPr>
          <a:lstStyle/>
          <a:p>
            <a:pPr algn="ctr"/>
            <a:r>
              <a:rPr lang="en-US" altLang="ar-SA" b="1" dirty="0" smtClean="0">
                <a:cs typeface="Cordia New" panose="020B0304020202020204" pitchFamily="34" charset="-34"/>
              </a:rPr>
              <a:t>Usually, channel strategy must already be formulated before logistics management can even be considered.</a:t>
            </a:r>
            <a:endParaRPr lang="th-TH" altLang="ar-SA" b="1" dirty="0" smtClean="0"/>
          </a:p>
        </p:txBody>
      </p:sp>
      <p:sp>
        <p:nvSpPr>
          <p:cNvPr id="20" name="8-Point Star 19"/>
          <p:cNvSpPr/>
          <p:nvPr/>
        </p:nvSpPr>
        <p:spPr>
          <a:xfrm>
            <a:off x="9599823" y="802932"/>
            <a:ext cx="571500" cy="500063"/>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900" b="1" dirty="0"/>
              <a:t>1st</a:t>
            </a:r>
          </a:p>
        </p:txBody>
      </p:sp>
      <p:sp>
        <p:nvSpPr>
          <p:cNvPr id="21" name="8-Point Star 20"/>
          <p:cNvSpPr/>
          <p:nvPr/>
        </p:nvSpPr>
        <p:spPr>
          <a:xfrm>
            <a:off x="11285748" y="939457"/>
            <a:ext cx="571500" cy="500063"/>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900" b="1" dirty="0"/>
              <a:t>2nd</a:t>
            </a:r>
          </a:p>
        </p:txBody>
      </p:sp>
    </p:spTree>
    <p:extLst>
      <p:ext uri="{BB962C8B-B14F-4D97-AF65-F5344CB8AC3E}">
        <p14:creationId xmlns:p14="http://schemas.microsoft.com/office/powerpoint/2010/main" val="3739170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1226" y="65166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198711"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11643" y="6356350"/>
            <a:ext cx="465083" cy="365125"/>
          </a:xfrm>
          <a:ln>
            <a:solidFill>
              <a:schemeClr val="tx1"/>
            </a:solidFill>
          </a:ln>
        </p:spPr>
        <p:txBody>
          <a:bodyPr/>
          <a:lstStyle/>
          <a:p>
            <a:pPr algn="ctr"/>
            <a:fld id="{FDED41F8-FC0F-4085-8150-313B6CF05213}" type="slidenum">
              <a:rPr lang="en-US" sz="1600" smtClean="0">
                <a:solidFill>
                  <a:schemeClr val="tx1"/>
                </a:solidFill>
              </a:rPr>
              <a:pPr algn="ctr"/>
              <a:t>35</a:t>
            </a:fld>
            <a:endParaRPr lang="en-US" sz="1600" dirty="0">
              <a:solidFill>
                <a:schemeClr val="tx1"/>
              </a:solidFill>
            </a:endParaRPr>
          </a:p>
        </p:txBody>
      </p:sp>
      <p:sp>
        <p:nvSpPr>
          <p:cNvPr id="11" name="Title 1"/>
          <p:cNvSpPr txBox="1">
            <a:spLocks/>
          </p:cNvSpPr>
          <p:nvPr/>
        </p:nvSpPr>
        <p:spPr>
          <a:xfrm>
            <a:off x="2075695" y="281880"/>
            <a:ext cx="953594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dirty="0" smtClean="0">
                <a:solidFill>
                  <a:schemeClr val="bg1"/>
                </a:solidFill>
                <a:latin typeface="Arial Black" panose="020B0A04020102020204" pitchFamily="34" charset="0"/>
              </a:rPr>
              <a:t>Flows in Marketing Channels</a:t>
            </a:r>
            <a:endParaRPr lang="th-TH" altLang="ar-SA" sz="4000" dirty="0">
              <a:solidFill>
                <a:schemeClr val="bg1"/>
              </a:solidFill>
              <a:latin typeface="Arial Black" panose="020B0A04020102020204" pitchFamily="34" charset="0"/>
            </a:endParaRPr>
          </a:p>
        </p:txBody>
      </p:sp>
      <p:sp>
        <p:nvSpPr>
          <p:cNvPr id="12" name="Content Placeholder 2"/>
          <p:cNvSpPr txBox="1">
            <a:spLocks/>
          </p:cNvSpPr>
          <p:nvPr/>
        </p:nvSpPr>
        <p:spPr>
          <a:xfrm>
            <a:off x="1882588" y="1607443"/>
            <a:ext cx="8968773" cy="4269198"/>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Arial" panose="020B0604020202020204" pitchFamily="34" charset="0"/>
              <a:buNone/>
            </a:pPr>
            <a:r>
              <a:rPr lang="en-US" altLang="ar-SA" b="1" dirty="0" smtClean="0">
                <a:cs typeface="Cordia New" panose="020B0304020202020204" pitchFamily="34" charset="-34"/>
              </a:rPr>
              <a:t>The actual physical movement of the product from the manufacturer through all of the parties who take physical possession of the product, from its point of production to final consumers.</a:t>
            </a:r>
          </a:p>
          <a:p>
            <a:pPr marL="514350" indent="-514350">
              <a:buFont typeface="Calibri" panose="020F0502020204030204" pitchFamily="34" charset="0"/>
              <a:buAutoNum type="arabicPeriod"/>
            </a:pPr>
            <a:endParaRPr lang="en-US" altLang="ar-SA" sz="900" b="1" dirty="0" smtClean="0">
              <a:cs typeface="Cordia New" panose="020B0304020202020204" pitchFamily="34" charset="-34"/>
            </a:endParaRP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Product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Negotiation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Ownership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Information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Promotion flow</a:t>
            </a:r>
            <a:endParaRPr lang="th-TH" altLang="ar-SA" sz="2400" b="1" dirty="0" smtClean="0">
              <a:solidFill>
                <a:srgbClr val="FF0000"/>
              </a:solidFill>
            </a:endParaRPr>
          </a:p>
        </p:txBody>
      </p:sp>
    </p:spTree>
    <p:extLst>
      <p:ext uri="{BB962C8B-B14F-4D97-AF65-F5344CB8AC3E}">
        <p14:creationId xmlns:p14="http://schemas.microsoft.com/office/powerpoint/2010/main" val="40699670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05141" y="64787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396081" cy="1610200"/>
          </a:xfrm>
          <a:prstGeom prst="rect">
            <a:avLst/>
          </a:prstGeom>
        </p:spPr>
      </p:pic>
      <p:sp>
        <p:nvSpPr>
          <p:cNvPr id="8" name="TextBox 7"/>
          <p:cNvSpPr txBox="1"/>
          <p:nvPr/>
        </p:nvSpPr>
        <p:spPr>
          <a:xfrm>
            <a:off x="0" y="39808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59473" y="6318432"/>
            <a:ext cx="51320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36</a:t>
            </a:fld>
            <a:endParaRPr lang="en-US" sz="1600">
              <a:solidFill>
                <a:schemeClr val="tx1"/>
              </a:solidFill>
            </a:endParaRPr>
          </a:p>
        </p:txBody>
      </p:sp>
      <p:sp>
        <p:nvSpPr>
          <p:cNvPr id="11" name="Rectangle 1028"/>
          <p:cNvSpPr txBox="1">
            <a:spLocks noChangeArrowheads="1"/>
          </p:cNvSpPr>
          <p:nvPr/>
        </p:nvSpPr>
        <p:spPr>
          <a:xfrm>
            <a:off x="1676400" y="23879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What is Channel Conflict?</a:t>
            </a:r>
            <a:endParaRPr lang="en-US" altLang="ar-SA" dirty="0">
              <a:solidFill>
                <a:schemeClr val="bg1"/>
              </a:solidFill>
              <a:latin typeface="Arial Black" panose="020B0A04020102020204" pitchFamily="34" charset="0"/>
            </a:endParaRPr>
          </a:p>
        </p:txBody>
      </p:sp>
      <p:sp>
        <p:nvSpPr>
          <p:cNvPr id="12" name="Rectangle 1029"/>
          <p:cNvSpPr txBox="1">
            <a:spLocks noChangeArrowheads="1"/>
          </p:cNvSpPr>
          <p:nvPr/>
        </p:nvSpPr>
        <p:spPr>
          <a:xfrm>
            <a:off x="2332691" y="1803153"/>
            <a:ext cx="7879415" cy="3781539"/>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dirty="0" smtClean="0">
                <a:solidFill>
                  <a:srgbClr val="FF0000"/>
                </a:solidFill>
              </a:rPr>
              <a:t>Channel conflict </a:t>
            </a:r>
            <a:r>
              <a:rPr lang="en-US" altLang="ar-SA" sz="3200" b="1" dirty="0" smtClean="0"/>
              <a:t>occurs when one member’s actions prevent another channel from achieving its goal. </a:t>
            </a:r>
          </a:p>
          <a:p>
            <a:pPr>
              <a:buFont typeface="Wingdings" panose="05000000000000000000" pitchFamily="2" charset="2"/>
              <a:buChar char="q"/>
            </a:pPr>
            <a:r>
              <a:rPr lang="en-US" altLang="ar-SA" sz="3200" b="1" dirty="0" smtClean="0">
                <a:solidFill>
                  <a:srgbClr val="FF0000"/>
                </a:solidFill>
              </a:rPr>
              <a:t>Types of channel conflict</a:t>
            </a:r>
          </a:p>
          <a:p>
            <a:pPr lvl="1"/>
            <a:r>
              <a:rPr lang="en-US" altLang="ar-SA" sz="2800" b="1" dirty="0" smtClean="0"/>
              <a:t>Vertical</a:t>
            </a:r>
          </a:p>
          <a:p>
            <a:pPr lvl="1"/>
            <a:r>
              <a:rPr lang="en-US" altLang="ar-SA" sz="2800" b="1" dirty="0" smtClean="0"/>
              <a:t>Horizontal</a:t>
            </a:r>
          </a:p>
          <a:p>
            <a:pPr lvl="1"/>
            <a:r>
              <a:rPr lang="en-US" altLang="ar-SA" sz="2800" b="1" dirty="0" smtClean="0"/>
              <a:t>Multichannel</a:t>
            </a:r>
          </a:p>
          <a:p>
            <a:pPr lvl="1">
              <a:buFontTx/>
              <a:buNone/>
            </a:pPr>
            <a:endParaRPr lang="en-US" altLang="ar-SA" sz="2800" b="1" dirty="0"/>
          </a:p>
        </p:txBody>
      </p:sp>
    </p:spTree>
    <p:extLst>
      <p:ext uri="{BB962C8B-B14F-4D97-AF65-F5344CB8AC3E}">
        <p14:creationId xmlns:p14="http://schemas.microsoft.com/office/powerpoint/2010/main" val="1040245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blinds(horizontal)">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blinds(horizontal)">
                                      <p:cBhvr>
                                        <p:cTn id="12" dur="500"/>
                                        <p:tgtEl>
                                          <p:spTgt spid="12">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blinds(horizontal)">
                                      <p:cBhvr>
                                        <p:cTn id="15" dur="500"/>
                                        <p:tgtEl>
                                          <p:spTgt spid="12">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blinds(horizontal)">
                                      <p:cBhvr>
                                        <p:cTn id="18" dur="500"/>
                                        <p:tgtEl>
                                          <p:spTgt spid="12">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2">
                                            <p:txEl>
                                              <p:pRg st="4" end="4"/>
                                            </p:txEl>
                                          </p:spTgt>
                                        </p:tgtEl>
                                        <p:attrNameLst>
                                          <p:attrName>style.visibility</p:attrName>
                                        </p:attrNameLst>
                                      </p:cBhvr>
                                      <p:to>
                                        <p:strVal val="visible"/>
                                      </p:to>
                                    </p:set>
                                    <p:animEffect transition="in" filter="blinds(horizontal)">
                                      <p:cBhvr>
                                        <p:cTn id="21"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00481" y="64727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646201" cy="1610200"/>
          </a:xfrm>
          <a:prstGeom prst="rect">
            <a:avLst/>
          </a:prstGeom>
        </p:spPr>
      </p:pic>
      <p:sp>
        <p:nvSpPr>
          <p:cNvPr id="8" name="TextBox 7"/>
          <p:cNvSpPr txBox="1"/>
          <p:nvPr/>
        </p:nvSpPr>
        <p:spPr>
          <a:xfrm>
            <a:off x="11289" y="280156"/>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350152" y="6472737"/>
            <a:ext cx="722523" cy="34270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37</a:t>
            </a:fld>
            <a:endParaRPr lang="en-US" sz="1600">
              <a:solidFill>
                <a:schemeClr val="tx1"/>
              </a:solidFill>
            </a:endParaRPr>
          </a:p>
        </p:txBody>
      </p:sp>
      <p:sp>
        <p:nvSpPr>
          <p:cNvPr id="11" name="Title 1"/>
          <p:cNvSpPr txBox="1">
            <a:spLocks/>
          </p:cNvSpPr>
          <p:nvPr/>
        </p:nvSpPr>
        <p:spPr>
          <a:xfrm>
            <a:off x="2546534" y="500062"/>
            <a:ext cx="9244682"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4000" dirty="0" smtClean="0">
                <a:solidFill>
                  <a:schemeClr val="bg1"/>
                </a:solidFill>
                <a:latin typeface="Arial Black" panose="020B0A04020102020204" pitchFamily="34" charset="0"/>
              </a:rPr>
              <a:t>Causes of Channel Conflict</a:t>
            </a:r>
            <a:endParaRPr lang="ar-SA" sz="4000" dirty="0">
              <a:solidFill>
                <a:schemeClr val="bg1"/>
              </a:solidFill>
            </a:endParaRPr>
          </a:p>
        </p:txBody>
      </p:sp>
      <p:sp>
        <p:nvSpPr>
          <p:cNvPr id="12" name="Content Placeholder 2"/>
          <p:cNvSpPr txBox="1">
            <a:spLocks/>
          </p:cNvSpPr>
          <p:nvPr/>
        </p:nvSpPr>
        <p:spPr>
          <a:xfrm>
            <a:off x="2667225" y="1825625"/>
            <a:ext cx="8427720" cy="4134111"/>
          </a:xfrm>
          <a:prstGeom prst="rect">
            <a:avLst/>
          </a:prstGeom>
          <a:ln>
            <a:solidFill>
              <a:schemeClr val="accent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latin typeface="Arial" panose="020B0604020202020204" pitchFamily="34" charset="0"/>
              </a:rPr>
              <a:t>Goal incompatibility</a:t>
            </a:r>
          </a:p>
          <a:p>
            <a:r>
              <a:rPr lang="en-US" altLang="ar-SA" sz="3200" b="1" dirty="0">
                <a:latin typeface="Arial" panose="020B0604020202020204" pitchFamily="34" charset="0"/>
              </a:rPr>
              <a:t>Unclear roles and rights</a:t>
            </a:r>
          </a:p>
          <a:p>
            <a:r>
              <a:rPr lang="en-US" altLang="ar-SA" sz="3200" b="1" dirty="0">
                <a:latin typeface="Arial" panose="020B0604020202020204" pitchFamily="34" charset="0"/>
              </a:rPr>
              <a:t>Differences in perception</a:t>
            </a:r>
          </a:p>
          <a:p>
            <a:r>
              <a:rPr lang="en-US" altLang="ar-SA" sz="3200" b="1" dirty="0" smtClean="0">
                <a:latin typeface="Arial" panose="020B0604020202020204" pitchFamily="34" charset="0"/>
              </a:rPr>
              <a:t>Intermediaries’ dependence on the manufacturer</a:t>
            </a:r>
          </a:p>
          <a:p>
            <a:endParaRPr lang="ar-SA" sz="3200" dirty="0"/>
          </a:p>
        </p:txBody>
      </p:sp>
    </p:spTree>
    <p:extLst>
      <p:ext uri="{BB962C8B-B14F-4D97-AF65-F5344CB8AC3E}">
        <p14:creationId xmlns:p14="http://schemas.microsoft.com/office/powerpoint/2010/main" val="1031471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5540"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151476" cy="1610200"/>
          </a:xfrm>
          <a:prstGeom prst="rect">
            <a:avLst/>
          </a:prstGeom>
        </p:spPr>
      </p:pic>
      <p:sp>
        <p:nvSpPr>
          <p:cNvPr id="8" name="TextBox 7"/>
          <p:cNvSpPr txBox="1"/>
          <p:nvPr/>
        </p:nvSpPr>
        <p:spPr>
          <a:xfrm>
            <a:off x="11289" y="387331"/>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38</a:t>
            </a:fld>
            <a:endParaRPr lang="en-US" sz="1600" dirty="0">
              <a:solidFill>
                <a:schemeClr val="tx1"/>
              </a:solidFill>
            </a:endParaRPr>
          </a:p>
        </p:txBody>
      </p:sp>
      <p:sp>
        <p:nvSpPr>
          <p:cNvPr id="11" name="Rectangle 8"/>
          <p:cNvSpPr txBox="1">
            <a:spLocks noChangeArrowheads="1"/>
          </p:cNvSpPr>
          <p:nvPr/>
        </p:nvSpPr>
        <p:spPr>
          <a:xfrm>
            <a:off x="2355269" y="149700"/>
            <a:ext cx="8347841" cy="14605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Strategies for Managing Channel Conflict</a:t>
            </a:r>
            <a:endParaRPr lang="en-US" altLang="ar-SA" sz="3600" dirty="0">
              <a:solidFill>
                <a:schemeClr val="bg1"/>
              </a:solidFill>
              <a:latin typeface="Arial Black" panose="020B0A04020102020204" pitchFamily="34" charset="0"/>
            </a:endParaRPr>
          </a:p>
        </p:txBody>
      </p:sp>
      <p:sp>
        <p:nvSpPr>
          <p:cNvPr id="12" name="Rectangle 9"/>
          <p:cNvSpPr txBox="1">
            <a:spLocks noChangeArrowheads="1"/>
          </p:cNvSpPr>
          <p:nvPr/>
        </p:nvSpPr>
        <p:spPr>
          <a:xfrm>
            <a:off x="2154621" y="1821102"/>
            <a:ext cx="4330262" cy="4155691"/>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pPr>
            <a:r>
              <a:rPr lang="en-US" altLang="ar-SA" sz="3600" b="1" smtClean="0"/>
              <a:t>Adoption of superordinate goals</a:t>
            </a:r>
          </a:p>
          <a:p>
            <a:pPr>
              <a:buClr>
                <a:srgbClr val="FF0000"/>
              </a:buClr>
            </a:pPr>
            <a:r>
              <a:rPr lang="en-US" altLang="ar-SA" sz="3600" b="1" smtClean="0"/>
              <a:t>Exchange of employees</a:t>
            </a:r>
          </a:p>
          <a:p>
            <a:pPr>
              <a:buClr>
                <a:srgbClr val="FF0000"/>
              </a:buClr>
            </a:pPr>
            <a:r>
              <a:rPr lang="en-US" altLang="ar-SA" sz="3600" b="1" smtClean="0"/>
              <a:t>Joint membership in trade associations</a:t>
            </a:r>
            <a:endParaRPr lang="en-US" altLang="ar-SA" sz="3600" b="1" dirty="0"/>
          </a:p>
        </p:txBody>
      </p:sp>
      <p:sp>
        <p:nvSpPr>
          <p:cNvPr id="13" name="Rectangle 10"/>
          <p:cNvSpPr txBox="1">
            <a:spLocks noChangeArrowheads="1"/>
          </p:cNvSpPr>
          <p:nvPr/>
        </p:nvSpPr>
        <p:spPr>
          <a:xfrm>
            <a:off x="6747727" y="1790501"/>
            <a:ext cx="3602421" cy="4186292"/>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pPr>
            <a:r>
              <a:rPr lang="en-US" altLang="ar-SA" sz="3600" b="1" dirty="0" smtClean="0"/>
              <a:t>Cooptation</a:t>
            </a:r>
          </a:p>
          <a:p>
            <a:pPr>
              <a:buClr>
                <a:srgbClr val="FF0000"/>
              </a:buClr>
            </a:pPr>
            <a:r>
              <a:rPr lang="en-US" altLang="ar-SA" sz="3600" b="1" dirty="0" smtClean="0"/>
              <a:t>Diplomacy</a:t>
            </a:r>
          </a:p>
          <a:p>
            <a:pPr>
              <a:buClr>
                <a:srgbClr val="FF0000"/>
              </a:buClr>
            </a:pPr>
            <a:r>
              <a:rPr lang="en-US" altLang="ar-SA" sz="3600" b="1" dirty="0" smtClean="0"/>
              <a:t>Mediation</a:t>
            </a:r>
          </a:p>
          <a:p>
            <a:pPr>
              <a:buClr>
                <a:srgbClr val="FF0000"/>
              </a:buClr>
            </a:pPr>
            <a:r>
              <a:rPr lang="en-US" altLang="ar-SA" sz="3600" b="1" dirty="0" smtClean="0"/>
              <a:t>Arbitration</a:t>
            </a:r>
          </a:p>
          <a:p>
            <a:pPr>
              <a:buClr>
                <a:srgbClr val="FF0000"/>
              </a:buClr>
            </a:pPr>
            <a:r>
              <a:rPr lang="en-US" altLang="ar-SA" sz="3600" b="1" dirty="0" smtClean="0"/>
              <a:t>Legal recourse</a:t>
            </a:r>
          </a:p>
          <a:p>
            <a:pPr>
              <a:buClr>
                <a:srgbClr val="FF0000"/>
              </a:buClr>
            </a:pPr>
            <a:endParaRPr lang="en-US" altLang="ar-SA" sz="3600" b="1" dirty="0"/>
          </a:p>
        </p:txBody>
      </p:sp>
    </p:spTree>
    <p:extLst>
      <p:ext uri="{BB962C8B-B14F-4D97-AF65-F5344CB8AC3E}">
        <p14:creationId xmlns:p14="http://schemas.microsoft.com/office/powerpoint/2010/main" val="24880699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212122"/>
            <a:ext cx="672792" cy="603324"/>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9633" y="65532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117" y="0"/>
            <a:ext cx="11201070"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48456" y="6516805"/>
            <a:ext cx="524219" cy="298641"/>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39</a:t>
            </a:fld>
            <a:endParaRPr lang="en-US" sz="1600">
              <a:solidFill>
                <a:schemeClr val="tx1"/>
              </a:solidFill>
            </a:endParaRPr>
          </a:p>
        </p:txBody>
      </p:sp>
      <p:sp>
        <p:nvSpPr>
          <p:cNvPr id="11" name="Title 1"/>
          <p:cNvSpPr txBox="1">
            <a:spLocks/>
          </p:cNvSpPr>
          <p:nvPr/>
        </p:nvSpPr>
        <p:spPr>
          <a:xfrm>
            <a:off x="1382317" y="396404"/>
            <a:ext cx="10428248" cy="8726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smtClean="0">
                <a:solidFill>
                  <a:schemeClr val="bg1"/>
                </a:solidFill>
                <a:latin typeface="Arial Black" panose="020B0A04020102020204" pitchFamily="34" charset="0"/>
              </a:rPr>
              <a:t>PHYSICAL DISTRIBUTION</a:t>
            </a:r>
            <a:endParaRPr lang="ar-SA" sz="4000" dirty="0">
              <a:solidFill>
                <a:schemeClr val="bg1"/>
              </a:solidFill>
              <a:latin typeface="Arial Black" panose="020B0A04020102020204" pitchFamily="34" charset="0"/>
            </a:endParaRPr>
          </a:p>
        </p:txBody>
      </p:sp>
      <p:sp>
        <p:nvSpPr>
          <p:cNvPr id="12" name="Content Placeholder 2"/>
          <p:cNvSpPr txBox="1">
            <a:spLocks/>
          </p:cNvSpPr>
          <p:nvPr/>
        </p:nvSpPr>
        <p:spPr>
          <a:xfrm>
            <a:off x="467011" y="1630066"/>
            <a:ext cx="9757185" cy="475262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000" b="1" dirty="0" smtClean="0">
                <a:solidFill>
                  <a:srgbClr val="FF0000"/>
                </a:solidFill>
              </a:rPr>
              <a:t>Physical distribution </a:t>
            </a:r>
            <a:r>
              <a:rPr lang="en-US" sz="2000" b="1" dirty="0" smtClean="0"/>
              <a:t>is responsible for delivering to the customer what is wanted on time &amp; at minimum cost</a:t>
            </a:r>
          </a:p>
          <a:p>
            <a:pPr>
              <a:buFont typeface="Wingdings" panose="05000000000000000000" pitchFamily="2" charset="2"/>
              <a:buChar char="q"/>
            </a:pPr>
            <a:r>
              <a:rPr lang="en-US" sz="2000" b="1" dirty="0" smtClean="0"/>
              <a:t> The Objective of distribution management is to design &amp; operate a distribution system that attains the required level of customer services &amp; does so at least cost </a:t>
            </a:r>
          </a:p>
          <a:p>
            <a:r>
              <a:rPr lang="en-US" b="1" u="sng" dirty="0" smtClean="0">
                <a:solidFill>
                  <a:srgbClr val="FF0000"/>
                </a:solidFill>
              </a:rPr>
              <a:t>TYPES</a:t>
            </a:r>
            <a:r>
              <a:rPr lang="en-US" sz="2000" dirty="0" smtClean="0">
                <a:solidFill>
                  <a:srgbClr val="FF0000"/>
                </a:solidFill>
              </a:rPr>
              <a:t> </a:t>
            </a:r>
          </a:p>
          <a:p>
            <a:r>
              <a:rPr lang="en-US" sz="2000" b="1" u="sng" dirty="0" smtClean="0">
                <a:solidFill>
                  <a:srgbClr val="FF0000"/>
                </a:solidFill>
              </a:rPr>
              <a:t>Physical Supply</a:t>
            </a:r>
          </a:p>
          <a:p>
            <a:pPr marL="0" indent="0">
              <a:buFont typeface="Arial" panose="020B0604020202020204" pitchFamily="34" charset="0"/>
              <a:buNone/>
            </a:pPr>
            <a:r>
              <a:rPr lang="en-US" sz="2000" dirty="0" smtClean="0"/>
              <a:t> </a:t>
            </a:r>
            <a:r>
              <a:rPr lang="en-US" sz="2000" b="1" dirty="0" smtClean="0"/>
              <a:t>◦ goods moving from supplier to manufacturer </a:t>
            </a:r>
          </a:p>
          <a:p>
            <a:pPr marL="0" indent="0">
              <a:buFont typeface="Arial" panose="020B0604020202020204" pitchFamily="34" charset="0"/>
              <a:buNone/>
            </a:pPr>
            <a:r>
              <a:rPr lang="en-US" sz="2000" b="1" dirty="0" smtClean="0"/>
              <a:t>◦ “inbound”</a:t>
            </a:r>
          </a:p>
          <a:p>
            <a:r>
              <a:rPr lang="en-US" sz="2000" b="1" u="sng" dirty="0" smtClean="0"/>
              <a:t> </a:t>
            </a:r>
            <a:r>
              <a:rPr lang="en-US" sz="2000" b="1" u="sng" dirty="0" smtClean="0">
                <a:solidFill>
                  <a:srgbClr val="FF0000"/>
                </a:solidFill>
              </a:rPr>
              <a:t>Physical Distribution </a:t>
            </a:r>
          </a:p>
          <a:p>
            <a:pPr marL="0" indent="0">
              <a:buFont typeface="Arial" panose="020B0604020202020204" pitchFamily="34" charset="0"/>
              <a:buNone/>
            </a:pPr>
            <a:r>
              <a:rPr lang="en-US" sz="2000" b="1" dirty="0" smtClean="0"/>
              <a:t>◦ goods moving from manufacturer to customers</a:t>
            </a:r>
          </a:p>
          <a:p>
            <a:pPr marL="0" indent="0">
              <a:buFont typeface="Arial" panose="020B0604020202020204" pitchFamily="34" charset="0"/>
              <a:buNone/>
            </a:pPr>
            <a:r>
              <a:rPr lang="en-US" sz="2000" b="1" dirty="0" smtClean="0"/>
              <a:t> ◦ “outbound</a:t>
            </a:r>
            <a:r>
              <a:rPr lang="en-US" sz="2000" dirty="0" smtClean="0"/>
              <a:t>”</a:t>
            </a:r>
          </a:p>
          <a:p>
            <a:endParaRPr lang="ar-SA" sz="2000" dirty="0"/>
          </a:p>
        </p:txBody>
      </p:sp>
      <p:pic>
        <p:nvPicPr>
          <p:cNvPr id="13" name="Content Placeholder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80039" y="2871513"/>
            <a:ext cx="6130526" cy="3340609"/>
          </a:xfrm>
          <a:prstGeom prst="rect">
            <a:avLst/>
          </a:prstGeom>
        </p:spPr>
      </p:pic>
    </p:spTree>
    <p:extLst>
      <p:ext uri="{BB962C8B-B14F-4D97-AF65-F5344CB8AC3E}">
        <p14:creationId xmlns:p14="http://schemas.microsoft.com/office/powerpoint/2010/main" val="2039566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06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6401" y="0"/>
            <a:ext cx="11311669" cy="1610200"/>
          </a:xfrm>
          <a:prstGeom prst="rect">
            <a:avLst/>
          </a:prstGeom>
        </p:spPr>
      </p:pic>
      <p:sp>
        <p:nvSpPr>
          <p:cNvPr id="8" name="TextBox 7"/>
          <p:cNvSpPr txBox="1"/>
          <p:nvPr/>
        </p:nvSpPr>
        <p:spPr>
          <a:xfrm>
            <a:off x="-88945" y="44111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22155" y="6335132"/>
            <a:ext cx="450520" cy="400362"/>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40</a:t>
            </a:fld>
            <a:endParaRPr lang="en-US" sz="1600">
              <a:solidFill>
                <a:schemeClr val="tx1"/>
              </a:solidFill>
            </a:endParaRPr>
          </a:p>
        </p:txBody>
      </p:sp>
      <p:sp>
        <p:nvSpPr>
          <p:cNvPr id="11" name="Title 1"/>
          <p:cNvSpPr txBox="1">
            <a:spLocks/>
          </p:cNvSpPr>
          <p:nvPr/>
        </p:nvSpPr>
        <p:spPr>
          <a:xfrm>
            <a:off x="1491707" y="13471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smtClean="0">
                <a:solidFill>
                  <a:schemeClr val="bg1"/>
                </a:solidFill>
                <a:latin typeface="Arial Black" panose="020B0A04020102020204" pitchFamily="34" charset="0"/>
              </a:rPr>
              <a:t>Activities in Physical Distribution</a:t>
            </a:r>
            <a:endParaRPr lang="ar-SA" sz="3600" dirty="0">
              <a:solidFill>
                <a:schemeClr val="bg1"/>
              </a:solidFill>
              <a:latin typeface="Arial Black" panose="020B0A04020102020204" pitchFamily="34" charset="0"/>
            </a:endParaRPr>
          </a:p>
        </p:txBody>
      </p:sp>
      <p:sp>
        <p:nvSpPr>
          <p:cNvPr id="12" name="Content Placeholder 2"/>
          <p:cNvSpPr txBox="1">
            <a:spLocks/>
          </p:cNvSpPr>
          <p:nvPr/>
        </p:nvSpPr>
        <p:spPr>
          <a:xfrm>
            <a:off x="2485016" y="1707820"/>
            <a:ext cx="7842325" cy="4327749"/>
          </a:xfrm>
          <a:prstGeom prst="rect">
            <a:avLst/>
          </a:prstGeom>
          <a:ln>
            <a:solidFill>
              <a:schemeClr val="accent1"/>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smtClean="0">
                <a:solidFill>
                  <a:srgbClr val="FF0000"/>
                </a:solidFill>
              </a:rPr>
              <a:t>1.Transportation</a:t>
            </a:r>
            <a:r>
              <a:rPr lang="en-US" b="1" dirty="0" smtClean="0">
                <a:solidFill>
                  <a:srgbClr val="FF0000"/>
                </a:solidFill>
              </a:rPr>
              <a:t>: </a:t>
            </a:r>
            <a:r>
              <a:rPr lang="en-US" b="1" dirty="0" smtClean="0"/>
              <a:t>It involves various methods of moving goods outside the firms building </a:t>
            </a:r>
          </a:p>
          <a:p>
            <a:pPr marL="0" indent="0">
              <a:buFont typeface="Arial" panose="020B0604020202020204" pitchFamily="34" charset="0"/>
              <a:buNone/>
            </a:pPr>
            <a:r>
              <a:rPr lang="en-US" sz="3200" b="1" dirty="0" smtClean="0">
                <a:solidFill>
                  <a:srgbClr val="FF0000"/>
                </a:solidFill>
              </a:rPr>
              <a:t>2.Distribution Inventory: </a:t>
            </a:r>
            <a:r>
              <a:rPr lang="en-US" b="1" dirty="0" smtClean="0"/>
              <a:t>It includes all finished goods inventory at any point in the distribution system </a:t>
            </a:r>
          </a:p>
          <a:p>
            <a:pPr marL="0" indent="0">
              <a:buFont typeface="Arial" panose="020B0604020202020204" pitchFamily="34" charset="0"/>
              <a:buNone/>
            </a:pPr>
            <a:r>
              <a:rPr lang="en-US" sz="3200" b="1" dirty="0" smtClean="0">
                <a:solidFill>
                  <a:srgbClr val="FF0000"/>
                </a:solidFill>
              </a:rPr>
              <a:t>3.Materials Handling: </a:t>
            </a:r>
            <a:r>
              <a:rPr lang="en-US" b="1" dirty="0" smtClean="0"/>
              <a:t>It is the movement of stored goods inside the distribution center </a:t>
            </a:r>
          </a:p>
          <a:p>
            <a:pPr marL="0" indent="0">
              <a:buFont typeface="Arial" panose="020B0604020202020204" pitchFamily="34" charset="0"/>
              <a:buNone/>
            </a:pPr>
            <a:r>
              <a:rPr lang="en-US" sz="3200" b="1" dirty="0" smtClean="0">
                <a:solidFill>
                  <a:srgbClr val="FF0000"/>
                </a:solidFill>
              </a:rPr>
              <a:t>4.Pa</a:t>
            </a:r>
            <a:r>
              <a:rPr lang="en-US" sz="3600" b="1" dirty="0" smtClean="0">
                <a:solidFill>
                  <a:srgbClr val="FF0000"/>
                </a:solidFill>
              </a:rPr>
              <a:t>ckaging: </a:t>
            </a:r>
            <a:r>
              <a:rPr lang="en-US" b="1" dirty="0" smtClean="0"/>
              <a:t>Goods moving in a distribution system must be contained protected &amp; identified </a:t>
            </a:r>
          </a:p>
          <a:p>
            <a:pPr marL="0" indent="0">
              <a:buFont typeface="Arial" panose="020B0604020202020204" pitchFamily="34" charset="0"/>
              <a:buNone/>
            </a:pPr>
            <a:r>
              <a:rPr lang="en-US" sz="3200" b="1" dirty="0" smtClean="0">
                <a:solidFill>
                  <a:srgbClr val="FF0000"/>
                </a:solidFill>
              </a:rPr>
              <a:t>5.Order Processing: </a:t>
            </a:r>
            <a:r>
              <a:rPr lang="en-US" b="1" dirty="0" smtClean="0"/>
              <a:t>It includes all activities needed to fill customers orders</a:t>
            </a:r>
          </a:p>
          <a:p>
            <a:endParaRPr lang="ar-SA" b="1" dirty="0"/>
          </a:p>
        </p:txBody>
      </p:sp>
    </p:spTree>
    <p:extLst>
      <p:ext uri="{BB962C8B-B14F-4D97-AF65-F5344CB8AC3E}">
        <p14:creationId xmlns:p14="http://schemas.microsoft.com/office/powerpoint/2010/main" val="35207155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TotalTime>
  <Words>1397</Words>
  <Application>Microsoft Office PowerPoint</Application>
  <PresentationFormat>Widescreen</PresentationFormat>
  <Paragraphs>349</Paragraphs>
  <Slides>40</Slides>
  <Notes>0</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4" baseType="lpstr">
      <vt:lpstr>Aharoni</vt:lpstr>
      <vt:lpstr>Angsana New</vt:lpstr>
      <vt:lpstr>Arial</vt:lpstr>
      <vt:lpstr>Arial Black</vt:lpstr>
      <vt:lpstr>Calibri</vt:lpstr>
      <vt:lpstr>Calibri Light</vt:lpstr>
      <vt:lpstr>Cambria</vt:lpstr>
      <vt:lpstr>Cordia New</vt:lpstr>
      <vt:lpstr>Courier New</vt:lpstr>
      <vt:lpstr>Tajawal Medium</vt:lpstr>
      <vt:lpstr>Times New Roman</vt:lpstr>
      <vt:lpstr>Wingdings</vt:lpstr>
      <vt:lpstr>Office Theme</vt:lpstr>
      <vt:lpstr>Micrografx FlowCharter 7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129</cp:revision>
  <dcterms:created xsi:type="dcterms:W3CDTF">2021-08-03T13:03:26Z</dcterms:created>
  <dcterms:modified xsi:type="dcterms:W3CDTF">2022-04-02T21:14:44Z</dcterms:modified>
</cp:coreProperties>
</file>