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9" r:id="rId3"/>
  </p:sldMasterIdLst>
  <p:notesMasterIdLst>
    <p:notesMasterId r:id="rId49"/>
  </p:notesMasterIdLst>
  <p:sldIdLst>
    <p:sldId id="572" r:id="rId4"/>
    <p:sldId id="573" r:id="rId5"/>
    <p:sldId id="631" r:id="rId6"/>
    <p:sldId id="675" r:id="rId7"/>
    <p:sldId id="680" r:id="rId8"/>
    <p:sldId id="727" r:id="rId9"/>
    <p:sldId id="689" r:id="rId10"/>
    <p:sldId id="728" r:id="rId11"/>
    <p:sldId id="729" r:id="rId12"/>
    <p:sldId id="730" r:id="rId13"/>
    <p:sldId id="731" r:id="rId14"/>
    <p:sldId id="732" r:id="rId15"/>
    <p:sldId id="681" r:id="rId16"/>
    <p:sldId id="733" r:id="rId17"/>
    <p:sldId id="734" r:id="rId18"/>
    <p:sldId id="735" r:id="rId19"/>
    <p:sldId id="736" r:id="rId20"/>
    <p:sldId id="737" r:id="rId21"/>
    <p:sldId id="738" r:id="rId22"/>
    <p:sldId id="739" r:id="rId23"/>
    <p:sldId id="740" r:id="rId24"/>
    <p:sldId id="741" r:id="rId25"/>
    <p:sldId id="742" r:id="rId26"/>
    <p:sldId id="743" r:id="rId27"/>
    <p:sldId id="744" r:id="rId28"/>
    <p:sldId id="746" r:id="rId29"/>
    <p:sldId id="747" r:id="rId30"/>
    <p:sldId id="748" r:id="rId31"/>
    <p:sldId id="749" r:id="rId32"/>
    <p:sldId id="750" r:id="rId33"/>
    <p:sldId id="751" r:id="rId34"/>
    <p:sldId id="752" r:id="rId35"/>
    <p:sldId id="753" r:id="rId36"/>
    <p:sldId id="754" r:id="rId37"/>
    <p:sldId id="755" r:id="rId38"/>
    <p:sldId id="757" r:id="rId39"/>
    <p:sldId id="758" r:id="rId40"/>
    <p:sldId id="759" r:id="rId41"/>
    <p:sldId id="760" r:id="rId42"/>
    <p:sldId id="761" r:id="rId43"/>
    <p:sldId id="762" r:id="rId44"/>
    <p:sldId id="763" r:id="rId45"/>
    <p:sldId id="764" r:id="rId46"/>
    <p:sldId id="712" r:id="rId47"/>
    <p:sldId id="574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ED7D31"/>
    <a:srgbClr val="25A9E7"/>
    <a:srgbClr val="FF9518"/>
    <a:srgbClr val="CE7408"/>
    <a:srgbClr val="0310BD"/>
    <a:srgbClr val="FD9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79374" autoAdjust="0"/>
  </p:normalViewPr>
  <p:slideViewPr>
    <p:cSldViewPr snapToGrid="0">
      <p:cViewPr varScale="1">
        <p:scale>
          <a:sx n="66" d="100"/>
          <a:sy n="66" d="100"/>
        </p:scale>
        <p:origin x="52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3DE9F8-6D17-4F05-A4EB-AB4BED40B297}">
      <dgm:prSet custT="1"/>
      <dgm:spPr/>
      <dgm:t>
        <a:bodyPr/>
        <a:lstStyle/>
        <a:p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Programs security</a:t>
          </a:r>
        </a:p>
      </dgm:t>
    </dgm:pt>
    <dgm:pt modelId="{C9CA36F1-6698-4BEC-AA26-11C161558402}" type="parTrans" cxnId="{387738A6-1A70-4670-A00A-4BD54F955C99}">
      <dgm:prSet/>
      <dgm:spPr/>
      <dgm:t>
        <a:bodyPr/>
        <a:lstStyle/>
        <a:p>
          <a:endParaRPr lang="en-US"/>
        </a:p>
      </dgm:t>
    </dgm:pt>
    <dgm:pt modelId="{EC91A25A-4A8B-41BA-9153-BEC366F48BB7}" type="sibTrans" cxnId="{387738A6-1A70-4670-A00A-4BD54F955C99}">
      <dgm:prSet/>
      <dgm:spPr/>
      <dgm:t>
        <a:bodyPr/>
        <a:lstStyle/>
        <a:p>
          <a:endParaRPr lang="en-US"/>
        </a:p>
      </dgm:t>
    </dgm:pt>
    <dgm:pt modelId="{44CE27D9-26EA-401B-9C8C-5632A0F335D3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Controls for Security</a:t>
          </a:r>
        </a:p>
      </dgm:t>
    </dgm:pt>
    <dgm:pt modelId="{C20428E1-0BC5-4CD3-B9B7-2D2AFEB81605}" type="parTrans" cxnId="{AE6B0577-9D13-4685-A221-751F31A0DD15}">
      <dgm:prSet/>
      <dgm:spPr/>
      <dgm:t>
        <a:bodyPr/>
        <a:lstStyle/>
        <a:p>
          <a:endParaRPr lang="en-US"/>
        </a:p>
      </dgm:t>
    </dgm:pt>
    <dgm:pt modelId="{D8682215-00BF-4001-85F6-42A0BAE906B1}" type="sibTrans" cxnId="{AE6B0577-9D13-4685-A221-751F31A0DD15}">
      <dgm:prSet/>
      <dgm:spPr/>
      <dgm:t>
        <a:bodyPr/>
        <a:lstStyle/>
        <a:p>
          <a:endParaRPr lang="en-US"/>
        </a:p>
      </dgm:t>
    </dgm:pt>
    <dgm:pt modelId="{0B95DC17-9B63-48A8-98F6-16D47A51221E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Developmental Controls for Security</a:t>
          </a:r>
        </a:p>
      </dgm:t>
    </dgm:pt>
    <dgm:pt modelId="{340423AA-0907-4204-9207-1974DEF67B1A}" type="parTrans" cxnId="{F2EB389F-6C46-4E6B-8E1A-61CDD2BA173E}">
      <dgm:prSet/>
      <dgm:spPr/>
      <dgm:t>
        <a:bodyPr/>
        <a:lstStyle/>
        <a:p>
          <a:endParaRPr lang="en-US"/>
        </a:p>
      </dgm:t>
    </dgm:pt>
    <dgm:pt modelId="{9C0831EE-7BFE-4A8F-878A-4273DB0C71EA}" type="sibTrans" cxnId="{F2EB389F-6C46-4E6B-8E1A-61CDD2BA173E}">
      <dgm:prSet/>
      <dgm:spPr/>
      <dgm:t>
        <a:bodyPr/>
        <a:lstStyle/>
        <a:p>
          <a:endParaRPr lang="en-US"/>
        </a:p>
      </dgm:t>
    </dgm:pt>
    <dgm:pt modelId="{7281A13B-7CE9-4BB5-8E2A-ECEAD5E757D0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Administrative Controls for Security</a:t>
          </a:r>
        </a:p>
      </dgm:t>
    </dgm:pt>
    <dgm:pt modelId="{5BA89598-8FAB-4A1D-80B0-D070F0BCDCCD}" type="parTrans" cxnId="{B2796552-A251-4E03-8DFC-391FA3440351}">
      <dgm:prSet/>
      <dgm:spPr/>
      <dgm:t>
        <a:bodyPr/>
        <a:lstStyle/>
        <a:p>
          <a:endParaRPr lang="en-US"/>
        </a:p>
      </dgm:t>
    </dgm:pt>
    <dgm:pt modelId="{57DD08F6-3180-4B87-A11A-78B3BDFA8B67}" type="sibTrans" cxnId="{B2796552-A251-4E03-8DFC-391FA3440351}">
      <dgm:prSet/>
      <dgm:spPr/>
      <dgm:t>
        <a:bodyPr/>
        <a:lstStyle/>
        <a:p>
          <a:endParaRPr lang="en-US"/>
        </a:p>
      </dgm:t>
    </dgm:pt>
    <dgm:pt modelId="{7C938456-2C93-4568-A375-26A275A9356A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Operating System Controls for Security</a:t>
          </a:r>
        </a:p>
      </dgm:t>
    </dgm:pt>
    <dgm:pt modelId="{CB478898-851F-411D-8878-B487C9052AE9}" type="parTrans" cxnId="{A9DEB343-2940-4259-A7BF-9CD7E90214E2}">
      <dgm:prSet/>
      <dgm:spPr/>
      <dgm:t>
        <a:bodyPr/>
        <a:lstStyle/>
        <a:p>
          <a:endParaRPr lang="en-US"/>
        </a:p>
      </dgm:t>
    </dgm:pt>
    <dgm:pt modelId="{10292B71-ED41-4953-B6BF-23137E78D40A}" type="sibTrans" cxnId="{A9DEB343-2940-4259-A7BF-9CD7E90214E2}">
      <dgm:prSet/>
      <dgm:spPr/>
      <dgm:t>
        <a:bodyPr/>
        <a:lstStyle/>
        <a:p>
          <a:endParaRPr lang="en-US"/>
        </a:p>
      </dgm:t>
    </dgm:pt>
    <dgm:pt modelId="{40FE0EB9-B287-43F6-ABB4-527CB1B94B4A}" type="pres">
      <dgm:prSet presAssocID="{D0F07F19-1F50-4B42-A7A0-278DF9D25B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AEAC6-525A-44A9-8147-5DFEBD2A1F2D}" type="pres">
      <dgm:prSet presAssocID="{CD3DE9F8-6D17-4F05-A4EB-AB4BED40B297}" presName="node" presStyleLbl="node1" presStyleIdx="0" presStyleCnt="5" custScaleX="70772" custScaleY="40476" custLinFactNeighborX="1464" custLinFactNeighborY="-14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E95CE-B343-40F4-8C35-3185EB5C414E}" type="pres">
      <dgm:prSet presAssocID="{EC91A25A-4A8B-41BA-9153-BEC366F48BB7}" presName="sibTrans" presStyleCnt="0"/>
      <dgm:spPr/>
      <dgm:t>
        <a:bodyPr/>
        <a:lstStyle/>
        <a:p>
          <a:endParaRPr lang="en-US"/>
        </a:p>
      </dgm:t>
    </dgm:pt>
    <dgm:pt modelId="{A225E621-A183-4BDC-A13D-E985F1D2904A}" type="pres">
      <dgm:prSet presAssocID="{44CE27D9-26EA-401B-9C8C-5632A0F335D3}" presName="node" presStyleLbl="node1" presStyleIdx="1" presStyleCnt="5" custScaleX="70772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543D6-7D9A-4660-A106-C147D939DE78}" type="pres">
      <dgm:prSet presAssocID="{D8682215-00BF-4001-85F6-42A0BAE906B1}" presName="sibTrans" presStyleCnt="0"/>
      <dgm:spPr/>
      <dgm:t>
        <a:bodyPr/>
        <a:lstStyle/>
        <a:p>
          <a:endParaRPr lang="en-US"/>
        </a:p>
      </dgm:t>
    </dgm:pt>
    <dgm:pt modelId="{6079C722-0F89-4CB5-9ABC-93EBF4F7091D}" type="pres">
      <dgm:prSet presAssocID="{0B95DC17-9B63-48A8-98F6-16D47A51221E}" presName="node" presStyleLbl="node1" presStyleIdx="2" presStyleCnt="5" custScaleX="70772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84A258-2B75-495C-8A65-878819F0844E}" type="pres">
      <dgm:prSet presAssocID="{9C0831EE-7BFE-4A8F-878A-4273DB0C71EA}" presName="sibTrans" presStyleCnt="0"/>
      <dgm:spPr/>
      <dgm:t>
        <a:bodyPr/>
        <a:lstStyle/>
        <a:p>
          <a:endParaRPr lang="en-US"/>
        </a:p>
      </dgm:t>
    </dgm:pt>
    <dgm:pt modelId="{30E2B1F7-B108-4DF4-A791-1C63D5951F27}" type="pres">
      <dgm:prSet presAssocID="{7281A13B-7CE9-4BB5-8E2A-ECEAD5E757D0}" presName="node" presStyleLbl="node1" presStyleIdx="3" presStyleCnt="5" custScaleX="70772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E0409-1744-4EB9-B3B4-A9F04BB94204}" type="pres">
      <dgm:prSet presAssocID="{57DD08F6-3180-4B87-A11A-78B3BDFA8B67}" presName="sibTrans" presStyleCnt="0"/>
      <dgm:spPr/>
      <dgm:t>
        <a:bodyPr/>
        <a:lstStyle/>
        <a:p>
          <a:endParaRPr lang="en-US"/>
        </a:p>
      </dgm:t>
    </dgm:pt>
    <dgm:pt modelId="{2CFAF534-83BD-45CC-B333-370B78CE5B90}" type="pres">
      <dgm:prSet presAssocID="{7C938456-2C93-4568-A375-26A275A9356A}" presName="node" presStyleLbl="node1" presStyleIdx="4" presStyleCnt="5" custScaleX="70772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EB0FC0-8A98-4A6C-AE76-678597C7690F}" type="presOf" srcId="{7281A13B-7CE9-4BB5-8E2A-ECEAD5E757D0}" destId="{30E2B1F7-B108-4DF4-A791-1C63D5951F27}" srcOrd="0" destOrd="0" presId="urn:microsoft.com/office/officeart/2005/8/layout/default"/>
    <dgm:cxn modelId="{AE6B0577-9D13-4685-A221-751F31A0DD15}" srcId="{D0F07F19-1F50-4B42-A7A0-278DF9D25BB1}" destId="{44CE27D9-26EA-401B-9C8C-5632A0F335D3}" srcOrd="1" destOrd="0" parTransId="{C20428E1-0BC5-4CD3-B9B7-2D2AFEB81605}" sibTransId="{D8682215-00BF-4001-85F6-42A0BAE906B1}"/>
    <dgm:cxn modelId="{B2796552-A251-4E03-8DFC-391FA3440351}" srcId="{D0F07F19-1F50-4B42-A7A0-278DF9D25BB1}" destId="{7281A13B-7CE9-4BB5-8E2A-ECEAD5E757D0}" srcOrd="3" destOrd="0" parTransId="{5BA89598-8FAB-4A1D-80B0-D070F0BCDCCD}" sibTransId="{57DD08F6-3180-4B87-A11A-78B3BDFA8B67}"/>
    <dgm:cxn modelId="{A9DEB343-2940-4259-A7BF-9CD7E90214E2}" srcId="{D0F07F19-1F50-4B42-A7A0-278DF9D25BB1}" destId="{7C938456-2C93-4568-A375-26A275A9356A}" srcOrd="4" destOrd="0" parTransId="{CB478898-851F-411D-8878-B487C9052AE9}" sibTransId="{10292B71-ED41-4953-B6BF-23137E78D40A}"/>
    <dgm:cxn modelId="{4415586D-7090-4CDE-9952-A5F01C0EED82}" type="presOf" srcId="{CD3DE9F8-6D17-4F05-A4EB-AB4BED40B297}" destId="{7D1AEAC6-525A-44A9-8147-5DFEBD2A1F2D}" srcOrd="0" destOrd="0" presId="urn:microsoft.com/office/officeart/2005/8/layout/default"/>
    <dgm:cxn modelId="{0DF8B872-34CD-4061-ACB9-8555F66C965D}" type="presOf" srcId="{7C938456-2C93-4568-A375-26A275A9356A}" destId="{2CFAF534-83BD-45CC-B333-370B78CE5B90}" srcOrd="0" destOrd="0" presId="urn:microsoft.com/office/officeart/2005/8/layout/default"/>
    <dgm:cxn modelId="{218B92A5-4C4C-4D89-ADC9-F53FC783A336}" type="presOf" srcId="{0B95DC17-9B63-48A8-98F6-16D47A51221E}" destId="{6079C722-0F89-4CB5-9ABC-93EBF4F7091D}" srcOrd="0" destOrd="0" presId="urn:microsoft.com/office/officeart/2005/8/layout/default"/>
    <dgm:cxn modelId="{D4235E92-7B87-4583-9557-8139C1F56CE0}" type="presOf" srcId="{D0F07F19-1F50-4B42-A7A0-278DF9D25BB1}" destId="{40FE0EB9-B287-43F6-ABB4-527CB1B94B4A}" srcOrd="0" destOrd="0" presId="urn:microsoft.com/office/officeart/2005/8/layout/default"/>
    <dgm:cxn modelId="{387738A6-1A70-4670-A00A-4BD54F955C99}" srcId="{D0F07F19-1F50-4B42-A7A0-278DF9D25BB1}" destId="{CD3DE9F8-6D17-4F05-A4EB-AB4BED40B297}" srcOrd="0" destOrd="0" parTransId="{C9CA36F1-6698-4BEC-AA26-11C161558402}" sibTransId="{EC91A25A-4A8B-41BA-9153-BEC366F48BB7}"/>
    <dgm:cxn modelId="{F2EB389F-6C46-4E6B-8E1A-61CDD2BA173E}" srcId="{D0F07F19-1F50-4B42-A7A0-278DF9D25BB1}" destId="{0B95DC17-9B63-48A8-98F6-16D47A51221E}" srcOrd="2" destOrd="0" parTransId="{340423AA-0907-4204-9207-1974DEF67B1A}" sibTransId="{9C0831EE-7BFE-4A8F-878A-4273DB0C71EA}"/>
    <dgm:cxn modelId="{FA2AFC0D-00C5-498F-853B-485D97A3D53B}" type="presOf" srcId="{44CE27D9-26EA-401B-9C8C-5632A0F335D3}" destId="{A225E621-A183-4BDC-A13D-E985F1D2904A}" srcOrd="0" destOrd="0" presId="urn:microsoft.com/office/officeart/2005/8/layout/default"/>
    <dgm:cxn modelId="{4339E252-A238-480D-95AA-370EE10CC36E}" type="presParOf" srcId="{40FE0EB9-B287-43F6-ABB4-527CB1B94B4A}" destId="{7D1AEAC6-525A-44A9-8147-5DFEBD2A1F2D}" srcOrd="0" destOrd="0" presId="urn:microsoft.com/office/officeart/2005/8/layout/default"/>
    <dgm:cxn modelId="{7E6D33A8-5DC4-4B56-9C4D-B76BF536A4AC}" type="presParOf" srcId="{40FE0EB9-B287-43F6-ABB4-527CB1B94B4A}" destId="{E37E95CE-B343-40F4-8C35-3185EB5C414E}" srcOrd="1" destOrd="0" presId="urn:microsoft.com/office/officeart/2005/8/layout/default"/>
    <dgm:cxn modelId="{89DD9CED-4E88-4BA1-853B-6117EC3CF2A9}" type="presParOf" srcId="{40FE0EB9-B287-43F6-ABB4-527CB1B94B4A}" destId="{A225E621-A183-4BDC-A13D-E985F1D2904A}" srcOrd="2" destOrd="0" presId="urn:microsoft.com/office/officeart/2005/8/layout/default"/>
    <dgm:cxn modelId="{84FBCBE6-BB5F-471C-BE2B-9EAF82BAAA6C}" type="presParOf" srcId="{40FE0EB9-B287-43F6-ABB4-527CB1B94B4A}" destId="{BB8543D6-7D9A-4660-A106-C147D939DE78}" srcOrd="3" destOrd="0" presId="urn:microsoft.com/office/officeart/2005/8/layout/default"/>
    <dgm:cxn modelId="{FFBC9D1E-7427-45C6-851C-AECFC9D84FBA}" type="presParOf" srcId="{40FE0EB9-B287-43F6-ABB4-527CB1B94B4A}" destId="{6079C722-0F89-4CB5-9ABC-93EBF4F7091D}" srcOrd="4" destOrd="0" presId="urn:microsoft.com/office/officeart/2005/8/layout/default"/>
    <dgm:cxn modelId="{A279E44B-AD1E-4D2A-81EE-8F1AA8DC7D47}" type="presParOf" srcId="{40FE0EB9-B287-43F6-ABB4-527CB1B94B4A}" destId="{D384A258-2B75-495C-8A65-878819F0844E}" srcOrd="5" destOrd="0" presId="urn:microsoft.com/office/officeart/2005/8/layout/default"/>
    <dgm:cxn modelId="{BF0092F8-4816-4DF0-80CC-92F2F9AD425B}" type="presParOf" srcId="{40FE0EB9-B287-43F6-ABB4-527CB1B94B4A}" destId="{30E2B1F7-B108-4DF4-A791-1C63D5951F27}" srcOrd="6" destOrd="0" presId="urn:microsoft.com/office/officeart/2005/8/layout/default"/>
    <dgm:cxn modelId="{B8D85FF0-3C4C-442E-8934-9508852509F8}" type="presParOf" srcId="{40FE0EB9-B287-43F6-ABB4-527CB1B94B4A}" destId="{0C4E0409-1744-4EB9-B3B4-A9F04BB94204}" srcOrd="7" destOrd="0" presId="urn:microsoft.com/office/officeart/2005/8/layout/default"/>
    <dgm:cxn modelId="{2B8077D3-0C62-490E-9E05-6DBBDF9ED52D}" type="presParOf" srcId="{40FE0EB9-B287-43F6-ABB4-527CB1B94B4A}" destId="{2CFAF534-83BD-45CC-B333-370B78CE5B9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AEAC6-525A-44A9-8147-5DFEBD2A1F2D}">
      <dsp:nvSpPr>
        <dsp:cNvPr id="0" name=""/>
        <dsp:cNvSpPr/>
      </dsp:nvSpPr>
      <dsp:spPr>
        <a:xfrm>
          <a:off x="63680" y="254926"/>
          <a:ext cx="2931143" cy="10058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Programs security</a:t>
          </a:r>
        </a:p>
      </dsp:txBody>
      <dsp:txXfrm>
        <a:off x="63680" y="254926"/>
        <a:ext cx="2931143" cy="1005829"/>
      </dsp:txXfrm>
    </dsp:sp>
    <dsp:sp modelId="{A225E621-A183-4BDC-A13D-E985F1D2904A}">
      <dsp:nvSpPr>
        <dsp:cNvPr id="0" name=""/>
        <dsp:cNvSpPr/>
      </dsp:nvSpPr>
      <dsp:spPr>
        <a:xfrm>
          <a:off x="3348357" y="291530"/>
          <a:ext cx="2931143" cy="10058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Controls for Security</a:t>
          </a:r>
        </a:p>
      </dsp:txBody>
      <dsp:txXfrm>
        <a:off x="3348357" y="291530"/>
        <a:ext cx="2931143" cy="1005829"/>
      </dsp:txXfrm>
    </dsp:sp>
    <dsp:sp modelId="{6079C722-0F89-4CB5-9ABC-93EBF4F7091D}">
      <dsp:nvSpPr>
        <dsp:cNvPr id="0" name=""/>
        <dsp:cNvSpPr/>
      </dsp:nvSpPr>
      <dsp:spPr>
        <a:xfrm>
          <a:off x="6693668" y="291530"/>
          <a:ext cx="2931143" cy="100582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Developmental Controls for Security</a:t>
          </a:r>
        </a:p>
      </dsp:txBody>
      <dsp:txXfrm>
        <a:off x="6693668" y="291530"/>
        <a:ext cx="2931143" cy="1005829"/>
      </dsp:txXfrm>
    </dsp:sp>
    <dsp:sp modelId="{30E2B1F7-B108-4DF4-A791-1C63D5951F27}">
      <dsp:nvSpPr>
        <dsp:cNvPr id="0" name=""/>
        <dsp:cNvSpPr/>
      </dsp:nvSpPr>
      <dsp:spPr>
        <a:xfrm>
          <a:off x="1675701" y="1711527"/>
          <a:ext cx="2931143" cy="100582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Administrative Controls for Security</a:t>
          </a:r>
        </a:p>
      </dsp:txBody>
      <dsp:txXfrm>
        <a:off x="1675701" y="1711527"/>
        <a:ext cx="2931143" cy="1005829"/>
      </dsp:txXfrm>
    </dsp:sp>
    <dsp:sp modelId="{2CFAF534-83BD-45CC-B333-370B78CE5B90}">
      <dsp:nvSpPr>
        <dsp:cNvPr id="0" name=""/>
        <dsp:cNvSpPr/>
      </dsp:nvSpPr>
      <dsp:spPr>
        <a:xfrm>
          <a:off x="5021013" y="1711527"/>
          <a:ext cx="2931143" cy="100582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Operating System Controls for Security</a:t>
          </a:r>
        </a:p>
      </dsp:txBody>
      <dsp:txXfrm>
        <a:off x="5021013" y="1711527"/>
        <a:ext cx="2931143" cy="10058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E73E1-EB7D-4820-9085-D5BC238FD9DE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831C-86A9-461F-9561-2B116496A4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1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35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6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96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470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554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74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765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03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034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5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03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85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361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261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490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998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98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241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2037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3902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4624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907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7248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55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55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7492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5347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421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4720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0414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9029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65434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588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8921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3235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2361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8254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45061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63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66237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06316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15482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36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8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3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1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4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0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1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7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4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76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16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16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41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2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71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18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478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40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1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84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09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0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17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3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8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2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49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46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01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34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627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50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2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639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4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36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297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7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72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2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6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/>
              <a:t>3/1/2024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9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50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jpeg"/><Relationship Id="rId5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9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0.wmf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1.wmf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2.wmf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NUL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Dr.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Hesham</a:t>
            </a:r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Abou</a:t>
            </a:r>
            <a:r>
              <a:rPr lang="en-US" sz="1400" b="1" i="1" dirty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Elfetouh</a:t>
            </a:r>
            <a:endParaRPr lang="en-US" sz="1400" b="1" i="1" dirty="0" smtClean="0">
              <a:solidFill>
                <a:srgbClr val="00AAEB"/>
              </a:solidFill>
              <a:latin typeface="Alexandria Light" pitchFamily="2" charset="-78"/>
              <a:ea typeface="Tajawal Medium"/>
              <a:cs typeface="Alexandria Light" pitchFamily="2" charset="-78"/>
              <a:sym typeface="Tajawal Medium"/>
            </a:endParaRPr>
          </a:p>
          <a:p>
            <a:pPr algn="ctr"/>
            <a:r>
              <a:rPr lang="en-US" sz="1200" b="1" i="1" dirty="0" smtClean="0">
                <a:solidFill>
                  <a:srgbClr val="35A8E0"/>
                </a:solidFill>
                <a:ea typeface="Majalla UI"/>
                <a:cs typeface="Majalla UI"/>
              </a:rPr>
              <a:t>Cybersecurity </a:t>
            </a:r>
            <a:r>
              <a:rPr lang="en-US" sz="1200" b="1" i="1" dirty="0">
                <a:solidFill>
                  <a:srgbClr val="35A8E0"/>
                </a:solidFill>
                <a:ea typeface="Majalla UI"/>
                <a:cs typeface="Majalla UI"/>
              </a:rPr>
              <a:t>Department</a:t>
            </a:r>
            <a:endParaRPr lang="ar-YE" sz="1200" b="1" i="1" dirty="0">
              <a:solidFill>
                <a:srgbClr val="35A8E0"/>
              </a:solidFill>
              <a:ea typeface="Majalla UI"/>
              <a:cs typeface="Majalla UI"/>
            </a:endParaRPr>
          </a:p>
          <a:p>
            <a:pPr algn="ctr"/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00B5F8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1400" i="1" dirty="0" err="1" smtClean="0">
                <a:solidFill>
                  <a:srgbClr val="00B5F8"/>
                </a:solidFill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5411194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         Secure Operating Systems </a:t>
            </a:r>
            <a:r>
              <a:rPr lang="en-US" sz="20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</a:t>
            </a:r>
            <a:r>
              <a:rPr lang="ar-YE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5</a:t>
            </a:r>
            <a:endParaRPr lang="en-US" sz="3200" b="1" dirty="0" smtClean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Operating System Controls for Security</a:t>
            </a: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/>
            </a:r>
            <a:br>
              <a:rPr lang="en-US" sz="2000" dirty="0" smtClean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51891" y="68393"/>
            <a:ext cx="2617876" cy="122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6756" y="1577425"/>
            <a:ext cx="9025406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This chapter covers the following topics and concepts</a:t>
            </a:r>
          </a:p>
        </p:txBody>
      </p:sp>
      <p:graphicFrame>
        <p:nvGraphicFramePr>
          <p:cNvPr id="17" name="Content Placeholder 2" descr="SmartArt object">
            <a:extLst>
              <a:ext uri="{FF2B5EF4-FFF2-40B4-BE49-F238E27FC236}">
                <a16:creationId xmlns:a16="http://schemas.microsoft.com/office/drawing/2014/main" id="{A1342CC9-B5BC-4EE6-A03F-6501ED7CC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9938279"/>
              </p:ext>
            </p:extLst>
          </p:nvPr>
        </p:nvGraphicFramePr>
        <p:xfrm>
          <a:off x="1143234" y="2310378"/>
          <a:ext cx="9627859" cy="3008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073817" y="1391826"/>
            <a:ext cx="9666288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In Previous Lecture you learned: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Types of Malware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Relocation Base/Bounds Registers and Tagged Architecture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difference between types of Malware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Virus Effects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Virus Signatures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Protected Memory and Address 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Buffer Overflows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Cross Site Scripting (XSS) Attacks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memory corruption defenses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Validating input syntax</a:t>
            </a:r>
          </a:p>
        </p:txBody>
      </p:sp>
    </p:spTree>
    <p:extLst>
      <p:ext uri="{BB962C8B-B14F-4D97-AF65-F5344CB8AC3E}">
        <p14:creationId xmlns:p14="http://schemas.microsoft.com/office/powerpoint/2010/main" val="3833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CHAPTER </a:t>
            </a:r>
            <a:r>
              <a:rPr lang="ar-YE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5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GOALS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Tajawal Medium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103312" y="1880058"/>
            <a:ext cx="8422850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When you complete this chapter, you will be able to:</a:t>
            </a:r>
            <a:endParaRPr sz="2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Know What is “Program security”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Basic approaches to having secure programs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Illustrate how to control security of programs during their development and maintenance</a:t>
            </a:r>
          </a:p>
        </p:txBody>
      </p:sp>
    </p:spTree>
    <p:extLst>
      <p:ext uri="{BB962C8B-B14F-4D97-AF65-F5344CB8AC3E}">
        <p14:creationId xmlns:p14="http://schemas.microsoft.com/office/powerpoint/2010/main" val="21726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22867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Overview of an OS Functions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88" y="1573730"/>
            <a:ext cx="9112102" cy="407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86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22867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Functions of a Trusted OS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102" y="1455221"/>
            <a:ext cx="8228713" cy="441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36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69720" y="1921267"/>
            <a:ext cx="10234299" cy="2304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Program is secure if we trust that it provides/enforces:</a:t>
            </a:r>
          </a:p>
          <a:p>
            <a:pPr>
              <a:lnSpc>
                <a:spcPct val="150000"/>
              </a:lnSpc>
              <a:spcBef>
                <a:spcPts val="3"/>
              </a:spcBef>
              <a:buFont typeface="Times New Roman"/>
              <a:buChar char="•"/>
            </a:pPr>
            <a:endParaRPr lang="en-US" sz="1400" dirty="0">
              <a:latin typeface="Alexandria" pitchFamily="2" charset="-78"/>
              <a:cs typeface="Alexandria" pitchFamily="2" charset="-78"/>
            </a:endParaRP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Confidentiality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Integrity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Availability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07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0947" y="1523989"/>
            <a:ext cx="10234299" cy="4513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What is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“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Program security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?”</a:t>
            </a:r>
          </a:p>
          <a:p>
            <a:pPr>
              <a:lnSpc>
                <a:spcPct val="150000"/>
              </a:lnSpc>
              <a:buNone/>
            </a:pP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Depends on</a:t>
            </a:r>
            <a:r>
              <a:rPr lang="pl-PL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w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ho you ask</a:t>
            </a:r>
            <a:endParaRPr lang="pl-PL" altLang="en-US" sz="20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user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- fit for his task</a:t>
            </a: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programmer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- passes all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“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h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” tests</a:t>
            </a: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manager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- conformance to all 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specification 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Developmental criteria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for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program security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include: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Correctness of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security &amp; other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requirements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Correctness of implementation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Correctness of testing</a:t>
            </a: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7082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0947" y="1523989"/>
            <a:ext cx="10234299" cy="4513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pl-PL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Fault tolerance terminology:</a:t>
            </a:r>
            <a:endParaRPr lang="pl-PL" altLang="en-US" sz="24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Error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- may lead to a fault</a:t>
            </a:r>
            <a:endParaRPr lang="pl-PL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Fault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- cause for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deviation from the intended function</a:t>
            </a:r>
          </a:p>
          <a:p>
            <a:pPr lvl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Failure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-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system malfunction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caused by fault</a:t>
            </a:r>
          </a:p>
          <a:p>
            <a:pPr lvl="1"/>
            <a:endParaRPr lang="pl-PL" altLang="en-US" sz="7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pl-PL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Note:	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				 	       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   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Faults   - seen by „insiders”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(e.g., programmers)</a:t>
            </a:r>
          </a:p>
          <a:p>
            <a:pPr lvl="1">
              <a:spcBef>
                <a:spcPct val="0"/>
              </a:spcBef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Failures - seen by „outsiders”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(e.g., independent testers, users)</a:t>
            </a:r>
          </a:p>
          <a:p>
            <a:endParaRPr lang="pl-PL" altLang="en-US" sz="700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pl-PL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Error/fault/failure example:</a:t>
            </a:r>
          </a:p>
          <a:p>
            <a:pPr lvl="1">
              <a:spcBef>
                <a:spcPct val="0"/>
              </a:spcBef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Programmer’s indexing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error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, leads to buffer overflow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fault</a:t>
            </a:r>
          </a:p>
          <a:p>
            <a:pPr lvl="1">
              <a:spcBef>
                <a:spcPct val="0"/>
              </a:spcBef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Buffer overflow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fault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causes system crash (a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failure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)</a:t>
            </a:r>
          </a:p>
          <a:p>
            <a:pPr>
              <a:spcBef>
                <a:spcPct val="0"/>
              </a:spcBef>
            </a:pPr>
            <a:endParaRPr lang="pl-PL" altLang="en-US" sz="700" dirty="0">
              <a:latin typeface="Alexandria" pitchFamily="2" charset="-78"/>
              <a:cs typeface="Alexandria" pitchFamily="2" charset="-78"/>
            </a:endParaRPr>
          </a:p>
          <a:p>
            <a:pPr>
              <a:spcBef>
                <a:spcPct val="0"/>
              </a:spcBef>
            </a:pPr>
            <a:endParaRPr lang="pl-PL" altLang="en-US" sz="7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pl-PL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Two categories of faults </a:t>
            </a:r>
            <a:r>
              <a:rPr lang="en-US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:</a:t>
            </a:r>
            <a:endParaRPr lang="pl-PL" altLang="en-US" sz="14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spcBef>
                <a:spcPct val="0"/>
              </a:spcBef>
            </a:pP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Permanent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faults</a:t>
            </a:r>
          </a:p>
          <a:p>
            <a:pPr lvl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Transient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faults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– can be much more difficult to diagnose</a:t>
            </a:r>
            <a:endParaRPr lang="pl-PL" altLang="en-US" sz="20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spcBef>
                <a:spcPct val="0"/>
              </a:spcBef>
              <a:buFont typeface="Wingdings" panose="05000000000000000000" pitchFamily="2" charset="2"/>
              <a:buChar char="§"/>
            </a:pPr>
            <a:endParaRPr lang="pl-PL" alt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118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69720" y="1269835"/>
            <a:ext cx="10234299" cy="4767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31775" indent="-231775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2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Basic </a:t>
            </a:r>
            <a:r>
              <a:rPr lang="en-US" altLang="en-US" sz="22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approaches to having secure programs:</a:t>
            </a:r>
            <a:endParaRPr lang="pl-PL" altLang="en-US" sz="22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  <a:buSzTx/>
              <a:buNone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1)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Judging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/w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ecurity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by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ixing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program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aults</a:t>
            </a:r>
            <a:endParaRPr lang="en-US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Red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lang="en-US" altLang="en-US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eam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/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Tiger Team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tries to crack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s/w</a:t>
            </a:r>
          </a:p>
          <a:p>
            <a:pPr lvl="3">
              <a:lnSpc>
                <a:spcPct val="150000"/>
              </a:lnSpc>
              <a:buSzTx/>
              <a:buFont typeface="Wingdings" panose="05000000000000000000" pitchFamily="2" charset="2"/>
              <a:buChar char="§"/>
            </a:pP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If programs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withstands the attack </a:t>
            </a: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=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&gt; security </a:t>
            </a: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is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 good</a:t>
            </a:r>
            <a:endParaRPr lang="pl-PL" altLang="en-US" sz="16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2)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Judging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/w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ecurity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by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esting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program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ehavior</a:t>
            </a:r>
            <a:endParaRPr lang="en-US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150000"/>
              </a:lnSpc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Run tests to 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compare behavior vs. requirements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pl-PL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</a:t>
            </a:r>
            <a:r>
              <a:rPr lang="en-US" alt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hink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testing or </a:t>
            </a:r>
            <a:r>
              <a:rPr lang="en-US" alt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Ss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/w </a:t>
            </a:r>
            <a:r>
              <a:rPr lang="en-US" alt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engg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  <a:p>
            <a:pPr lvl="2">
              <a:lnSpc>
                <a:spcPct val="150000"/>
              </a:lnSpc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Important: If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flaw detected as a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failure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(an effect),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look for the underlying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fault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1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(the cause)</a:t>
            </a:r>
          </a:p>
          <a:p>
            <a:pPr lvl="4">
              <a:lnSpc>
                <a:spcPct val="150000"/>
              </a:lnSpc>
            </a:pPr>
            <a:r>
              <a:rPr lang="pl-PL" altLang="en-US" sz="1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Recall: fault seen by insiders, failure – by outsiders </a:t>
            </a:r>
          </a:p>
          <a:p>
            <a:pPr lvl="3">
              <a:lnSpc>
                <a:spcPct val="150000"/>
              </a:lnSpc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 If possible, detect faults before they become failure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06905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461198" y="1748535"/>
            <a:ext cx="10234299" cy="3157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Any kind of fault/failure can cause a security incident</a:t>
            </a:r>
            <a:endParaRPr lang="pl-PL" altLang="en-US" sz="7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150000"/>
              </a:lnSpc>
              <a:buNone/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=&gt;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we must consider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security consequences for all kinds of</a:t>
            </a:r>
            <a:r>
              <a:rPr lang="pl-PL" altLang="en-US" dirty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detected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faults/failures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Even inadvertent faults / failures</a:t>
            </a:r>
          </a:p>
          <a:p>
            <a:pPr lvl="4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Inadvertent faults are the biggest source of security vulnerabilities exploited by attackers</a:t>
            </a:r>
            <a:endParaRPr lang="en-US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Testing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only 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increases probability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of eliminating 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faults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659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Programs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62309" y="1597454"/>
            <a:ext cx="10234299" cy="3157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</a:t>
            </a: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Judging </a:t>
            </a: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/w </a:t>
            </a: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ecurity 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by </a:t>
            </a: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program 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ecurity 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nalysis</a:t>
            </a:r>
            <a:endParaRPr lang="en-US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150000"/>
              </a:lnSpc>
            </a:pPr>
            <a:r>
              <a:rPr lang="pl-PL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Best approach to judging s/w security</a:t>
            </a:r>
          </a:p>
          <a:p>
            <a:pPr lvl="2">
              <a:lnSpc>
                <a:spcPct val="150000"/>
              </a:lnSpc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Analyze what can go wrong</a:t>
            </a: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 lvl="3">
              <a:lnSpc>
                <a:spcPct val="150000"/>
              </a:lnSpc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At every stage of program development!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lvl="4">
              <a:lnSpc>
                <a:spcPct val="150000"/>
              </a:lnSpc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rom requirement definition to testing</a:t>
            </a:r>
          </a:p>
          <a:p>
            <a:pPr lvl="3">
              <a:lnSpc>
                <a:spcPct val="150000"/>
              </a:lnSpc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After deployment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lvl="4">
              <a:lnSpc>
                <a:spcPct val="150000"/>
              </a:lnSpc>
            </a:pP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Configurations / policies / practices</a:t>
            </a:r>
            <a:endParaRPr lang="en-US" altLang="en-US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3">
              <a:lnSpc>
                <a:spcPct val="150000"/>
              </a:lnSpc>
            </a:pPr>
            <a:endParaRPr lang="en-US" altLang="en-US" sz="800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53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442847"/>
            <a:ext cx="9130395" cy="4339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How to control security of programs during their development and maintenance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l-PL" altLang="en-US" sz="20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Outline:</a:t>
            </a:r>
          </a:p>
          <a:p>
            <a:pPr marL="741363" lvl="1" indent="-452438">
              <a:lnSpc>
                <a:spcPct val="150000"/>
              </a:lnSpc>
              <a:buFont typeface="Wingdings" panose="05000000000000000000" pitchFamily="2" charset="2"/>
              <a:buAutoNum type="alphaLcPeriod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Introduction</a:t>
            </a:r>
          </a:p>
          <a:p>
            <a:pPr marL="741363" lvl="1" indent="-452438">
              <a:lnSpc>
                <a:spcPct val="15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Developmental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controls for security</a:t>
            </a:r>
          </a:p>
          <a:p>
            <a:pPr marL="741363" lvl="1" indent="-452438">
              <a:lnSpc>
                <a:spcPct val="15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Operating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en-US" altLang="en-US" sz="2000" dirty="0" err="1">
                <a:latin typeface="Alexandria" pitchFamily="2" charset="-78"/>
                <a:cs typeface="Alexandria" pitchFamily="2" charset="-78"/>
              </a:rPr>
              <a:t>ystem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controls for security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741363" lvl="1" indent="-452438">
              <a:lnSpc>
                <a:spcPct val="15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Administrative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controls for security</a:t>
            </a:r>
          </a:p>
          <a:p>
            <a:pPr marL="741363" lvl="1" indent="-452438">
              <a:lnSpc>
                <a:spcPct val="150000"/>
              </a:lnSpc>
              <a:buFont typeface="Wingdings" panose="05000000000000000000" pitchFamily="2" charset="2"/>
              <a:buAutoNum type="alphaLcPeriod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67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Controls for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- </a:t>
            </a:r>
            <a:r>
              <a:rPr lang="pl-PL" altLang="en-US" sz="28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Introduction</a:t>
            </a:r>
            <a:endParaRPr lang="pl-PL" altLang="en-US" sz="28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442847"/>
            <a:ext cx="9130395" cy="4339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endParaRPr lang="pl-PL" altLang="en-US" sz="7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“</a:t>
            </a:r>
            <a:r>
              <a:rPr lang="pl-PL" altLang="en-US" sz="20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Better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to prevent than to cure”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l-PL" altLang="en-US" sz="11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Preventing security flaws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We have seen a lot of possible security flaws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How to prevent (some of) them?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Software engineering</a:t>
            </a:r>
            <a:r>
              <a:rPr lang="pl-PL" altLang="en-US" sz="2000" dirty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concentrates on developing and maintaining</a:t>
            </a:r>
            <a:r>
              <a:rPr lang="pl-PL" altLang="en-US" sz="2000" dirty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high-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quality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s/w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We’ll take a look at some techniques useful specifically for developing/ maintaining secure s/w</a:t>
            </a:r>
          </a:p>
        </p:txBody>
      </p:sp>
    </p:spTree>
    <p:extLst>
      <p:ext uri="{BB962C8B-B14F-4D97-AF65-F5344CB8AC3E}">
        <p14:creationId xmlns:p14="http://schemas.microsoft.com/office/powerpoint/2010/main" val="223552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 of Controls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for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</a:t>
            </a:r>
            <a:endParaRPr lang="pl-PL" altLang="en-US" sz="28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868576"/>
            <a:ext cx="9130395" cy="2378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Three types of controls for security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(</a:t>
            </a:r>
            <a:r>
              <a:rPr lang="pl-PL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against program  flaws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)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257300" lvl="2" indent="-342900">
              <a:lnSpc>
                <a:spcPct val="150000"/>
              </a:lnSpc>
              <a:buClr>
                <a:schemeClr val="hlink"/>
              </a:buClr>
              <a:buFont typeface="+mj-lt"/>
              <a:buAutoNum type="arabicParenR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Developmental controls</a:t>
            </a:r>
          </a:p>
          <a:p>
            <a:pPr marL="1257300" lvl="2" indent="-342900">
              <a:lnSpc>
                <a:spcPct val="150000"/>
              </a:lnSpc>
              <a:spcBef>
                <a:spcPct val="0"/>
              </a:spcBef>
              <a:buClr>
                <a:schemeClr val="hlink"/>
              </a:buClr>
              <a:buFont typeface="+mj-lt"/>
              <a:buAutoNum type="arabicParenR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controls</a:t>
            </a:r>
          </a:p>
          <a:p>
            <a:pPr marL="1257300" lvl="2" indent="-342900">
              <a:lnSpc>
                <a:spcPct val="150000"/>
              </a:lnSpc>
              <a:spcBef>
                <a:spcPct val="0"/>
              </a:spcBef>
              <a:buClr>
                <a:schemeClr val="hlink"/>
              </a:buClr>
              <a:buFont typeface="+mj-lt"/>
              <a:buAutoNum type="arabicParenR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Administrative controls	</a:t>
            </a:r>
            <a:endParaRPr lang="pl-PL" alt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4428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679773"/>
            <a:ext cx="9130395" cy="3511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sz="2400" dirty="0" smtClean="0">
                <a:latin typeface="Alexandria" pitchFamily="2" charset="-78"/>
                <a:cs typeface="Alexandria" pitchFamily="2" charset="-78"/>
              </a:rPr>
              <a:t>Nature 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of s/w development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Collaborative effort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Team of developers, each involved in 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 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1 of st</a:t>
            </a:r>
            <a:r>
              <a:rPr lang="en-US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ages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Requirement specification</a:t>
            </a: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Regular req. specs: „do X”</a:t>
            </a:r>
          </a:p>
          <a:p>
            <a:pPr marL="2114550" lvl="4" indent="-2857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Security req. specs: „do X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and nothing more</a:t>
            </a:r>
            <a:r>
              <a:rPr lang="pl-PL" altLang="en-US" dirty="0" smtClean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”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21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952631" y="1295420"/>
            <a:ext cx="9130395" cy="4499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400" dirty="0" smtClean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Team 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of developers, each involved in 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 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1 of st</a:t>
            </a:r>
            <a:r>
              <a:rPr lang="en-US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ages</a:t>
            </a:r>
            <a:r>
              <a:rPr lang="pl-PL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Design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Implementation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Testing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Documenting at each stage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Reviewing at each stage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Managing system development thru all stages</a:t>
            </a:r>
          </a:p>
          <a:p>
            <a:pPr marL="1260475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Maintaining deployed system (updates, patches, new versions, etc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.)</a:t>
            </a:r>
          </a:p>
          <a:p>
            <a:pPr marL="857250" lvl="4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 smtClean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Both </a:t>
            </a:r>
            <a:r>
              <a:rPr lang="en-US" altLang="en-US" sz="20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product and process contribute to overall quality</a:t>
            </a:r>
          </a:p>
          <a:p>
            <a:pPr lvl="4">
              <a:lnSpc>
                <a:spcPct val="150000"/>
              </a:lnSpc>
            </a:pPr>
            <a:r>
              <a:rPr lang="en-US" altLang="en-US" dirty="0" smtClean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en-US" alt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—  </a:t>
            </a:r>
            <a:r>
              <a:rPr lang="en-US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incl. security dimension of quality</a:t>
            </a:r>
          </a:p>
          <a:p>
            <a:pPr marL="2114550" lvl="4" indent="-2857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 smtClean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”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627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914130" y="1737603"/>
            <a:ext cx="9130395" cy="220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Fundamental principles of s/w engineering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Modularity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Encapsulation</a:t>
            </a:r>
          </a:p>
          <a:p>
            <a:pPr marL="1423988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Info 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hiding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072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1) Modularity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Modules should be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Single-purpose - logicall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y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/functionally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Small - for a human to grasp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Simple - for a human to grasp</a:t>
            </a: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Independent –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high cohesion, low coupling</a:t>
            </a:r>
            <a:endParaRPr lang="pl-PL" altLang="en-US" sz="700" dirty="0">
              <a:latin typeface="Alexandria" pitchFamily="2" charset="-78"/>
              <a:cs typeface="Alexandria" pitchFamily="2" charset="-78"/>
            </a:endParaRPr>
          </a:p>
          <a:p>
            <a:pPr marL="2114550" lvl="4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High cohesion – highly focused on (single) purpose</a:t>
            </a:r>
          </a:p>
          <a:p>
            <a:pPr marL="2114550" lvl="4" indent="-2857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Low coupling – free from interference from other modules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Modularity</a:t>
            </a:r>
            <a:r>
              <a:rPr lang="pl-PL" altLang="en-US" dirty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should improve correctness 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Fewer flaws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=&gt; better security</a:t>
            </a: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55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 Encapsulation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Minimizing info sharing with other modules</a:t>
            </a:r>
          </a:p>
          <a:p>
            <a:pPr lvl="2">
              <a:lnSpc>
                <a:spcPct val="150000"/>
              </a:lnSpc>
            </a:pPr>
            <a:r>
              <a:rPr lang="en-US" altLang="en-US" dirty="0" smtClean="0">
                <a:solidFill>
                  <a:srgbClr val="0000FF"/>
                </a:solidFill>
              </a:rPr>
              <a:t> </a:t>
            </a:r>
            <a:r>
              <a:rPr lang="pl-PL" altLang="en-US" dirty="0" smtClean="0">
                <a:solidFill>
                  <a:srgbClr val="0000FF"/>
                </a:solidFill>
              </a:rPr>
              <a:t> </a:t>
            </a:r>
            <a:r>
              <a:rPr lang="pl-PL" altLang="en-US" dirty="0">
                <a:solidFill>
                  <a:srgbClr val="0000FF"/>
                </a:solidFill>
              </a:rPr>
              <a:t>=&gt; Limited interfaces reduce # of covert channels</a:t>
            </a:r>
          </a:p>
          <a:p>
            <a:pPr marL="800100" lvl="1" indent="-342900">
              <a:lnSpc>
                <a:spcPct val="150000"/>
              </a:lnSpc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Well documented interfaces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 smtClean="0"/>
              <a:t>“</a:t>
            </a:r>
            <a:r>
              <a:rPr lang="pl-PL" altLang="en-US" sz="2400" dirty="0" smtClean="0"/>
              <a:t>Hiding </a:t>
            </a:r>
            <a:r>
              <a:rPr lang="pl-PL" altLang="en-US" sz="2400" dirty="0"/>
              <a:t>what should be hidden and showing what should be visible.”</a:t>
            </a: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79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 Information hiding</a:t>
            </a:r>
          </a:p>
          <a:p>
            <a:pPr marL="742950" lvl="1" indent="-285750">
              <a:lnSpc>
                <a:spcPct val="150000"/>
              </a:lnSpc>
              <a:buSzTx/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Module is a black box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Well defined function and I/O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Easy to know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what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 module does but not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how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it does it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Reduces complexity, interactions, covert channels, ...</a:t>
            </a:r>
          </a:p>
          <a:p>
            <a:pPr lvl="1">
              <a:lnSpc>
                <a:spcPct val="150000"/>
              </a:lnSpc>
            </a:pPr>
            <a:r>
              <a:rPr lang="en-US" altLang="en-US" dirty="0" smtClean="0">
                <a:solidFill>
                  <a:schemeClr val="bg2"/>
                </a:solidFill>
                <a:latin typeface="Alexandria" pitchFamily="2" charset="-78"/>
                <a:cs typeface="Alexandria" pitchFamily="2" charset="-78"/>
              </a:rPr>
              <a:t>          </a:t>
            </a:r>
            <a:r>
              <a:rPr lang="pl-PL" altLang="en-US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=&gt;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better security</a:t>
            </a:r>
            <a:endParaRPr lang="pl-PL" altLang="en-US" dirty="0">
              <a:solidFill>
                <a:schemeClr val="bg2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273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Many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t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echniques for b</a:t>
            </a:r>
            <a:r>
              <a:rPr lang="en-US" altLang="en-US" sz="2400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uilding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lang="en-US" altLang="en-US" sz="2400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olid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lang="en-US" altLang="en-US" sz="2400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oftware</a:t>
            </a: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Peer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reviews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Hazard analysis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Testing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Good design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Risk p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rediction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&amp; mangement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Static analysis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Configuration management</a:t>
            </a:r>
          </a:p>
          <a:p>
            <a:pPr marL="1319213" lvl="1" indent="-533400">
              <a:lnSpc>
                <a:spcPct val="150000"/>
              </a:lnSpc>
              <a:buFont typeface="Wingdings" panose="05000000000000000000" pitchFamily="2" charset="2"/>
              <a:buAutoNum type="arabicParenR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Additional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evelopment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al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ontrol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371" y="2286214"/>
            <a:ext cx="3200400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78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1)  Pee</a:t>
            </a:r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 </a:t>
            </a:r>
            <a:r>
              <a:rPr lang="en-US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reviews</a:t>
            </a:r>
            <a:r>
              <a:rPr lang="pl-PL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- three types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Reviews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Informal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Team of reviewers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Gain consensus on solutions</a:t>
            </a: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 lvl="3">
              <a:lnSpc>
                <a:spcPct val="90000"/>
              </a:lnSpc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		</a:t>
            </a:r>
            <a:r>
              <a:rPr lang="pl-PL" altLang="en-US" sz="2000" i="1" dirty="0">
                <a:latin typeface="Alexandria" pitchFamily="2" charset="-78"/>
                <a:cs typeface="Alexandria" pitchFamily="2" charset="-78"/>
              </a:rPr>
              <a:t>before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development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Walk-throughs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Developer walks team through code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/document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Discover flaws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in a single design document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Inspection</a:t>
            </a: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Formalized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and detailed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1714500" lvl="3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Statistical measures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used</a:t>
            </a:r>
          </a:p>
          <a:p>
            <a:pPr lvl="3">
              <a:lnSpc>
                <a:spcPct val="90000"/>
              </a:lnSpc>
            </a:pP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9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- </a:t>
            </a:r>
            <a:r>
              <a:rPr lang="pl-PL" altLang="en-US" sz="2000" dirty="0" smtClean="0">
                <a:latin typeface="Alexandria" pitchFamily="2" charset="-78"/>
                <a:cs typeface="Alexandria" pitchFamily="2" charset="-78"/>
              </a:rPr>
              <a:t>Various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types of peer reviews can be highly effective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371" y="1515904"/>
            <a:ext cx="3411538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5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2) Hazard analysis</a:t>
            </a:r>
          </a:p>
          <a:p>
            <a:pPr lvl="1"/>
            <a:r>
              <a:rPr lang="pl-PL" altLang="en-US" dirty="0">
                <a:latin typeface="Alexandria" pitchFamily="2" charset="-78"/>
                <a:cs typeface="Alexandria" pitchFamily="2" charset="-78"/>
              </a:rPr>
              <a:t>= 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systematic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techniques to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expose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lvl="1"/>
            <a:r>
              <a:rPr lang="pl-PL" altLang="en-US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potentially 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hazardous system states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,</a:t>
            </a:r>
          </a:p>
          <a:p>
            <a:pPr lvl="1"/>
            <a:r>
              <a:rPr lang="pl-PL" altLang="en-US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incl. security vulnerabilities</a:t>
            </a:r>
          </a:p>
          <a:p>
            <a:pPr lvl="1"/>
            <a:endParaRPr lang="en-US" altLang="en-US" sz="9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pl-PL" altLang="en-US" b="1" dirty="0">
                <a:latin typeface="Alexandria" pitchFamily="2" charset="-78"/>
                <a:cs typeface="Alexandria" pitchFamily="2" charset="-78"/>
              </a:rPr>
              <a:t>Components of HA</a:t>
            </a:r>
            <a:endParaRPr lang="en-US" altLang="en-US" b="1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Hazard lists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What-if scenarios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– identifies non-obvious hazards</a:t>
            </a:r>
            <a:endParaRPr lang="en-US" altLang="en-US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System-wide view (not just code)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Begins Day 1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Continues throughout SDLC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 </a:t>
            </a:r>
            <a:r>
              <a:rPr lang="pl-PL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(= s/w dev’t life cycle)</a:t>
            </a:r>
          </a:p>
          <a:p>
            <a:pPr lvl="2"/>
            <a:endParaRPr lang="en-US" altLang="en-US" sz="900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T</a:t>
            </a:r>
            <a:r>
              <a:rPr lang="pl-PL" altLang="en-US" b="1" dirty="0">
                <a:latin typeface="Alexandria" pitchFamily="2" charset="-78"/>
                <a:cs typeface="Alexandria" pitchFamily="2" charset="-78"/>
              </a:rPr>
              <a:t>echniques</a:t>
            </a:r>
            <a:endParaRPr lang="en-US" altLang="en-US" b="1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HAZOP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– hazard and operability studies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FMEA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– failure modees and effects analysis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FTA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– fault tree analysis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386" y="1939205"/>
            <a:ext cx="23241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14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3) Testing – phases: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Module/component/unit testing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of indiv. modules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Integration testing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of interacting (sub)system modules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(System) function testing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checking against requirement specs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(System) performance testing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(System) acceptance testing – </a:t>
            </a: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with customer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against customer’s requirements — on seller’s or customer’s premises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(System) installation testing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after installation on customer’s system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Regression testing aft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er updates/changes to </a:t>
            </a:r>
            <a:r>
              <a:rPr lang="pl-PL" alt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s/w</a:t>
            </a:r>
            <a:endParaRPr lang="en-US" altLang="en-US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346075" lvl="1" indent="-285750">
              <a:buFont typeface="Arial" panose="020B0604020202020204" pitchFamily="34" charset="0"/>
              <a:buChar char="•"/>
            </a:pPr>
            <a:r>
              <a:rPr lang="pl-PL" altLang="en-US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Types </a:t>
            </a:r>
            <a:r>
              <a:rPr lang="pl-PL" altLang="en-US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of testing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Black Box testing –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testers can’t examine code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White Box / Clear box testing – </a:t>
            </a:r>
            <a:r>
              <a:rPr lang="pl-PL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testers can examine design and code, can see inside modules/system </a:t>
            </a:r>
          </a:p>
        </p:txBody>
      </p:sp>
    </p:spTree>
    <p:extLst>
      <p:ext uri="{BB962C8B-B14F-4D97-AF65-F5344CB8AC3E}">
        <p14:creationId xmlns:p14="http://schemas.microsoft.com/office/powerpoint/2010/main" val="35546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4)  Good design</a:t>
            </a:r>
          </a:p>
          <a:p>
            <a:pPr marL="1035050" lvl="1" indent="-577850">
              <a:lnSpc>
                <a:spcPct val="150000"/>
              </a:lnSpc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Good design uses: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409700" lvl="2" indent="-495300">
              <a:lnSpc>
                <a:spcPct val="150000"/>
              </a:lnSpc>
              <a:buFont typeface="Wingdings" panose="05000000000000000000" pitchFamily="2" charset="2"/>
              <a:buAutoNum type="romanLcPeriod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Modularity / encapsulation / info hiding</a:t>
            </a:r>
          </a:p>
          <a:p>
            <a:pPr marL="1409700" lvl="2" indent="-495300">
              <a:lnSpc>
                <a:spcPct val="150000"/>
              </a:lnSpc>
              <a:buFont typeface="Wingdings" panose="05000000000000000000" pitchFamily="2" charset="2"/>
              <a:buAutoNum type="romanLcPeriod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Fault tolerance</a:t>
            </a:r>
          </a:p>
          <a:p>
            <a:pPr marL="1409700" lvl="2" indent="-495300">
              <a:lnSpc>
                <a:spcPct val="150000"/>
              </a:lnSpc>
              <a:buFont typeface="Wingdings" panose="05000000000000000000" pitchFamily="2" charset="2"/>
              <a:buAutoNum type="romanLcPeriod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Consistent failure handling policies</a:t>
            </a:r>
          </a:p>
          <a:p>
            <a:pPr marL="1409700" lvl="2" indent="-495300">
              <a:lnSpc>
                <a:spcPct val="150000"/>
              </a:lnSpc>
              <a:buFont typeface="Wingdings" panose="05000000000000000000" pitchFamily="2" charset="2"/>
              <a:buAutoNum type="romanLcPeriod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Design rationale and history</a:t>
            </a:r>
          </a:p>
          <a:p>
            <a:pPr marL="1409700" lvl="2" indent="-495300">
              <a:lnSpc>
                <a:spcPct val="150000"/>
              </a:lnSpc>
              <a:buFont typeface="Wingdings" panose="05000000000000000000" pitchFamily="2" charset="2"/>
              <a:buAutoNum type="romanLcPeriod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Design patterns</a:t>
            </a:r>
          </a:p>
          <a:p>
            <a:pPr marL="1409700" lvl="2" indent="-495300"/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1409700" lvl="2" indent="-495300"/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1409700" lvl="2" indent="-495300"/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1409700" lvl="2" indent="-495300"/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660400" indent="-660400">
              <a:buNone/>
            </a:pPr>
            <a:r>
              <a:rPr lang="en-US" altLang="en-US" sz="2400" dirty="0" err="1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</a:t>
            </a:r>
            <a:r>
              <a:rPr lang="en-US" altLang="en-US" sz="24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.  </a:t>
            </a:r>
            <a:r>
              <a:rPr lang="pl-PL" altLang="en-US" sz="2000" dirty="0" smtClean="0">
                <a:latin typeface="Alexandria" pitchFamily="2" charset="-78"/>
                <a:cs typeface="Alexandria" pitchFamily="2" charset="-78"/>
              </a:rPr>
              <a:t>Using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modularity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/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encapsulation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/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info hiding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</a:t>
            </a: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 marL="1035050" lvl="1" indent="-577850">
              <a:buNone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en-US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dirty="0" smtClean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- </a:t>
            </a:r>
            <a:r>
              <a:rPr lang="pl-PL" altLang="en-US" dirty="0" smtClean="0">
                <a:latin typeface="Alexandria" pitchFamily="2" charset="-78"/>
                <a:cs typeface="Alexandria" pitchFamily="2" charset="-78"/>
              </a:rPr>
              <a:t>as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discussed above</a:t>
            </a:r>
          </a:p>
        </p:txBody>
      </p:sp>
    </p:spTree>
    <p:extLst>
      <p:ext uri="{BB962C8B-B14F-4D97-AF65-F5344CB8AC3E}">
        <p14:creationId xmlns:p14="http://schemas.microsoft.com/office/powerpoint/2010/main" val="32957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760287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4)  Good design</a:t>
            </a:r>
          </a:p>
          <a:p>
            <a:pPr>
              <a:lnSpc>
                <a:spcPct val="150000"/>
              </a:lnSpc>
            </a:pP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ii. 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Using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fault tolerance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for reliability and security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ystem tolerates component failures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System more reliable than any of its components</a:t>
            </a:r>
          </a:p>
          <a:p>
            <a:pPr marL="1200150" lvl="2" indent="-285750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Different than for security, where system is as secure as its weakest component</a:t>
            </a:r>
          </a:p>
          <a:p>
            <a:pPr lvl="2">
              <a:lnSpc>
                <a:spcPct val="90000"/>
              </a:lnSpc>
              <a:spcBef>
                <a:spcPct val="0"/>
              </a:spcBef>
            </a:pP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 pitchFamily="2" charset="-78"/>
                <a:cs typeface="Alexandria" pitchFamily="2" charset="-78"/>
              </a:rPr>
              <a:t>Fault-tolerant approach: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Anticipate faults	     </a:t>
            </a:r>
            <a:r>
              <a:rPr lang="en-US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(car: anticipate having a flat tire)</a:t>
            </a:r>
            <a:endParaRPr lang="pl-PL" altLang="en-US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Active fault detection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rather than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pasive fault detection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2">
              <a:spcBef>
                <a:spcPct val="0"/>
              </a:spcBef>
            </a:pPr>
            <a:r>
              <a:rPr lang="pl-PL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	(e.g., by use of mutual suspicion: active input data checking)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Use 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redundan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cy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            </a:t>
            </a:r>
            <a:r>
              <a:rPr lang="en-US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(car: have a spare tire)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Isolate damage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Minimize disruption        </a:t>
            </a:r>
            <a:r>
              <a:rPr lang="en-US" altLang="en-US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(car: replace flat tire, continue your trip)</a:t>
            </a:r>
            <a:endParaRPr lang="pl-PL" altLang="en-US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364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760287" cy="4929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4)  Good design</a:t>
            </a:r>
          </a:p>
          <a:p>
            <a:pPr>
              <a:lnSpc>
                <a:spcPct val="150000"/>
              </a:lnSpc>
            </a:pP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iii.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 Using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</a:t>
            </a:r>
            <a:r>
              <a:rPr lang="en-US" altLang="en-US" sz="2000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onsistent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failure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handling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policies</a:t>
            </a:r>
            <a:endParaRPr lang="en-US" altLang="en-US" sz="20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Each failure handled by one of 3 ways: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Retrying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Restore previous state, redo service using different „path” </a:t>
            </a:r>
          </a:p>
          <a:p>
            <a:pPr marL="2114550" lvl="4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E.g., use secondary code instead of primary code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Correcting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Restore previous state, correct sth, run service using the same code as before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Reporting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Restore previous state, report failure to error handler, don’t rerun service</a:t>
            </a:r>
          </a:p>
          <a:p>
            <a:pPr lvl="3"/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000" b="1" dirty="0">
                <a:latin typeface="Alexandria" pitchFamily="2" charset="-78"/>
                <a:cs typeface="Alexandria" pitchFamily="2" charset="-78"/>
              </a:rPr>
              <a:t>Example — How fault-tolerance enhances security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If security fault destroys important data </a:t>
            </a:r>
            <a:r>
              <a:rPr lang="pl-PL" altLang="en-US" sz="20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(availability in CI</a:t>
            </a:r>
            <a:r>
              <a:rPr lang="pl-PL" altLang="en-US" sz="2000" dirty="0">
                <a:solidFill>
                  <a:srgbClr val="3366FF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pl-PL" altLang="en-US" sz="20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)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, use f-t to revert to backup data set</a:t>
            </a:r>
            <a:endParaRPr lang="ar-EG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251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760287" cy="373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4)  Good design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pl-PL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iv.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  Using</a:t>
            </a:r>
            <a:r>
              <a:rPr lang="en-US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design rationale and history</a:t>
            </a:r>
            <a:endParaRPr lang="en-US" altLang="en-US" sz="22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Knowing it (incl. knowing design rationale and history for security mechanisms) helps developers modifying or maintaining system</a:t>
            </a:r>
            <a:endParaRPr lang="pl-PL" altLang="en-US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814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92287" y="1114811"/>
            <a:ext cx="9760287" cy="51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4)  Good design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pl-PL" altLang="en-US" sz="22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v</a:t>
            </a:r>
            <a:r>
              <a:rPr lang="pl-PL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.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  </a:t>
            </a:r>
            <a:r>
              <a:rPr lang="en-US" altLang="en-US" sz="2200" dirty="0" smtClean="0">
                <a:latin typeface="Alexandria" pitchFamily="2" charset="-78"/>
                <a:cs typeface="Alexandria" pitchFamily="2" charset="-78"/>
              </a:rPr>
              <a:t>Us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ing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design patterns</a:t>
            </a:r>
            <a:endParaRPr lang="en-US" altLang="en-US" sz="22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Knowing it enables looking for patterns showing what works best in which </a:t>
            </a:r>
            <a:r>
              <a:rPr lang="pl-PL" altLang="en-US" dirty="0" smtClean="0">
                <a:latin typeface="Alexandria" pitchFamily="2" charset="-78"/>
                <a:cs typeface="Alexandria" pitchFamily="2" charset="-78"/>
              </a:rPr>
              <a:t>situation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404813" lvl="1" indent="-2317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Value of Good Design </a:t>
            </a:r>
            <a:endParaRPr lang="pl-PL" altLang="en-US" sz="2000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Easy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maintenance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Understandability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Reuse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Correctness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Better t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esting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=&gt; translates into (saving) BIG </a:t>
            </a:r>
            <a:r>
              <a:rPr lang="en-US" altLang="en-US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bucks !</a:t>
            </a:r>
            <a:endParaRPr lang="ar-EG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024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388222"/>
            <a:ext cx="9247376" cy="4207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5)  Risk prediction &amp; management</a:t>
            </a:r>
          </a:p>
          <a:p>
            <a:pPr marL="990600" lvl="1" indent="-5334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Predict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and manage risks involved in system development and deployment</a:t>
            </a:r>
          </a:p>
          <a:p>
            <a:pPr marL="1482725" lvl="1" indent="-5334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16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Make plans to handle unwelcome events should they occur</a:t>
            </a:r>
          </a:p>
          <a:p>
            <a:pPr marL="990600" lvl="1" indent="-5334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Risk prediction/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mgmt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are esp. important  for security</a:t>
            </a:r>
          </a:p>
          <a:p>
            <a:pPr marL="1482725" lvl="1" indent="-5334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1600" dirty="0" err="1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Bec</a:t>
            </a:r>
            <a:r>
              <a:rPr lang="en-US" altLang="en-US" sz="16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. unwelcome and rare events can have security consequences</a:t>
            </a:r>
          </a:p>
          <a:p>
            <a:pPr marL="990600" lvl="1" indent="-5334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Risk prediction/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mgmt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helps to select proper security controls  </a:t>
            </a:r>
            <a:r>
              <a:rPr lang="en-US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(e.g., proportional to risk</a:t>
            </a:r>
            <a:r>
              <a:rPr lang="en-US" alt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)</a:t>
            </a:r>
            <a:endParaRPr lang="en-US" altLang="en-US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385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388221"/>
            <a:ext cx="9247376" cy="4849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6)  Static analysis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Before system is up and running, examine its design and code to locate security flaws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More than peer review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Examines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Control flow structure   </a:t>
            </a:r>
            <a:r>
              <a:rPr lang="pl-PL" altLang="en-US" sz="16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(sequence in which instructions are executed, incl. iterations and loops)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Data flow structure </a:t>
            </a:r>
            <a:r>
              <a:rPr lang="pl-PL" altLang="en-US" sz="16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(trail of data)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Data structures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Automated tools available</a:t>
            </a:r>
            <a:endParaRPr lang="ar-EG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323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113831"/>
            <a:ext cx="9247376" cy="4849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  <a:buAutoNum type="arabicParenR" startAt="7"/>
            </a:pPr>
            <a:r>
              <a:rPr lang="pl-PL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Configuration management</a:t>
            </a:r>
            <a:endParaRPr lang="en-US" altLang="en-US" sz="24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1"/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= process of controling system modifications during development and maintenance</a:t>
            </a:r>
            <a:endParaRPr lang="pl-PL" altLang="en-US" sz="7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Offers security benefits by scrutinizing new/changed code</a:t>
            </a:r>
          </a:p>
          <a:p>
            <a:pPr lvl="1">
              <a:lnSpc>
                <a:spcPct val="150000"/>
              </a:lnSpc>
            </a:pP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Problems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with system </a:t>
            </a:r>
            <a:r>
              <a:rPr lang="pl-PL" altLang="en-US" sz="2000" dirty="0" smtClean="0">
                <a:latin typeface="Alexandria" pitchFamily="2" charset="-78"/>
                <a:cs typeface="Alexandria" pitchFamily="2" charset="-78"/>
              </a:rPr>
              <a:t>modifications</a:t>
            </a: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One change interefering with other change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E.g., neutralizing </a:t>
            </a:r>
            <a:r>
              <a:rPr lang="pl-PL" altLang="en-US" dirty="0" smtClean="0">
                <a:latin typeface="Alexandria" pitchFamily="2" charset="-78"/>
                <a:cs typeface="Alexandria" pitchFamily="2" charset="-78"/>
              </a:rPr>
              <a:t>it</a:t>
            </a:r>
            <a:endParaRPr lang="en-US" altLang="en-US" dirty="0" smtClean="0">
              <a:latin typeface="Alexandria" pitchFamily="2" charset="-78"/>
              <a:cs typeface="Alexandria" pitchFamily="2" charset="-78"/>
            </a:endParaRPr>
          </a:p>
          <a:p>
            <a:pPr lvl="2"/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Proliferation of different versions and releases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Older and newer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For different platforms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For different application environments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(and/or customers categories)</a:t>
            </a:r>
            <a:endParaRPr lang="ar-EG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9133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113831"/>
            <a:ext cx="9247376" cy="4849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  <a:buAutoNum type="arabicParenR" startAt="7"/>
            </a:pPr>
            <a:r>
              <a:rPr lang="pl-PL" altLang="en-US" sz="24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Configuration management</a:t>
            </a:r>
            <a:endParaRPr lang="en-US" altLang="en-US" sz="24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Reasons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for software modification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Corrective change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</a:t>
            </a:r>
          </a:p>
          <a:p>
            <a:pPr marL="1200150" lvl="2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To maintain control of system’s day-to-day functions</a:t>
            </a:r>
          </a:p>
          <a:p>
            <a:pPr lvl="2"/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Adaptive change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</a:t>
            </a:r>
          </a:p>
          <a:p>
            <a:pPr marL="1200150" lvl="2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To maintain control over system’s modifications</a:t>
            </a:r>
          </a:p>
          <a:p>
            <a:pPr lvl="2">
              <a:spcBef>
                <a:spcPct val="0"/>
              </a:spcBef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Perfective change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</a:t>
            </a:r>
          </a:p>
          <a:p>
            <a:pPr marL="1200150" lvl="2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To perfect existing acceptable system functions</a:t>
            </a:r>
          </a:p>
          <a:p>
            <a:pPr lvl="2">
              <a:spcBef>
                <a:spcPct val="0"/>
              </a:spcBef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Preventive change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</a:t>
            </a:r>
          </a:p>
          <a:p>
            <a:pPr marL="1200150" lvl="2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To prevent system’s performance degradation to unacceptable levels</a:t>
            </a:r>
            <a:endParaRPr lang="ar-EG" alt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69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Developmental Controls for Security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113831"/>
            <a:ext cx="9247376" cy="5294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8)  Additional developmental controls</a:t>
            </a:r>
            <a:endParaRPr lang="pl-PL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pl-PL" altLang="en-US" dirty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8a)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Learn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ing from mistakes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2"/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Avoiding such mistakes in the future enhances security</a:t>
            </a:r>
          </a:p>
          <a:p>
            <a:pPr lvl="2"/>
            <a:endParaRPr lang="pl-PL" altLang="en-US" sz="1600" dirty="0">
              <a:latin typeface="Alexandria" pitchFamily="2" charset="-78"/>
              <a:cs typeface="Alexandria" pitchFamily="2" charset="-78"/>
            </a:endParaRPr>
          </a:p>
          <a:p>
            <a:pPr lvl="1"/>
            <a:r>
              <a:rPr lang="pl-PL" altLang="en-US" dirty="0" smtClean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8b</a:t>
            </a:r>
            <a:r>
              <a:rPr lang="pl-PL" altLang="en-US" dirty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)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P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roof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of program correctness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F</a:t>
            </a:r>
            <a:r>
              <a:rPr lang="en-US" altLang="en-US" sz="1600" dirty="0" err="1">
                <a:latin typeface="Alexandria" pitchFamily="2" charset="-78"/>
                <a:cs typeface="Alexandria" pitchFamily="2" charset="-78"/>
              </a:rPr>
              <a:t>ormal</a:t>
            </a: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 methods</a:t>
            </a: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 to verify pgm correctness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Logic analyzer shows that:</a:t>
            </a:r>
          </a:p>
          <a:p>
            <a:pPr lvl="3"/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in</a:t>
            </a:r>
            <a:r>
              <a:rPr lang="en-US" altLang="en-US" sz="1600" dirty="0" err="1">
                <a:latin typeface="Alexandria" pitchFamily="2" charset="-78"/>
                <a:cs typeface="Alexandria" pitchFamily="2" charset="-78"/>
              </a:rPr>
              <a:t>i</a:t>
            </a: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tial assertions about inputs...</a:t>
            </a:r>
          </a:p>
          <a:p>
            <a:pPr lvl="3"/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... through implications of pgm statements...</a:t>
            </a:r>
          </a:p>
          <a:p>
            <a:pPr lvl="3"/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... lead to the terminal condition (desired output)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Problems with practical use of pgm correctness proofs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Esp. for large pgms/systems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Most successful for specific types of apps</a:t>
            </a:r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E.g. for communication protocols &amp; security policies</a:t>
            </a:r>
          </a:p>
          <a:p>
            <a:pPr lvl="2"/>
            <a:endParaRPr lang="pl-PL" altLang="en-US" sz="1600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pl-PL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Even with all these developmental controls </a:t>
            </a:r>
            <a:r>
              <a:rPr lang="pl-PL" altLang="en-US" sz="16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(1-8)</a:t>
            </a:r>
            <a:r>
              <a:rPr lang="pl-PL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– </a:t>
            </a:r>
          </a:p>
          <a:p>
            <a:pPr algn="ctr">
              <a:spcBef>
                <a:spcPct val="0"/>
              </a:spcBef>
            </a:pPr>
            <a:r>
              <a:rPr lang="pl-PL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still n</a:t>
            </a:r>
            <a:r>
              <a:rPr lang="en-US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 </a:t>
            </a:r>
            <a:r>
              <a:rPr lang="pl-PL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security</a:t>
            </a:r>
            <a:r>
              <a:rPr lang="en-US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guarantees!</a:t>
            </a:r>
            <a:r>
              <a:rPr lang="pl-PL" altLang="en-US" sz="16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endParaRPr lang="en-US" alt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847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Administrative Controls for Security 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207592"/>
            <a:ext cx="9247376" cy="512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1) Standards and guidelines for program development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Capture experience and wisdom from previous projects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Facilitate building higher-quality s/w </a:t>
            </a:r>
            <a:r>
              <a:rPr lang="pl-PL" altLang="en-US" sz="20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</a:rPr>
              <a:t>(incl. more secure)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They include: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Design S&amp;G – design tools, languages, methodologies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S&amp;G for documentation, language, and coding style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Programming S&amp;G - incl. reviews, audits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Testing S&amp;G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Configuration mgmt </a:t>
            </a:r>
            <a:r>
              <a:rPr lang="pl-PL" altLang="en-US" sz="1600" dirty="0" smtClean="0">
                <a:latin typeface="Alexandria" pitchFamily="2" charset="-78"/>
                <a:cs typeface="Alexandria" pitchFamily="2" charset="-78"/>
              </a:rPr>
              <a:t>S&amp;G</a:t>
            </a:r>
            <a:endParaRPr lang="en-US" altLang="en-US" sz="1600" dirty="0" smtClean="0">
              <a:latin typeface="Alexandria" pitchFamily="2" charset="-78"/>
              <a:cs typeface="Alexandria" pitchFamily="2" charset="-78"/>
            </a:endParaRPr>
          </a:p>
          <a:p>
            <a:pPr lvl="2"/>
            <a:endParaRPr lang="en-US" altLang="en-US" dirty="0"/>
          </a:p>
          <a:p>
            <a:pPr>
              <a:lnSpc>
                <a:spcPct val="150000"/>
              </a:lnSpc>
            </a:pPr>
            <a:r>
              <a:rPr lang="pl-PL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2) </a:t>
            </a:r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Security audits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Check compliance with S&amp;G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Scare potential dishonest programmer from including illegitimate code (e.g., a trapdoor)</a:t>
            </a:r>
            <a:endParaRPr lang="ar-EG" altLang="en-US" dirty="0">
              <a:latin typeface="Alexandria" pitchFamily="2" charset="-78"/>
              <a:cs typeface="Alexandria" pitchFamily="2" charset="-78"/>
            </a:endParaRPr>
          </a:p>
          <a:p>
            <a:pPr lvl="2"/>
            <a:endParaRPr lang="pl-PL" altLang="en-US" dirty="0"/>
          </a:p>
        </p:txBody>
      </p:sp>
    </p:spTree>
    <p:extLst>
      <p:ext uri="{BB962C8B-B14F-4D97-AF65-F5344CB8AC3E}">
        <p14:creationId xmlns:p14="http://schemas.microsoft.com/office/powerpoint/2010/main" val="51278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Administrative Controls for Security 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667810"/>
            <a:ext cx="9247376" cy="3412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endParaRPr lang="en-US" altLang="en-US" sz="800" dirty="0"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2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3) Separation of duties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Break sensitive tasks into </a:t>
            </a:r>
            <a:r>
              <a:rPr lang="pl-PL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 2 pieces to be performed by different people </a:t>
            </a:r>
            <a:r>
              <a:rPr lang="pl-PL" altLang="en-US" sz="2000" dirty="0">
                <a:solidFill>
                  <a:srgbClr val="777777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(learned from </a:t>
            </a:r>
            <a:r>
              <a:rPr lang="pl-PL" altLang="en-US" sz="2000" dirty="0">
                <a:solidFill>
                  <a:srgbClr val="777777"/>
                </a:solidFill>
                <a:sym typeface="Symbol" panose="05050102010706020507" pitchFamily="18" charset="2"/>
              </a:rPr>
              <a:t>banks)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Example 1: modularity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Different developers for cooperating modules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Example 2: independent testers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1600" dirty="0">
                <a:latin typeface="Alexandria" pitchFamily="2" charset="-78"/>
                <a:cs typeface="Alexandria" pitchFamily="2" charset="-78"/>
              </a:rPr>
              <a:t>Rather than developer testing her own code</a:t>
            </a:r>
          </a:p>
          <a:p>
            <a:pPr lvl="2"/>
            <a:endParaRPr lang="pl-PL" altLang="en-US" dirty="0"/>
          </a:p>
        </p:txBody>
      </p:sp>
    </p:spTree>
    <p:extLst>
      <p:ext uri="{BB962C8B-B14F-4D97-AF65-F5344CB8AC3E}">
        <p14:creationId xmlns:p14="http://schemas.microsoft.com/office/powerpoint/2010/main" val="253749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667810"/>
            <a:ext cx="9247376" cy="3412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Developmental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controls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not always used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   </a:t>
            </a:r>
            <a:r>
              <a:rPr lang="pl-PL" altLang="en-US" sz="20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OR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Even if used,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not foolproof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    </a:t>
            </a:r>
            <a:r>
              <a:rPr lang="pl-PL" altLang="en-US" sz="2000" dirty="0" smtClean="0">
                <a:latin typeface="Alexandria" pitchFamily="2" charset="-78"/>
                <a:cs typeface="Alexandria" pitchFamily="2" charset="-78"/>
              </a:rPr>
              <a:t>=&gt;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Need other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, complementary </a:t>
            </a:r>
            <a:r>
              <a:rPr lang="pl-PL" altLang="en-US" sz="20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controls, incl. OS controls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>
              <a:lnSpc>
                <a:spcPct val="150000"/>
              </a:lnSpc>
              <a:buFont typeface="Symbol" panose="05050102010706020507" pitchFamily="18" charset="2"/>
              <a:buChar char="Þ"/>
            </a:pP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Such OS controls can protect against some program  flaws</a:t>
            </a:r>
          </a:p>
          <a:p>
            <a:pPr>
              <a:lnSpc>
                <a:spcPct val="150000"/>
              </a:lnSpc>
              <a:buFont typeface="Symbol" panose="05050102010706020507" pitchFamily="18" charset="2"/>
              <a:buChar char="Þ"/>
            </a:pP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endParaRPr lang="pl-PL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328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667810"/>
            <a:ext cx="9247376" cy="3412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Trusted software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l-PL" altLang="en-US" sz="2000" dirty="0" smtClean="0">
                <a:latin typeface="Alexandria" pitchFamily="2" charset="-78"/>
                <a:cs typeface="Alexandria" pitchFamily="2" charset="-78"/>
              </a:rPr>
              <a:t>code </a:t>
            </a:r>
            <a:r>
              <a:rPr lang="pl-PL" altLang="en-US" sz="2000" dirty="0">
                <a:latin typeface="Alexandria" pitchFamily="2" charset="-78"/>
                <a:cs typeface="Alexandria" pitchFamily="2" charset="-78"/>
              </a:rPr>
              <a:t>rigorously developed an analyzed so we can trust that it does all and only what specs say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Trusted code establishes foundation upon which untrusted code runs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Trusted code establishes security baseline for the whole system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In particular, OS can be trusted s/w</a:t>
            </a:r>
            <a:endParaRPr lang="pl-PL" altLang="en-US" sz="9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9976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9" y="1404334"/>
            <a:ext cx="9445320" cy="436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Key characteristics</a:t>
            </a:r>
            <a:r>
              <a:rPr lang="pl-PL" altLang="en-US" sz="2400" dirty="0">
                <a:latin typeface="Alexandria" pitchFamily="2" charset="-78"/>
                <a:cs typeface="Alexandria" pitchFamily="2" charset="-78"/>
              </a:rPr>
              <a:t> determining if OS code is trusted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Functional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correctness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code consistent with specs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Enforcement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of integrity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keeps integrity of its data and other resources even if presented with flawed or unauthorized commands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Limited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privileges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minimizes access to secure data/resources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Trusted program s must have „need to access” and proper access rights to use resources protected by OS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Untrusted program s can’t access resources protected by OS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Appropriate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confidence level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code examined and rated at appropriate trust level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384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8" y="1404334"/>
            <a:ext cx="10032463" cy="4856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buFont typeface="Arial" panose="020B0604020202020204" pitchFamily="34" charset="0"/>
              <a:buChar char="•"/>
            </a:pP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Similar criteria used to establish if s/w other than OS can be trusted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altLang="en-US" sz="2200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buFont typeface="Arial" panose="020B0604020202020204" pitchFamily="34" charset="0"/>
              <a:buChar char="•"/>
            </a:pP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Ways of </a:t>
            </a:r>
            <a:r>
              <a:rPr lang="pl-PL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increasing security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 if </a:t>
            </a:r>
            <a:r>
              <a:rPr lang="pl-PL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untrusted 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programs 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present:</a:t>
            </a:r>
          </a:p>
          <a:p>
            <a:pPr marL="97155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Mutual suspicion</a:t>
            </a:r>
          </a:p>
          <a:p>
            <a:pPr marL="97155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Confinement</a:t>
            </a:r>
          </a:p>
          <a:p>
            <a:pPr marL="97155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Access </a:t>
            </a:r>
            <a:r>
              <a:rPr lang="en-US" altLang="en-US" dirty="0" smtClean="0">
                <a:latin typeface="Alexandria" pitchFamily="2" charset="-78"/>
                <a:cs typeface="Alexandria" pitchFamily="2" charset="-78"/>
              </a:rPr>
              <a:t>log</a:t>
            </a:r>
          </a:p>
          <a:p>
            <a:pPr marL="628650" lvl="1">
              <a:lnSpc>
                <a:spcPct val="150000"/>
              </a:lnSpc>
            </a:pP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609600" indent="-609600">
              <a:lnSpc>
                <a:spcPct val="150000"/>
              </a:lnSpc>
              <a:buNone/>
            </a:pPr>
            <a:r>
              <a:rPr lang="pl-PL" altLang="en-US" sz="2200" dirty="0" smtClean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pl-PL" altLang="en-US" sz="2200" dirty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)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2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Mutual suspicion</a:t>
            </a:r>
            <a:r>
              <a:rPr lang="pl-PL" altLang="en-US" sz="22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between programs</a:t>
            </a:r>
          </a:p>
          <a:p>
            <a:pPr marL="990600" lvl="1" indent="-5334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Distrust other program s – treat them as if they were incorrect or malicious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program  protects its interface data</a:t>
            </a:r>
          </a:p>
          <a:p>
            <a:pPr marL="1752600" lvl="3" indent="-3810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With data checks, etc.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655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8" y="1404334"/>
            <a:ext cx="10032463" cy="3783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2) Confinement</a:t>
            </a: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OS can confine access to resources by suspected program </a:t>
            </a: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Example 1: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strict compartmentalization</a:t>
            </a:r>
          </a:p>
          <a:p>
            <a:pPr marL="1371600" lvl="2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program  can affect data and other program s </a:t>
            </a:r>
            <a:r>
              <a:rPr lang="pl-PL" altLang="en-US" i="1" dirty="0">
                <a:latin typeface="Alexandria" pitchFamily="2" charset="-78"/>
                <a:cs typeface="Alexandria" pitchFamily="2" charset="-78"/>
              </a:rPr>
              <a:t>only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within its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compartment</a:t>
            </a:r>
          </a:p>
          <a:p>
            <a:pPr marL="1371600" lvl="2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en-US" sz="8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Example 2: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sandbox</a:t>
            </a:r>
            <a:r>
              <a:rPr lang="pl-PL" altLang="en-US" sz="28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for untrusted </a:t>
            </a:r>
            <a:r>
              <a:rPr lang="pl-PL" altLang="en-US" dirty="0" smtClean="0">
                <a:latin typeface="Alexandria" pitchFamily="2" charset="-78"/>
                <a:cs typeface="Alexandria" pitchFamily="2" charset="-78"/>
              </a:rPr>
              <a:t>programs</a:t>
            </a:r>
            <a:endParaRPr lang="pl-PL" altLang="en-US" dirty="0"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Can limit spread of viruses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4764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 Controls for Security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5348" y="1404334"/>
            <a:ext cx="10032463" cy="457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600" indent="-609600">
              <a:lnSpc>
                <a:spcPct val="150000"/>
              </a:lnSpc>
              <a:buNone/>
            </a:pPr>
            <a:r>
              <a:rPr lang="pl-PL" altLang="en-US" sz="2400" dirty="0" smtClean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) 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udit log / a</a:t>
            </a:r>
            <a:r>
              <a:rPr lang="en-US" altLang="en-US" sz="2400" dirty="0" err="1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ccess</a:t>
            </a:r>
            <a:r>
              <a:rPr lang="en-US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log</a:t>
            </a:r>
            <a:r>
              <a:rPr lang="pl-PL" altLang="en-US" sz="2400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 </a:t>
            </a:r>
            <a:endParaRPr lang="en-US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Records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who/when/how </a:t>
            </a:r>
            <a:r>
              <a:rPr lang="pl-PL" altLang="en-US" dirty="0">
                <a:solidFill>
                  <a:srgbClr val="00B050"/>
                </a:solidFill>
                <a:latin typeface="Alexandria" pitchFamily="2" charset="-78"/>
                <a:cs typeface="Alexandria" pitchFamily="2" charset="-78"/>
              </a:rPr>
              <a:t>(e.g., for how long) 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accessed/used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which objects</a:t>
            </a:r>
          </a:p>
          <a:p>
            <a:pPr marL="1371600" lvl="2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Events logged: logins/logouts, file accesses, program  ecxecutions, device uses, failures, repeated unsuccessful commands (e.g., many repeated failed login attempts can indicate an attack)</a:t>
            </a:r>
          </a:p>
          <a:p>
            <a:pPr marL="1371600" lvl="2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en-US" sz="800" dirty="0">
              <a:solidFill>
                <a:srgbClr val="777777"/>
              </a:solidFill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Audit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frequently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for unusual events, suspicious patterns</a:t>
            </a: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en-US" sz="800" dirty="0">
              <a:latin typeface="Alexandria" pitchFamily="2" charset="-78"/>
              <a:cs typeface="Alexandria" pitchFamily="2" charset="-78"/>
            </a:endParaRPr>
          </a:p>
          <a:p>
            <a:pPr marL="990600" lvl="1" indent="-5334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It is a </a:t>
            </a:r>
            <a:r>
              <a:rPr lang="en-US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f</a:t>
            </a:r>
            <a:r>
              <a:rPr lang="pl-PL" altLang="en-US" dirty="0">
                <a:solidFill>
                  <a:srgbClr val="0000FF"/>
                </a:solidFill>
                <a:latin typeface="Alexandria" pitchFamily="2" charset="-78"/>
                <a:cs typeface="Alexandria" pitchFamily="2" charset="-78"/>
              </a:rPr>
              <a:t>orensic measure</a:t>
            </a:r>
            <a:r>
              <a:rPr lang="pl-PL" altLang="en-US" dirty="0">
                <a:latin typeface="Alexandria" pitchFamily="2" charset="-78"/>
                <a:cs typeface="Alexandria" pitchFamily="2" charset="-78"/>
              </a:rPr>
              <a:t> not protective measure</a:t>
            </a:r>
          </a:p>
          <a:p>
            <a:pPr marL="1371600" lvl="2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en-US" dirty="0">
                <a:latin typeface="Alexandria" pitchFamily="2" charset="-78"/>
                <a:cs typeface="Alexandria" pitchFamily="2" charset="-78"/>
              </a:rPr>
              <a:t>Forensics – investigation to find who broke law, policies, or rules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 (a posteriori, not a priori)</a:t>
            </a:r>
          </a:p>
        </p:txBody>
      </p:sp>
    </p:spTree>
    <p:extLst>
      <p:ext uri="{BB962C8B-B14F-4D97-AF65-F5344CB8AC3E}">
        <p14:creationId xmlns:p14="http://schemas.microsoft.com/office/powerpoint/2010/main" val="105707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47919" y="1785164"/>
            <a:ext cx="9499165" cy="2933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What is “Program security”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Basic approaches to having secure programs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Controls for Security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Developmental Controls for Security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Administrative Controls for Security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 Controls for Security</a:t>
            </a:r>
          </a:p>
        </p:txBody>
      </p:sp>
    </p:spTree>
    <p:extLst>
      <p:ext uri="{BB962C8B-B14F-4D97-AF65-F5344CB8AC3E}">
        <p14:creationId xmlns:p14="http://schemas.microsoft.com/office/powerpoint/2010/main" val="36344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3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13539</TotalTime>
  <Words>2791</Words>
  <Application>Microsoft Office PowerPoint</Application>
  <PresentationFormat>Widescreen</PresentationFormat>
  <Paragraphs>691</Paragraphs>
  <Slides>45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63" baseType="lpstr">
      <vt:lpstr>Alexandria</vt:lpstr>
      <vt:lpstr>Alexandria ExtraBold</vt:lpstr>
      <vt:lpstr>Alexandria Light</vt:lpstr>
      <vt:lpstr>Alexandria Medium</vt:lpstr>
      <vt:lpstr>Andalus</vt:lpstr>
      <vt:lpstr>Arial</vt:lpstr>
      <vt:lpstr>Calibri</vt:lpstr>
      <vt:lpstr>Calibri Light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Redhwan</dc:creator>
  <cp:lastModifiedBy>Dr. Redhwan</cp:lastModifiedBy>
  <cp:revision>293</cp:revision>
  <dcterms:created xsi:type="dcterms:W3CDTF">2022-03-12T19:01:36Z</dcterms:created>
  <dcterms:modified xsi:type="dcterms:W3CDTF">2024-03-01T20:31:28Z</dcterms:modified>
</cp:coreProperties>
</file>