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notesMasterIdLst>
    <p:notesMasterId r:id="rId62"/>
  </p:notesMasterIdLst>
  <p:sldIdLst>
    <p:sldId id="480" r:id="rId2"/>
    <p:sldId id="530" r:id="rId3"/>
    <p:sldId id="787" r:id="rId4"/>
    <p:sldId id="541" r:id="rId5"/>
    <p:sldId id="466" r:id="rId6"/>
    <p:sldId id="467" r:id="rId7"/>
    <p:sldId id="468" r:id="rId8"/>
    <p:sldId id="469" r:id="rId9"/>
    <p:sldId id="470" r:id="rId10"/>
    <p:sldId id="1050" r:id="rId11"/>
    <p:sldId id="472" r:id="rId12"/>
    <p:sldId id="473" r:id="rId13"/>
    <p:sldId id="476" r:id="rId14"/>
    <p:sldId id="477" r:id="rId15"/>
    <p:sldId id="478" r:id="rId16"/>
    <p:sldId id="1051" r:id="rId17"/>
    <p:sldId id="459" r:id="rId18"/>
    <p:sldId id="431" r:id="rId19"/>
    <p:sldId id="461" r:id="rId20"/>
    <p:sldId id="462" r:id="rId21"/>
    <p:sldId id="434" r:id="rId22"/>
    <p:sldId id="463" r:id="rId23"/>
    <p:sldId id="433" r:id="rId24"/>
    <p:sldId id="432" r:id="rId25"/>
    <p:sldId id="464" r:id="rId26"/>
    <p:sldId id="1052" r:id="rId27"/>
    <p:sldId id="1045" r:id="rId28"/>
    <p:sldId id="445" r:id="rId29"/>
    <p:sldId id="442" r:id="rId30"/>
    <p:sldId id="447" r:id="rId31"/>
    <p:sldId id="1046" r:id="rId32"/>
    <p:sldId id="443" r:id="rId33"/>
    <p:sldId id="435" r:id="rId34"/>
    <p:sldId id="481" r:id="rId35"/>
    <p:sldId id="556" r:id="rId36"/>
    <p:sldId id="557" r:id="rId37"/>
    <p:sldId id="558" r:id="rId38"/>
    <p:sldId id="559" r:id="rId39"/>
    <p:sldId id="1053" r:id="rId40"/>
    <p:sldId id="460" r:id="rId41"/>
    <p:sldId id="1054" r:id="rId42"/>
    <p:sldId id="487" r:id="rId43"/>
    <p:sldId id="488" r:id="rId44"/>
    <p:sldId id="489" r:id="rId45"/>
    <p:sldId id="490" r:id="rId46"/>
    <p:sldId id="491" r:id="rId47"/>
    <p:sldId id="492" r:id="rId48"/>
    <p:sldId id="493" r:id="rId49"/>
    <p:sldId id="494" r:id="rId50"/>
    <p:sldId id="495" r:id="rId51"/>
    <p:sldId id="496" r:id="rId52"/>
    <p:sldId id="497" r:id="rId53"/>
    <p:sldId id="498" r:id="rId54"/>
    <p:sldId id="499" r:id="rId55"/>
    <p:sldId id="503" r:id="rId56"/>
    <p:sldId id="500" r:id="rId57"/>
    <p:sldId id="1055" r:id="rId58"/>
    <p:sldId id="501" r:id="rId59"/>
    <p:sldId id="502" r:id="rId60"/>
    <p:sldId id="506" r:id="rId6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30"/>
            <p14:sldId id="787"/>
            <p14:sldId id="541"/>
            <p14:sldId id="466"/>
            <p14:sldId id="467"/>
            <p14:sldId id="468"/>
            <p14:sldId id="469"/>
            <p14:sldId id="470"/>
            <p14:sldId id="1050"/>
            <p14:sldId id="472"/>
            <p14:sldId id="473"/>
            <p14:sldId id="476"/>
            <p14:sldId id="477"/>
            <p14:sldId id="478"/>
            <p14:sldId id="1051"/>
            <p14:sldId id="459"/>
            <p14:sldId id="431"/>
            <p14:sldId id="461"/>
            <p14:sldId id="462"/>
            <p14:sldId id="434"/>
            <p14:sldId id="463"/>
            <p14:sldId id="433"/>
            <p14:sldId id="432"/>
            <p14:sldId id="464"/>
            <p14:sldId id="1052"/>
            <p14:sldId id="1045"/>
            <p14:sldId id="445"/>
            <p14:sldId id="442"/>
            <p14:sldId id="447"/>
            <p14:sldId id="1046"/>
            <p14:sldId id="443"/>
            <p14:sldId id="435"/>
            <p14:sldId id="481"/>
            <p14:sldId id="556"/>
            <p14:sldId id="557"/>
            <p14:sldId id="558"/>
            <p14:sldId id="559"/>
            <p14:sldId id="1053"/>
            <p14:sldId id="460"/>
            <p14:sldId id="1054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3"/>
            <p14:sldId id="500"/>
            <p14:sldId id="1055"/>
            <p14:sldId id="501"/>
            <p14:sldId id="502"/>
            <p14:sldId id="506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291" autoAdjust="0"/>
  </p:normalViewPr>
  <p:slideViewPr>
    <p:cSldViewPr snapToGrid="0">
      <p:cViewPr varScale="1">
        <p:scale>
          <a:sx n="74" d="100"/>
          <a:sy n="74" d="100"/>
        </p:scale>
        <p:origin x="5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78210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924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218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0617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155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1426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851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08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619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1838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142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7616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0489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8342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10596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78514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4684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9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182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e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emf"/><Relationship Id="rId2" Type="http://schemas.openxmlformats.org/officeDocument/2006/relationships/image" Target="../media/image56.em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emf"/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emf"/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emf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emf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emf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em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em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emf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emf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555036" y="-149914"/>
            <a:ext cx="6085488" cy="626339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92210" y="4011206"/>
            <a:ext cx="5766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 Dr. Mona </a:t>
            </a:r>
            <a:r>
              <a:rPr kumimoji="0" 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Moustafa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Elashry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57150" y="2531819"/>
            <a:ext cx="87325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Scientific Research Workshops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A Practical Perspective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74993" y="-44450"/>
            <a:ext cx="5746953" cy="6122719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05C0C63-0B83-46B0-9526-779558BE6C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484" y="185698"/>
            <a:ext cx="2956816" cy="1383912"/>
          </a:xfrm>
          <a:prstGeom prst="rect">
            <a:avLst/>
          </a:prstGeom>
        </p:spPr>
      </p:pic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86D542E5-B5DF-465B-BA71-94E69AF40B51}"/>
              </a:ext>
            </a:extLst>
          </p:cNvPr>
          <p:cNvSpPr/>
          <p:nvPr/>
        </p:nvSpPr>
        <p:spPr>
          <a:xfrm>
            <a:off x="-57150" y="5884714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Session 9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18142"/>
            <a:ext cx="12191999" cy="5250156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4620819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262394" y="4283173"/>
            <a:ext cx="100379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“Statistical Analysis Part 2"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937487" y="5634197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Mona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Moustafa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Elashry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268298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463086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0" y="0"/>
            <a:ext cx="5546725" cy="5573713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669101" y="1323922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Session Outline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5760642" y="2088770"/>
            <a:ext cx="643135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SPSS Language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import data file to SPSS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label data in SPSS?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compute a mean variables?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Descriptive Statistic Analysis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Normality Test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Multicollinearity Test</a:t>
            </a:r>
          </a:p>
          <a:p>
            <a:pPr marL="457200" lvl="0" indent="-457200"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Kaiser–Meyer–Olkin (KMO) and Bartlett of sphericity Tests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09740D-0F36-45F7-88E7-69A103FBB06B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Graphic 21">
            <a:extLst>
              <a:ext uri="{FF2B5EF4-FFF2-40B4-BE49-F238E27FC236}">
                <a16:creationId xmlns:a16="http://schemas.microsoft.com/office/drawing/2014/main" id="{3B6ECEB9-BCCA-4F6B-AE05-400ACA14283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262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18987" y="3321491"/>
            <a:ext cx="4222539" cy="564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Change SPSS Language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1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730424"/>
      </p:ext>
    </p:extLst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37313C2-A00E-4515-A973-1A25C70815F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5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B6927AA-3206-4C1E-BB6D-4CCEE52597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5200"/>
            <a:ext cx="12192000" cy="6857999"/>
          </a:xfrm>
          <a:prstGeom prst="rect">
            <a:avLst/>
          </a:prstGeom>
        </p:spPr>
      </p:pic>
      <p:sp>
        <p:nvSpPr>
          <p:cNvPr id="8" name="Arrow: Right 7">
            <a:extLst>
              <a:ext uri="{FF2B5EF4-FFF2-40B4-BE49-F238E27FC236}">
                <a16:creationId xmlns:a16="http://schemas.microsoft.com/office/drawing/2014/main" id="{D775B606-6F3D-4DE7-AA54-D5C30573FD39}"/>
              </a:ext>
            </a:extLst>
          </p:cNvPr>
          <p:cNvSpPr/>
          <p:nvPr/>
        </p:nvSpPr>
        <p:spPr>
          <a:xfrm rot="19173714">
            <a:off x="-384313" y="874643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71AF3BB-2F0A-4299-AEC1-CF589A031EB2}"/>
              </a:ext>
            </a:extLst>
          </p:cNvPr>
          <p:cNvSpPr txBox="1"/>
          <p:nvPr/>
        </p:nvSpPr>
        <p:spPr>
          <a:xfrm>
            <a:off x="5387008" y="3101008"/>
            <a:ext cx="91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6441980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F786690-1024-4559-B9A8-AA9D6DEA1BD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6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657E31-B0CD-4904-8A5A-2E5B75FD3D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Arrow: Right 6">
            <a:extLst>
              <a:ext uri="{FF2B5EF4-FFF2-40B4-BE49-F238E27FC236}">
                <a16:creationId xmlns:a16="http://schemas.microsoft.com/office/drawing/2014/main" id="{9054CACF-6D9D-4670-B9D4-A8C665BDD402}"/>
              </a:ext>
            </a:extLst>
          </p:cNvPr>
          <p:cNvSpPr/>
          <p:nvPr/>
        </p:nvSpPr>
        <p:spPr>
          <a:xfrm rot="19295969">
            <a:off x="-357809" y="4784034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1EE4AF9-4034-463A-83FC-8999F389C2A5}"/>
              </a:ext>
            </a:extLst>
          </p:cNvPr>
          <p:cNvSpPr txBox="1"/>
          <p:nvPr/>
        </p:nvSpPr>
        <p:spPr>
          <a:xfrm>
            <a:off x="6718852" y="2928730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4852149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255BF86-5801-4F18-8462-BD8DA6173B2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7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E86A47-038C-4944-9545-74047AD5F8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2765"/>
            <a:ext cx="12192000" cy="6950765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5DF0EABC-EA9D-44F1-B068-55512A6D28C5}"/>
              </a:ext>
            </a:extLst>
          </p:cNvPr>
          <p:cNvSpPr/>
          <p:nvPr/>
        </p:nvSpPr>
        <p:spPr>
          <a:xfrm>
            <a:off x="4943061" y="4108174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F00F77-41FC-45BC-93A3-046624735DE9}"/>
              </a:ext>
            </a:extLst>
          </p:cNvPr>
          <p:cNvSpPr txBox="1"/>
          <p:nvPr/>
        </p:nvSpPr>
        <p:spPr>
          <a:xfrm>
            <a:off x="9501809" y="2994991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847165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E846F6D-0E5C-4D00-8F8F-76BF6422705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8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19C477-1E46-49EB-A0CF-18AA76650A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40533" cy="6857999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6BF4993E-4C43-488E-91AF-60DDC4739005}"/>
              </a:ext>
            </a:extLst>
          </p:cNvPr>
          <p:cNvSpPr/>
          <p:nvPr/>
        </p:nvSpPr>
        <p:spPr>
          <a:xfrm rot="19585372">
            <a:off x="6001514" y="6119617"/>
            <a:ext cx="525950" cy="368484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E1C5C7-F1FD-472E-8464-FF1F7E8E5254}"/>
              </a:ext>
            </a:extLst>
          </p:cNvPr>
          <p:cNvSpPr txBox="1"/>
          <p:nvPr/>
        </p:nvSpPr>
        <p:spPr>
          <a:xfrm>
            <a:off x="10469217" y="3429000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589449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311A4CB-E3A5-4CFE-B747-737B0087861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9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16ECFF-9F50-4583-B6A6-93C89AF5AA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929CC77D-428D-48AF-BEE4-07960632DC9C}"/>
              </a:ext>
            </a:extLst>
          </p:cNvPr>
          <p:cNvSpPr/>
          <p:nvPr/>
        </p:nvSpPr>
        <p:spPr>
          <a:xfrm rot="20377595">
            <a:off x="4214192" y="5996008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98F722-9120-4FE4-98D0-7421BE7317ED}"/>
              </a:ext>
            </a:extLst>
          </p:cNvPr>
          <p:cNvSpPr txBox="1"/>
          <p:nvPr/>
        </p:nvSpPr>
        <p:spPr>
          <a:xfrm>
            <a:off x="10005391" y="2849217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8596946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1081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import data file to SPSS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Calibri" panose="020F0502020204030204"/>
                <a:ea typeface="Roboto Light" panose="02000000000000000000" pitchFamily="2" charset="0"/>
              </a:rPr>
              <a:t>2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792906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DC99C9D-A723-4986-9257-B8F3FA1819F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11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5EC0DC-663E-4539-B670-AFA72518A6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40533" cy="6857999"/>
          </a:xfrm>
          <a:prstGeom prst="rect">
            <a:avLst/>
          </a:prstGeom>
        </p:spPr>
      </p:pic>
      <p:sp>
        <p:nvSpPr>
          <p:cNvPr id="8" name="Arrow: Down 7">
            <a:extLst>
              <a:ext uri="{FF2B5EF4-FFF2-40B4-BE49-F238E27FC236}">
                <a16:creationId xmlns:a16="http://schemas.microsoft.com/office/drawing/2014/main" id="{B6A79B8C-FCDB-41EA-B060-153B6486296A}"/>
              </a:ext>
            </a:extLst>
          </p:cNvPr>
          <p:cNvSpPr/>
          <p:nvPr/>
        </p:nvSpPr>
        <p:spPr>
          <a:xfrm rot="7123935">
            <a:off x="303141" y="198782"/>
            <a:ext cx="484632" cy="978408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D3D7115-7288-41FF-9672-74E576ADC22F}"/>
              </a:ext>
            </a:extLst>
          </p:cNvPr>
          <p:cNvSpPr txBox="1"/>
          <p:nvPr/>
        </p:nvSpPr>
        <p:spPr>
          <a:xfrm>
            <a:off x="7209183" y="3140765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925415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CC92BDC-F6B1-4016-85EF-23B0801988E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12</a:t>
            </a:fld>
            <a:endParaRPr lang="en" kern="0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929F64-66F8-4F6D-AA75-857F8209272C}"/>
              </a:ext>
            </a:extLst>
          </p:cNvPr>
          <p:cNvSpPr txBox="1"/>
          <p:nvPr/>
        </p:nvSpPr>
        <p:spPr>
          <a:xfrm>
            <a:off x="9978293" y="2411104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008CC5F-8C57-4197-BECC-FC7008941C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67" y="243910"/>
            <a:ext cx="12192000" cy="6858000"/>
          </a:xfrm>
          <a:prstGeom prst="rect">
            <a:avLst/>
          </a:prstGeom>
        </p:spPr>
      </p:pic>
      <p:sp>
        <p:nvSpPr>
          <p:cNvPr id="8" name="Arrow: Right 7">
            <a:extLst>
              <a:ext uri="{FF2B5EF4-FFF2-40B4-BE49-F238E27FC236}">
                <a16:creationId xmlns:a16="http://schemas.microsoft.com/office/drawing/2014/main" id="{0F30E074-0C5F-4641-B91F-B5CD7B79ECD5}"/>
              </a:ext>
            </a:extLst>
          </p:cNvPr>
          <p:cNvSpPr/>
          <p:nvPr/>
        </p:nvSpPr>
        <p:spPr>
          <a:xfrm>
            <a:off x="-272956" y="1269242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Down 8">
            <a:extLst>
              <a:ext uri="{FF2B5EF4-FFF2-40B4-BE49-F238E27FC236}">
                <a16:creationId xmlns:a16="http://schemas.microsoft.com/office/drawing/2014/main" id="{C94D5788-3587-46E3-BA65-6A5B72DC8132}"/>
              </a:ext>
            </a:extLst>
          </p:cNvPr>
          <p:cNvSpPr/>
          <p:nvPr/>
        </p:nvSpPr>
        <p:spPr>
          <a:xfrm rot="7049758">
            <a:off x="4226744" y="1463157"/>
            <a:ext cx="484632" cy="978408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EA96483-EF58-428E-8A03-A4D55AE878F7}"/>
              </a:ext>
            </a:extLst>
          </p:cNvPr>
          <p:cNvSpPr txBox="1"/>
          <p:nvPr/>
        </p:nvSpPr>
        <p:spPr>
          <a:xfrm>
            <a:off x="9335069" y="3429000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9667212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CE54276-2E5F-45F2-9FB9-8480CCFC738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13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EE7D89-D191-48C9-BCBC-C11CC3AB99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A8FA0B78-A647-41C0-8A94-869ED050E90C}"/>
              </a:ext>
            </a:extLst>
          </p:cNvPr>
          <p:cNvSpPr/>
          <p:nvPr/>
        </p:nvSpPr>
        <p:spPr>
          <a:xfrm>
            <a:off x="2385391" y="3186683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A21DA8-FB43-4127-A136-A3A5E3FB1D33}"/>
              </a:ext>
            </a:extLst>
          </p:cNvPr>
          <p:cNvSpPr txBox="1"/>
          <p:nvPr/>
        </p:nvSpPr>
        <p:spPr>
          <a:xfrm>
            <a:off x="9722758" y="2644169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7386163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F425BCF-A516-4398-98A1-01A5DA8E820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14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1CC11E8-6163-457B-A80F-EB1C0A6A8E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40533" cy="6857999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207019EB-858C-4493-ABF6-2118E69232DC}"/>
              </a:ext>
            </a:extLst>
          </p:cNvPr>
          <p:cNvSpPr/>
          <p:nvPr/>
        </p:nvSpPr>
        <p:spPr>
          <a:xfrm>
            <a:off x="2729949" y="3186683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4DDA026-340F-4E53-ACB1-EBE1C4F0B312}"/>
              </a:ext>
            </a:extLst>
          </p:cNvPr>
          <p:cNvSpPr txBox="1"/>
          <p:nvPr/>
        </p:nvSpPr>
        <p:spPr>
          <a:xfrm>
            <a:off x="10707757" y="3193774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2404991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7F2DD58-E1E4-41F9-8FA2-41A92C578DD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15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04CE28-755E-46B0-963F-F9296ABEF5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40534" cy="685799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E30FC22-7563-4700-A619-D2F1A9EEBA56}"/>
              </a:ext>
            </a:extLst>
          </p:cNvPr>
          <p:cNvSpPr txBox="1"/>
          <p:nvPr/>
        </p:nvSpPr>
        <p:spPr>
          <a:xfrm>
            <a:off x="7315200" y="3604591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0777465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5642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label data in SPSS?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Calibri" panose="020F0502020204030204"/>
                <a:ea typeface="Roboto Light" panose="02000000000000000000" pitchFamily="2" charset="0"/>
              </a:rPr>
              <a:t>3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918626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354C53B-61E5-4E07-B964-BC824BDF53C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17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5F17CB-DCD2-4C93-B9D8-ED81D6D80A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67" y="1"/>
            <a:ext cx="12140533" cy="6557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3401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9CA9551-A69E-4D58-B746-928BAA87DB8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18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BAC9C3-4494-40EE-AE3F-9B04DE3AF1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2408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351888E-4B0E-41C4-B2DF-6AFFFE0F1BA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19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A99659-BC27-46F3-9F31-C6471FF528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921489"/>
            <a:ext cx="12140532" cy="5784111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1B536464-C38B-4398-B4AC-2FEB9415394B}"/>
              </a:ext>
            </a:extLst>
          </p:cNvPr>
          <p:cNvSpPr txBox="1">
            <a:spLocks/>
          </p:cNvSpPr>
          <p:nvPr/>
        </p:nvSpPr>
        <p:spPr>
          <a:xfrm>
            <a:off x="2360428" y="152401"/>
            <a:ext cx="7157200" cy="629648"/>
          </a:xfrm>
          <a:prstGeom prst="rect">
            <a:avLst/>
          </a:prstGeom>
        </p:spPr>
        <p:txBody>
          <a:bodyPr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 defTabSz="1219170"/>
            <a:r>
              <a:rPr lang="en-US" sz="4267" b="1" kern="0" dirty="0">
                <a:solidFill>
                  <a:srgbClr val="FF0000"/>
                </a:solidFill>
              </a:rPr>
              <a:t>Defining variables</a:t>
            </a:r>
          </a:p>
        </p:txBody>
      </p:sp>
    </p:spTree>
    <p:extLst>
      <p:ext uri="{BB962C8B-B14F-4D97-AF65-F5344CB8AC3E}">
        <p14:creationId xmlns:p14="http://schemas.microsoft.com/office/powerpoint/2010/main" val="30860450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BF2EF16-1FFB-47AB-98E9-F0E0DBE7F57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20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0719D0-6833-4553-B99D-CCB9F919E4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2759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418DA0F-A174-4CD7-8534-93175F71A99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21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E59301-28BC-4C6F-8925-D1E023C7E3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9541428-0765-412B-B890-E9C8EECA07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524000"/>
            <a:ext cx="9144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388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D825B2E-F090-40C8-98FD-724FF25553E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22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6470DA-354E-4A42-823D-D0963F669C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4053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369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3916B80-8C8D-4D5C-AD49-734E204D1DB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  <a:defRPr/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  <a:defRPr/>
              </a:pPr>
              <a:t>23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F7E77D-2842-4974-B31D-F0A66C30EA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95423" y="-368595"/>
            <a:ext cx="13425376" cy="7783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3066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9D8ED2B-3AB6-4130-9E0D-69876710D6D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24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50D12F-142C-445A-9BF6-7BC13AEFC2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67" y="0"/>
            <a:ext cx="121405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2072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22A0D44-F21B-4761-8F58-85CD942C223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  <a:defRPr/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  <a:defRPr/>
              </a:pPr>
              <a:t>25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3C78C3-1FEF-4CC4-83E9-63931CD3D9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206500"/>
            <a:ext cx="9144000" cy="444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5168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1081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How to compute a mean variables?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Calibri" panose="020F0502020204030204"/>
                <a:ea typeface="Roboto Light" panose="02000000000000000000" pitchFamily="2" charset="0"/>
              </a:rPr>
              <a:t>4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79688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5719B40-90C2-4EA1-BB1C-122E0C7B1BA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27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893DDE-4C11-4E3A-9A84-412B6C9F28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F940A3A7-B9B7-4212-B7F7-2DEB867D39AC}"/>
              </a:ext>
            </a:extLst>
          </p:cNvPr>
          <p:cNvSpPr/>
          <p:nvPr/>
        </p:nvSpPr>
        <p:spPr>
          <a:xfrm rot="18929252">
            <a:off x="980660" y="543339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8B0FAB8-FAC9-4F40-8BEC-683DB6F1C9B1}"/>
              </a:ext>
            </a:extLst>
          </p:cNvPr>
          <p:cNvSpPr txBox="1"/>
          <p:nvPr/>
        </p:nvSpPr>
        <p:spPr>
          <a:xfrm>
            <a:off x="8719930" y="2663687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b="1" dirty="0">
                <a:solidFill>
                  <a:srgbClr val="FF00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6513246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ADD7BDC-A4D0-4B99-BFF2-CDDD45F0329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28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DF3EDB-9AA0-49DC-B182-E53AE81C1D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51F3CC88-7CAD-4CD5-8150-913CF83587D4}"/>
              </a:ext>
            </a:extLst>
          </p:cNvPr>
          <p:cNvSpPr/>
          <p:nvPr/>
        </p:nvSpPr>
        <p:spPr>
          <a:xfrm rot="19077784">
            <a:off x="715618" y="821635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74D0A4-82B0-4D9D-827D-51E0E3918551}"/>
              </a:ext>
            </a:extLst>
          </p:cNvPr>
          <p:cNvSpPr txBox="1"/>
          <p:nvPr/>
        </p:nvSpPr>
        <p:spPr>
          <a:xfrm>
            <a:off x="8229600" y="1881809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911285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E3F0CEE-F9F7-4E67-9F3F-0E0E421262F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29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6F3E5B-5042-48DA-A988-5CB90D346F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7DFDB69-CE05-40F1-B69A-4D71DD648A76}"/>
              </a:ext>
            </a:extLst>
          </p:cNvPr>
          <p:cNvSpPr txBox="1"/>
          <p:nvPr/>
        </p:nvSpPr>
        <p:spPr>
          <a:xfrm>
            <a:off x="10482470" y="3140765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b="1" dirty="0">
                <a:solidFill>
                  <a:srgbClr val="FF0000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8982799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DEF701D-1A04-4665-AD7B-6E582968DF2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30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9737184-AB87-4F8D-9758-7A5569D09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5" name="Arrow: Down 4">
            <a:extLst>
              <a:ext uri="{FF2B5EF4-FFF2-40B4-BE49-F238E27FC236}">
                <a16:creationId xmlns:a16="http://schemas.microsoft.com/office/drawing/2014/main" id="{28F5921F-7B57-4521-A32E-8B4487C61548}"/>
              </a:ext>
            </a:extLst>
          </p:cNvPr>
          <p:cNvSpPr/>
          <p:nvPr/>
        </p:nvSpPr>
        <p:spPr>
          <a:xfrm rot="6464799">
            <a:off x="8653669" y="2796209"/>
            <a:ext cx="484632" cy="978408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CD0DE2-30FC-43B6-84FE-F56CF13C8EA5}"/>
              </a:ext>
            </a:extLst>
          </p:cNvPr>
          <p:cNvSpPr txBox="1"/>
          <p:nvPr/>
        </p:nvSpPr>
        <p:spPr>
          <a:xfrm>
            <a:off x="10157333" y="2690191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b="1" dirty="0">
                <a:solidFill>
                  <a:srgbClr val="FF0000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625885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945421E-246F-4960-8161-75EFCB022A2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31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C4678F-E299-4E34-9CEE-A95AC36707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5" name="Arrow: Down 4">
            <a:extLst>
              <a:ext uri="{FF2B5EF4-FFF2-40B4-BE49-F238E27FC236}">
                <a16:creationId xmlns:a16="http://schemas.microsoft.com/office/drawing/2014/main" id="{3D379F57-924B-4759-A87F-5D41551DF542}"/>
              </a:ext>
            </a:extLst>
          </p:cNvPr>
          <p:cNvSpPr/>
          <p:nvPr/>
        </p:nvSpPr>
        <p:spPr>
          <a:xfrm rot="6721268">
            <a:off x="8799444" y="3843130"/>
            <a:ext cx="484632" cy="978408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01C4265-58D5-4FAC-8820-14C2C9D8CD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2063" y="2709610"/>
            <a:ext cx="1048603" cy="7193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51D6352-3615-4150-B179-0E979076FF70}"/>
              </a:ext>
            </a:extLst>
          </p:cNvPr>
          <p:cNvSpPr txBox="1"/>
          <p:nvPr/>
        </p:nvSpPr>
        <p:spPr>
          <a:xfrm>
            <a:off x="10174440" y="1322145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7307517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1847CD6-585B-476F-B364-5690158AF72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32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F820EE-E52A-4D38-86D6-6033C0C7F6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6237560A-2CA8-4883-87AF-AEC03C0742F1}"/>
              </a:ext>
            </a:extLst>
          </p:cNvPr>
          <p:cNvSpPr/>
          <p:nvPr/>
        </p:nvSpPr>
        <p:spPr>
          <a:xfrm rot="19029204">
            <a:off x="3882887" y="1046921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840ECB-650D-4339-93D9-AC7C5AA1C7A4}"/>
              </a:ext>
            </a:extLst>
          </p:cNvPr>
          <p:cNvSpPr txBox="1"/>
          <p:nvPr/>
        </p:nvSpPr>
        <p:spPr>
          <a:xfrm>
            <a:off x="11148933" y="2332383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1059808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63E4688-4357-48BB-A7CE-1F99E250285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  <a:defRPr/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  <a:defRPr/>
              </a:pPr>
              <a:t>33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CFB5DC-7643-4881-9C84-28D0A70036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4647C2BE-590E-4D5D-B812-A9E88BB9727D}"/>
              </a:ext>
            </a:extLst>
          </p:cNvPr>
          <p:cNvSpPr/>
          <p:nvPr/>
        </p:nvSpPr>
        <p:spPr>
          <a:xfrm>
            <a:off x="1338469" y="1404731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FF7BEF-5F72-477F-A44A-8F6EBDB5DED0}"/>
              </a:ext>
            </a:extLst>
          </p:cNvPr>
          <p:cNvSpPr txBox="1"/>
          <p:nvPr/>
        </p:nvSpPr>
        <p:spPr>
          <a:xfrm>
            <a:off x="10380307" y="2644170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28856377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F5D65F3-88F6-40AC-B139-0776C08B574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  <a:defRPr/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  <a:defRPr/>
              </a:pPr>
              <a:t>34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C0AD120-04C1-4386-9328-A3F480EF0F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5" name="Arrow: Down 4">
            <a:extLst>
              <a:ext uri="{FF2B5EF4-FFF2-40B4-BE49-F238E27FC236}">
                <a16:creationId xmlns:a16="http://schemas.microsoft.com/office/drawing/2014/main" id="{FCEDBD5D-B7D6-425A-8E8A-237A92BE97A9}"/>
              </a:ext>
            </a:extLst>
          </p:cNvPr>
          <p:cNvSpPr/>
          <p:nvPr/>
        </p:nvSpPr>
        <p:spPr>
          <a:xfrm rot="6721857">
            <a:off x="5685183" y="940905"/>
            <a:ext cx="484632" cy="978408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821889-1B17-4517-B627-D874F7FA6E9B}"/>
              </a:ext>
            </a:extLst>
          </p:cNvPr>
          <p:cNvSpPr txBox="1"/>
          <p:nvPr/>
        </p:nvSpPr>
        <p:spPr>
          <a:xfrm>
            <a:off x="10628243" y="2623930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726302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51FA3FE-35A0-45AA-A458-6E204EDCEAC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35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0D8005-AD58-4C47-AECC-3AE5355A9B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EA0B45B7-ED7F-4304-BA73-DC0A572BC817}"/>
              </a:ext>
            </a:extLst>
          </p:cNvPr>
          <p:cNvSpPr/>
          <p:nvPr/>
        </p:nvSpPr>
        <p:spPr>
          <a:xfrm>
            <a:off x="1825686" y="1509339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B763DAC6-991D-410F-B822-09D0F79ABA3A}"/>
              </a:ext>
            </a:extLst>
          </p:cNvPr>
          <p:cNvSpPr/>
          <p:nvPr/>
        </p:nvSpPr>
        <p:spPr>
          <a:xfrm rot="6990392">
            <a:off x="4929810" y="1455312"/>
            <a:ext cx="484632" cy="978408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BCBF7A1B-CFDA-4BE8-B25F-2F4F1B3ADE71}"/>
              </a:ext>
            </a:extLst>
          </p:cNvPr>
          <p:cNvSpPr/>
          <p:nvPr/>
        </p:nvSpPr>
        <p:spPr>
          <a:xfrm rot="6826299">
            <a:off x="5686257" y="679287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24E4DD-CB47-4392-B6FF-3417C7E5BED3}"/>
              </a:ext>
            </a:extLst>
          </p:cNvPr>
          <p:cNvSpPr txBox="1"/>
          <p:nvPr/>
        </p:nvSpPr>
        <p:spPr>
          <a:xfrm>
            <a:off x="1921566" y="1964194"/>
            <a:ext cx="5277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>
                <a:solidFill>
                  <a:srgbClr val="00B050"/>
                </a:solidFill>
              </a:rPr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9D5159-C5CA-49B9-9034-4470303BBD8C}"/>
              </a:ext>
            </a:extLst>
          </p:cNvPr>
          <p:cNvSpPr txBox="1"/>
          <p:nvPr/>
        </p:nvSpPr>
        <p:spPr>
          <a:xfrm>
            <a:off x="4470866" y="1754023"/>
            <a:ext cx="5277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dirty="0">
                <a:solidFill>
                  <a:srgbClr val="00B050"/>
                </a:solidFill>
              </a:rPr>
              <a:t>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6F9A8D1-966C-4AF5-9FEE-EC8F102ED1B3}"/>
              </a:ext>
            </a:extLst>
          </p:cNvPr>
          <p:cNvSpPr txBox="1"/>
          <p:nvPr/>
        </p:nvSpPr>
        <p:spPr>
          <a:xfrm>
            <a:off x="10592341" y="2570750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15375101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87973A-865B-4927-B2F5-B56952A9511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36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B0B9F3-134B-48B1-946C-AA815C1AE5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6" name="Arrow: Down 5">
            <a:extLst>
              <a:ext uri="{FF2B5EF4-FFF2-40B4-BE49-F238E27FC236}">
                <a16:creationId xmlns:a16="http://schemas.microsoft.com/office/drawing/2014/main" id="{228C8047-AF53-4C81-8053-86A95B1F443D}"/>
              </a:ext>
            </a:extLst>
          </p:cNvPr>
          <p:cNvSpPr/>
          <p:nvPr/>
        </p:nvSpPr>
        <p:spPr>
          <a:xfrm rot="7648054">
            <a:off x="6175513" y="583096"/>
            <a:ext cx="484632" cy="978408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11929C09-344F-4276-9655-0AF89EAC5D54}"/>
              </a:ext>
            </a:extLst>
          </p:cNvPr>
          <p:cNvSpPr/>
          <p:nvPr/>
        </p:nvSpPr>
        <p:spPr>
          <a:xfrm rot="19881977">
            <a:off x="1908165" y="787181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10E9C35-BADE-44AF-A7AE-45AF13E0AF1F}"/>
              </a:ext>
            </a:extLst>
          </p:cNvPr>
          <p:cNvSpPr txBox="1"/>
          <p:nvPr/>
        </p:nvSpPr>
        <p:spPr>
          <a:xfrm>
            <a:off x="9780105" y="2306170"/>
            <a:ext cx="155363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9265207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CC982B0-C50A-41B9-9F7F-14E6856E302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37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6039EF-FA92-42C5-84CA-B56D525CA7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1" y="0"/>
            <a:ext cx="12184837" cy="6858000"/>
          </a:xfrm>
          <a:prstGeom prst="rect">
            <a:avLst/>
          </a:prstGeom>
        </p:spPr>
      </p:pic>
      <p:sp>
        <p:nvSpPr>
          <p:cNvPr id="4" name="Arrow: Right 3">
            <a:extLst>
              <a:ext uri="{FF2B5EF4-FFF2-40B4-BE49-F238E27FC236}">
                <a16:creationId xmlns:a16="http://schemas.microsoft.com/office/drawing/2014/main" id="{18180728-EEBB-4ED3-AE28-3541E5FEA070}"/>
              </a:ext>
            </a:extLst>
          </p:cNvPr>
          <p:cNvSpPr/>
          <p:nvPr/>
        </p:nvSpPr>
        <p:spPr>
          <a:xfrm>
            <a:off x="4465982" y="5797687"/>
            <a:ext cx="978408" cy="484632"/>
          </a:xfrm>
          <a:prstGeom prst="right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E84A1A-77A8-4F64-B5E9-98DC0182A850}"/>
              </a:ext>
            </a:extLst>
          </p:cNvPr>
          <p:cNvSpPr txBox="1"/>
          <p:nvPr/>
        </p:nvSpPr>
        <p:spPr>
          <a:xfrm>
            <a:off x="10045148" y="2597426"/>
            <a:ext cx="146226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31301540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1798078-1BAF-4B9F-8170-7031E9303D8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38</a:t>
            </a:fld>
            <a:endParaRPr lang="en" kern="0">
              <a:solidFill>
                <a:srgbClr val="FFFFFF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5EA6A7-E479-4771-ADF7-95D1BFE9C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4817" y="251790"/>
            <a:ext cx="8044070" cy="6606209"/>
          </a:xfrm>
          <a:prstGeom prst="rect">
            <a:avLst/>
          </a:prstGeom>
        </p:spPr>
      </p:pic>
      <p:sp>
        <p:nvSpPr>
          <p:cNvPr id="4" name="Arrow: Down 3">
            <a:extLst>
              <a:ext uri="{FF2B5EF4-FFF2-40B4-BE49-F238E27FC236}">
                <a16:creationId xmlns:a16="http://schemas.microsoft.com/office/drawing/2014/main" id="{B2D6F529-243B-46BC-81CE-9039882100CD}"/>
              </a:ext>
            </a:extLst>
          </p:cNvPr>
          <p:cNvSpPr/>
          <p:nvPr/>
        </p:nvSpPr>
        <p:spPr>
          <a:xfrm rot="7167562">
            <a:off x="5209168" y="1060174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97F5978-A27D-4C70-9F1D-67B8A37A592C}"/>
              </a:ext>
            </a:extLst>
          </p:cNvPr>
          <p:cNvSpPr txBox="1"/>
          <p:nvPr/>
        </p:nvSpPr>
        <p:spPr>
          <a:xfrm>
            <a:off x="8189843" y="2292626"/>
            <a:ext cx="155363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600" dirty="0">
                <a:solidFill>
                  <a:srgbClr val="FF0000"/>
                </a:solidFill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261305701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7229475" y="1397000"/>
            <a:ext cx="4962525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444435" y="2916499"/>
            <a:ext cx="4222539" cy="1081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20000"/>
              </a:lnSpc>
              <a:defRPr/>
            </a:pP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Descriptive Statistic Analysis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prstClr val="white"/>
                </a:solidFill>
                <a:latin typeface="Calibri" panose="020F0502020204030204"/>
                <a:ea typeface="Roboto Light" panose="02000000000000000000" pitchFamily="2" charset="0"/>
              </a:rPr>
              <a:t>5</a:t>
            </a: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Roboto Light" panose="02000000000000000000" pitchFamily="2" charset="0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6D8068-247A-4409-BD9D-16DDE30AAE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5344" y="31031"/>
            <a:ext cx="8937511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290119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351888E-4B0E-41C4-B2DF-6AFFFE0F1BA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defTabSz="1219170">
              <a:buClr>
                <a:srgbClr val="000000"/>
              </a:buClr>
            </a:pPr>
            <a:fld id="{00000000-1234-1234-1234-123412341234}" type="slidenum">
              <a:rPr lang="en" kern="0">
                <a:solidFill>
                  <a:srgbClr val="FFFFFF"/>
                </a:solidFill>
              </a:rPr>
              <a:pPr defTabSz="1219170">
                <a:buClr>
                  <a:srgbClr val="000000"/>
                </a:buClr>
              </a:pPr>
              <a:t>40</a:t>
            </a:fld>
            <a:endParaRPr lang="en" kern="0">
              <a:solidFill>
                <a:srgbClr val="FFFFFF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FAFD066-77A7-43C7-9BAF-C5B0ACF80040}"/>
              </a:ext>
            </a:extLst>
          </p:cNvPr>
          <p:cNvSpPr txBox="1"/>
          <p:nvPr/>
        </p:nvSpPr>
        <p:spPr>
          <a:xfrm>
            <a:off x="251791" y="1120676"/>
            <a:ext cx="1168841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6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Concerning the sample classification, descriptive statistics is calculated to describe the sample.</a:t>
            </a:r>
          </a:p>
          <a:p>
            <a:pPr algn="just"/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It represents </a:t>
            </a:r>
            <a:r>
              <a:rPr lang="en-US" sz="36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percentages and frequencies of the sample who participated in the current study and responded to the questionnaire</a:t>
            </a:r>
          </a:p>
          <a:p>
            <a:pPr algn="just"/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Also get descriptive to variables</a:t>
            </a:r>
          </a:p>
          <a:p>
            <a:pPr algn="just"/>
            <a:endParaRPr lang="en-US" sz="3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</a:rPr>
              <a:t>In descriptive analysis, there are 3 ways to be calculated 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20349390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70CB270-AC19-4F8F-98F1-D13C8C276DF9}"/>
              </a:ext>
            </a:extLst>
          </p:cNvPr>
          <p:cNvSpPr/>
          <p:nvPr/>
        </p:nvSpPr>
        <p:spPr>
          <a:xfrm>
            <a:off x="1563757" y="2647628"/>
            <a:ext cx="97668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1</a:t>
            </a:r>
            <a:r>
              <a:rPr lang="en-US" sz="6400" baseline="300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st</a:t>
            </a:r>
            <a:r>
              <a:rPr lang="en-US" sz="6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 in way descriptive analysis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494702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4BCA4BA-261A-4CA4-9513-8CB0A19A7ED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42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0613C8-87AE-4BBA-92AB-CD8E27AD42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3671" y="1285461"/>
            <a:ext cx="10045146" cy="4412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6468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3ED5545-F72B-449B-A118-3C8FF7DF0A3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43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53426D-1D88-4AE1-AD04-3EE8FBEF79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67" y="0"/>
            <a:ext cx="12140533" cy="6732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9176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92EEC9-3E94-43B6-A551-60EF5F9DC7A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44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704072-6FAE-4C03-8883-2B57785C75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67" y="145774"/>
            <a:ext cx="12089066" cy="6712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03559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8045E6D-980F-4DF5-9073-89C40A13797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45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9F7987-6549-46A6-84F8-3723CB53FF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287" y="0"/>
            <a:ext cx="11915246" cy="29361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72DAF1-3CE4-4D47-8545-80226556F4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87" y="2822713"/>
            <a:ext cx="11915246" cy="4035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75855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9A5C1D-71B8-462E-B527-8414E4482F6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46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23BC8B-898D-4BEE-9DE2-A188D08CF8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33391" cy="685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DD87FF5-967A-4B02-9A14-BCF67B1ACD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3965" y="0"/>
            <a:ext cx="6308035" cy="3429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204DC8E-AB27-4208-B989-B78522BE83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3965" y="3468131"/>
            <a:ext cx="6308035" cy="3389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00607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AC98DA0-EB28-468A-B063-CEA429D385E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47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71A93FC-754D-4A21-9258-BFB50FE683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261113" cy="674535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415CB6-947A-4FB2-98CA-5AC1442D53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177" y="0"/>
            <a:ext cx="66918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22129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17FF35C-AB85-408C-9CDF-041E82F925E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48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9E1CBA-26FB-4D86-8B3F-4D7492772C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758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6914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2F56B65-F76F-4858-A3A7-F0983DF6E26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49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B63236-228B-47E4-81BC-8CB0F392FD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5605670" cy="68579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BAFDEA-1943-463E-BFB4-A34E23FE55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4355" y="0"/>
            <a:ext cx="6816177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43361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225BAD3-6D9A-49D7-91AB-5F41B963662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50</a:t>
            </a:fld>
            <a:endParaRPr lang="en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CDAF17-036B-4888-A113-DB2F9B9DA1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405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60433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24535EC-27B1-422F-8321-8A032F2C809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51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C44738-E72E-4FD7-B7AA-0FFA7BB3F3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5353877" cy="384998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40AB10-5FEF-42A5-9086-549F5B2550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3879" y="151382"/>
            <a:ext cx="6786654" cy="6451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84523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15D6357-5396-465D-84D0-AE5C2B372E2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52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B9EFBA-971C-4ABF-8BD8-2D642E16C4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1"/>
            <a:ext cx="5539409" cy="58839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C3A3E73-6252-4176-9DE5-742D6BC7C5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9408" y="0"/>
            <a:ext cx="6652592" cy="5883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3848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BFD8C44-E72F-4C73-9BD3-B94B402BEF7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53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7EF03E-B0A2-4D9F-9E72-31414C1C7D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2713" y="530907"/>
            <a:ext cx="5685183" cy="104610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4BC0A62-CF02-4F4A-A2DC-88D87E8B38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577" y="1577009"/>
            <a:ext cx="4547727" cy="40684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6AED481-ABD5-4EEE-BBB2-687E7CBEB7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1145" y="1714877"/>
            <a:ext cx="5444019" cy="3546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04786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72F22F5-8045-4144-B397-7040E093517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54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9F34FE-A288-4AD2-A756-C4C96ADBB1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1983" y="1595673"/>
            <a:ext cx="6758608" cy="3666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90319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5AE1ABA-2F17-4D27-B38D-B0864E599CC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55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4B99B4-F597-454D-A22A-96AC80465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67" y="0"/>
            <a:ext cx="119417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21665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E4DFA18-28EE-446A-8A6A-9A1893024F3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56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ED1CB1-A2F1-4237-A23E-527D99729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591" y="255200"/>
            <a:ext cx="10813773" cy="5292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88569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95A8291-9E31-4E38-BBCB-ACF7B226B851}"/>
              </a:ext>
            </a:extLst>
          </p:cNvPr>
          <p:cNvSpPr/>
          <p:nvPr/>
        </p:nvSpPr>
        <p:spPr>
          <a:xfrm>
            <a:off x="2096217" y="2890391"/>
            <a:ext cx="117016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2</a:t>
            </a:r>
            <a:r>
              <a:rPr lang="en-US" sz="6400" baseline="300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nd</a:t>
            </a:r>
            <a:r>
              <a:rPr lang="en-US" sz="6400" dirty="0">
                <a:solidFill>
                  <a:srgbClr val="0070C0"/>
                </a:solidFill>
                <a:latin typeface="Calibri Light" panose="020F0302020204030204"/>
                <a:ea typeface="+mj-ea"/>
                <a:cs typeface="+mj-cs"/>
              </a:rPr>
              <a:t> way of descriptive analysis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89502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06A2DAA-9BBF-40BD-B615-A6A4582B6A9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58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597A42-F87A-4401-A7F3-64E78D7260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67" y="1"/>
            <a:ext cx="11955003" cy="6758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10902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B8BDA3E-29DD-45F4-9932-F5D8CA22304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59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313E069-4482-4349-AA58-3EA7059276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74" y="0"/>
            <a:ext cx="11807687" cy="6732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61760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32830B0-03D1-4FBC-BB7B-F97FE150950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60</a:t>
            </a:fld>
            <a:endParaRPr lang="en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1E4F5B-5BA5-484C-81A0-06E86C35A6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22" y="0"/>
            <a:ext cx="11873948" cy="660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11229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2559</TotalTime>
  <Words>281</Words>
  <Application>Microsoft Office PowerPoint</Application>
  <PresentationFormat>Widescreen</PresentationFormat>
  <Paragraphs>119</Paragraphs>
  <Slides>60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6" baseType="lpstr">
      <vt:lpstr>Arial</vt:lpstr>
      <vt:lpstr>Calibri</vt:lpstr>
      <vt:lpstr>Calibri Light</vt:lpstr>
      <vt:lpstr>Roboto Light</vt:lpstr>
      <vt:lpstr>Times New Roman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Mona Elashry</cp:lastModifiedBy>
  <cp:revision>292</cp:revision>
  <dcterms:created xsi:type="dcterms:W3CDTF">2023-04-29T09:08:23Z</dcterms:created>
  <dcterms:modified xsi:type="dcterms:W3CDTF">2023-12-04T18:07:20Z</dcterms:modified>
</cp:coreProperties>
</file>