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5"/>
  </p:notesMasterIdLst>
  <p:sldIdLst>
    <p:sldId id="480" r:id="rId5"/>
    <p:sldId id="663" r:id="rId6"/>
    <p:sldId id="553" r:id="rId7"/>
    <p:sldId id="664" r:id="rId8"/>
    <p:sldId id="665" r:id="rId9"/>
    <p:sldId id="703" r:id="rId10"/>
    <p:sldId id="704" r:id="rId11"/>
    <p:sldId id="668" r:id="rId12"/>
    <p:sldId id="705" r:id="rId13"/>
    <p:sldId id="706" r:id="rId14"/>
    <p:sldId id="707" r:id="rId15"/>
    <p:sldId id="708" r:id="rId16"/>
    <p:sldId id="672" r:id="rId17"/>
    <p:sldId id="721" r:id="rId18"/>
    <p:sldId id="722" r:id="rId19"/>
    <p:sldId id="723" r:id="rId20"/>
    <p:sldId id="673" r:id="rId21"/>
    <p:sldId id="674" r:id="rId22"/>
    <p:sldId id="709" r:id="rId23"/>
    <p:sldId id="676" r:id="rId24"/>
    <p:sldId id="710" r:id="rId25"/>
    <p:sldId id="711" r:id="rId26"/>
    <p:sldId id="712" r:id="rId27"/>
    <p:sldId id="724" r:id="rId28"/>
    <p:sldId id="713" r:id="rId29"/>
    <p:sldId id="714" r:id="rId30"/>
    <p:sldId id="716" r:id="rId31"/>
    <p:sldId id="717" r:id="rId32"/>
    <p:sldId id="715" r:id="rId33"/>
    <p:sldId id="719" r:id="rId34"/>
    <p:sldId id="718" r:id="rId35"/>
    <p:sldId id="720" r:id="rId36"/>
    <p:sldId id="725" r:id="rId37"/>
    <p:sldId id="687" r:id="rId38"/>
    <p:sldId id="686" r:id="rId39"/>
    <p:sldId id="726" r:id="rId40"/>
    <p:sldId id="727" r:id="rId41"/>
    <p:sldId id="728" r:id="rId42"/>
    <p:sldId id="729" r:id="rId43"/>
    <p:sldId id="349"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663"/>
            <p14:sldId id="553"/>
            <p14:sldId id="664"/>
            <p14:sldId id="665"/>
            <p14:sldId id="703"/>
            <p14:sldId id="704"/>
            <p14:sldId id="668"/>
            <p14:sldId id="705"/>
            <p14:sldId id="706"/>
            <p14:sldId id="707"/>
            <p14:sldId id="708"/>
            <p14:sldId id="672"/>
            <p14:sldId id="721"/>
            <p14:sldId id="722"/>
            <p14:sldId id="723"/>
            <p14:sldId id="673"/>
            <p14:sldId id="674"/>
            <p14:sldId id="709"/>
            <p14:sldId id="676"/>
            <p14:sldId id="710"/>
            <p14:sldId id="711"/>
            <p14:sldId id="712"/>
            <p14:sldId id="724"/>
            <p14:sldId id="713"/>
            <p14:sldId id="714"/>
            <p14:sldId id="716"/>
            <p14:sldId id="717"/>
            <p14:sldId id="715"/>
            <p14:sldId id="719"/>
            <p14:sldId id="718"/>
            <p14:sldId id="720"/>
            <p14:sldId id="725"/>
            <p14:sldId id="687"/>
            <p14:sldId id="686"/>
            <p14:sldId id="726"/>
            <p14:sldId id="727"/>
            <p14:sldId id="728"/>
            <p14:sldId id="72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203E5F"/>
    <a:srgbClr val="00AEEF"/>
    <a:srgbClr val="000000"/>
    <a:srgbClr val="FFD2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0"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104"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105"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gbd924ddcd4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7" name="Google Shape;377;gbd924ddcd4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581658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10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a:defRPr/>
            </a:pPr>
            <a:r>
              <a:rPr lang="en-US" dirty="0"/>
              <a:t>The Institute for Healthcare Improvement has developed a framework called The Model for Improvement. You have probably been introduced to this framework for change previously, so we will review this information pretty quickly. </a:t>
            </a:r>
          </a:p>
          <a:p>
            <a:pPr>
              <a:defRPr/>
            </a:pPr>
            <a:r>
              <a:rPr lang="en-US" dirty="0"/>
              <a:t/>
            </a:r>
            <a:br>
              <a:rPr lang="en-US" dirty="0"/>
            </a:br>
            <a:r>
              <a:rPr lang="en-US" dirty="0"/>
              <a:t>The Model for Improvement is comprised of two parts. The first part answers the three questions:</a:t>
            </a:r>
          </a:p>
          <a:p>
            <a:pPr marL="224860" indent="-224860">
              <a:buFontTx/>
              <a:buAutoNum type="arabicParenR"/>
              <a:defRPr/>
            </a:pPr>
            <a:r>
              <a:rPr lang="en-US" dirty="0"/>
              <a:t>What are we trying to accomplish? Which is also how we develop our aims for our work.</a:t>
            </a:r>
          </a:p>
          <a:p>
            <a:pPr marL="224860" indent="-224860">
              <a:buFontTx/>
              <a:buAutoNum type="arabicParenR"/>
              <a:defRPr/>
            </a:pPr>
            <a:r>
              <a:rPr lang="en-US" dirty="0"/>
              <a:t>How will we know that a change is an improvement? Which helps us establish measures, or goals for our work. And, </a:t>
            </a:r>
          </a:p>
          <a:p>
            <a:pPr marL="224860" indent="-224860">
              <a:buFontTx/>
              <a:buAutoNum type="arabicParenR"/>
              <a:defRPr/>
            </a:pPr>
            <a:r>
              <a:rPr lang="en-US" dirty="0"/>
              <a:t>What change can we make that will result in improvement? Which is where we think about what changes we want to make, and select what changes we want to text.</a:t>
            </a:r>
          </a:p>
          <a:p>
            <a:pPr marL="224860" indent="-224860">
              <a:defRPr/>
            </a:pPr>
            <a:endParaRPr lang="en-US" dirty="0"/>
          </a:p>
          <a:p>
            <a:pPr marL="224860" indent="-224860">
              <a:defRPr/>
            </a:pPr>
            <a:r>
              <a:rPr lang="en-US" dirty="0"/>
              <a:t>These three questions, and especially the last question, lead us very nicely into the framework for testing the changes, which is the second part of the Model for Improvement. This is called the PDSA Cycle, or the Plan-Do-Study-Act Cycle.</a:t>
            </a:r>
          </a:p>
        </p:txBody>
      </p:sp>
      <p:sp>
        <p:nvSpPr>
          <p:cNvPr id="17101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charset="0"/>
                <a:cs typeface="MS PGothic" charset="0"/>
              </a:defRPr>
            </a:lvl1pPr>
            <a:lvl2pPr marL="730914" indent="-281121">
              <a:defRPr sz="2400">
                <a:solidFill>
                  <a:schemeClr val="tx1"/>
                </a:solidFill>
                <a:latin typeface="Times" charset="0"/>
                <a:ea typeface="MS PGothic" charset="0"/>
                <a:cs typeface="MS PGothic" charset="0"/>
              </a:defRPr>
            </a:lvl2pPr>
            <a:lvl3pPr marL="1124483" indent="-224897">
              <a:defRPr sz="2400">
                <a:solidFill>
                  <a:schemeClr val="tx1"/>
                </a:solidFill>
                <a:latin typeface="Times" charset="0"/>
                <a:ea typeface="MS PGothic" charset="0"/>
                <a:cs typeface="MS PGothic" charset="0"/>
              </a:defRPr>
            </a:lvl3pPr>
            <a:lvl4pPr marL="1574277" indent="-224897">
              <a:defRPr sz="2400">
                <a:solidFill>
                  <a:schemeClr val="tx1"/>
                </a:solidFill>
                <a:latin typeface="Times" charset="0"/>
                <a:ea typeface="MS PGothic" charset="0"/>
                <a:cs typeface="MS PGothic" charset="0"/>
              </a:defRPr>
            </a:lvl4pPr>
            <a:lvl5pPr marL="2024070" indent="-224897">
              <a:defRPr sz="2400">
                <a:solidFill>
                  <a:schemeClr val="tx1"/>
                </a:solidFill>
                <a:latin typeface="Times" charset="0"/>
                <a:ea typeface="MS PGothic" charset="0"/>
                <a:cs typeface="MS PGothic" charset="0"/>
              </a:defRPr>
            </a:lvl5pPr>
            <a:lvl6pPr marL="2473863" indent="-224897" eaLnBrk="0" fontAlgn="base" hangingPunct="0">
              <a:spcBef>
                <a:spcPct val="0"/>
              </a:spcBef>
              <a:spcAft>
                <a:spcPct val="0"/>
              </a:spcAft>
              <a:defRPr sz="2400">
                <a:solidFill>
                  <a:schemeClr val="tx1"/>
                </a:solidFill>
                <a:latin typeface="Times" charset="0"/>
                <a:ea typeface="MS PGothic" charset="0"/>
                <a:cs typeface="MS PGothic" charset="0"/>
              </a:defRPr>
            </a:lvl6pPr>
            <a:lvl7pPr marL="2923657" indent="-224897" eaLnBrk="0" fontAlgn="base" hangingPunct="0">
              <a:spcBef>
                <a:spcPct val="0"/>
              </a:spcBef>
              <a:spcAft>
                <a:spcPct val="0"/>
              </a:spcAft>
              <a:defRPr sz="2400">
                <a:solidFill>
                  <a:schemeClr val="tx1"/>
                </a:solidFill>
                <a:latin typeface="Times" charset="0"/>
                <a:ea typeface="MS PGothic" charset="0"/>
                <a:cs typeface="MS PGothic" charset="0"/>
              </a:defRPr>
            </a:lvl7pPr>
            <a:lvl8pPr marL="3373450" indent="-224897" eaLnBrk="0" fontAlgn="base" hangingPunct="0">
              <a:spcBef>
                <a:spcPct val="0"/>
              </a:spcBef>
              <a:spcAft>
                <a:spcPct val="0"/>
              </a:spcAft>
              <a:defRPr sz="2400">
                <a:solidFill>
                  <a:schemeClr val="tx1"/>
                </a:solidFill>
                <a:latin typeface="Times" charset="0"/>
                <a:ea typeface="MS PGothic" charset="0"/>
                <a:cs typeface="MS PGothic" charset="0"/>
              </a:defRPr>
            </a:lvl8pPr>
            <a:lvl9pPr marL="3823244" indent="-224897" eaLnBrk="0" fontAlgn="base" hangingPunct="0">
              <a:spcBef>
                <a:spcPct val="0"/>
              </a:spcBef>
              <a:spcAft>
                <a:spcPct val="0"/>
              </a:spcAft>
              <a:defRPr sz="2400">
                <a:solidFill>
                  <a:schemeClr val="tx1"/>
                </a:solidFill>
                <a:latin typeface="Times" charset="0"/>
                <a:ea typeface="MS PGothic" charset="0"/>
                <a:cs typeface="MS PGothic" charset="0"/>
              </a:defRPr>
            </a:lvl9pPr>
          </a:lstStyle>
          <a:p>
            <a:fld id="{F4901494-7C7C-B84E-93EF-9B220CF135CC}" type="slidenum">
              <a:rPr lang="en-US" sz="1200">
                <a:solidFill>
                  <a:prstClr val="black"/>
                </a:solidFill>
              </a:rPr>
              <a:pPr/>
              <a:t>4</a:t>
            </a:fld>
            <a:endParaRPr lang="en-US" sz="1200">
              <a:solidFill>
                <a:prstClr val="black"/>
              </a:solidFill>
            </a:endParaRPr>
          </a:p>
        </p:txBody>
      </p:sp>
    </p:spTree>
    <p:extLst>
      <p:ext uri="{BB962C8B-B14F-4D97-AF65-F5344CB8AC3E}">
        <p14:creationId xmlns:p14="http://schemas.microsoft.com/office/powerpoint/2010/main" val="22603763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92514"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atin typeface="Calibri" charset="0"/>
                <a:ea typeface="MS PGothic" charset="0"/>
              </a:rPr>
              <a:t>Discuss in later section</a:t>
            </a:r>
          </a:p>
        </p:txBody>
      </p:sp>
      <p:sp>
        <p:nvSpPr>
          <p:cNvPr id="192515"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charset="0"/>
                <a:cs typeface="MS PGothic" charset="0"/>
              </a:defRPr>
            </a:lvl1pPr>
            <a:lvl2pPr marL="730914" indent="-281121">
              <a:defRPr sz="2400">
                <a:solidFill>
                  <a:schemeClr val="tx1"/>
                </a:solidFill>
                <a:latin typeface="Times" charset="0"/>
                <a:ea typeface="MS PGothic" charset="0"/>
                <a:cs typeface="MS PGothic" charset="0"/>
              </a:defRPr>
            </a:lvl2pPr>
            <a:lvl3pPr marL="1124483" indent="-224897">
              <a:defRPr sz="2400">
                <a:solidFill>
                  <a:schemeClr val="tx1"/>
                </a:solidFill>
                <a:latin typeface="Times" charset="0"/>
                <a:ea typeface="MS PGothic" charset="0"/>
                <a:cs typeface="MS PGothic" charset="0"/>
              </a:defRPr>
            </a:lvl3pPr>
            <a:lvl4pPr marL="1574277" indent="-224897">
              <a:defRPr sz="2400">
                <a:solidFill>
                  <a:schemeClr val="tx1"/>
                </a:solidFill>
                <a:latin typeface="Times" charset="0"/>
                <a:ea typeface="MS PGothic" charset="0"/>
                <a:cs typeface="MS PGothic" charset="0"/>
              </a:defRPr>
            </a:lvl4pPr>
            <a:lvl5pPr marL="2024070" indent="-224897">
              <a:defRPr sz="2400">
                <a:solidFill>
                  <a:schemeClr val="tx1"/>
                </a:solidFill>
                <a:latin typeface="Times" charset="0"/>
                <a:ea typeface="MS PGothic" charset="0"/>
                <a:cs typeface="MS PGothic" charset="0"/>
              </a:defRPr>
            </a:lvl5pPr>
            <a:lvl6pPr marL="2473863" indent="-224897" eaLnBrk="0" fontAlgn="base" hangingPunct="0">
              <a:spcBef>
                <a:spcPct val="0"/>
              </a:spcBef>
              <a:spcAft>
                <a:spcPct val="0"/>
              </a:spcAft>
              <a:defRPr sz="2400">
                <a:solidFill>
                  <a:schemeClr val="tx1"/>
                </a:solidFill>
                <a:latin typeface="Times" charset="0"/>
                <a:ea typeface="MS PGothic" charset="0"/>
                <a:cs typeface="MS PGothic" charset="0"/>
              </a:defRPr>
            </a:lvl6pPr>
            <a:lvl7pPr marL="2923657" indent="-224897" eaLnBrk="0" fontAlgn="base" hangingPunct="0">
              <a:spcBef>
                <a:spcPct val="0"/>
              </a:spcBef>
              <a:spcAft>
                <a:spcPct val="0"/>
              </a:spcAft>
              <a:defRPr sz="2400">
                <a:solidFill>
                  <a:schemeClr val="tx1"/>
                </a:solidFill>
                <a:latin typeface="Times" charset="0"/>
                <a:ea typeface="MS PGothic" charset="0"/>
                <a:cs typeface="MS PGothic" charset="0"/>
              </a:defRPr>
            </a:lvl7pPr>
            <a:lvl8pPr marL="3373450" indent="-224897" eaLnBrk="0" fontAlgn="base" hangingPunct="0">
              <a:spcBef>
                <a:spcPct val="0"/>
              </a:spcBef>
              <a:spcAft>
                <a:spcPct val="0"/>
              </a:spcAft>
              <a:defRPr sz="2400">
                <a:solidFill>
                  <a:schemeClr val="tx1"/>
                </a:solidFill>
                <a:latin typeface="Times" charset="0"/>
                <a:ea typeface="MS PGothic" charset="0"/>
                <a:cs typeface="MS PGothic" charset="0"/>
              </a:defRPr>
            </a:lvl8pPr>
            <a:lvl9pPr marL="3823244" indent="-224897" eaLnBrk="0" fontAlgn="base" hangingPunct="0">
              <a:spcBef>
                <a:spcPct val="0"/>
              </a:spcBef>
              <a:spcAft>
                <a:spcPct val="0"/>
              </a:spcAft>
              <a:defRPr sz="2400">
                <a:solidFill>
                  <a:schemeClr val="tx1"/>
                </a:solidFill>
                <a:latin typeface="Times" charset="0"/>
                <a:ea typeface="MS PGothic" charset="0"/>
                <a:cs typeface="MS PGothic" charset="0"/>
              </a:defRPr>
            </a:lvl9pPr>
          </a:lstStyle>
          <a:p>
            <a:fld id="{2E03461E-66F1-374F-8B68-2C952B4C3BFD}" type="slidenum">
              <a:rPr lang="en-US" sz="1200">
                <a:solidFill>
                  <a:prstClr val="black"/>
                </a:solidFill>
                <a:ea typeface="ＭＳ Ｐゴシック" charset="0"/>
                <a:cs typeface="ＭＳ Ｐゴシック" charset="0"/>
              </a:rPr>
              <a:pPr/>
              <a:t>17</a:t>
            </a:fld>
            <a:endParaRPr lang="en-US" sz="1200">
              <a:solidFill>
                <a:prstClr val="black"/>
              </a:solidFill>
              <a:ea typeface="ＭＳ Ｐゴシック" charset="0"/>
              <a:cs typeface="ＭＳ Ｐゴシック" charset="0"/>
            </a:endParaRPr>
          </a:p>
        </p:txBody>
      </p:sp>
    </p:spTree>
    <p:extLst>
      <p:ext uri="{BB962C8B-B14F-4D97-AF65-F5344CB8AC3E}">
        <p14:creationId xmlns:p14="http://schemas.microsoft.com/office/powerpoint/2010/main" val="2162178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5"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charset="0"/>
                <a:cs typeface="MS PGothic" charset="0"/>
              </a:defRPr>
            </a:lvl1pPr>
            <a:lvl2pPr marL="730914" indent="-281121">
              <a:defRPr sz="2400">
                <a:solidFill>
                  <a:schemeClr val="tx1"/>
                </a:solidFill>
                <a:latin typeface="Times" charset="0"/>
                <a:ea typeface="MS PGothic" charset="0"/>
                <a:cs typeface="MS PGothic" charset="0"/>
              </a:defRPr>
            </a:lvl2pPr>
            <a:lvl3pPr marL="1124483" indent="-224897">
              <a:defRPr sz="2400">
                <a:solidFill>
                  <a:schemeClr val="tx1"/>
                </a:solidFill>
                <a:latin typeface="Times" charset="0"/>
                <a:ea typeface="MS PGothic" charset="0"/>
                <a:cs typeface="MS PGothic" charset="0"/>
              </a:defRPr>
            </a:lvl3pPr>
            <a:lvl4pPr marL="1574277" indent="-224897">
              <a:defRPr sz="2400">
                <a:solidFill>
                  <a:schemeClr val="tx1"/>
                </a:solidFill>
                <a:latin typeface="Times" charset="0"/>
                <a:ea typeface="MS PGothic" charset="0"/>
                <a:cs typeface="MS PGothic" charset="0"/>
              </a:defRPr>
            </a:lvl4pPr>
            <a:lvl5pPr marL="2024070" indent="-224897">
              <a:defRPr sz="2400">
                <a:solidFill>
                  <a:schemeClr val="tx1"/>
                </a:solidFill>
                <a:latin typeface="Times" charset="0"/>
                <a:ea typeface="MS PGothic" charset="0"/>
                <a:cs typeface="MS PGothic" charset="0"/>
              </a:defRPr>
            </a:lvl5pPr>
            <a:lvl6pPr marL="2473863" indent="-224897" eaLnBrk="0" fontAlgn="base" hangingPunct="0">
              <a:spcBef>
                <a:spcPct val="0"/>
              </a:spcBef>
              <a:spcAft>
                <a:spcPct val="0"/>
              </a:spcAft>
              <a:defRPr sz="2400">
                <a:solidFill>
                  <a:schemeClr val="tx1"/>
                </a:solidFill>
                <a:latin typeface="Times" charset="0"/>
                <a:ea typeface="MS PGothic" charset="0"/>
                <a:cs typeface="MS PGothic" charset="0"/>
              </a:defRPr>
            </a:lvl6pPr>
            <a:lvl7pPr marL="2923657" indent="-224897" eaLnBrk="0" fontAlgn="base" hangingPunct="0">
              <a:spcBef>
                <a:spcPct val="0"/>
              </a:spcBef>
              <a:spcAft>
                <a:spcPct val="0"/>
              </a:spcAft>
              <a:defRPr sz="2400">
                <a:solidFill>
                  <a:schemeClr val="tx1"/>
                </a:solidFill>
                <a:latin typeface="Times" charset="0"/>
                <a:ea typeface="MS PGothic" charset="0"/>
                <a:cs typeface="MS PGothic" charset="0"/>
              </a:defRPr>
            </a:lvl7pPr>
            <a:lvl8pPr marL="3373450" indent="-224897" eaLnBrk="0" fontAlgn="base" hangingPunct="0">
              <a:spcBef>
                <a:spcPct val="0"/>
              </a:spcBef>
              <a:spcAft>
                <a:spcPct val="0"/>
              </a:spcAft>
              <a:defRPr sz="2400">
                <a:solidFill>
                  <a:schemeClr val="tx1"/>
                </a:solidFill>
                <a:latin typeface="Times" charset="0"/>
                <a:ea typeface="MS PGothic" charset="0"/>
                <a:cs typeface="MS PGothic" charset="0"/>
              </a:defRPr>
            </a:lvl8pPr>
            <a:lvl9pPr marL="3823244" indent="-224897" eaLnBrk="0" fontAlgn="base" hangingPunct="0">
              <a:spcBef>
                <a:spcPct val="0"/>
              </a:spcBef>
              <a:spcAft>
                <a:spcPct val="0"/>
              </a:spcAft>
              <a:defRPr sz="2400">
                <a:solidFill>
                  <a:schemeClr val="tx1"/>
                </a:solidFill>
                <a:latin typeface="Times" charset="0"/>
                <a:ea typeface="MS PGothic" charset="0"/>
                <a:cs typeface="MS PGothic" charset="0"/>
              </a:defRPr>
            </a:lvl9pPr>
          </a:lstStyle>
          <a:p>
            <a:fld id="{FFC48045-496E-A243-9015-F699022B605F}" type="slidenum">
              <a:rPr lang="en-US" sz="1200">
                <a:solidFill>
                  <a:prstClr val="black"/>
                </a:solidFill>
                <a:latin typeface="Arial" charset="0"/>
              </a:rPr>
              <a:pPr/>
              <a:t>18</a:t>
            </a:fld>
            <a:endParaRPr lang="en-US" sz="1200">
              <a:solidFill>
                <a:prstClr val="black"/>
              </a:solidFill>
              <a:latin typeface="Arial" charset="0"/>
            </a:endParaRPr>
          </a:p>
        </p:txBody>
      </p:sp>
      <p:sp>
        <p:nvSpPr>
          <p:cNvPr id="195586" name="Rectangle 2"/>
          <p:cNvSpPr>
            <a:spLocks noGrp="1" noRot="1" noChangeAspect="1" noChangeArrowheads="1" noTextEdit="1"/>
          </p:cNvSpPr>
          <p:nvPr>
            <p:ph type="sldImg"/>
          </p:nvPr>
        </p:nvSpPr>
        <p:spPr bwMode="auto">
          <a:xfrm>
            <a:off x="384175" y="685800"/>
            <a:ext cx="6088063" cy="3425825"/>
          </a:xfrm>
          <a:noFill/>
          <a:ln cap="flat">
            <a:solidFill>
              <a:schemeClr val="tx1"/>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95587" name="Rectangle 3"/>
          <p:cNvSpPr>
            <a:spLocks noGrp="1" noChangeArrowheads="1"/>
          </p:cNvSpPr>
          <p:nvPr>
            <p:ph type="body" idx="1"/>
          </p:nvPr>
        </p:nvSpPr>
        <p:spPr bwMode="auto">
          <a:xfrm>
            <a:off x="914191" y="4342777"/>
            <a:ext cx="5029618" cy="4115111"/>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893" tIns="45946" rIns="91893" bIns="45946" numCol="1" anchor="t" anchorCtr="0" compatLnSpc="1">
            <a:prstTxWarp prst="textNoShape">
              <a:avLst/>
            </a:prstTxWarp>
          </a:bodyPr>
          <a:lstStyle/>
          <a:p>
            <a:pPr eaLnBrk="1" hangingPunct="1"/>
            <a:r>
              <a:rPr lang="en-US" sz="1000">
                <a:latin typeface="Arial" charset="0"/>
                <a:ea typeface="MS PGothic" charset="0"/>
              </a:rPr>
              <a:t>The PDSA Cycle </a:t>
            </a:r>
          </a:p>
          <a:p>
            <a:pPr eaLnBrk="1" hangingPunct="1"/>
            <a:r>
              <a:rPr lang="en-US" sz="1000">
                <a:latin typeface="Arial" charset="0"/>
                <a:ea typeface="MS PGothic" charset="0"/>
              </a:rPr>
              <a:t>In 1939 in his book Dr. Walter A. Shewhart, revised his “Old Shewhart Cycle”  of 3 steps in a straight line: specification – production – inspection into a  circle.</a:t>
            </a:r>
          </a:p>
          <a:p>
            <a:pPr eaLnBrk="1" hangingPunct="1"/>
            <a:endParaRPr lang="en-US" sz="1000">
              <a:latin typeface="Arial" charset="0"/>
              <a:ea typeface="MS PGothic" charset="0"/>
            </a:endParaRPr>
          </a:p>
          <a:p>
            <a:pPr eaLnBrk="1" hangingPunct="1"/>
            <a:r>
              <a:rPr lang="en-US" sz="1000">
                <a:latin typeface="Arial" charset="0"/>
                <a:ea typeface="MS PGothic" charset="0"/>
              </a:rPr>
              <a:t>That book was edited by W. Edwards Deming who modified the Shewhart cycle at a seminar on statistical quality control, and added step 4:  redesign thru marketing research. </a:t>
            </a:r>
          </a:p>
          <a:p>
            <a:pPr eaLnBrk="1" hangingPunct="1"/>
            <a:endParaRPr lang="en-US" sz="1000">
              <a:latin typeface="Arial" charset="0"/>
              <a:ea typeface="MS PGothic" charset="0"/>
            </a:endParaRPr>
          </a:p>
          <a:p>
            <a:pPr eaLnBrk="1" hangingPunct="1"/>
            <a:r>
              <a:rPr lang="en-US" sz="1000">
                <a:latin typeface="Arial" charset="0"/>
                <a:ea typeface="MS PGothic" charset="0"/>
              </a:rPr>
              <a:t>From there, Imai and Japanese executives recast Deming’s wheel into the PDSA cycle – which is related to Kaizen thinking – or kai-change zen- continuous improvement </a:t>
            </a:r>
          </a:p>
          <a:p>
            <a:pPr eaLnBrk="1" hangingPunct="1"/>
            <a:endParaRPr lang="en-US" sz="1000">
              <a:latin typeface="Arial" charset="0"/>
              <a:ea typeface="MS PGothic" charset="0"/>
            </a:endParaRPr>
          </a:p>
          <a:p>
            <a:pPr eaLnBrk="1" hangingPunct="1"/>
            <a:r>
              <a:rPr lang="en-US" sz="1000">
                <a:latin typeface="Arial" charset="0"/>
                <a:ea typeface="MS PGothic" charset="0"/>
              </a:rPr>
              <a:t>Deming reintroduces that Shewhart cycle with an alert that check means to hold back so be sure to call it PDSA.</a:t>
            </a:r>
          </a:p>
          <a:p>
            <a:pPr eaLnBrk="1" hangingPunct="1"/>
            <a:r>
              <a:rPr lang="en-US" sz="1000">
                <a:latin typeface="Arial" charset="0"/>
                <a:ea typeface="MS PGothic" charset="0"/>
              </a:rPr>
              <a:t>  </a:t>
            </a:r>
          </a:p>
          <a:p>
            <a:pPr eaLnBrk="1" hangingPunct="1"/>
            <a:r>
              <a:rPr lang="en-US" sz="1000">
                <a:latin typeface="Arial" charset="0"/>
                <a:ea typeface="MS PGothic" charset="0"/>
              </a:rPr>
              <a:t>By 1996 Langley, Moen, Nolan, Nolan, Norman and Provost combined those 3 questions and the PDSA Cycle to form the basis of the IHI Model for Improvement.</a:t>
            </a:r>
          </a:p>
          <a:p>
            <a:pPr eaLnBrk="1" hangingPunct="1"/>
            <a:endParaRPr lang="en-US" sz="1600">
              <a:latin typeface="Arial" charset="0"/>
              <a:ea typeface="MS PGothic" charset="0"/>
            </a:endParaRPr>
          </a:p>
          <a:p>
            <a:pPr eaLnBrk="1" hangingPunct="1"/>
            <a:r>
              <a:rPr lang="en-US" sz="1600">
                <a:latin typeface="Arial" charset="0"/>
                <a:ea typeface="MS PGothic" charset="0"/>
              </a:rPr>
              <a:t>In a few minutes, I’ll provide you with more detail on the four quadrants.</a:t>
            </a:r>
          </a:p>
          <a:p>
            <a:pPr eaLnBrk="1" hangingPunct="1"/>
            <a:endParaRPr lang="en-US" sz="1600">
              <a:latin typeface="Arial" charset="0"/>
              <a:ea typeface="MS PGothic" charset="0"/>
            </a:endParaRPr>
          </a:p>
        </p:txBody>
      </p:sp>
    </p:spTree>
    <p:extLst>
      <p:ext uri="{BB962C8B-B14F-4D97-AF65-F5344CB8AC3E}">
        <p14:creationId xmlns:p14="http://schemas.microsoft.com/office/powerpoint/2010/main" val="3652461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7" name="Rectangle 7"/>
          <p:cNvSpPr>
            <a:spLocks noGrp="1" noChangeArrowheads="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charset="0"/>
                <a:cs typeface="MS PGothic" charset="0"/>
              </a:defRPr>
            </a:lvl1pPr>
            <a:lvl2pPr marL="730914" indent="-281121">
              <a:defRPr sz="2400">
                <a:solidFill>
                  <a:schemeClr val="tx1"/>
                </a:solidFill>
                <a:latin typeface="Times" charset="0"/>
                <a:ea typeface="MS PGothic" charset="0"/>
                <a:cs typeface="MS PGothic" charset="0"/>
              </a:defRPr>
            </a:lvl2pPr>
            <a:lvl3pPr marL="1124483" indent="-224897">
              <a:defRPr sz="2400">
                <a:solidFill>
                  <a:schemeClr val="tx1"/>
                </a:solidFill>
                <a:latin typeface="Times" charset="0"/>
                <a:ea typeface="MS PGothic" charset="0"/>
                <a:cs typeface="MS PGothic" charset="0"/>
              </a:defRPr>
            </a:lvl3pPr>
            <a:lvl4pPr marL="1574277" indent="-224897">
              <a:defRPr sz="2400">
                <a:solidFill>
                  <a:schemeClr val="tx1"/>
                </a:solidFill>
                <a:latin typeface="Times" charset="0"/>
                <a:ea typeface="MS PGothic" charset="0"/>
                <a:cs typeface="MS PGothic" charset="0"/>
              </a:defRPr>
            </a:lvl4pPr>
            <a:lvl5pPr marL="2024070" indent="-224897">
              <a:defRPr sz="2400">
                <a:solidFill>
                  <a:schemeClr val="tx1"/>
                </a:solidFill>
                <a:latin typeface="Times" charset="0"/>
                <a:ea typeface="MS PGothic" charset="0"/>
                <a:cs typeface="MS PGothic" charset="0"/>
              </a:defRPr>
            </a:lvl5pPr>
            <a:lvl6pPr marL="2473863" indent="-224897" eaLnBrk="0" fontAlgn="base" hangingPunct="0">
              <a:spcBef>
                <a:spcPct val="0"/>
              </a:spcBef>
              <a:spcAft>
                <a:spcPct val="0"/>
              </a:spcAft>
              <a:defRPr sz="2400">
                <a:solidFill>
                  <a:schemeClr val="tx1"/>
                </a:solidFill>
                <a:latin typeface="Times" charset="0"/>
                <a:ea typeface="MS PGothic" charset="0"/>
                <a:cs typeface="MS PGothic" charset="0"/>
              </a:defRPr>
            </a:lvl6pPr>
            <a:lvl7pPr marL="2923657" indent="-224897" eaLnBrk="0" fontAlgn="base" hangingPunct="0">
              <a:spcBef>
                <a:spcPct val="0"/>
              </a:spcBef>
              <a:spcAft>
                <a:spcPct val="0"/>
              </a:spcAft>
              <a:defRPr sz="2400">
                <a:solidFill>
                  <a:schemeClr val="tx1"/>
                </a:solidFill>
                <a:latin typeface="Times" charset="0"/>
                <a:ea typeface="MS PGothic" charset="0"/>
                <a:cs typeface="MS PGothic" charset="0"/>
              </a:defRPr>
            </a:lvl7pPr>
            <a:lvl8pPr marL="3373450" indent="-224897" eaLnBrk="0" fontAlgn="base" hangingPunct="0">
              <a:spcBef>
                <a:spcPct val="0"/>
              </a:spcBef>
              <a:spcAft>
                <a:spcPct val="0"/>
              </a:spcAft>
              <a:defRPr sz="2400">
                <a:solidFill>
                  <a:schemeClr val="tx1"/>
                </a:solidFill>
                <a:latin typeface="Times" charset="0"/>
                <a:ea typeface="MS PGothic" charset="0"/>
                <a:cs typeface="MS PGothic" charset="0"/>
              </a:defRPr>
            </a:lvl8pPr>
            <a:lvl9pPr marL="3823244" indent="-224897" eaLnBrk="0" fontAlgn="base" hangingPunct="0">
              <a:spcBef>
                <a:spcPct val="0"/>
              </a:spcBef>
              <a:spcAft>
                <a:spcPct val="0"/>
              </a:spcAft>
              <a:defRPr sz="2400">
                <a:solidFill>
                  <a:schemeClr val="tx1"/>
                </a:solidFill>
                <a:latin typeface="Times" charset="0"/>
                <a:ea typeface="MS PGothic" charset="0"/>
                <a:cs typeface="MS PGothic" charset="0"/>
              </a:defRPr>
            </a:lvl9pPr>
          </a:lstStyle>
          <a:p>
            <a:fld id="{6A251951-D177-8543-80EA-602680377804}" type="slidenum">
              <a:rPr lang="en-US" sz="1200">
                <a:solidFill>
                  <a:prstClr val="black"/>
                </a:solidFill>
              </a:rPr>
              <a:pPr/>
              <a:t>34</a:t>
            </a:fld>
            <a:endParaRPr lang="en-US" sz="1200">
              <a:solidFill>
                <a:prstClr val="black"/>
              </a:solidFill>
            </a:endParaRPr>
          </a:p>
        </p:txBody>
      </p:sp>
      <p:sp>
        <p:nvSpPr>
          <p:cNvPr id="214018" name="Rectangle 2"/>
          <p:cNvSpPr>
            <a:spLocks noGrp="1" noRot="1" noChangeAspect="1" noChangeArrowheads="1" noTextEdit="1"/>
          </p:cNvSpPr>
          <p:nvPr>
            <p:ph type="sldImg"/>
          </p:nvPr>
        </p:nvSpPr>
        <p:spPr bwMode="auto">
          <a:xfrm>
            <a:off x="384175" y="685800"/>
            <a:ext cx="6088063" cy="3425825"/>
          </a:xfrm>
          <a:noFill/>
          <a:ln cap="flat">
            <a:solidFill>
              <a:schemeClr val="tx1"/>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14019" name="Rectangle 3"/>
          <p:cNvSpPr>
            <a:spLocks noGrp="1" noChangeArrowheads="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lIns="91678" tIns="45839" rIns="91678" bIns="45839" numCol="1" anchor="t" anchorCtr="0" compatLnSpc="1">
            <a:prstTxWarp prst="textNoShape">
              <a:avLst/>
            </a:prstTxWarp>
          </a:bodyPr>
          <a:lstStyle/>
          <a:p>
            <a:r>
              <a:rPr lang="en-US" sz="1000" b="1">
                <a:latin typeface="Calibri" charset="0"/>
                <a:ea typeface="MS PGothic" charset="0"/>
              </a:rPr>
              <a:t>Teaching people to run small scale tests is critical.  </a:t>
            </a:r>
          </a:p>
          <a:p>
            <a:pPr eaLnBrk="1" hangingPunct="1">
              <a:buClr>
                <a:schemeClr val="tx1"/>
              </a:buClr>
            </a:pPr>
            <a:r>
              <a:rPr lang="en-US" sz="1000">
                <a:latin typeface="Calibri" charset="0"/>
                <a:ea typeface="MS PGothic" charset="0"/>
              </a:rPr>
              <a:t>Doing a test of change requires ideas, hunches, etc. and there might be multiple ways to make changes. You will need to determine which change is best to try first, but keep an open mind that more than one method may be successful. You will have to determine which idea is best for your efforts. With that in mind, remember to plan multiple cycles for a test of a change. </a:t>
            </a:r>
          </a:p>
          <a:p>
            <a:pPr eaLnBrk="1" hangingPunct="1">
              <a:buClr>
                <a:schemeClr val="tx1"/>
              </a:buClr>
            </a:pPr>
            <a:endParaRPr lang="en-US" sz="1000">
              <a:latin typeface="Calibri" charset="0"/>
              <a:ea typeface="MS PGothic" charset="0"/>
            </a:endParaRPr>
          </a:p>
          <a:p>
            <a:pPr eaLnBrk="1" hangingPunct="1">
              <a:buClr>
                <a:schemeClr val="tx1"/>
              </a:buClr>
            </a:pPr>
            <a:r>
              <a:rPr lang="en-US" sz="1000">
                <a:latin typeface="Calibri" charset="0"/>
                <a:ea typeface="MS PGothic" charset="0"/>
              </a:rPr>
              <a:t>Think a couple of cycles ahead by thinking about how you can ramp up your tests. When you start small with possibly one person on one day, you can then plan for a follow up test that expands to two or three patients in one day, or maybe adding a second provider to the testing. Once you have conducted those tests and studied the results, you will probably want to ramp up yet again with your PDSA Cycles. You will continue to develop successive tests of change until you have fully implemented the change throughout your office, or department, or potentially even your hospital. </a:t>
            </a:r>
          </a:p>
          <a:p>
            <a:pPr eaLnBrk="1" hangingPunct="1">
              <a:buClr>
                <a:schemeClr val="tx1"/>
              </a:buClr>
            </a:pPr>
            <a:endParaRPr lang="en-US" b="1">
              <a:latin typeface="Calibri" charset="0"/>
              <a:ea typeface="MS PGothic" charset="0"/>
            </a:endParaRPr>
          </a:p>
        </p:txBody>
      </p:sp>
    </p:spTree>
    <p:extLst>
      <p:ext uri="{BB962C8B-B14F-4D97-AF65-F5344CB8AC3E}">
        <p14:creationId xmlns:p14="http://schemas.microsoft.com/office/powerpoint/2010/main" val="1748242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09922"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dirty="0">
              <a:latin typeface="Calibri" charset="0"/>
              <a:ea typeface="MS PGothic" charset="0"/>
            </a:endParaRPr>
          </a:p>
        </p:txBody>
      </p:sp>
      <p:sp>
        <p:nvSpPr>
          <p:cNvPr id="209923"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MS PGothic" charset="0"/>
                <a:cs typeface="MS PGothic" charset="0"/>
              </a:defRPr>
            </a:lvl1pPr>
            <a:lvl2pPr marL="730914" indent="-281121">
              <a:defRPr sz="2400">
                <a:solidFill>
                  <a:schemeClr val="tx1"/>
                </a:solidFill>
                <a:latin typeface="Times" charset="0"/>
                <a:ea typeface="MS PGothic" charset="0"/>
                <a:cs typeface="MS PGothic" charset="0"/>
              </a:defRPr>
            </a:lvl2pPr>
            <a:lvl3pPr marL="1124483" indent="-224897">
              <a:defRPr sz="2400">
                <a:solidFill>
                  <a:schemeClr val="tx1"/>
                </a:solidFill>
                <a:latin typeface="Times" charset="0"/>
                <a:ea typeface="MS PGothic" charset="0"/>
                <a:cs typeface="MS PGothic" charset="0"/>
              </a:defRPr>
            </a:lvl3pPr>
            <a:lvl4pPr marL="1574277" indent="-224897">
              <a:defRPr sz="2400">
                <a:solidFill>
                  <a:schemeClr val="tx1"/>
                </a:solidFill>
                <a:latin typeface="Times" charset="0"/>
                <a:ea typeface="MS PGothic" charset="0"/>
                <a:cs typeface="MS PGothic" charset="0"/>
              </a:defRPr>
            </a:lvl4pPr>
            <a:lvl5pPr marL="2024070" indent="-224897">
              <a:defRPr sz="2400">
                <a:solidFill>
                  <a:schemeClr val="tx1"/>
                </a:solidFill>
                <a:latin typeface="Times" charset="0"/>
                <a:ea typeface="MS PGothic" charset="0"/>
                <a:cs typeface="MS PGothic" charset="0"/>
              </a:defRPr>
            </a:lvl5pPr>
            <a:lvl6pPr marL="2473863" indent="-224897" eaLnBrk="0" fontAlgn="base" hangingPunct="0">
              <a:spcBef>
                <a:spcPct val="0"/>
              </a:spcBef>
              <a:spcAft>
                <a:spcPct val="0"/>
              </a:spcAft>
              <a:defRPr sz="2400">
                <a:solidFill>
                  <a:schemeClr val="tx1"/>
                </a:solidFill>
                <a:latin typeface="Times" charset="0"/>
                <a:ea typeface="MS PGothic" charset="0"/>
                <a:cs typeface="MS PGothic" charset="0"/>
              </a:defRPr>
            </a:lvl6pPr>
            <a:lvl7pPr marL="2923657" indent="-224897" eaLnBrk="0" fontAlgn="base" hangingPunct="0">
              <a:spcBef>
                <a:spcPct val="0"/>
              </a:spcBef>
              <a:spcAft>
                <a:spcPct val="0"/>
              </a:spcAft>
              <a:defRPr sz="2400">
                <a:solidFill>
                  <a:schemeClr val="tx1"/>
                </a:solidFill>
                <a:latin typeface="Times" charset="0"/>
                <a:ea typeface="MS PGothic" charset="0"/>
                <a:cs typeface="MS PGothic" charset="0"/>
              </a:defRPr>
            </a:lvl7pPr>
            <a:lvl8pPr marL="3373450" indent="-224897" eaLnBrk="0" fontAlgn="base" hangingPunct="0">
              <a:spcBef>
                <a:spcPct val="0"/>
              </a:spcBef>
              <a:spcAft>
                <a:spcPct val="0"/>
              </a:spcAft>
              <a:defRPr sz="2400">
                <a:solidFill>
                  <a:schemeClr val="tx1"/>
                </a:solidFill>
                <a:latin typeface="Times" charset="0"/>
                <a:ea typeface="MS PGothic" charset="0"/>
                <a:cs typeface="MS PGothic" charset="0"/>
              </a:defRPr>
            </a:lvl8pPr>
            <a:lvl9pPr marL="3823244" indent="-224897" eaLnBrk="0" fontAlgn="base" hangingPunct="0">
              <a:spcBef>
                <a:spcPct val="0"/>
              </a:spcBef>
              <a:spcAft>
                <a:spcPct val="0"/>
              </a:spcAft>
              <a:defRPr sz="2400">
                <a:solidFill>
                  <a:schemeClr val="tx1"/>
                </a:solidFill>
                <a:latin typeface="Times" charset="0"/>
                <a:ea typeface="MS PGothic" charset="0"/>
                <a:cs typeface="MS PGothic" charset="0"/>
              </a:defRPr>
            </a:lvl9pPr>
          </a:lstStyle>
          <a:p>
            <a:fld id="{2D198C7A-080E-CB4B-B6A9-F4C8D685DD36}" type="slidenum">
              <a:rPr lang="en-US" sz="1200">
                <a:solidFill>
                  <a:prstClr val="black"/>
                </a:solidFill>
              </a:rPr>
              <a:pPr/>
              <a:t>35</a:t>
            </a:fld>
            <a:endParaRPr lang="en-US" sz="1200">
              <a:solidFill>
                <a:prstClr val="black"/>
              </a:solidFill>
            </a:endParaRPr>
          </a:p>
        </p:txBody>
      </p:sp>
    </p:spTree>
    <p:extLst>
      <p:ext uri="{BB962C8B-B14F-4D97-AF65-F5344CB8AC3E}">
        <p14:creationId xmlns:p14="http://schemas.microsoft.com/office/powerpoint/2010/main" val="38554800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5.png"/><Relationship Id="rId1" Type="http://schemas.openxmlformats.org/officeDocument/2006/relationships/slideLayout" Target="../slideLayouts/slideLayout13.xml"/><Relationship Id="rId4" Type="http://schemas.microsoft.com/office/2007/relationships/hdphoto" Target="../media/hdphoto1.wdp"/></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4.xml"/><Relationship Id="rId5" Type="http://schemas.openxmlformats.org/officeDocument/2006/relationships/image" Target="../media/image16.png"/><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340839" y="-720725"/>
            <a:ext cx="749594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err="1">
                <a:latin typeface="Alexandria" charset="0"/>
                <a:cs typeface="Alexandria" charset="0"/>
              </a:rPr>
              <a:t>Hesham</a:t>
            </a:r>
            <a:r>
              <a:rPr lang="en-US" sz="2000" dirty="0">
                <a:latin typeface="Alexandria" charset="0"/>
                <a:cs typeface="Alexandria" charset="0"/>
              </a:rPr>
              <a:t> </a:t>
            </a:r>
            <a:r>
              <a:rPr lang="en-US" sz="2000" dirty="0" err="1">
                <a:latin typeface="Alexandria" charset="0"/>
                <a:cs typeface="Alexandria" charset="0"/>
              </a:rPr>
              <a:t>Mousli</a:t>
            </a:r>
            <a:endParaRPr lang="en-US" sz="2000" dirty="0">
              <a:latin typeface="Alexandria" charset="0"/>
              <a:cs typeface="Alexandria" charset="0"/>
            </a:endParaRPr>
          </a:p>
        </p:txBody>
      </p:sp>
      <p:sp>
        <p:nvSpPr>
          <p:cNvPr id="31" name="TextBox 30"/>
          <p:cNvSpPr txBox="1"/>
          <p:nvPr/>
        </p:nvSpPr>
        <p:spPr>
          <a:xfrm>
            <a:off x="0" y="1898890"/>
            <a:ext cx="6409065" cy="1323439"/>
          </a:xfrm>
          <a:prstGeom prst="rect">
            <a:avLst/>
          </a:prstGeom>
          <a:noFill/>
        </p:spPr>
        <p:txBody>
          <a:bodyPr wrap="square" rtlCol="0">
            <a:spAutoFit/>
          </a:bodyPr>
          <a:lstStyle/>
          <a:p>
            <a:pPr algn="ctr"/>
            <a:r>
              <a:rPr lang="en-US" sz="4000" b="1" dirty="0" smtClean="0">
                <a:solidFill>
                  <a:srgbClr val="00B0F0"/>
                </a:solidFill>
                <a:latin typeface="Alexandria" charset="0"/>
                <a:cs typeface="Alexandria" charset="0"/>
              </a:rPr>
              <a:t>PDSA Improvement Methodology</a:t>
            </a:r>
            <a:endParaRPr lang="en-US" sz="4000" b="1" dirty="0">
              <a:solidFill>
                <a:srgbClr val="00B0F0"/>
              </a:solidFill>
              <a:latin typeface="Alexandria" charset="0"/>
              <a:cs typeface="Alexandria" charset="0"/>
            </a:endParaRPr>
          </a:p>
        </p:txBody>
      </p:sp>
      <p:sp>
        <p:nvSpPr>
          <p:cNvPr id="34" name="Rectangle: Rounded Corners 33"/>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a:t>
            </a:r>
            <a:r>
              <a:rPr lang="en-US" sz="2800" b="1" dirty="0" smtClean="0">
                <a:solidFill>
                  <a:schemeClr val="bg1"/>
                </a:solidFill>
                <a:latin typeface="Alexandria" charset="0"/>
                <a:cs typeface="Alexandria" charset="0"/>
              </a:rPr>
              <a:t>6</a:t>
            </a:r>
            <a:endParaRPr lang="en-US" sz="2800" b="1" dirty="0">
              <a:solidFill>
                <a:schemeClr val="bg1"/>
              </a:solidFill>
              <a:latin typeface="Alexandria" charset="0"/>
              <a:cs typeface="Alexandria" charset="0"/>
            </a:endParaRPr>
          </a:p>
        </p:txBody>
      </p:sp>
      <p:sp>
        <p:nvSpPr>
          <p:cNvPr id="46" name="TextBox 45"/>
          <p:cNvSpPr txBox="1"/>
          <p:nvPr/>
        </p:nvSpPr>
        <p:spPr>
          <a:xfrm>
            <a:off x="329269" y="5104240"/>
            <a:ext cx="1972912" cy="677108"/>
          </a:xfrm>
          <a:prstGeom prst="rect">
            <a:avLst/>
          </a:prstGeom>
          <a:noFill/>
        </p:spPr>
        <p:txBody>
          <a:bodyPr wrap="none" rtlCol="0">
            <a:spAutoFit/>
          </a:bodyPr>
          <a:lstStyle/>
          <a:p>
            <a:r>
              <a:rPr lang="en-US" sz="2000" dirty="0">
                <a:latin typeface="Alexandria" charset="0"/>
                <a:cs typeface="Alexandria" charset="0"/>
              </a:rPr>
              <a:t>MHA623</a:t>
            </a:r>
          </a:p>
          <a:p>
            <a:r>
              <a:rPr lang="en-US" b="1" dirty="0"/>
              <a:t>Healthcare Quality</a:t>
            </a:r>
            <a:endParaRPr lang="en-US" sz="2000" dirty="0">
              <a:latin typeface="Alexandria" charset="0"/>
              <a:cs typeface="Alexandria" charset="0"/>
            </a:endParaRPr>
          </a:p>
        </p:txBody>
      </p:sp>
      <p:sp>
        <p:nvSpPr>
          <p:cNvPr id="14" name="Oval 13"/>
          <p:cNvSpPr/>
          <p:nvPr/>
        </p:nvSpPr>
        <p:spPr>
          <a:xfrm>
            <a:off x="6728591" y="-320675"/>
            <a:ext cx="6882202"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78"/>
        <p:cNvGrpSpPr/>
        <p:nvPr/>
      </p:nvGrpSpPr>
      <p:grpSpPr>
        <a:xfrm>
          <a:off x="0" y="0"/>
          <a:ext cx="0" cy="0"/>
          <a:chOff x="0" y="0"/>
          <a:chExt cx="0" cy="0"/>
        </a:xfrm>
      </p:grpSpPr>
      <p:sp>
        <p:nvSpPr>
          <p:cNvPr id="379" name="Google Shape;379;p40"/>
          <p:cNvSpPr txBox="1">
            <a:spLocks noGrp="1"/>
          </p:cNvSpPr>
          <p:nvPr>
            <p:ph type="title"/>
          </p:nvPr>
        </p:nvSpPr>
        <p:spPr>
          <a:xfrm>
            <a:off x="212748" y="226771"/>
            <a:ext cx="7283600" cy="528400"/>
          </a:xfrm>
          <a:prstGeom prst="rect">
            <a:avLst/>
          </a:prstGeom>
        </p:spPr>
        <p:txBody>
          <a:bodyPr spcFirstLastPara="1" vert="horz" wrap="square" lIns="0" tIns="0" rIns="0" bIns="0" rtlCol="0" anchor="ctr" anchorCtr="0">
            <a:noAutofit/>
          </a:bodyPr>
          <a:lstStyle/>
          <a:p>
            <a:pPr>
              <a:spcBef>
                <a:spcPts val="0"/>
              </a:spcBef>
            </a:pPr>
            <a:r>
              <a:rPr lang="en-US" b="1" dirty="0">
                <a:solidFill>
                  <a:srgbClr val="CA0619"/>
                </a:solidFill>
                <a:latin typeface="Book Antiqua" panose="02040602050305030304" pitchFamily="18" charset="0"/>
              </a:rPr>
              <a:t>Our Roadmap</a:t>
            </a:r>
            <a:endParaRPr b="1" dirty="0">
              <a:solidFill>
                <a:srgbClr val="CA0619"/>
              </a:solidFill>
              <a:latin typeface="Book Antiqua" panose="02040602050305030304" pitchFamily="18" charset="0"/>
            </a:endParaRPr>
          </a:p>
        </p:txBody>
      </p:sp>
      <p:sp>
        <p:nvSpPr>
          <p:cNvPr id="380" name="Google Shape;380;p40"/>
          <p:cNvSpPr txBox="1">
            <a:spLocks noGrp="1"/>
          </p:cNvSpPr>
          <p:nvPr>
            <p:ph type="sldNum" idx="12"/>
          </p:nvPr>
        </p:nvSpPr>
        <p:spPr>
          <a:xfrm>
            <a:off x="11205845" y="6231535"/>
            <a:ext cx="731600" cy="524800"/>
          </a:xfrm>
          <a:prstGeom prst="rect">
            <a:avLst/>
          </a:prstGeom>
        </p:spPr>
        <p:txBody>
          <a:bodyPr spcFirstLastPara="1" vert="horz" wrap="square" lIns="0" tIns="0" rIns="0" bIns="0" rtlCol="0" anchor="ctr" anchorCtr="0">
            <a:noAutofit/>
          </a:bodyPr>
          <a:lstStyle/>
          <a:p>
            <a:pPr algn="r"/>
            <a:fld id="{00000000-1234-1234-1234-123412341234}" type="slidenum">
              <a:rPr lang="en">
                <a:solidFill>
                  <a:schemeClr val="accent5"/>
                </a:solidFill>
              </a:rPr>
              <a:pPr algn="r"/>
              <a:t>2</a:t>
            </a:fld>
            <a:endParaRPr>
              <a:solidFill>
                <a:schemeClr val="accent5"/>
              </a:solidFill>
            </a:endParaRPr>
          </a:p>
        </p:txBody>
      </p:sp>
      <p:sp>
        <p:nvSpPr>
          <p:cNvPr id="381" name="Google Shape;381;p40"/>
          <p:cNvSpPr/>
          <p:nvPr/>
        </p:nvSpPr>
        <p:spPr>
          <a:xfrm>
            <a:off x="0" y="3364572"/>
            <a:ext cx="12192000" cy="1348057"/>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228600" cap="flat" cmpd="sng">
            <a:solidFill>
              <a:schemeClr val="lt2"/>
            </a:solidFill>
            <a:prstDash val="solid"/>
            <a:miter lim="8000"/>
            <a:headEnd type="none" w="sm" len="sm"/>
            <a:tailEnd type="none" w="sm" len="sm"/>
          </a:ln>
        </p:spPr>
        <p:txBody>
          <a:bodyPr spcFirstLastPara="1" wrap="square" lIns="121900" tIns="60933" rIns="121900" bIns="60933" anchor="ctr" anchorCtr="0">
            <a:noAutofit/>
          </a:bodyPr>
          <a:lstStyle/>
          <a:p>
            <a:endParaRPr sz="2400">
              <a:ln>
                <a:solidFill>
                  <a:srgbClr val="FF0000"/>
                </a:solidFill>
              </a:ln>
              <a:solidFill>
                <a:srgbClr val="000000"/>
              </a:solidFill>
              <a:latin typeface="Calibri"/>
              <a:ea typeface="Calibri"/>
              <a:cs typeface="Calibri"/>
              <a:sym typeface="Calibri"/>
            </a:endParaRPr>
          </a:p>
        </p:txBody>
      </p:sp>
      <p:sp>
        <p:nvSpPr>
          <p:cNvPr id="382" name="Google Shape;382;p40"/>
          <p:cNvSpPr/>
          <p:nvPr/>
        </p:nvSpPr>
        <p:spPr>
          <a:xfrm>
            <a:off x="0" y="3364572"/>
            <a:ext cx="12192000" cy="1348057"/>
          </a:xfrm>
          <a:custGeom>
            <a:avLst/>
            <a:gdLst/>
            <a:ahLst/>
            <a:cxnLst/>
            <a:rect l="l" t="t" r="r" b="b"/>
            <a:pathLst>
              <a:path w="12192000" h="1348058" extrusionOk="0">
                <a:moveTo>
                  <a:pt x="12192000" y="0"/>
                </a:moveTo>
                <a:lnTo>
                  <a:pt x="10837333" y="0"/>
                </a:lnTo>
                <a:cubicBezTo>
                  <a:pt x="10463295" y="0"/>
                  <a:pt x="10160000" y="301773"/>
                  <a:pt x="10160000" y="674029"/>
                </a:cubicBezTo>
                <a:lnTo>
                  <a:pt x="10160000" y="674029"/>
                </a:lnTo>
                <a:cubicBezTo>
                  <a:pt x="10160000" y="1046281"/>
                  <a:pt x="9856705" y="1348059"/>
                  <a:pt x="9482667" y="1348059"/>
                </a:cubicBezTo>
                <a:lnTo>
                  <a:pt x="9482667" y="1348059"/>
                </a:lnTo>
                <a:cubicBezTo>
                  <a:pt x="9108581" y="1348059"/>
                  <a:pt x="8805333" y="1046281"/>
                  <a:pt x="8805333" y="674029"/>
                </a:cubicBezTo>
                <a:lnTo>
                  <a:pt x="8805333" y="674029"/>
                </a:lnTo>
                <a:cubicBezTo>
                  <a:pt x="8805333" y="301773"/>
                  <a:pt x="8502086" y="0"/>
                  <a:pt x="8128000" y="0"/>
                </a:cubicBezTo>
                <a:lnTo>
                  <a:pt x="8128000" y="0"/>
                </a:lnTo>
                <a:cubicBezTo>
                  <a:pt x="7753915" y="0"/>
                  <a:pt x="7450667" y="301773"/>
                  <a:pt x="7450667" y="674029"/>
                </a:cubicBezTo>
                <a:lnTo>
                  <a:pt x="7450667" y="674029"/>
                </a:lnTo>
                <a:cubicBezTo>
                  <a:pt x="7450667" y="1046281"/>
                  <a:pt x="7147419" y="1348059"/>
                  <a:pt x="6773334" y="1348059"/>
                </a:cubicBezTo>
                <a:lnTo>
                  <a:pt x="6773334" y="1348059"/>
                </a:lnTo>
                <a:cubicBezTo>
                  <a:pt x="6399248" y="1348059"/>
                  <a:pt x="6096000" y="1046281"/>
                  <a:pt x="6096000" y="674029"/>
                </a:cubicBezTo>
                <a:lnTo>
                  <a:pt x="6096000" y="674029"/>
                </a:lnTo>
                <a:cubicBezTo>
                  <a:pt x="6096000" y="301773"/>
                  <a:pt x="5792753" y="0"/>
                  <a:pt x="5418667" y="0"/>
                </a:cubicBezTo>
                <a:lnTo>
                  <a:pt x="5418667" y="0"/>
                </a:lnTo>
                <a:cubicBezTo>
                  <a:pt x="5044581" y="0"/>
                  <a:pt x="4741334" y="301773"/>
                  <a:pt x="4741334" y="674029"/>
                </a:cubicBezTo>
                <a:lnTo>
                  <a:pt x="4741334" y="674029"/>
                </a:lnTo>
                <a:cubicBezTo>
                  <a:pt x="4741334" y="1046281"/>
                  <a:pt x="4438076" y="1348059"/>
                  <a:pt x="4064000" y="1348059"/>
                </a:cubicBezTo>
                <a:lnTo>
                  <a:pt x="4064000" y="1348059"/>
                </a:lnTo>
                <a:cubicBezTo>
                  <a:pt x="3689924" y="1348059"/>
                  <a:pt x="3386667" y="1046281"/>
                  <a:pt x="3386667" y="674029"/>
                </a:cubicBezTo>
                <a:lnTo>
                  <a:pt x="3386667" y="674029"/>
                </a:lnTo>
                <a:cubicBezTo>
                  <a:pt x="3386667" y="301773"/>
                  <a:pt x="3083410" y="0"/>
                  <a:pt x="2709333" y="0"/>
                </a:cubicBezTo>
                <a:lnTo>
                  <a:pt x="2709333" y="0"/>
                </a:lnTo>
                <a:cubicBezTo>
                  <a:pt x="2335257" y="0"/>
                  <a:pt x="2032000" y="301773"/>
                  <a:pt x="2032000" y="674029"/>
                </a:cubicBezTo>
                <a:lnTo>
                  <a:pt x="2032000" y="674029"/>
                </a:lnTo>
                <a:cubicBezTo>
                  <a:pt x="2032000" y="1046281"/>
                  <a:pt x="1728743" y="1348059"/>
                  <a:pt x="1354667" y="1348059"/>
                </a:cubicBezTo>
                <a:lnTo>
                  <a:pt x="0" y="1348059"/>
                </a:lnTo>
              </a:path>
            </a:pathLst>
          </a:custGeom>
          <a:noFill/>
          <a:ln w="19050" cap="flat" cmpd="sng">
            <a:solidFill>
              <a:schemeClr val="dk1"/>
            </a:solidFill>
            <a:prstDash val="dash"/>
            <a:miter lim="8000"/>
            <a:headEnd type="none" w="sm" len="sm"/>
            <a:tailEnd type="none" w="sm" len="sm"/>
          </a:ln>
        </p:spPr>
        <p:txBody>
          <a:bodyPr spcFirstLastPara="1" wrap="square" lIns="121900" tIns="60933" rIns="121900" bIns="60933" anchor="ctr" anchorCtr="0">
            <a:noAutofit/>
          </a:bodyPr>
          <a:lstStyle/>
          <a:p>
            <a:endParaRPr sz="2400">
              <a:solidFill>
                <a:schemeClr val="lt1"/>
              </a:solidFill>
              <a:latin typeface="Calibri"/>
              <a:ea typeface="Calibri"/>
              <a:cs typeface="Calibri"/>
              <a:sym typeface="Calibri"/>
            </a:endParaRPr>
          </a:p>
        </p:txBody>
      </p:sp>
      <p:grpSp>
        <p:nvGrpSpPr>
          <p:cNvPr id="383" name="Google Shape;383;p40"/>
          <p:cNvGrpSpPr/>
          <p:nvPr/>
        </p:nvGrpSpPr>
        <p:grpSpPr>
          <a:xfrm>
            <a:off x="2381785" y="2474401"/>
            <a:ext cx="631200" cy="631200"/>
            <a:chOff x="1786339" y="1703401"/>
            <a:chExt cx="473400" cy="473400"/>
          </a:xfrm>
        </p:grpSpPr>
        <p:sp>
          <p:nvSpPr>
            <p:cNvPr id="384" name="Google Shape;384;p40"/>
            <p:cNvSpPr/>
            <p:nvPr/>
          </p:nvSpPr>
          <p:spPr>
            <a:xfrm rot="8100000">
              <a:off x="1855667" y="1772729"/>
              <a:ext cx="334744" cy="334744"/>
            </a:xfrm>
            <a:prstGeom prst="teardrop">
              <a:avLst>
                <a:gd name="adj" fmla="val 100000"/>
              </a:avLst>
            </a:prstGeom>
            <a:solidFill>
              <a:schemeClr val="accent1"/>
            </a:solidFill>
            <a:ln>
              <a:noFill/>
            </a:ln>
          </p:spPr>
          <p:txBody>
            <a:bodyPr spcFirstLastPara="1" wrap="square" lIns="121900" tIns="121900" rIns="121900" bIns="121900" anchor="ctr" anchorCtr="0">
              <a:noAutofit/>
            </a:bodyPr>
            <a:lstStyle/>
            <a:p>
              <a:endParaRPr sz="2400">
                <a:latin typeface="Lora"/>
                <a:ea typeface="Lora"/>
                <a:cs typeface="Lora"/>
                <a:sym typeface="Lora"/>
              </a:endParaRPr>
            </a:p>
          </p:txBody>
        </p:sp>
        <p:sp>
          <p:nvSpPr>
            <p:cNvPr id="385" name="Google Shape;385;p40"/>
            <p:cNvSpPr/>
            <p:nvPr/>
          </p:nvSpPr>
          <p:spPr>
            <a:xfrm>
              <a:off x="1955989" y="1866499"/>
              <a:ext cx="134100" cy="134100"/>
            </a:xfrm>
            <a:prstGeom prst="ellipse">
              <a:avLst/>
            </a:prstGeom>
            <a:solidFill>
              <a:schemeClr val="lt1"/>
            </a:solidFill>
            <a:ln>
              <a:noFill/>
            </a:ln>
          </p:spPr>
          <p:txBody>
            <a:bodyPr spcFirstLastPara="1" wrap="square" lIns="0" tIns="0" rIns="0" bIns="0" anchor="ctr" anchorCtr="0">
              <a:noAutofit/>
            </a:bodyPr>
            <a:lstStyle/>
            <a:p>
              <a:pPr algn="ctr"/>
              <a:r>
                <a:rPr lang="en" sz="1600" dirty="0">
                  <a:solidFill>
                    <a:schemeClr val="dk2"/>
                  </a:solidFill>
                  <a:latin typeface="Lora"/>
                  <a:ea typeface="Lora"/>
                  <a:cs typeface="Lora"/>
                  <a:sym typeface="Lora"/>
                </a:rPr>
                <a:t>1</a:t>
              </a:r>
              <a:endParaRPr sz="1600" dirty="0">
                <a:solidFill>
                  <a:schemeClr val="dk2"/>
                </a:solidFill>
                <a:latin typeface="Lora"/>
                <a:ea typeface="Lora"/>
                <a:cs typeface="Lora"/>
                <a:sym typeface="Lora"/>
              </a:endParaRPr>
            </a:p>
          </p:txBody>
        </p:sp>
      </p:grpSp>
      <p:grpSp>
        <p:nvGrpSpPr>
          <p:cNvPr id="386" name="Google Shape;386;p40"/>
          <p:cNvGrpSpPr/>
          <p:nvPr/>
        </p:nvGrpSpPr>
        <p:grpSpPr>
          <a:xfrm>
            <a:off x="5085885" y="2474401"/>
            <a:ext cx="631200" cy="631200"/>
            <a:chOff x="3814414" y="1703401"/>
            <a:chExt cx="473400" cy="473400"/>
          </a:xfrm>
        </p:grpSpPr>
        <p:sp>
          <p:nvSpPr>
            <p:cNvPr id="387" name="Google Shape;387;p40"/>
            <p:cNvSpPr/>
            <p:nvPr/>
          </p:nvSpPr>
          <p:spPr>
            <a:xfrm rot="8100000">
              <a:off x="3883742" y="1772729"/>
              <a:ext cx="334744" cy="334744"/>
            </a:xfrm>
            <a:prstGeom prst="teardrop">
              <a:avLst>
                <a:gd name="adj" fmla="val 100000"/>
              </a:avLst>
            </a:prstGeom>
            <a:solidFill>
              <a:schemeClr val="accent3"/>
            </a:solidFill>
            <a:ln>
              <a:noFill/>
            </a:ln>
          </p:spPr>
          <p:txBody>
            <a:bodyPr spcFirstLastPara="1" wrap="square" lIns="121900" tIns="121900" rIns="121900" bIns="121900" anchor="ctr" anchorCtr="0">
              <a:noAutofit/>
            </a:bodyPr>
            <a:lstStyle/>
            <a:p>
              <a:endParaRPr sz="2400">
                <a:latin typeface="Lora"/>
                <a:ea typeface="Lora"/>
                <a:cs typeface="Lora"/>
                <a:sym typeface="Lora"/>
              </a:endParaRPr>
            </a:p>
          </p:txBody>
        </p:sp>
        <p:sp>
          <p:nvSpPr>
            <p:cNvPr id="388" name="Google Shape;388;p40"/>
            <p:cNvSpPr/>
            <p:nvPr/>
          </p:nvSpPr>
          <p:spPr>
            <a:xfrm>
              <a:off x="3984064" y="1866499"/>
              <a:ext cx="134100" cy="134100"/>
            </a:xfrm>
            <a:prstGeom prst="ellipse">
              <a:avLst/>
            </a:prstGeom>
            <a:solidFill>
              <a:schemeClr val="lt1"/>
            </a:solidFill>
            <a:ln>
              <a:noFill/>
            </a:ln>
          </p:spPr>
          <p:txBody>
            <a:bodyPr spcFirstLastPara="1" wrap="square" lIns="0" tIns="0" rIns="0" bIns="0" anchor="ctr" anchorCtr="0">
              <a:noAutofit/>
            </a:bodyPr>
            <a:lstStyle/>
            <a:p>
              <a:pPr algn="ctr"/>
              <a:r>
                <a:rPr lang="en" sz="1600" dirty="0">
                  <a:solidFill>
                    <a:schemeClr val="dk2"/>
                  </a:solidFill>
                  <a:latin typeface="Lora"/>
                  <a:sym typeface="Lora"/>
                </a:rPr>
                <a:t>3</a:t>
              </a:r>
              <a:endParaRPr sz="1600" dirty="0">
                <a:solidFill>
                  <a:schemeClr val="dk2"/>
                </a:solidFill>
                <a:latin typeface="Lora"/>
                <a:sym typeface="Lora"/>
              </a:endParaRPr>
            </a:p>
          </p:txBody>
        </p:sp>
      </p:grpSp>
      <p:grpSp>
        <p:nvGrpSpPr>
          <p:cNvPr id="389" name="Google Shape;389;p40"/>
          <p:cNvGrpSpPr/>
          <p:nvPr/>
        </p:nvGrpSpPr>
        <p:grpSpPr>
          <a:xfrm>
            <a:off x="7789985" y="2474401"/>
            <a:ext cx="631200" cy="631200"/>
            <a:chOff x="5842489" y="1703401"/>
            <a:chExt cx="473400" cy="473400"/>
          </a:xfrm>
        </p:grpSpPr>
        <p:sp>
          <p:nvSpPr>
            <p:cNvPr id="390" name="Google Shape;390;p40"/>
            <p:cNvSpPr/>
            <p:nvPr/>
          </p:nvSpPr>
          <p:spPr>
            <a:xfrm rot="8100000">
              <a:off x="5911817" y="1772729"/>
              <a:ext cx="334744" cy="334744"/>
            </a:xfrm>
            <a:prstGeom prst="teardrop">
              <a:avLst>
                <a:gd name="adj" fmla="val 100000"/>
              </a:avLst>
            </a:prstGeom>
            <a:solidFill>
              <a:schemeClr val="accent5"/>
            </a:solidFill>
            <a:ln>
              <a:noFill/>
            </a:ln>
          </p:spPr>
          <p:txBody>
            <a:bodyPr spcFirstLastPara="1" wrap="square" lIns="121900" tIns="121900" rIns="121900" bIns="121900" anchor="ctr" anchorCtr="0">
              <a:noAutofit/>
            </a:bodyPr>
            <a:lstStyle/>
            <a:p>
              <a:endParaRPr sz="2400">
                <a:latin typeface="Lora"/>
                <a:ea typeface="Lora"/>
                <a:cs typeface="Lora"/>
                <a:sym typeface="Lora"/>
              </a:endParaRPr>
            </a:p>
          </p:txBody>
        </p:sp>
        <p:sp>
          <p:nvSpPr>
            <p:cNvPr id="391" name="Google Shape;391;p40"/>
            <p:cNvSpPr/>
            <p:nvPr/>
          </p:nvSpPr>
          <p:spPr>
            <a:xfrm>
              <a:off x="6012139" y="1866499"/>
              <a:ext cx="134100" cy="134100"/>
            </a:xfrm>
            <a:prstGeom prst="ellipse">
              <a:avLst/>
            </a:prstGeom>
            <a:solidFill>
              <a:schemeClr val="lt1"/>
            </a:solidFill>
            <a:ln>
              <a:noFill/>
            </a:ln>
          </p:spPr>
          <p:txBody>
            <a:bodyPr spcFirstLastPara="1" wrap="square" lIns="0" tIns="0" rIns="0" bIns="0" anchor="ctr" anchorCtr="0">
              <a:noAutofit/>
            </a:bodyPr>
            <a:lstStyle/>
            <a:p>
              <a:pPr algn="ctr"/>
              <a:r>
                <a:rPr lang="en" sz="1600" dirty="0">
                  <a:solidFill>
                    <a:schemeClr val="dk2"/>
                  </a:solidFill>
                  <a:latin typeface="Lora"/>
                  <a:sym typeface="Lora"/>
                </a:rPr>
                <a:t>5</a:t>
              </a:r>
              <a:endParaRPr sz="1600" dirty="0">
                <a:solidFill>
                  <a:schemeClr val="dk2"/>
                </a:solidFill>
                <a:latin typeface="Lora"/>
                <a:sym typeface="Lora"/>
              </a:endParaRPr>
            </a:p>
          </p:txBody>
        </p:sp>
      </p:grpSp>
      <p:grpSp>
        <p:nvGrpSpPr>
          <p:cNvPr id="392" name="Google Shape;392;p40"/>
          <p:cNvGrpSpPr/>
          <p:nvPr/>
        </p:nvGrpSpPr>
        <p:grpSpPr>
          <a:xfrm>
            <a:off x="9174419" y="4971600"/>
            <a:ext cx="631200" cy="631200"/>
            <a:chOff x="6880814" y="3576300"/>
            <a:chExt cx="473400" cy="473400"/>
          </a:xfrm>
        </p:grpSpPr>
        <p:sp>
          <p:nvSpPr>
            <p:cNvPr id="393" name="Google Shape;393;p40"/>
            <p:cNvSpPr/>
            <p:nvPr/>
          </p:nvSpPr>
          <p:spPr>
            <a:xfrm rot="-2700000">
              <a:off x="6950142" y="3645628"/>
              <a:ext cx="334744" cy="334744"/>
            </a:xfrm>
            <a:prstGeom prst="teardrop">
              <a:avLst>
                <a:gd name="adj" fmla="val 100000"/>
              </a:avLst>
            </a:prstGeom>
            <a:solidFill>
              <a:schemeClr val="accent6"/>
            </a:solidFill>
            <a:ln>
              <a:noFill/>
            </a:ln>
          </p:spPr>
          <p:txBody>
            <a:bodyPr spcFirstLastPara="1" wrap="square" lIns="121900" tIns="121900" rIns="121900" bIns="121900" anchor="ctr" anchorCtr="0">
              <a:noAutofit/>
            </a:bodyPr>
            <a:lstStyle/>
            <a:p>
              <a:endParaRPr sz="2400">
                <a:latin typeface="Lora"/>
                <a:ea typeface="Lora"/>
                <a:cs typeface="Lora"/>
                <a:sym typeface="Lora"/>
              </a:endParaRPr>
            </a:p>
          </p:txBody>
        </p:sp>
        <p:sp>
          <p:nvSpPr>
            <p:cNvPr id="394" name="Google Shape;394;p40"/>
            <p:cNvSpPr/>
            <p:nvPr/>
          </p:nvSpPr>
          <p:spPr>
            <a:xfrm flipH="1">
              <a:off x="7050464" y="3752502"/>
              <a:ext cx="134100" cy="134100"/>
            </a:xfrm>
            <a:prstGeom prst="ellipse">
              <a:avLst/>
            </a:prstGeom>
            <a:solidFill>
              <a:schemeClr val="lt1"/>
            </a:solidFill>
            <a:ln>
              <a:noFill/>
            </a:ln>
          </p:spPr>
          <p:txBody>
            <a:bodyPr spcFirstLastPara="1" wrap="square" lIns="0" tIns="0" rIns="0" bIns="0" anchor="ctr" anchorCtr="0">
              <a:noAutofit/>
            </a:bodyPr>
            <a:lstStyle/>
            <a:p>
              <a:pPr algn="ctr"/>
              <a:r>
                <a:rPr lang="en" sz="1600" dirty="0">
                  <a:solidFill>
                    <a:schemeClr val="dk2"/>
                  </a:solidFill>
                  <a:latin typeface="Lora"/>
                  <a:sym typeface="Lora"/>
                </a:rPr>
                <a:t>6</a:t>
              </a:r>
              <a:endParaRPr sz="1600" dirty="0">
                <a:solidFill>
                  <a:schemeClr val="dk2"/>
                </a:solidFill>
                <a:latin typeface="Lora"/>
                <a:sym typeface="Lora"/>
              </a:endParaRPr>
            </a:p>
          </p:txBody>
        </p:sp>
      </p:grpSp>
      <p:grpSp>
        <p:nvGrpSpPr>
          <p:cNvPr id="395" name="Google Shape;395;p40"/>
          <p:cNvGrpSpPr/>
          <p:nvPr/>
        </p:nvGrpSpPr>
        <p:grpSpPr>
          <a:xfrm>
            <a:off x="6562751" y="5064034"/>
            <a:ext cx="446325" cy="446325"/>
            <a:chOff x="4922067" y="3645628"/>
            <a:chExt cx="334744" cy="334744"/>
          </a:xfrm>
        </p:grpSpPr>
        <p:sp>
          <p:nvSpPr>
            <p:cNvPr id="396" name="Google Shape;396;p40"/>
            <p:cNvSpPr/>
            <p:nvPr/>
          </p:nvSpPr>
          <p:spPr>
            <a:xfrm rot="-2700000">
              <a:off x="4922067" y="3645628"/>
              <a:ext cx="334744" cy="334744"/>
            </a:xfrm>
            <a:prstGeom prst="teardrop">
              <a:avLst>
                <a:gd name="adj" fmla="val 100000"/>
              </a:avLst>
            </a:prstGeom>
            <a:solidFill>
              <a:schemeClr val="accent4"/>
            </a:solidFill>
            <a:ln>
              <a:noFill/>
            </a:ln>
          </p:spPr>
          <p:txBody>
            <a:bodyPr spcFirstLastPara="1" wrap="square" lIns="121900" tIns="121900" rIns="121900" bIns="121900" anchor="ctr" anchorCtr="0">
              <a:noAutofit/>
            </a:bodyPr>
            <a:lstStyle/>
            <a:p>
              <a:endParaRPr sz="2400">
                <a:latin typeface="Lora"/>
                <a:ea typeface="Lora"/>
                <a:cs typeface="Lora"/>
                <a:sym typeface="Lora"/>
              </a:endParaRPr>
            </a:p>
          </p:txBody>
        </p:sp>
        <p:sp>
          <p:nvSpPr>
            <p:cNvPr id="397" name="Google Shape;397;p40"/>
            <p:cNvSpPr/>
            <p:nvPr/>
          </p:nvSpPr>
          <p:spPr>
            <a:xfrm flipH="1">
              <a:off x="5022393" y="3752502"/>
              <a:ext cx="134100" cy="134100"/>
            </a:xfrm>
            <a:prstGeom prst="ellipse">
              <a:avLst/>
            </a:prstGeom>
            <a:solidFill>
              <a:schemeClr val="lt1"/>
            </a:solidFill>
            <a:ln>
              <a:noFill/>
            </a:ln>
          </p:spPr>
          <p:txBody>
            <a:bodyPr spcFirstLastPara="1" wrap="square" lIns="0" tIns="0" rIns="0" bIns="0" anchor="ctr" anchorCtr="0">
              <a:noAutofit/>
            </a:bodyPr>
            <a:lstStyle/>
            <a:p>
              <a:pPr algn="ctr"/>
              <a:r>
                <a:rPr lang="en" sz="1600" dirty="0">
                  <a:solidFill>
                    <a:schemeClr val="dk2"/>
                  </a:solidFill>
                  <a:latin typeface="Lora"/>
                  <a:sym typeface="Lora"/>
                </a:rPr>
                <a:t>4</a:t>
              </a:r>
              <a:endParaRPr sz="1600" dirty="0">
                <a:solidFill>
                  <a:schemeClr val="dk2"/>
                </a:solidFill>
                <a:latin typeface="Lora"/>
                <a:sym typeface="Lora"/>
              </a:endParaRPr>
            </a:p>
          </p:txBody>
        </p:sp>
      </p:grpSp>
      <p:grpSp>
        <p:nvGrpSpPr>
          <p:cNvPr id="398" name="Google Shape;398;p40"/>
          <p:cNvGrpSpPr/>
          <p:nvPr/>
        </p:nvGrpSpPr>
        <p:grpSpPr>
          <a:xfrm>
            <a:off x="3766219" y="4971600"/>
            <a:ext cx="631200" cy="631200"/>
            <a:chOff x="2824664" y="3576300"/>
            <a:chExt cx="473400" cy="473400"/>
          </a:xfrm>
        </p:grpSpPr>
        <p:sp>
          <p:nvSpPr>
            <p:cNvPr id="399" name="Google Shape;399;p40"/>
            <p:cNvSpPr/>
            <p:nvPr/>
          </p:nvSpPr>
          <p:spPr>
            <a:xfrm rot="-2700000">
              <a:off x="2893992" y="3645628"/>
              <a:ext cx="334744" cy="334744"/>
            </a:xfrm>
            <a:prstGeom prst="teardrop">
              <a:avLst>
                <a:gd name="adj" fmla="val 100000"/>
              </a:avLst>
            </a:prstGeom>
            <a:solidFill>
              <a:schemeClr val="accent2"/>
            </a:solidFill>
            <a:ln>
              <a:noFill/>
            </a:ln>
          </p:spPr>
          <p:txBody>
            <a:bodyPr spcFirstLastPara="1" wrap="square" lIns="121900" tIns="121900" rIns="121900" bIns="121900" anchor="ctr" anchorCtr="0">
              <a:noAutofit/>
            </a:bodyPr>
            <a:lstStyle/>
            <a:p>
              <a:endParaRPr sz="2400">
                <a:latin typeface="Lora"/>
                <a:ea typeface="Lora"/>
                <a:cs typeface="Lora"/>
                <a:sym typeface="Lora"/>
              </a:endParaRPr>
            </a:p>
          </p:txBody>
        </p:sp>
        <p:sp>
          <p:nvSpPr>
            <p:cNvPr id="400" name="Google Shape;400;p40"/>
            <p:cNvSpPr/>
            <p:nvPr/>
          </p:nvSpPr>
          <p:spPr>
            <a:xfrm flipH="1">
              <a:off x="2994314" y="3752502"/>
              <a:ext cx="134100" cy="134100"/>
            </a:xfrm>
            <a:prstGeom prst="ellipse">
              <a:avLst/>
            </a:prstGeom>
            <a:solidFill>
              <a:schemeClr val="lt1"/>
            </a:solidFill>
            <a:ln>
              <a:noFill/>
            </a:ln>
          </p:spPr>
          <p:txBody>
            <a:bodyPr spcFirstLastPara="1" wrap="square" lIns="0" tIns="0" rIns="0" bIns="0" anchor="ctr" anchorCtr="0">
              <a:noAutofit/>
            </a:bodyPr>
            <a:lstStyle/>
            <a:p>
              <a:pPr algn="ctr"/>
              <a:r>
                <a:rPr lang="en" sz="1600" dirty="0">
                  <a:solidFill>
                    <a:schemeClr val="dk2"/>
                  </a:solidFill>
                  <a:latin typeface="Lora"/>
                  <a:sym typeface="Lora"/>
                </a:rPr>
                <a:t>2</a:t>
              </a:r>
              <a:endParaRPr sz="1600" dirty="0">
                <a:solidFill>
                  <a:schemeClr val="dk2"/>
                </a:solidFill>
                <a:latin typeface="Lora"/>
                <a:sym typeface="Lora"/>
              </a:endParaRPr>
            </a:p>
          </p:txBody>
        </p:sp>
      </p:grpSp>
      <p:sp>
        <p:nvSpPr>
          <p:cNvPr id="401" name="Google Shape;401;p40"/>
          <p:cNvSpPr txBox="1"/>
          <p:nvPr/>
        </p:nvSpPr>
        <p:spPr>
          <a:xfrm>
            <a:off x="848140" y="1757919"/>
            <a:ext cx="3737112" cy="711200"/>
          </a:xfrm>
          <a:prstGeom prst="rect">
            <a:avLst/>
          </a:prstGeom>
          <a:noFill/>
          <a:ln>
            <a:noFill/>
          </a:ln>
        </p:spPr>
        <p:txBody>
          <a:bodyPr spcFirstLastPara="1" wrap="square" lIns="0" tIns="0" rIns="0" bIns="0" anchor="b" anchorCtr="0">
            <a:noAutofit/>
          </a:bodyPr>
          <a:lstStyle/>
          <a:p>
            <a:pPr algn="ctr"/>
            <a:r>
              <a:rPr lang="en-US" sz="2000" b="1" dirty="0">
                <a:solidFill>
                  <a:srgbClr val="7030A0"/>
                </a:solidFill>
                <a:latin typeface="Book Antiqua" panose="02040602050305030304" pitchFamily="18" charset="0"/>
                <a:ea typeface="Lora"/>
                <a:cs typeface="Lora"/>
                <a:sym typeface="Lora"/>
              </a:rPr>
              <a:t> Quality improvement methodologies Overview</a:t>
            </a:r>
            <a:endParaRPr sz="2000" b="1" dirty="0">
              <a:solidFill>
                <a:srgbClr val="7030A0"/>
              </a:solidFill>
              <a:latin typeface="Book Antiqua" panose="02040602050305030304" pitchFamily="18" charset="0"/>
              <a:ea typeface="Lora"/>
              <a:cs typeface="Lora"/>
              <a:sym typeface="Lora"/>
            </a:endParaRPr>
          </a:p>
        </p:txBody>
      </p:sp>
      <p:sp>
        <p:nvSpPr>
          <p:cNvPr id="402" name="Google Shape;402;p40"/>
          <p:cNvSpPr txBox="1"/>
          <p:nvPr/>
        </p:nvSpPr>
        <p:spPr>
          <a:xfrm>
            <a:off x="4714974" y="1731415"/>
            <a:ext cx="1715200" cy="711200"/>
          </a:xfrm>
          <a:prstGeom prst="rect">
            <a:avLst/>
          </a:prstGeom>
          <a:noFill/>
          <a:ln>
            <a:noFill/>
          </a:ln>
        </p:spPr>
        <p:txBody>
          <a:bodyPr spcFirstLastPara="1" wrap="square" lIns="0" tIns="0" rIns="0" bIns="0" anchor="b" anchorCtr="0">
            <a:noAutofit/>
          </a:bodyPr>
          <a:lstStyle/>
          <a:p>
            <a:pPr algn="ctr"/>
            <a:r>
              <a:rPr lang="en-US" sz="2000" b="1" dirty="0">
                <a:solidFill>
                  <a:srgbClr val="FF0000"/>
                </a:solidFill>
                <a:latin typeface="Book Antiqua" panose="02040602050305030304" pitchFamily="18" charset="0"/>
                <a:sym typeface="Lora"/>
              </a:rPr>
              <a:t>Common planning tools</a:t>
            </a:r>
            <a:endParaRPr sz="2000" b="1" dirty="0">
              <a:solidFill>
                <a:srgbClr val="FF0000"/>
              </a:solidFill>
              <a:latin typeface="Book Antiqua" panose="02040602050305030304" pitchFamily="18" charset="0"/>
              <a:sym typeface="Lora"/>
            </a:endParaRPr>
          </a:p>
        </p:txBody>
      </p:sp>
      <p:sp>
        <p:nvSpPr>
          <p:cNvPr id="403" name="Google Shape;403;p40"/>
          <p:cNvSpPr txBox="1"/>
          <p:nvPr/>
        </p:nvSpPr>
        <p:spPr>
          <a:xfrm>
            <a:off x="6956464" y="1744667"/>
            <a:ext cx="2333309" cy="711200"/>
          </a:xfrm>
          <a:prstGeom prst="rect">
            <a:avLst/>
          </a:prstGeom>
          <a:noFill/>
          <a:ln>
            <a:noFill/>
          </a:ln>
        </p:spPr>
        <p:txBody>
          <a:bodyPr spcFirstLastPara="1" wrap="square" lIns="0" tIns="0" rIns="0" bIns="0" anchor="b" anchorCtr="0">
            <a:noAutofit/>
          </a:bodyPr>
          <a:lstStyle/>
          <a:p>
            <a:pPr algn="ctr"/>
            <a:r>
              <a:rPr lang="en-US" sz="2000" b="1" dirty="0">
                <a:solidFill>
                  <a:schemeClr val="accent2">
                    <a:lumMod val="75000"/>
                  </a:schemeClr>
                </a:solidFill>
                <a:latin typeface="Book Antiqua" panose="02040602050305030304" pitchFamily="18" charset="0"/>
                <a:sym typeface="Lora"/>
              </a:rPr>
              <a:t>Six-Sigma methodology</a:t>
            </a:r>
            <a:endParaRPr sz="2000" b="1" dirty="0">
              <a:solidFill>
                <a:schemeClr val="accent2">
                  <a:lumMod val="75000"/>
                </a:schemeClr>
              </a:solidFill>
              <a:latin typeface="Book Antiqua" panose="02040602050305030304" pitchFamily="18" charset="0"/>
              <a:sym typeface="Lora"/>
            </a:endParaRPr>
          </a:p>
        </p:txBody>
      </p:sp>
      <p:sp>
        <p:nvSpPr>
          <p:cNvPr id="404" name="Google Shape;404;p40"/>
          <p:cNvSpPr txBox="1"/>
          <p:nvPr/>
        </p:nvSpPr>
        <p:spPr>
          <a:xfrm>
            <a:off x="3224233" y="5621333"/>
            <a:ext cx="1715200" cy="711200"/>
          </a:xfrm>
          <a:prstGeom prst="rect">
            <a:avLst/>
          </a:prstGeom>
          <a:noFill/>
          <a:ln>
            <a:noFill/>
          </a:ln>
        </p:spPr>
        <p:txBody>
          <a:bodyPr spcFirstLastPara="1" wrap="square" lIns="0" tIns="0" rIns="0" bIns="0" anchor="t" anchorCtr="0">
            <a:noAutofit/>
          </a:bodyPr>
          <a:lstStyle/>
          <a:p>
            <a:pPr algn="ctr"/>
            <a:r>
              <a:rPr lang="en-US" sz="2000" b="1" dirty="0">
                <a:solidFill>
                  <a:srgbClr val="C00000"/>
                </a:solidFill>
                <a:latin typeface="Book Antiqua" panose="02040602050305030304" pitchFamily="18" charset="0"/>
                <a:sym typeface="Lora"/>
              </a:rPr>
              <a:t>Planning phase orientation</a:t>
            </a:r>
            <a:endParaRPr sz="2000" b="1" dirty="0">
              <a:solidFill>
                <a:srgbClr val="C00000"/>
              </a:solidFill>
              <a:latin typeface="Book Antiqua" panose="02040602050305030304" pitchFamily="18" charset="0"/>
              <a:sym typeface="Lora"/>
            </a:endParaRPr>
          </a:p>
        </p:txBody>
      </p:sp>
      <p:sp>
        <p:nvSpPr>
          <p:cNvPr id="405" name="Google Shape;405;p40"/>
          <p:cNvSpPr txBox="1"/>
          <p:nvPr/>
        </p:nvSpPr>
        <p:spPr>
          <a:xfrm>
            <a:off x="5862078" y="5621333"/>
            <a:ext cx="1903695" cy="711200"/>
          </a:xfrm>
          <a:prstGeom prst="rect">
            <a:avLst/>
          </a:prstGeom>
          <a:noFill/>
          <a:ln>
            <a:noFill/>
          </a:ln>
        </p:spPr>
        <p:txBody>
          <a:bodyPr spcFirstLastPara="1" wrap="square" lIns="0" tIns="0" rIns="0" bIns="0" anchor="t" anchorCtr="0">
            <a:noAutofit/>
          </a:bodyPr>
          <a:lstStyle/>
          <a:p>
            <a:pPr algn="ctr"/>
            <a:r>
              <a:rPr lang="en-US" sz="2400" b="1" dirty="0" smtClean="0">
                <a:solidFill>
                  <a:srgbClr val="00B050"/>
                </a:solidFill>
                <a:latin typeface="Book Antiqua" panose="02040602050305030304" pitchFamily="18" charset="0"/>
                <a:sym typeface="Lora"/>
              </a:rPr>
              <a:t>PDSA </a:t>
            </a:r>
            <a:r>
              <a:rPr lang="en-US" sz="2400" b="1" dirty="0">
                <a:solidFill>
                  <a:srgbClr val="00B050"/>
                </a:solidFill>
                <a:latin typeface="Book Antiqua" panose="02040602050305030304" pitchFamily="18" charset="0"/>
                <a:sym typeface="Lora"/>
              </a:rPr>
              <a:t>cycle</a:t>
            </a:r>
            <a:endParaRPr sz="2400" b="1" dirty="0">
              <a:solidFill>
                <a:srgbClr val="00B050"/>
              </a:solidFill>
              <a:latin typeface="Book Antiqua" panose="02040602050305030304" pitchFamily="18" charset="0"/>
              <a:sym typeface="Lora"/>
            </a:endParaRPr>
          </a:p>
        </p:txBody>
      </p:sp>
      <p:sp>
        <p:nvSpPr>
          <p:cNvPr id="406" name="Google Shape;406;p40"/>
          <p:cNvSpPr txBox="1"/>
          <p:nvPr/>
        </p:nvSpPr>
        <p:spPr>
          <a:xfrm>
            <a:off x="8155368" y="5515315"/>
            <a:ext cx="2777675" cy="711200"/>
          </a:xfrm>
          <a:prstGeom prst="rect">
            <a:avLst/>
          </a:prstGeom>
          <a:noFill/>
          <a:ln>
            <a:noFill/>
          </a:ln>
        </p:spPr>
        <p:txBody>
          <a:bodyPr spcFirstLastPara="1" wrap="square" lIns="0" tIns="0" rIns="0" bIns="0" anchor="t" anchorCtr="0">
            <a:noAutofit/>
          </a:bodyPr>
          <a:lstStyle/>
          <a:p>
            <a:pPr algn="ctr"/>
            <a:r>
              <a:rPr lang="en-US" sz="2400" b="1" dirty="0">
                <a:solidFill>
                  <a:srgbClr val="00B0F0"/>
                </a:solidFill>
                <a:latin typeface="Book Antiqua" panose="02040602050305030304" pitchFamily="18" charset="0"/>
                <a:sym typeface="Lora"/>
              </a:rPr>
              <a:t>Accreditation overview</a:t>
            </a:r>
            <a:endParaRPr sz="2400" b="1" dirty="0">
              <a:solidFill>
                <a:srgbClr val="00B0F0"/>
              </a:solidFill>
              <a:latin typeface="Book Antiqua" panose="02040602050305030304" pitchFamily="18" charset="0"/>
              <a:sym typeface="Lora"/>
            </a:endParaRPr>
          </a:p>
        </p:txBody>
      </p:sp>
      <p:pic>
        <p:nvPicPr>
          <p:cNvPr id="2" name="Picture 1">
            <a:extLst>
              <a:ext uri="{FF2B5EF4-FFF2-40B4-BE49-F238E27FC236}">
                <a16:creationId xmlns:a16="http://schemas.microsoft.com/office/drawing/2014/main" id="{65407DD0-7670-4520-9997-66B02F5F4757}"/>
              </a:ext>
            </a:extLst>
          </p:cNvPr>
          <p:cNvPicPr>
            <a:picLocks noChangeAspect="1"/>
          </p:cNvPicPr>
          <p:nvPr/>
        </p:nvPicPr>
        <p:blipFill>
          <a:blip r:embed="rId3"/>
          <a:stretch>
            <a:fillRect/>
          </a:stretch>
        </p:blipFill>
        <p:spPr>
          <a:xfrm>
            <a:off x="6170163" y="5987845"/>
            <a:ext cx="1231499" cy="768490"/>
          </a:xfrm>
          <a:prstGeom prst="rect">
            <a:avLst/>
          </a:prstGeom>
        </p:spPr>
      </p:pic>
      <p:pic>
        <p:nvPicPr>
          <p:cNvPr id="31"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53897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19725" y="1685495"/>
            <a:ext cx="11362543" cy="47902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314693" y="837474"/>
            <a:ext cx="5689614" cy="646331"/>
          </a:xfrm>
          <a:prstGeom prst="rect">
            <a:avLst/>
          </a:prstGeom>
          <a:noFill/>
        </p:spPr>
        <p:txBody>
          <a:bodyPr wrap="square" rtlCol="0">
            <a:spAutoFit/>
          </a:bodyPr>
          <a:lstStyle/>
          <a:p>
            <a:pPr algn="ctr"/>
            <a:r>
              <a:rPr lang="en-US" sz="3600" b="1" dirty="0">
                <a:solidFill>
                  <a:srgbClr val="F58221"/>
                </a:solidFill>
                <a:latin typeface="Alexandria" charset="0"/>
                <a:cs typeface="Alexandria" charset="0"/>
              </a:rPr>
              <a:t>Intended Objectives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614596" y="2026416"/>
            <a:ext cx="10972799" cy="4524315"/>
          </a:xfrm>
          <a:prstGeom prst="rect">
            <a:avLst/>
          </a:prstGeom>
          <a:noFill/>
        </p:spPr>
        <p:txBody>
          <a:bodyPr wrap="square" rtlCol="0">
            <a:spAutoFit/>
          </a:bodyPr>
          <a:lstStyle/>
          <a:p>
            <a:pPr marL="457200" lvl="0" indent="-457200" algn="just" eaLnBrk="0" fontAlgn="base" hangingPunct="0">
              <a:lnSpc>
                <a:spcPct val="150000"/>
              </a:lnSpc>
              <a:spcBef>
                <a:spcPct val="0"/>
              </a:spcBef>
              <a:spcAft>
                <a:spcPct val="0"/>
              </a:spcAft>
              <a:buFont typeface="+mj-lt"/>
              <a:buAutoNum type="arabicPeriod"/>
            </a:pPr>
            <a:r>
              <a:rPr lang="en-US" altLang="en-US" sz="2400" dirty="0" smtClean="0">
                <a:latin typeface="Alexandria"/>
              </a:rPr>
              <a:t>Explain </a:t>
            </a:r>
            <a:r>
              <a:rPr lang="en-US" altLang="en-US" sz="2400" dirty="0">
                <a:latin typeface="Alexandria"/>
              </a:rPr>
              <a:t>the purpose and structure of the PDSA cycle in quality improvement. </a:t>
            </a:r>
          </a:p>
          <a:p>
            <a:pPr marL="457200" lvl="0" indent="-457200" algn="just" eaLnBrk="0" fontAlgn="base" hangingPunct="0">
              <a:lnSpc>
                <a:spcPct val="150000"/>
              </a:lnSpc>
              <a:spcBef>
                <a:spcPct val="0"/>
              </a:spcBef>
              <a:spcAft>
                <a:spcPct val="0"/>
              </a:spcAft>
              <a:buFont typeface="+mj-lt"/>
              <a:buAutoNum type="arabicPeriod"/>
            </a:pPr>
            <a:r>
              <a:rPr lang="en-US" altLang="en-US" sz="2400" dirty="0">
                <a:latin typeface="Alexandria"/>
              </a:rPr>
              <a:t>Identify the four key steps of the PDSA cycle: Plan, Do, Study, Act. </a:t>
            </a:r>
          </a:p>
          <a:p>
            <a:pPr marL="457200" lvl="0" indent="-457200" algn="just" eaLnBrk="0" fontAlgn="base" hangingPunct="0">
              <a:lnSpc>
                <a:spcPct val="150000"/>
              </a:lnSpc>
              <a:spcBef>
                <a:spcPct val="0"/>
              </a:spcBef>
              <a:spcAft>
                <a:spcPct val="0"/>
              </a:spcAft>
              <a:buFont typeface="+mj-lt"/>
              <a:buAutoNum type="arabicPeriod"/>
            </a:pPr>
            <a:r>
              <a:rPr lang="en-US" altLang="en-US" sz="2400" dirty="0">
                <a:latin typeface="Alexandria"/>
              </a:rPr>
              <a:t>Differentiate between outcome, process, and balancing measures within the PDSA framework. </a:t>
            </a:r>
          </a:p>
          <a:p>
            <a:pPr marL="457200" lvl="0" indent="-457200" algn="just" eaLnBrk="0" fontAlgn="base" hangingPunct="0">
              <a:lnSpc>
                <a:spcPct val="150000"/>
              </a:lnSpc>
              <a:spcBef>
                <a:spcPct val="0"/>
              </a:spcBef>
              <a:spcAft>
                <a:spcPct val="0"/>
              </a:spcAft>
              <a:buFont typeface="+mj-lt"/>
              <a:buAutoNum type="arabicPeriod"/>
            </a:pPr>
            <a:r>
              <a:rPr lang="en-US" altLang="en-US" sz="2400" dirty="0">
                <a:latin typeface="Alexandria"/>
              </a:rPr>
              <a:t>Recognize essential planning tools that support effective PDSA implementation. </a:t>
            </a:r>
          </a:p>
          <a:p>
            <a:pPr marL="457200" lvl="0" indent="-457200" algn="just" eaLnBrk="0" fontAlgn="base" hangingPunct="0">
              <a:lnSpc>
                <a:spcPct val="150000"/>
              </a:lnSpc>
              <a:spcBef>
                <a:spcPct val="0"/>
              </a:spcBef>
              <a:spcAft>
                <a:spcPct val="0"/>
              </a:spcAft>
              <a:buFont typeface="+mj-lt"/>
              <a:buAutoNum type="arabicPeriod"/>
            </a:pPr>
            <a:r>
              <a:rPr lang="en-US" altLang="en-US" sz="2400" dirty="0">
                <a:latin typeface="Alexandria"/>
              </a:rPr>
              <a:t>Identify common pitfalls in executing PDSA cycles and strategies to avoid them.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548273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69985" name="Group 30"/>
          <p:cNvGrpSpPr>
            <a:grpSpLocks/>
          </p:cNvGrpSpPr>
          <p:nvPr/>
        </p:nvGrpSpPr>
        <p:grpSpPr bwMode="auto">
          <a:xfrm>
            <a:off x="3733800" y="1143001"/>
            <a:ext cx="4648200" cy="5376863"/>
            <a:chOff x="2590800" y="1600200"/>
            <a:chExt cx="3886200" cy="4495800"/>
          </a:xfrm>
        </p:grpSpPr>
        <p:sp>
          <p:nvSpPr>
            <p:cNvPr id="5" name="Freeform 3"/>
            <p:cNvSpPr>
              <a:spLocks/>
            </p:cNvSpPr>
            <p:nvPr/>
          </p:nvSpPr>
          <p:spPr bwMode="auto">
            <a:xfrm>
              <a:off x="2743435" y="1600200"/>
              <a:ext cx="3580932" cy="532275"/>
            </a:xfrm>
            <a:custGeom>
              <a:avLst/>
              <a:gdLst>
                <a:gd name="T0" fmla="*/ 2147483647 w 2606"/>
                <a:gd name="T1" fmla="*/ 0 h 335"/>
                <a:gd name="T2" fmla="*/ 2147483647 w 2606"/>
                <a:gd name="T3" fmla="*/ 0 h 335"/>
                <a:gd name="T4" fmla="*/ 2147483647 w 2606"/>
                <a:gd name="T5" fmla="*/ 2147483647 h 335"/>
                <a:gd name="T6" fmla="*/ 0 w 2606"/>
                <a:gd name="T7" fmla="*/ 2147483647 h 335"/>
                <a:gd name="T8" fmla="*/ 2147483647 w 2606"/>
                <a:gd name="T9" fmla="*/ 0 h 335"/>
                <a:gd name="T10" fmla="*/ 0 60000 65536"/>
                <a:gd name="T11" fmla="*/ 0 60000 65536"/>
                <a:gd name="T12" fmla="*/ 0 60000 65536"/>
                <a:gd name="T13" fmla="*/ 0 60000 65536"/>
                <a:gd name="T14" fmla="*/ 0 60000 65536"/>
                <a:gd name="T15" fmla="*/ 0 w 2606"/>
                <a:gd name="T16" fmla="*/ 0 h 335"/>
                <a:gd name="T17" fmla="*/ 2606 w 2606"/>
                <a:gd name="T18" fmla="*/ 335 h 335"/>
              </a:gdLst>
              <a:ahLst/>
              <a:cxnLst>
                <a:cxn ang="T10">
                  <a:pos x="T0" y="T1"/>
                </a:cxn>
                <a:cxn ang="T11">
                  <a:pos x="T2" y="T3"/>
                </a:cxn>
                <a:cxn ang="T12">
                  <a:pos x="T4" y="T5"/>
                </a:cxn>
                <a:cxn ang="T13">
                  <a:pos x="T6" y="T7"/>
                </a:cxn>
                <a:cxn ang="T14">
                  <a:pos x="T8" y="T9"/>
                </a:cxn>
              </a:cxnLst>
              <a:rect l="T15" t="T16" r="T17" b="T18"/>
              <a:pathLst>
                <a:path w="2606" h="335">
                  <a:moveTo>
                    <a:pt x="117" y="0"/>
                  </a:moveTo>
                  <a:lnTo>
                    <a:pt x="2488" y="0"/>
                  </a:lnTo>
                  <a:lnTo>
                    <a:pt x="2605" y="334"/>
                  </a:lnTo>
                  <a:lnTo>
                    <a:pt x="0" y="334"/>
                  </a:lnTo>
                  <a:lnTo>
                    <a:pt x="117" y="0"/>
                  </a:lnTo>
                </a:path>
              </a:pathLst>
            </a:custGeom>
            <a:solidFill>
              <a:schemeClr val="accent1">
                <a:lumMod val="75000"/>
                <a:alpha val="80000"/>
              </a:schemeClr>
            </a:solidFill>
            <a:ln w="12700" cap="rnd">
              <a:solidFill>
                <a:srgbClr val="000000"/>
              </a:solidFill>
              <a:round/>
              <a:headEnd type="none" w="sm" len="sm"/>
              <a:tailEnd type="none" w="sm" len="sm"/>
            </a:ln>
          </p:spPr>
          <p:txBody>
            <a:bodyPr/>
            <a:lstStyle/>
            <a:p>
              <a:pPr eaLnBrk="0" hangingPunct="0">
                <a:defRPr/>
              </a:pPr>
              <a:endParaRPr lang="en-US" sz="2400">
                <a:solidFill>
                  <a:srgbClr val="000000"/>
                </a:solidFill>
                <a:latin typeface="Times"/>
                <a:ea typeface="MS PGothic" charset="0"/>
                <a:cs typeface="MS PGothic" charset="0"/>
              </a:endParaRPr>
            </a:p>
          </p:txBody>
        </p:sp>
        <p:sp>
          <p:nvSpPr>
            <p:cNvPr id="169991" name="Rectangle 13"/>
            <p:cNvSpPr>
              <a:spLocks noChangeArrowheads="1"/>
            </p:cNvSpPr>
            <p:nvPr/>
          </p:nvSpPr>
          <p:spPr bwMode="auto">
            <a:xfrm>
              <a:off x="2819400" y="1676400"/>
              <a:ext cx="3429000" cy="360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algn="ctr" eaLnBrk="0" hangingPunct="0"/>
              <a:r>
                <a:rPr lang="en-US" sz="2200" b="1">
                  <a:solidFill>
                    <a:srgbClr val="000000"/>
                  </a:solidFill>
                  <a:latin typeface="Georgia" charset="0"/>
                  <a:ea typeface="MS PGothic" charset="0"/>
                  <a:cs typeface="MS PGothic" charset="0"/>
                </a:rPr>
                <a:t>Model for Improvement</a:t>
              </a:r>
            </a:p>
          </p:txBody>
        </p:sp>
        <p:sp>
          <p:nvSpPr>
            <p:cNvPr id="169992" name="Freeform 4"/>
            <p:cNvSpPr>
              <a:spLocks/>
            </p:cNvSpPr>
            <p:nvPr/>
          </p:nvSpPr>
          <p:spPr bwMode="auto">
            <a:xfrm>
              <a:off x="2590800" y="2133600"/>
              <a:ext cx="3886200" cy="1600200"/>
            </a:xfrm>
            <a:custGeom>
              <a:avLst/>
              <a:gdLst>
                <a:gd name="T0" fmla="*/ 2147483647 w 2606"/>
                <a:gd name="T1" fmla="*/ 0 h 1416"/>
                <a:gd name="T2" fmla="*/ 2147483647 w 2606"/>
                <a:gd name="T3" fmla="*/ 0 h 1416"/>
                <a:gd name="T4" fmla="*/ 2147483647 w 2606"/>
                <a:gd name="T5" fmla="*/ 2147483647 h 1416"/>
                <a:gd name="T6" fmla="*/ 0 w 2606"/>
                <a:gd name="T7" fmla="*/ 2147483647 h 1416"/>
                <a:gd name="T8" fmla="*/ 2147483647 w 2606"/>
                <a:gd name="T9" fmla="*/ 0 h 1416"/>
                <a:gd name="T10" fmla="*/ 0 60000 65536"/>
                <a:gd name="T11" fmla="*/ 0 60000 65536"/>
                <a:gd name="T12" fmla="*/ 0 60000 65536"/>
                <a:gd name="T13" fmla="*/ 0 60000 65536"/>
                <a:gd name="T14" fmla="*/ 0 60000 65536"/>
                <a:gd name="T15" fmla="*/ 0 w 2606"/>
                <a:gd name="T16" fmla="*/ 0 h 1416"/>
                <a:gd name="T17" fmla="*/ 2606 w 2606"/>
                <a:gd name="T18" fmla="*/ 1416 h 1416"/>
              </a:gdLst>
              <a:ahLst/>
              <a:cxnLst>
                <a:cxn ang="T10">
                  <a:pos x="T0" y="T1"/>
                </a:cxn>
                <a:cxn ang="T11">
                  <a:pos x="T2" y="T3"/>
                </a:cxn>
                <a:cxn ang="T12">
                  <a:pos x="T4" y="T5"/>
                </a:cxn>
                <a:cxn ang="T13">
                  <a:pos x="T6" y="T7"/>
                </a:cxn>
                <a:cxn ang="T14">
                  <a:pos x="T8" y="T9"/>
                </a:cxn>
              </a:cxnLst>
              <a:rect l="T15" t="T16" r="T17" b="T18"/>
              <a:pathLst>
                <a:path w="2606" h="1416">
                  <a:moveTo>
                    <a:pt x="235" y="0"/>
                  </a:moveTo>
                  <a:lnTo>
                    <a:pt x="2370" y="0"/>
                  </a:lnTo>
                  <a:lnTo>
                    <a:pt x="2605" y="1415"/>
                  </a:lnTo>
                  <a:lnTo>
                    <a:pt x="0" y="1415"/>
                  </a:lnTo>
                  <a:lnTo>
                    <a:pt x="235" y="0"/>
                  </a:lnTo>
                </a:path>
              </a:pathLst>
            </a:custGeom>
            <a:solidFill>
              <a:schemeClr val="bg1"/>
            </a:solidFill>
            <a:ln w="12700" cap="rnd">
              <a:solidFill>
                <a:schemeClr val="tx2"/>
              </a:solidFill>
              <a:round/>
              <a:headEnd type="none" w="sm" len="sm"/>
              <a:tailEnd type="none" w="sm" len="sm"/>
            </a:ln>
          </p:spPr>
          <p:txBody>
            <a:bodyPr/>
            <a:lstStyle/>
            <a:p>
              <a:pPr eaLnBrk="0" hangingPunct="0"/>
              <a:endParaRPr lang="en-US" sz="2400">
                <a:solidFill>
                  <a:srgbClr val="000000"/>
                </a:solidFill>
                <a:latin typeface="Times" charset="0"/>
                <a:ea typeface="MS PGothic" charset="0"/>
                <a:cs typeface="MS PGothic" charset="0"/>
              </a:endParaRPr>
            </a:p>
          </p:txBody>
        </p:sp>
        <p:sp>
          <p:nvSpPr>
            <p:cNvPr id="169993" name="Line 5"/>
            <p:cNvSpPr>
              <a:spLocks noChangeShapeType="1"/>
            </p:cNvSpPr>
            <p:nvPr/>
          </p:nvSpPr>
          <p:spPr bwMode="auto">
            <a:xfrm>
              <a:off x="2895600" y="2514600"/>
              <a:ext cx="32766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69994" name="Line 6"/>
            <p:cNvSpPr>
              <a:spLocks noChangeShapeType="1"/>
            </p:cNvSpPr>
            <p:nvPr/>
          </p:nvSpPr>
          <p:spPr bwMode="auto">
            <a:xfrm>
              <a:off x="2743200" y="3124200"/>
              <a:ext cx="35814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69995" name="Arc 26"/>
            <p:cNvSpPr>
              <a:spLocks/>
            </p:cNvSpPr>
            <p:nvPr/>
          </p:nvSpPr>
          <p:spPr bwMode="auto">
            <a:xfrm rot="2040000">
              <a:off x="3114401" y="3902950"/>
              <a:ext cx="506915" cy="570691"/>
            </a:xfrm>
            <a:custGeom>
              <a:avLst/>
              <a:gdLst>
                <a:gd name="T0" fmla="*/ 2147483647 w 21600"/>
                <a:gd name="T1" fmla="*/ 2147483647 h 21600"/>
                <a:gd name="T2" fmla="*/ 0 w 21600"/>
                <a:gd name="T3" fmla="*/ 0 h 21600"/>
                <a:gd name="T4" fmla="*/ 2147483647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508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69996" name="Arc 27"/>
            <p:cNvSpPr>
              <a:spLocks/>
            </p:cNvSpPr>
            <p:nvPr/>
          </p:nvSpPr>
          <p:spPr bwMode="auto">
            <a:xfrm rot="-2040000">
              <a:off x="5578739" y="3875738"/>
              <a:ext cx="528016" cy="594447"/>
            </a:xfrm>
            <a:custGeom>
              <a:avLst/>
              <a:gdLst>
                <a:gd name="T0" fmla="*/ 2147483647 w 21600"/>
                <a:gd name="T1" fmla="*/ 0 h 21600"/>
                <a:gd name="T2" fmla="*/ 0 w 21600"/>
                <a:gd name="T3" fmla="*/ 2147483647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508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2" name="Oval 11"/>
            <p:cNvSpPr/>
            <p:nvPr/>
          </p:nvSpPr>
          <p:spPr>
            <a:xfrm>
              <a:off x="3429625" y="3885930"/>
              <a:ext cx="2361185" cy="205742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169998" name="TextBox 39"/>
            <p:cNvSpPr txBox="1">
              <a:spLocks noChangeArrowheads="1"/>
            </p:cNvSpPr>
            <p:nvPr/>
          </p:nvSpPr>
          <p:spPr bwMode="auto">
            <a:xfrm>
              <a:off x="2958059" y="2176046"/>
              <a:ext cx="3200400" cy="2830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What are we trying to accomplish?</a:t>
              </a:r>
            </a:p>
          </p:txBody>
        </p:sp>
        <p:sp>
          <p:nvSpPr>
            <p:cNvPr id="169999" name="TextBox 40"/>
            <p:cNvSpPr txBox="1">
              <a:spLocks noChangeArrowheads="1"/>
            </p:cNvSpPr>
            <p:nvPr/>
          </p:nvSpPr>
          <p:spPr bwMode="auto">
            <a:xfrm>
              <a:off x="2895600" y="2576706"/>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How will we know that a </a:t>
              </a:r>
            </a:p>
            <a:p>
              <a:pPr algn="ctr" eaLnBrk="0" hangingPunct="0"/>
              <a:r>
                <a:rPr lang="en-US" sz="1600" b="1">
                  <a:solidFill>
                    <a:srgbClr val="000000"/>
                  </a:solidFill>
                  <a:latin typeface="Georgia" charset="0"/>
                  <a:ea typeface="ＭＳ Ｐゴシック" charset="0"/>
                  <a:cs typeface="ＭＳ Ｐゴシック" charset="0"/>
                </a:rPr>
                <a:t>change is an improvement?</a:t>
              </a:r>
            </a:p>
          </p:txBody>
        </p:sp>
        <p:sp>
          <p:nvSpPr>
            <p:cNvPr id="170000" name="TextBox 41"/>
            <p:cNvSpPr txBox="1">
              <a:spLocks noChangeArrowheads="1"/>
            </p:cNvSpPr>
            <p:nvPr/>
          </p:nvSpPr>
          <p:spPr bwMode="auto">
            <a:xfrm>
              <a:off x="2895600" y="3150129"/>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dirty="0">
                  <a:solidFill>
                    <a:srgbClr val="000000"/>
                  </a:solidFill>
                  <a:latin typeface="Georgia" charset="0"/>
                  <a:ea typeface="ＭＳ Ｐゴシック" charset="0"/>
                  <a:cs typeface="ＭＳ Ｐゴシック" charset="0"/>
                </a:rPr>
                <a:t>What change can we make that will result in improvement?</a:t>
              </a:r>
            </a:p>
          </p:txBody>
        </p:sp>
        <p:cxnSp>
          <p:nvCxnSpPr>
            <p:cNvPr id="16" name="Straight Connector 15"/>
            <p:cNvCxnSpPr>
              <a:stCxn id="12" idx="0"/>
              <a:endCxn id="12" idx="4"/>
            </p:cNvCxnSpPr>
            <p:nvPr/>
          </p:nvCxnSpPr>
          <p:spPr>
            <a:xfrm rot="16200000" flipH="1">
              <a:off x="3581506" y="4915305"/>
              <a:ext cx="2057422"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2" idx="2"/>
              <a:endCxn id="12" idx="6"/>
            </p:cNvCxnSpPr>
            <p:nvPr/>
          </p:nvCxnSpPr>
          <p:spPr>
            <a:xfrm rot="10800000" flipH="1">
              <a:off x="3429625" y="4914641"/>
              <a:ext cx="2361185"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0003" name="TextBox 44"/>
            <p:cNvSpPr txBox="1">
              <a:spLocks noChangeArrowheads="1"/>
            </p:cNvSpPr>
            <p:nvPr/>
          </p:nvSpPr>
          <p:spPr bwMode="auto">
            <a:xfrm>
              <a:off x="46482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Plan</a:t>
              </a:r>
            </a:p>
          </p:txBody>
        </p:sp>
        <p:sp>
          <p:nvSpPr>
            <p:cNvPr id="170004" name="TextBox 45"/>
            <p:cNvSpPr txBox="1">
              <a:spLocks noChangeArrowheads="1"/>
            </p:cNvSpPr>
            <p:nvPr/>
          </p:nvSpPr>
          <p:spPr bwMode="auto">
            <a:xfrm>
              <a:off x="46482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Do</a:t>
              </a:r>
            </a:p>
          </p:txBody>
        </p:sp>
        <p:sp>
          <p:nvSpPr>
            <p:cNvPr id="170005" name="TextBox 46"/>
            <p:cNvSpPr txBox="1">
              <a:spLocks noChangeArrowheads="1"/>
            </p:cNvSpPr>
            <p:nvPr/>
          </p:nvSpPr>
          <p:spPr bwMode="auto">
            <a:xfrm>
              <a:off x="37338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Study</a:t>
              </a:r>
            </a:p>
          </p:txBody>
        </p:sp>
        <p:sp>
          <p:nvSpPr>
            <p:cNvPr id="170006" name="TextBox 47"/>
            <p:cNvSpPr txBox="1">
              <a:spLocks noChangeArrowheads="1"/>
            </p:cNvSpPr>
            <p:nvPr/>
          </p:nvSpPr>
          <p:spPr bwMode="auto">
            <a:xfrm>
              <a:off x="37338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Act</a:t>
              </a:r>
            </a:p>
          </p:txBody>
        </p:sp>
        <p:sp>
          <p:nvSpPr>
            <p:cNvPr id="22" name="Right Arrow 21"/>
            <p:cNvSpPr/>
            <p:nvPr/>
          </p:nvSpPr>
          <p:spPr>
            <a:xfrm>
              <a:off x="4342775" y="3733283"/>
              <a:ext cx="457903"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3" name="Right Arrow 22"/>
            <p:cNvSpPr/>
            <p:nvPr/>
          </p:nvSpPr>
          <p:spPr>
            <a:xfrm rot="10800000">
              <a:off x="4419756" y="5790705"/>
              <a:ext cx="456575"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4" name="Right Arrow 23"/>
            <p:cNvSpPr/>
            <p:nvPr/>
          </p:nvSpPr>
          <p:spPr>
            <a:xfrm rot="16200000">
              <a:off x="3200654" y="4801164"/>
              <a:ext cx="456615" cy="303941"/>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5" name="Right Arrow 24"/>
            <p:cNvSpPr/>
            <p:nvPr/>
          </p:nvSpPr>
          <p:spPr>
            <a:xfrm rot="5400000">
              <a:off x="5561839" y="4724177"/>
              <a:ext cx="457943" cy="305268"/>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grpSp>
      <p:sp>
        <p:nvSpPr>
          <p:cNvPr id="31" name="Right Arrow Callout 30"/>
          <p:cNvSpPr/>
          <p:nvPr/>
        </p:nvSpPr>
        <p:spPr>
          <a:xfrm>
            <a:off x="1828800" y="1676400"/>
            <a:ext cx="2133600" cy="1981200"/>
          </a:xfrm>
          <a:prstGeom prst="rightArrowCallou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r>
              <a:rPr lang="en-US" sz="2000" b="1" dirty="0">
                <a:solidFill>
                  <a:srgbClr val="FFFFFF"/>
                </a:solidFill>
                <a:latin typeface="Times"/>
              </a:rPr>
              <a:t>Part 1:</a:t>
            </a:r>
          </a:p>
          <a:p>
            <a:pPr algn="ctr" eaLnBrk="0" hangingPunct="0">
              <a:defRPr/>
            </a:pPr>
            <a:r>
              <a:rPr lang="en-US" sz="2000" dirty="0">
                <a:solidFill>
                  <a:srgbClr val="FFFFFF"/>
                </a:solidFill>
                <a:latin typeface="Times"/>
              </a:rPr>
              <a:t>Answers these three questions</a:t>
            </a:r>
          </a:p>
        </p:txBody>
      </p:sp>
      <p:sp>
        <p:nvSpPr>
          <p:cNvPr id="32" name="Right Arrow Callout 31"/>
          <p:cNvSpPr/>
          <p:nvPr/>
        </p:nvSpPr>
        <p:spPr>
          <a:xfrm>
            <a:off x="1828800" y="3869634"/>
            <a:ext cx="2362200" cy="2478157"/>
          </a:xfrm>
          <a:prstGeom prst="rightArrowCallou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r>
              <a:rPr lang="en-US" sz="2000" b="1" dirty="0">
                <a:solidFill>
                  <a:srgbClr val="FFFFFF"/>
                </a:solidFill>
                <a:latin typeface="Times"/>
              </a:rPr>
              <a:t>Part 2:</a:t>
            </a:r>
          </a:p>
          <a:p>
            <a:pPr algn="ctr" eaLnBrk="0" hangingPunct="0">
              <a:defRPr/>
            </a:pPr>
            <a:r>
              <a:rPr lang="en-US" sz="2000" dirty="0">
                <a:solidFill>
                  <a:srgbClr val="FFFFFF"/>
                </a:solidFill>
                <a:latin typeface="Times"/>
              </a:rPr>
              <a:t>Guides implementation &amp; change to see if there</a:t>
            </a:r>
          </a:p>
          <a:p>
            <a:pPr algn="ctr" eaLnBrk="0" hangingPunct="0">
              <a:defRPr/>
            </a:pPr>
            <a:r>
              <a:rPr lang="en-US" sz="2000" dirty="0">
                <a:solidFill>
                  <a:srgbClr val="FFFFFF"/>
                </a:solidFill>
                <a:latin typeface="Times"/>
              </a:rPr>
              <a:t>is an improvement</a:t>
            </a:r>
          </a:p>
        </p:txBody>
      </p:sp>
      <p:sp>
        <p:nvSpPr>
          <p:cNvPr id="169989" name="Title 1"/>
          <p:cNvSpPr>
            <a:spLocks noGrp="1"/>
          </p:cNvSpPr>
          <p:nvPr>
            <p:ph type="title"/>
          </p:nvPr>
        </p:nvSpPr>
        <p:spPr>
          <a:xfrm>
            <a:off x="1714500" y="27854"/>
            <a:ext cx="8229600" cy="1143000"/>
          </a:xfrm>
        </p:spPr>
        <p:txBody>
          <a:bodyPr/>
          <a:lstStyle/>
          <a:p>
            <a:pPr algn="ctr"/>
            <a:r>
              <a:rPr lang="en-US" sz="4000" b="1" dirty="0">
                <a:solidFill>
                  <a:srgbClr val="F58221"/>
                </a:solidFill>
                <a:latin typeface="Alexandria"/>
                <a:ea typeface="MS PGothic" charset="0"/>
              </a:rPr>
              <a:t>The Model for Improvement</a:t>
            </a:r>
          </a:p>
        </p:txBody>
      </p:sp>
      <p:pic>
        <p:nvPicPr>
          <p:cNvPr id="2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84880881"/>
      </p:ext>
    </p:extLst>
  </p:cSld>
  <p:clrMapOvr>
    <a:masterClrMapping/>
  </p:clrMapOvr>
  <p:transition spd="slow"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
                                            <p:bg/>
                                          </p:spTgt>
                                        </p:tgtEl>
                                        <p:attrNameLst>
                                          <p:attrName>style.visibility</p:attrName>
                                        </p:attrNameLst>
                                      </p:cBhvr>
                                      <p:to>
                                        <p:strVal val="visible"/>
                                      </p:to>
                                    </p:set>
                                    <p:animEffect transition="in" filter="fade">
                                      <p:cBhvr>
                                        <p:cTn id="7" dur="2000"/>
                                        <p:tgtEl>
                                          <p:spTgt spid="31">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1">
                                            <p:txEl>
                                              <p:pRg st="0" end="0"/>
                                            </p:txEl>
                                          </p:spTgt>
                                        </p:tgtEl>
                                        <p:attrNameLst>
                                          <p:attrName>style.visibility</p:attrName>
                                        </p:attrNameLst>
                                      </p:cBhvr>
                                      <p:to>
                                        <p:strVal val="visible"/>
                                      </p:to>
                                    </p:set>
                                    <p:animEffect transition="in" filter="fade">
                                      <p:cBhvr>
                                        <p:cTn id="10" dur="2000"/>
                                        <p:tgtEl>
                                          <p:spTgt spid="31">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1">
                                            <p:txEl>
                                              <p:pRg st="1" end="1"/>
                                            </p:txEl>
                                          </p:spTgt>
                                        </p:tgtEl>
                                        <p:attrNameLst>
                                          <p:attrName>style.visibility</p:attrName>
                                        </p:attrNameLst>
                                      </p:cBhvr>
                                      <p:to>
                                        <p:strVal val="visible"/>
                                      </p:to>
                                    </p:set>
                                    <p:animEffect transition="in" filter="fade">
                                      <p:cBhvr>
                                        <p:cTn id="13" dur="2000"/>
                                        <p:tgtEl>
                                          <p:spTgt spid="31">
                                            <p:txEl>
                                              <p:pRg st="1" end="1"/>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2">
                                            <p:bg/>
                                          </p:spTgt>
                                        </p:tgtEl>
                                        <p:attrNameLst>
                                          <p:attrName>style.visibility</p:attrName>
                                        </p:attrNameLst>
                                      </p:cBhvr>
                                      <p:to>
                                        <p:strVal val="visible"/>
                                      </p:to>
                                    </p:set>
                                    <p:animEffect transition="in" filter="fade">
                                      <p:cBhvr>
                                        <p:cTn id="18" dur="2000"/>
                                        <p:tgtEl>
                                          <p:spTgt spid="32">
                                            <p:bg/>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2">
                                            <p:txEl>
                                              <p:pRg st="0" end="0"/>
                                            </p:txEl>
                                          </p:spTgt>
                                        </p:tgtEl>
                                        <p:attrNameLst>
                                          <p:attrName>style.visibility</p:attrName>
                                        </p:attrNameLst>
                                      </p:cBhvr>
                                      <p:to>
                                        <p:strVal val="visible"/>
                                      </p:to>
                                    </p:set>
                                    <p:animEffect transition="in" filter="fade">
                                      <p:cBhvr>
                                        <p:cTn id="21" dur="2000"/>
                                        <p:tgtEl>
                                          <p:spTgt spid="32">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2">
                                            <p:txEl>
                                              <p:pRg st="1" end="1"/>
                                            </p:txEl>
                                          </p:spTgt>
                                        </p:tgtEl>
                                        <p:attrNameLst>
                                          <p:attrName>style.visibility</p:attrName>
                                        </p:attrNameLst>
                                      </p:cBhvr>
                                      <p:to>
                                        <p:strVal val="visible"/>
                                      </p:to>
                                    </p:set>
                                    <p:animEffect transition="in" filter="fade">
                                      <p:cBhvr>
                                        <p:cTn id="24" dur="2000"/>
                                        <p:tgtEl>
                                          <p:spTgt spid="32">
                                            <p:txEl>
                                              <p:pRg st="1" end="1"/>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2">
                                            <p:txEl>
                                              <p:pRg st="2" end="2"/>
                                            </p:txEl>
                                          </p:spTgt>
                                        </p:tgtEl>
                                        <p:attrNameLst>
                                          <p:attrName>style.visibility</p:attrName>
                                        </p:attrNameLst>
                                      </p:cBhvr>
                                      <p:to>
                                        <p:strVal val="visible"/>
                                      </p:to>
                                    </p:set>
                                    <p:animEffect transition="in" filter="fade">
                                      <p:cBhvr>
                                        <p:cTn id="27" dur="2000"/>
                                        <p:tgtEl>
                                          <p:spTgt spid="3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build="allAtOnce" animBg="1"/>
      <p:bldP spid="32" grpId="0" build="allAtOnce"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4082" name="Group 30"/>
          <p:cNvGrpSpPr>
            <a:grpSpLocks/>
          </p:cNvGrpSpPr>
          <p:nvPr/>
        </p:nvGrpSpPr>
        <p:grpSpPr bwMode="auto">
          <a:xfrm>
            <a:off x="3733800" y="1143001"/>
            <a:ext cx="4648200" cy="5376863"/>
            <a:chOff x="2590800" y="1600200"/>
            <a:chExt cx="3886200" cy="4495800"/>
          </a:xfrm>
        </p:grpSpPr>
        <p:sp>
          <p:nvSpPr>
            <p:cNvPr id="5" name="Freeform 3"/>
            <p:cNvSpPr>
              <a:spLocks/>
            </p:cNvSpPr>
            <p:nvPr/>
          </p:nvSpPr>
          <p:spPr bwMode="auto">
            <a:xfrm>
              <a:off x="2743435" y="1600200"/>
              <a:ext cx="3580932" cy="532275"/>
            </a:xfrm>
            <a:custGeom>
              <a:avLst/>
              <a:gdLst>
                <a:gd name="T0" fmla="*/ 2147483647 w 2606"/>
                <a:gd name="T1" fmla="*/ 0 h 335"/>
                <a:gd name="T2" fmla="*/ 2147483647 w 2606"/>
                <a:gd name="T3" fmla="*/ 0 h 335"/>
                <a:gd name="T4" fmla="*/ 2147483647 w 2606"/>
                <a:gd name="T5" fmla="*/ 2147483647 h 335"/>
                <a:gd name="T6" fmla="*/ 0 w 2606"/>
                <a:gd name="T7" fmla="*/ 2147483647 h 335"/>
                <a:gd name="T8" fmla="*/ 2147483647 w 2606"/>
                <a:gd name="T9" fmla="*/ 0 h 335"/>
                <a:gd name="T10" fmla="*/ 0 60000 65536"/>
                <a:gd name="T11" fmla="*/ 0 60000 65536"/>
                <a:gd name="T12" fmla="*/ 0 60000 65536"/>
                <a:gd name="T13" fmla="*/ 0 60000 65536"/>
                <a:gd name="T14" fmla="*/ 0 60000 65536"/>
                <a:gd name="T15" fmla="*/ 0 w 2606"/>
                <a:gd name="T16" fmla="*/ 0 h 335"/>
                <a:gd name="T17" fmla="*/ 2606 w 2606"/>
                <a:gd name="T18" fmla="*/ 335 h 335"/>
              </a:gdLst>
              <a:ahLst/>
              <a:cxnLst>
                <a:cxn ang="T10">
                  <a:pos x="T0" y="T1"/>
                </a:cxn>
                <a:cxn ang="T11">
                  <a:pos x="T2" y="T3"/>
                </a:cxn>
                <a:cxn ang="T12">
                  <a:pos x="T4" y="T5"/>
                </a:cxn>
                <a:cxn ang="T13">
                  <a:pos x="T6" y="T7"/>
                </a:cxn>
                <a:cxn ang="T14">
                  <a:pos x="T8" y="T9"/>
                </a:cxn>
              </a:cxnLst>
              <a:rect l="T15" t="T16" r="T17" b="T18"/>
              <a:pathLst>
                <a:path w="2606" h="335">
                  <a:moveTo>
                    <a:pt x="117" y="0"/>
                  </a:moveTo>
                  <a:lnTo>
                    <a:pt x="2488" y="0"/>
                  </a:lnTo>
                  <a:lnTo>
                    <a:pt x="2605" y="334"/>
                  </a:lnTo>
                  <a:lnTo>
                    <a:pt x="0" y="334"/>
                  </a:lnTo>
                  <a:lnTo>
                    <a:pt x="117" y="0"/>
                  </a:lnTo>
                </a:path>
              </a:pathLst>
            </a:custGeom>
            <a:solidFill>
              <a:schemeClr val="accent1">
                <a:lumMod val="75000"/>
                <a:alpha val="50000"/>
              </a:schemeClr>
            </a:solidFill>
            <a:ln w="12700" cap="rnd">
              <a:solidFill>
                <a:srgbClr val="000000"/>
              </a:solidFill>
              <a:round/>
              <a:headEnd type="none" w="sm" len="sm"/>
              <a:tailEnd type="none" w="sm" len="sm"/>
            </a:ln>
          </p:spPr>
          <p:txBody>
            <a:bodyPr/>
            <a:lstStyle/>
            <a:p>
              <a:pPr eaLnBrk="0" hangingPunct="0">
                <a:defRPr/>
              </a:pPr>
              <a:endParaRPr lang="en-US" sz="2400">
                <a:solidFill>
                  <a:srgbClr val="000000"/>
                </a:solidFill>
                <a:latin typeface="Times"/>
                <a:ea typeface="MS PGothic" charset="0"/>
                <a:cs typeface="MS PGothic" charset="0"/>
              </a:endParaRPr>
            </a:p>
          </p:txBody>
        </p:sp>
        <p:sp>
          <p:nvSpPr>
            <p:cNvPr id="174087" name="Rectangle 13"/>
            <p:cNvSpPr>
              <a:spLocks noChangeArrowheads="1"/>
            </p:cNvSpPr>
            <p:nvPr/>
          </p:nvSpPr>
          <p:spPr bwMode="auto">
            <a:xfrm>
              <a:off x="2819400" y="1676400"/>
              <a:ext cx="3429000" cy="360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algn="ctr" eaLnBrk="0" hangingPunct="0"/>
              <a:r>
                <a:rPr lang="en-US" sz="2200" b="1" dirty="0">
                  <a:solidFill>
                    <a:srgbClr val="000000"/>
                  </a:solidFill>
                  <a:latin typeface="Georgia" charset="0"/>
                  <a:ea typeface="MS PGothic" charset="0"/>
                  <a:cs typeface="MS PGothic" charset="0"/>
                </a:rPr>
                <a:t>Model for Improvement</a:t>
              </a:r>
            </a:p>
          </p:txBody>
        </p:sp>
        <p:sp>
          <p:nvSpPr>
            <p:cNvPr id="174088" name="Freeform 4"/>
            <p:cNvSpPr>
              <a:spLocks/>
            </p:cNvSpPr>
            <p:nvPr/>
          </p:nvSpPr>
          <p:spPr bwMode="auto">
            <a:xfrm>
              <a:off x="2590800" y="2133600"/>
              <a:ext cx="3886200" cy="1600200"/>
            </a:xfrm>
            <a:custGeom>
              <a:avLst/>
              <a:gdLst>
                <a:gd name="T0" fmla="*/ 2147483647 w 2606"/>
                <a:gd name="T1" fmla="*/ 0 h 1416"/>
                <a:gd name="T2" fmla="*/ 2147483647 w 2606"/>
                <a:gd name="T3" fmla="*/ 0 h 1416"/>
                <a:gd name="T4" fmla="*/ 2147483647 w 2606"/>
                <a:gd name="T5" fmla="*/ 2147483647 h 1416"/>
                <a:gd name="T6" fmla="*/ 0 w 2606"/>
                <a:gd name="T7" fmla="*/ 2147483647 h 1416"/>
                <a:gd name="T8" fmla="*/ 2147483647 w 2606"/>
                <a:gd name="T9" fmla="*/ 0 h 1416"/>
                <a:gd name="T10" fmla="*/ 0 60000 65536"/>
                <a:gd name="T11" fmla="*/ 0 60000 65536"/>
                <a:gd name="T12" fmla="*/ 0 60000 65536"/>
                <a:gd name="T13" fmla="*/ 0 60000 65536"/>
                <a:gd name="T14" fmla="*/ 0 60000 65536"/>
                <a:gd name="T15" fmla="*/ 0 w 2606"/>
                <a:gd name="T16" fmla="*/ 0 h 1416"/>
                <a:gd name="T17" fmla="*/ 2606 w 2606"/>
                <a:gd name="T18" fmla="*/ 1416 h 1416"/>
              </a:gdLst>
              <a:ahLst/>
              <a:cxnLst>
                <a:cxn ang="T10">
                  <a:pos x="T0" y="T1"/>
                </a:cxn>
                <a:cxn ang="T11">
                  <a:pos x="T2" y="T3"/>
                </a:cxn>
                <a:cxn ang="T12">
                  <a:pos x="T4" y="T5"/>
                </a:cxn>
                <a:cxn ang="T13">
                  <a:pos x="T6" y="T7"/>
                </a:cxn>
                <a:cxn ang="T14">
                  <a:pos x="T8" y="T9"/>
                </a:cxn>
              </a:cxnLst>
              <a:rect l="T15" t="T16" r="T17" b="T18"/>
              <a:pathLst>
                <a:path w="2606" h="1416">
                  <a:moveTo>
                    <a:pt x="235" y="0"/>
                  </a:moveTo>
                  <a:lnTo>
                    <a:pt x="2370" y="0"/>
                  </a:lnTo>
                  <a:lnTo>
                    <a:pt x="2605" y="1415"/>
                  </a:lnTo>
                  <a:lnTo>
                    <a:pt x="0" y="1415"/>
                  </a:lnTo>
                  <a:lnTo>
                    <a:pt x="235" y="0"/>
                  </a:lnTo>
                </a:path>
              </a:pathLst>
            </a:custGeom>
            <a:noFill/>
            <a:ln w="12700" cap="rnd">
              <a:solidFill>
                <a:schemeClr val="tx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pPr eaLnBrk="0" hangingPunct="0"/>
              <a:endParaRPr lang="en-US" sz="2400">
                <a:solidFill>
                  <a:srgbClr val="000000"/>
                </a:solidFill>
                <a:latin typeface="Times" charset="0"/>
                <a:ea typeface="MS PGothic" charset="0"/>
                <a:cs typeface="MS PGothic" charset="0"/>
              </a:endParaRPr>
            </a:p>
          </p:txBody>
        </p:sp>
        <p:sp>
          <p:nvSpPr>
            <p:cNvPr id="174089" name="Line 5"/>
            <p:cNvSpPr>
              <a:spLocks noChangeShapeType="1"/>
            </p:cNvSpPr>
            <p:nvPr/>
          </p:nvSpPr>
          <p:spPr bwMode="auto">
            <a:xfrm>
              <a:off x="2895600" y="2514600"/>
              <a:ext cx="32766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74090" name="Line 6"/>
            <p:cNvSpPr>
              <a:spLocks noChangeShapeType="1"/>
            </p:cNvSpPr>
            <p:nvPr/>
          </p:nvSpPr>
          <p:spPr bwMode="auto">
            <a:xfrm>
              <a:off x="2743200" y="3124200"/>
              <a:ext cx="35814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74091" name="Arc 26"/>
            <p:cNvSpPr>
              <a:spLocks/>
            </p:cNvSpPr>
            <p:nvPr/>
          </p:nvSpPr>
          <p:spPr bwMode="auto">
            <a:xfrm rot="2040000">
              <a:off x="3114401" y="3902950"/>
              <a:ext cx="506915" cy="570691"/>
            </a:xfrm>
            <a:custGeom>
              <a:avLst/>
              <a:gdLst>
                <a:gd name="T0" fmla="*/ 2147483647 w 21600"/>
                <a:gd name="T1" fmla="*/ 2147483647 h 21600"/>
                <a:gd name="T2" fmla="*/ 0 w 21600"/>
                <a:gd name="T3" fmla="*/ 0 h 21600"/>
                <a:gd name="T4" fmla="*/ 2147483647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254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74092" name="Arc 27"/>
            <p:cNvSpPr>
              <a:spLocks/>
            </p:cNvSpPr>
            <p:nvPr/>
          </p:nvSpPr>
          <p:spPr bwMode="auto">
            <a:xfrm rot="-2040000">
              <a:off x="5578739" y="3875738"/>
              <a:ext cx="528016" cy="594447"/>
            </a:xfrm>
            <a:custGeom>
              <a:avLst/>
              <a:gdLst>
                <a:gd name="T0" fmla="*/ 2147483647 w 21600"/>
                <a:gd name="T1" fmla="*/ 0 h 21600"/>
                <a:gd name="T2" fmla="*/ 0 w 21600"/>
                <a:gd name="T3" fmla="*/ 2147483647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254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2" name="Oval 11"/>
            <p:cNvSpPr/>
            <p:nvPr/>
          </p:nvSpPr>
          <p:spPr>
            <a:xfrm>
              <a:off x="3429625" y="3885930"/>
              <a:ext cx="2361185" cy="205742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174094" name="TextBox 39"/>
            <p:cNvSpPr txBox="1">
              <a:spLocks noChangeArrowheads="1"/>
            </p:cNvSpPr>
            <p:nvPr/>
          </p:nvSpPr>
          <p:spPr bwMode="auto">
            <a:xfrm>
              <a:off x="2958059" y="2176046"/>
              <a:ext cx="3200400" cy="2830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What are we trying to accomplish?</a:t>
              </a:r>
            </a:p>
          </p:txBody>
        </p:sp>
        <p:sp>
          <p:nvSpPr>
            <p:cNvPr id="174095" name="TextBox 40"/>
            <p:cNvSpPr txBox="1">
              <a:spLocks noChangeArrowheads="1"/>
            </p:cNvSpPr>
            <p:nvPr/>
          </p:nvSpPr>
          <p:spPr bwMode="auto">
            <a:xfrm>
              <a:off x="2895600" y="2576706"/>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How will we know that a </a:t>
              </a:r>
            </a:p>
            <a:p>
              <a:pPr algn="ctr" eaLnBrk="0" hangingPunct="0"/>
              <a:r>
                <a:rPr lang="en-US" sz="1600" b="1">
                  <a:solidFill>
                    <a:srgbClr val="000000"/>
                  </a:solidFill>
                  <a:latin typeface="Georgia" charset="0"/>
                  <a:ea typeface="ＭＳ Ｐゴシック" charset="0"/>
                  <a:cs typeface="ＭＳ Ｐゴシック" charset="0"/>
                </a:rPr>
                <a:t>change is an improvement?</a:t>
              </a:r>
            </a:p>
          </p:txBody>
        </p:sp>
        <p:sp>
          <p:nvSpPr>
            <p:cNvPr id="174096" name="TextBox 41"/>
            <p:cNvSpPr txBox="1">
              <a:spLocks noChangeArrowheads="1"/>
            </p:cNvSpPr>
            <p:nvPr/>
          </p:nvSpPr>
          <p:spPr bwMode="auto">
            <a:xfrm>
              <a:off x="2895600" y="3150129"/>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What change can we make that will result in improvement?</a:t>
              </a:r>
            </a:p>
          </p:txBody>
        </p:sp>
        <p:cxnSp>
          <p:nvCxnSpPr>
            <p:cNvPr id="16" name="Straight Connector 15"/>
            <p:cNvCxnSpPr>
              <a:stCxn id="12" idx="0"/>
              <a:endCxn id="12" idx="4"/>
            </p:cNvCxnSpPr>
            <p:nvPr/>
          </p:nvCxnSpPr>
          <p:spPr>
            <a:xfrm rot="16200000" flipH="1">
              <a:off x="3581506" y="4915305"/>
              <a:ext cx="2057422"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2" idx="2"/>
              <a:endCxn id="12" idx="6"/>
            </p:cNvCxnSpPr>
            <p:nvPr/>
          </p:nvCxnSpPr>
          <p:spPr>
            <a:xfrm rot="10800000" flipH="1">
              <a:off x="3429625" y="4914641"/>
              <a:ext cx="2361185"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4099" name="TextBox 44"/>
            <p:cNvSpPr txBox="1">
              <a:spLocks noChangeArrowheads="1"/>
            </p:cNvSpPr>
            <p:nvPr/>
          </p:nvSpPr>
          <p:spPr bwMode="auto">
            <a:xfrm>
              <a:off x="46482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Plan</a:t>
              </a:r>
            </a:p>
          </p:txBody>
        </p:sp>
        <p:sp>
          <p:nvSpPr>
            <p:cNvPr id="174100" name="TextBox 45"/>
            <p:cNvSpPr txBox="1">
              <a:spLocks noChangeArrowheads="1"/>
            </p:cNvSpPr>
            <p:nvPr/>
          </p:nvSpPr>
          <p:spPr bwMode="auto">
            <a:xfrm>
              <a:off x="46482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Do</a:t>
              </a:r>
            </a:p>
          </p:txBody>
        </p:sp>
        <p:sp>
          <p:nvSpPr>
            <p:cNvPr id="174101" name="TextBox 46"/>
            <p:cNvSpPr txBox="1">
              <a:spLocks noChangeArrowheads="1"/>
            </p:cNvSpPr>
            <p:nvPr/>
          </p:nvSpPr>
          <p:spPr bwMode="auto">
            <a:xfrm>
              <a:off x="37338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Study</a:t>
              </a:r>
            </a:p>
          </p:txBody>
        </p:sp>
        <p:sp>
          <p:nvSpPr>
            <p:cNvPr id="174102" name="TextBox 47"/>
            <p:cNvSpPr txBox="1">
              <a:spLocks noChangeArrowheads="1"/>
            </p:cNvSpPr>
            <p:nvPr/>
          </p:nvSpPr>
          <p:spPr bwMode="auto">
            <a:xfrm>
              <a:off x="37338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Act</a:t>
              </a:r>
            </a:p>
          </p:txBody>
        </p:sp>
        <p:sp>
          <p:nvSpPr>
            <p:cNvPr id="22" name="Right Arrow 21"/>
            <p:cNvSpPr/>
            <p:nvPr/>
          </p:nvSpPr>
          <p:spPr>
            <a:xfrm>
              <a:off x="4342775" y="3733283"/>
              <a:ext cx="457903"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3" name="Right Arrow 22"/>
            <p:cNvSpPr/>
            <p:nvPr/>
          </p:nvSpPr>
          <p:spPr>
            <a:xfrm rot="10800000">
              <a:off x="4419756" y="5790705"/>
              <a:ext cx="456575"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4" name="Right Arrow 23"/>
            <p:cNvSpPr/>
            <p:nvPr/>
          </p:nvSpPr>
          <p:spPr>
            <a:xfrm rot="16200000">
              <a:off x="3200654" y="4801164"/>
              <a:ext cx="456615" cy="303941"/>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5" name="Right Arrow 24"/>
            <p:cNvSpPr/>
            <p:nvPr/>
          </p:nvSpPr>
          <p:spPr>
            <a:xfrm rot="5400000">
              <a:off x="5561839" y="4724177"/>
              <a:ext cx="457943" cy="305268"/>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grpSp>
      <p:sp>
        <p:nvSpPr>
          <p:cNvPr id="174084" name="Right Arrow 26"/>
          <p:cNvSpPr>
            <a:spLocks noChangeArrowheads="1"/>
          </p:cNvSpPr>
          <p:nvPr/>
        </p:nvSpPr>
        <p:spPr bwMode="auto">
          <a:xfrm rot="10800000">
            <a:off x="8166100" y="1801814"/>
            <a:ext cx="825500" cy="484187"/>
          </a:xfrm>
          <a:prstGeom prst="rightArrow">
            <a:avLst>
              <a:gd name="adj1" fmla="val 50000"/>
              <a:gd name="adj2" fmla="val 50027"/>
            </a:avLst>
          </a:prstGeom>
          <a:solidFill>
            <a:srgbClr val="0070C0"/>
          </a:solidFill>
          <a:ln w="9525">
            <a:solidFill>
              <a:srgbClr val="0070C0"/>
            </a:solidFill>
            <a:round/>
            <a:headEnd/>
            <a:tailEnd/>
          </a:ln>
        </p:spPr>
        <p:txBody>
          <a:bodyPr/>
          <a:lstStyle/>
          <a:p>
            <a:pPr eaLnBrk="0" hangingPunct="0"/>
            <a:endParaRPr lang="en-US" sz="2400">
              <a:solidFill>
                <a:srgbClr val="000000"/>
              </a:solidFill>
              <a:latin typeface="Times" charset="0"/>
              <a:ea typeface="MS PGothic" charset="0"/>
              <a:cs typeface="MS PGothic" charset="0"/>
            </a:endParaRPr>
          </a:p>
        </p:txBody>
      </p:sp>
      <p:sp>
        <p:nvSpPr>
          <p:cNvPr id="174085" name="TextBox 1"/>
          <p:cNvSpPr txBox="1">
            <a:spLocks noChangeArrowheads="1"/>
          </p:cNvSpPr>
          <p:nvPr/>
        </p:nvSpPr>
        <p:spPr bwMode="auto">
          <a:xfrm>
            <a:off x="9144000" y="1752601"/>
            <a:ext cx="1219200" cy="523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eaLnBrk="0" hangingPunct="0"/>
            <a:r>
              <a:rPr lang="en-US" sz="2800" b="1">
                <a:solidFill>
                  <a:srgbClr val="000000"/>
                </a:solidFill>
                <a:latin typeface="Georgia" charset="0"/>
                <a:ea typeface="ＭＳ Ｐゴシック" charset="0"/>
                <a:cs typeface="ＭＳ Ｐゴシック" charset="0"/>
              </a:rPr>
              <a:t>Aim </a:t>
            </a:r>
          </a:p>
        </p:txBody>
      </p:sp>
      <p:pic>
        <p:nvPicPr>
          <p:cNvPr id="2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58597" y="268963"/>
            <a:ext cx="2225394" cy="1076343"/>
          </a:xfrm>
          <a:prstGeom prst="rect">
            <a:avLst/>
          </a:prstGeom>
        </p:spPr>
      </p:pic>
      <p:sp>
        <p:nvSpPr>
          <p:cNvPr id="29" name="Title 1"/>
          <p:cNvSpPr>
            <a:spLocks noGrp="1"/>
          </p:cNvSpPr>
          <p:nvPr>
            <p:ph type="title"/>
          </p:nvPr>
        </p:nvSpPr>
        <p:spPr>
          <a:xfrm>
            <a:off x="1806574" y="223694"/>
            <a:ext cx="8229600" cy="691474"/>
          </a:xfrm>
        </p:spPr>
        <p:txBody>
          <a:bodyPr/>
          <a:lstStyle/>
          <a:p>
            <a:pPr algn="ctr"/>
            <a:r>
              <a:rPr lang="en-US" sz="4000" b="1" dirty="0">
                <a:solidFill>
                  <a:srgbClr val="F58221"/>
                </a:solidFill>
                <a:latin typeface="Alexandria"/>
                <a:ea typeface="MS PGothic" charset="0"/>
              </a:rPr>
              <a:t>The Model for Improvement</a:t>
            </a:r>
            <a:endParaRPr lang="en-US" sz="4000" b="1" dirty="0">
              <a:solidFill>
                <a:srgbClr val="FF0000"/>
              </a:solidFill>
              <a:latin typeface="Georgia" charset="0"/>
              <a:ea typeface="MS PGothic" charset="0"/>
            </a:endParaRPr>
          </a:p>
        </p:txBody>
      </p:sp>
    </p:spTree>
    <p:extLst>
      <p:ext uri="{BB962C8B-B14F-4D97-AF65-F5344CB8AC3E}">
        <p14:creationId xmlns:p14="http://schemas.microsoft.com/office/powerpoint/2010/main" val="1002396302"/>
      </p:ext>
    </p:extLst>
  </p:cSld>
  <p:clrMapOvr>
    <a:masterClrMapping/>
  </p:clrMapOvr>
  <p:transition spd="slow" advClick="0"/>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19725" y="1685495"/>
            <a:ext cx="11362543" cy="47902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506431"/>
            <a:ext cx="5689614" cy="1077218"/>
          </a:xfrm>
          <a:prstGeom prst="rect">
            <a:avLst/>
          </a:prstGeom>
          <a:noFill/>
        </p:spPr>
        <p:txBody>
          <a:bodyPr wrap="square" rtlCol="0">
            <a:spAutoFit/>
          </a:bodyPr>
          <a:lstStyle/>
          <a:p>
            <a:pPr algn="ctr"/>
            <a:r>
              <a:rPr lang="en-US" sz="3200" b="1" dirty="0" smtClean="0">
                <a:solidFill>
                  <a:srgbClr val="F58221"/>
                </a:solidFill>
                <a:latin typeface="Alexandria" charset="0"/>
                <a:cs typeface="Alexandria" charset="0"/>
              </a:rPr>
              <a:t>Why </a:t>
            </a:r>
            <a:r>
              <a:rPr lang="en-US" sz="3200" b="1" dirty="0">
                <a:solidFill>
                  <a:srgbClr val="F58221"/>
                </a:solidFill>
                <a:latin typeface="Alexandria" charset="0"/>
                <a:cs typeface="Alexandria" charset="0"/>
              </a:rPr>
              <a:t>a Project AIM Statement?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614596" y="2000139"/>
            <a:ext cx="10972799" cy="4401205"/>
          </a:xfrm>
          <a:prstGeom prst="rect">
            <a:avLst/>
          </a:prstGeom>
          <a:noFill/>
        </p:spPr>
        <p:txBody>
          <a:bodyPr wrap="square" rtlCol="0">
            <a:spAutoFit/>
          </a:bodyPr>
          <a:lstStyle/>
          <a:p>
            <a:pPr marL="457200" indent="-457200">
              <a:lnSpc>
                <a:spcPct val="200000"/>
              </a:lnSpc>
              <a:buFont typeface="Wingdings" panose="05000000000000000000" pitchFamily="2" charset="2"/>
              <a:buChar char="Ø"/>
            </a:pPr>
            <a:r>
              <a:rPr lang="en-US" sz="2800" dirty="0">
                <a:solidFill>
                  <a:srgbClr val="0070C0"/>
                </a:solidFill>
                <a:latin typeface="Alexandria"/>
                <a:ea typeface="MS PGothic" charset="0"/>
              </a:rPr>
              <a:t>Answers and clarifies </a:t>
            </a:r>
            <a:r>
              <a:rPr lang="en-US" sz="2800" b="1" dirty="0">
                <a:solidFill>
                  <a:srgbClr val="0070C0"/>
                </a:solidFill>
                <a:latin typeface="Alexandria"/>
                <a:ea typeface="MS PGothic" charset="0"/>
              </a:rPr>
              <a:t>“</a:t>
            </a:r>
            <a:r>
              <a:rPr lang="en-US" altLang="ja-JP" sz="2800" b="1" i="1" dirty="0">
                <a:solidFill>
                  <a:srgbClr val="0070C0"/>
                </a:solidFill>
                <a:latin typeface="Alexandria"/>
                <a:ea typeface="MS PGothic" charset="0"/>
              </a:rPr>
              <a:t>What are we trying to accomplish?”</a:t>
            </a:r>
          </a:p>
          <a:p>
            <a:pPr marL="457200" indent="-457200">
              <a:lnSpc>
                <a:spcPct val="200000"/>
              </a:lnSpc>
              <a:buFont typeface="Wingdings" panose="05000000000000000000" pitchFamily="2" charset="2"/>
              <a:buChar char="Ø"/>
            </a:pPr>
            <a:r>
              <a:rPr lang="en-US" sz="2800" dirty="0">
                <a:solidFill>
                  <a:srgbClr val="0070C0"/>
                </a:solidFill>
                <a:latin typeface="Alexandria"/>
                <a:ea typeface="MS PGothic" charset="0"/>
              </a:rPr>
              <a:t>Creates a shared language to communicate about the project.</a:t>
            </a:r>
          </a:p>
          <a:p>
            <a:pPr marL="457200" indent="-457200">
              <a:lnSpc>
                <a:spcPct val="200000"/>
              </a:lnSpc>
              <a:buFont typeface="Wingdings" panose="05000000000000000000" pitchFamily="2" charset="2"/>
              <a:buChar char="Ø"/>
            </a:pPr>
            <a:r>
              <a:rPr lang="en-US" sz="2800" dirty="0">
                <a:solidFill>
                  <a:srgbClr val="0070C0"/>
                </a:solidFill>
                <a:latin typeface="Alexandria"/>
                <a:ea typeface="MS PGothic" charset="0"/>
              </a:rPr>
              <a:t>Facilitates organizational conversations and understanding.</a:t>
            </a:r>
          </a:p>
          <a:p>
            <a:pPr marL="457200" indent="-457200">
              <a:lnSpc>
                <a:spcPct val="200000"/>
              </a:lnSpc>
              <a:buFont typeface="Wingdings" panose="05000000000000000000" pitchFamily="2" charset="2"/>
              <a:buChar char="Ø"/>
            </a:pPr>
            <a:r>
              <a:rPr lang="en-US" sz="2800" dirty="0">
                <a:solidFill>
                  <a:srgbClr val="0070C0"/>
                </a:solidFill>
                <a:latin typeface="Alexandria"/>
                <a:ea typeface="MS PGothic" charset="0"/>
              </a:rPr>
              <a:t>Provides a basis for developing the rest of the project (measures and changes).</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6305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19725" y="1685495"/>
            <a:ext cx="11362543" cy="49312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314693" y="837474"/>
            <a:ext cx="5689614" cy="646331"/>
          </a:xfrm>
          <a:prstGeom prst="rect">
            <a:avLst/>
          </a:prstGeom>
          <a:noFill/>
        </p:spPr>
        <p:txBody>
          <a:bodyPr wrap="square" rtlCol="0">
            <a:spAutoFit/>
          </a:bodyPr>
          <a:lstStyle/>
          <a:p>
            <a:pPr algn="ctr"/>
            <a:r>
              <a:rPr lang="en-US" sz="3600" b="1" dirty="0" smtClean="0">
                <a:solidFill>
                  <a:srgbClr val="F58221"/>
                </a:solidFill>
                <a:latin typeface="Alexandria" charset="0"/>
                <a:cs typeface="Alexandria" charset="0"/>
              </a:rPr>
              <a:t>Aim </a:t>
            </a:r>
            <a:r>
              <a:rPr lang="en-US" sz="3600" b="1" dirty="0">
                <a:solidFill>
                  <a:srgbClr val="F58221"/>
                </a:solidFill>
                <a:latin typeface="Alexandria" charset="0"/>
                <a:cs typeface="Alexandria" charset="0"/>
              </a:rPr>
              <a:t>Statements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673100" y="2000139"/>
            <a:ext cx="10972799" cy="4616648"/>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Ø"/>
            </a:pPr>
            <a:r>
              <a:rPr lang="en-US" sz="2400" dirty="0" smtClean="0">
                <a:latin typeface="Alexandria"/>
                <a:ea typeface="MS PGothic" charset="0"/>
              </a:rPr>
              <a:t>Provides a </a:t>
            </a:r>
            <a:r>
              <a:rPr lang="en-US" sz="2400" i="1" dirty="0" smtClean="0">
                <a:latin typeface="Alexandria"/>
                <a:ea typeface="MS PGothic" charset="0"/>
              </a:rPr>
              <a:t>focused</a:t>
            </a:r>
            <a:r>
              <a:rPr lang="en-US" sz="2400" dirty="0" smtClean="0">
                <a:latin typeface="Alexandria"/>
                <a:ea typeface="MS PGothic" charset="0"/>
              </a:rPr>
              <a:t> rationale and </a:t>
            </a:r>
            <a:r>
              <a:rPr lang="en-US" sz="2400" i="1" dirty="0" smtClean="0">
                <a:latin typeface="Alexandria"/>
                <a:ea typeface="MS PGothic" charset="0"/>
              </a:rPr>
              <a:t>vision</a:t>
            </a:r>
            <a:r>
              <a:rPr lang="en-US" sz="2400" dirty="0" smtClean="0">
                <a:latin typeface="Alexandria"/>
                <a:ea typeface="MS PGothic" charset="0"/>
              </a:rPr>
              <a:t> for </a:t>
            </a:r>
            <a:r>
              <a:rPr lang="en-US" sz="2400" i="1" dirty="0" smtClean="0">
                <a:latin typeface="Alexandria"/>
                <a:ea typeface="MS PGothic" charset="0"/>
              </a:rPr>
              <a:t>what</a:t>
            </a:r>
            <a:r>
              <a:rPr lang="en-US" sz="2400" dirty="0" smtClean="0">
                <a:latin typeface="Alexandria"/>
                <a:ea typeface="MS PGothic" charset="0"/>
              </a:rPr>
              <a:t> your team plans to accomplish.</a:t>
            </a:r>
            <a:endParaRPr lang="en-US" sz="2800" dirty="0" smtClean="0">
              <a:latin typeface="Alexandria"/>
              <a:ea typeface="MS PGothic" charset="0"/>
            </a:endParaRPr>
          </a:p>
          <a:p>
            <a:pPr marL="457200" indent="-457200" algn="just">
              <a:lnSpc>
                <a:spcPct val="150000"/>
              </a:lnSpc>
              <a:buFont typeface="Wingdings" panose="05000000000000000000" pitchFamily="2" charset="2"/>
              <a:buChar char="Ø"/>
            </a:pPr>
            <a:r>
              <a:rPr lang="en-US" sz="2800" b="1" dirty="0" smtClean="0">
                <a:latin typeface="Alexandria"/>
                <a:ea typeface="MS PGothic" charset="0"/>
              </a:rPr>
              <a:t>Are SMART :</a:t>
            </a:r>
          </a:p>
          <a:p>
            <a:pPr lvl="1" algn="just">
              <a:lnSpc>
                <a:spcPct val="150000"/>
              </a:lnSpc>
              <a:buFontTx/>
              <a:buNone/>
            </a:pPr>
            <a:r>
              <a:rPr lang="en-US" sz="2400" b="1" dirty="0" smtClean="0">
                <a:solidFill>
                  <a:srgbClr val="F58221"/>
                </a:solidFill>
                <a:latin typeface="Alexandria"/>
                <a:ea typeface="MS PGothic" charset="0"/>
              </a:rPr>
              <a:t>S</a:t>
            </a:r>
            <a:r>
              <a:rPr lang="en-US" sz="2400" dirty="0">
                <a:latin typeface="Alexandria"/>
                <a:ea typeface="MS PGothic" charset="0"/>
              </a:rPr>
              <a:t>:	 Specific </a:t>
            </a:r>
          </a:p>
          <a:p>
            <a:pPr lvl="1" algn="just">
              <a:lnSpc>
                <a:spcPct val="150000"/>
              </a:lnSpc>
              <a:buFontTx/>
              <a:buNone/>
            </a:pPr>
            <a:r>
              <a:rPr lang="en-US" sz="2400" b="1" dirty="0">
                <a:solidFill>
                  <a:srgbClr val="F58221"/>
                </a:solidFill>
                <a:latin typeface="Alexandria"/>
                <a:ea typeface="MS PGothic" charset="0"/>
              </a:rPr>
              <a:t>M</a:t>
            </a:r>
            <a:r>
              <a:rPr lang="en-US" sz="2400" dirty="0">
                <a:latin typeface="Alexandria"/>
                <a:ea typeface="MS PGothic" charset="0"/>
              </a:rPr>
              <a:t>: Measurable</a:t>
            </a:r>
          </a:p>
          <a:p>
            <a:pPr lvl="1" algn="just">
              <a:lnSpc>
                <a:spcPct val="150000"/>
              </a:lnSpc>
              <a:buFontTx/>
              <a:buNone/>
            </a:pPr>
            <a:r>
              <a:rPr lang="en-US" sz="2400" b="1" dirty="0">
                <a:solidFill>
                  <a:srgbClr val="F58221"/>
                </a:solidFill>
                <a:latin typeface="Alexandria"/>
                <a:ea typeface="MS PGothic" charset="0"/>
              </a:rPr>
              <a:t>A</a:t>
            </a:r>
            <a:r>
              <a:rPr lang="en-US" sz="2400" dirty="0">
                <a:latin typeface="Alexandria"/>
                <a:ea typeface="MS PGothic" charset="0"/>
              </a:rPr>
              <a:t>:	 Action-Oriented</a:t>
            </a:r>
          </a:p>
          <a:p>
            <a:pPr lvl="1" algn="just">
              <a:lnSpc>
                <a:spcPct val="150000"/>
              </a:lnSpc>
              <a:buFontTx/>
              <a:buNone/>
            </a:pPr>
            <a:r>
              <a:rPr lang="en-US" sz="2400" b="1" dirty="0">
                <a:solidFill>
                  <a:srgbClr val="F58221"/>
                </a:solidFill>
                <a:latin typeface="Alexandria"/>
                <a:ea typeface="MS PGothic" charset="0"/>
              </a:rPr>
              <a:t>R</a:t>
            </a:r>
            <a:r>
              <a:rPr lang="en-US" sz="2400" dirty="0">
                <a:latin typeface="Alexandria"/>
                <a:ea typeface="MS PGothic" charset="0"/>
              </a:rPr>
              <a:t>:	 Relevant/Realistic </a:t>
            </a:r>
          </a:p>
          <a:p>
            <a:pPr lvl="1" algn="just">
              <a:lnSpc>
                <a:spcPct val="150000"/>
              </a:lnSpc>
              <a:buFontTx/>
              <a:buNone/>
            </a:pPr>
            <a:r>
              <a:rPr lang="en-US" sz="2400" b="1" dirty="0">
                <a:solidFill>
                  <a:srgbClr val="F58221"/>
                </a:solidFill>
                <a:latin typeface="Alexandria"/>
                <a:ea typeface="MS PGothic" charset="0"/>
              </a:rPr>
              <a:t>T</a:t>
            </a:r>
            <a:r>
              <a:rPr lang="en-US" sz="2400" dirty="0">
                <a:latin typeface="Alexandria"/>
                <a:ea typeface="MS PGothic" charset="0"/>
              </a:rPr>
              <a:t>:	 </a:t>
            </a:r>
            <a:r>
              <a:rPr lang="en-US" sz="2400" dirty="0" smtClean="0">
                <a:latin typeface="Alexandria"/>
                <a:ea typeface="MS PGothic" charset="0"/>
              </a:rPr>
              <a:t>Timely</a:t>
            </a:r>
            <a:endParaRPr lang="en-US" sz="2400" dirty="0">
              <a:latin typeface="Alexandria"/>
              <a:ea typeface="MS PGothic"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71220" y="2893103"/>
            <a:ext cx="3415259" cy="317791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945567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49" name="Title 1"/>
          <p:cNvSpPr>
            <a:spLocks noGrp="1"/>
          </p:cNvSpPr>
          <p:nvPr>
            <p:ph type="title"/>
          </p:nvPr>
        </p:nvSpPr>
        <p:spPr>
          <a:xfrm>
            <a:off x="1973729" y="292926"/>
            <a:ext cx="8229600" cy="502054"/>
          </a:xfrm>
        </p:spPr>
        <p:txBody>
          <a:bodyPr>
            <a:normAutofit fontScale="90000"/>
          </a:bodyPr>
          <a:lstStyle/>
          <a:p>
            <a:pPr algn="ctr"/>
            <a:r>
              <a:rPr lang="en-US" sz="4000" b="1" dirty="0">
                <a:solidFill>
                  <a:srgbClr val="F58221"/>
                </a:solidFill>
                <a:latin typeface="Alexandria"/>
                <a:ea typeface="MS PGothic" charset="0"/>
              </a:rPr>
              <a:t>The Model for Improvement</a:t>
            </a:r>
            <a:endParaRPr lang="en-US" sz="4000" dirty="0">
              <a:solidFill>
                <a:srgbClr val="FF0000"/>
              </a:solidFill>
              <a:latin typeface="Georgia" charset="0"/>
              <a:ea typeface="MS PGothic" charset="0"/>
            </a:endParaRPr>
          </a:p>
        </p:txBody>
      </p:sp>
      <p:grpSp>
        <p:nvGrpSpPr>
          <p:cNvPr id="181250" name="Group 30"/>
          <p:cNvGrpSpPr>
            <a:grpSpLocks/>
          </p:cNvGrpSpPr>
          <p:nvPr/>
        </p:nvGrpSpPr>
        <p:grpSpPr bwMode="auto">
          <a:xfrm>
            <a:off x="3810000" y="1143001"/>
            <a:ext cx="4648200" cy="5376863"/>
            <a:chOff x="2590800" y="1600200"/>
            <a:chExt cx="3886200" cy="4495800"/>
          </a:xfrm>
        </p:grpSpPr>
        <p:sp>
          <p:nvSpPr>
            <p:cNvPr id="5" name="Freeform 3"/>
            <p:cNvSpPr>
              <a:spLocks/>
            </p:cNvSpPr>
            <p:nvPr/>
          </p:nvSpPr>
          <p:spPr bwMode="auto">
            <a:xfrm>
              <a:off x="2743435" y="1600200"/>
              <a:ext cx="3580932" cy="532275"/>
            </a:xfrm>
            <a:custGeom>
              <a:avLst/>
              <a:gdLst>
                <a:gd name="T0" fmla="*/ 2147483647 w 2606"/>
                <a:gd name="T1" fmla="*/ 0 h 335"/>
                <a:gd name="T2" fmla="*/ 2147483647 w 2606"/>
                <a:gd name="T3" fmla="*/ 0 h 335"/>
                <a:gd name="T4" fmla="*/ 2147483647 w 2606"/>
                <a:gd name="T5" fmla="*/ 2147483647 h 335"/>
                <a:gd name="T6" fmla="*/ 0 w 2606"/>
                <a:gd name="T7" fmla="*/ 2147483647 h 335"/>
                <a:gd name="T8" fmla="*/ 2147483647 w 2606"/>
                <a:gd name="T9" fmla="*/ 0 h 335"/>
                <a:gd name="T10" fmla="*/ 0 60000 65536"/>
                <a:gd name="T11" fmla="*/ 0 60000 65536"/>
                <a:gd name="T12" fmla="*/ 0 60000 65536"/>
                <a:gd name="T13" fmla="*/ 0 60000 65536"/>
                <a:gd name="T14" fmla="*/ 0 60000 65536"/>
                <a:gd name="T15" fmla="*/ 0 w 2606"/>
                <a:gd name="T16" fmla="*/ 0 h 335"/>
                <a:gd name="T17" fmla="*/ 2606 w 2606"/>
                <a:gd name="T18" fmla="*/ 335 h 335"/>
              </a:gdLst>
              <a:ahLst/>
              <a:cxnLst>
                <a:cxn ang="T10">
                  <a:pos x="T0" y="T1"/>
                </a:cxn>
                <a:cxn ang="T11">
                  <a:pos x="T2" y="T3"/>
                </a:cxn>
                <a:cxn ang="T12">
                  <a:pos x="T4" y="T5"/>
                </a:cxn>
                <a:cxn ang="T13">
                  <a:pos x="T6" y="T7"/>
                </a:cxn>
                <a:cxn ang="T14">
                  <a:pos x="T8" y="T9"/>
                </a:cxn>
              </a:cxnLst>
              <a:rect l="T15" t="T16" r="T17" b="T18"/>
              <a:pathLst>
                <a:path w="2606" h="335">
                  <a:moveTo>
                    <a:pt x="117" y="0"/>
                  </a:moveTo>
                  <a:lnTo>
                    <a:pt x="2488" y="0"/>
                  </a:lnTo>
                  <a:lnTo>
                    <a:pt x="2605" y="334"/>
                  </a:lnTo>
                  <a:lnTo>
                    <a:pt x="0" y="334"/>
                  </a:lnTo>
                  <a:lnTo>
                    <a:pt x="117" y="0"/>
                  </a:lnTo>
                </a:path>
              </a:pathLst>
            </a:custGeom>
            <a:solidFill>
              <a:schemeClr val="accent1">
                <a:lumMod val="75000"/>
                <a:alpha val="50000"/>
              </a:schemeClr>
            </a:solidFill>
            <a:ln w="12700" cap="rnd">
              <a:solidFill>
                <a:srgbClr val="000000"/>
              </a:solidFill>
              <a:round/>
              <a:headEnd type="none" w="sm" len="sm"/>
              <a:tailEnd type="none" w="sm" len="sm"/>
            </a:ln>
          </p:spPr>
          <p:txBody>
            <a:bodyPr/>
            <a:lstStyle/>
            <a:p>
              <a:pPr eaLnBrk="0" hangingPunct="0">
                <a:defRPr/>
              </a:pPr>
              <a:endParaRPr lang="en-US" sz="2400">
                <a:solidFill>
                  <a:srgbClr val="000000"/>
                </a:solidFill>
                <a:latin typeface="Times"/>
                <a:ea typeface="MS PGothic" charset="0"/>
                <a:cs typeface="MS PGothic" charset="0"/>
              </a:endParaRPr>
            </a:p>
          </p:txBody>
        </p:sp>
        <p:sp>
          <p:nvSpPr>
            <p:cNvPr id="181255" name="Rectangle 13"/>
            <p:cNvSpPr>
              <a:spLocks noChangeArrowheads="1"/>
            </p:cNvSpPr>
            <p:nvPr/>
          </p:nvSpPr>
          <p:spPr bwMode="auto">
            <a:xfrm>
              <a:off x="2819400" y="1676400"/>
              <a:ext cx="3429000" cy="360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algn="ctr" eaLnBrk="0" hangingPunct="0"/>
              <a:r>
                <a:rPr lang="en-US" sz="2200" b="1">
                  <a:solidFill>
                    <a:srgbClr val="000000"/>
                  </a:solidFill>
                  <a:latin typeface="Georgia" charset="0"/>
                  <a:ea typeface="MS PGothic" charset="0"/>
                  <a:cs typeface="MS PGothic" charset="0"/>
                </a:rPr>
                <a:t>Model for Improvement</a:t>
              </a:r>
            </a:p>
          </p:txBody>
        </p:sp>
        <p:sp>
          <p:nvSpPr>
            <p:cNvPr id="181256" name="Freeform 4"/>
            <p:cNvSpPr>
              <a:spLocks/>
            </p:cNvSpPr>
            <p:nvPr/>
          </p:nvSpPr>
          <p:spPr bwMode="auto">
            <a:xfrm>
              <a:off x="2590800" y="2133600"/>
              <a:ext cx="3886200" cy="1600200"/>
            </a:xfrm>
            <a:custGeom>
              <a:avLst/>
              <a:gdLst>
                <a:gd name="T0" fmla="*/ 2147483647 w 2606"/>
                <a:gd name="T1" fmla="*/ 0 h 1416"/>
                <a:gd name="T2" fmla="*/ 2147483647 w 2606"/>
                <a:gd name="T3" fmla="*/ 0 h 1416"/>
                <a:gd name="T4" fmla="*/ 2147483647 w 2606"/>
                <a:gd name="T5" fmla="*/ 2147483647 h 1416"/>
                <a:gd name="T6" fmla="*/ 0 w 2606"/>
                <a:gd name="T7" fmla="*/ 2147483647 h 1416"/>
                <a:gd name="T8" fmla="*/ 2147483647 w 2606"/>
                <a:gd name="T9" fmla="*/ 0 h 1416"/>
                <a:gd name="T10" fmla="*/ 0 60000 65536"/>
                <a:gd name="T11" fmla="*/ 0 60000 65536"/>
                <a:gd name="T12" fmla="*/ 0 60000 65536"/>
                <a:gd name="T13" fmla="*/ 0 60000 65536"/>
                <a:gd name="T14" fmla="*/ 0 60000 65536"/>
                <a:gd name="T15" fmla="*/ 0 w 2606"/>
                <a:gd name="T16" fmla="*/ 0 h 1416"/>
                <a:gd name="T17" fmla="*/ 2606 w 2606"/>
                <a:gd name="T18" fmla="*/ 1416 h 1416"/>
              </a:gdLst>
              <a:ahLst/>
              <a:cxnLst>
                <a:cxn ang="T10">
                  <a:pos x="T0" y="T1"/>
                </a:cxn>
                <a:cxn ang="T11">
                  <a:pos x="T2" y="T3"/>
                </a:cxn>
                <a:cxn ang="T12">
                  <a:pos x="T4" y="T5"/>
                </a:cxn>
                <a:cxn ang="T13">
                  <a:pos x="T6" y="T7"/>
                </a:cxn>
                <a:cxn ang="T14">
                  <a:pos x="T8" y="T9"/>
                </a:cxn>
              </a:cxnLst>
              <a:rect l="T15" t="T16" r="T17" b="T18"/>
              <a:pathLst>
                <a:path w="2606" h="1416">
                  <a:moveTo>
                    <a:pt x="235" y="0"/>
                  </a:moveTo>
                  <a:lnTo>
                    <a:pt x="2370" y="0"/>
                  </a:lnTo>
                  <a:lnTo>
                    <a:pt x="2605" y="1415"/>
                  </a:lnTo>
                  <a:lnTo>
                    <a:pt x="0" y="1415"/>
                  </a:lnTo>
                  <a:lnTo>
                    <a:pt x="235" y="0"/>
                  </a:lnTo>
                </a:path>
              </a:pathLst>
            </a:custGeom>
            <a:noFill/>
            <a:ln w="12700" cap="rnd">
              <a:solidFill>
                <a:schemeClr val="tx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pPr eaLnBrk="0" hangingPunct="0"/>
              <a:endParaRPr lang="en-US" sz="2400">
                <a:solidFill>
                  <a:srgbClr val="000000"/>
                </a:solidFill>
                <a:latin typeface="Times" charset="0"/>
                <a:ea typeface="MS PGothic" charset="0"/>
                <a:cs typeface="MS PGothic" charset="0"/>
              </a:endParaRPr>
            </a:p>
          </p:txBody>
        </p:sp>
        <p:sp>
          <p:nvSpPr>
            <p:cNvPr id="181257" name="Line 5"/>
            <p:cNvSpPr>
              <a:spLocks noChangeShapeType="1"/>
            </p:cNvSpPr>
            <p:nvPr/>
          </p:nvSpPr>
          <p:spPr bwMode="auto">
            <a:xfrm>
              <a:off x="2895600" y="2514600"/>
              <a:ext cx="32766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81258" name="Line 6"/>
            <p:cNvSpPr>
              <a:spLocks noChangeShapeType="1"/>
            </p:cNvSpPr>
            <p:nvPr/>
          </p:nvSpPr>
          <p:spPr bwMode="auto">
            <a:xfrm>
              <a:off x="2743200" y="3124200"/>
              <a:ext cx="35814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81259" name="Arc 26"/>
            <p:cNvSpPr>
              <a:spLocks/>
            </p:cNvSpPr>
            <p:nvPr/>
          </p:nvSpPr>
          <p:spPr bwMode="auto">
            <a:xfrm rot="2040000">
              <a:off x="3114401" y="3902950"/>
              <a:ext cx="506915" cy="570691"/>
            </a:xfrm>
            <a:custGeom>
              <a:avLst/>
              <a:gdLst>
                <a:gd name="T0" fmla="*/ 2147483647 w 21600"/>
                <a:gd name="T1" fmla="*/ 2147483647 h 21600"/>
                <a:gd name="T2" fmla="*/ 0 w 21600"/>
                <a:gd name="T3" fmla="*/ 0 h 21600"/>
                <a:gd name="T4" fmla="*/ 2147483647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254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81260" name="Arc 27"/>
            <p:cNvSpPr>
              <a:spLocks/>
            </p:cNvSpPr>
            <p:nvPr/>
          </p:nvSpPr>
          <p:spPr bwMode="auto">
            <a:xfrm rot="-2040000">
              <a:off x="5578739" y="3875738"/>
              <a:ext cx="528016" cy="594447"/>
            </a:xfrm>
            <a:custGeom>
              <a:avLst/>
              <a:gdLst>
                <a:gd name="T0" fmla="*/ 2147483647 w 21600"/>
                <a:gd name="T1" fmla="*/ 0 h 21600"/>
                <a:gd name="T2" fmla="*/ 0 w 21600"/>
                <a:gd name="T3" fmla="*/ 2147483647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254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2" name="Oval 11"/>
            <p:cNvSpPr/>
            <p:nvPr/>
          </p:nvSpPr>
          <p:spPr>
            <a:xfrm>
              <a:off x="3429625" y="3885930"/>
              <a:ext cx="2361185" cy="205742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181262" name="TextBox 39"/>
            <p:cNvSpPr txBox="1">
              <a:spLocks noChangeArrowheads="1"/>
            </p:cNvSpPr>
            <p:nvPr/>
          </p:nvSpPr>
          <p:spPr bwMode="auto">
            <a:xfrm>
              <a:off x="2958059" y="2176046"/>
              <a:ext cx="3200400" cy="2830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What are we trying to accomplish?</a:t>
              </a:r>
            </a:p>
          </p:txBody>
        </p:sp>
        <p:sp>
          <p:nvSpPr>
            <p:cNvPr id="181263" name="TextBox 40"/>
            <p:cNvSpPr txBox="1">
              <a:spLocks noChangeArrowheads="1"/>
            </p:cNvSpPr>
            <p:nvPr/>
          </p:nvSpPr>
          <p:spPr bwMode="auto">
            <a:xfrm>
              <a:off x="2895600" y="2576706"/>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How will we know that a </a:t>
              </a:r>
            </a:p>
            <a:p>
              <a:pPr algn="ctr" eaLnBrk="0" hangingPunct="0"/>
              <a:r>
                <a:rPr lang="en-US" sz="1600" b="1">
                  <a:solidFill>
                    <a:srgbClr val="000000"/>
                  </a:solidFill>
                  <a:latin typeface="Georgia" charset="0"/>
                  <a:ea typeface="ＭＳ Ｐゴシック" charset="0"/>
                  <a:cs typeface="ＭＳ Ｐゴシック" charset="0"/>
                </a:rPr>
                <a:t>change is an improvement?</a:t>
              </a:r>
            </a:p>
          </p:txBody>
        </p:sp>
        <p:sp>
          <p:nvSpPr>
            <p:cNvPr id="181264" name="TextBox 41"/>
            <p:cNvSpPr txBox="1">
              <a:spLocks noChangeArrowheads="1"/>
            </p:cNvSpPr>
            <p:nvPr/>
          </p:nvSpPr>
          <p:spPr bwMode="auto">
            <a:xfrm>
              <a:off x="2895600" y="3150129"/>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What change can we make that will result in improvement?</a:t>
              </a:r>
            </a:p>
          </p:txBody>
        </p:sp>
        <p:cxnSp>
          <p:nvCxnSpPr>
            <p:cNvPr id="16" name="Straight Connector 15"/>
            <p:cNvCxnSpPr>
              <a:stCxn id="12" idx="0"/>
              <a:endCxn id="12" idx="4"/>
            </p:cNvCxnSpPr>
            <p:nvPr/>
          </p:nvCxnSpPr>
          <p:spPr>
            <a:xfrm rot="16200000" flipH="1">
              <a:off x="3581506" y="4915305"/>
              <a:ext cx="2057422"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2" idx="2"/>
              <a:endCxn id="12" idx="6"/>
            </p:cNvCxnSpPr>
            <p:nvPr/>
          </p:nvCxnSpPr>
          <p:spPr>
            <a:xfrm rot="10800000" flipH="1">
              <a:off x="3429625" y="4914641"/>
              <a:ext cx="2361185"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81267" name="TextBox 44"/>
            <p:cNvSpPr txBox="1">
              <a:spLocks noChangeArrowheads="1"/>
            </p:cNvSpPr>
            <p:nvPr/>
          </p:nvSpPr>
          <p:spPr bwMode="auto">
            <a:xfrm>
              <a:off x="46482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Plan</a:t>
              </a:r>
            </a:p>
          </p:txBody>
        </p:sp>
        <p:sp>
          <p:nvSpPr>
            <p:cNvPr id="181268" name="TextBox 45"/>
            <p:cNvSpPr txBox="1">
              <a:spLocks noChangeArrowheads="1"/>
            </p:cNvSpPr>
            <p:nvPr/>
          </p:nvSpPr>
          <p:spPr bwMode="auto">
            <a:xfrm>
              <a:off x="46482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Do</a:t>
              </a:r>
            </a:p>
          </p:txBody>
        </p:sp>
        <p:sp>
          <p:nvSpPr>
            <p:cNvPr id="181269" name="TextBox 46"/>
            <p:cNvSpPr txBox="1">
              <a:spLocks noChangeArrowheads="1"/>
            </p:cNvSpPr>
            <p:nvPr/>
          </p:nvSpPr>
          <p:spPr bwMode="auto">
            <a:xfrm>
              <a:off x="37338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Study</a:t>
              </a:r>
            </a:p>
          </p:txBody>
        </p:sp>
        <p:sp>
          <p:nvSpPr>
            <p:cNvPr id="181270" name="TextBox 47"/>
            <p:cNvSpPr txBox="1">
              <a:spLocks noChangeArrowheads="1"/>
            </p:cNvSpPr>
            <p:nvPr/>
          </p:nvSpPr>
          <p:spPr bwMode="auto">
            <a:xfrm>
              <a:off x="37338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Act</a:t>
              </a:r>
            </a:p>
          </p:txBody>
        </p:sp>
        <p:sp>
          <p:nvSpPr>
            <p:cNvPr id="22" name="Right Arrow 21"/>
            <p:cNvSpPr/>
            <p:nvPr/>
          </p:nvSpPr>
          <p:spPr>
            <a:xfrm>
              <a:off x="4342775" y="3733283"/>
              <a:ext cx="457903"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3" name="Right Arrow 22"/>
            <p:cNvSpPr/>
            <p:nvPr/>
          </p:nvSpPr>
          <p:spPr>
            <a:xfrm rot="10800000">
              <a:off x="4419756" y="5790705"/>
              <a:ext cx="456575"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4" name="Right Arrow 23"/>
            <p:cNvSpPr/>
            <p:nvPr/>
          </p:nvSpPr>
          <p:spPr>
            <a:xfrm rot="16200000">
              <a:off x="3200654" y="4801164"/>
              <a:ext cx="456615" cy="303941"/>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5" name="Right Arrow 24"/>
            <p:cNvSpPr/>
            <p:nvPr/>
          </p:nvSpPr>
          <p:spPr>
            <a:xfrm rot="5400000">
              <a:off x="5561839" y="4724177"/>
              <a:ext cx="457943" cy="305268"/>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grpSp>
      <p:sp>
        <p:nvSpPr>
          <p:cNvPr id="181252" name="Right Arrow 26"/>
          <p:cNvSpPr>
            <a:spLocks noChangeArrowheads="1"/>
          </p:cNvSpPr>
          <p:nvPr/>
        </p:nvSpPr>
        <p:spPr bwMode="auto">
          <a:xfrm rot="10800000">
            <a:off x="7848600" y="2381250"/>
            <a:ext cx="825500" cy="484188"/>
          </a:xfrm>
          <a:prstGeom prst="rightArrow">
            <a:avLst>
              <a:gd name="adj1" fmla="val 50000"/>
              <a:gd name="adj2" fmla="val 50027"/>
            </a:avLst>
          </a:prstGeom>
          <a:solidFill>
            <a:srgbClr val="0070C0"/>
          </a:solidFill>
          <a:ln w="9525">
            <a:solidFill>
              <a:srgbClr val="0070C0"/>
            </a:solidFill>
            <a:round/>
            <a:headEnd/>
            <a:tailEnd/>
          </a:ln>
        </p:spPr>
        <p:txBody>
          <a:bodyPr/>
          <a:lstStyle/>
          <a:p>
            <a:pPr eaLnBrk="0" hangingPunct="0"/>
            <a:endParaRPr lang="en-US" sz="2400">
              <a:solidFill>
                <a:srgbClr val="000000"/>
              </a:solidFill>
              <a:latin typeface="Times" charset="0"/>
              <a:ea typeface="MS PGothic" charset="0"/>
              <a:cs typeface="MS PGothic" charset="0"/>
            </a:endParaRPr>
          </a:p>
        </p:txBody>
      </p:sp>
      <p:sp>
        <p:nvSpPr>
          <p:cNvPr id="181253" name="TextBox 1"/>
          <p:cNvSpPr txBox="1">
            <a:spLocks noChangeArrowheads="1"/>
          </p:cNvSpPr>
          <p:nvPr/>
        </p:nvSpPr>
        <p:spPr bwMode="auto">
          <a:xfrm>
            <a:off x="8686800" y="2371726"/>
            <a:ext cx="2057400" cy="523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eaLnBrk="0" hangingPunct="0"/>
            <a:r>
              <a:rPr lang="en-US" sz="2800" b="1">
                <a:solidFill>
                  <a:srgbClr val="000000"/>
                </a:solidFill>
                <a:latin typeface="Georgia" charset="0"/>
                <a:ea typeface="ＭＳ Ｐゴシック" charset="0"/>
                <a:cs typeface="ＭＳ Ｐゴシック" charset="0"/>
              </a:rPr>
              <a:t>Measures </a:t>
            </a:r>
          </a:p>
        </p:txBody>
      </p:sp>
      <p:pic>
        <p:nvPicPr>
          <p:cNvPr id="2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58597" y="268963"/>
            <a:ext cx="2225394" cy="1076343"/>
          </a:xfrm>
          <a:prstGeom prst="rect">
            <a:avLst/>
          </a:prstGeom>
        </p:spPr>
      </p:pic>
    </p:spTree>
    <p:extLst>
      <p:ext uri="{BB962C8B-B14F-4D97-AF65-F5344CB8AC3E}">
        <p14:creationId xmlns:p14="http://schemas.microsoft.com/office/powerpoint/2010/main" val="519760237"/>
      </p:ext>
    </p:extLst>
  </p:cSld>
  <p:clrMapOvr>
    <a:masterClrMapping/>
  </p:clrMapOvr>
  <p:transition spd="slow" advClick="0"/>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292306" y="1615964"/>
            <a:ext cx="11617377" cy="47902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276174" y="698975"/>
            <a:ext cx="5689614" cy="646331"/>
          </a:xfrm>
          <a:prstGeom prst="rect">
            <a:avLst/>
          </a:prstGeom>
          <a:noFill/>
        </p:spPr>
        <p:txBody>
          <a:bodyPr wrap="square" rtlCol="0">
            <a:spAutoFit/>
          </a:bodyPr>
          <a:lstStyle/>
          <a:p>
            <a:pPr algn="ctr"/>
            <a:r>
              <a:rPr lang="en-US" sz="3600" b="1" dirty="0" smtClean="0">
                <a:solidFill>
                  <a:srgbClr val="F58221"/>
                </a:solidFill>
                <a:latin typeface="Alexandria" charset="0"/>
                <a:cs typeface="Alexandria" charset="0"/>
              </a:rPr>
              <a:t>Why </a:t>
            </a:r>
            <a:r>
              <a:rPr lang="en-US" sz="3600" b="1" dirty="0">
                <a:solidFill>
                  <a:srgbClr val="F58221"/>
                </a:solidFill>
                <a:latin typeface="Alexandria" charset="0"/>
                <a:cs typeface="Alexandria" charset="0"/>
              </a:rPr>
              <a:t>do we measure?</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332279" y="2028076"/>
            <a:ext cx="11577404" cy="4339650"/>
          </a:xfrm>
          <a:prstGeom prst="rect">
            <a:avLst/>
          </a:prstGeom>
          <a:noFill/>
        </p:spPr>
        <p:txBody>
          <a:bodyPr wrap="square" rtlCol="0">
            <a:spAutoFit/>
          </a:bodyPr>
          <a:lstStyle/>
          <a:p>
            <a:pPr marL="457200" indent="-457200">
              <a:lnSpc>
                <a:spcPct val="150000"/>
              </a:lnSpc>
              <a:buFont typeface="Wingdings" panose="05000000000000000000" pitchFamily="2" charset="2"/>
              <a:buChar char="Ø"/>
            </a:pPr>
            <a:r>
              <a:rPr lang="en-US" sz="2800" dirty="0">
                <a:solidFill>
                  <a:srgbClr val="0070C0"/>
                </a:solidFill>
                <a:latin typeface="Alexandria"/>
                <a:ea typeface="MS PGothic" charset="0"/>
              </a:rPr>
              <a:t>Measures facilitate learning and are not for judgment </a:t>
            </a:r>
            <a:r>
              <a:rPr lang="en-US" sz="2800" dirty="0" smtClean="0">
                <a:solidFill>
                  <a:srgbClr val="0070C0"/>
                </a:solidFill>
                <a:latin typeface="Alexandria"/>
                <a:ea typeface="MS PGothic" charset="0"/>
              </a:rPr>
              <a:t>or comparison</a:t>
            </a:r>
            <a:r>
              <a:rPr lang="en-US" sz="2800" dirty="0">
                <a:solidFill>
                  <a:srgbClr val="0070C0"/>
                </a:solidFill>
                <a:latin typeface="Alexandria"/>
                <a:ea typeface="MS PGothic" charset="0"/>
              </a:rPr>
              <a:t>.</a:t>
            </a:r>
          </a:p>
          <a:p>
            <a:pPr marL="914400" lvl="1" indent="-457200">
              <a:lnSpc>
                <a:spcPct val="150000"/>
              </a:lnSpc>
              <a:buFont typeface="Wingdings" panose="05000000000000000000" pitchFamily="2" charset="2"/>
              <a:buChar char="§"/>
            </a:pPr>
            <a:r>
              <a:rPr lang="en-US" sz="2800" b="1" i="1" dirty="0">
                <a:latin typeface="Alexandria"/>
                <a:ea typeface="MS PGothic" charset="0"/>
              </a:rPr>
              <a:t>Recognize areas for improvement:</a:t>
            </a:r>
          </a:p>
          <a:p>
            <a:pPr lvl="2">
              <a:lnSpc>
                <a:spcPct val="150000"/>
              </a:lnSpc>
            </a:pPr>
            <a:r>
              <a:rPr lang="en-US" sz="2400" dirty="0">
                <a:latin typeface="Alexandria"/>
                <a:ea typeface="MS PGothic" charset="0"/>
              </a:rPr>
              <a:t>Define the gap between where we are and where we need to be.</a:t>
            </a:r>
          </a:p>
          <a:p>
            <a:pPr marL="914400" lvl="1" indent="-457200">
              <a:lnSpc>
                <a:spcPct val="150000"/>
              </a:lnSpc>
              <a:buFont typeface="Wingdings" panose="05000000000000000000" pitchFamily="2" charset="2"/>
              <a:buChar char="§"/>
            </a:pPr>
            <a:r>
              <a:rPr lang="en-US" sz="2800" b="1" i="1" dirty="0">
                <a:latin typeface="Alexandria"/>
                <a:ea typeface="MS PGothic" charset="0"/>
              </a:rPr>
              <a:t>Provide feedback as a means to evaluate:</a:t>
            </a:r>
          </a:p>
          <a:p>
            <a:pPr lvl="2">
              <a:lnSpc>
                <a:spcPct val="150000"/>
              </a:lnSpc>
            </a:pPr>
            <a:r>
              <a:rPr lang="en-US" sz="2400" dirty="0">
                <a:latin typeface="Alexandria"/>
                <a:ea typeface="MS PGothic" charset="0"/>
              </a:rPr>
              <a:t>Are the changes we’re making having the desired impact?</a:t>
            </a:r>
          </a:p>
          <a:p>
            <a:pPr marL="914400" lvl="1" indent="-457200">
              <a:lnSpc>
                <a:spcPct val="150000"/>
              </a:lnSpc>
              <a:buFont typeface="Wingdings" panose="05000000000000000000" pitchFamily="2" charset="2"/>
              <a:buChar char="§"/>
            </a:pPr>
            <a:r>
              <a:rPr lang="en-US" sz="2800" b="1" i="1" dirty="0">
                <a:latin typeface="Alexandria"/>
                <a:ea typeface="MS PGothic" charset="0"/>
              </a:rPr>
              <a:t>Characterize the robustness of change:</a:t>
            </a:r>
          </a:p>
          <a:p>
            <a:pPr lvl="2">
              <a:lnSpc>
                <a:spcPct val="150000"/>
              </a:lnSpc>
            </a:pPr>
            <a:r>
              <a:rPr lang="en-US" sz="2400" dirty="0">
                <a:latin typeface="Alexandria"/>
                <a:ea typeface="MS PGothic" charset="0"/>
              </a:rPr>
              <a:t>How does our system respond to the changes we’ve made?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786153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50265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276174" y="268963"/>
            <a:ext cx="5689614" cy="1200329"/>
          </a:xfrm>
          <a:prstGeom prst="rect">
            <a:avLst/>
          </a:prstGeom>
          <a:noFill/>
        </p:spPr>
        <p:txBody>
          <a:bodyPr wrap="square" rtlCol="0">
            <a:spAutoFit/>
          </a:bodyPr>
          <a:lstStyle/>
          <a:p>
            <a:pPr algn="ctr"/>
            <a:r>
              <a:rPr lang="en-US" sz="3600" b="1" dirty="0" smtClean="0">
                <a:solidFill>
                  <a:srgbClr val="F58221"/>
                </a:solidFill>
                <a:latin typeface="Alexandria" charset="0"/>
                <a:cs typeface="Alexandria" charset="0"/>
              </a:rPr>
              <a:t>Measurement </a:t>
            </a:r>
            <a:r>
              <a:rPr lang="en-US" sz="3600" b="1" dirty="0">
                <a:solidFill>
                  <a:srgbClr val="F58221"/>
                </a:solidFill>
                <a:latin typeface="Alexandria" charset="0"/>
                <a:cs typeface="Alexandria" charset="0"/>
              </a:rPr>
              <a:t>Assumptions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17025" y="2000139"/>
            <a:ext cx="10807909" cy="4616648"/>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Ø"/>
              <a:defRPr/>
            </a:pPr>
            <a:r>
              <a:rPr lang="en-US" sz="2800" dirty="0">
                <a:latin typeface="Alexandria"/>
              </a:rPr>
              <a:t>The purpose of measurement is for </a:t>
            </a:r>
            <a:r>
              <a:rPr lang="en-US" sz="2800" b="1" dirty="0">
                <a:solidFill>
                  <a:srgbClr val="F58221"/>
                </a:solidFill>
                <a:latin typeface="Alexandria"/>
              </a:rPr>
              <a:t>learning, </a:t>
            </a:r>
            <a:r>
              <a:rPr lang="en-US" sz="2800" dirty="0">
                <a:solidFill>
                  <a:srgbClr val="F58221"/>
                </a:solidFill>
                <a:latin typeface="Alexandria"/>
              </a:rPr>
              <a:t> </a:t>
            </a:r>
            <a:r>
              <a:rPr lang="en-US" sz="2800" dirty="0">
                <a:latin typeface="Alexandria"/>
              </a:rPr>
              <a:t>not judgment.</a:t>
            </a:r>
          </a:p>
          <a:p>
            <a:pPr marL="457200" indent="-457200" algn="just">
              <a:lnSpc>
                <a:spcPct val="150000"/>
              </a:lnSpc>
              <a:buFont typeface="Wingdings" panose="05000000000000000000" pitchFamily="2" charset="2"/>
              <a:buChar char="Ø"/>
              <a:defRPr/>
            </a:pPr>
            <a:r>
              <a:rPr lang="en-US" sz="2800" dirty="0">
                <a:latin typeface="Alexandria"/>
              </a:rPr>
              <a:t>All measures have </a:t>
            </a:r>
            <a:r>
              <a:rPr lang="en-US" sz="2800" b="1" dirty="0">
                <a:solidFill>
                  <a:srgbClr val="F58221"/>
                </a:solidFill>
                <a:latin typeface="Alexandria"/>
              </a:rPr>
              <a:t>limitations</a:t>
            </a:r>
            <a:r>
              <a:rPr lang="en-US" sz="2800" dirty="0">
                <a:solidFill>
                  <a:srgbClr val="F58221"/>
                </a:solidFill>
                <a:latin typeface="Alexandria"/>
              </a:rPr>
              <a:t>,</a:t>
            </a:r>
            <a:r>
              <a:rPr lang="en-US" sz="2800" dirty="0">
                <a:latin typeface="Alexandria"/>
              </a:rPr>
              <a:t> but the limitations do not negate all value</a:t>
            </a:r>
            <a:r>
              <a:rPr lang="en-US" sz="2800" dirty="0" smtClean="0">
                <a:latin typeface="Alexandria"/>
              </a:rPr>
              <a:t>.</a:t>
            </a:r>
          </a:p>
          <a:p>
            <a:pPr marL="457200" indent="-457200" algn="just">
              <a:lnSpc>
                <a:spcPct val="150000"/>
              </a:lnSpc>
              <a:buFont typeface="Wingdings" panose="05000000000000000000" pitchFamily="2" charset="2"/>
              <a:buChar char="Ø"/>
              <a:defRPr/>
            </a:pPr>
            <a:r>
              <a:rPr lang="en-US" sz="2800" dirty="0" smtClean="0">
                <a:latin typeface="Alexandria"/>
              </a:rPr>
              <a:t>Measures are one </a:t>
            </a:r>
            <a:r>
              <a:rPr lang="en-US" sz="2800" b="1" i="1" dirty="0" smtClean="0">
                <a:solidFill>
                  <a:srgbClr val="F58221"/>
                </a:solidFill>
                <a:latin typeface="Alexandria"/>
              </a:rPr>
              <a:t>voice of the system</a:t>
            </a:r>
            <a:r>
              <a:rPr lang="en-US" sz="2800" dirty="0" smtClean="0">
                <a:latin typeface="Alexandria"/>
              </a:rPr>
              <a:t>. Hearing the voice of the system. gives us information on how to act with and within  the system.</a:t>
            </a:r>
          </a:p>
          <a:p>
            <a:pPr marL="457200" indent="-457200" algn="just">
              <a:lnSpc>
                <a:spcPct val="150000"/>
              </a:lnSpc>
              <a:buFont typeface="Wingdings" panose="05000000000000000000" pitchFamily="2" charset="2"/>
              <a:buChar char="Ø"/>
              <a:defRPr/>
            </a:pPr>
            <a:r>
              <a:rPr lang="en-US" sz="2800" dirty="0" smtClean="0">
                <a:latin typeface="Alexandria"/>
              </a:rPr>
              <a:t>Measures </a:t>
            </a:r>
            <a:r>
              <a:rPr lang="en-US" sz="2800" b="1" dirty="0" smtClean="0">
                <a:solidFill>
                  <a:srgbClr val="F58221"/>
                </a:solidFill>
                <a:latin typeface="Alexandria"/>
              </a:rPr>
              <a:t>tell a story</a:t>
            </a:r>
            <a:r>
              <a:rPr lang="en-US" sz="2800" dirty="0" smtClean="0">
                <a:latin typeface="Alexandria"/>
              </a:rPr>
              <a:t>; goals give a </a:t>
            </a:r>
            <a:r>
              <a:rPr lang="en-US" sz="2800" b="1" dirty="0" smtClean="0">
                <a:solidFill>
                  <a:srgbClr val="F58221"/>
                </a:solidFill>
                <a:latin typeface="Alexandria"/>
              </a:rPr>
              <a:t>reference point</a:t>
            </a:r>
            <a:r>
              <a:rPr lang="en-US" sz="2800" dirty="0" smtClean="0">
                <a:latin typeface="Alexandria"/>
              </a:rPr>
              <a:t>.</a:t>
            </a:r>
            <a:endParaRPr lang="en-US" sz="28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040670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7098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276172" y="585458"/>
            <a:ext cx="5689614" cy="646331"/>
          </a:xfrm>
          <a:prstGeom prst="rect">
            <a:avLst/>
          </a:prstGeom>
          <a:noFill/>
        </p:spPr>
        <p:txBody>
          <a:bodyPr wrap="square" rtlCol="0">
            <a:spAutoFit/>
          </a:bodyPr>
          <a:lstStyle/>
          <a:p>
            <a:pPr algn="ctr"/>
            <a:r>
              <a:rPr lang="en-US" sz="3600" b="1" i="1" dirty="0" smtClean="0">
                <a:solidFill>
                  <a:srgbClr val="F58221"/>
                </a:solidFill>
                <a:latin typeface="Alexandria" charset="0"/>
                <a:cs typeface="Alexandria" charset="0"/>
              </a:rPr>
              <a:t>Three </a:t>
            </a:r>
            <a:r>
              <a:rPr lang="en-US" sz="3600" b="1" i="1" dirty="0">
                <a:solidFill>
                  <a:srgbClr val="F58221"/>
                </a:solidFill>
                <a:latin typeface="Alexandria" charset="0"/>
                <a:cs typeface="Alexandria" charset="0"/>
              </a:rPr>
              <a:t>Types of Measures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17025" y="2216579"/>
            <a:ext cx="10807909" cy="3508653"/>
          </a:xfrm>
          <a:prstGeom prst="rect">
            <a:avLst/>
          </a:prstGeom>
          <a:noFill/>
        </p:spPr>
        <p:txBody>
          <a:bodyPr wrap="square" rtlCol="0">
            <a:spAutoFit/>
          </a:bodyPr>
          <a:lstStyle/>
          <a:p>
            <a:pPr marL="514350" indent="-514350" algn="just">
              <a:lnSpc>
                <a:spcPct val="150000"/>
              </a:lnSpc>
              <a:buClr>
                <a:srgbClr val="203E5F"/>
              </a:buClr>
              <a:buFont typeface="+mj-lt"/>
              <a:buAutoNum type="arabicPeriod"/>
            </a:pPr>
            <a:r>
              <a:rPr lang="en-US" sz="3200" b="1" u="sng" dirty="0">
                <a:solidFill>
                  <a:srgbClr val="203E5F"/>
                </a:solidFill>
                <a:latin typeface="Alexandria"/>
                <a:ea typeface="MS PGothic" charset="0"/>
              </a:rPr>
              <a:t>Outcome Measures</a:t>
            </a:r>
            <a:r>
              <a:rPr lang="en-US" sz="3200" u="sng" dirty="0">
                <a:solidFill>
                  <a:srgbClr val="203E5F"/>
                </a:solidFill>
                <a:latin typeface="Alexandria"/>
                <a:ea typeface="MS PGothic" charset="0"/>
              </a:rPr>
              <a:t>:</a:t>
            </a:r>
            <a:r>
              <a:rPr lang="en-US" sz="3200" dirty="0">
                <a:solidFill>
                  <a:srgbClr val="203E5F"/>
                </a:solidFill>
                <a:latin typeface="Alexandria"/>
                <a:ea typeface="MS PGothic" charset="0"/>
              </a:rPr>
              <a:t> </a:t>
            </a:r>
            <a:r>
              <a:rPr lang="en-US" sz="2800" b="1" dirty="0">
                <a:latin typeface="Alexandria"/>
                <a:ea typeface="MS PGothic" charset="0"/>
              </a:rPr>
              <a:t>Voice of the customer or patient</a:t>
            </a:r>
            <a:r>
              <a:rPr lang="en-US" sz="2800" dirty="0">
                <a:latin typeface="Alexandria"/>
                <a:ea typeface="MS PGothic" charset="0"/>
              </a:rPr>
              <a:t>.  How is the system performing? What is the result?</a:t>
            </a:r>
          </a:p>
          <a:p>
            <a:pPr marL="457200" indent="-457200" algn="just">
              <a:lnSpc>
                <a:spcPct val="150000"/>
              </a:lnSpc>
              <a:buClr>
                <a:srgbClr val="000099"/>
              </a:buClr>
              <a:buFont typeface="Wingdings" panose="05000000000000000000" pitchFamily="2" charset="2"/>
              <a:buChar char="Ø"/>
            </a:pPr>
            <a:endParaRPr lang="en-US" sz="2800" dirty="0">
              <a:latin typeface="Alexandria"/>
              <a:ea typeface="MS PGothic" charset="0"/>
            </a:endParaRPr>
          </a:p>
          <a:p>
            <a:pPr marL="514350" indent="-514350" algn="just">
              <a:lnSpc>
                <a:spcPct val="150000"/>
              </a:lnSpc>
              <a:buClr>
                <a:srgbClr val="203E5F"/>
              </a:buClr>
              <a:buFont typeface="+mj-lt"/>
              <a:buAutoNum type="arabicPeriod" startAt="2"/>
            </a:pPr>
            <a:r>
              <a:rPr lang="en-US" sz="3200" b="1" u="sng" dirty="0">
                <a:solidFill>
                  <a:srgbClr val="203E5F"/>
                </a:solidFill>
                <a:latin typeface="Alexandria"/>
                <a:ea typeface="MS PGothic" charset="0"/>
              </a:rPr>
              <a:t>Process Measures:</a:t>
            </a:r>
            <a:r>
              <a:rPr lang="en-US" sz="3200" b="1" dirty="0">
                <a:solidFill>
                  <a:srgbClr val="203E5F"/>
                </a:solidFill>
                <a:latin typeface="Alexandria"/>
                <a:ea typeface="MS PGothic" charset="0"/>
              </a:rPr>
              <a:t>  </a:t>
            </a:r>
            <a:r>
              <a:rPr lang="en-US" sz="2800" b="1" dirty="0">
                <a:latin typeface="Alexandria"/>
                <a:ea typeface="MS PGothic" charset="0"/>
              </a:rPr>
              <a:t>Voice of the workings of the system</a:t>
            </a:r>
            <a:r>
              <a:rPr lang="en-US" sz="2800" dirty="0">
                <a:latin typeface="Alexandria"/>
                <a:ea typeface="MS PGothic" charset="0"/>
              </a:rPr>
              <a:t>.  Are the parts/steps in the system performing as planned?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576244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7098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276172" y="585458"/>
            <a:ext cx="5689614" cy="646331"/>
          </a:xfrm>
          <a:prstGeom prst="rect">
            <a:avLst/>
          </a:prstGeom>
          <a:noFill/>
        </p:spPr>
        <p:txBody>
          <a:bodyPr wrap="square" rtlCol="0">
            <a:spAutoFit/>
          </a:bodyPr>
          <a:lstStyle/>
          <a:p>
            <a:pPr algn="ctr"/>
            <a:r>
              <a:rPr lang="en-US" sz="3600" b="1" i="1" dirty="0" smtClean="0">
                <a:solidFill>
                  <a:srgbClr val="F58221"/>
                </a:solidFill>
                <a:latin typeface="Alexandria" charset="0"/>
                <a:cs typeface="Alexandria" charset="0"/>
              </a:rPr>
              <a:t>Three </a:t>
            </a:r>
            <a:r>
              <a:rPr lang="en-US" sz="3600" b="1" i="1" dirty="0">
                <a:solidFill>
                  <a:srgbClr val="F58221"/>
                </a:solidFill>
                <a:latin typeface="Alexandria" charset="0"/>
                <a:cs typeface="Alexandria" charset="0"/>
              </a:rPr>
              <a:t>Types of Measures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17024" y="2302660"/>
            <a:ext cx="10807909" cy="3336491"/>
          </a:xfrm>
          <a:prstGeom prst="rect">
            <a:avLst/>
          </a:prstGeom>
          <a:noFill/>
        </p:spPr>
        <p:txBody>
          <a:bodyPr wrap="square" rtlCol="0">
            <a:spAutoFit/>
          </a:bodyPr>
          <a:lstStyle/>
          <a:p>
            <a:pPr marL="514350" indent="-514350" algn="just">
              <a:lnSpc>
                <a:spcPct val="150000"/>
              </a:lnSpc>
              <a:buClr>
                <a:srgbClr val="203E5F"/>
              </a:buClr>
              <a:buFont typeface="+mj-lt"/>
              <a:buAutoNum type="arabicPeriod" startAt="3"/>
            </a:pPr>
            <a:r>
              <a:rPr lang="en-US" sz="3200" b="1" u="sng" dirty="0" smtClean="0">
                <a:solidFill>
                  <a:srgbClr val="203E5F"/>
                </a:solidFill>
                <a:latin typeface="Alexandria"/>
                <a:ea typeface="MS PGothic" charset="0"/>
              </a:rPr>
              <a:t>Balancing </a:t>
            </a:r>
            <a:r>
              <a:rPr lang="en-US" sz="3200" b="1" u="sng" dirty="0">
                <a:solidFill>
                  <a:srgbClr val="203E5F"/>
                </a:solidFill>
                <a:latin typeface="Alexandria"/>
                <a:ea typeface="MS PGothic" charset="0"/>
              </a:rPr>
              <a:t>Measures:</a:t>
            </a:r>
            <a:r>
              <a:rPr lang="en-US" sz="3200" b="1" dirty="0">
                <a:solidFill>
                  <a:srgbClr val="203E5F"/>
                </a:solidFill>
                <a:latin typeface="Alexandria"/>
                <a:ea typeface="MS PGothic" charset="0"/>
              </a:rPr>
              <a:t> </a:t>
            </a:r>
            <a:r>
              <a:rPr lang="en-US" sz="2800" dirty="0">
                <a:latin typeface="Alexandria"/>
                <a:ea typeface="MS PGothic" charset="0"/>
              </a:rPr>
              <a:t>Looking at a system from different directions/dimensions. What happened to the system as we improved the outcome and process measures (e.g. unanticipated consequences, other factors influencing outcome)?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137955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5" name="Title 1"/>
          <p:cNvSpPr>
            <a:spLocks noGrp="1"/>
          </p:cNvSpPr>
          <p:nvPr>
            <p:ph type="title"/>
          </p:nvPr>
        </p:nvSpPr>
        <p:spPr>
          <a:xfrm>
            <a:off x="1981200" y="0"/>
            <a:ext cx="8229600" cy="1143000"/>
          </a:xfrm>
        </p:spPr>
        <p:txBody>
          <a:bodyPr/>
          <a:lstStyle/>
          <a:p>
            <a:pPr algn="ctr"/>
            <a:r>
              <a:rPr lang="en-US" sz="4000" b="1" dirty="0">
                <a:solidFill>
                  <a:srgbClr val="F58221"/>
                </a:solidFill>
                <a:latin typeface="Alexandria"/>
                <a:ea typeface="MS PGothic" charset="0"/>
              </a:rPr>
              <a:t>The Model for Improvement</a:t>
            </a:r>
            <a:endParaRPr lang="en-US" sz="4000" dirty="0">
              <a:solidFill>
                <a:srgbClr val="FF0000"/>
              </a:solidFill>
              <a:latin typeface="Georgia" charset="0"/>
              <a:ea typeface="MS PGothic" charset="0"/>
            </a:endParaRPr>
          </a:p>
        </p:txBody>
      </p:sp>
      <p:grpSp>
        <p:nvGrpSpPr>
          <p:cNvPr id="190466" name="Group 30"/>
          <p:cNvGrpSpPr>
            <a:grpSpLocks/>
          </p:cNvGrpSpPr>
          <p:nvPr/>
        </p:nvGrpSpPr>
        <p:grpSpPr bwMode="auto">
          <a:xfrm>
            <a:off x="3810000" y="1143001"/>
            <a:ext cx="4648200" cy="5376863"/>
            <a:chOff x="2590800" y="1600200"/>
            <a:chExt cx="3886200" cy="4495800"/>
          </a:xfrm>
        </p:grpSpPr>
        <p:sp>
          <p:nvSpPr>
            <p:cNvPr id="5" name="Freeform 3"/>
            <p:cNvSpPr>
              <a:spLocks/>
            </p:cNvSpPr>
            <p:nvPr/>
          </p:nvSpPr>
          <p:spPr bwMode="auto">
            <a:xfrm>
              <a:off x="2743435" y="1600200"/>
              <a:ext cx="3580932" cy="532275"/>
            </a:xfrm>
            <a:custGeom>
              <a:avLst/>
              <a:gdLst>
                <a:gd name="T0" fmla="*/ 2147483647 w 2606"/>
                <a:gd name="T1" fmla="*/ 0 h 335"/>
                <a:gd name="T2" fmla="*/ 2147483647 w 2606"/>
                <a:gd name="T3" fmla="*/ 0 h 335"/>
                <a:gd name="T4" fmla="*/ 2147483647 w 2606"/>
                <a:gd name="T5" fmla="*/ 2147483647 h 335"/>
                <a:gd name="T6" fmla="*/ 0 w 2606"/>
                <a:gd name="T7" fmla="*/ 2147483647 h 335"/>
                <a:gd name="T8" fmla="*/ 2147483647 w 2606"/>
                <a:gd name="T9" fmla="*/ 0 h 335"/>
                <a:gd name="T10" fmla="*/ 0 60000 65536"/>
                <a:gd name="T11" fmla="*/ 0 60000 65536"/>
                <a:gd name="T12" fmla="*/ 0 60000 65536"/>
                <a:gd name="T13" fmla="*/ 0 60000 65536"/>
                <a:gd name="T14" fmla="*/ 0 60000 65536"/>
                <a:gd name="T15" fmla="*/ 0 w 2606"/>
                <a:gd name="T16" fmla="*/ 0 h 335"/>
                <a:gd name="T17" fmla="*/ 2606 w 2606"/>
                <a:gd name="T18" fmla="*/ 335 h 335"/>
              </a:gdLst>
              <a:ahLst/>
              <a:cxnLst>
                <a:cxn ang="T10">
                  <a:pos x="T0" y="T1"/>
                </a:cxn>
                <a:cxn ang="T11">
                  <a:pos x="T2" y="T3"/>
                </a:cxn>
                <a:cxn ang="T12">
                  <a:pos x="T4" y="T5"/>
                </a:cxn>
                <a:cxn ang="T13">
                  <a:pos x="T6" y="T7"/>
                </a:cxn>
                <a:cxn ang="T14">
                  <a:pos x="T8" y="T9"/>
                </a:cxn>
              </a:cxnLst>
              <a:rect l="T15" t="T16" r="T17" b="T18"/>
              <a:pathLst>
                <a:path w="2606" h="335">
                  <a:moveTo>
                    <a:pt x="117" y="0"/>
                  </a:moveTo>
                  <a:lnTo>
                    <a:pt x="2488" y="0"/>
                  </a:lnTo>
                  <a:lnTo>
                    <a:pt x="2605" y="334"/>
                  </a:lnTo>
                  <a:lnTo>
                    <a:pt x="0" y="334"/>
                  </a:lnTo>
                  <a:lnTo>
                    <a:pt x="117" y="0"/>
                  </a:lnTo>
                </a:path>
              </a:pathLst>
            </a:custGeom>
            <a:solidFill>
              <a:schemeClr val="accent1">
                <a:lumMod val="75000"/>
                <a:alpha val="50000"/>
              </a:schemeClr>
            </a:solidFill>
            <a:ln w="12700" cap="rnd">
              <a:solidFill>
                <a:srgbClr val="000000"/>
              </a:solidFill>
              <a:round/>
              <a:headEnd type="none" w="sm" len="sm"/>
              <a:tailEnd type="none" w="sm" len="sm"/>
            </a:ln>
          </p:spPr>
          <p:txBody>
            <a:bodyPr/>
            <a:lstStyle/>
            <a:p>
              <a:pPr eaLnBrk="0" hangingPunct="0">
                <a:defRPr/>
              </a:pPr>
              <a:endParaRPr lang="en-US" sz="2400">
                <a:solidFill>
                  <a:srgbClr val="000000"/>
                </a:solidFill>
                <a:latin typeface="Times"/>
                <a:ea typeface="MS PGothic" charset="0"/>
                <a:cs typeface="MS PGothic" charset="0"/>
              </a:endParaRPr>
            </a:p>
          </p:txBody>
        </p:sp>
        <p:sp>
          <p:nvSpPr>
            <p:cNvPr id="190471" name="Rectangle 13"/>
            <p:cNvSpPr>
              <a:spLocks noChangeArrowheads="1"/>
            </p:cNvSpPr>
            <p:nvPr/>
          </p:nvSpPr>
          <p:spPr bwMode="auto">
            <a:xfrm>
              <a:off x="2819400" y="1676400"/>
              <a:ext cx="3429000" cy="360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algn="ctr" eaLnBrk="0" hangingPunct="0"/>
              <a:r>
                <a:rPr lang="en-US" sz="2200" b="1">
                  <a:solidFill>
                    <a:srgbClr val="000000"/>
                  </a:solidFill>
                  <a:latin typeface="Georgia" charset="0"/>
                  <a:ea typeface="MS PGothic" charset="0"/>
                  <a:cs typeface="MS PGothic" charset="0"/>
                </a:rPr>
                <a:t>Model for Improvement</a:t>
              </a:r>
            </a:p>
          </p:txBody>
        </p:sp>
        <p:sp>
          <p:nvSpPr>
            <p:cNvPr id="190472" name="Freeform 4"/>
            <p:cNvSpPr>
              <a:spLocks/>
            </p:cNvSpPr>
            <p:nvPr/>
          </p:nvSpPr>
          <p:spPr bwMode="auto">
            <a:xfrm>
              <a:off x="2590800" y="2133600"/>
              <a:ext cx="3886200" cy="1600200"/>
            </a:xfrm>
            <a:custGeom>
              <a:avLst/>
              <a:gdLst>
                <a:gd name="T0" fmla="*/ 2147483647 w 2606"/>
                <a:gd name="T1" fmla="*/ 0 h 1416"/>
                <a:gd name="T2" fmla="*/ 2147483647 w 2606"/>
                <a:gd name="T3" fmla="*/ 0 h 1416"/>
                <a:gd name="T4" fmla="*/ 2147483647 w 2606"/>
                <a:gd name="T5" fmla="*/ 2147483647 h 1416"/>
                <a:gd name="T6" fmla="*/ 0 w 2606"/>
                <a:gd name="T7" fmla="*/ 2147483647 h 1416"/>
                <a:gd name="T8" fmla="*/ 2147483647 w 2606"/>
                <a:gd name="T9" fmla="*/ 0 h 1416"/>
                <a:gd name="T10" fmla="*/ 0 60000 65536"/>
                <a:gd name="T11" fmla="*/ 0 60000 65536"/>
                <a:gd name="T12" fmla="*/ 0 60000 65536"/>
                <a:gd name="T13" fmla="*/ 0 60000 65536"/>
                <a:gd name="T14" fmla="*/ 0 60000 65536"/>
                <a:gd name="T15" fmla="*/ 0 w 2606"/>
                <a:gd name="T16" fmla="*/ 0 h 1416"/>
                <a:gd name="T17" fmla="*/ 2606 w 2606"/>
                <a:gd name="T18" fmla="*/ 1416 h 1416"/>
              </a:gdLst>
              <a:ahLst/>
              <a:cxnLst>
                <a:cxn ang="T10">
                  <a:pos x="T0" y="T1"/>
                </a:cxn>
                <a:cxn ang="T11">
                  <a:pos x="T2" y="T3"/>
                </a:cxn>
                <a:cxn ang="T12">
                  <a:pos x="T4" y="T5"/>
                </a:cxn>
                <a:cxn ang="T13">
                  <a:pos x="T6" y="T7"/>
                </a:cxn>
                <a:cxn ang="T14">
                  <a:pos x="T8" y="T9"/>
                </a:cxn>
              </a:cxnLst>
              <a:rect l="T15" t="T16" r="T17" b="T18"/>
              <a:pathLst>
                <a:path w="2606" h="1416">
                  <a:moveTo>
                    <a:pt x="235" y="0"/>
                  </a:moveTo>
                  <a:lnTo>
                    <a:pt x="2370" y="0"/>
                  </a:lnTo>
                  <a:lnTo>
                    <a:pt x="2605" y="1415"/>
                  </a:lnTo>
                  <a:lnTo>
                    <a:pt x="0" y="1415"/>
                  </a:lnTo>
                  <a:lnTo>
                    <a:pt x="235" y="0"/>
                  </a:lnTo>
                </a:path>
              </a:pathLst>
            </a:custGeom>
            <a:noFill/>
            <a:ln w="12700" cap="rnd">
              <a:solidFill>
                <a:schemeClr val="tx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pPr eaLnBrk="0" hangingPunct="0"/>
              <a:endParaRPr lang="en-US" sz="2400">
                <a:solidFill>
                  <a:srgbClr val="000000"/>
                </a:solidFill>
                <a:latin typeface="Times" charset="0"/>
                <a:ea typeface="MS PGothic" charset="0"/>
                <a:cs typeface="MS PGothic" charset="0"/>
              </a:endParaRPr>
            </a:p>
          </p:txBody>
        </p:sp>
        <p:sp>
          <p:nvSpPr>
            <p:cNvPr id="190473" name="Line 5"/>
            <p:cNvSpPr>
              <a:spLocks noChangeShapeType="1"/>
            </p:cNvSpPr>
            <p:nvPr/>
          </p:nvSpPr>
          <p:spPr bwMode="auto">
            <a:xfrm>
              <a:off x="2895600" y="2514600"/>
              <a:ext cx="32766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0474" name="Line 6"/>
            <p:cNvSpPr>
              <a:spLocks noChangeShapeType="1"/>
            </p:cNvSpPr>
            <p:nvPr/>
          </p:nvSpPr>
          <p:spPr bwMode="auto">
            <a:xfrm>
              <a:off x="2743200" y="3124200"/>
              <a:ext cx="35814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0475" name="Arc 26"/>
            <p:cNvSpPr>
              <a:spLocks/>
            </p:cNvSpPr>
            <p:nvPr/>
          </p:nvSpPr>
          <p:spPr bwMode="auto">
            <a:xfrm rot="2040000">
              <a:off x="3114401" y="3902950"/>
              <a:ext cx="506915" cy="570691"/>
            </a:xfrm>
            <a:custGeom>
              <a:avLst/>
              <a:gdLst>
                <a:gd name="T0" fmla="*/ 2147483647 w 21600"/>
                <a:gd name="T1" fmla="*/ 2147483647 h 21600"/>
                <a:gd name="T2" fmla="*/ 0 w 21600"/>
                <a:gd name="T3" fmla="*/ 0 h 21600"/>
                <a:gd name="T4" fmla="*/ 2147483647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254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0476" name="Arc 27"/>
            <p:cNvSpPr>
              <a:spLocks/>
            </p:cNvSpPr>
            <p:nvPr/>
          </p:nvSpPr>
          <p:spPr bwMode="auto">
            <a:xfrm rot="-2040000">
              <a:off x="5578739" y="3875738"/>
              <a:ext cx="528016" cy="594447"/>
            </a:xfrm>
            <a:custGeom>
              <a:avLst/>
              <a:gdLst>
                <a:gd name="T0" fmla="*/ 2147483647 w 21600"/>
                <a:gd name="T1" fmla="*/ 0 h 21600"/>
                <a:gd name="T2" fmla="*/ 0 w 21600"/>
                <a:gd name="T3" fmla="*/ 2147483647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254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2" name="Oval 11"/>
            <p:cNvSpPr/>
            <p:nvPr/>
          </p:nvSpPr>
          <p:spPr>
            <a:xfrm>
              <a:off x="3429625" y="3885930"/>
              <a:ext cx="2361185" cy="205742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190478" name="TextBox 39"/>
            <p:cNvSpPr txBox="1">
              <a:spLocks noChangeArrowheads="1"/>
            </p:cNvSpPr>
            <p:nvPr/>
          </p:nvSpPr>
          <p:spPr bwMode="auto">
            <a:xfrm>
              <a:off x="2958059" y="2176046"/>
              <a:ext cx="3200400" cy="2830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What are we trying to accomplish?</a:t>
              </a:r>
            </a:p>
          </p:txBody>
        </p:sp>
        <p:sp>
          <p:nvSpPr>
            <p:cNvPr id="190479" name="TextBox 40"/>
            <p:cNvSpPr txBox="1">
              <a:spLocks noChangeArrowheads="1"/>
            </p:cNvSpPr>
            <p:nvPr/>
          </p:nvSpPr>
          <p:spPr bwMode="auto">
            <a:xfrm>
              <a:off x="2895600" y="2576706"/>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How will we know that a </a:t>
              </a:r>
            </a:p>
            <a:p>
              <a:pPr algn="ctr" eaLnBrk="0" hangingPunct="0"/>
              <a:r>
                <a:rPr lang="en-US" sz="1600" b="1">
                  <a:solidFill>
                    <a:srgbClr val="000000"/>
                  </a:solidFill>
                  <a:latin typeface="Georgia" charset="0"/>
                  <a:ea typeface="ＭＳ Ｐゴシック" charset="0"/>
                  <a:cs typeface="ＭＳ Ｐゴシック" charset="0"/>
                </a:rPr>
                <a:t>change is an improvement?</a:t>
              </a:r>
            </a:p>
          </p:txBody>
        </p:sp>
        <p:sp>
          <p:nvSpPr>
            <p:cNvPr id="190480" name="TextBox 41"/>
            <p:cNvSpPr txBox="1">
              <a:spLocks noChangeArrowheads="1"/>
            </p:cNvSpPr>
            <p:nvPr/>
          </p:nvSpPr>
          <p:spPr bwMode="auto">
            <a:xfrm>
              <a:off x="2895600" y="3150129"/>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What change can we make that will result in improvement?</a:t>
              </a:r>
            </a:p>
          </p:txBody>
        </p:sp>
        <p:cxnSp>
          <p:nvCxnSpPr>
            <p:cNvPr id="16" name="Straight Connector 15"/>
            <p:cNvCxnSpPr>
              <a:stCxn id="12" idx="0"/>
              <a:endCxn id="12" idx="4"/>
            </p:cNvCxnSpPr>
            <p:nvPr/>
          </p:nvCxnSpPr>
          <p:spPr>
            <a:xfrm rot="16200000" flipH="1">
              <a:off x="3581506" y="4915305"/>
              <a:ext cx="2057422"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2" idx="2"/>
              <a:endCxn id="12" idx="6"/>
            </p:cNvCxnSpPr>
            <p:nvPr/>
          </p:nvCxnSpPr>
          <p:spPr>
            <a:xfrm rot="10800000" flipH="1">
              <a:off x="3429625" y="4914641"/>
              <a:ext cx="2361185"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90483" name="TextBox 44"/>
            <p:cNvSpPr txBox="1">
              <a:spLocks noChangeArrowheads="1"/>
            </p:cNvSpPr>
            <p:nvPr/>
          </p:nvSpPr>
          <p:spPr bwMode="auto">
            <a:xfrm>
              <a:off x="46482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Plan</a:t>
              </a:r>
            </a:p>
          </p:txBody>
        </p:sp>
        <p:sp>
          <p:nvSpPr>
            <p:cNvPr id="190484" name="TextBox 45"/>
            <p:cNvSpPr txBox="1">
              <a:spLocks noChangeArrowheads="1"/>
            </p:cNvSpPr>
            <p:nvPr/>
          </p:nvSpPr>
          <p:spPr bwMode="auto">
            <a:xfrm>
              <a:off x="46482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Do</a:t>
              </a:r>
            </a:p>
          </p:txBody>
        </p:sp>
        <p:sp>
          <p:nvSpPr>
            <p:cNvPr id="190485" name="TextBox 46"/>
            <p:cNvSpPr txBox="1">
              <a:spLocks noChangeArrowheads="1"/>
            </p:cNvSpPr>
            <p:nvPr/>
          </p:nvSpPr>
          <p:spPr bwMode="auto">
            <a:xfrm>
              <a:off x="37338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Study</a:t>
              </a:r>
            </a:p>
          </p:txBody>
        </p:sp>
        <p:sp>
          <p:nvSpPr>
            <p:cNvPr id="190486" name="TextBox 47"/>
            <p:cNvSpPr txBox="1">
              <a:spLocks noChangeArrowheads="1"/>
            </p:cNvSpPr>
            <p:nvPr/>
          </p:nvSpPr>
          <p:spPr bwMode="auto">
            <a:xfrm>
              <a:off x="37338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Act</a:t>
              </a:r>
            </a:p>
          </p:txBody>
        </p:sp>
        <p:sp>
          <p:nvSpPr>
            <p:cNvPr id="22" name="Right Arrow 21"/>
            <p:cNvSpPr/>
            <p:nvPr/>
          </p:nvSpPr>
          <p:spPr>
            <a:xfrm>
              <a:off x="4342775" y="3733283"/>
              <a:ext cx="457903"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3" name="Right Arrow 22"/>
            <p:cNvSpPr/>
            <p:nvPr/>
          </p:nvSpPr>
          <p:spPr>
            <a:xfrm rot="10800000">
              <a:off x="4419756" y="5790705"/>
              <a:ext cx="456575"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4" name="Right Arrow 23"/>
            <p:cNvSpPr/>
            <p:nvPr/>
          </p:nvSpPr>
          <p:spPr>
            <a:xfrm rot="16200000">
              <a:off x="3200654" y="4801164"/>
              <a:ext cx="456615" cy="303941"/>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5" name="Right Arrow 24"/>
            <p:cNvSpPr/>
            <p:nvPr/>
          </p:nvSpPr>
          <p:spPr>
            <a:xfrm rot="5400000">
              <a:off x="5561839" y="4724177"/>
              <a:ext cx="457943" cy="305268"/>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grpSp>
      <p:sp>
        <p:nvSpPr>
          <p:cNvPr id="190468" name="Right Arrow 26"/>
          <p:cNvSpPr>
            <a:spLocks noChangeArrowheads="1"/>
          </p:cNvSpPr>
          <p:nvPr/>
        </p:nvSpPr>
        <p:spPr bwMode="auto">
          <a:xfrm rot="10800000">
            <a:off x="8001000" y="3143250"/>
            <a:ext cx="825500" cy="484188"/>
          </a:xfrm>
          <a:prstGeom prst="rightArrow">
            <a:avLst>
              <a:gd name="adj1" fmla="val 50000"/>
              <a:gd name="adj2" fmla="val 50027"/>
            </a:avLst>
          </a:prstGeom>
          <a:solidFill>
            <a:srgbClr val="0070C0"/>
          </a:solidFill>
          <a:ln w="9525">
            <a:solidFill>
              <a:srgbClr val="0070C0"/>
            </a:solidFill>
            <a:round/>
            <a:headEnd/>
            <a:tailEnd/>
          </a:ln>
        </p:spPr>
        <p:txBody>
          <a:bodyPr/>
          <a:lstStyle/>
          <a:p>
            <a:pPr eaLnBrk="0" hangingPunct="0"/>
            <a:endParaRPr lang="en-US" sz="2400">
              <a:solidFill>
                <a:srgbClr val="000000"/>
              </a:solidFill>
              <a:latin typeface="Times" charset="0"/>
              <a:ea typeface="MS PGothic" charset="0"/>
              <a:cs typeface="MS PGothic" charset="0"/>
            </a:endParaRPr>
          </a:p>
        </p:txBody>
      </p:sp>
      <p:sp>
        <p:nvSpPr>
          <p:cNvPr id="190469" name="TextBox 1"/>
          <p:cNvSpPr txBox="1">
            <a:spLocks noChangeArrowheads="1"/>
          </p:cNvSpPr>
          <p:nvPr/>
        </p:nvSpPr>
        <p:spPr bwMode="auto">
          <a:xfrm>
            <a:off x="8915400" y="2895600"/>
            <a:ext cx="1752600" cy="954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eaLnBrk="0" hangingPunct="0"/>
            <a:r>
              <a:rPr lang="en-US" sz="2800" b="1">
                <a:solidFill>
                  <a:srgbClr val="000000"/>
                </a:solidFill>
                <a:latin typeface="Georgia" charset="0"/>
                <a:ea typeface="ＭＳ Ｐゴシック" charset="0"/>
                <a:cs typeface="ＭＳ Ｐゴシック" charset="0"/>
              </a:rPr>
              <a:t>Ideas/ Changes </a:t>
            </a:r>
          </a:p>
        </p:txBody>
      </p:sp>
      <p:pic>
        <p:nvPicPr>
          <p:cNvPr id="2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74367" y="157791"/>
            <a:ext cx="2305141" cy="1076343"/>
          </a:xfrm>
          <a:prstGeom prst="rect">
            <a:avLst/>
          </a:prstGeom>
        </p:spPr>
      </p:pic>
    </p:spTree>
    <p:extLst>
      <p:ext uri="{BB962C8B-B14F-4D97-AF65-F5344CB8AC3E}">
        <p14:creationId xmlns:p14="http://schemas.microsoft.com/office/powerpoint/2010/main" val="2448748888"/>
      </p:ext>
    </p:extLst>
  </p:cSld>
  <p:clrMapOvr>
    <a:masterClrMapping/>
  </p:clrMapOvr>
  <p:transition spd="slow" advClick="0"/>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317207"/>
            <a:ext cx="5689614" cy="1200329"/>
          </a:xfrm>
          <a:prstGeom prst="rect">
            <a:avLst/>
          </a:prstGeom>
          <a:noFill/>
        </p:spPr>
        <p:txBody>
          <a:bodyPr wrap="square" rtlCol="0">
            <a:spAutoFit/>
          </a:bodyPr>
          <a:lstStyle/>
          <a:p>
            <a:pPr algn="ctr"/>
            <a:r>
              <a:rPr lang="en-US" sz="3600" b="1" i="1" dirty="0" smtClean="0">
                <a:solidFill>
                  <a:srgbClr val="0070C0"/>
                </a:solidFill>
                <a:latin typeface="Alexandria" charset="0"/>
                <a:cs typeface="Alexandria" charset="0"/>
              </a:rPr>
              <a:t>Examples </a:t>
            </a:r>
            <a:r>
              <a:rPr lang="en-US" sz="3600" b="1" i="1" dirty="0">
                <a:solidFill>
                  <a:srgbClr val="0070C0"/>
                </a:solidFill>
                <a:latin typeface="Alexandria" charset="0"/>
                <a:cs typeface="Alexandria" charset="0"/>
              </a:rPr>
              <a:t>of Change </a:t>
            </a:r>
            <a:r>
              <a:rPr lang="en-US" sz="3600" b="1" i="1" dirty="0" smtClean="0">
                <a:solidFill>
                  <a:srgbClr val="0070C0"/>
                </a:solidFill>
                <a:latin typeface="Alexandria" charset="0"/>
                <a:cs typeface="Alexandria" charset="0"/>
              </a:rPr>
              <a:t>Concepts</a:t>
            </a:r>
            <a:endParaRPr lang="en-US" sz="3600" b="1" i="1" dirty="0">
              <a:solidFill>
                <a:srgbClr val="0070C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371049"/>
            <a:ext cx="10835384" cy="383181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b="1" dirty="0">
                <a:latin typeface="Alexandria"/>
              </a:rPr>
              <a:t>Eliminate Waste.</a:t>
            </a:r>
          </a:p>
          <a:p>
            <a:pPr marL="285750" indent="-285750">
              <a:lnSpc>
                <a:spcPct val="150000"/>
              </a:lnSpc>
              <a:buFont typeface="Arial" panose="020B0604020202020204" pitchFamily="34" charset="0"/>
              <a:buChar char="•"/>
            </a:pPr>
            <a:r>
              <a:rPr lang="en-US" b="1" dirty="0">
                <a:latin typeface="Alexandria"/>
              </a:rPr>
              <a:t>Improve Work Flow.</a:t>
            </a:r>
          </a:p>
          <a:p>
            <a:pPr marL="285750" indent="-285750">
              <a:lnSpc>
                <a:spcPct val="150000"/>
              </a:lnSpc>
              <a:buFont typeface="Arial" panose="020B0604020202020204" pitchFamily="34" charset="0"/>
              <a:buChar char="•"/>
            </a:pPr>
            <a:r>
              <a:rPr lang="en-US" b="1" dirty="0">
                <a:latin typeface="Alexandria"/>
              </a:rPr>
              <a:t>Optimize Inventory.</a:t>
            </a:r>
          </a:p>
          <a:p>
            <a:pPr marL="285750" indent="-285750">
              <a:lnSpc>
                <a:spcPct val="150000"/>
              </a:lnSpc>
              <a:buFont typeface="Arial" panose="020B0604020202020204" pitchFamily="34" charset="0"/>
              <a:buChar char="•"/>
            </a:pPr>
            <a:r>
              <a:rPr lang="en-US" b="1" dirty="0">
                <a:latin typeface="Alexandria"/>
              </a:rPr>
              <a:t>Change the Work Environment.</a:t>
            </a:r>
          </a:p>
          <a:p>
            <a:pPr marL="285750" indent="-285750">
              <a:lnSpc>
                <a:spcPct val="150000"/>
              </a:lnSpc>
              <a:buFont typeface="Arial" panose="020B0604020202020204" pitchFamily="34" charset="0"/>
              <a:buChar char="•"/>
            </a:pPr>
            <a:r>
              <a:rPr lang="en-US" b="1" dirty="0">
                <a:latin typeface="Alexandria"/>
              </a:rPr>
              <a:t>Producer/Customer Interface.</a:t>
            </a:r>
          </a:p>
          <a:p>
            <a:pPr marL="285750" indent="-285750">
              <a:lnSpc>
                <a:spcPct val="150000"/>
              </a:lnSpc>
              <a:buFont typeface="Arial" panose="020B0604020202020204" pitchFamily="34" charset="0"/>
              <a:buChar char="•"/>
            </a:pPr>
            <a:r>
              <a:rPr lang="en-US" b="1" dirty="0">
                <a:latin typeface="Alexandria"/>
              </a:rPr>
              <a:t>Manage Time.</a:t>
            </a:r>
          </a:p>
          <a:p>
            <a:pPr marL="285750" indent="-285750">
              <a:lnSpc>
                <a:spcPct val="150000"/>
              </a:lnSpc>
              <a:buFont typeface="Arial" panose="020B0604020202020204" pitchFamily="34" charset="0"/>
              <a:buChar char="•"/>
            </a:pPr>
            <a:r>
              <a:rPr lang="en-US" b="1" dirty="0">
                <a:latin typeface="Alexandria"/>
              </a:rPr>
              <a:t>Focus on Variation.</a:t>
            </a:r>
          </a:p>
          <a:p>
            <a:pPr marL="285750" indent="-285750">
              <a:lnSpc>
                <a:spcPct val="150000"/>
              </a:lnSpc>
              <a:buFont typeface="Arial" panose="020B0604020202020204" pitchFamily="34" charset="0"/>
              <a:buChar char="•"/>
            </a:pPr>
            <a:r>
              <a:rPr lang="en-US" b="1" dirty="0">
                <a:latin typeface="Alexandria"/>
              </a:rPr>
              <a:t>Error Proofing. </a:t>
            </a:r>
            <a:r>
              <a:rPr lang="en-US" b="1" i="1" dirty="0">
                <a:solidFill>
                  <a:srgbClr val="203E5F"/>
                </a:solidFill>
                <a:latin typeface="Alexandria"/>
              </a:rPr>
              <a:t>(</a:t>
            </a:r>
            <a:r>
              <a:rPr lang="en-US" b="1" i="1" dirty="0" err="1">
                <a:solidFill>
                  <a:srgbClr val="203E5F"/>
                </a:solidFill>
                <a:latin typeface="Alexandria"/>
              </a:rPr>
              <a:t>Poka</a:t>
            </a:r>
            <a:r>
              <a:rPr lang="en-US" b="1" i="1" dirty="0">
                <a:solidFill>
                  <a:srgbClr val="203E5F"/>
                </a:solidFill>
                <a:latin typeface="Alexandria"/>
              </a:rPr>
              <a:t> Yoke)</a:t>
            </a:r>
          </a:p>
          <a:p>
            <a:pPr marL="285750" indent="-285750">
              <a:lnSpc>
                <a:spcPct val="150000"/>
              </a:lnSpc>
              <a:buFont typeface="Arial" panose="020B0604020202020204" pitchFamily="34" charset="0"/>
              <a:buChar char="•"/>
            </a:pPr>
            <a:r>
              <a:rPr lang="en-US" b="1" dirty="0">
                <a:latin typeface="Alexandria"/>
              </a:rPr>
              <a:t>Focus on the Product or Service.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a:extLst>
              <a:ext uri="{FF2B5EF4-FFF2-40B4-BE49-F238E27FC236}">
                <a16:creationId xmlns:a16="http://schemas.microsoft.com/office/drawing/2014/main" id="{5EE76263-EAF1-4764-9DBA-3D741B5A1916}"/>
              </a:ext>
            </a:extLst>
          </p:cNvPr>
          <p:cNvPicPr>
            <a:picLocks noChangeAspect="1"/>
          </p:cNvPicPr>
          <p:nvPr/>
        </p:nvPicPr>
        <p:blipFill rotWithShape="1">
          <a:blip r:embed="rId3"/>
          <a:srcRect t="15421"/>
          <a:stretch/>
        </p:blipFill>
        <p:spPr>
          <a:xfrm>
            <a:off x="7419109" y="1960873"/>
            <a:ext cx="4119563" cy="416673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006498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72237"/>
            <a:ext cx="5689614" cy="1200329"/>
          </a:xfrm>
          <a:prstGeom prst="rect">
            <a:avLst/>
          </a:prstGeom>
          <a:noFill/>
        </p:spPr>
        <p:txBody>
          <a:bodyPr wrap="square" rtlCol="0">
            <a:spAutoFit/>
          </a:bodyPr>
          <a:lstStyle/>
          <a:p>
            <a:pPr algn="ctr"/>
            <a:r>
              <a:rPr lang="en-US" sz="3600" b="1" i="1" dirty="0" smtClean="0">
                <a:solidFill>
                  <a:srgbClr val="0070C0"/>
                </a:solidFill>
                <a:latin typeface="Alexandria" charset="0"/>
                <a:cs typeface="Alexandria" charset="0"/>
              </a:rPr>
              <a:t>Error Proofing</a:t>
            </a:r>
          </a:p>
          <a:p>
            <a:pPr algn="ctr"/>
            <a:r>
              <a:rPr lang="en-US" sz="3600" b="1" i="1" dirty="0" smtClean="0">
                <a:solidFill>
                  <a:srgbClr val="0070C0"/>
                </a:solidFill>
                <a:latin typeface="Alexandria" charset="0"/>
                <a:cs typeface="Alexandria" charset="0"/>
              </a:rPr>
              <a:t> </a:t>
            </a:r>
            <a:r>
              <a:rPr lang="en-US" sz="3600" b="1" i="1" dirty="0">
                <a:solidFill>
                  <a:srgbClr val="203E5F"/>
                </a:solidFill>
                <a:latin typeface="Alexandria"/>
              </a:rPr>
              <a:t>(</a:t>
            </a:r>
            <a:r>
              <a:rPr lang="en-US" sz="3600" b="1" i="1" dirty="0" err="1">
                <a:solidFill>
                  <a:srgbClr val="203E5F"/>
                </a:solidFill>
                <a:latin typeface="Alexandria"/>
              </a:rPr>
              <a:t>Poka</a:t>
            </a:r>
            <a:r>
              <a:rPr lang="en-US" sz="3600" b="1" i="1" dirty="0">
                <a:solidFill>
                  <a:srgbClr val="203E5F"/>
                </a:solidFill>
                <a:latin typeface="Alexandria"/>
              </a:rPr>
              <a:t> Yoke</a:t>
            </a:r>
            <a:r>
              <a:rPr lang="en-US" sz="3600" b="1" i="1" dirty="0" smtClean="0">
                <a:solidFill>
                  <a:srgbClr val="203E5F"/>
                </a:solidFill>
                <a:latin typeface="Alexandria"/>
              </a:rPr>
              <a:t>)</a:t>
            </a:r>
            <a:endParaRPr lang="en-US" sz="3600" b="1" i="1" dirty="0">
              <a:solidFill>
                <a:srgbClr val="203E5F"/>
              </a:solidFill>
              <a:latin typeface="Alexandri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115446"/>
            <a:ext cx="10835384" cy="1778179"/>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US" sz="2800" b="1" dirty="0">
                <a:solidFill>
                  <a:srgbClr val="F58221"/>
                </a:solidFill>
                <a:latin typeface="Alexandria"/>
              </a:rPr>
              <a:t>Definition:</a:t>
            </a:r>
            <a:r>
              <a:rPr lang="en-US" sz="2800" dirty="0">
                <a:solidFill>
                  <a:srgbClr val="F58221"/>
                </a:solidFill>
                <a:latin typeface="Alexandria"/>
              </a:rPr>
              <a:t> </a:t>
            </a:r>
            <a:r>
              <a:rPr lang="en-US" sz="2400" dirty="0">
                <a:latin typeface="Alexandria"/>
              </a:rPr>
              <a:t>A quality improvement method that prevents errors before they occur by designing processes that make mistakes impossible or easily detectable.</a:t>
            </a:r>
            <a:endParaRPr lang="en-US" sz="2400" b="1"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p:cNvPicPr>
            <a:picLocks noChangeAspect="1"/>
          </p:cNvPicPr>
          <p:nvPr/>
        </p:nvPicPr>
        <p:blipFill>
          <a:blip r:embed="rId3"/>
          <a:stretch>
            <a:fillRect/>
          </a:stretch>
        </p:blipFill>
        <p:spPr>
          <a:xfrm>
            <a:off x="4518888" y="3424812"/>
            <a:ext cx="7465103" cy="32465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9661576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9793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72237"/>
            <a:ext cx="5689614" cy="1200329"/>
          </a:xfrm>
          <a:prstGeom prst="rect">
            <a:avLst/>
          </a:prstGeom>
          <a:noFill/>
        </p:spPr>
        <p:txBody>
          <a:bodyPr wrap="square" rtlCol="0">
            <a:spAutoFit/>
          </a:bodyPr>
          <a:lstStyle/>
          <a:p>
            <a:pPr algn="ctr"/>
            <a:r>
              <a:rPr lang="en-US" sz="3600" b="1" i="1" dirty="0" smtClean="0">
                <a:solidFill>
                  <a:srgbClr val="0070C0"/>
                </a:solidFill>
                <a:latin typeface="Alexandria" charset="0"/>
                <a:cs typeface="Alexandria" charset="0"/>
              </a:rPr>
              <a:t>Error Proofing</a:t>
            </a:r>
          </a:p>
          <a:p>
            <a:pPr algn="ctr"/>
            <a:r>
              <a:rPr lang="en-US" sz="3600" b="1" i="1" dirty="0" smtClean="0">
                <a:solidFill>
                  <a:srgbClr val="0070C0"/>
                </a:solidFill>
                <a:latin typeface="Alexandria" charset="0"/>
                <a:cs typeface="Alexandria" charset="0"/>
              </a:rPr>
              <a:t> </a:t>
            </a:r>
            <a:r>
              <a:rPr lang="en-US" sz="3600" b="1" i="1" dirty="0">
                <a:solidFill>
                  <a:srgbClr val="203E5F"/>
                </a:solidFill>
                <a:latin typeface="Alexandria"/>
              </a:rPr>
              <a:t>(</a:t>
            </a:r>
            <a:r>
              <a:rPr lang="en-US" sz="3600" b="1" i="1" dirty="0" err="1">
                <a:solidFill>
                  <a:srgbClr val="203E5F"/>
                </a:solidFill>
                <a:latin typeface="Alexandria"/>
              </a:rPr>
              <a:t>Poka</a:t>
            </a:r>
            <a:r>
              <a:rPr lang="en-US" sz="3600" b="1" i="1" dirty="0">
                <a:solidFill>
                  <a:srgbClr val="203E5F"/>
                </a:solidFill>
                <a:latin typeface="Alexandria"/>
              </a:rPr>
              <a:t> Yoke</a:t>
            </a:r>
            <a:r>
              <a:rPr lang="en-US" sz="3600" b="1" i="1" dirty="0" smtClean="0">
                <a:solidFill>
                  <a:srgbClr val="203E5F"/>
                </a:solidFill>
                <a:latin typeface="Alexandria"/>
              </a:rPr>
              <a:t>)</a:t>
            </a:r>
            <a:endParaRPr lang="en-US" sz="3600" b="1" i="1" dirty="0">
              <a:solidFill>
                <a:srgbClr val="203E5F"/>
              </a:solidFill>
              <a:latin typeface="Alexandri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595115" y="1978635"/>
            <a:ext cx="10835384" cy="4616648"/>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Ø"/>
            </a:pPr>
            <a:r>
              <a:rPr lang="en-US" sz="2800" b="1" dirty="0">
                <a:solidFill>
                  <a:srgbClr val="F58221"/>
                </a:solidFill>
                <a:latin typeface="Alexandria"/>
              </a:rPr>
              <a:t>Examples:</a:t>
            </a:r>
          </a:p>
          <a:p>
            <a:pPr marL="800100" lvl="1" indent="-342900" algn="just">
              <a:lnSpc>
                <a:spcPct val="150000"/>
              </a:lnSpc>
              <a:buFont typeface="Wingdings" panose="05000000000000000000" pitchFamily="2" charset="2"/>
              <a:buChar char="§"/>
            </a:pPr>
            <a:r>
              <a:rPr lang="en-US" sz="2400" b="1" dirty="0">
                <a:latin typeface="Alexandria"/>
              </a:rPr>
              <a:t>Barcode Medication Administration (BCMA</a:t>
            </a:r>
            <a:r>
              <a:rPr lang="en-US" sz="2400" b="1" dirty="0" smtClean="0">
                <a:latin typeface="Alexandria"/>
              </a:rPr>
              <a:t>):</a:t>
            </a:r>
            <a:r>
              <a:rPr lang="en-US" sz="2400" dirty="0" smtClean="0">
                <a:latin typeface="Alexandria"/>
              </a:rPr>
              <a:t> Ensures </a:t>
            </a:r>
            <a:r>
              <a:rPr lang="en-US" sz="2400" dirty="0">
                <a:latin typeface="Alexandria"/>
              </a:rPr>
              <a:t>correct patient, drug, dose, and time.</a:t>
            </a:r>
          </a:p>
          <a:p>
            <a:pPr marL="800100" lvl="1" indent="-342900" algn="just">
              <a:lnSpc>
                <a:spcPct val="150000"/>
              </a:lnSpc>
              <a:buFont typeface="Wingdings" panose="05000000000000000000" pitchFamily="2" charset="2"/>
              <a:buChar char="§"/>
            </a:pPr>
            <a:r>
              <a:rPr lang="en-US" sz="2400" b="1" dirty="0">
                <a:latin typeface="Alexandria"/>
              </a:rPr>
              <a:t>Pre-Surgical </a:t>
            </a:r>
            <a:r>
              <a:rPr lang="en-US" sz="2400" b="1" dirty="0" smtClean="0">
                <a:latin typeface="Alexandria"/>
              </a:rPr>
              <a:t>Checklists</a:t>
            </a:r>
            <a:r>
              <a:rPr lang="en-US" sz="2400" dirty="0" smtClean="0">
                <a:latin typeface="Alexandria"/>
              </a:rPr>
              <a:t>: Prevents </a:t>
            </a:r>
            <a:r>
              <a:rPr lang="en-US" sz="2400" dirty="0">
                <a:latin typeface="Alexandria"/>
              </a:rPr>
              <a:t>wrong-site surgeries.</a:t>
            </a:r>
          </a:p>
          <a:p>
            <a:pPr marL="800100" lvl="1" indent="-342900" algn="just">
              <a:lnSpc>
                <a:spcPct val="150000"/>
              </a:lnSpc>
              <a:buFont typeface="Wingdings" panose="05000000000000000000" pitchFamily="2" charset="2"/>
              <a:buChar char="§"/>
            </a:pPr>
            <a:r>
              <a:rPr lang="en-US" sz="2400" b="1" dirty="0">
                <a:latin typeface="Alexandria"/>
              </a:rPr>
              <a:t>Color-Coded </a:t>
            </a:r>
            <a:r>
              <a:rPr lang="en-US" sz="2400" b="1" dirty="0" smtClean="0">
                <a:latin typeface="Alexandria"/>
              </a:rPr>
              <a:t>Wristbands:</a:t>
            </a:r>
            <a:r>
              <a:rPr lang="en-US" sz="2400" dirty="0" smtClean="0">
                <a:latin typeface="Alexandria"/>
              </a:rPr>
              <a:t> Identifies </a:t>
            </a:r>
            <a:r>
              <a:rPr lang="en-US" sz="2400" dirty="0">
                <a:latin typeface="Alexandria"/>
              </a:rPr>
              <a:t>high-risk patients (e.g., allergies, fall risk).</a:t>
            </a:r>
          </a:p>
          <a:p>
            <a:pPr marL="800100" lvl="1" indent="-342900" algn="just">
              <a:lnSpc>
                <a:spcPct val="150000"/>
              </a:lnSpc>
              <a:buFont typeface="Wingdings" panose="05000000000000000000" pitchFamily="2" charset="2"/>
              <a:buChar char="§"/>
            </a:pPr>
            <a:r>
              <a:rPr lang="en-US" sz="2400" b="1" dirty="0" smtClean="0">
                <a:latin typeface="Alexandria"/>
              </a:rPr>
              <a:t>Automatic </a:t>
            </a:r>
            <a:r>
              <a:rPr lang="en-US" sz="2400" b="1" dirty="0">
                <a:latin typeface="Alexandria"/>
              </a:rPr>
              <a:t>Hand Hygiene </a:t>
            </a:r>
            <a:r>
              <a:rPr lang="en-US" sz="2400" b="1" dirty="0" smtClean="0">
                <a:latin typeface="Alexandria"/>
              </a:rPr>
              <a:t>Sensors</a:t>
            </a:r>
            <a:r>
              <a:rPr lang="en-US" sz="2400" dirty="0" smtClean="0">
                <a:latin typeface="Alexandria"/>
              </a:rPr>
              <a:t>: Reinforces </a:t>
            </a:r>
            <a:r>
              <a:rPr lang="en-US" sz="2400" dirty="0">
                <a:latin typeface="Alexandria"/>
              </a:rPr>
              <a:t>infection control compliance.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6870755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1489" name="Title 1"/>
          <p:cNvSpPr>
            <a:spLocks noGrp="1"/>
          </p:cNvSpPr>
          <p:nvPr>
            <p:ph type="title"/>
          </p:nvPr>
        </p:nvSpPr>
        <p:spPr>
          <a:xfrm>
            <a:off x="1981200" y="0"/>
            <a:ext cx="8229600" cy="1143000"/>
          </a:xfrm>
        </p:spPr>
        <p:txBody>
          <a:bodyPr/>
          <a:lstStyle/>
          <a:p>
            <a:pPr algn="ctr"/>
            <a:r>
              <a:rPr lang="en-US" sz="4000" b="1" dirty="0">
                <a:solidFill>
                  <a:srgbClr val="F58221"/>
                </a:solidFill>
                <a:latin typeface="Alexandria"/>
                <a:ea typeface="MS PGothic" charset="0"/>
              </a:rPr>
              <a:t>The Model for Improvement</a:t>
            </a:r>
            <a:endParaRPr lang="en-US" sz="4000" dirty="0">
              <a:solidFill>
                <a:srgbClr val="FF0000"/>
              </a:solidFill>
              <a:latin typeface="Georgia" charset="0"/>
              <a:ea typeface="MS PGothic" charset="0"/>
            </a:endParaRPr>
          </a:p>
        </p:txBody>
      </p:sp>
      <p:grpSp>
        <p:nvGrpSpPr>
          <p:cNvPr id="191490" name="Group 30"/>
          <p:cNvGrpSpPr>
            <a:grpSpLocks/>
          </p:cNvGrpSpPr>
          <p:nvPr/>
        </p:nvGrpSpPr>
        <p:grpSpPr bwMode="auto">
          <a:xfrm>
            <a:off x="3810000" y="1143001"/>
            <a:ext cx="4648200" cy="5376863"/>
            <a:chOff x="2590800" y="1600200"/>
            <a:chExt cx="3886200" cy="4495800"/>
          </a:xfrm>
        </p:grpSpPr>
        <p:sp>
          <p:nvSpPr>
            <p:cNvPr id="5" name="Freeform 3"/>
            <p:cNvSpPr>
              <a:spLocks/>
            </p:cNvSpPr>
            <p:nvPr/>
          </p:nvSpPr>
          <p:spPr bwMode="auto">
            <a:xfrm>
              <a:off x="2743435" y="1600200"/>
              <a:ext cx="3580932" cy="532275"/>
            </a:xfrm>
            <a:custGeom>
              <a:avLst/>
              <a:gdLst>
                <a:gd name="T0" fmla="*/ 2147483647 w 2606"/>
                <a:gd name="T1" fmla="*/ 0 h 335"/>
                <a:gd name="T2" fmla="*/ 2147483647 w 2606"/>
                <a:gd name="T3" fmla="*/ 0 h 335"/>
                <a:gd name="T4" fmla="*/ 2147483647 w 2606"/>
                <a:gd name="T5" fmla="*/ 2147483647 h 335"/>
                <a:gd name="T6" fmla="*/ 0 w 2606"/>
                <a:gd name="T7" fmla="*/ 2147483647 h 335"/>
                <a:gd name="T8" fmla="*/ 2147483647 w 2606"/>
                <a:gd name="T9" fmla="*/ 0 h 335"/>
                <a:gd name="T10" fmla="*/ 0 60000 65536"/>
                <a:gd name="T11" fmla="*/ 0 60000 65536"/>
                <a:gd name="T12" fmla="*/ 0 60000 65536"/>
                <a:gd name="T13" fmla="*/ 0 60000 65536"/>
                <a:gd name="T14" fmla="*/ 0 60000 65536"/>
                <a:gd name="T15" fmla="*/ 0 w 2606"/>
                <a:gd name="T16" fmla="*/ 0 h 335"/>
                <a:gd name="T17" fmla="*/ 2606 w 2606"/>
                <a:gd name="T18" fmla="*/ 335 h 335"/>
              </a:gdLst>
              <a:ahLst/>
              <a:cxnLst>
                <a:cxn ang="T10">
                  <a:pos x="T0" y="T1"/>
                </a:cxn>
                <a:cxn ang="T11">
                  <a:pos x="T2" y="T3"/>
                </a:cxn>
                <a:cxn ang="T12">
                  <a:pos x="T4" y="T5"/>
                </a:cxn>
                <a:cxn ang="T13">
                  <a:pos x="T6" y="T7"/>
                </a:cxn>
                <a:cxn ang="T14">
                  <a:pos x="T8" y="T9"/>
                </a:cxn>
              </a:cxnLst>
              <a:rect l="T15" t="T16" r="T17" b="T18"/>
              <a:pathLst>
                <a:path w="2606" h="335">
                  <a:moveTo>
                    <a:pt x="117" y="0"/>
                  </a:moveTo>
                  <a:lnTo>
                    <a:pt x="2488" y="0"/>
                  </a:lnTo>
                  <a:lnTo>
                    <a:pt x="2605" y="334"/>
                  </a:lnTo>
                  <a:lnTo>
                    <a:pt x="0" y="334"/>
                  </a:lnTo>
                  <a:lnTo>
                    <a:pt x="117" y="0"/>
                  </a:lnTo>
                </a:path>
              </a:pathLst>
            </a:custGeom>
            <a:solidFill>
              <a:schemeClr val="accent1">
                <a:lumMod val="75000"/>
                <a:alpha val="50000"/>
              </a:schemeClr>
            </a:solidFill>
            <a:ln w="12700" cap="rnd">
              <a:solidFill>
                <a:srgbClr val="000000"/>
              </a:solidFill>
              <a:round/>
              <a:headEnd type="none" w="sm" len="sm"/>
              <a:tailEnd type="none" w="sm" len="sm"/>
            </a:ln>
          </p:spPr>
          <p:txBody>
            <a:bodyPr/>
            <a:lstStyle/>
            <a:p>
              <a:pPr eaLnBrk="0" hangingPunct="0">
                <a:defRPr/>
              </a:pPr>
              <a:endParaRPr lang="en-US" sz="2400">
                <a:solidFill>
                  <a:srgbClr val="000000"/>
                </a:solidFill>
                <a:latin typeface="Times"/>
                <a:ea typeface="MS PGothic" charset="0"/>
                <a:cs typeface="MS PGothic" charset="0"/>
              </a:endParaRPr>
            </a:p>
          </p:txBody>
        </p:sp>
        <p:sp>
          <p:nvSpPr>
            <p:cNvPr id="191495" name="Rectangle 13"/>
            <p:cNvSpPr>
              <a:spLocks noChangeArrowheads="1"/>
            </p:cNvSpPr>
            <p:nvPr/>
          </p:nvSpPr>
          <p:spPr bwMode="auto">
            <a:xfrm>
              <a:off x="2819400" y="1676400"/>
              <a:ext cx="3429000" cy="36078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algn="ctr" eaLnBrk="0" hangingPunct="0"/>
              <a:r>
                <a:rPr lang="en-US" sz="2200" b="1">
                  <a:solidFill>
                    <a:srgbClr val="000000"/>
                  </a:solidFill>
                  <a:latin typeface="Georgia" charset="0"/>
                  <a:ea typeface="MS PGothic" charset="0"/>
                  <a:cs typeface="MS PGothic" charset="0"/>
                </a:rPr>
                <a:t>Model for Improvement</a:t>
              </a:r>
            </a:p>
          </p:txBody>
        </p:sp>
        <p:sp>
          <p:nvSpPr>
            <p:cNvPr id="191496" name="Freeform 4"/>
            <p:cNvSpPr>
              <a:spLocks/>
            </p:cNvSpPr>
            <p:nvPr/>
          </p:nvSpPr>
          <p:spPr bwMode="auto">
            <a:xfrm>
              <a:off x="2590800" y="2133600"/>
              <a:ext cx="3886200" cy="1600200"/>
            </a:xfrm>
            <a:custGeom>
              <a:avLst/>
              <a:gdLst>
                <a:gd name="T0" fmla="*/ 2147483647 w 2606"/>
                <a:gd name="T1" fmla="*/ 0 h 1416"/>
                <a:gd name="T2" fmla="*/ 2147483647 w 2606"/>
                <a:gd name="T3" fmla="*/ 0 h 1416"/>
                <a:gd name="T4" fmla="*/ 2147483647 w 2606"/>
                <a:gd name="T5" fmla="*/ 2147483647 h 1416"/>
                <a:gd name="T6" fmla="*/ 0 w 2606"/>
                <a:gd name="T7" fmla="*/ 2147483647 h 1416"/>
                <a:gd name="T8" fmla="*/ 2147483647 w 2606"/>
                <a:gd name="T9" fmla="*/ 0 h 1416"/>
                <a:gd name="T10" fmla="*/ 0 60000 65536"/>
                <a:gd name="T11" fmla="*/ 0 60000 65536"/>
                <a:gd name="T12" fmla="*/ 0 60000 65536"/>
                <a:gd name="T13" fmla="*/ 0 60000 65536"/>
                <a:gd name="T14" fmla="*/ 0 60000 65536"/>
                <a:gd name="T15" fmla="*/ 0 w 2606"/>
                <a:gd name="T16" fmla="*/ 0 h 1416"/>
                <a:gd name="T17" fmla="*/ 2606 w 2606"/>
                <a:gd name="T18" fmla="*/ 1416 h 1416"/>
              </a:gdLst>
              <a:ahLst/>
              <a:cxnLst>
                <a:cxn ang="T10">
                  <a:pos x="T0" y="T1"/>
                </a:cxn>
                <a:cxn ang="T11">
                  <a:pos x="T2" y="T3"/>
                </a:cxn>
                <a:cxn ang="T12">
                  <a:pos x="T4" y="T5"/>
                </a:cxn>
                <a:cxn ang="T13">
                  <a:pos x="T6" y="T7"/>
                </a:cxn>
                <a:cxn ang="T14">
                  <a:pos x="T8" y="T9"/>
                </a:cxn>
              </a:cxnLst>
              <a:rect l="T15" t="T16" r="T17" b="T18"/>
              <a:pathLst>
                <a:path w="2606" h="1416">
                  <a:moveTo>
                    <a:pt x="235" y="0"/>
                  </a:moveTo>
                  <a:lnTo>
                    <a:pt x="2370" y="0"/>
                  </a:lnTo>
                  <a:lnTo>
                    <a:pt x="2605" y="1415"/>
                  </a:lnTo>
                  <a:lnTo>
                    <a:pt x="0" y="1415"/>
                  </a:lnTo>
                  <a:lnTo>
                    <a:pt x="235" y="0"/>
                  </a:lnTo>
                </a:path>
              </a:pathLst>
            </a:custGeom>
            <a:noFill/>
            <a:ln w="12700" cap="rnd">
              <a:solidFill>
                <a:schemeClr val="tx2"/>
              </a:solidFill>
              <a:round/>
              <a:headEnd type="none" w="sm" len="sm"/>
              <a:tailEnd type="none" w="sm" len="sm"/>
            </a:ln>
            <a:extLst>
              <a:ext uri="{909E8E84-426E-40dd-AFC4-6F175D3DCCD1}">
                <a14:hiddenFill xmlns="" xmlns:a14="http://schemas.microsoft.com/office/drawing/2010/main">
                  <a:solidFill>
                    <a:srgbClr val="FFFFFF"/>
                  </a:solidFill>
                </a14:hiddenFill>
              </a:ext>
            </a:extLst>
          </p:spPr>
          <p:txBody>
            <a:bodyPr/>
            <a:lstStyle/>
            <a:p>
              <a:pPr eaLnBrk="0" hangingPunct="0"/>
              <a:endParaRPr lang="en-US" sz="2400">
                <a:solidFill>
                  <a:srgbClr val="000000"/>
                </a:solidFill>
                <a:latin typeface="Times" charset="0"/>
                <a:ea typeface="MS PGothic" charset="0"/>
                <a:cs typeface="MS PGothic" charset="0"/>
              </a:endParaRPr>
            </a:p>
          </p:txBody>
        </p:sp>
        <p:sp>
          <p:nvSpPr>
            <p:cNvPr id="191497" name="Line 5"/>
            <p:cNvSpPr>
              <a:spLocks noChangeShapeType="1"/>
            </p:cNvSpPr>
            <p:nvPr/>
          </p:nvSpPr>
          <p:spPr bwMode="auto">
            <a:xfrm>
              <a:off x="2895600" y="2514600"/>
              <a:ext cx="32766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1498" name="Line 6"/>
            <p:cNvSpPr>
              <a:spLocks noChangeShapeType="1"/>
            </p:cNvSpPr>
            <p:nvPr/>
          </p:nvSpPr>
          <p:spPr bwMode="auto">
            <a:xfrm>
              <a:off x="2743200" y="3124200"/>
              <a:ext cx="3581400" cy="0"/>
            </a:xfrm>
            <a:prstGeom prst="line">
              <a:avLst/>
            </a:prstGeom>
            <a:noFill/>
            <a:ln w="12700">
              <a:solidFill>
                <a:srgbClr val="7F7F7F"/>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1499" name="Arc 26"/>
            <p:cNvSpPr>
              <a:spLocks/>
            </p:cNvSpPr>
            <p:nvPr/>
          </p:nvSpPr>
          <p:spPr bwMode="auto">
            <a:xfrm rot="2040000">
              <a:off x="3114401" y="3902950"/>
              <a:ext cx="506915" cy="570691"/>
            </a:xfrm>
            <a:custGeom>
              <a:avLst/>
              <a:gdLst>
                <a:gd name="T0" fmla="*/ 2147483647 w 21600"/>
                <a:gd name="T1" fmla="*/ 2147483647 h 21600"/>
                <a:gd name="T2" fmla="*/ 0 w 21600"/>
                <a:gd name="T3" fmla="*/ 0 h 21600"/>
                <a:gd name="T4" fmla="*/ 2147483647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254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1500" name="Arc 27"/>
            <p:cNvSpPr>
              <a:spLocks/>
            </p:cNvSpPr>
            <p:nvPr/>
          </p:nvSpPr>
          <p:spPr bwMode="auto">
            <a:xfrm rot="-2040000">
              <a:off x="5578739" y="3875738"/>
              <a:ext cx="528016" cy="594447"/>
            </a:xfrm>
            <a:custGeom>
              <a:avLst/>
              <a:gdLst>
                <a:gd name="T0" fmla="*/ 2147483647 w 21600"/>
                <a:gd name="T1" fmla="*/ 0 h 21600"/>
                <a:gd name="T2" fmla="*/ 0 w 21600"/>
                <a:gd name="T3" fmla="*/ 2147483647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254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2" name="Oval 11"/>
            <p:cNvSpPr/>
            <p:nvPr/>
          </p:nvSpPr>
          <p:spPr>
            <a:xfrm>
              <a:off x="3429625" y="3885930"/>
              <a:ext cx="2361185" cy="2057422"/>
            </a:xfrm>
            <a:prstGeom prst="ellipse">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191502" name="TextBox 39"/>
            <p:cNvSpPr txBox="1">
              <a:spLocks noChangeArrowheads="1"/>
            </p:cNvSpPr>
            <p:nvPr/>
          </p:nvSpPr>
          <p:spPr bwMode="auto">
            <a:xfrm>
              <a:off x="2958059" y="2176046"/>
              <a:ext cx="3200400" cy="28305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What are we trying to accomplish?</a:t>
              </a:r>
            </a:p>
          </p:txBody>
        </p:sp>
        <p:sp>
          <p:nvSpPr>
            <p:cNvPr id="191503" name="TextBox 40"/>
            <p:cNvSpPr txBox="1">
              <a:spLocks noChangeArrowheads="1"/>
            </p:cNvSpPr>
            <p:nvPr/>
          </p:nvSpPr>
          <p:spPr bwMode="auto">
            <a:xfrm>
              <a:off x="2895600" y="2576706"/>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How will we know that a </a:t>
              </a:r>
            </a:p>
            <a:p>
              <a:pPr algn="ctr" eaLnBrk="0" hangingPunct="0"/>
              <a:r>
                <a:rPr lang="en-US" sz="1600" b="1">
                  <a:solidFill>
                    <a:srgbClr val="000000"/>
                  </a:solidFill>
                  <a:latin typeface="Georgia" charset="0"/>
                  <a:ea typeface="ＭＳ Ｐゴシック" charset="0"/>
                  <a:cs typeface="ＭＳ Ｐゴシック" charset="0"/>
                </a:rPr>
                <a:t>change is an improvement?</a:t>
              </a:r>
            </a:p>
          </p:txBody>
        </p:sp>
        <p:sp>
          <p:nvSpPr>
            <p:cNvPr id="191504" name="TextBox 41"/>
            <p:cNvSpPr txBox="1">
              <a:spLocks noChangeArrowheads="1"/>
            </p:cNvSpPr>
            <p:nvPr/>
          </p:nvSpPr>
          <p:spPr bwMode="auto">
            <a:xfrm>
              <a:off x="2895600" y="3150129"/>
              <a:ext cx="3200400" cy="48891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1600" b="1">
                  <a:solidFill>
                    <a:srgbClr val="000000"/>
                  </a:solidFill>
                  <a:latin typeface="Georgia" charset="0"/>
                  <a:ea typeface="ＭＳ Ｐゴシック" charset="0"/>
                  <a:cs typeface="ＭＳ Ｐゴシック" charset="0"/>
                </a:rPr>
                <a:t>What change can we make that will result in improvement?</a:t>
              </a:r>
            </a:p>
          </p:txBody>
        </p:sp>
        <p:cxnSp>
          <p:nvCxnSpPr>
            <p:cNvPr id="16" name="Straight Connector 15"/>
            <p:cNvCxnSpPr>
              <a:stCxn id="12" idx="0"/>
              <a:endCxn id="12" idx="4"/>
            </p:cNvCxnSpPr>
            <p:nvPr/>
          </p:nvCxnSpPr>
          <p:spPr>
            <a:xfrm rot="16200000" flipH="1">
              <a:off x="3581506" y="4915305"/>
              <a:ext cx="2057422"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12" idx="2"/>
              <a:endCxn id="12" idx="6"/>
            </p:cNvCxnSpPr>
            <p:nvPr/>
          </p:nvCxnSpPr>
          <p:spPr>
            <a:xfrm rot="10800000" flipH="1">
              <a:off x="3429625" y="4914641"/>
              <a:ext cx="2361185" cy="132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91507" name="TextBox 44"/>
            <p:cNvSpPr txBox="1">
              <a:spLocks noChangeArrowheads="1"/>
            </p:cNvSpPr>
            <p:nvPr/>
          </p:nvSpPr>
          <p:spPr bwMode="auto">
            <a:xfrm>
              <a:off x="46482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Plan</a:t>
              </a:r>
            </a:p>
          </p:txBody>
        </p:sp>
        <p:sp>
          <p:nvSpPr>
            <p:cNvPr id="191508" name="TextBox 45"/>
            <p:cNvSpPr txBox="1">
              <a:spLocks noChangeArrowheads="1"/>
            </p:cNvSpPr>
            <p:nvPr/>
          </p:nvSpPr>
          <p:spPr bwMode="auto">
            <a:xfrm>
              <a:off x="46482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Do</a:t>
              </a:r>
            </a:p>
          </p:txBody>
        </p:sp>
        <p:sp>
          <p:nvSpPr>
            <p:cNvPr id="191509" name="TextBox 46"/>
            <p:cNvSpPr txBox="1">
              <a:spLocks noChangeArrowheads="1"/>
            </p:cNvSpPr>
            <p:nvPr/>
          </p:nvSpPr>
          <p:spPr bwMode="auto">
            <a:xfrm>
              <a:off x="3733800" y="5105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Study</a:t>
              </a:r>
            </a:p>
          </p:txBody>
        </p:sp>
        <p:sp>
          <p:nvSpPr>
            <p:cNvPr id="191510" name="TextBox 47"/>
            <p:cNvSpPr txBox="1">
              <a:spLocks noChangeArrowheads="1"/>
            </p:cNvSpPr>
            <p:nvPr/>
          </p:nvSpPr>
          <p:spPr bwMode="auto">
            <a:xfrm>
              <a:off x="3733800" y="4343400"/>
              <a:ext cx="838200" cy="33451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algn="ctr" eaLnBrk="0" hangingPunct="0"/>
              <a:r>
                <a:rPr lang="en-US" sz="2000" b="1">
                  <a:solidFill>
                    <a:srgbClr val="000000"/>
                  </a:solidFill>
                  <a:latin typeface="Georgia" charset="0"/>
                  <a:ea typeface="ＭＳ Ｐゴシック" charset="0"/>
                  <a:cs typeface="ＭＳ Ｐゴシック" charset="0"/>
                </a:rPr>
                <a:t>Act</a:t>
              </a:r>
            </a:p>
          </p:txBody>
        </p:sp>
        <p:sp>
          <p:nvSpPr>
            <p:cNvPr id="22" name="Right Arrow 21"/>
            <p:cNvSpPr/>
            <p:nvPr/>
          </p:nvSpPr>
          <p:spPr>
            <a:xfrm>
              <a:off x="4342775" y="3733283"/>
              <a:ext cx="457903"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3" name="Right Arrow 22"/>
            <p:cNvSpPr/>
            <p:nvPr/>
          </p:nvSpPr>
          <p:spPr>
            <a:xfrm rot="10800000">
              <a:off x="4419756" y="5790705"/>
              <a:ext cx="456575" cy="305295"/>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4" name="Right Arrow 23"/>
            <p:cNvSpPr/>
            <p:nvPr/>
          </p:nvSpPr>
          <p:spPr>
            <a:xfrm rot="16200000">
              <a:off x="3200654" y="4801164"/>
              <a:ext cx="456615" cy="303941"/>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sp>
          <p:nvSpPr>
            <p:cNvPr id="25" name="Right Arrow 24"/>
            <p:cNvSpPr/>
            <p:nvPr/>
          </p:nvSpPr>
          <p:spPr>
            <a:xfrm rot="5400000">
              <a:off x="5561839" y="4724177"/>
              <a:ext cx="457943" cy="305268"/>
            </a:xfrm>
            <a:prstGeom prst="rightArrow">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0" hangingPunct="0">
                <a:defRPr/>
              </a:pPr>
              <a:endParaRPr lang="en-US" sz="2400">
                <a:solidFill>
                  <a:srgbClr val="FFFFFF"/>
                </a:solidFill>
                <a:latin typeface="Times"/>
              </a:endParaRPr>
            </a:p>
          </p:txBody>
        </p:sp>
      </p:grpSp>
      <p:sp>
        <p:nvSpPr>
          <p:cNvPr id="191492" name="Right Arrow 26"/>
          <p:cNvSpPr>
            <a:spLocks noChangeArrowheads="1"/>
          </p:cNvSpPr>
          <p:nvPr/>
        </p:nvSpPr>
        <p:spPr bwMode="auto">
          <a:xfrm rot="10800000">
            <a:off x="8001000" y="4505325"/>
            <a:ext cx="825500" cy="484188"/>
          </a:xfrm>
          <a:prstGeom prst="rightArrow">
            <a:avLst>
              <a:gd name="adj1" fmla="val 50000"/>
              <a:gd name="adj2" fmla="val 50027"/>
            </a:avLst>
          </a:prstGeom>
          <a:solidFill>
            <a:srgbClr val="0070C0"/>
          </a:solidFill>
          <a:ln w="9525">
            <a:solidFill>
              <a:srgbClr val="0070C0"/>
            </a:solidFill>
            <a:round/>
            <a:headEnd/>
            <a:tailEnd/>
          </a:ln>
        </p:spPr>
        <p:txBody>
          <a:bodyPr/>
          <a:lstStyle/>
          <a:p>
            <a:pPr eaLnBrk="0" hangingPunct="0"/>
            <a:endParaRPr lang="en-US" sz="2400">
              <a:solidFill>
                <a:srgbClr val="000000"/>
              </a:solidFill>
              <a:latin typeface="Times" charset="0"/>
              <a:ea typeface="MS PGothic" charset="0"/>
              <a:cs typeface="MS PGothic" charset="0"/>
            </a:endParaRPr>
          </a:p>
        </p:txBody>
      </p:sp>
      <p:sp>
        <p:nvSpPr>
          <p:cNvPr id="191493" name="TextBox 1"/>
          <p:cNvSpPr txBox="1">
            <a:spLocks noChangeArrowheads="1"/>
          </p:cNvSpPr>
          <p:nvPr/>
        </p:nvSpPr>
        <p:spPr bwMode="auto">
          <a:xfrm>
            <a:off x="8915400" y="4343400"/>
            <a:ext cx="1752600" cy="954088"/>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eaLnBrk="0" hangingPunct="0"/>
            <a:r>
              <a:rPr lang="en-US" sz="2800" b="1">
                <a:solidFill>
                  <a:srgbClr val="000000"/>
                </a:solidFill>
                <a:latin typeface="Georgia" charset="0"/>
                <a:ea typeface="ＭＳ Ｐゴシック" charset="0"/>
                <a:cs typeface="ＭＳ Ｐゴシック" charset="0"/>
              </a:rPr>
              <a:t>P-D-S-A Cycle</a:t>
            </a:r>
          </a:p>
        </p:txBody>
      </p:sp>
      <p:pic>
        <p:nvPicPr>
          <p:cNvPr id="2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74367" y="157791"/>
            <a:ext cx="2305141" cy="1076343"/>
          </a:xfrm>
          <a:prstGeom prst="rect">
            <a:avLst/>
          </a:prstGeom>
        </p:spPr>
      </p:pic>
    </p:spTree>
    <p:extLst>
      <p:ext uri="{BB962C8B-B14F-4D97-AF65-F5344CB8AC3E}">
        <p14:creationId xmlns:p14="http://schemas.microsoft.com/office/powerpoint/2010/main" val="1969085754"/>
      </p:ext>
    </p:extLst>
  </p:cSld>
  <p:clrMapOvr>
    <a:masterClrMapping/>
  </p:clrMapOvr>
  <p:transition spd="slow" advClick="0"/>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1" name="Line 2"/>
          <p:cNvSpPr>
            <a:spLocks noChangeShapeType="1"/>
          </p:cNvSpPr>
          <p:nvPr/>
        </p:nvSpPr>
        <p:spPr bwMode="auto">
          <a:xfrm>
            <a:off x="7883525" y="2295525"/>
            <a:ext cx="0" cy="3392488"/>
          </a:xfrm>
          <a:prstGeom prst="line">
            <a:avLst/>
          </a:prstGeom>
          <a:noFill/>
          <a:ln>
            <a:noFill/>
          </a:ln>
          <a:extLst>
            <a:ext uri="{909E8E84-426E-40dd-AFC4-6F175D3DCCD1}">
              <a14:hiddenFill xmlns="" xmlns:a14="http://schemas.microsoft.com/office/drawing/2010/main">
                <a:noFill/>
              </a14:hiddenFill>
            </a:ext>
            <a:ext uri="{91240B29-F687-4f45-9708-019B960494DF}">
              <a14:hiddenLine xmlns="" xmlns:a14="http://schemas.microsoft.com/office/drawing/2010/main" w="25400">
                <a:solidFill>
                  <a:srgbClr val="000000"/>
                </a:solidFill>
                <a:round/>
                <a:headEnd type="none" w="sm" len="sm"/>
                <a:tailEnd type="none" w="sm" len="sm"/>
              </a14:hiddenLine>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4562" name="Line 3"/>
          <p:cNvSpPr>
            <a:spLocks noChangeShapeType="1"/>
          </p:cNvSpPr>
          <p:nvPr/>
        </p:nvSpPr>
        <p:spPr bwMode="auto">
          <a:xfrm>
            <a:off x="6110288" y="4019550"/>
            <a:ext cx="3600450" cy="0"/>
          </a:xfrm>
          <a:prstGeom prst="line">
            <a:avLst/>
          </a:prstGeom>
          <a:noFill/>
          <a:ln>
            <a:noFill/>
          </a:ln>
          <a:extLst>
            <a:ext uri="{909E8E84-426E-40dd-AFC4-6F175D3DCCD1}">
              <a14:hiddenFill xmlns="" xmlns:a14="http://schemas.microsoft.com/office/drawing/2010/main">
                <a:noFill/>
              </a14:hiddenFill>
            </a:ext>
            <a:ext uri="{91240B29-F687-4f45-9708-019B960494DF}">
              <a14:hiddenLine xmlns="" xmlns:a14="http://schemas.microsoft.com/office/drawing/2010/main" w="25400">
                <a:solidFill>
                  <a:srgbClr val="000000"/>
                </a:solidFill>
                <a:round/>
                <a:headEnd type="none" w="sm" len="sm"/>
                <a:tailEnd type="none" w="sm" len="sm"/>
              </a14:hiddenLine>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0244" name="Rectangle 4"/>
          <p:cNvSpPr>
            <a:spLocks noGrp="1" noChangeArrowheads="1"/>
          </p:cNvSpPr>
          <p:nvPr>
            <p:ph type="title"/>
          </p:nvPr>
        </p:nvSpPr>
        <p:spPr>
          <a:xfrm>
            <a:off x="410817" y="0"/>
            <a:ext cx="11330609" cy="1524000"/>
          </a:xfrm>
        </p:spPr>
        <p:txBody>
          <a:bodyPr>
            <a:normAutofit/>
          </a:bodyPr>
          <a:lstStyle/>
          <a:p>
            <a:pPr algn="ctr">
              <a:defRPr/>
            </a:pPr>
            <a:r>
              <a:rPr lang="en-US" sz="4000" b="1" dirty="0">
                <a:solidFill>
                  <a:srgbClr val="00AEEF"/>
                </a:solidFill>
                <a:latin typeface="Alexandria"/>
                <a:ea typeface="MS PGothic" charset="0"/>
              </a:rPr>
              <a:t>The PDSA Cycle</a:t>
            </a:r>
            <a:br>
              <a:rPr lang="en-US" sz="4000" b="1" dirty="0">
                <a:solidFill>
                  <a:srgbClr val="00AEEF"/>
                </a:solidFill>
                <a:latin typeface="Alexandria"/>
                <a:ea typeface="MS PGothic" charset="0"/>
              </a:rPr>
            </a:br>
            <a:r>
              <a:rPr lang="en-US" sz="4000" b="1" dirty="0">
                <a:solidFill>
                  <a:srgbClr val="00AEEF"/>
                </a:solidFill>
                <a:latin typeface="Alexandria"/>
                <a:ea typeface="MS PGothic" charset="0"/>
              </a:rPr>
              <a:t>Four Steps: Plan, Do, Study, Act</a:t>
            </a:r>
          </a:p>
        </p:txBody>
      </p:sp>
      <p:sp>
        <p:nvSpPr>
          <p:cNvPr id="194564" name="Text Box 5"/>
          <p:cNvSpPr txBox="1">
            <a:spLocks noChangeArrowheads="1"/>
          </p:cNvSpPr>
          <p:nvPr/>
        </p:nvSpPr>
        <p:spPr bwMode="auto">
          <a:xfrm>
            <a:off x="221870" y="1515576"/>
            <a:ext cx="7874863" cy="489364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wrap="square">
            <a:spAutoFit/>
          </a:bodyPr>
          <a:lstStyle>
            <a:lvl1pPr marL="342900" indent="-342900">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marL="457200" indent="-457200" algn="just" eaLnBrk="0" hangingPunct="0">
              <a:lnSpc>
                <a:spcPct val="200000"/>
              </a:lnSpc>
              <a:spcBef>
                <a:spcPct val="50000"/>
              </a:spcBef>
              <a:buFont typeface="Wingdings" panose="05000000000000000000" pitchFamily="2" charset="2"/>
              <a:buChar char="Ø"/>
            </a:pPr>
            <a:r>
              <a:rPr lang="en-US" sz="3600" b="1" dirty="0">
                <a:solidFill>
                  <a:srgbClr val="F58221"/>
                </a:solidFill>
                <a:latin typeface="Alexandria"/>
                <a:ea typeface="ＭＳ Ｐゴシック" charset="0"/>
                <a:cs typeface="ＭＳ Ｐゴシック" charset="0"/>
              </a:rPr>
              <a:t>Also known as:</a:t>
            </a:r>
          </a:p>
          <a:p>
            <a:pPr lvl="1" algn="just" eaLnBrk="0" hangingPunct="0">
              <a:lnSpc>
                <a:spcPct val="200000"/>
              </a:lnSpc>
              <a:spcBef>
                <a:spcPct val="50000"/>
              </a:spcBef>
              <a:buFontTx/>
              <a:buChar char="•"/>
            </a:pPr>
            <a:r>
              <a:rPr lang="en-US" sz="3200" b="1" dirty="0">
                <a:solidFill>
                  <a:srgbClr val="0054A8"/>
                </a:solidFill>
                <a:latin typeface="Alexandria"/>
                <a:ea typeface="ＭＳ Ｐゴシック" charset="0"/>
                <a:cs typeface="ＭＳ Ｐゴシック" charset="0"/>
              </a:rPr>
              <a:t>Shewhart Cycle.</a:t>
            </a:r>
          </a:p>
          <a:p>
            <a:pPr lvl="1" algn="just" eaLnBrk="0" hangingPunct="0">
              <a:lnSpc>
                <a:spcPct val="200000"/>
              </a:lnSpc>
              <a:spcBef>
                <a:spcPct val="50000"/>
              </a:spcBef>
              <a:buFontTx/>
              <a:buChar char="•"/>
            </a:pPr>
            <a:r>
              <a:rPr lang="en-US" sz="3200" b="1" dirty="0">
                <a:solidFill>
                  <a:srgbClr val="0054A8"/>
                </a:solidFill>
                <a:latin typeface="Alexandria"/>
                <a:ea typeface="ＭＳ Ｐゴシック" charset="0"/>
                <a:cs typeface="ＭＳ Ｐゴシック" charset="0"/>
              </a:rPr>
              <a:t>Deming Cycle.</a:t>
            </a:r>
          </a:p>
          <a:p>
            <a:pPr lvl="1" algn="just" eaLnBrk="0" hangingPunct="0">
              <a:lnSpc>
                <a:spcPct val="200000"/>
              </a:lnSpc>
              <a:spcBef>
                <a:spcPct val="50000"/>
              </a:spcBef>
              <a:buFontTx/>
              <a:buChar char="•"/>
            </a:pPr>
            <a:r>
              <a:rPr lang="en-US" sz="3200" b="1" dirty="0">
                <a:solidFill>
                  <a:srgbClr val="0054A8"/>
                </a:solidFill>
                <a:latin typeface="Alexandria"/>
                <a:ea typeface="ＭＳ Ｐゴシック" charset="0"/>
                <a:cs typeface="ＭＳ Ｐゴシック" charset="0"/>
              </a:rPr>
              <a:t>Learning and Improvement Cycle.</a:t>
            </a:r>
          </a:p>
        </p:txBody>
      </p:sp>
      <p:sp>
        <p:nvSpPr>
          <p:cNvPr id="194565" name="Line 6"/>
          <p:cNvSpPr>
            <a:spLocks noChangeShapeType="1"/>
          </p:cNvSpPr>
          <p:nvPr/>
        </p:nvSpPr>
        <p:spPr bwMode="auto">
          <a:xfrm>
            <a:off x="9349409" y="2286000"/>
            <a:ext cx="0" cy="335280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a:lstStyle/>
          <a:p>
            <a:pPr eaLnBrk="0" hangingPunct="0"/>
            <a:endParaRPr lang="en-US" sz="2400">
              <a:solidFill>
                <a:srgbClr val="000000"/>
              </a:solidFill>
              <a:latin typeface="Times" charset="0"/>
              <a:ea typeface="MS PGothic" charset="0"/>
              <a:cs typeface="MS PGothic" charset="0"/>
            </a:endParaRPr>
          </a:p>
        </p:txBody>
      </p:sp>
      <p:grpSp>
        <p:nvGrpSpPr>
          <p:cNvPr id="194566" name="Group 7"/>
          <p:cNvGrpSpPr>
            <a:grpSpLocks/>
          </p:cNvGrpSpPr>
          <p:nvPr/>
        </p:nvGrpSpPr>
        <p:grpSpPr bwMode="auto">
          <a:xfrm>
            <a:off x="7423633" y="2120349"/>
            <a:ext cx="3827462" cy="3700463"/>
            <a:chOff x="2784" y="1344"/>
            <a:chExt cx="2411" cy="2331"/>
          </a:xfrm>
        </p:grpSpPr>
        <p:sp>
          <p:nvSpPr>
            <p:cNvPr id="194568" name="Oval 8"/>
            <p:cNvSpPr>
              <a:spLocks noChangeArrowheads="1"/>
            </p:cNvSpPr>
            <p:nvPr/>
          </p:nvSpPr>
          <p:spPr bwMode="auto">
            <a:xfrm>
              <a:off x="2904" y="1446"/>
              <a:ext cx="2166" cy="2136"/>
            </a:xfrm>
            <a:prstGeom prst="ellipse">
              <a:avLst/>
            </a:prstGeom>
            <a:noFill/>
            <a:ln w="254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4569" name="Rectangle 9"/>
            <p:cNvSpPr>
              <a:spLocks noChangeArrowheads="1"/>
            </p:cNvSpPr>
            <p:nvPr/>
          </p:nvSpPr>
          <p:spPr bwMode="auto">
            <a:xfrm>
              <a:off x="3268" y="1904"/>
              <a:ext cx="462" cy="3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77788" tIns="38100" rIns="77788" bIns="38100">
              <a:spAutoFit/>
            </a:bodyPr>
            <a:lstStyle/>
            <a:p>
              <a:pPr defTabSz="644525" eaLnBrk="0" hangingPunct="0"/>
              <a:r>
                <a:rPr lang="en-US" sz="3000" b="1">
                  <a:solidFill>
                    <a:srgbClr val="000000"/>
                  </a:solidFill>
                  <a:latin typeface="Times" charset="0"/>
                  <a:ea typeface="MS PGothic" charset="0"/>
                  <a:cs typeface="MS PGothic" charset="0"/>
                </a:rPr>
                <a:t>Act</a:t>
              </a:r>
            </a:p>
          </p:txBody>
        </p:sp>
        <p:sp>
          <p:nvSpPr>
            <p:cNvPr id="194570" name="Rectangle 10"/>
            <p:cNvSpPr>
              <a:spLocks noChangeArrowheads="1"/>
            </p:cNvSpPr>
            <p:nvPr/>
          </p:nvSpPr>
          <p:spPr bwMode="auto">
            <a:xfrm>
              <a:off x="4150" y="1904"/>
              <a:ext cx="571" cy="3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77788" tIns="38100" rIns="77788" bIns="38100">
              <a:spAutoFit/>
            </a:bodyPr>
            <a:lstStyle/>
            <a:p>
              <a:pPr defTabSz="644525" eaLnBrk="0" hangingPunct="0"/>
              <a:r>
                <a:rPr lang="en-US" sz="3000" b="1">
                  <a:solidFill>
                    <a:srgbClr val="000000"/>
                  </a:solidFill>
                  <a:latin typeface="Times" charset="0"/>
                  <a:ea typeface="MS PGothic" charset="0"/>
                  <a:cs typeface="MS PGothic" charset="0"/>
                </a:rPr>
                <a:t>Plan</a:t>
              </a:r>
            </a:p>
          </p:txBody>
        </p:sp>
        <p:sp>
          <p:nvSpPr>
            <p:cNvPr id="194571" name="Rectangle 11"/>
            <p:cNvSpPr>
              <a:spLocks noChangeArrowheads="1"/>
            </p:cNvSpPr>
            <p:nvPr/>
          </p:nvSpPr>
          <p:spPr bwMode="auto">
            <a:xfrm>
              <a:off x="3148" y="2705"/>
              <a:ext cx="704" cy="3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77788" tIns="38100" rIns="77788" bIns="38100">
              <a:spAutoFit/>
            </a:bodyPr>
            <a:lstStyle/>
            <a:p>
              <a:pPr defTabSz="644525" eaLnBrk="0" hangingPunct="0"/>
              <a:r>
                <a:rPr lang="en-US" sz="3000" b="1">
                  <a:solidFill>
                    <a:srgbClr val="000000"/>
                  </a:solidFill>
                  <a:latin typeface="Times" charset="0"/>
                  <a:ea typeface="MS PGothic" charset="0"/>
                  <a:cs typeface="MS PGothic" charset="0"/>
                </a:rPr>
                <a:t>Study</a:t>
              </a:r>
            </a:p>
          </p:txBody>
        </p:sp>
        <p:sp>
          <p:nvSpPr>
            <p:cNvPr id="194572" name="Rectangle 12"/>
            <p:cNvSpPr>
              <a:spLocks noChangeArrowheads="1"/>
            </p:cNvSpPr>
            <p:nvPr/>
          </p:nvSpPr>
          <p:spPr bwMode="auto">
            <a:xfrm>
              <a:off x="4232" y="2705"/>
              <a:ext cx="395" cy="33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lIns="77788" tIns="38100" rIns="77788" bIns="38100">
              <a:spAutoFit/>
            </a:bodyPr>
            <a:lstStyle/>
            <a:p>
              <a:pPr defTabSz="644525" eaLnBrk="0" hangingPunct="0"/>
              <a:r>
                <a:rPr lang="en-US" sz="3000" b="1">
                  <a:solidFill>
                    <a:srgbClr val="000000"/>
                  </a:solidFill>
                  <a:latin typeface="Times" charset="0"/>
                  <a:ea typeface="MS PGothic" charset="0"/>
                  <a:cs typeface="MS PGothic" charset="0"/>
                </a:rPr>
                <a:t>Do</a:t>
              </a:r>
            </a:p>
          </p:txBody>
        </p:sp>
        <p:sp>
          <p:nvSpPr>
            <p:cNvPr id="194573" name="AutoShape 13"/>
            <p:cNvSpPr>
              <a:spLocks noChangeArrowheads="1"/>
            </p:cNvSpPr>
            <p:nvPr/>
          </p:nvSpPr>
          <p:spPr bwMode="auto">
            <a:xfrm>
              <a:off x="3850" y="1344"/>
              <a:ext cx="335" cy="196"/>
            </a:xfrm>
            <a:prstGeom prst="rightArrow">
              <a:avLst>
                <a:gd name="adj1" fmla="val 50000"/>
                <a:gd name="adj2" fmla="val 85467"/>
              </a:avLst>
            </a:prstGeom>
            <a:solidFill>
              <a:srgbClr val="FFFFFF"/>
            </a:solidFill>
            <a:ln w="12700">
              <a:solidFill>
                <a:schemeClr val="tx1"/>
              </a:solidFill>
              <a:miter lim="800000"/>
              <a:headEnd/>
              <a:tailEnd/>
            </a:ln>
            <a:effectLst>
              <a:outerShdw dist="107763" dir="2700000" algn="ctr" rotWithShape="0">
                <a:schemeClr val="bg2"/>
              </a:outerShdw>
            </a:effec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4574" name="AutoShape 14"/>
            <p:cNvSpPr>
              <a:spLocks noChangeArrowheads="1"/>
            </p:cNvSpPr>
            <p:nvPr/>
          </p:nvSpPr>
          <p:spPr bwMode="auto">
            <a:xfrm>
              <a:off x="3822" y="3479"/>
              <a:ext cx="335" cy="196"/>
            </a:xfrm>
            <a:prstGeom prst="leftArrow">
              <a:avLst>
                <a:gd name="adj1" fmla="val 50000"/>
                <a:gd name="adj2" fmla="val 85451"/>
              </a:avLst>
            </a:prstGeom>
            <a:solidFill>
              <a:srgbClr val="FFFFFF"/>
            </a:solidFill>
            <a:ln w="12700">
              <a:solidFill>
                <a:schemeClr val="tx1"/>
              </a:solidFill>
              <a:miter lim="800000"/>
              <a:headEnd/>
              <a:tailEnd/>
            </a:ln>
            <a:effectLst>
              <a:outerShdw dist="107763" dir="2700000" algn="ctr" rotWithShape="0">
                <a:schemeClr val="bg2"/>
              </a:outerShdw>
            </a:effec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4575" name="AutoShape 15"/>
            <p:cNvSpPr>
              <a:spLocks noChangeArrowheads="1"/>
            </p:cNvSpPr>
            <p:nvPr/>
          </p:nvSpPr>
          <p:spPr bwMode="auto">
            <a:xfrm>
              <a:off x="4975" y="2377"/>
              <a:ext cx="220" cy="300"/>
            </a:xfrm>
            <a:prstGeom prst="downArrow">
              <a:avLst>
                <a:gd name="adj1" fmla="val 50000"/>
                <a:gd name="adj2" fmla="val 68188"/>
              </a:avLst>
            </a:prstGeom>
            <a:solidFill>
              <a:srgbClr val="FFFFFF"/>
            </a:solidFill>
            <a:ln w="12700">
              <a:solidFill>
                <a:schemeClr val="tx1"/>
              </a:solidFill>
              <a:miter lim="800000"/>
              <a:headEnd/>
              <a:tailEnd/>
            </a:ln>
            <a:effectLst>
              <a:outerShdw dist="107763" dir="2700000" algn="ctr" rotWithShape="0">
                <a:schemeClr val="bg2"/>
              </a:outerShdw>
            </a:effec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4576" name="AutoShape 16"/>
            <p:cNvSpPr>
              <a:spLocks noChangeArrowheads="1"/>
            </p:cNvSpPr>
            <p:nvPr/>
          </p:nvSpPr>
          <p:spPr bwMode="auto">
            <a:xfrm>
              <a:off x="2784" y="2377"/>
              <a:ext cx="220" cy="300"/>
            </a:xfrm>
            <a:prstGeom prst="upArrow">
              <a:avLst>
                <a:gd name="adj1" fmla="val 50000"/>
                <a:gd name="adj2" fmla="val 68176"/>
              </a:avLst>
            </a:prstGeom>
            <a:solidFill>
              <a:srgbClr val="FFFFFF"/>
            </a:solidFill>
            <a:ln w="12700">
              <a:solidFill>
                <a:schemeClr val="tx1"/>
              </a:solidFill>
              <a:miter lim="800000"/>
              <a:headEnd/>
              <a:tailEnd/>
            </a:ln>
            <a:effectLst>
              <a:outerShdw dist="107763" dir="2700000" algn="ctr" rotWithShape="0">
                <a:schemeClr val="bg2"/>
              </a:outerShdw>
            </a:effec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94577" name="Line 17"/>
            <p:cNvSpPr>
              <a:spLocks noChangeShapeType="1"/>
            </p:cNvSpPr>
            <p:nvPr/>
          </p:nvSpPr>
          <p:spPr bwMode="auto">
            <a:xfrm>
              <a:off x="3004" y="2532"/>
              <a:ext cx="1971"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a:lstStyle/>
            <a:p>
              <a:pPr eaLnBrk="0" hangingPunct="0"/>
              <a:endParaRPr lang="en-US" sz="2400">
                <a:solidFill>
                  <a:srgbClr val="000000"/>
                </a:solidFill>
                <a:latin typeface="Times" charset="0"/>
                <a:ea typeface="MS PGothic" charset="0"/>
                <a:cs typeface="MS PGothic" charset="0"/>
              </a:endParaRPr>
            </a:p>
          </p:txBody>
        </p:sp>
      </p:grpSp>
      <p:pic>
        <p:nvPicPr>
          <p:cNvPr id="1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0349395" y="157791"/>
            <a:ext cx="1830113" cy="1076343"/>
          </a:xfrm>
          <a:prstGeom prst="rect">
            <a:avLst/>
          </a:prstGeom>
        </p:spPr>
      </p:pic>
    </p:spTree>
    <p:extLst>
      <p:ext uri="{BB962C8B-B14F-4D97-AF65-F5344CB8AC3E}">
        <p14:creationId xmlns:p14="http://schemas.microsoft.com/office/powerpoint/2010/main" val="3330870237"/>
      </p:ext>
    </p:extLst>
  </p:cSld>
  <p:clrMapOvr>
    <a:masterClrMapping/>
  </p:clrMapOvr>
  <p:transition advTm="103891"/>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7098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276171" y="698975"/>
            <a:ext cx="5689614" cy="646331"/>
          </a:xfrm>
          <a:prstGeom prst="rect">
            <a:avLst/>
          </a:prstGeom>
          <a:noFill/>
        </p:spPr>
        <p:txBody>
          <a:bodyPr wrap="square" rtlCol="0">
            <a:spAutoFit/>
          </a:bodyPr>
          <a:lstStyle/>
          <a:p>
            <a:pPr algn="ctr"/>
            <a:r>
              <a:rPr lang="en-US" sz="3600" b="1" i="1" dirty="0" smtClean="0">
                <a:solidFill>
                  <a:srgbClr val="F58221"/>
                </a:solidFill>
                <a:latin typeface="Alexandria" charset="0"/>
                <a:cs typeface="Alexandria" charset="0"/>
              </a:rPr>
              <a:t>Use </a:t>
            </a:r>
            <a:r>
              <a:rPr lang="en-US" sz="3600" b="1" i="1" dirty="0">
                <a:solidFill>
                  <a:srgbClr val="F58221"/>
                </a:solidFill>
                <a:latin typeface="Alexandria" charset="0"/>
                <a:cs typeface="Alexandria" charset="0"/>
              </a:rPr>
              <a:t>PDSA Cycles </a:t>
            </a:r>
            <a:r>
              <a:rPr lang="en-US" sz="3600" b="1" i="1" dirty="0" smtClean="0">
                <a:solidFill>
                  <a:srgbClr val="F58221"/>
                </a:solidFill>
                <a:latin typeface="Alexandria" charset="0"/>
                <a:cs typeface="Alexandria" charset="0"/>
              </a:rPr>
              <a:t>for</a:t>
            </a:r>
            <a:endParaRPr lang="en-US" sz="3600" b="1" i="1" dirty="0">
              <a:solidFill>
                <a:srgbClr val="F58221"/>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17023" y="2271434"/>
            <a:ext cx="10807909" cy="3398944"/>
          </a:xfrm>
          <a:prstGeom prst="rect">
            <a:avLst/>
          </a:prstGeom>
          <a:noFill/>
        </p:spPr>
        <p:txBody>
          <a:bodyPr wrap="square" rtlCol="0">
            <a:spAutoFit/>
          </a:bodyPr>
          <a:lstStyle/>
          <a:p>
            <a:pPr marL="571500" indent="-571500" algn="just">
              <a:lnSpc>
                <a:spcPct val="150000"/>
              </a:lnSpc>
              <a:spcBef>
                <a:spcPct val="30000"/>
              </a:spcBef>
              <a:buFont typeface="Wingdings" panose="05000000000000000000" pitchFamily="2" charset="2"/>
              <a:buChar char="Ø"/>
            </a:pPr>
            <a:r>
              <a:rPr lang="en-US" sz="3200" b="1" i="1" u="sng" dirty="0">
                <a:solidFill>
                  <a:srgbClr val="0070C0"/>
                </a:solidFill>
                <a:latin typeface="Alexandria"/>
                <a:ea typeface="MS PGothic" charset="0"/>
              </a:rPr>
              <a:t>Testing</a:t>
            </a:r>
            <a:r>
              <a:rPr lang="en-US" sz="3200" dirty="0">
                <a:solidFill>
                  <a:srgbClr val="0070C0"/>
                </a:solidFill>
                <a:latin typeface="Alexandria"/>
                <a:ea typeface="MS PGothic" charset="0"/>
              </a:rPr>
              <a:t> or adapting a change idea</a:t>
            </a:r>
          </a:p>
          <a:p>
            <a:pPr marL="857250" lvl="1" indent="-457200" algn="just">
              <a:lnSpc>
                <a:spcPct val="150000"/>
              </a:lnSpc>
              <a:spcBef>
                <a:spcPct val="30000"/>
              </a:spcBef>
              <a:buFont typeface="Wingdings" panose="05000000000000000000" pitchFamily="2" charset="2"/>
              <a:buChar char="§"/>
            </a:pPr>
            <a:r>
              <a:rPr lang="en-US" sz="3200" dirty="0">
                <a:solidFill>
                  <a:srgbClr val="00B0F0"/>
                </a:solidFill>
                <a:latin typeface="Alexandria"/>
                <a:ea typeface="MS PGothic" charset="0"/>
              </a:rPr>
              <a:t>May answer a question related to the aim</a:t>
            </a:r>
            <a:r>
              <a:rPr lang="en-US" sz="3200" dirty="0" smtClean="0">
                <a:solidFill>
                  <a:srgbClr val="00B0F0"/>
                </a:solidFill>
                <a:latin typeface="Alexandria"/>
                <a:ea typeface="MS PGothic" charset="0"/>
              </a:rPr>
              <a:t>.</a:t>
            </a:r>
            <a:endParaRPr lang="en-US" sz="3200" dirty="0">
              <a:latin typeface="Alexandria"/>
              <a:ea typeface="MS PGothic" charset="0"/>
            </a:endParaRPr>
          </a:p>
          <a:p>
            <a:pPr marL="571500" indent="-571500" algn="just">
              <a:lnSpc>
                <a:spcPct val="150000"/>
              </a:lnSpc>
              <a:spcBef>
                <a:spcPct val="30000"/>
              </a:spcBef>
              <a:buFont typeface="Wingdings" panose="05000000000000000000" pitchFamily="2" charset="2"/>
              <a:buChar char="Ø"/>
            </a:pPr>
            <a:r>
              <a:rPr lang="en-US" sz="3200" dirty="0">
                <a:solidFill>
                  <a:srgbClr val="0070C0"/>
                </a:solidFill>
                <a:latin typeface="Alexandria"/>
                <a:ea typeface="MS PGothic" charset="0"/>
              </a:rPr>
              <a:t>Implementing a change</a:t>
            </a:r>
            <a:r>
              <a:rPr lang="en-US" sz="3200" dirty="0" smtClean="0">
                <a:solidFill>
                  <a:srgbClr val="0070C0"/>
                </a:solidFill>
                <a:latin typeface="Alexandria"/>
                <a:ea typeface="MS PGothic" charset="0"/>
              </a:rPr>
              <a:t>.</a:t>
            </a:r>
            <a:endParaRPr lang="en-US" sz="3200" dirty="0">
              <a:latin typeface="Alexandria"/>
              <a:ea typeface="MS PGothic" charset="0"/>
            </a:endParaRPr>
          </a:p>
          <a:p>
            <a:pPr marL="571500" indent="-571500" algn="just">
              <a:lnSpc>
                <a:spcPct val="150000"/>
              </a:lnSpc>
              <a:spcBef>
                <a:spcPct val="30000"/>
              </a:spcBef>
              <a:buFont typeface="Wingdings" panose="05000000000000000000" pitchFamily="2" charset="2"/>
              <a:buChar char="Ø"/>
            </a:pPr>
            <a:r>
              <a:rPr lang="en-US" sz="3200" dirty="0">
                <a:solidFill>
                  <a:srgbClr val="0070C0"/>
                </a:solidFill>
                <a:latin typeface="Alexandria"/>
                <a:ea typeface="MS PGothic" charset="0"/>
              </a:rPr>
              <a:t>Spreading the changes to the rest of the system.</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1"/>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9485337" y="2101396"/>
            <a:ext cx="2498654" cy="284582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329278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9057" y="269822"/>
            <a:ext cx="10163331" cy="6340839"/>
          </a:xfrm>
          <a:prstGeom prst="rect">
            <a:avLst/>
          </a:prstGeom>
          <a:ln>
            <a:noFill/>
          </a:ln>
          <a:effectLst>
            <a:outerShdw blurRad="292100" dist="139700" dir="2700000" algn="tl" rotWithShape="0">
              <a:srgbClr val="333333">
                <a:alpha val="65000"/>
              </a:srgbClr>
            </a:outerShdw>
          </a:effectLst>
        </p:spPr>
      </p:pic>
      <p:pic>
        <p:nvPicPr>
          <p:cNvPr id="3"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25875417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68963"/>
            <a:ext cx="5689614" cy="1200329"/>
          </a:xfrm>
          <a:prstGeom prst="rect">
            <a:avLst/>
          </a:prstGeom>
          <a:noFill/>
        </p:spPr>
        <p:txBody>
          <a:bodyPr wrap="square" rtlCol="0">
            <a:spAutoFit/>
          </a:bodyPr>
          <a:lstStyle/>
          <a:p>
            <a:pPr algn="ctr"/>
            <a:r>
              <a:rPr lang="en-US" sz="3600" b="1" i="1" dirty="0" smtClean="0">
                <a:solidFill>
                  <a:srgbClr val="F58221"/>
                </a:solidFill>
                <a:latin typeface="Alexandria" charset="0"/>
                <a:cs typeface="Alexandria" charset="0"/>
              </a:rPr>
              <a:t>Steps of PDSA Cycle</a:t>
            </a:r>
          </a:p>
          <a:p>
            <a:pPr marL="742950" indent="-742950" algn="ctr">
              <a:buFont typeface="+mj-lt"/>
              <a:buAutoNum type="arabicPeriod"/>
            </a:pPr>
            <a:r>
              <a:rPr lang="en-US" sz="3600" b="1" i="1" dirty="0" smtClean="0">
                <a:solidFill>
                  <a:srgbClr val="203E5F"/>
                </a:solidFill>
                <a:latin typeface="Alexandria" charset="0"/>
                <a:cs typeface="Alexandria" charset="0"/>
              </a:rPr>
              <a:t>Plan</a:t>
            </a:r>
            <a:endParaRPr lang="en-US" sz="3600" b="1" i="1" dirty="0">
              <a:solidFill>
                <a:srgbClr val="203E5F"/>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000139"/>
            <a:ext cx="10835384" cy="4524315"/>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Ø"/>
            </a:pPr>
            <a:r>
              <a:rPr lang="en-US" sz="3200" b="1" dirty="0">
                <a:latin typeface="Alexandria"/>
              </a:rPr>
              <a:t>First</a:t>
            </a:r>
            <a:r>
              <a:rPr lang="en-US" sz="3200" dirty="0">
                <a:latin typeface="Alexandria"/>
              </a:rPr>
              <a:t>, </a:t>
            </a:r>
            <a:r>
              <a:rPr lang="en-US" sz="3200" b="1" dirty="0">
                <a:latin typeface="Alexandria"/>
              </a:rPr>
              <a:t>identify</a:t>
            </a:r>
            <a:r>
              <a:rPr lang="en-US" sz="3200" dirty="0">
                <a:latin typeface="Alexandria"/>
              </a:rPr>
              <a:t> and </a:t>
            </a:r>
            <a:r>
              <a:rPr lang="en-US" sz="3200" b="1" dirty="0">
                <a:latin typeface="Alexandria"/>
              </a:rPr>
              <a:t>understand your problem </a:t>
            </a:r>
            <a:r>
              <a:rPr lang="en-US" sz="3200" dirty="0">
                <a:latin typeface="Alexandria"/>
              </a:rPr>
              <a:t>or </a:t>
            </a:r>
            <a:r>
              <a:rPr lang="en-US" sz="3200" b="1" dirty="0">
                <a:latin typeface="Alexandria"/>
              </a:rPr>
              <a:t>opportunity</a:t>
            </a:r>
            <a:r>
              <a:rPr lang="en-US" sz="3200" dirty="0">
                <a:latin typeface="Alexandria"/>
              </a:rPr>
              <a:t>. </a:t>
            </a:r>
            <a:endParaRPr lang="en-US" sz="3200" dirty="0" smtClean="0">
              <a:latin typeface="Alexandria"/>
            </a:endParaRPr>
          </a:p>
          <a:p>
            <a:pPr marL="457200" indent="-457200" algn="just">
              <a:lnSpc>
                <a:spcPct val="150000"/>
              </a:lnSpc>
              <a:buFont typeface="Wingdings" panose="05000000000000000000" pitchFamily="2" charset="2"/>
              <a:buChar char="Ø"/>
            </a:pPr>
            <a:r>
              <a:rPr lang="en-US" sz="3200" b="1" dirty="0" smtClean="0">
                <a:latin typeface="Alexandria"/>
              </a:rPr>
              <a:t>Perhaps</a:t>
            </a:r>
            <a:r>
              <a:rPr lang="en-US" sz="3200" dirty="0" smtClean="0">
                <a:latin typeface="Alexandria"/>
              </a:rPr>
              <a:t> </a:t>
            </a:r>
            <a:r>
              <a:rPr lang="en-US" sz="3200" dirty="0">
                <a:latin typeface="Alexandria"/>
              </a:rPr>
              <a:t>the quality of patient care </a:t>
            </a:r>
            <a:r>
              <a:rPr lang="en-US" sz="3200" b="1" dirty="0">
                <a:latin typeface="Alexandria"/>
              </a:rPr>
              <a:t>isn't meeting the desired standards</a:t>
            </a:r>
            <a:r>
              <a:rPr lang="en-US" sz="3200" dirty="0">
                <a:latin typeface="Alexandria"/>
              </a:rPr>
              <a:t>, or </a:t>
            </a:r>
            <a:r>
              <a:rPr lang="en-US" sz="3200" b="1" dirty="0">
                <a:latin typeface="Alexandria"/>
              </a:rPr>
              <a:t>an aspect of the healthcare delivery </a:t>
            </a:r>
            <a:r>
              <a:rPr lang="en-US" sz="3200" dirty="0">
                <a:latin typeface="Alexandria"/>
              </a:rPr>
              <a:t>process </a:t>
            </a:r>
            <a:r>
              <a:rPr lang="en-US" sz="3200" b="1" dirty="0">
                <a:latin typeface="Alexandria"/>
              </a:rPr>
              <a:t>should be achieving better outcomes</a:t>
            </a:r>
            <a:r>
              <a:rPr lang="en-US" sz="3200" dirty="0">
                <a:latin typeface="Alexandria"/>
              </a:rPr>
              <a: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91387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68963"/>
            <a:ext cx="5689614" cy="1200329"/>
          </a:xfrm>
          <a:prstGeom prst="rect">
            <a:avLst/>
          </a:prstGeom>
          <a:noFill/>
        </p:spPr>
        <p:txBody>
          <a:bodyPr wrap="square" rtlCol="0">
            <a:spAutoFit/>
          </a:bodyPr>
          <a:lstStyle/>
          <a:p>
            <a:pPr algn="ctr"/>
            <a:r>
              <a:rPr lang="en-US" sz="3600" b="1" i="1" dirty="0" smtClean="0">
                <a:solidFill>
                  <a:srgbClr val="F58221"/>
                </a:solidFill>
                <a:latin typeface="Alexandria" charset="0"/>
                <a:cs typeface="Alexandria" charset="0"/>
              </a:rPr>
              <a:t>Steps of PDSA Cycle</a:t>
            </a:r>
          </a:p>
          <a:p>
            <a:pPr marL="742950" indent="-742950" algn="ctr">
              <a:buFont typeface="+mj-lt"/>
              <a:buAutoNum type="arabicPeriod"/>
            </a:pPr>
            <a:r>
              <a:rPr lang="en-US" sz="3600" b="1" i="1" dirty="0" smtClean="0">
                <a:solidFill>
                  <a:srgbClr val="203E5F"/>
                </a:solidFill>
                <a:latin typeface="Alexandria" charset="0"/>
                <a:cs typeface="Alexandria" charset="0"/>
              </a:rPr>
              <a:t>Plan</a:t>
            </a:r>
            <a:endParaRPr lang="en-US" sz="3600" b="1" i="1" dirty="0">
              <a:solidFill>
                <a:srgbClr val="203E5F"/>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038172"/>
            <a:ext cx="10835384" cy="4524315"/>
          </a:xfrm>
          <a:prstGeom prst="rect">
            <a:avLst/>
          </a:prstGeom>
          <a:noFill/>
        </p:spPr>
        <p:txBody>
          <a:bodyPr wrap="square" rtlCol="0">
            <a:spAutoFit/>
          </a:bodyPr>
          <a:lstStyle/>
          <a:p>
            <a:pPr lvl="1" indent="-457200" algn="just">
              <a:lnSpc>
                <a:spcPct val="150000"/>
              </a:lnSpc>
              <a:buFont typeface="Wingdings" panose="05000000000000000000" pitchFamily="2" charset="2"/>
              <a:buChar char="Ø"/>
            </a:pPr>
            <a:r>
              <a:rPr lang="en-US" sz="3200" b="1" dirty="0" smtClean="0">
                <a:latin typeface="Alexandria"/>
              </a:rPr>
              <a:t>Explore </a:t>
            </a:r>
            <a:r>
              <a:rPr lang="en-US" sz="3200" b="1" dirty="0">
                <a:latin typeface="Alexandria"/>
              </a:rPr>
              <a:t>the information available in full</a:t>
            </a:r>
            <a:r>
              <a:rPr lang="en-US" sz="3200" dirty="0">
                <a:latin typeface="Alexandria"/>
              </a:rPr>
              <a:t>. </a:t>
            </a:r>
            <a:endParaRPr lang="en-US" sz="3200" dirty="0" smtClean="0">
              <a:latin typeface="Alexandria"/>
            </a:endParaRPr>
          </a:p>
          <a:p>
            <a:pPr lvl="1" indent="-457200" algn="just">
              <a:lnSpc>
                <a:spcPct val="150000"/>
              </a:lnSpc>
              <a:buFont typeface="Wingdings" panose="05000000000000000000" pitchFamily="2" charset="2"/>
              <a:buChar char="Ø"/>
            </a:pPr>
            <a:r>
              <a:rPr lang="en-US" sz="3200" b="1" dirty="0" smtClean="0">
                <a:latin typeface="Alexandria"/>
              </a:rPr>
              <a:t>Generate</a:t>
            </a:r>
            <a:r>
              <a:rPr lang="en-US" sz="3200" dirty="0" smtClean="0">
                <a:latin typeface="Alexandria"/>
              </a:rPr>
              <a:t> </a:t>
            </a:r>
            <a:r>
              <a:rPr lang="en-US" sz="3200" dirty="0">
                <a:latin typeface="Alexandria"/>
              </a:rPr>
              <a:t>and </a:t>
            </a:r>
            <a:r>
              <a:rPr lang="en-US" sz="3200" b="1" dirty="0">
                <a:latin typeface="Alexandria"/>
              </a:rPr>
              <a:t>screen ideas</a:t>
            </a:r>
            <a:r>
              <a:rPr lang="en-US" sz="3200" dirty="0">
                <a:latin typeface="Alexandria"/>
              </a:rPr>
              <a:t>, and develop a robust implementation plan.</a:t>
            </a:r>
          </a:p>
          <a:p>
            <a:pPr lvl="1" indent="-457200" algn="just">
              <a:lnSpc>
                <a:spcPct val="150000"/>
              </a:lnSpc>
              <a:buFont typeface="Wingdings" panose="05000000000000000000" pitchFamily="2" charset="2"/>
              <a:buChar char="Ø"/>
            </a:pPr>
            <a:r>
              <a:rPr lang="en-US" sz="3200" b="1" dirty="0">
                <a:latin typeface="Alexandria"/>
              </a:rPr>
              <a:t>Be sure </a:t>
            </a:r>
            <a:r>
              <a:rPr lang="en-US" sz="3200" dirty="0">
                <a:latin typeface="Alexandria"/>
              </a:rPr>
              <a:t>to </a:t>
            </a:r>
            <a:r>
              <a:rPr lang="en-US" sz="3200" b="1" dirty="0">
                <a:latin typeface="Alexandria"/>
              </a:rPr>
              <a:t>state your success criteria </a:t>
            </a:r>
            <a:r>
              <a:rPr lang="en-US" sz="3200" dirty="0">
                <a:latin typeface="Alexandria"/>
              </a:rPr>
              <a:t>and make them </a:t>
            </a:r>
            <a:r>
              <a:rPr lang="en-US" sz="3200" b="1" dirty="0">
                <a:latin typeface="Alexandria"/>
              </a:rPr>
              <a:t>as measurable as </a:t>
            </a:r>
            <a:r>
              <a:rPr lang="en-US" sz="3200" b="1" dirty="0" smtClean="0">
                <a:latin typeface="Alexandria"/>
              </a:rPr>
              <a:t>possible</a:t>
            </a:r>
            <a:r>
              <a:rPr lang="en-US" sz="3200" dirty="0">
                <a:latin typeface="Alexandria"/>
              </a:rPr>
              <a:t>,</a:t>
            </a:r>
            <a:r>
              <a:rPr lang="en-US" sz="3200" dirty="0" smtClean="0">
                <a:latin typeface="Alexandria"/>
              </a:rPr>
              <a:t> </a:t>
            </a:r>
            <a:r>
              <a:rPr lang="en-US" sz="3200" dirty="0">
                <a:latin typeface="Alexandria"/>
              </a:rPr>
              <a:t>You'll return to them later in the Check stage</a:t>
            </a:r>
            <a:r>
              <a:rPr lang="en-US" sz="3200" dirty="0" smtClean="0">
                <a:latin typeface="Alexandria"/>
              </a:rPr>
              <a:t>.</a:t>
            </a:r>
            <a:endParaRPr lang="en-US" sz="32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885242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68963"/>
            <a:ext cx="5689614" cy="1200329"/>
          </a:xfrm>
          <a:prstGeom prst="rect">
            <a:avLst/>
          </a:prstGeom>
          <a:noFill/>
        </p:spPr>
        <p:txBody>
          <a:bodyPr wrap="square" rtlCol="0">
            <a:spAutoFit/>
          </a:bodyPr>
          <a:lstStyle/>
          <a:p>
            <a:pPr algn="ctr"/>
            <a:r>
              <a:rPr lang="en-US" sz="3600" b="1" i="1" dirty="0" smtClean="0">
                <a:solidFill>
                  <a:srgbClr val="F58221"/>
                </a:solidFill>
                <a:latin typeface="Alexandria" charset="0"/>
                <a:cs typeface="Alexandria" charset="0"/>
              </a:rPr>
              <a:t>Steps of PDSA Cycle</a:t>
            </a:r>
          </a:p>
          <a:p>
            <a:pPr marL="742950" indent="-742950" algn="ctr">
              <a:buFont typeface="+mj-lt"/>
              <a:buAutoNum type="arabicPeriod" startAt="2"/>
            </a:pPr>
            <a:r>
              <a:rPr lang="en-US" sz="3600" b="1" i="1" dirty="0" smtClean="0">
                <a:solidFill>
                  <a:srgbClr val="203E5F"/>
                </a:solidFill>
                <a:latin typeface="Alexandria" charset="0"/>
                <a:cs typeface="Alexandria" charset="0"/>
              </a:rPr>
              <a:t>Do</a:t>
            </a:r>
            <a:endParaRPr lang="en-US" sz="3600" b="1" i="1" dirty="0">
              <a:solidFill>
                <a:srgbClr val="203E5F"/>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248068"/>
            <a:ext cx="10835384" cy="3890489"/>
          </a:xfrm>
          <a:prstGeom prst="rect">
            <a:avLst/>
          </a:prstGeom>
          <a:noFill/>
        </p:spPr>
        <p:txBody>
          <a:bodyPr wrap="square" rtlCol="0">
            <a:spAutoFit/>
          </a:bodyPr>
          <a:lstStyle/>
          <a:p>
            <a:pPr lvl="1" indent="-457200" algn="just">
              <a:lnSpc>
                <a:spcPct val="150000"/>
              </a:lnSpc>
              <a:buFont typeface="Wingdings" panose="05000000000000000000" pitchFamily="2" charset="2"/>
              <a:buChar char="Ø"/>
            </a:pPr>
            <a:r>
              <a:rPr lang="en-US" sz="2800" b="1" dirty="0">
                <a:latin typeface="Alexandria"/>
              </a:rPr>
              <a:t>Test the proposed solution </a:t>
            </a:r>
            <a:r>
              <a:rPr lang="en-US" sz="2800" dirty="0">
                <a:latin typeface="Alexandria"/>
              </a:rPr>
              <a:t>with a </a:t>
            </a:r>
            <a:r>
              <a:rPr lang="en-US" sz="2800" b="1" dirty="0">
                <a:latin typeface="Alexandria"/>
              </a:rPr>
              <a:t>small-scale pilot </a:t>
            </a:r>
            <a:r>
              <a:rPr lang="en-US" sz="2800" dirty="0">
                <a:latin typeface="Alexandria"/>
              </a:rPr>
              <a:t>to </a:t>
            </a:r>
            <a:r>
              <a:rPr lang="en-US" sz="2800" b="1" dirty="0">
                <a:latin typeface="Alexandria"/>
              </a:rPr>
              <a:t>assess its effectiveness</a:t>
            </a:r>
            <a:r>
              <a:rPr lang="en-US" sz="2800" dirty="0">
                <a:latin typeface="Alexandria"/>
              </a:rPr>
              <a:t> while </a:t>
            </a:r>
            <a:r>
              <a:rPr lang="en-US" sz="2800" b="1" dirty="0">
                <a:latin typeface="Alexandria"/>
              </a:rPr>
              <a:t>minimizing disruption</a:t>
            </a:r>
            <a:r>
              <a:rPr lang="en-US" sz="2800" dirty="0">
                <a:latin typeface="Alexandria"/>
              </a:rPr>
              <a:t>. </a:t>
            </a:r>
            <a:endParaRPr lang="en-US" sz="2800" dirty="0" smtClean="0">
              <a:latin typeface="Alexandria"/>
            </a:endParaRPr>
          </a:p>
          <a:p>
            <a:pPr lvl="1" indent="-457200" algn="just">
              <a:lnSpc>
                <a:spcPct val="150000"/>
              </a:lnSpc>
              <a:buFont typeface="Wingdings" panose="05000000000000000000" pitchFamily="2" charset="2"/>
              <a:buChar char="Ø"/>
            </a:pPr>
            <a:r>
              <a:rPr lang="en-US" sz="2800" b="1" dirty="0" smtClean="0">
                <a:latin typeface="Alexandria"/>
              </a:rPr>
              <a:t>Conduct </a:t>
            </a:r>
            <a:r>
              <a:rPr lang="en-US" sz="2800" b="1" dirty="0">
                <a:latin typeface="Alexandria"/>
              </a:rPr>
              <a:t>trials </a:t>
            </a:r>
            <a:r>
              <a:rPr lang="en-US" sz="2800" dirty="0">
                <a:latin typeface="Alexandria"/>
              </a:rPr>
              <a:t>in a specific department, location, or patient group </a:t>
            </a:r>
            <a:r>
              <a:rPr lang="en-US" sz="2800" b="1" dirty="0">
                <a:latin typeface="Alexandria"/>
              </a:rPr>
              <a:t>to evaluate outcomes before full implementation</a:t>
            </a:r>
            <a:r>
              <a:rPr lang="en-US" sz="2800" dirty="0">
                <a:latin typeface="Alexandria"/>
              </a:rPr>
              <a:t>. </a:t>
            </a:r>
            <a:endParaRPr lang="en-US" sz="2800" dirty="0" smtClean="0">
              <a:latin typeface="Alexandria"/>
            </a:endParaRPr>
          </a:p>
          <a:p>
            <a:pPr lvl="1" indent="-457200" algn="just">
              <a:lnSpc>
                <a:spcPct val="150000"/>
              </a:lnSpc>
              <a:buFont typeface="Wingdings" panose="05000000000000000000" pitchFamily="2" charset="2"/>
              <a:buChar char="Ø"/>
            </a:pPr>
            <a:r>
              <a:rPr lang="en-US" sz="2800" b="1" dirty="0">
                <a:latin typeface="Alexandria"/>
              </a:rPr>
              <a:t>As you run the pilot project</a:t>
            </a:r>
            <a:r>
              <a:rPr lang="en-US" sz="2800" dirty="0">
                <a:latin typeface="Alexandria"/>
              </a:rPr>
              <a:t>, </a:t>
            </a:r>
            <a:r>
              <a:rPr lang="en-US" sz="2800" b="1" dirty="0">
                <a:latin typeface="Alexandria"/>
              </a:rPr>
              <a:t>gather data </a:t>
            </a:r>
            <a:r>
              <a:rPr lang="en-US" sz="2800" dirty="0">
                <a:latin typeface="Alexandria"/>
              </a:rPr>
              <a:t>to show whether the change has worked or </a:t>
            </a:r>
            <a:r>
              <a:rPr lang="en-US" sz="2800" dirty="0" smtClean="0">
                <a:latin typeface="Alexandria"/>
              </a:rPr>
              <a:t>not, </a:t>
            </a:r>
            <a:r>
              <a:rPr lang="en-US" sz="2800" b="1" dirty="0">
                <a:latin typeface="Alexandria"/>
              </a:rPr>
              <a:t>You'll use this in the next stage</a:t>
            </a:r>
            <a:r>
              <a:rPr lang="en-US" sz="2800" dirty="0" smtClean="0">
                <a:latin typeface="Alexandria"/>
              </a:rPr>
              <a:t>.</a:t>
            </a:r>
            <a:endParaRPr lang="en-US" sz="28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016428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591464"/>
            <a:ext cx="5689614" cy="646331"/>
          </a:xfrm>
          <a:prstGeom prst="rect">
            <a:avLst/>
          </a:prstGeom>
          <a:noFill/>
        </p:spPr>
        <p:txBody>
          <a:bodyPr wrap="square" rtlCol="0">
            <a:spAutoFit/>
          </a:bodyPr>
          <a:lstStyle/>
          <a:p>
            <a:pPr algn="ctr"/>
            <a:r>
              <a:rPr lang="en-US" sz="3600" b="1" i="1" dirty="0">
                <a:solidFill>
                  <a:srgbClr val="0070C0"/>
                </a:solidFill>
                <a:latin typeface="Alexandria" charset="0"/>
                <a:cs typeface="Alexandria" charset="0"/>
              </a:rPr>
              <a:t>Why Pilot Testing?</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197037"/>
            <a:ext cx="10835384" cy="3785652"/>
          </a:xfrm>
          <a:prstGeom prst="rect">
            <a:avLst/>
          </a:prstGeom>
          <a:noFill/>
        </p:spPr>
        <p:txBody>
          <a:bodyPr wrap="square" rtlCol="0">
            <a:spAutoFit/>
          </a:bodyPr>
          <a:lstStyle/>
          <a:p>
            <a:pPr marL="514350" indent="-514350" algn="just">
              <a:lnSpc>
                <a:spcPct val="150000"/>
              </a:lnSpc>
              <a:buClr>
                <a:srgbClr val="F58221"/>
              </a:buClr>
              <a:buFont typeface="Wingdings" panose="05000000000000000000" pitchFamily="2" charset="2"/>
              <a:buChar char="§"/>
            </a:pPr>
            <a:r>
              <a:rPr lang="en-US" sz="3200" dirty="0">
                <a:solidFill>
                  <a:srgbClr val="F58221"/>
                </a:solidFill>
                <a:latin typeface="Alexandria"/>
                <a:ea typeface="MS PGothic" charset="0"/>
              </a:rPr>
              <a:t>Force us to think small.</a:t>
            </a:r>
          </a:p>
          <a:p>
            <a:pPr marL="514350" indent="-514350" algn="just">
              <a:lnSpc>
                <a:spcPct val="150000"/>
              </a:lnSpc>
              <a:buClr>
                <a:srgbClr val="F58221"/>
              </a:buClr>
              <a:buFont typeface="Wingdings" panose="05000000000000000000" pitchFamily="2" charset="2"/>
              <a:buChar char="§"/>
            </a:pPr>
            <a:r>
              <a:rPr lang="en-US" sz="3200" dirty="0">
                <a:solidFill>
                  <a:srgbClr val="F58221"/>
                </a:solidFill>
                <a:latin typeface="Alexandria"/>
                <a:ea typeface="MS PGothic" charset="0"/>
              </a:rPr>
              <a:t>Increases your belief that the change will result in improvement.</a:t>
            </a:r>
          </a:p>
          <a:p>
            <a:pPr marL="514350" indent="-514350" algn="just">
              <a:lnSpc>
                <a:spcPct val="150000"/>
              </a:lnSpc>
              <a:buClr>
                <a:srgbClr val="F58221"/>
              </a:buClr>
              <a:buFont typeface="Wingdings" panose="05000000000000000000" pitchFamily="2" charset="2"/>
              <a:buChar char="§"/>
            </a:pPr>
            <a:r>
              <a:rPr lang="en-US" sz="3200" dirty="0">
                <a:solidFill>
                  <a:srgbClr val="F58221"/>
                </a:solidFill>
                <a:latin typeface="Alexandria"/>
                <a:ea typeface="MS PGothic" charset="0"/>
              </a:rPr>
              <a:t>Opportunity for learning without impacting performance.</a:t>
            </a:r>
          </a:p>
          <a:p>
            <a:pPr marL="514350" indent="-514350" algn="just">
              <a:lnSpc>
                <a:spcPct val="150000"/>
              </a:lnSpc>
              <a:buClr>
                <a:srgbClr val="F58221"/>
              </a:buClr>
              <a:buFont typeface="Wingdings" panose="05000000000000000000" pitchFamily="2" charset="2"/>
              <a:buChar char="§"/>
            </a:pPr>
            <a:r>
              <a:rPr lang="en-US" sz="3200" dirty="0">
                <a:solidFill>
                  <a:srgbClr val="F58221"/>
                </a:solidFill>
                <a:latin typeface="Alexandria"/>
                <a:ea typeface="MS PGothic" charset="0"/>
              </a:rPr>
              <a:t>Help teams adapt good ideas to their specific situation.</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799352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68963"/>
            <a:ext cx="5689614" cy="1200329"/>
          </a:xfrm>
          <a:prstGeom prst="rect">
            <a:avLst/>
          </a:prstGeom>
          <a:noFill/>
        </p:spPr>
        <p:txBody>
          <a:bodyPr wrap="square" rtlCol="0">
            <a:spAutoFit/>
          </a:bodyPr>
          <a:lstStyle/>
          <a:p>
            <a:pPr algn="ctr"/>
            <a:r>
              <a:rPr lang="en-US" sz="3600" b="1" i="1" dirty="0" smtClean="0">
                <a:solidFill>
                  <a:srgbClr val="F58221"/>
                </a:solidFill>
                <a:latin typeface="Alexandria" charset="0"/>
                <a:cs typeface="Alexandria" charset="0"/>
              </a:rPr>
              <a:t>Steps of PDSA Cycle</a:t>
            </a:r>
          </a:p>
          <a:p>
            <a:pPr marL="742950" indent="-742950" algn="ctr">
              <a:buFont typeface="+mj-lt"/>
              <a:buAutoNum type="arabicPeriod" startAt="3"/>
            </a:pPr>
            <a:r>
              <a:rPr lang="en-US" sz="3600" b="1" i="1" dirty="0" smtClean="0">
                <a:solidFill>
                  <a:srgbClr val="203E5F"/>
                </a:solidFill>
                <a:latin typeface="Alexandria" charset="0"/>
                <a:cs typeface="Alexandria" charset="0"/>
              </a:rPr>
              <a:t>Study</a:t>
            </a:r>
            <a:endParaRPr lang="en-US" sz="3600" b="1" i="1" dirty="0">
              <a:solidFill>
                <a:srgbClr val="203E5F"/>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248068"/>
            <a:ext cx="10835384" cy="3970318"/>
          </a:xfrm>
          <a:prstGeom prst="rect">
            <a:avLst/>
          </a:prstGeom>
          <a:noFill/>
        </p:spPr>
        <p:txBody>
          <a:bodyPr wrap="square" rtlCol="0">
            <a:spAutoFit/>
          </a:bodyPr>
          <a:lstStyle/>
          <a:p>
            <a:pPr marL="457200" indent="-457200" algn="just">
              <a:lnSpc>
                <a:spcPct val="150000"/>
              </a:lnSpc>
              <a:buFont typeface="Wingdings" panose="05000000000000000000" pitchFamily="2" charset="2"/>
              <a:buChar char="Ø"/>
            </a:pPr>
            <a:r>
              <a:rPr lang="en-US" sz="2400" dirty="0">
                <a:latin typeface="Book Antiqua" panose="02040602050305030304" pitchFamily="18" charset="0"/>
              </a:rPr>
              <a:t>Next, </a:t>
            </a:r>
            <a:r>
              <a:rPr lang="en-US" sz="2400" b="1" dirty="0">
                <a:latin typeface="Book Antiqua" panose="02040602050305030304" pitchFamily="18" charset="0"/>
              </a:rPr>
              <a:t>analyze your pilot project's results against the expectations </a:t>
            </a:r>
            <a:r>
              <a:rPr lang="en-US" sz="2400" dirty="0">
                <a:latin typeface="Book Antiqua" panose="02040602050305030304" pitchFamily="18" charset="0"/>
              </a:rPr>
              <a:t>that you defined in Step 1, to assess whether your idea was a success.</a:t>
            </a:r>
          </a:p>
          <a:p>
            <a:pPr marL="457200" indent="-457200" algn="just">
              <a:lnSpc>
                <a:spcPct val="150000"/>
              </a:lnSpc>
              <a:buFont typeface="Wingdings" panose="05000000000000000000" pitchFamily="2" charset="2"/>
              <a:buChar char="Ø"/>
            </a:pPr>
            <a:r>
              <a:rPr lang="en-US" sz="2400" b="1" dirty="0">
                <a:latin typeface="Book Antiqua" panose="02040602050305030304" pitchFamily="18" charset="0"/>
              </a:rPr>
              <a:t>If it wasn't</a:t>
            </a:r>
            <a:r>
              <a:rPr lang="en-US" sz="2400" dirty="0">
                <a:latin typeface="Book Antiqua" panose="02040602050305030304" pitchFamily="18" charset="0"/>
              </a:rPr>
              <a:t>, </a:t>
            </a:r>
            <a:r>
              <a:rPr lang="en-US" sz="2400" b="1" dirty="0">
                <a:latin typeface="Book Antiqua" panose="02040602050305030304" pitchFamily="18" charset="0"/>
              </a:rPr>
              <a:t>return to Step 1</a:t>
            </a:r>
            <a:r>
              <a:rPr lang="en-US" sz="2400" dirty="0">
                <a:latin typeface="Book Antiqua" panose="02040602050305030304" pitchFamily="18" charset="0"/>
              </a:rPr>
              <a:t>. </a:t>
            </a:r>
            <a:r>
              <a:rPr lang="en-US" sz="2400" b="1" dirty="0">
                <a:latin typeface="Book Antiqua" panose="02040602050305030304" pitchFamily="18" charset="0"/>
              </a:rPr>
              <a:t>If it was</a:t>
            </a:r>
            <a:r>
              <a:rPr lang="en-US" sz="2400" dirty="0">
                <a:latin typeface="Book Antiqua" panose="02040602050305030304" pitchFamily="18" charset="0"/>
              </a:rPr>
              <a:t>, </a:t>
            </a:r>
            <a:r>
              <a:rPr lang="en-US" sz="2400" b="1" dirty="0">
                <a:latin typeface="Book Antiqua" panose="02040602050305030304" pitchFamily="18" charset="0"/>
              </a:rPr>
              <a:t>advance to Step 4</a:t>
            </a:r>
            <a:r>
              <a:rPr lang="en-US" sz="2400" dirty="0">
                <a:latin typeface="Book Antiqua" panose="02040602050305030304" pitchFamily="18" charset="0"/>
              </a:rPr>
              <a:t>.</a:t>
            </a:r>
          </a:p>
          <a:p>
            <a:pPr marL="457200" indent="-457200" algn="just">
              <a:lnSpc>
                <a:spcPct val="150000"/>
              </a:lnSpc>
              <a:buFont typeface="Wingdings" panose="05000000000000000000" pitchFamily="2" charset="2"/>
              <a:buChar char="Ø"/>
            </a:pPr>
            <a:r>
              <a:rPr lang="en-US" sz="2400" b="1" dirty="0">
                <a:latin typeface="Book Antiqua" panose="02040602050305030304" pitchFamily="18" charset="0"/>
              </a:rPr>
              <a:t>You may decide </a:t>
            </a:r>
            <a:r>
              <a:rPr lang="en-US" sz="2400" dirty="0">
                <a:latin typeface="Book Antiqua" panose="02040602050305030304" pitchFamily="18" charset="0"/>
              </a:rPr>
              <a:t>to </a:t>
            </a:r>
            <a:r>
              <a:rPr lang="en-US" sz="2400" b="1" dirty="0">
                <a:latin typeface="Book Antiqua" panose="02040602050305030304" pitchFamily="18" charset="0"/>
              </a:rPr>
              <a:t>try out more changes</a:t>
            </a:r>
            <a:r>
              <a:rPr lang="en-US" sz="2400" dirty="0">
                <a:latin typeface="Book Antiqua" panose="02040602050305030304" pitchFamily="18" charset="0"/>
              </a:rPr>
              <a:t>, </a:t>
            </a:r>
            <a:r>
              <a:rPr lang="en-US" sz="2400" b="1" dirty="0">
                <a:latin typeface="Book Antiqua" panose="02040602050305030304" pitchFamily="18" charset="0"/>
              </a:rPr>
              <a:t>and repeat the Do and </a:t>
            </a:r>
            <a:r>
              <a:rPr lang="en-US" sz="2400" b="1" dirty="0" smtClean="0">
                <a:latin typeface="Book Antiqua" panose="02040602050305030304" pitchFamily="18" charset="0"/>
              </a:rPr>
              <a:t>Study </a:t>
            </a:r>
            <a:r>
              <a:rPr lang="en-US" sz="2400" b="1" dirty="0">
                <a:latin typeface="Book Antiqua" panose="02040602050305030304" pitchFamily="18" charset="0"/>
              </a:rPr>
              <a:t>phases</a:t>
            </a:r>
            <a:r>
              <a:rPr lang="en-US" sz="2400" dirty="0">
                <a:latin typeface="Book Antiqua" panose="02040602050305030304" pitchFamily="18" charset="0"/>
              </a:rPr>
              <a:t>. </a:t>
            </a:r>
            <a:endParaRPr lang="en-US" sz="2400" dirty="0" smtClean="0">
              <a:latin typeface="Book Antiqua" panose="02040602050305030304" pitchFamily="18" charset="0"/>
            </a:endParaRPr>
          </a:p>
          <a:p>
            <a:pPr marL="457200" indent="-457200" algn="just">
              <a:lnSpc>
                <a:spcPct val="150000"/>
              </a:lnSpc>
              <a:buFont typeface="Wingdings" panose="05000000000000000000" pitchFamily="2" charset="2"/>
              <a:buChar char="Ø"/>
            </a:pPr>
            <a:r>
              <a:rPr lang="en-US" sz="2400" b="1" dirty="0" smtClean="0">
                <a:latin typeface="Book Antiqua" panose="02040602050305030304" pitchFamily="18" charset="0"/>
              </a:rPr>
              <a:t>But if your original plan definitely isn't working</a:t>
            </a:r>
            <a:r>
              <a:rPr lang="en-US" sz="2400" dirty="0" smtClean="0">
                <a:latin typeface="Book Antiqua" panose="02040602050305030304" pitchFamily="18" charset="0"/>
              </a:rPr>
              <a:t>, </a:t>
            </a:r>
            <a:r>
              <a:rPr lang="en-US" sz="2400" b="1" dirty="0">
                <a:latin typeface="Book Antiqua" panose="02040602050305030304" pitchFamily="18" charset="0"/>
              </a:rPr>
              <a:t>you'll need to return to Step 1.</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3265701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68963"/>
            <a:ext cx="5689614" cy="1200329"/>
          </a:xfrm>
          <a:prstGeom prst="rect">
            <a:avLst/>
          </a:prstGeom>
          <a:noFill/>
        </p:spPr>
        <p:txBody>
          <a:bodyPr wrap="square" rtlCol="0">
            <a:spAutoFit/>
          </a:bodyPr>
          <a:lstStyle/>
          <a:p>
            <a:pPr algn="ctr"/>
            <a:r>
              <a:rPr lang="en-US" sz="3600" b="1" i="1" dirty="0" smtClean="0">
                <a:solidFill>
                  <a:srgbClr val="F58221"/>
                </a:solidFill>
                <a:latin typeface="Alexandria" charset="0"/>
                <a:cs typeface="Alexandria" charset="0"/>
              </a:rPr>
              <a:t>Steps of PDSA Cycle</a:t>
            </a:r>
          </a:p>
          <a:p>
            <a:pPr marL="1200150" lvl="1" indent="-742950" algn="ctr">
              <a:buFont typeface="+mj-lt"/>
              <a:buAutoNum type="arabicPeriod" startAt="4"/>
            </a:pPr>
            <a:r>
              <a:rPr lang="en-US" sz="3600" b="1" i="1" dirty="0" smtClean="0">
                <a:solidFill>
                  <a:srgbClr val="203E5F"/>
                </a:solidFill>
                <a:latin typeface="Alexandria" charset="0"/>
                <a:cs typeface="Alexandria" charset="0"/>
              </a:rPr>
              <a:t>Act</a:t>
            </a:r>
            <a:endParaRPr lang="en-US" sz="3600" b="1" i="1" dirty="0">
              <a:solidFill>
                <a:srgbClr val="203E5F"/>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595115" y="2372054"/>
            <a:ext cx="10835384" cy="3904852"/>
          </a:xfrm>
          <a:prstGeom prst="rect">
            <a:avLst/>
          </a:prstGeom>
          <a:noFill/>
        </p:spPr>
        <p:txBody>
          <a:bodyPr wrap="square" rtlCol="0">
            <a:spAutoFit/>
          </a:bodyPr>
          <a:lstStyle/>
          <a:p>
            <a:pPr lvl="1" indent="-457200" algn="just">
              <a:lnSpc>
                <a:spcPct val="150000"/>
              </a:lnSpc>
              <a:buFont typeface="Wingdings" panose="05000000000000000000" pitchFamily="2" charset="2"/>
              <a:buChar char="Ø"/>
            </a:pPr>
            <a:r>
              <a:rPr lang="en-US" sz="2800" b="1" dirty="0" smtClean="0">
                <a:latin typeface="Book Antiqua" panose="02040602050305030304" pitchFamily="18" charset="0"/>
              </a:rPr>
              <a:t>This </a:t>
            </a:r>
            <a:r>
              <a:rPr lang="en-US" sz="2800" b="1" dirty="0">
                <a:latin typeface="Book Antiqua" panose="02040602050305030304" pitchFamily="18" charset="0"/>
              </a:rPr>
              <a:t>is where you implement your solution. </a:t>
            </a:r>
            <a:endParaRPr lang="en-US" sz="2800" b="1" dirty="0" smtClean="0">
              <a:latin typeface="Book Antiqua" panose="02040602050305030304" pitchFamily="18" charset="0"/>
            </a:endParaRPr>
          </a:p>
          <a:p>
            <a:pPr lvl="1" indent="-457200" algn="just">
              <a:lnSpc>
                <a:spcPct val="150000"/>
              </a:lnSpc>
              <a:buFont typeface="Wingdings" panose="05000000000000000000" pitchFamily="2" charset="2"/>
              <a:buChar char="Ø"/>
            </a:pPr>
            <a:r>
              <a:rPr lang="en-US" sz="2800" b="1" dirty="0" smtClean="0">
                <a:latin typeface="Book Antiqua" panose="02040602050305030304" pitchFamily="18" charset="0"/>
              </a:rPr>
              <a:t>But </a:t>
            </a:r>
            <a:r>
              <a:rPr lang="en-US" sz="2800" b="1" dirty="0">
                <a:latin typeface="Book Antiqua" panose="02040602050305030304" pitchFamily="18" charset="0"/>
              </a:rPr>
              <a:t>remember that </a:t>
            </a:r>
            <a:r>
              <a:rPr lang="en-US" sz="2800" b="1" dirty="0" smtClean="0">
                <a:solidFill>
                  <a:srgbClr val="F58221"/>
                </a:solidFill>
                <a:latin typeface="Book Antiqua" panose="02040602050305030304" pitchFamily="18" charset="0"/>
              </a:rPr>
              <a:t>PDSA/PDCA</a:t>
            </a:r>
            <a:r>
              <a:rPr lang="en-US" sz="2800" b="1" dirty="0" smtClean="0">
                <a:latin typeface="Book Antiqua" panose="02040602050305030304" pitchFamily="18" charset="0"/>
              </a:rPr>
              <a:t> </a:t>
            </a:r>
            <a:r>
              <a:rPr lang="en-US" sz="2800" b="1" dirty="0">
                <a:latin typeface="Book Antiqua" panose="02040602050305030304" pitchFamily="18" charset="0"/>
              </a:rPr>
              <a:t>is a loop, not a process with a beginning and end. </a:t>
            </a:r>
            <a:endParaRPr lang="en-US" sz="2800" b="1" dirty="0" smtClean="0">
              <a:latin typeface="Book Antiqua" panose="02040602050305030304" pitchFamily="18" charset="0"/>
            </a:endParaRPr>
          </a:p>
          <a:p>
            <a:pPr lvl="1" indent="-457200" algn="just">
              <a:lnSpc>
                <a:spcPct val="150000"/>
              </a:lnSpc>
              <a:buFont typeface="Wingdings" panose="05000000000000000000" pitchFamily="2" charset="2"/>
              <a:buChar char="Ø"/>
            </a:pPr>
            <a:r>
              <a:rPr lang="en-US" sz="2800" b="1" dirty="0" smtClean="0">
                <a:latin typeface="Book Antiqua" panose="02040602050305030304" pitchFamily="18" charset="0"/>
              </a:rPr>
              <a:t>Your </a:t>
            </a:r>
            <a:r>
              <a:rPr lang="en-US" sz="2800" b="1" dirty="0">
                <a:latin typeface="Book Antiqua" panose="02040602050305030304" pitchFamily="18" charset="0"/>
              </a:rPr>
              <a:t>improved process or product becomes the new baseline, but you continue to look for ways to make it even better.</a:t>
            </a:r>
          </a:p>
          <a:p>
            <a:pPr marL="457200" indent="-457200" algn="just">
              <a:lnSpc>
                <a:spcPct val="150000"/>
              </a:lnSpc>
              <a:buFont typeface="Wingdings" panose="05000000000000000000" pitchFamily="2" charset="2"/>
              <a:buChar char="Ø"/>
            </a:pPr>
            <a:endParaRPr lang="en-US" sz="2800" b="1" dirty="0">
              <a:latin typeface="Book Antiqua" panose="02040602050305030304" pitchFamily="18"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31855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6B74F-ACB7-0E2E-A27C-2F06D412608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81BD370-B70B-1898-BBD6-E0CAC46C6004}"/>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DBEF532-15E9-5AF6-F5FD-87D95194C82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8AA3F34D-ACA4-A222-4D3D-0111CAFD4137}"/>
              </a:ext>
            </a:extLst>
          </p:cNvPr>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a:extLst>
              <a:ext uri="{FF2B5EF4-FFF2-40B4-BE49-F238E27FC236}">
                <a16:creationId xmlns:a16="http://schemas.microsoft.com/office/drawing/2014/main" id="{15493184-99AC-E00E-BBDA-3D1A845D646F}"/>
              </a:ext>
            </a:extLst>
          </p:cNvPr>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pic>
        <p:nvPicPr>
          <p:cNvPr id="7" name="Graphic 21">
            <a:extLst>
              <a:ext uri="{FF2B5EF4-FFF2-40B4-BE49-F238E27FC236}">
                <a16:creationId xmlns:a16="http://schemas.microsoft.com/office/drawing/2014/main" id="{71224E3A-E59F-6E20-1B3A-3D81972283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25250" y="268963"/>
            <a:ext cx="2305141" cy="1076343"/>
          </a:xfrm>
          <a:prstGeom prst="rect">
            <a:avLst/>
          </a:prstGeom>
        </p:spPr>
      </p:pic>
      <p:sp>
        <p:nvSpPr>
          <p:cNvPr id="8" name="Rectangle: Rounded Corners 7">
            <a:extLst>
              <a:ext uri="{FF2B5EF4-FFF2-40B4-BE49-F238E27FC236}">
                <a16:creationId xmlns:a16="http://schemas.microsoft.com/office/drawing/2014/main" id="{5B7C884C-47F9-3888-9EBB-027FD4E54F1F}"/>
              </a:ext>
            </a:extLst>
          </p:cNvPr>
          <p:cNvSpPr/>
          <p:nvPr/>
        </p:nvSpPr>
        <p:spPr>
          <a:xfrm>
            <a:off x="1356852" y="2483865"/>
            <a:ext cx="5680980" cy="276851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i="1" dirty="0" smtClean="0">
                <a:solidFill>
                  <a:srgbClr val="203E5F"/>
                </a:solidFill>
                <a:latin typeface="Alexandria"/>
              </a:rPr>
              <a:t>Practical Example</a:t>
            </a:r>
            <a:endParaRPr lang="en-US" sz="4800" b="1" i="1" dirty="0">
              <a:solidFill>
                <a:srgbClr val="203E5F"/>
              </a:solidFill>
              <a:latin typeface="Alexandria"/>
            </a:endParaRPr>
          </a:p>
        </p:txBody>
      </p:sp>
      <p:pic>
        <p:nvPicPr>
          <p:cNvPr id="3" name="Picture 2"/>
          <p:cNvPicPr>
            <a:picLocks noChangeAspect="1"/>
          </p:cNvPicPr>
          <p:nvPr/>
        </p:nvPicPr>
        <p:blipFill>
          <a:blip r:embed="rId3"/>
          <a:stretch>
            <a:fillRect/>
          </a:stretch>
        </p:blipFill>
        <p:spPr>
          <a:xfrm>
            <a:off x="7775547" y="1407832"/>
            <a:ext cx="4099405" cy="492058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349414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6A36A61B-5DD0-43B9-8AA7-D3949EA79266}"/>
              </a:ext>
            </a:extLst>
          </p:cNvPr>
          <p:cNvPicPr>
            <a:picLocks noChangeAspect="1"/>
          </p:cNvPicPr>
          <p:nvPr/>
        </p:nvPicPr>
        <p:blipFill>
          <a:blip r:embed="rId3"/>
          <a:stretch>
            <a:fillRect/>
          </a:stretch>
        </p:blipFill>
        <p:spPr>
          <a:xfrm>
            <a:off x="10146488" y="3822492"/>
            <a:ext cx="2045512" cy="303550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9" name="Thought Bubble: Cloud 6">
            <a:extLst>
              <a:ext uri="{FF2B5EF4-FFF2-40B4-BE49-F238E27FC236}">
                <a16:creationId xmlns:a16="http://schemas.microsoft.com/office/drawing/2014/main" id="{63F82DF9-CE65-4105-8F45-C5ABD30CE335}"/>
              </a:ext>
            </a:extLst>
          </p:cNvPr>
          <p:cNvSpPr/>
          <p:nvPr/>
        </p:nvSpPr>
        <p:spPr>
          <a:xfrm>
            <a:off x="176405" y="434715"/>
            <a:ext cx="9970083" cy="6217308"/>
          </a:xfrm>
          <a:prstGeom prst="cloudCallout">
            <a:avLst>
              <a:gd name="adj1" fmla="val 59013"/>
              <a:gd name="adj2" fmla="val -2419"/>
            </a:avLst>
          </a:prstGeom>
          <a:solidFill>
            <a:schemeClr val="tx2">
              <a:lumMod val="20000"/>
              <a:lumOff val="80000"/>
            </a:schemeClr>
          </a:solidFill>
        </p:spPr>
        <p:style>
          <a:lnRef idx="1">
            <a:schemeClr val="accent3"/>
          </a:lnRef>
          <a:fillRef idx="2">
            <a:schemeClr val="accent3"/>
          </a:fillRef>
          <a:effectRef idx="1">
            <a:schemeClr val="accent3"/>
          </a:effectRef>
          <a:fontRef idx="minor">
            <a:schemeClr val="dk1"/>
          </a:fontRef>
        </p:style>
        <p:txBody>
          <a:bodyPr rtlCol="1" anchor="ctr"/>
          <a:lstStyle/>
          <a:p>
            <a:pPr algn="just">
              <a:lnSpc>
                <a:spcPct val="150000"/>
              </a:lnSpc>
            </a:pPr>
            <a:r>
              <a:rPr lang="en-US" sz="2400" dirty="0"/>
              <a:t>A </a:t>
            </a:r>
            <a:r>
              <a:rPr lang="en-US" sz="2400" b="1" dirty="0"/>
              <a:t>75-year-old male patient</a:t>
            </a:r>
            <a:r>
              <a:rPr lang="en-US" sz="2400" dirty="0"/>
              <a:t>, admitted for pneumonia, </a:t>
            </a:r>
            <a:r>
              <a:rPr lang="en-US" sz="2400" b="1" dirty="0"/>
              <a:t>falls while walking unassisted</a:t>
            </a:r>
            <a:r>
              <a:rPr lang="en-US" sz="2400" dirty="0"/>
              <a:t>, resulting in a minor head injury and extended hospitalization. Frequent falls in the </a:t>
            </a:r>
            <a:r>
              <a:rPr lang="en-US" sz="2400" b="1" dirty="0"/>
              <a:t>geriatric ward</a:t>
            </a:r>
            <a:r>
              <a:rPr lang="en-US" sz="2400" dirty="0"/>
              <a:t> highlight the need for better </a:t>
            </a:r>
            <a:r>
              <a:rPr lang="en-US" sz="2400" b="1" dirty="0"/>
              <a:t>fall prevention measures</a:t>
            </a:r>
            <a:r>
              <a:rPr lang="en-US" sz="2400" dirty="0"/>
              <a:t>. The hospital’s </a:t>
            </a:r>
            <a:r>
              <a:rPr lang="en-US" sz="2400" b="1" dirty="0"/>
              <a:t>quality improvement </a:t>
            </a:r>
            <a:r>
              <a:rPr lang="en-US" sz="2400" b="1" dirty="0" smtClean="0"/>
              <a:t>team decided to implement</a:t>
            </a:r>
            <a:r>
              <a:rPr lang="en-US" sz="2400" dirty="0" smtClean="0"/>
              <a:t> a </a:t>
            </a:r>
            <a:r>
              <a:rPr lang="en-US" sz="2400" b="1" dirty="0" smtClean="0"/>
              <a:t>PDSA approach.</a:t>
            </a:r>
            <a:endParaRPr lang="ar-EG" sz="2400" b="1" dirty="0">
              <a:solidFill>
                <a:srgbClr val="203E5F"/>
              </a:solidFill>
              <a:latin typeface="Alexandria"/>
            </a:endParaRPr>
          </a:p>
        </p:txBody>
      </p:sp>
    </p:spTree>
    <p:extLst>
      <p:ext uri="{BB962C8B-B14F-4D97-AF65-F5344CB8AC3E}">
        <p14:creationId xmlns:p14="http://schemas.microsoft.com/office/powerpoint/2010/main" val="1943614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76675"/>
            <a:ext cx="5689614" cy="1323439"/>
          </a:xfrm>
          <a:prstGeom prst="rect">
            <a:avLst/>
          </a:prstGeom>
          <a:noFill/>
        </p:spPr>
        <p:txBody>
          <a:bodyPr wrap="square" rtlCol="0">
            <a:spAutoFit/>
          </a:bodyPr>
          <a:lstStyle/>
          <a:p>
            <a:pPr algn="ctr"/>
            <a:r>
              <a:rPr lang="en-US" sz="3200" b="1" i="1" dirty="0">
                <a:solidFill>
                  <a:srgbClr val="203E5F"/>
                </a:solidFill>
                <a:latin typeface="Alexandria"/>
              </a:rPr>
              <a:t>Practical </a:t>
            </a:r>
            <a:r>
              <a:rPr lang="en-US" sz="3200" b="1" i="1" dirty="0" smtClean="0">
                <a:solidFill>
                  <a:srgbClr val="203E5F"/>
                </a:solidFill>
                <a:latin typeface="Alexandria"/>
              </a:rPr>
              <a:t>Example</a:t>
            </a:r>
          </a:p>
          <a:p>
            <a:pPr algn="ctr"/>
            <a:r>
              <a:rPr lang="en-US" altLang="en-US" sz="2400" b="1" i="1" dirty="0">
                <a:solidFill>
                  <a:srgbClr val="F58221"/>
                </a:solidFill>
                <a:latin typeface="Alexandria"/>
              </a:rPr>
              <a:t>Reducing Patient Falls Using the PDSA Cycle</a:t>
            </a:r>
            <a:endParaRPr lang="en-US" sz="2400" b="1" i="1" dirty="0">
              <a:solidFill>
                <a:srgbClr val="F58221"/>
              </a:solidFill>
              <a:latin typeface="Alexandri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378648"/>
            <a:ext cx="10835384" cy="3336491"/>
          </a:xfrm>
          <a:prstGeom prst="rect">
            <a:avLst/>
          </a:prstGeom>
          <a:noFill/>
        </p:spPr>
        <p:txBody>
          <a:bodyPr wrap="square" rtlCol="0">
            <a:spAutoFit/>
          </a:bodyPr>
          <a:lstStyle/>
          <a:p>
            <a:pPr marL="514350" lvl="0" indent="-514350" algn="just" eaLnBrk="0" fontAlgn="base" hangingPunct="0">
              <a:lnSpc>
                <a:spcPct val="150000"/>
              </a:lnSpc>
              <a:spcBef>
                <a:spcPct val="0"/>
              </a:spcBef>
              <a:spcAft>
                <a:spcPct val="0"/>
              </a:spcAft>
              <a:buFont typeface="+mj-lt"/>
              <a:buAutoNum type="arabicPeriod"/>
            </a:pPr>
            <a:r>
              <a:rPr lang="en-US" altLang="en-US" sz="3200" b="1" dirty="0" smtClean="0">
                <a:solidFill>
                  <a:srgbClr val="F58221"/>
                </a:solidFill>
                <a:latin typeface="Alexandria"/>
              </a:rPr>
              <a:t>Plan</a:t>
            </a:r>
            <a:endParaRPr lang="en-US" altLang="en-US" sz="3200" b="1" dirty="0">
              <a:solidFill>
                <a:srgbClr val="F58221"/>
              </a:solidFill>
              <a:latin typeface="Alexandria"/>
            </a:endParaRPr>
          </a:p>
          <a:p>
            <a:pPr marL="800100" lvl="1" indent="-3429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Problem:</a:t>
            </a:r>
            <a:r>
              <a:rPr lang="en-US" altLang="en-US" sz="2800" dirty="0">
                <a:latin typeface="Alexandria"/>
              </a:rPr>
              <a:t> High incidence of patient falls in a hospital ward. </a:t>
            </a:r>
          </a:p>
          <a:p>
            <a:pPr marL="800100" lvl="1" indent="-3429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Solution:</a:t>
            </a:r>
            <a:r>
              <a:rPr lang="en-US" altLang="en-US" sz="2800" dirty="0">
                <a:latin typeface="Alexandria"/>
              </a:rPr>
              <a:t> Implement a </a:t>
            </a:r>
            <a:r>
              <a:rPr lang="en-US" altLang="en-US" sz="2800" b="1" dirty="0">
                <a:latin typeface="Alexandria"/>
              </a:rPr>
              <a:t>fall prevention program</a:t>
            </a:r>
            <a:r>
              <a:rPr lang="en-US" altLang="en-US" sz="2800" dirty="0">
                <a:latin typeface="Alexandria"/>
              </a:rPr>
              <a:t> (e.g., risk assessment, bed alarms, staff training). </a:t>
            </a:r>
          </a:p>
          <a:p>
            <a:pPr marL="800100" lvl="1" indent="-3429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Success Criteria:</a:t>
            </a:r>
            <a:r>
              <a:rPr lang="en-US" altLang="en-US" sz="2800" dirty="0">
                <a:latin typeface="Alexandria"/>
              </a:rPr>
              <a:t> Reduce falls by </a:t>
            </a:r>
            <a:r>
              <a:rPr lang="en-US" altLang="en-US" sz="2800" b="1" dirty="0">
                <a:latin typeface="Alexandria"/>
              </a:rPr>
              <a:t>30% within 3 months</a:t>
            </a:r>
            <a:r>
              <a:rPr lang="en-US" altLang="en-US" sz="2800" dirty="0">
                <a:latin typeface="Alexandria"/>
              </a:rPr>
              <a:t>.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329915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76675"/>
            <a:ext cx="5689614" cy="1323439"/>
          </a:xfrm>
          <a:prstGeom prst="rect">
            <a:avLst/>
          </a:prstGeom>
          <a:noFill/>
        </p:spPr>
        <p:txBody>
          <a:bodyPr wrap="square" rtlCol="0">
            <a:spAutoFit/>
          </a:bodyPr>
          <a:lstStyle/>
          <a:p>
            <a:pPr algn="ctr"/>
            <a:r>
              <a:rPr lang="en-US" sz="3200" b="1" i="1" dirty="0">
                <a:solidFill>
                  <a:srgbClr val="203E5F"/>
                </a:solidFill>
                <a:latin typeface="Alexandria"/>
              </a:rPr>
              <a:t>Practical </a:t>
            </a:r>
            <a:r>
              <a:rPr lang="en-US" sz="3200" b="1" i="1" dirty="0" smtClean="0">
                <a:solidFill>
                  <a:srgbClr val="203E5F"/>
                </a:solidFill>
                <a:latin typeface="Alexandria"/>
              </a:rPr>
              <a:t>Example</a:t>
            </a:r>
          </a:p>
          <a:p>
            <a:pPr algn="ctr"/>
            <a:r>
              <a:rPr lang="en-US" altLang="en-US" sz="2400" b="1" i="1" dirty="0">
                <a:solidFill>
                  <a:srgbClr val="F58221"/>
                </a:solidFill>
                <a:latin typeface="Alexandria"/>
              </a:rPr>
              <a:t>Reducing Patient Falls Using the PDSA Cycle</a:t>
            </a:r>
            <a:endParaRPr lang="en-US" sz="2400" b="1" i="1" dirty="0">
              <a:solidFill>
                <a:srgbClr val="F58221"/>
              </a:solidFill>
              <a:latin typeface="Alexandri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141974"/>
            <a:ext cx="10835384" cy="3982822"/>
          </a:xfrm>
          <a:prstGeom prst="rect">
            <a:avLst/>
          </a:prstGeom>
          <a:noFill/>
        </p:spPr>
        <p:txBody>
          <a:bodyPr wrap="square" rtlCol="0">
            <a:spAutoFit/>
          </a:bodyPr>
          <a:lstStyle/>
          <a:p>
            <a:pPr marL="514350" lvl="0" indent="-514350" algn="just" eaLnBrk="0" fontAlgn="base" hangingPunct="0">
              <a:lnSpc>
                <a:spcPct val="150000"/>
              </a:lnSpc>
              <a:spcBef>
                <a:spcPct val="0"/>
              </a:spcBef>
              <a:spcAft>
                <a:spcPct val="0"/>
              </a:spcAft>
              <a:buFont typeface="+mj-lt"/>
              <a:buAutoNum type="arabicPeriod" startAt="2"/>
            </a:pPr>
            <a:r>
              <a:rPr lang="en-US" altLang="en-US" sz="3200" b="1" dirty="0" smtClean="0">
                <a:solidFill>
                  <a:srgbClr val="F58221"/>
                </a:solidFill>
                <a:latin typeface="Alexandria"/>
              </a:rPr>
              <a:t>Do </a:t>
            </a:r>
            <a:endParaRPr lang="en-US" altLang="en-US" sz="3200" b="1" dirty="0">
              <a:solidFill>
                <a:srgbClr val="F58221"/>
              </a:solidFill>
              <a:latin typeface="Alexandria"/>
            </a:endParaRPr>
          </a:p>
          <a:p>
            <a:pPr marL="914400" lvl="1" indent="-4572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Pilot Test:</a:t>
            </a:r>
            <a:r>
              <a:rPr lang="en-US" altLang="en-US" sz="2800" dirty="0">
                <a:latin typeface="Alexandria"/>
              </a:rPr>
              <a:t> Apply the program in a single ward. </a:t>
            </a:r>
          </a:p>
          <a:p>
            <a:pPr marL="914400" lvl="1" indent="-4572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Actions Taken:</a:t>
            </a:r>
            <a:r>
              <a:rPr lang="en-US" altLang="en-US" sz="2800" dirty="0">
                <a:latin typeface="Alexandria"/>
              </a:rPr>
              <a:t> Train nurses, use fall risk signage, and monitor compliance. </a:t>
            </a:r>
          </a:p>
          <a:p>
            <a:pPr marL="914400" lvl="1" indent="-4572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Data Collection:</a:t>
            </a:r>
            <a:r>
              <a:rPr lang="en-US" altLang="en-US" sz="2800" dirty="0">
                <a:latin typeface="Alexandria"/>
              </a:rPr>
              <a:t> Track the number of falls before and after implementation.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66644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76675"/>
            <a:ext cx="5689614" cy="1323439"/>
          </a:xfrm>
          <a:prstGeom prst="rect">
            <a:avLst/>
          </a:prstGeom>
          <a:noFill/>
        </p:spPr>
        <p:txBody>
          <a:bodyPr wrap="square" rtlCol="0">
            <a:spAutoFit/>
          </a:bodyPr>
          <a:lstStyle/>
          <a:p>
            <a:pPr algn="ctr"/>
            <a:r>
              <a:rPr lang="en-US" sz="3200" b="1" i="1" dirty="0">
                <a:solidFill>
                  <a:srgbClr val="203E5F"/>
                </a:solidFill>
                <a:latin typeface="Alexandria"/>
              </a:rPr>
              <a:t>Practical </a:t>
            </a:r>
            <a:r>
              <a:rPr lang="en-US" sz="3200" b="1" i="1" dirty="0" smtClean="0">
                <a:solidFill>
                  <a:srgbClr val="203E5F"/>
                </a:solidFill>
                <a:latin typeface="Alexandria"/>
              </a:rPr>
              <a:t>Example</a:t>
            </a:r>
          </a:p>
          <a:p>
            <a:pPr algn="ctr"/>
            <a:r>
              <a:rPr lang="en-US" altLang="en-US" sz="2400" b="1" i="1" dirty="0">
                <a:solidFill>
                  <a:srgbClr val="F58221"/>
                </a:solidFill>
                <a:latin typeface="Alexandria"/>
              </a:rPr>
              <a:t>Reducing Patient Falls Using the PDSA Cycle</a:t>
            </a:r>
            <a:endParaRPr lang="en-US" sz="2400" b="1" i="1" dirty="0">
              <a:solidFill>
                <a:srgbClr val="F58221"/>
              </a:solidFill>
              <a:latin typeface="Alexandri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372054"/>
            <a:ext cx="10835384" cy="3970318"/>
          </a:xfrm>
          <a:prstGeom prst="rect">
            <a:avLst/>
          </a:prstGeom>
          <a:noFill/>
        </p:spPr>
        <p:txBody>
          <a:bodyPr wrap="square" rtlCol="0">
            <a:spAutoFit/>
          </a:bodyPr>
          <a:lstStyle/>
          <a:p>
            <a:pPr marL="514350" lvl="0" indent="-514350" algn="just" eaLnBrk="0" fontAlgn="base" hangingPunct="0">
              <a:lnSpc>
                <a:spcPct val="150000"/>
              </a:lnSpc>
              <a:spcBef>
                <a:spcPct val="0"/>
              </a:spcBef>
              <a:spcAft>
                <a:spcPct val="0"/>
              </a:spcAft>
              <a:buFont typeface="+mj-lt"/>
              <a:buAutoNum type="arabicPeriod" startAt="3"/>
            </a:pPr>
            <a:r>
              <a:rPr lang="en-US" altLang="en-US" sz="3200" b="1" dirty="0" smtClean="0">
                <a:solidFill>
                  <a:srgbClr val="F58221"/>
                </a:solidFill>
                <a:latin typeface="Alexandria"/>
              </a:rPr>
              <a:t>Study</a:t>
            </a:r>
            <a:endParaRPr lang="en-US" altLang="en-US" sz="3200" b="1" dirty="0">
              <a:solidFill>
                <a:srgbClr val="F58221"/>
              </a:solidFill>
              <a:latin typeface="Alexandria"/>
            </a:endParaRPr>
          </a:p>
          <a:p>
            <a:pPr marL="914400" lvl="1" indent="-4572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Analysis:</a:t>
            </a:r>
            <a:r>
              <a:rPr lang="en-US" altLang="en-US" sz="2800" dirty="0">
                <a:latin typeface="Alexandria"/>
              </a:rPr>
              <a:t> Compare fall rates before and after the intervention. </a:t>
            </a:r>
          </a:p>
          <a:p>
            <a:pPr marL="914400" lvl="1" indent="-4572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Outcome:</a:t>
            </a:r>
            <a:r>
              <a:rPr lang="en-US" altLang="en-US" sz="2800" dirty="0">
                <a:latin typeface="Alexandria"/>
              </a:rPr>
              <a:t> Falls reduced by </a:t>
            </a:r>
            <a:r>
              <a:rPr lang="en-US" altLang="en-US" sz="2800" b="1" dirty="0">
                <a:latin typeface="Alexandria"/>
              </a:rPr>
              <a:t>25%</a:t>
            </a:r>
            <a:r>
              <a:rPr lang="en-US" altLang="en-US" sz="2800" dirty="0">
                <a:latin typeface="Alexandria"/>
              </a:rPr>
              <a:t>, but some staff reported difficulty using bed alarms. </a:t>
            </a:r>
          </a:p>
          <a:p>
            <a:pPr lvl="0" algn="just" eaLnBrk="0" fontAlgn="base" hangingPunct="0">
              <a:lnSpc>
                <a:spcPct val="150000"/>
              </a:lnSpc>
              <a:spcBef>
                <a:spcPct val="0"/>
              </a:spcBef>
              <a:spcAft>
                <a:spcPct val="0"/>
              </a:spcAft>
            </a:pPr>
            <a:endParaRPr lang="en-US" altLang="en-US" sz="2800" dirty="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876839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48565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76675"/>
            <a:ext cx="5689614" cy="1323439"/>
          </a:xfrm>
          <a:prstGeom prst="rect">
            <a:avLst/>
          </a:prstGeom>
          <a:noFill/>
        </p:spPr>
        <p:txBody>
          <a:bodyPr wrap="square" rtlCol="0">
            <a:spAutoFit/>
          </a:bodyPr>
          <a:lstStyle/>
          <a:p>
            <a:pPr algn="ctr"/>
            <a:r>
              <a:rPr lang="en-US" sz="3200" b="1" i="1" dirty="0">
                <a:solidFill>
                  <a:srgbClr val="203E5F"/>
                </a:solidFill>
                <a:latin typeface="Alexandria"/>
              </a:rPr>
              <a:t>Practical </a:t>
            </a:r>
            <a:r>
              <a:rPr lang="en-US" sz="3200" b="1" i="1" dirty="0" smtClean="0">
                <a:solidFill>
                  <a:srgbClr val="203E5F"/>
                </a:solidFill>
                <a:latin typeface="Alexandria"/>
              </a:rPr>
              <a:t>Example</a:t>
            </a:r>
          </a:p>
          <a:p>
            <a:pPr algn="ctr"/>
            <a:r>
              <a:rPr lang="en-US" altLang="en-US" sz="2400" b="1" i="1" dirty="0">
                <a:solidFill>
                  <a:srgbClr val="F58221"/>
                </a:solidFill>
                <a:latin typeface="Alexandria"/>
              </a:rPr>
              <a:t>Reducing Patient Falls Using the PDSA Cycle</a:t>
            </a:r>
            <a:endParaRPr lang="en-US" sz="2400" b="1" i="1" dirty="0">
              <a:solidFill>
                <a:srgbClr val="F58221"/>
              </a:solidFill>
              <a:latin typeface="Alexandri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703288" y="2382248"/>
            <a:ext cx="10835384" cy="3323987"/>
          </a:xfrm>
          <a:prstGeom prst="rect">
            <a:avLst/>
          </a:prstGeom>
          <a:noFill/>
        </p:spPr>
        <p:txBody>
          <a:bodyPr wrap="square" rtlCol="0">
            <a:spAutoFit/>
          </a:bodyPr>
          <a:lstStyle/>
          <a:p>
            <a:pPr marL="514350" lvl="0" indent="-514350" algn="just" eaLnBrk="0" fontAlgn="base" hangingPunct="0">
              <a:lnSpc>
                <a:spcPct val="150000"/>
              </a:lnSpc>
              <a:spcBef>
                <a:spcPct val="0"/>
              </a:spcBef>
              <a:spcAft>
                <a:spcPct val="0"/>
              </a:spcAft>
              <a:buFont typeface="+mj-lt"/>
              <a:buAutoNum type="arabicPeriod" startAt="4"/>
            </a:pPr>
            <a:r>
              <a:rPr lang="en-US" altLang="en-US" sz="3200" b="1" dirty="0" smtClean="0">
                <a:solidFill>
                  <a:srgbClr val="F58221"/>
                </a:solidFill>
                <a:latin typeface="Alexandria"/>
              </a:rPr>
              <a:t>Act</a:t>
            </a:r>
            <a:endParaRPr lang="en-US" altLang="en-US" sz="3200" b="1" dirty="0">
              <a:solidFill>
                <a:srgbClr val="F58221"/>
              </a:solidFill>
              <a:latin typeface="Alexandria"/>
            </a:endParaRPr>
          </a:p>
          <a:p>
            <a:pPr marL="914400" lvl="1" indent="-4572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Full Implementation:</a:t>
            </a:r>
            <a:r>
              <a:rPr lang="en-US" altLang="en-US" sz="2800" dirty="0">
                <a:latin typeface="Alexandria"/>
              </a:rPr>
              <a:t> Expand the program hospital-wide, with improved staff training on bed alarm usage. </a:t>
            </a:r>
          </a:p>
          <a:p>
            <a:pPr marL="914400" lvl="1" indent="-457200" algn="just" eaLnBrk="0" fontAlgn="base" hangingPunct="0">
              <a:lnSpc>
                <a:spcPct val="150000"/>
              </a:lnSpc>
              <a:spcBef>
                <a:spcPct val="0"/>
              </a:spcBef>
              <a:spcAft>
                <a:spcPct val="0"/>
              </a:spcAft>
              <a:buFont typeface="Wingdings" panose="05000000000000000000" pitchFamily="2" charset="2"/>
              <a:buChar char="§"/>
            </a:pPr>
            <a:r>
              <a:rPr lang="en-US" altLang="en-US" sz="2800" b="1" dirty="0">
                <a:latin typeface="Alexandria"/>
              </a:rPr>
              <a:t>Continuous Improvement:</a:t>
            </a:r>
            <a:r>
              <a:rPr lang="en-US" altLang="en-US" sz="2800" dirty="0">
                <a:latin typeface="Alexandria"/>
              </a:rPr>
              <a:t> Regular audits and feedback loops to optimize fall prevention strategies.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1369404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50846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276675"/>
            <a:ext cx="5689614" cy="1200329"/>
          </a:xfrm>
          <a:prstGeom prst="rect">
            <a:avLst/>
          </a:prstGeom>
          <a:noFill/>
        </p:spPr>
        <p:txBody>
          <a:bodyPr wrap="square" rtlCol="0">
            <a:spAutoFit/>
          </a:bodyPr>
          <a:lstStyle/>
          <a:p>
            <a:pPr algn="ctr"/>
            <a:r>
              <a:rPr lang="en-US" sz="3600" b="1" i="1" dirty="0" smtClean="0">
                <a:solidFill>
                  <a:srgbClr val="F58221"/>
                </a:solidFill>
                <a:latin typeface="Alexandria"/>
              </a:rPr>
              <a:t>Key </a:t>
            </a:r>
            <a:r>
              <a:rPr lang="en-US" sz="3600" b="1" i="1" dirty="0">
                <a:solidFill>
                  <a:srgbClr val="F58221"/>
                </a:solidFill>
                <a:latin typeface="Alexandria"/>
              </a:rPr>
              <a:t>Points for PDSA Cycles</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666437" y="2101396"/>
            <a:ext cx="10909085" cy="1397306"/>
          </a:xfrm>
          <a:prstGeom prst="rect">
            <a:avLst/>
          </a:prstGeom>
          <a:noFill/>
        </p:spPr>
        <p:txBody>
          <a:bodyPr wrap="square" rtlCol="0">
            <a:spAutoFit/>
          </a:bodyPr>
          <a:lstStyle/>
          <a:p>
            <a:pPr marL="342900" indent="-342900" algn="just">
              <a:spcBef>
                <a:spcPct val="20000"/>
              </a:spcBef>
              <a:buFont typeface="Arial" pitchFamily="34" charset="0"/>
              <a:buChar char="•"/>
              <a:defRPr/>
            </a:pPr>
            <a:r>
              <a:rPr lang="en-US" sz="2800" b="1" dirty="0">
                <a:solidFill>
                  <a:srgbClr val="F58221"/>
                </a:solidFill>
                <a:latin typeface="Alexandria"/>
                <a:ea typeface="MS PGothic" charset="0"/>
                <a:cs typeface="MS PGothic" charset="0"/>
              </a:rPr>
              <a:t>Do initial cycles on smallest scale and within shortest timeframe possible:</a:t>
            </a:r>
          </a:p>
          <a:p>
            <a:pPr marL="800100" lvl="1" indent="-342900" algn="just">
              <a:spcBef>
                <a:spcPct val="20000"/>
              </a:spcBef>
              <a:buFont typeface="Arial" pitchFamily="34" charset="0"/>
              <a:buChar char="•"/>
              <a:defRPr/>
            </a:pPr>
            <a:r>
              <a:rPr lang="en-US" sz="2400" b="1" dirty="0">
                <a:solidFill>
                  <a:srgbClr val="0070C0"/>
                </a:solidFill>
                <a:latin typeface="Alexandria"/>
                <a:ea typeface="MS PGothic" charset="0"/>
                <a:cs typeface="MS PGothic" charset="0"/>
              </a:rPr>
              <a:t>Think baby steps…a “cycle of one” usually best.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Rectangle 3"/>
          <p:cNvSpPr txBox="1">
            <a:spLocks noChangeArrowheads="1"/>
          </p:cNvSpPr>
          <p:nvPr/>
        </p:nvSpPr>
        <p:spPr>
          <a:xfrm>
            <a:off x="2539580" y="3587744"/>
            <a:ext cx="7162800" cy="2564296"/>
          </a:xfrm>
          <a:prstGeom prst="rect">
            <a:avLst/>
          </a:prstGeom>
          <a:noFill/>
        </p:spPr>
        <p:txBody>
          <a:bodyPr lIns="92075" tIns="46038" rIns="92075" bIns="46038"/>
          <a:lstStyle/>
          <a:p>
            <a:pPr marL="342900" indent="-342900" eaLnBrk="0" hangingPunct="0">
              <a:spcBef>
                <a:spcPct val="20000"/>
              </a:spcBef>
              <a:buFont typeface="Wingdings" pitchFamily="2" charset="2"/>
              <a:buChar char="Ø"/>
              <a:defRPr/>
            </a:pPr>
            <a:r>
              <a:rPr lang="en-US" sz="2400" dirty="0">
                <a:solidFill>
                  <a:srgbClr val="000000"/>
                </a:solidFill>
                <a:latin typeface="Times"/>
                <a:ea typeface="ＭＳ Ｐゴシック" pitchFamily="34" charset="-128"/>
                <a:cs typeface="MS PGothic" charset="0"/>
              </a:rPr>
              <a:t>Years</a:t>
            </a:r>
          </a:p>
          <a:p>
            <a:pPr marL="342900" indent="-342900" eaLnBrk="0" hangingPunct="0">
              <a:spcBef>
                <a:spcPct val="20000"/>
              </a:spcBef>
              <a:buFont typeface="Wingdings" pitchFamily="2" charset="2"/>
              <a:buChar char="Ø"/>
              <a:defRPr/>
            </a:pPr>
            <a:r>
              <a:rPr lang="en-US" sz="2400" dirty="0">
                <a:solidFill>
                  <a:srgbClr val="000000"/>
                </a:solidFill>
                <a:latin typeface="Times"/>
                <a:ea typeface="ＭＳ Ｐゴシック" pitchFamily="34" charset="-128"/>
                <a:cs typeface="MS PGothic" charset="0"/>
              </a:rPr>
              <a:t>Quarters</a:t>
            </a:r>
          </a:p>
          <a:p>
            <a:pPr marL="342900" indent="-342900" eaLnBrk="0" hangingPunct="0">
              <a:spcBef>
                <a:spcPct val="20000"/>
              </a:spcBef>
              <a:buFont typeface="Wingdings" pitchFamily="2" charset="2"/>
              <a:buChar char="Ø"/>
              <a:defRPr/>
            </a:pPr>
            <a:r>
              <a:rPr lang="en-US" sz="2400" dirty="0">
                <a:solidFill>
                  <a:srgbClr val="000000"/>
                </a:solidFill>
                <a:latin typeface="Times"/>
                <a:ea typeface="ＭＳ Ｐゴシック" pitchFamily="34" charset="-128"/>
                <a:cs typeface="MS PGothic" charset="0"/>
              </a:rPr>
              <a:t>Months</a:t>
            </a:r>
          </a:p>
          <a:p>
            <a:pPr marL="342900" indent="-342900" eaLnBrk="0" hangingPunct="0">
              <a:spcBef>
                <a:spcPct val="20000"/>
              </a:spcBef>
              <a:buFont typeface="Wingdings" pitchFamily="2" charset="2"/>
              <a:buChar char="Ø"/>
              <a:defRPr/>
            </a:pPr>
            <a:r>
              <a:rPr lang="en-US" sz="2400" dirty="0">
                <a:solidFill>
                  <a:srgbClr val="000000"/>
                </a:solidFill>
                <a:latin typeface="Times"/>
                <a:ea typeface="ＭＳ Ｐゴシック" pitchFamily="34" charset="-128"/>
                <a:cs typeface="MS PGothic" charset="0"/>
              </a:rPr>
              <a:t>Weeks</a:t>
            </a:r>
          </a:p>
          <a:p>
            <a:pPr marL="342900" indent="-342900" eaLnBrk="0" hangingPunct="0">
              <a:spcBef>
                <a:spcPct val="20000"/>
              </a:spcBef>
              <a:buFont typeface="Wingdings" pitchFamily="2" charset="2"/>
              <a:buChar char="Ø"/>
              <a:defRPr/>
            </a:pPr>
            <a:r>
              <a:rPr lang="en-US" sz="2400" dirty="0">
                <a:solidFill>
                  <a:srgbClr val="000000"/>
                </a:solidFill>
                <a:latin typeface="Times"/>
                <a:ea typeface="ＭＳ Ｐゴシック" pitchFamily="34" charset="-128"/>
                <a:cs typeface="MS PGothic" charset="0"/>
              </a:rPr>
              <a:t>Days</a:t>
            </a:r>
          </a:p>
          <a:p>
            <a:pPr marL="342900" indent="-342900" eaLnBrk="0" hangingPunct="0">
              <a:spcBef>
                <a:spcPct val="20000"/>
              </a:spcBef>
              <a:buFont typeface="Wingdings" pitchFamily="2" charset="2"/>
              <a:buChar char="Ø"/>
              <a:defRPr/>
            </a:pPr>
            <a:r>
              <a:rPr lang="en-US" sz="2400" dirty="0">
                <a:solidFill>
                  <a:srgbClr val="000000"/>
                </a:solidFill>
                <a:latin typeface="Times"/>
                <a:ea typeface="ＭＳ Ｐゴシック" pitchFamily="34" charset="-128"/>
                <a:cs typeface="MS PGothic" charset="0"/>
              </a:rPr>
              <a:t>Hours</a:t>
            </a:r>
          </a:p>
          <a:p>
            <a:pPr marL="342900" indent="-342900" eaLnBrk="0" hangingPunct="0">
              <a:spcBef>
                <a:spcPct val="20000"/>
              </a:spcBef>
              <a:buFont typeface="Wingdings" pitchFamily="2" charset="2"/>
              <a:buChar char="Ø"/>
              <a:defRPr/>
            </a:pPr>
            <a:r>
              <a:rPr lang="en-US" sz="2400" dirty="0">
                <a:solidFill>
                  <a:srgbClr val="000000"/>
                </a:solidFill>
                <a:latin typeface="Times"/>
                <a:ea typeface="ＭＳ Ｐゴシック" pitchFamily="34" charset="-128"/>
                <a:cs typeface="MS PGothic" charset="0"/>
              </a:rPr>
              <a:t>Minutes</a:t>
            </a:r>
          </a:p>
        </p:txBody>
      </p:sp>
      <p:sp>
        <p:nvSpPr>
          <p:cNvPr id="11" name="Text Box 5"/>
          <p:cNvSpPr txBox="1">
            <a:spLocks noChangeArrowheads="1"/>
          </p:cNvSpPr>
          <p:nvPr/>
        </p:nvSpPr>
        <p:spPr bwMode="auto">
          <a:xfrm>
            <a:off x="5168829" y="5032693"/>
            <a:ext cx="4910643" cy="1077218"/>
          </a:xfrm>
          <a:prstGeom prst="rect">
            <a:avLst/>
          </a:prstGeom>
          <a:noFill/>
          <a:ln w="12700">
            <a:noFill/>
            <a:miter lim="800000"/>
            <a:headEnd type="none" w="sm" len="sm"/>
            <a:tailEnd type="none" w="sm" len="sm"/>
          </a:ln>
          <a:effectLst/>
        </p:spPr>
        <p:txBody>
          <a:bodyPr wrap="square">
            <a:spAutoFit/>
          </a:bodyPr>
          <a:lstStyle/>
          <a:p>
            <a:pPr algn="ctr" eaLnBrk="0" hangingPunct="0">
              <a:spcBef>
                <a:spcPct val="50000"/>
              </a:spcBef>
              <a:defRPr/>
            </a:pPr>
            <a:r>
              <a:rPr lang="en-US" sz="3200" b="1" i="1" dirty="0">
                <a:solidFill>
                  <a:srgbClr val="C00000"/>
                </a:solidFill>
                <a:latin typeface="Alexandria"/>
                <a:ea typeface="MS PGothic" charset="0"/>
                <a:cs typeface="MS PGothic" charset="0"/>
              </a:rPr>
              <a:t>Drop down “two levels” to plan Test Cycle!</a:t>
            </a:r>
          </a:p>
        </p:txBody>
      </p:sp>
      <p:sp>
        <p:nvSpPr>
          <p:cNvPr id="12" name="Arc 4"/>
          <p:cNvSpPr>
            <a:spLocks noChangeAspect="1"/>
          </p:cNvSpPr>
          <p:nvPr/>
        </p:nvSpPr>
        <p:spPr bwMode="auto">
          <a:xfrm>
            <a:off x="3781354" y="3805348"/>
            <a:ext cx="1387475" cy="1189038"/>
          </a:xfrm>
          <a:custGeom>
            <a:avLst/>
            <a:gdLst>
              <a:gd name="T0" fmla="*/ 0 w 21616"/>
              <a:gd name="T1" fmla="*/ 0 h 21600"/>
              <a:gd name="T2" fmla="*/ 2147483647 w 21616"/>
              <a:gd name="T3" fmla="*/ 2147483647 h 21600"/>
              <a:gd name="T4" fmla="*/ 2147483647 w 21616"/>
              <a:gd name="T5" fmla="*/ 2147483647 h 21600"/>
              <a:gd name="T6" fmla="*/ 0 60000 65536"/>
              <a:gd name="T7" fmla="*/ 0 60000 65536"/>
              <a:gd name="T8" fmla="*/ 0 60000 65536"/>
              <a:gd name="T9" fmla="*/ 0 w 21616"/>
              <a:gd name="T10" fmla="*/ 0 h 21600"/>
              <a:gd name="T11" fmla="*/ 21616 w 21616"/>
              <a:gd name="T12" fmla="*/ 21600 h 21600"/>
            </a:gdLst>
            <a:ahLst/>
            <a:cxnLst>
              <a:cxn ang="T6">
                <a:pos x="T0" y="T1"/>
              </a:cxn>
              <a:cxn ang="T7">
                <a:pos x="T2" y="T3"/>
              </a:cxn>
              <a:cxn ang="T8">
                <a:pos x="T4" y="T5"/>
              </a:cxn>
            </a:cxnLst>
            <a:rect l="T9" t="T10" r="T11" b="T12"/>
            <a:pathLst>
              <a:path w="21616" h="21600" fill="none" extrusionOk="0">
                <a:moveTo>
                  <a:pt x="0" y="0"/>
                </a:moveTo>
                <a:cubicBezTo>
                  <a:pt x="5" y="0"/>
                  <a:pt x="10" y="-1"/>
                  <a:pt x="16" y="0"/>
                </a:cubicBezTo>
                <a:cubicBezTo>
                  <a:pt x="11945" y="0"/>
                  <a:pt x="21616" y="9670"/>
                  <a:pt x="21616" y="21600"/>
                </a:cubicBezTo>
              </a:path>
              <a:path w="21616" h="21600" stroke="0" extrusionOk="0">
                <a:moveTo>
                  <a:pt x="0" y="0"/>
                </a:moveTo>
                <a:cubicBezTo>
                  <a:pt x="5" y="0"/>
                  <a:pt x="10" y="-1"/>
                  <a:pt x="16" y="0"/>
                </a:cubicBezTo>
                <a:cubicBezTo>
                  <a:pt x="11945" y="0"/>
                  <a:pt x="21616" y="9670"/>
                  <a:pt x="21616" y="21600"/>
                </a:cubicBezTo>
                <a:lnTo>
                  <a:pt x="16" y="21600"/>
                </a:lnTo>
                <a:lnTo>
                  <a:pt x="0" y="0"/>
                </a:lnTo>
                <a:close/>
              </a:path>
            </a:pathLst>
          </a:custGeom>
          <a:noFill/>
          <a:ln w="508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13" name="Arc 6"/>
          <p:cNvSpPr>
            <a:spLocks noChangeAspect="1"/>
          </p:cNvSpPr>
          <p:nvPr/>
        </p:nvSpPr>
        <p:spPr bwMode="auto">
          <a:xfrm>
            <a:off x="3967825" y="4754790"/>
            <a:ext cx="823912" cy="914400"/>
          </a:xfrm>
          <a:custGeom>
            <a:avLst/>
            <a:gdLst>
              <a:gd name="T0" fmla="*/ 0 w 21058"/>
              <a:gd name="T1" fmla="*/ 0 h 21600"/>
              <a:gd name="T2" fmla="*/ 2147483647 w 21058"/>
              <a:gd name="T3" fmla="*/ 2147483647 h 21600"/>
              <a:gd name="T4" fmla="*/ 2147483647 w 21058"/>
              <a:gd name="T5" fmla="*/ 2147483647 h 21600"/>
              <a:gd name="T6" fmla="*/ 0 60000 65536"/>
              <a:gd name="T7" fmla="*/ 0 60000 65536"/>
              <a:gd name="T8" fmla="*/ 0 60000 65536"/>
              <a:gd name="T9" fmla="*/ 0 w 21058"/>
              <a:gd name="T10" fmla="*/ 0 h 21600"/>
              <a:gd name="T11" fmla="*/ 21058 w 21058"/>
              <a:gd name="T12" fmla="*/ 21600 h 21600"/>
            </a:gdLst>
            <a:ahLst/>
            <a:cxnLst>
              <a:cxn ang="T6">
                <a:pos x="T0" y="T1"/>
              </a:cxn>
              <a:cxn ang="T7">
                <a:pos x="T2" y="T3"/>
              </a:cxn>
              <a:cxn ang="T8">
                <a:pos x="T4" y="T5"/>
              </a:cxn>
            </a:cxnLst>
            <a:rect l="T9" t="T10" r="T11" b="T12"/>
            <a:pathLst>
              <a:path w="21058" h="21600" fill="none" extrusionOk="0">
                <a:moveTo>
                  <a:pt x="0" y="0"/>
                </a:moveTo>
                <a:cubicBezTo>
                  <a:pt x="5" y="0"/>
                  <a:pt x="10" y="-1"/>
                  <a:pt x="16" y="0"/>
                </a:cubicBezTo>
                <a:cubicBezTo>
                  <a:pt x="10066" y="0"/>
                  <a:pt x="18788" y="6931"/>
                  <a:pt x="21057" y="16722"/>
                </a:cubicBezTo>
              </a:path>
              <a:path w="21058" h="21600" stroke="0" extrusionOk="0">
                <a:moveTo>
                  <a:pt x="0" y="0"/>
                </a:moveTo>
                <a:cubicBezTo>
                  <a:pt x="5" y="0"/>
                  <a:pt x="10" y="-1"/>
                  <a:pt x="16" y="0"/>
                </a:cubicBezTo>
                <a:cubicBezTo>
                  <a:pt x="10066" y="0"/>
                  <a:pt x="18788" y="6931"/>
                  <a:pt x="21057" y="16722"/>
                </a:cubicBezTo>
                <a:lnTo>
                  <a:pt x="16" y="21600"/>
                </a:lnTo>
                <a:lnTo>
                  <a:pt x="0" y="0"/>
                </a:lnTo>
                <a:close/>
              </a:path>
            </a:pathLst>
          </a:custGeom>
          <a:noFill/>
          <a:ln w="50800" cap="rnd">
            <a:solidFill>
              <a:schemeClr val="tx1"/>
            </a:solidFill>
            <a:round/>
            <a:headEnd type="none" w="sm" len="sm"/>
            <a:tailEnd type="stealth" w="med" len="lg"/>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Tree>
    <p:extLst>
      <p:ext uri="{BB962C8B-B14F-4D97-AF65-F5344CB8AC3E}">
        <p14:creationId xmlns:p14="http://schemas.microsoft.com/office/powerpoint/2010/main" val="14738366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570038" y="62647"/>
            <a:ext cx="9144000" cy="1219200"/>
          </a:xfrm>
        </p:spPr>
        <p:txBody>
          <a:bodyPr vert="horz" lIns="92075" tIns="46038" rIns="92075" bIns="46038" rtlCol="0" anchor="ctr">
            <a:normAutofit/>
          </a:bodyPr>
          <a:lstStyle/>
          <a:p>
            <a:pPr algn="ctr" eaLnBrk="1" hangingPunct="1">
              <a:defRPr/>
            </a:pPr>
            <a:r>
              <a:rPr lang="en-US" sz="3600" b="1" dirty="0">
                <a:solidFill>
                  <a:srgbClr val="F58221"/>
                </a:solidFill>
                <a:latin typeface="Alexandria"/>
              </a:rPr>
              <a:t>PDSA Cycle </a:t>
            </a:r>
            <a:r>
              <a:rPr lang="en-US" sz="3600" b="1" dirty="0" smtClean="0">
                <a:solidFill>
                  <a:srgbClr val="F58221"/>
                </a:solidFill>
                <a:latin typeface="Alexandria"/>
              </a:rPr>
              <a:t>Ramps</a:t>
            </a:r>
            <a:r>
              <a:rPr lang="en-US" sz="3200" dirty="0">
                <a:latin typeface="Alexandria"/>
              </a:rPr>
              <a:t/>
            </a:r>
            <a:br>
              <a:rPr lang="en-US" sz="3200" dirty="0">
                <a:latin typeface="Alexandria"/>
              </a:rPr>
            </a:br>
            <a:r>
              <a:rPr lang="en-US" sz="3200" b="1" dirty="0">
                <a:solidFill>
                  <a:srgbClr val="0070C0"/>
                </a:solidFill>
                <a:latin typeface="Alexandria"/>
              </a:rPr>
              <a:t>Sequential Building of Knowledge</a:t>
            </a:r>
          </a:p>
        </p:txBody>
      </p:sp>
      <p:sp>
        <p:nvSpPr>
          <p:cNvPr id="212994" name="Rectangle 3"/>
          <p:cNvSpPr>
            <a:spLocks noChangeArrowheads="1"/>
          </p:cNvSpPr>
          <p:nvPr/>
        </p:nvSpPr>
        <p:spPr bwMode="auto">
          <a:xfrm>
            <a:off x="1676400" y="4419601"/>
            <a:ext cx="1754188" cy="2124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r>
              <a:rPr lang="en-US" sz="2200" b="1" i="1">
                <a:solidFill>
                  <a:srgbClr val="000000"/>
                </a:solidFill>
                <a:latin typeface="Times" charset="0"/>
                <a:ea typeface="MS PGothic" charset="0"/>
                <a:cs typeface="MS PGothic" charset="0"/>
              </a:rPr>
              <a:t>Best Practice</a:t>
            </a:r>
          </a:p>
          <a:p>
            <a:pPr eaLnBrk="0" hangingPunct="0"/>
            <a:r>
              <a:rPr lang="en-US" sz="2200" b="1" i="1">
                <a:solidFill>
                  <a:srgbClr val="000000"/>
                </a:solidFill>
                <a:latin typeface="Times" charset="0"/>
                <a:ea typeface="MS PGothic" charset="0"/>
                <a:cs typeface="MS PGothic" charset="0"/>
              </a:rPr>
              <a:t>Evidence</a:t>
            </a:r>
          </a:p>
          <a:p>
            <a:pPr eaLnBrk="0" hangingPunct="0"/>
            <a:r>
              <a:rPr lang="en-US" sz="2200" b="1" i="1">
                <a:solidFill>
                  <a:srgbClr val="000000"/>
                </a:solidFill>
                <a:latin typeface="Times" charset="0"/>
                <a:ea typeface="MS PGothic" charset="0"/>
                <a:cs typeface="MS PGothic" charset="0"/>
              </a:rPr>
              <a:t>Hunches</a:t>
            </a:r>
            <a:br>
              <a:rPr lang="en-US" sz="2200" b="1" i="1">
                <a:solidFill>
                  <a:srgbClr val="000000"/>
                </a:solidFill>
                <a:latin typeface="Times" charset="0"/>
                <a:ea typeface="MS PGothic" charset="0"/>
                <a:cs typeface="MS PGothic" charset="0"/>
              </a:rPr>
            </a:br>
            <a:r>
              <a:rPr lang="en-US" sz="2200" b="1" i="1">
                <a:solidFill>
                  <a:srgbClr val="000000"/>
                </a:solidFill>
                <a:latin typeface="Times" charset="0"/>
                <a:ea typeface="MS PGothic" charset="0"/>
                <a:cs typeface="MS PGothic" charset="0"/>
              </a:rPr>
              <a:t>Theories</a:t>
            </a:r>
          </a:p>
          <a:p>
            <a:pPr eaLnBrk="0" hangingPunct="0"/>
            <a:r>
              <a:rPr lang="en-US" sz="2200" b="1" i="1">
                <a:solidFill>
                  <a:srgbClr val="000000"/>
                </a:solidFill>
                <a:latin typeface="Times" charset="0"/>
                <a:ea typeface="MS PGothic" charset="0"/>
                <a:cs typeface="MS PGothic" charset="0"/>
              </a:rPr>
              <a:t>Testable Ideas</a:t>
            </a:r>
          </a:p>
        </p:txBody>
      </p:sp>
      <p:sp>
        <p:nvSpPr>
          <p:cNvPr id="212995" name="Rectangle 4"/>
          <p:cNvSpPr>
            <a:spLocks noChangeArrowheads="1"/>
          </p:cNvSpPr>
          <p:nvPr/>
        </p:nvSpPr>
        <p:spPr bwMode="auto">
          <a:xfrm>
            <a:off x="8440738" y="1635126"/>
            <a:ext cx="2151062" cy="1108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algn="ctr" eaLnBrk="0" hangingPunct="0">
              <a:spcBef>
                <a:spcPct val="50000"/>
              </a:spcBef>
            </a:pPr>
            <a:r>
              <a:rPr lang="en-US" sz="2200" b="1">
                <a:solidFill>
                  <a:srgbClr val="000000"/>
                </a:solidFill>
                <a:latin typeface="Times" charset="0"/>
                <a:ea typeface="MS PGothic" charset="0"/>
                <a:cs typeface="MS PGothic" charset="0"/>
              </a:rPr>
              <a:t>Changes That Result in Improvement</a:t>
            </a:r>
          </a:p>
        </p:txBody>
      </p:sp>
      <p:sp>
        <p:nvSpPr>
          <p:cNvPr id="212996" name="Line 5"/>
          <p:cNvSpPr>
            <a:spLocks noChangeShapeType="1"/>
          </p:cNvSpPr>
          <p:nvPr/>
        </p:nvSpPr>
        <p:spPr bwMode="auto">
          <a:xfrm flipV="1">
            <a:off x="3822700" y="2971800"/>
            <a:ext cx="4922838" cy="2890838"/>
          </a:xfrm>
          <a:prstGeom prst="line">
            <a:avLst/>
          </a:prstGeom>
          <a:noFill/>
          <a:ln w="508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grpSp>
        <p:nvGrpSpPr>
          <p:cNvPr id="212997" name="Group 6"/>
          <p:cNvGrpSpPr>
            <a:grpSpLocks/>
          </p:cNvGrpSpPr>
          <p:nvPr/>
        </p:nvGrpSpPr>
        <p:grpSpPr bwMode="auto">
          <a:xfrm>
            <a:off x="3556000" y="4648200"/>
            <a:ext cx="838200" cy="833438"/>
            <a:chOff x="1407" y="2880"/>
            <a:chExt cx="528" cy="525"/>
          </a:xfrm>
        </p:grpSpPr>
        <p:grpSp>
          <p:nvGrpSpPr>
            <p:cNvPr id="213035" name="Group 7"/>
            <p:cNvGrpSpPr>
              <a:grpSpLocks/>
            </p:cNvGrpSpPr>
            <p:nvPr/>
          </p:nvGrpSpPr>
          <p:grpSpPr bwMode="auto">
            <a:xfrm>
              <a:off x="1407" y="2880"/>
              <a:ext cx="528" cy="525"/>
              <a:chOff x="1407" y="2880"/>
              <a:chExt cx="528" cy="525"/>
            </a:xfrm>
          </p:grpSpPr>
          <p:sp>
            <p:nvSpPr>
              <p:cNvPr id="213040" name="Oval 8"/>
              <p:cNvSpPr>
                <a:spLocks noChangeArrowheads="1"/>
              </p:cNvSpPr>
              <p:nvPr/>
            </p:nvSpPr>
            <p:spPr bwMode="auto">
              <a:xfrm>
                <a:off x="1411" y="2884"/>
                <a:ext cx="520" cy="52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41" name="Line 9"/>
              <p:cNvSpPr>
                <a:spLocks noChangeShapeType="1"/>
              </p:cNvSpPr>
              <p:nvPr/>
            </p:nvSpPr>
            <p:spPr bwMode="auto">
              <a:xfrm>
                <a:off x="1407" y="3144"/>
                <a:ext cx="528"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42" name="Line 10"/>
              <p:cNvSpPr>
                <a:spLocks noChangeShapeType="1"/>
              </p:cNvSpPr>
              <p:nvPr/>
            </p:nvSpPr>
            <p:spPr bwMode="auto">
              <a:xfrm>
                <a:off x="1671" y="2880"/>
                <a:ext cx="0" cy="525"/>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grpSp>
        <p:sp>
          <p:nvSpPr>
            <p:cNvPr id="213036" name="Rectangle 11"/>
            <p:cNvSpPr>
              <a:spLocks noChangeArrowheads="1"/>
            </p:cNvSpPr>
            <p:nvPr/>
          </p:nvSpPr>
          <p:spPr bwMode="auto">
            <a:xfrm>
              <a:off x="1476" y="2917"/>
              <a:ext cx="15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A</a:t>
              </a:r>
            </a:p>
          </p:txBody>
        </p:sp>
        <p:sp>
          <p:nvSpPr>
            <p:cNvPr id="213037" name="Rectangle 12"/>
            <p:cNvSpPr>
              <a:spLocks noChangeArrowheads="1"/>
            </p:cNvSpPr>
            <p:nvPr/>
          </p:nvSpPr>
          <p:spPr bwMode="auto">
            <a:xfrm>
              <a:off x="1681" y="2917"/>
              <a:ext cx="20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P</a:t>
              </a:r>
            </a:p>
          </p:txBody>
        </p:sp>
        <p:sp>
          <p:nvSpPr>
            <p:cNvPr id="213038" name="Rectangle 13"/>
            <p:cNvSpPr>
              <a:spLocks noChangeArrowheads="1"/>
            </p:cNvSpPr>
            <p:nvPr/>
          </p:nvSpPr>
          <p:spPr bwMode="auto">
            <a:xfrm>
              <a:off x="1476" y="3138"/>
              <a:ext cx="15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S</a:t>
              </a:r>
            </a:p>
          </p:txBody>
        </p:sp>
        <p:sp>
          <p:nvSpPr>
            <p:cNvPr id="213039" name="Rectangle 14"/>
            <p:cNvSpPr>
              <a:spLocks noChangeArrowheads="1"/>
            </p:cNvSpPr>
            <p:nvPr/>
          </p:nvSpPr>
          <p:spPr bwMode="auto">
            <a:xfrm>
              <a:off x="1681" y="3138"/>
              <a:ext cx="20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D</a:t>
              </a:r>
            </a:p>
          </p:txBody>
        </p:sp>
      </p:grpSp>
      <p:grpSp>
        <p:nvGrpSpPr>
          <p:cNvPr id="212998" name="Group 15"/>
          <p:cNvGrpSpPr>
            <a:grpSpLocks/>
          </p:cNvGrpSpPr>
          <p:nvPr/>
        </p:nvGrpSpPr>
        <p:grpSpPr bwMode="auto">
          <a:xfrm>
            <a:off x="4935538" y="3810000"/>
            <a:ext cx="825500" cy="876300"/>
            <a:chOff x="2132" y="2447"/>
            <a:chExt cx="520" cy="552"/>
          </a:xfrm>
        </p:grpSpPr>
        <p:grpSp>
          <p:nvGrpSpPr>
            <p:cNvPr id="213027" name="Group 16"/>
            <p:cNvGrpSpPr>
              <a:grpSpLocks/>
            </p:cNvGrpSpPr>
            <p:nvPr/>
          </p:nvGrpSpPr>
          <p:grpSpPr bwMode="auto">
            <a:xfrm>
              <a:off x="2132" y="2464"/>
              <a:ext cx="520" cy="520"/>
              <a:chOff x="2132" y="2464"/>
              <a:chExt cx="520" cy="520"/>
            </a:xfrm>
          </p:grpSpPr>
          <p:sp>
            <p:nvSpPr>
              <p:cNvPr id="213032" name="Oval 17"/>
              <p:cNvSpPr>
                <a:spLocks noChangeArrowheads="1"/>
              </p:cNvSpPr>
              <p:nvPr/>
            </p:nvSpPr>
            <p:spPr bwMode="auto">
              <a:xfrm rot="2340000">
                <a:off x="2132" y="2464"/>
                <a:ext cx="520" cy="52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33" name="Line 18"/>
              <p:cNvSpPr>
                <a:spLocks noChangeShapeType="1"/>
              </p:cNvSpPr>
              <p:nvPr/>
            </p:nvSpPr>
            <p:spPr bwMode="auto">
              <a:xfrm>
                <a:off x="2187" y="2559"/>
                <a:ext cx="410" cy="332"/>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34" name="Line 19"/>
              <p:cNvSpPr>
                <a:spLocks noChangeShapeType="1"/>
              </p:cNvSpPr>
              <p:nvPr/>
            </p:nvSpPr>
            <p:spPr bwMode="auto">
              <a:xfrm flipH="1">
                <a:off x="2228" y="2518"/>
                <a:ext cx="330" cy="411"/>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grpSp>
        <p:sp>
          <p:nvSpPr>
            <p:cNvPr id="213028" name="Rectangle 20"/>
            <p:cNvSpPr>
              <a:spLocks noChangeArrowheads="1"/>
            </p:cNvSpPr>
            <p:nvPr/>
          </p:nvSpPr>
          <p:spPr bwMode="auto">
            <a:xfrm rot="2340000">
              <a:off x="2283" y="2447"/>
              <a:ext cx="15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A</a:t>
              </a:r>
            </a:p>
          </p:txBody>
        </p:sp>
        <p:sp>
          <p:nvSpPr>
            <p:cNvPr id="213029" name="Rectangle 21"/>
            <p:cNvSpPr>
              <a:spLocks noChangeArrowheads="1"/>
            </p:cNvSpPr>
            <p:nvPr/>
          </p:nvSpPr>
          <p:spPr bwMode="auto">
            <a:xfrm rot="2340000">
              <a:off x="2434" y="2595"/>
              <a:ext cx="208"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P</a:t>
              </a:r>
            </a:p>
          </p:txBody>
        </p:sp>
        <p:sp>
          <p:nvSpPr>
            <p:cNvPr id="213030" name="Rectangle 22"/>
            <p:cNvSpPr>
              <a:spLocks noChangeArrowheads="1"/>
            </p:cNvSpPr>
            <p:nvPr/>
          </p:nvSpPr>
          <p:spPr bwMode="auto">
            <a:xfrm rot="2340000">
              <a:off x="2143" y="2620"/>
              <a:ext cx="15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S</a:t>
              </a:r>
            </a:p>
          </p:txBody>
        </p:sp>
        <p:sp>
          <p:nvSpPr>
            <p:cNvPr id="213031" name="Rectangle 23"/>
            <p:cNvSpPr>
              <a:spLocks noChangeArrowheads="1"/>
            </p:cNvSpPr>
            <p:nvPr/>
          </p:nvSpPr>
          <p:spPr bwMode="auto">
            <a:xfrm rot="2340000">
              <a:off x="2296" y="2768"/>
              <a:ext cx="208"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D</a:t>
              </a:r>
            </a:p>
          </p:txBody>
        </p:sp>
      </p:grpSp>
      <p:grpSp>
        <p:nvGrpSpPr>
          <p:cNvPr id="212999" name="Group 24"/>
          <p:cNvGrpSpPr>
            <a:grpSpLocks/>
          </p:cNvGrpSpPr>
          <p:nvPr/>
        </p:nvGrpSpPr>
        <p:grpSpPr bwMode="auto">
          <a:xfrm>
            <a:off x="7602538" y="2286000"/>
            <a:ext cx="838200" cy="833438"/>
            <a:chOff x="3540" y="1620"/>
            <a:chExt cx="528" cy="525"/>
          </a:xfrm>
        </p:grpSpPr>
        <p:grpSp>
          <p:nvGrpSpPr>
            <p:cNvPr id="213019" name="Group 25"/>
            <p:cNvGrpSpPr>
              <a:grpSpLocks/>
            </p:cNvGrpSpPr>
            <p:nvPr/>
          </p:nvGrpSpPr>
          <p:grpSpPr bwMode="auto">
            <a:xfrm>
              <a:off x="3540" y="1620"/>
              <a:ext cx="528" cy="525"/>
              <a:chOff x="3540" y="1620"/>
              <a:chExt cx="528" cy="525"/>
            </a:xfrm>
          </p:grpSpPr>
          <p:sp>
            <p:nvSpPr>
              <p:cNvPr id="213024" name="Oval 26"/>
              <p:cNvSpPr>
                <a:spLocks noChangeArrowheads="1"/>
              </p:cNvSpPr>
              <p:nvPr/>
            </p:nvSpPr>
            <p:spPr bwMode="auto">
              <a:xfrm>
                <a:off x="3544" y="1624"/>
                <a:ext cx="520" cy="52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25" name="Line 27"/>
              <p:cNvSpPr>
                <a:spLocks noChangeShapeType="1"/>
              </p:cNvSpPr>
              <p:nvPr/>
            </p:nvSpPr>
            <p:spPr bwMode="auto">
              <a:xfrm>
                <a:off x="3540" y="1884"/>
                <a:ext cx="528" cy="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26" name="Line 28"/>
              <p:cNvSpPr>
                <a:spLocks noChangeShapeType="1"/>
              </p:cNvSpPr>
              <p:nvPr/>
            </p:nvSpPr>
            <p:spPr bwMode="auto">
              <a:xfrm>
                <a:off x="3804" y="1620"/>
                <a:ext cx="0" cy="525"/>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grpSp>
        <p:sp>
          <p:nvSpPr>
            <p:cNvPr id="213020" name="Rectangle 29"/>
            <p:cNvSpPr>
              <a:spLocks noChangeArrowheads="1"/>
            </p:cNvSpPr>
            <p:nvPr/>
          </p:nvSpPr>
          <p:spPr bwMode="auto">
            <a:xfrm>
              <a:off x="3609" y="1657"/>
              <a:ext cx="15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A</a:t>
              </a:r>
            </a:p>
          </p:txBody>
        </p:sp>
        <p:sp>
          <p:nvSpPr>
            <p:cNvPr id="213021" name="Rectangle 30"/>
            <p:cNvSpPr>
              <a:spLocks noChangeArrowheads="1"/>
            </p:cNvSpPr>
            <p:nvPr/>
          </p:nvSpPr>
          <p:spPr bwMode="auto">
            <a:xfrm>
              <a:off x="3814" y="1657"/>
              <a:ext cx="20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P</a:t>
              </a:r>
            </a:p>
          </p:txBody>
        </p:sp>
        <p:sp>
          <p:nvSpPr>
            <p:cNvPr id="213022" name="Rectangle 31"/>
            <p:cNvSpPr>
              <a:spLocks noChangeArrowheads="1"/>
            </p:cNvSpPr>
            <p:nvPr/>
          </p:nvSpPr>
          <p:spPr bwMode="auto">
            <a:xfrm>
              <a:off x="3609" y="1878"/>
              <a:ext cx="15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S</a:t>
              </a:r>
            </a:p>
          </p:txBody>
        </p:sp>
        <p:sp>
          <p:nvSpPr>
            <p:cNvPr id="213023" name="Rectangle 32"/>
            <p:cNvSpPr>
              <a:spLocks noChangeArrowheads="1"/>
            </p:cNvSpPr>
            <p:nvPr/>
          </p:nvSpPr>
          <p:spPr bwMode="auto">
            <a:xfrm>
              <a:off x="3814" y="1878"/>
              <a:ext cx="20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D</a:t>
              </a:r>
            </a:p>
          </p:txBody>
        </p:sp>
      </p:grpSp>
      <p:grpSp>
        <p:nvGrpSpPr>
          <p:cNvPr id="213000" name="Group 33"/>
          <p:cNvGrpSpPr>
            <a:grpSpLocks/>
          </p:cNvGrpSpPr>
          <p:nvPr/>
        </p:nvGrpSpPr>
        <p:grpSpPr bwMode="auto">
          <a:xfrm>
            <a:off x="6307138" y="3048000"/>
            <a:ext cx="825500" cy="825500"/>
            <a:chOff x="2851" y="2029"/>
            <a:chExt cx="520" cy="520"/>
          </a:xfrm>
        </p:grpSpPr>
        <p:grpSp>
          <p:nvGrpSpPr>
            <p:cNvPr id="213011" name="Group 34"/>
            <p:cNvGrpSpPr>
              <a:grpSpLocks/>
            </p:cNvGrpSpPr>
            <p:nvPr/>
          </p:nvGrpSpPr>
          <p:grpSpPr bwMode="auto">
            <a:xfrm>
              <a:off x="2851" y="2029"/>
              <a:ext cx="520" cy="520"/>
              <a:chOff x="2851" y="2029"/>
              <a:chExt cx="520" cy="520"/>
            </a:xfrm>
          </p:grpSpPr>
          <p:sp>
            <p:nvSpPr>
              <p:cNvPr id="213016" name="Oval 35"/>
              <p:cNvSpPr>
                <a:spLocks noChangeArrowheads="1"/>
              </p:cNvSpPr>
              <p:nvPr/>
            </p:nvSpPr>
            <p:spPr bwMode="auto">
              <a:xfrm rot="840000">
                <a:off x="2851" y="2029"/>
                <a:ext cx="520" cy="520"/>
              </a:xfrm>
              <a:prstGeom prst="ellipse">
                <a:avLst/>
              </a:prstGeom>
              <a:noFill/>
              <a:ln w="12700">
                <a:solidFill>
                  <a:schemeClr val="tx1"/>
                </a:solidFill>
                <a:round/>
                <a:headEnd/>
                <a:tailEnd/>
              </a:ln>
              <a:extLst>
                <a:ext uri="{909E8E84-426E-40dd-AFC4-6F175D3DCCD1}">
                  <a14:hiddenFill xmlns="" xmlns:a14="http://schemas.microsoft.com/office/drawing/2010/main">
                    <a:solidFill>
                      <a:srgbClr val="FFFFFF"/>
                    </a:solid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17" name="Line 36"/>
              <p:cNvSpPr>
                <a:spLocks noChangeShapeType="1"/>
              </p:cNvSpPr>
              <p:nvPr/>
            </p:nvSpPr>
            <p:spPr bwMode="auto">
              <a:xfrm>
                <a:off x="2855" y="2225"/>
                <a:ext cx="512" cy="128"/>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18" name="Line 37"/>
              <p:cNvSpPr>
                <a:spLocks noChangeShapeType="1"/>
              </p:cNvSpPr>
              <p:nvPr/>
            </p:nvSpPr>
            <p:spPr bwMode="auto">
              <a:xfrm flipH="1">
                <a:off x="3048" y="2033"/>
                <a:ext cx="127" cy="510"/>
              </a:xfrm>
              <a:prstGeom prst="line">
                <a:avLst/>
              </a:prstGeom>
              <a:noFill/>
              <a:ln w="12700">
                <a:solidFill>
                  <a:schemeClr val="tx1"/>
                </a:solidFill>
                <a:round/>
                <a:headEnd type="none" w="sm" len="sm"/>
                <a:tailEnd type="none" w="sm" len="sm"/>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grpSp>
        <p:sp>
          <p:nvSpPr>
            <p:cNvPr id="213012" name="Rectangle 38"/>
            <p:cNvSpPr>
              <a:spLocks noChangeArrowheads="1"/>
            </p:cNvSpPr>
            <p:nvPr/>
          </p:nvSpPr>
          <p:spPr bwMode="auto">
            <a:xfrm rot="840000">
              <a:off x="2949" y="2037"/>
              <a:ext cx="15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D</a:t>
              </a:r>
            </a:p>
          </p:txBody>
        </p:sp>
        <p:sp>
          <p:nvSpPr>
            <p:cNvPr id="213013" name="Rectangle 39"/>
            <p:cNvSpPr>
              <a:spLocks noChangeArrowheads="1"/>
            </p:cNvSpPr>
            <p:nvPr/>
          </p:nvSpPr>
          <p:spPr bwMode="auto">
            <a:xfrm rot="840000">
              <a:off x="3148" y="2091"/>
              <a:ext cx="20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S</a:t>
              </a:r>
            </a:p>
          </p:txBody>
        </p:sp>
        <p:sp>
          <p:nvSpPr>
            <p:cNvPr id="213014" name="Rectangle 40"/>
            <p:cNvSpPr>
              <a:spLocks noChangeArrowheads="1"/>
            </p:cNvSpPr>
            <p:nvPr/>
          </p:nvSpPr>
          <p:spPr bwMode="auto">
            <a:xfrm rot="840000">
              <a:off x="2896" y="2252"/>
              <a:ext cx="15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P</a:t>
              </a:r>
            </a:p>
          </p:txBody>
        </p:sp>
        <p:sp>
          <p:nvSpPr>
            <p:cNvPr id="213015" name="Rectangle 41"/>
            <p:cNvSpPr>
              <a:spLocks noChangeArrowheads="1"/>
            </p:cNvSpPr>
            <p:nvPr/>
          </p:nvSpPr>
          <p:spPr bwMode="auto">
            <a:xfrm rot="840000">
              <a:off x="3094" y="2307"/>
              <a:ext cx="207" cy="23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b="1">
                  <a:solidFill>
                    <a:srgbClr val="000000"/>
                  </a:solidFill>
                  <a:ea typeface="MS PGothic" charset="0"/>
                  <a:cs typeface="MS PGothic" charset="0"/>
                </a:rPr>
                <a:t>A</a:t>
              </a:r>
            </a:p>
          </p:txBody>
        </p:sp>
      </p:grpSp>
      <p:sp>
        <p:nvSpPr>
          <p:cNvPr id="213001" name="Line 42"/>
          <p:cNvSpPr>
            <a:spLocks noChangeShapeType="1"/>
          </p:cNvSpPr>
          <p:nvPr/>
        </p:nvSpPr>
        <p:spPr bwMode="auto">
          <a:xfrm flipV="1">
            <a:off x="3589338" y="3505200"/>
            <a:ext cx="1270000" cy="762000"/>
          </a:xfrm>
          <a:prstGeom prst="line">
            <a:avLst/>
          </a:prstGeom>
          <a:noFill/>
          <a:ln w="25400">
            <a:solidFill>
              <a:schemeClr val="tx1"/>
            </a:solidFill>
            <a:round/>
            <a:headEnd type="none" w="sm" len="sm"/>
            <a:tailEnd type="stealth" w="med" len="lg"/>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02" name="Rectangle 43"/>
          <p:cNvSpPr>
            <a:spLocks noChangeArrowheads="1"/>
          </p:cNvSpPr>
          <p:nvPr/>
        </p:nvSpPr>
        <p:spPr bwMode="auto">
          <a:xfrm rot="-1860000">
            <a:off x="4859338" y="2895601"/>
            <a:ext cx="1408112" cy="51911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2075" tIns="46038" rIns="92075" bIns="46038">
            <a:spAutoFit/>
          </a:bodyPr>
          <a:lstStyle/>
          <a:p>
            <a:pPr eaLnBrk="0" hangingPunct="0">
              <a:spcBef>
                <a:spcPct val="50000"/>
              </a:spcBef>
            </a:pPr>
            <a:r>
              <a:rPr lang="en-US" sz="2800" b="1">
                <a:solidFill>
                  <a:srgbClr val="000000"/>
                </a:solidFill>
                <a:ea typeface="MS PGothic" charset="0"/>
                <a:cs typeface="MS PGothic" charset="0"/>
              </a:rPr>
              <a:t>DATA</a:t>
            </a:r>
          </a:p>
        </p:txBody>
      </p:sp>
      <p:sp>
        <p:nvSpPr>
          <p:cNvPr id="213003" name="Line 44"/>
          <p:cNvSpPr>
            <a:spLocks noChangeShapeType="1"/>
          </p:cNvSpPr>
          <p:nvPr/>
        </p:nvSpPr>
        <p:spPr bwMode="auto">
          <a:xfrm flipV="1">
            <a:off x="6078538" y="1828800"/>
            <a:ext cx="1676400" cy="990600"/>
          </a:xfrm>
          <a:prstGeom prst="line">
            <a:avLst/>
          </a:prstGeom>
          <a:noFill/>
          <a:ln w="25400">
            <a:solidFill>
              <a:schemeClr val="tx1"/>
            </a:solidFill>
            <a:round/>
            <a:headEnd type="none" w="sm" len="sm"/>
            <a:tailEnd type="stealth" w="med" len="lg"/>
          </a:ln>
          <a:extLst>
            <a:ext uri="{909E8E84-426E-40dd-AFC4-6F175D3DCCD1}">
              <a14:hiddenFill xmlns="" xmlns:a14="http://schemas.microsoft.com/office/drawing/2010/main">
                <a:noFill/>
              </a14:hiddenFill>
            </a:ext>
          </a:extLst>
        </p:spPr>
        <p:txBody>
          <a:bodyPr wrap="none" anchor="ctr"/>
          <a:lstStyle/>
          <a:p>
            <a:pPr eaLnBrk="0" hangingPunct="0"/>
            <a:endParaRPr lang="en-US" sz="2400">
              <a:solidFill>
                <a:srgbClr val="000000"/>
              </a:solidFill>
              <a:latin typeface="Times" charset="0"/>
              <a:ea typeface="MS PGothic" charset="0"/>
              <a:cs typeface="MS PGothic" charset="0"/>
            </a:endParaRPr>
          </a:p>
        </p:txBody>
      </p:sp>
      <p:sp>
        <p:nvSpPr>
          <p:cNvPr id="213004" name="Text Box 45"/>
          <p:cNvSpPr txBox="1">
            <a:spLocks noChangeArrowheads="1"/>
          </p:cNvSpPr>
          <p:nvPr/>
        </p:nvSpPr>
        <p:spPr bwMode="auto">
          <a:xfrm>
            <a:off x="3411538" y="5791201"/>
            <a:ext cx="1828800"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eaLnBrk="0" hangingPunct="0">
              <a:spcBef>
                <a:spcPct val="50000"/>
              </a:spcBef>
            </a:pPr>
            <a:r>
              <a:rPr lang="en-US">
                <a:solidFill>
                  <a:srgbClr val="000000"/>
                </a:solidFill>
                <a:ea typeface="ＭＳ Ｐゴシック" charset="0"/>
                <a:cs typeface="ＭＳ Ｐゴシック" charset="0"/>
              </a:rPr>
              <a:t>Very Small Scale Test</a:t>
            </a:r>
          </a:p>
        </p:txBody>
      </p:sp>
      <p:sp>
        <p:nvSpPr>
          <p:cNvPr id="213005" name="Text Box 46"/>
          <p:cNvSpPr txBox="1">
            <a:spLocks noChangeArrowheads="1"/>
          </p:cNvSpPr>
          <p:nvPr/>
        </p:nvSpPr>
        <p:spPr bwMode="auto">
          <a:xfrm>
            <a:off x="5341938" y="4864101"/>
            <a:ext cx="1600200"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eaLnBrk="0" hangingPunct="0">
              <a:spcBef>
                <a:spcPct val="50000"/>
              </a:spcBef>
            </a:pPr>
            <a:r>
              <a:rPr lang="en-US">
                <a:solidFill>
                  <a:srgbClr val="000000"/>
                </a:solidFill>
                <a:ea typeface="ＭＳ Ｐゴシック" charset="0"/>
                <a:cs typeface="ＭＳ Ｐゴシック" charset="0"/>
              </a:rPr>
              <a:t>Follow-up Tests</a:t>
            </a:r>
          </a:p>
        </p:txBody>
      </p:sp>
      <p:sp>
        <p:nvSpPr>
          <p:cNvPr id="213006" name="Text Box 47"/>
          <p:cNvSpPr txBox="1">
            <a:spLocks noChangeArrowheads="1"/>
          </p:cNvSpPr>
          <p:nvPr/>
        </p:nvSpPr>
        <p:spPr bwMode="auto">
          <a:xfrm>
            <a:off x="6731000" y="4191001"/>
            <a:ext cx="2489200"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eaLnBrk="0" hangingPunct="0">
              <a:spcBef>
                <a:spcPct val="50000"/>
              </a:spcBef>
            </a:pPr>
            <a:r>
              <a:rPr lang="en-US">
                <a:solidFill>
                  <a:srgbClr val="000000"/>
                </a:solidFill>
                <a:ea typeface="ＭＳ Ｐゴシック" charset="0"/>
                <a:cs typeface="ＭＳ Ｐゴシック" charset="0"/>
              </a:rPr>
              <a:t>Wide-Scale Tests of Change</a:t>
            </a:r>
          </a:p>
        </p:txBody>
      </p:sp>
      <p:sp>
        <p:nvSpPr>
          <p:cNvPr id="213007" name="Text Box 48"/>
          <p:cNvSpPr txBox="1">
            <a:spLocks noChangeArrowheads="1"/>
          </p:cNvSpPr>
          <p:nvPr/>
        </p:nvSpPr>
        <p:spPr bwMode="auto">
          <a:xfrm>
            <a:off x="8212138" y="3238501"/>
            <a:ext cx="2303462"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type="none" w="sm" len="sm"/>
                <a:tailEnd type="none" w="sm" len="sm"/>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eaLnBrk="0" hangingPunct="0">
              <a:spcBef>
                <a:spcPct val="50000"/>
              </a:spcBef>
            </a:pPr>
            <a:r>
              <a:rPr lang="en-US">
                <a:solidFill>
                  <a:srgbClr val="000000"/>
                </a:solidFill>
                <a:ea typeface="ＭＳ Ｐゴシック" charset="0"/>
                <a:cs typeface="ＭＳ Ｐゴシック" charset="0"/>
              </a:rPr>
              <a:t>Implementation of Change</a:t>
            </a:r>
          </a:p>
        </p:txBody>
      </p:sp>
      <p:sp>
        <p:nvSpPr>
          <p:cNvPr id="213008" name="TextBox 13"/>
          <p:cNvSpPr txBox="1">
            <a:spLocks noChangeArrowheads="1"/>
          </p:cNvSpPr>
          <p:nvPr/>
        </p:nvSpPr>
        <p:spPr bwMode="auto">
          <a:xfrm>
            <a:off x="6821489" y="5835651"/>
            <a:ext cx="3468687" cy="83099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charset="0"/>
                <a:ea typeface="MS PGothic" charset="0"/>
                <a:cs typeface="MS PGothic" charset="0"/>
              </a:defRPr>
            </a:lvl1pPr>
            <a:lvl2pPr marL="742950" indent="-285750">
              <a:defRPr sz="2400">
                <a:solidFill>
                  <a:schemeClr val="tx1"/>
                </a:solidFill>
                <a:latin typeface="Times" charset="0"/>
                <a:ea typeface="MS PGothic" charset="0"/>
                <a:cs typeface="MS PGothic" charset="0"/>
              </a:defRPr>
            </a:lvl2pPr>
            <a:lvl3pPr marL="1143000" indent="-228600">
              <a:defRPr sz="2400">
                <a:solidFill>
                  <a:schemeClr val="tx1"/>
                </a:solidFill>
                <a:latin typeface="Times" charset="0"/>
                <a:ea typeface="MS PGothic" charset="0"/>
                <a:cs typeface="MS PGothic" charset="0"/>
              </a:defRPr>
            </a:lvl3pPr>
            <a:lvl4pPr marL="1600200" indent="-228600">
              <a:defRPr sz="2400">
                <a:solidFill>
                  <a:schemeClr val="tx1"/>
                </a:solidFill>
                <a:latin typeface="Times" charset="0"/>
                <a:ea typeface="MS PGothic" charset="0"/>
                <a:cs typeface="MS PGothic" charset="0"/>
              </a:defRPr>
            </a:lvl4pPr>
            <a:lvl5pPr marL="2057400" indent="-228600">
              <a:defRPr sz="2400">
                <a:solidFill>
                  <a:schemeClr val="tx1"/>
                </a:solidFill>
                <a:latin typeface="Times"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Times"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Times"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Times"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Times" charset="0"/>
                <a:ea typeface="MS PGothic" charset="0"/>
                <a:cs typeface="MS PGothic" charset="0"/>
              </a:defRPr>
            </a:lvl9pPr>
          </a:lstStyle>
          <a:p>
            <a:pPr eaLnBrk="0" hangingPunct="0"/>
            <a:endParaRPr lang="en-US" u="sng">
              <a:solidFill>
                <a:srgbClr val="000000"/>
              </a:solidFill>
              <a:ea typeface="ＭＳ Ｐゴシック" charset="0"/>
              <a:cs typeface="ＭＳ Ｐゴシック" charset="0"/>
            </a:endParaRPr>
          </a:p>
          <a:p>
            <a:pPr eaLnBrk="0" hangingPunct="0"/>
            <a:endParaRPr lang="en-US">
              <a:solidFill>
                <a:srgbClr val="000000"/>
              </a:solidFill>
              <a:ea typeface="ＭＳ Ｐゴシック" charset="0"/>
              <a:cs typeface="ＭＳ Ｐゴシック" charset="0"/>
            </a:endParaRPr>
          </a:p>
        </p:txBody>
      </p:sp>
      <p:sp>
        <p:nvSpPr>
          <p:cNvPr id="51" name="Rounded Rectangle 50"/>
          <p:cNvSpPr/>
          <p:nvPr/>
        </p:nvSpPr>
        <p:spPr>
          <a:xfrm>
            <a:off x="450115" y="1726268"/>
            <a:ext cx="4286572" cy="1603513"/>
          </a:xfrm>
          <a:prstGeom prst="roundRect">
            <a:avLst/>
          </a:prstGeom>
        </p:spPr>
        <p:style>
          <a:lnRef idx="1">
            <a:schemeClr val="accent4"/>
          </a:lnRef>
          <a:fillRef idx="2">
            <a:schemeClr val="accent4"/>
          </a:fillRef>
          <a:effectRef idx="1">
            <a:schemeClr val="accent4"/>
          </a:effectRef>
          <a:fontRef idx="minor">
            <a:schemeClr val="dk1"/>
          </a:fontRef>
        </p:style>
        <p:txBody>
          <a:bodyPr anchor="ctr"/>
          <a:lstStyle/>
          <a:p>
            <a:pPr algn="ctr" eaLnBrk="0" hangingPunct="0">
              <a:defRPr/>
            </a:pPr>
            <a:r>
              <a:rPr lang="en-US" sz="2400" dirty="0">
                <a:solidFill>
                  <a:srgbClr val="0070C0"/>
                </a:solidFill>
                <a:latin typeface="Alexandria"/>
              </a:rPr>
              <a:t>Successive tests of a change build knowledge </a:t>
            </a:r>
            <a:r>
              <a:rPr lang="en-US" sz="2400" b="1" dirty="0">
                <a:solidFill>
                  <a:srgbClr val="0070C0"/>
                </a:solidFill>
                <a:latin typeface="Alexandria"/>
              </a:rPr>
              <a:t>AND</a:t>
            </a:r>
            <a:r>
              <a:rPr lang="en-US" sz="2400" dirty="0">
                <a:solidFill>
                  <a:srgbClr val="0070C0"/>
                </a:solidFill>
                <a:latin typeface="Alexandria"/>
              </a:rPr>
              <a:t> create a ramp to improvement</a:t>
            </a:r>
          </a:p>
        </p:txBody>
      </p:sp>
      <p:pic>
        <p:nvPicPr>
          <p:cNvPr id="52"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8577" y="205504"/>
            <a:ext cx="2285355" cy="1076343"/>
          </a:xfrm>
          <a:prstGeom prst="rect">
            <a:avLst/>
          </a:prstGeom>
        </p:spPr>
      </p:pic>
    </p:spTree>
    <p:extLst>
      <p:ext uri="{BB962C8B-B14F-4D97-AF65-F5344CB8AC3E}">
        <p14:creationId xmlns:p14="http://schemas.microsoft.com/office/powerpoint/2010/main" val="4282847313"/>
      </p:ext>
    </p:extLst>
  </p:cSld>
  <p:clrMapOvr>
    <a:masterClrMapping/>
  </p:clrMapOvr>
  <p:transition advTm="85672"/>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t="12524" b="12244"/>
          <a:stretch/>
        </p:blipFill>
        <p:spPr>
          <a:xfrm>
            <a:off x="509665" y="172387"/>
            <a:ext cx="11182661" cy="649074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44731328"/>
      </p:ext>
    </p:extLst>
  </p:cSld>
  <p:clrMapOvr>
    <a:masterClrMapping/>
  </p:clrMapOvr>
  <p:transition advTm="7625"/>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50846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698975"/>
            <a:ext cx="5689614" cy="646331"/>
          </a:xfrm>
          <a:prstGeom prst="rect">
            <a:avLst/>
          </a:prstGeom>
          <a:noFill/>
        </p:spPr>
        <p:txBody>
          <a:bodyPr wrap="square" rtlCol="0">
            <a:spAutoFit/>
          </a:bodyPr>
          <a:lstStyle/>
          <a:p>
            <a:pPr algn="ctr"/>
            <a:r>
              <a:rPr lang="en-US" sz="3600" b="1" i="1" dirty="0" smtClean="0">
                <a:solidFill>
                  <a:srgbClr val="F58221"/>
                </a:solidFill>
                <a:latin typeface="Alexandria"/>
              </a:rPr>
              <a:t>Common </a:t>
            </a:r>
            <a:r>
              <a:rPr lang="en-US" sz="3600" b="1" i="1" dirty="0">
                <a:solidFill>
                  <a:srgbClr val="F58221"/>
                </a:solidFill>
                <a:latin typeface="Alexandria"/>
              </a:rPr>
              <a:t>PDSA </a:t>
            </a:r>
            <a:r>
              <a:rPr lang="en-US" sz="3600" b="1" i="1" dirty="0" smtClean="0">
                <a:solidFill>
                  <a:srgbClr val="F58221"/>
                </a:solidFill>
                <a:latin typeface="Alexandria"/>
              </a:rPr>
              <a:t>Pitfalls</a:t>
            </a:r>
            <a:endParaRPr lang="en-US" sz="3600" b="1" i="1" dirty="0">
              <a:solidFill>
                <a:srgbClr val="F58221"/>
              </a:solidFill>
              <a:latin typeface="Alexandri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666437" y="2505907"/>
            <a:ext cx="10909085" cy="3304751"/>
          </a:xfrm>
          <a:prstGeom prst="rect">
            <a:avLst/>
          </a:prstGeom>
          <a:noFill/>
        </p:spPr>
        <p:txBody>
          <a:bodyPr wrap="square" rtlCol="0">
            <a:spAutoFit/>
          </a:bodyPr>
          <a:lstStyle/>
          <a:p>
            <a:pPr marL="609600" indent="-609600" algn="just" eaLnBrk="0" hangingPunct="0">
              <a:lnSpc>
                <a:spcPct val="150000"/>
              </a:lnSpc>
              <a:spcBef>
                <a:spcPct val="20000"/>
              </a:spcBef>
              <a:buFontTx/>
              <a:buAutoNum type="arabicPeriod"/>
              <a:defRPr/>
            </a:pPr>
            <a:r>
              <a:rPr lang="en-US" sz="2800" dirty="0">
                <a:solidFill>
                  <a:srgbClr val="000000"/>
                </a:solidFill>
                <a:latin typeface="Alexandria"/>
                <a:ea typeface="ＭＳ Ｐゴシック" pitchFamily="34" charset="-128"/>
                <a:cs typeface="MS PGothic" charset="0"/>
              </a:rPr>
              <a:t>Testing changes where link to overall aim or key driver is unclear.</a:t>
            </a:r>
          </a:p>
          <a:p>
            <a:pPr marL="609600" indent="-609600" algn="just" eaLnBrk="0" hangingPunct="0">
              <a:lnSpc>
                <a:spcPct val="150000"/>
              </a:lnSpc>
              <a:spcBef>
                <a:spcPct val="20000"/>
              </a:spcBef>
              <a:buFontTx/>
              <a:buAutoNum type="arabicPeriod"/>
              <a:defRPr/>
            </a:pPr>
            <a:r>
              <a:rPr lang="en-US" sz="2800" dirty="0" smtClean="0">
                <a:solidFill>
                  <a:srgbClr val="000000"/>
                </a:solidFill>
                <a:latin typeface="Alexandria"/>
                <a:ea typeface="ＭＳ Ｐゴシック" pitchFamily="34" charset="-128"/>
                <a:cs typeface="MS PGothic" charset="0"/>
              </a:rPr>
              <a:t>Failing </a:t>
            </a:r>
            <a:r>
              <a:rPr lang="en-US" sz="2800" dirty="0">
                <a:solidFill>
                  <a:srgbClr val="000000"/>
                </a:solidFill>
                <a:latin typeface="Alexandria"/>
                <a:ea typeface="ＭＳ Ｐゴシック" pitchFamily="34" charset="-128"/>
                <a:cs typeface="MS PGothic" charset="0"/>
              </a:rPr>
              <a:t>to execute the whole cycle:</a:t>
            </a:r>
          </a:p>
          <a:p>
            <a:pPr marL="990600" lvl="1" indent="-533400" algn="just" eaLnBrk="0" hangingPunct="0">
              <a:lnSpc>
                <a:spcPct val="150000"/>
              </a:lnSpc>
              <a:spcBef>
                <a:spcPct val="20000"/>
              </a:spcBef>
              <a:buFont typeface="Wingdings" panose="05000000000000000000" pitchFamily="2" charset="2"/>
              <a:buChar char="Ø"/>
              <a:defRPr/>
            </a:pPr>
            <a:r>
              <a:rPr lang="en-US" sz="2400" dirty="0">
                <a:solidFill>
                  <a:srgbClr val="0070C0"/>
                </a:solidFill>
                <a:latin typeface="Alexandria"/>
                <a:ea typeface="ＭＳ Ｐゴシック" pitchFamily="34" charset="-128"/>
                <a:cs typeface="MS PGothic" charset="0"/>
              </a:rPr>
              <a:t>Plan, Plan, Plan-D-S-A (too much planning, not enough doing).</a:t>
            </a:r>
          </a:p>
          <a:p>
            <a:pPr marL="990600" lvl="1" indent="-533400" algn="just" eaLnBrk="0" hangingPunct="0">
              <a:lnSpc>
                <a:spcPct val="150000"/>
              </a:lnSpc>
              <a:spcBef>
                <a:spcPct val="20000"/>
              </a:spcBef>
              <a:buFont typeface="Wingdings" panose="05000000000000000000" pitchFamily="2" charset="2"/>
              <a:buChar char="Ø"/>
              <a:defRPr/>
            </a:pPr>
            <a:r>
              <a:rPr lang="en-US" sz="2400" dirty="0">
                <a:solidFill>
                  <a:srgbClr val="0070C0"/>
                </a:solidFill>
                <a:latin typeface="Alexandria"/>
                <a:ea typeface="ＭＳ Ｐゴシック" pitchFamily="34" charset="-128"/>
                <a:cs typeface="MS PGothic" charset="0"/>
              </a:rPr>
              <a:t>P-Do, Do, Do-S-A (too much doing, not enough studying).</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8166633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4659" y="1615964"/>
            <a:ext cx="11212643" cy="50846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168000" y="698975"/>
            <a:ext cx="5689614" cy="646331"/>
          </a:xfrm>
          <a:prstGeom prst="rect">
            <a:avLst/>
          </a:prstGeom>
          <a:noFill/>
        </p:spPr>
        <p:txBody>
          <a:bodyPr wrap="square" rtlCol="0">
            <a:spAutoFit/>
          </a:bodyPr>
          <a:lstStyle/>
          <a:p>
            <a:pPr algn="ctr"/>
            <a:r>
              <a:rPr lang="en-US" sz="3600" b="1" i="1" dirty="0" smtClean="0">
                <a:solidFill>
                  <a:srgbClr val="F58221"/>
                </a:solidFill>
                <a:latin typeface="Alexandria"/>
              </a:rPr>
              <a:t>Common </a:t>
            </a:r>
            <a:r>
              <a:rPr lang="en-US" sz="3600" b="1" i="1" dirty="0">
                <a:solidFill>
                  <a:srgbClr val="F58221"/>
                </a:solidFill>
                <a:latin typeface="Alexandria"/>
              </a:rPr>
              <a:t>PDSA </a:t>
            </a:r>
            <a:r>
              <a:rPr lang="en-US" sz="3600" b="1" i="1" dirty="0" smtClean="0">
                <a:solidFill>
                  <a:srgbClr val="F58221"/>
                </a:solidFill>
                <a:latin typeface="Alexandria"/>
              </a:rPr>
              <a:t>Pitfalls</a:t>
            </a:r>
            <a:endParaRPr lang="en-US" sz="3600" b="1" i="1" dirty="0">
              <a:solidFill>
                <a:srgbClr val="F58221"/>
              </a:solidFill>
              <a:latin typeface="Alexandri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942308" y="2536300"/>
            <a:ext cx="10004681" cy="3243965"/>
          </a:xfrm>
          <a:prstGeom prst="rect">
            <a:avLst/>
          </a:prstGeom>
          <a:noFill/>
        </p:spPr>
        <p:txBody>
          <a:bodyPr wrap="square" rtlCol="0">
            <a:spAutoFit/>
          </a:bodyPr>
          <a:lstStyle/>
          <a:p>
            <a:pPr marL="609600" indent="-609600" algn="just" eaLnBrk="0" hangingPunct="0">
              <a:lnSpc>
                <a:spcPct val="200000"/>
              </a:lnSpc>
              <a:spcBef>
                <a:spcPct val="20000"/>
              </a:spcBef>
              <a:buFontTx/>
              <a:buAutoNum type="arabicPeriod" startAt="4"/>
              <a:defRPr/>
            </a:pPr>
            <a:r>
              <a:rPr lang="en-US" sz="3200" dirty="0" smtClean="0">
                <a:solidFill>
                  <a:srgbClr val="000000"/>
                </a:solidFill>
                <a:latin typeface="Alexandria"/>
                <a:ea typeface="ＭＳ Ｐゴシック" pitchFamily="34" charset="-128"/>
                <a:cs typeface="MS PGothic" charset="0"/>
              </a:rPr>
              <a:t>Not </a:t>
            </a:r>
            <a:r>
              <a:rPr lang="en-US" sz="3200" dirty="0">
                <a:solidFill>
                  <a:srgbClr val="000000"/>
                </a:solidFill>
                <a:latin typeface="Alexandria"/>
                <a:ea typeface="ＭＳ Ｐゴシック" pitchFamily="34" charset="-128"/>
                <a:cs typeface="MS PGothic" charset="0"/>
              </a:rPr>
              <a:t>learning from </a:t>
            </a:r>
            <a:r>
              <a:rPr lang="en-US" sz="3200" b="1" dirty="0">
                <a:solidFill>
                  <a:srgbClr val="C00000"/>
                </a:solidFill>
                <a:latin typeface="Alexandria"/>
                <a:ea typeface="ＭＳ Ｐゴシック" pitchFamily="34" charset="-128"/>
                <a:cs typeface="MS PGothic" charset="0"/>
              </a:rPr>
              <a:t>“failures”.</a:t>
            </a:r>
          </a:p>
          <a:p>
            <a:pPr marL="609600" indent="-609600" algn="just" eaLnBrk="0" hangingPunct="0">
              <a:lnSpc>
                <a:spcPct val="200000"/>
              </a:lnSpc>
              <a:spcBef>
                <a:spcPct val="20000"/>
              </a:spcBef>
              <a:buFontTx/>
              <a:buAutoNum type="arabicPeriod" startAt="5"/>
              <a:defRPr/>
            </a:pPr>
            <a:r>
              <a:rPr lang="en-US" sz="3200" dirty="0">
                <a:solidFill>
                  <a:srgbClr val="000000"/>
                </a:solidFill>
                <a:latin typeface="Alexandria"/>
                <a:ea typeface="ＭＳ Ｐゴシック" pitchFamily="34" charset="-128"/>
                <a:cs typeface="MS PGothic" charset="0"/>
              </a:rPr>
              <a:t>Lack of detailed execution plan.</a:t>
            </a:r>
          </a:p>
          <a:p>
            <a:pPr marL="609600" indent="-609600" algn="just" eaLnBrk="0" hangingPunct="0">
              <a:lnSpc>
                <a:spcPct val="200000"/>
              </a:lnSpc>
              <a:spcBef>
                <a:spcPct val="20000"/>
              </a:spcBef>
              <a:buFontTx/>
              <a:buAutoNum type="arabicPeriod" startAt="5"/>
              <a:defRPr/>
            </a:pPr>
            <a:r>
              <a:rPr lang="en-US" sz="3200" dirty="0">
                <a:solidFill>
                  <a:srgbClr val="000000"/>
                </a:solidFill>
                <a:latin typeface="Alexandria"/>
                <a:ea typeface="ＭＳ Ｐゴシック" pitchFamily="34" charset="-128"/>
                <a:cs typeface="MS PGothic" charset="0"/>
              </a:rPr>
              <a:t>Failure to think ahead a few cycles</a:t>
            </a:r>
            <a:r>
              <a:rPr lang="en-US" sz="3200" dirty="0" smtClean="0">
                <a:solidFill>
                  <a:srgbClr val="000000"/>
                </a:solidFill>
                <a:latin typeface="Alexandria"/>
                <a:ea typeface="ＭＳ Ｐゴシック" pitchFamily="34" charset="-128"/>
                <a:cs typeface="MS PGothic" charset="0"/>
              </a:rPr>
              <a:t>.</a:t>
            </a:r>
            <a:endParaRPr lang="en-US" sz="3200" dirty="0">
              <a:solidFill>
                <a:srgbClr val="000000"/>
              </a:solidFill>
              <a:latin typeface="Alexandria"/>
              <a:ea typeface="ＭＳ Ｐゴシック" pitchFamily="34" charset="-128"/>
              <a:cs typeface="MS PGothic"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572565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19725" y="1685495"/>
            <a:ext cx="11362543" cy="47902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314693" y="837474"/>
            <a:ext cx="5689614" cy="646331"/>
          </a:xfrm>
          <a:prstGeom prst="rect">
            <a:avLst/>
          </a:prstGeom>
          <a:noFill/>
        </p:spPr>
        <p:txBody>
          <a:bodyPr wrap="square" rtlCol="0">
            <a:spAutoFit/>
          </a:bodyPr>
          <a:lstStyle/>
          <a:p>
            <a:pPr algn="ctr"/>
            <a:r>
              <a:rPr lang="en-US" sz="3600" b="1" dirty="0">
                <a:solidFill>
                  <a:srgbClr val="00B0F0"/>
                </a:solidFill>
                <a:latin typeface="Alexandria" charset="0"/>
                <a:cs typeface="Alexandria" charset="0"/>
              </a:rPr>
              <a:t>Wrap Up</a:t>
            </a:r>
            <a:endParaRPr lang="en-US" sz="3600" b="1" dirty="0">
              <a:solidFill>
                <a:srgbClr val="00B0F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614596" y="2316795"/>
            <a:ext cx="10972799" cy="3970318"/>
          </a:xfrm>
          <a:prstGeom prst="rect">
            <a:avLst/>
          </a:prstGeom>
          <a:noFill/>
        </p:spPr>
        <p:txBody>
          <a:bodyPr wrap="square" rtlCol="0">
            <a:spAutoFit/>
          </a:bodyPr>
          <a:lstStyle/>
          <a:p>
            <a:pPr marL="457200" indent="-457200" algn="just" eaLnBrk="0" fontAlgn="base" hangingPunct="0">
              <a:lnSpc>
                <a:spcPct val="150000"/>
              </a:lnSpc>
              <a:spcBef>
                <a:spcPct val="0"/>
              </a:spcBef>
              <a:spcAft>
                <a:spcPct val="0"/>
              </a:spcAft>
              <a:buFont typeface="+mj-lt"/>
              <a:buAutoNum type="arabicPeriod"/>
            </a:pPr>
            <a:r>
              <a:rPr lang="en-US" altLang="en-US" sz="2400" b="1" dirty="0" smtClean="0">
                <a:latin typeface="Alexandria"/>
              </a:rPr>
              <a:t>Quality </a:t>
            </a:r>
            <a:r>
              <a:rPr lang="en-US" altLang="en-US" sz="2400" b="1" dirty="0">
                <a:latin typeface="Alexandria"/>
              </a:rPr>
              <a:t>improvement </a:t>
            </a:r>
            <a:r>
              <a:rPr lang="en-US" altLang="en-US" sz="2400" dirty="0">
                <a:latin typeface="Alexandria"/>
              </a:rPr>
              <a:t>requires structured methodologies like PDSA and Six Sigma. </a:t>
            </a:r>
          </a:p>
          <a:p>
            <a:pPr marL="457200" indent="-457200" algn="just" eaLnBrk="0" fontAlgn="base" hangingPunct="0">
              <a:lnSpc>
                <a:spcPct val="150000"/>
              </a:lnSpc>
              <a:spcBef>
                <a:spcPct val="0"/>
              </a:spcBef>
              <a:spcAft>
                <a:spcPct val="0"/>
              </a:spcAft>
              <a:buFont typeface="+mj-lt"/>
              <a:buAutoNum type="arabicPeriod"/>
            </a:pPr>
            <a:r>
              <a:rPr lang="en-US" altLang="en-US" sz="2400" b="1" dirty="0">
                <a:latin typeface="Alexandria"/>
              </a:rPr>
              <a:t>The Model for Improvement </a:t>
            </a:r>
            <a:r>
              <a:rPr lang="en-US" altLang="en-US" sz="2400" dirty="0">
                <a:latin typeface="Alexandria"/>
              </a:rPr>
              <a:t>helps define clear aims, measures, and change strategies. </a:t>
            </a:r>
          </a:p>
          <a:p>
            <a:pPr marL="457200" indent="-457200" algn="just" eaLnBrk="0" fontAlgn="base" hangingPunct="0">
              <a:lnSpc>
                <a:spcPct val="150000"/>
              </a:lnSpc>
              <a:spcBef>
                <a:spcPct val="0"/>
              </a:spcBef>
              <a:spcAft>
                <a:spcPct val="0"/>
              </a:spcAft>
              <a:buFont typeface="+mj-lt"/>
              <a:buAutoNum type="arabicPeriod"/>
            </a:pPr>
            <a:r>
              <a:rPr lang="en-US" altLang="en-US" sz="2400" b="1" dirty="0">
                <a:latin typeface="Alexandria"/>
              </a:rPr>
              <a:t>SMART Aim Statements </a:t>
            </a:r>
            <a:r>
              <a:rPr lang="en-US" altLang="en-US" sz="2400" dirty="0">
                <a:latin typeface="Alexandria"/>
              </a:rPr>
              <a:t>provide direction and measurable outcomes. </a:t>
            </a:r>
          </a:p>
          <a:p>
            <a:pPr marL="457200" indent="-457200" algn="just" eaLnBrk="0" fontAlgn="base" hangingPunct="0">
              <a:lnSpc>
                <a:spcPct val="150000"/>
              </a:lnSpc>
              <a:spcBef>
                <a:spcPct val="0"/>
              </a:spcBef>
              <a:spcAft>
                <a:spcPct val="0"/>
              </a:spcAft>
              <a:buFont typeface="+mj-lt"/>
              <a:buAutoNum type="arabicPeriod"/>
            </a:pPr>
            <a:r>
              <a:rPr lang="en-US" altLang="en-US" sz="2400" b="1" dirty="0">
                <a:latin typeface="Alexandria"/>
              </a:rPr>
              <a:t>Different types of measures </a:t>
            </a:r>
            <a:r>
              <a:rPr lang="en-US" altLang="en-US" sz="2400" dirty="0">
                <a:latin typeface="Alexandria"/>
              </a:rPr>
              <a:t>(outcome, process, balancing) ensure comprehensive evaluation. </a:t>
            </a:r>
            <a:endParaRPr lang="en-US" altLang="en-US" sz="2400" dirty="0" smtClean="0">
              <a:latin typeface="Alexandria"/>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642287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19725" y="1685495"/>
            <a:ext cx="11362543" cy="479025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eaLnBrk="0" fontAlgn="base" hangingPunct="0">
              <a:spcBef>
                <a:spcPct val="0"/>
              </a:spcBef>
              <a:spcAft>
                <a:spcPct val="0"/>
              </a:spcAft>
            </a:pPr>
            <a:endParaRPr lang="en-US" altLang="en-US" dirty="0">
              <a:solidFill>
                <a:schemeClr val="tx1"/>
              </a:solidFill>
              <a:latin typeface="Arial" panose="020B0604020202020204" pitchFamily="34" charset="0"/>
            </a:endParaRPr>
          </a:p>
        </p:txBody>
      </p:sp>
      <p:sp>
        <p:nvSpPr>
          <p:cNvPr id="3" name="TextBox 2"/>
          <p:cNvSpPr txBox="1"/>
          <p:nvPr/>
        </p:nvSpPr>
        <p:spPr>
          <a:xfrm>
            <a:off x="3314693" y="837474"/>
            <a:ext cx="5689614" cy="646331"/>
          </a:xfrm>
          <a:prstGeom prst="rect">
            <a:avLst/>
          </a:prstGeom>
          <a:noFill/>
        </p:spPr>
        <p:txBody>
          <a:bodyPr wrap="square" rtlCol="0">
            <a:spAutoFit/>
          </a:bodyPr>
          <a:lstStyle/>
          <a:p>
            <a:pPr algn="ctr"/>
            <a:r>
              <a:rPr lang="en-US" sz="3600" b="1" dirty="0">
                <a:solidFill>
                  <a:srgbClr val="00B0F0"/>
                </a:solidFill>
                <a:latin typeface="Alexandria" charset="0"/>
                <a:cs typeface="Alexandria" charset="0"/>
              </a:rPr>
              <a:t>Wrap Up</a:t>
            </a:r>
            <a:endParaRPr lang="en-US" sz="3600" b="1" dirty="0">
              <a:solidFill>
                <a:srgbClr val="00B0F0"/>
              </a:solidFill>
              <a:latin typeface="Alexandria" charset="0"/>
              <a:cs typeface="Alexandria" charset="0"/>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111584" y="975974"/>
            <a:ext cx="1193616" cy="369332"/>
          </a:xfrm>
          <a:prstGeom prst="rect">
            <a:avLst/>
          </a:prstGeom>
          <a:noFill/>
        </p:spPr>
        <p:txBody>
          <a:bodyPr wrap="square" rtlCol="0">
            <a:spAutoFit/>
          </a:bodyPr>
          <a:lstStyle/>
          <a:p>
            <a:pPr algn="ctr"/>
            <a:r>
              <a:rPr lang="en-US">
                <a:solidFill>
                  <a:schemeClr val="bg1"/>
                </a:solidFill>
                <a:latin typeface="Alexandria" charset="0"/>
                <a:cs typeface="Alexandria" charset="0"/>
              </a:rPr>
              <a:t>Chapter</a:t>
            </a:r>
            <a:endParaRPr lang="en-US" sz="2800">
              <a:solidFill>
                <a:schemeClr val="bg1"/>
              </a:solidFill>
              <a:latin typeface="Alexandria" charset="0"/>
              <a:cs typeface="Alexandria" charset="0"/>
            </a:endParaRPr>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smtClean="0">
                <a:solidFill>
                  <a:schemeClr val="bg1"/>
                </a:solidFill>
                <a:latin typeface="Alexandria" charset="0"/>
                <a:cs typeface="Alexandria" charset="0"/>
              </a:rPr>
              <a:t>06</a:t>
            </a:r>
            <a:endParaRPr lang="en-US" sz="4400" b="1" dirty="0">
              <a:solidFill>
                <a:schemeClr val="bg1"/>
              </a:solidFill>
              <a:latin typeface="Alexandria" charset="0"/>
              <a:cs typeface="Alexandria" charset="0"/>
            </a:endParaRPr>
          </a:p>
        </p:txBody>
      </p:sp>
      <p:sp>
        <p:nvSpPr>
          <p:cNvPr id="48" name="TextBox 47"/>
          <p:cNvSpPr txBox="1"/>
          <p:nvPr/>
        </p:nvSpPr>
        <p:spPr>
          <a:xfrm>
            <a:off x="614596" y="2317777"/>
            <a:ext cx="10972799" cy="3970318"/>
          </a:xfrm>
          <a:prstGeom prst="rect">
            <a:avLst/>
          </a:prstGeom>
          <a:noFill/>
        </p:spPr>
        <p:txBody>
          <a:bodyPr wrap="square" rtlCol="0">
            <a:spAutoFit/>
          </a:bodyPr>
          <a:lstStyle/>
          <a:p>
            <a:pPr marL="457200" lvl="0" indent="-457200" algn="just" eaLnBrk="0" fontAlgn="base" hangingPunct="0">
              <a:lnSpc>
                <a:spcPct val="150000"/>
              </a:lnSpc>
              <a:spcBef>
                <a:spcPct val="0"/>
              </a:spcBef>
              <a:spcAft>
                <a:spcPct val="0"/>
              </a:spcAft>
              <a:buFont typeface="+mj-lt"/>
              <a:buAutoNum type="arabicPeriod" startAt="5"/>
            </a:pPr>
            <a:r>
              <a:rPr lang="en-US" altLang="en-US" sz="2400" b="1" dirty="0" smtClean="0">
                <a:latin typeface="Alexandria"/>
              </a:rPr>
              <a:t>PDSA </a:t>
            </a:r>
            <a:r>
              <a:rPr lang="en-US" altLang="en-US" sz="2400" b="1" dirty="0">
                <a:latin typeface="Alexandria"/>
              </a:rPr>
              <a:t>cycles </a:t>
            </a:r>
            <a:r>
              <a:rPr lang="en-US" altLang="en-US" sz="2400" dirty="0">
                <a:latin typeface="Alexandria"/>
              </a:rPr>
              <a:t>should start small, iterate, and scale based on results. </a:t>
            </a:r>
          </a:p>
          <a:p>
            <a:pPr marL="457200" lvl="0" indent="-457200" algn="just" eaLnBrk="0" fontAlgn="base" hangingPunct="0">
              <a:lnSpc>
                <a:spcPct val="150000"/>
              </a:lnSpc>
              <a:spcBef>
                <a:spcPct val="0"/>
              </a:spcBef>
              <a:spcAft>
                <a:spcPct val="0"/>
              </a:spcAft>
              <a:buFont typeface="+mj-lt"/>
              <a:buAutoNum type="arabicPeriod" startAt="5"/>
            </a:pPr>
            <a:r>
              <a:rPr lang="en-US" altLang="en-US" sz="2400" b="1" dirty="0">
                <a:latin typeface="Alexandria"/>
              </a:rPr>
              <a:t>Pilot testing </a:t>
            </a:r>
            <a:r>
              <a:rPr lang="en-US" altLang="en-US" sz="2400" dirty="0">
                <a:latin typeface="Alexandria"/>
              </a:rPr>
              <a:t>reduces risks and helps refine interventions before full implementation. </a:t>
            </a:r>
          </a:p>
          <a:p>
            <a:pPr marL="457200" lvl="0" indent="-457200" algn="just" eaLnBrk="0" fontAlgn="base" hangingPunct="0">
              <a:lnSpc>
                <a:spcPct val="150000"/>
              </a:lnSpc>
              <a:spcBef>
                <a:spcPct val="0"/>
              </a:spcBef>
              <a:spcAft>
                <a:spcPct val="0"/>
              </a:spcAft>
              <a:buFont typeface="+mj-lt"/>
              <a:buAutoNum type="arabicPeriod" startAt="5"/>
            </a:pPr>
            <a:r>
              <a:rPr lang="en-US" altLang="en-US" sz="2400" b="1" dirty="0">
                <a:latin typeface="Alexandria"/>
              </a:rPr>
              <a:t>Common pitfalls </a:t>
            </a:r>
            <a:r>
              <a:rPr lang="en-US" altLang="en-US" sz="2400" dirty="0">
                <a:latin typeface="Alexandria"/>
              </a:rPr>
              <a:t>include unclear objectives, over-planning, and failure to analyze results. </a:t>
            </a:r>
          </a:p>
          <a:p>
            <a:pPr marL="457200" lvl="0" indent="-457200" algn="just" eaLnBrk="0" fontAlgn="base" hangingPunct="0">
              <a:lnSpc>
                <a:spcPct val="150000"/>
              </a:lnSpc>
              <a:spcBef>
                <a:spcPct val="0"/>
              </a:spcBef>
              <a:spcAft>
                <a:spcPct val="0"/>
              </a:spcAft>
              <a:buFont typeface="+mj-lt"/>
              <a:buAutoNum type="arabicPeriod" startAt="5"/>
            </a:pPr>
            <a:r>
              <a:rPr lang="en-US" altLang="en-US" sz="2400" b="1" dirty="0">
                <a:latin typeface="Alexandria"/>
              </a:rPr>
              <a:t>Continuous learning </a:t>
            </a:r>
            <a:r>
              <a:rPr lang="en-US" altLang="en-US" sz="2400" dirty="0">
                <a:latin typeface="Alexandria"/>
              </a:rPr>
              <a:t>and adaptation are key to sustainable quality improvement</a:t>
            </a:r>
            <a:r>
              <a:rPr lang="en-US" altLang="en-US" sz="2400" dirty="0" smtClean="0">
                <a:latin typeface="Alexandria"/>
              </a:rPr>
              <a: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216164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E2BFA54-A8E6-4798-AB54-20EFF5F825AD}"/>
</file>

<file path=docProps/app.xml><?xml version="1.0" encoding="utf-8"?>
<Properties xmlns="http://schemas.openxmlformats.org/officeDocument/2006/extended-properties" xmlns:vt="http://schemas.openxmlformats.org/officeDocument/2006/docPropsVTypes">
  <TotalTime>3443</TotalTime>
  <Words>2131</Words>
  <Application>Microsoft Office PowerPoint</Application>
  <PresentationFormat>Widescreen</PresentationFormat>
  <Paragraphs>348</Paragraphs>
  <Slides>40</Slides>
  <Notes>7</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40</vt:i4>
      </vt:variant>
    </vt:vector>
  </HeadingPairs>
  <TitlesOfParts>
    <vt:vector size="53" baseType="lpstr">
      <vt:lpstr>ＭＳ Ｐゴシック</vt:lpstr>
      <vt:lpstr>ＭＳ Ｐゴシック</vt:lpstr>
      <vt:lpstr>Alexandria</vt:lpstr>
      <vt:lpstr>Arial</vt:lpstr>
      <vt:lpstr>Book Antiqua</vt:lpstr>
      <vt:lpstr>Calibri</vt:lpstr>
      <vt:lpstr>Calibri Light</vt:lpstr>
      <vt:lpstr>Georgia</vt:lpstr>
      <vt:lpstr>Lora</vt:lpstr>
      <vt:lpstr>Roboto Light</vt:lpstr>
      <vt:lpstr>Times</vt:lpstr>
      <vt:lpstr>Wingdings</vt:lpstr>
      <vt:lpstr>Office Theme</vt:lpstr>
      <vt:lpstr>PowerPoint Presentation</vt:lpstr>
      <vt:lpstr>Our Roadmap</vt:lpstr>
      <vt:lpstr>PowerPoint Presentation</vt:lpstr>
      <vt:lpstr>The Model for Improvement</vt:lpstr>
      <vt:lpstr>The Model for Improvement</vt:lpstr>
      <vt:lpstr>PowerPoint Presentation</vt:lpstr>
      <vt:lpstr>PowerPoint Presentation</vt:lpstr>
      <vt:lpstr>The Model for Improvement</vt:lpstr>
      <vt:lpstr>PowerPoint Presentation</vt:lpstr>
      <vt:lpstr>PowerPoint Presentation</vt:lpstr>
      <vt:lpstr>PowerPoint Presentation</vt:lpstr>
      <vt:lpstr>PowerPoint Presentation</vt:lpstr>
      <vt:lpstr>The Model for Improvement</vt:lpstr>
      <vt:lpstr>PowerPoint Presentation</vt:lpstr>
      <vt:lpstr>PowerPoint Presentation</vt:lpstr>
      <vt:lpstr>PowerPoint Presentation</vt:lpstr>
      <vt:lpstr>The Model for Improvement</vt:lpstr>
      <vt:lpstr>The PDSA Cycle Four Steps: Plan, Do, Study, Act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PDSA Cycle Ramps Sequential Building of Knowledge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HISHAM</cp:lastModifiedBy>
  <cp:revision>387</cp:revision>
  <dcterms:created xsi:type="dcterms:W3CDTF">2023-04-29T09:08:00Z</dcterms:created>
  <dcterms:modified xsi:type="dcterms:W3CDTF">2025-03-08T23:27:28Z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