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2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45"/>
  </p:notesMasterIdLst>
  <p:sldIdLst>
    <p:sldId id="480" r:id="rId3"/>
    <p:sldId id="303" r:id="rId4"/>
    <p:sldId id="543" r:id="rId5"/>
    <p:sldId id="313" r:id="rId6"/>
    <p:sldId id="271" r:id="rId7"/>
    <p:sldId id="483" r:id="rId8"/>
    <p:sldId id="494" r:id="rId9"/>
    <p:sldId id="561" r:id="rId10"/>
    <p:sldId id="276" r:id="rId11"/>
    <p:sldId id="562" r:id="rId12"/>
    <p:sldId id="557" r:id="rId13"/>
    <p:sldId id="558" r:id="rId14"/>
    <p:sldId id="496" r:id="rId15"/>
    <p:sldId id="539" r:id="rId16"/>
    <p:sldId id="559" r:id="rId17"/>
    <p:sldId id="560" r:id="rId18"/>
    <p:sldId id="542" r:id="rId19"/>
    <p:sldId id="498" r:id="rId20"/>
    <p:sldId id="495" r:id="rId21"/>
    <p:sldId id="574" r:id="rId22"/>
    <p:sldId id="500" r:id="rId23"/>
    <p:sldId id="527" r:id="rId24"/>
    <p:sldId id="497" r:id="rId25"/>
    <p:sldId id="535" r:id="rId26"/>
    <p:sldId id="575" r:id="rId27"/>
    <p:sldId id="572" r:id="rId28"/>
    <p:sldId id="526" r:id="rId29"/>
    <p:sldId id="573" r:id="rId30"/>
    <p:sldId id="579" r:id="rId31"/>
    <p:sldId id="580" r:id="rId32"/>
    <p:sldId id="577" r:id="rId33"/>
    <p:sldId id="576" r:id="rId34"/>
    <p:sldId id="499" r:id="rId35"/>
    <p:sldId id="566" r:id="rId36"/>
    <p:sldId id="534" r:id="rId37"/>
    <p:sldId id="550" r:id="rId38"/>
    <p:sldId id="507" r:id="rId39"/>
    <p:sldId id="570" r:id="rId40"/>
    <p:sldId id="567" r:id="rId41"/>
    <p:sldId id="538" r:id="rId42"/>
    <p:sldId id="581" r:id="rId43"/>
    <p:sldId id="52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3"/>
            <p14:sldId id="313"/>
            <p14:sldId id="271"/>
            <p14:sldId id="483"/>
            <p14:sldId id="494"/>
            <p14:sldId id="561"/>
            <p14:sldId id="276"/>
            <p14:sldId id="562"/>
            <p14:sldId id="557"/>
            <p14:sldId id="558"/>
            <p14:sldId id="496"/>
            <p14:sldId id="539"/>
            <p14:sldId id="559"/>
            <p14:sldId id="560"/>
            <p14:sldId id="542"/>
            <p14:sldId id="498"/>
            <p14:sldId id="495"/>
            <p14:sldId id="574"/>
            <p14:sldId id="500"/>
            <p14:sldId id="527"/>
            <p14:sldId id="497"/>
            <p14:sldId id="535"/>
            <p14:sldId id="575"/>
            <p14:sldId id="572"/>
            <p14:sldId id="526"/>
            <p14:sldId id="573"/>
            <p14:sldId id="579"/>
            <p14:sldId id="580"/>
            <p14:sldId id="577"/>
            <p14:sldId id="576"/>
            <p14:sldId id="499"/>
            <p14:sldId id="566"/>
            <p14:sldId id="534"/>
            <p14:sldId id="550"/>
            <p14:sldId id="507"/>
            <p14:sldId id="570"/>
            <p14:sldId id="567"/>
            <p14:sldId id="538"/>
            <p14:sldId id="581"/>
            <p14:sldId id="52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3" d="100"/>
          <a:sy n="73" d="100"/>
        </p:scale>
        <p:origin x="37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30/3/2024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346932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935063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587221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39622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30/3/2024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30/3/2024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30/3/2024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30/3/2024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30/3/2024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30/3/2024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9087683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30/3/2024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46978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30/3/2024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553166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30/3/2024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07318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30/3/2024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20364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30/3/2024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92198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30/3/2024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91707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30/3/2024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97235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30/3/2024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2687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30/3/2024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8184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30/3/2024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359731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859926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74000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650131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653104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696447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698141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2.png"/><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30/3/2024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30/3/2024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8313241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17.xml"/><Relationship Id="rId6" Type="http://schemas.openxmlformats.org/officeDocument/2006/relationships/image" Target="../media/image17.jp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35580" y="2628482"/>
            <a:ext cx="5991660" cy="369332"/>
          </a:xfrm>
          <a:prstGeom prst="rect">
            <a:avLst/>
          </a:prstGeom>
          <a:noFill/>
        </p:spPr>
        <p:txBody>
          <a:bodyPr wrap="square" rtlCol="0">
            <a:spAutoFit/>
          </a:bodyPr>
          <a:lstStyle/>
          <a:p>
            <a:pPr algn="ctr"/>
            <a:r>
              <a:rPr lang="ar-EG" b="1" dirty="0">
                <a:latin typeface="Alexandria" pitchFamily="2" charset="-78"/>
                <a:cs typeface="Alexandria" pitchFamily="2" charset="-78"/>
              </a:rPr>
              <a:t>أ. م. د. السيد عبدالرحمن علي</a:t>
            </a:r>
            <a:endParaRPr lang="en-US" b="1" dirty="0">
              <a:latin typeface="Alexandria" pitchFamily="2" charset="-78"/>
              <a:cs typeface="Alexandria" pitchFamily="2" charset="-78"/>
            </a:endParaRPr>
          </a:p>
        </p:txBody>
      </p:sp>
      <p:sp>
        <p:nvSpPr>
          <p:cNvPr id="31" name="TextBox 30"/>
          <p:cNvSpPr txBox="1"/>
          <p:nvPr/>
        </p:nvSpPr>
        <p:spPr>
          <a:xfrm>
            <a:off x="829283" y="2076304"/>
            <a:ext cx="5471641"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إدارة العلاقات العامة</a:t>
            </a:r>
            <a:endParaRPr lang="en-US" sz="2000" b="1" dirty="0">
              <a:solidFill>
                <a:srgbClr val="00B0F0"/>
              </a:solidFill>
              <a:latin typeface="Alexandria" pitchFamily="2" charset="-78"/>
              <a:cs typeface="Alexandria" pitchFamily="2" charset="-78"/>
            </a:endParaRPr>
          </a:p>
        </p:txBody>
      </p:sp>
      <p:sp>
        <p:nvSpPr>
          <p:cNvPr id="34" name="Rectangle: Rounded Corners 33"/>
          <p:cNvSpPr/>
          <p:nvPr/>
        </p:nvSpPr>
        <p:spPr>
          <a:xfrm>
            <a:off x="-540265" y="58822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المحاضرة العاشرة </a:t>
            </a:r>
            <a:endParaRPr lang="en-US" b="1" dirty="0">
              <a:solidFill>
                <a:schemeClr val="bg1"/>
              </a:solidFill>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صورة 2">
            <a:extLst>
              <a:ext uri="{FF2B5EF4-FFF2-40B4-BE49-F238E27FC236}">
                <a16:creationId xmlns:a16="http://schemas.microsoft.com/office/drawing/2014/main" id="{F473CBCF-ECD8-D045-43E8-16B898347B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30033" y="3145911"/>
            <a:ext cx="1524101" cy="262028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953"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7567"/>
            <a:ext cx="8659664" cy="5300798"/>
          </a:xfrm>
        </p:spPr>
      </p:pic>
      <p:sp>
        <p:nvSpPr>
          <p:cNvPr id="9" name="TextBox 8"/>
          <p:cNvSpPr txBox="1"/>
          <p:nvPr/>
        </p:nvSpPr>
        <p:spPr>
          <a:xfrm>
            <a:off x="6111953" y="3203723"/>
            <a:ext cx="258275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إدارة العلاقات العامة</a:t>
            </a:r>
          </a:p>
        </p:txBody>
      </p:sp>
      <p:sp>
        <p:nvSpPr>
          <p:cNvPr id="10" name="Rectangle: Rounded Corners 9"/>
          <p:cNvSpPr/>
          <p:nvPr/>
        </p:nvSpPr>
        <p:spPr>
          <a:xfrm>
            <a:off x="5992857" y="418000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latin typeface="Alexandria" pitchFamily="2" charset="-78"/>
                <a:cs typeface="Alexandria" pitchFamily="2" charset="-78"/>
              </a:rPr>
              <a:t>المحاضرة العاشرة</a:t>
            </a:r>
          </a:p>
        </p:txBody>
      </p:sp>
      <p:sp>
        <p:nvSpPr>
          <p:cNvPr id="12" name="TextBox 11"/>
          <p:cNvSpPr txBox="1"/>
          <p:nvPr/>
        </p:nvSpPr>
        <p:spPr>
          <a:xfrm>
            <a:off x="459185" y="6187539"/>
            <a:ext cx="5432164" cy="400110"/>
          </a:xfrm>
          <a:prstGeom prst="rect">
            <a:avLst/>
          </a:prstGeom>
          <a:noFill/>
        </p:spPr>
        <p:txBody>
          <a:bodyPr wrap="square" rtlCol="0">
            <a:spAutoFit/>
          </a:bodyPr>
          <a:lstStyle/>
          <a:p>
            <a:r>
              <a:rPr lang="ar-EG" sz="2000" b="1" dirty="0">
                <a:solidFill>
                  <a:srgbClr val="00B0F0"/>
                </a:solidFill>
                <a:latin typeface="Alexandria" pitchFamily="2" charset="-78"/>
                <a:cs typeface="Alexandria" pitchFamily="2" charset="-78"/>
              </a:rPr>
              <a:t> </a:t>
            </a:r>
            <a:r>
              <a:rPr lang="ar-EG" sz="2000" dirty="0">
                <a:solidFill>
                  <a:srgbClr val="00B0F0"/>
                </a:solidFill>
                <a:latin typeface="Alexandria" pitchFamily="2" charset="-78"/>
                <a:cs typeface="Alexandria" pitchFamily="2" charset="-78"/>
              </a:rPr>
              <a:t>أ. م. د. السيد عبدالرحمن علي</a:t>
            </a:r>
            <a:endParaRPr lang="en-US" sz="2000"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en-US" sz="2000" dirty="0">
                <a:solidFill>
                  <a:srgbClr val="00B0F0"/>
                </a:solidFill>
                <a:latin typeface="Alexandria" pitchFamily="2" charset="-78"/>
                <a:cs typeface="Alexandria"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78740" y="1351787"/>
            <a:ext cx="8274015" cy="4731552"/>
          </a:xfrm>
          <a:prstGeom prst="rect">
            <a:avLst/>
          </a:prstGeom>
          <a:noFill/>
        </p:spPr>
        <p:txBody>
          <a:bodyPr wrap="square" rtlCol="0">
            <a:spAutoFit/>
          </a:bodyPr>
          <a:lstStyle/>
          <a:p>
            <a:pPr indent="108000" algn="justLow" rtl="1">
              <a:lnSpc>
                <a:spcPct val="150000"/>
              </a:lnSpc>
              <a:spcAft>
                <a:spcPts val="600"/>
              </a:spcAft>
              <a:defRPr/>
            </a:pPr>
            <a:r>
              <a:rPr lang="ar-SA" b="1" dirty="0">
                <a:latin typeface="Alexandria" pitchFamily="2" charset="-78"/>
                <a:cs typeface="Alexandria" pitchFamily="2" charset="-78"/>
              </a:rPr>
              <a:t>المحاضرة </a:t>
            </a:r>
            <a:r>
              <a:rPr lang="ar-EG" b="1" dirty="0">
                <a:latin typeface="Alexandria" pitchFamily="2" charset="-78"/>
                <a:cs typeface="Alexandria" pitchFamily="2" charset="-78"/>
              </a:rPr>
              <a:t>السابقة</a:t>
            </a:r>
            <a:r>
              <a:rPr lang="ar-SA" b="1" dirty="0">
                <a:latin typeface="Alexandria" pitchFamily="2" charset="-78"/>
                <a:cs typeface="Alexandria" pitchFamily="2" charset="-78"/>
              </a:rPr>
              <a:t>؛ أدوار ومسئوليات (</a:t>
            </a:r>
            <a:r>
              <a:rPr lang="ar-EG" b="1" dirty="0">
                <a:latin typeface="Alexandria" pitchFamily="2" charset="-78"/>
                <a:cs typeface="Alexandria" pitchFamily="2" charset="-78"/>
              </a:rPr>
              <a:t>4</a:t>
            </a:r>
            <a:r>
              <a:rPr lang="ar-SA" b="1" dirty="0">
                <a:latin typeface="Alexandria" pitchFamily="2" charset="-78"/>
                <a:cs typeface="Alexandria" pitchFamily="2" charset="-78"/>
              </a:rPr>
              <a:t>):</a:t>
            </a:r>
          </a:p>
          <a:p>
            <a:pPr indent="108000" algn="justLow" rtl="1">
              <a:lnSpc>
                <a:spcPct val="150000"/>
              </a:lnSpc>
              <a:spcAft>
                <a:spcPts val="1200"/>
              </a:spcAft>
              <a:defRPr/>
            </a:pPr>
            <a:r>
              <a:rPr lang="ar-SA" sz="1600" dirty="0">
                <a:latin typeface="Alexandria" pitchFamily="2" charset="-78"/>
                <a:cs typeface="Alexandria" pitchFamily="2" charset="-78"/>
              </a:rPr>
              <a:t>استعرض</a:t>
            </a:r>
            <a:r>
              <a:rPr lang="ar-EG" sz="1600" dirty="0">
                <a:latin typeface="Alexandria" pitchFamily="2" charset="-78"/>
                <a:cs typeface="Alexandria" pitchFamily="2" charset="-78"/>
              </a:rPr>
              <a:t>ت </a:t>
            </a:r>
            <a:r>
              <a:rPr lang="ar-SA" sz="1600" dirty="0">
                <a:latin typeface="Alexandria" pitchFamily="2" charset="-78"/>
                <a:cs typeface="Alexandria" pitchFamily="2" charset="-78"/>
              </a:rPr>
              <a:t>المحاضرة </a:t>
            </a:r>
            <a:r>
              <a:rPr lang="ar-EG" sz="1600" dirty="0">
                <a:latin typeface="Alexandria" pitchFamily="2" charset="-78"/>
                <a:cs typeface="Alexandria" pitchFamily="2" charset="-78"/>
              </a:rPr>
              <a:t>السابقة </a:t>
            </a:r>
            <a:r>
              <a:rPr lang="ar-SA" sz="1600" dirty="0">
                <a:latin typeface="Alexandria" pitchFamily="2" charset="-78"/>
                <a:cs typeface="Alexandria" pitchFamily="2" charset="-78"/>
              </a:rPr>
              <a:t>النقاط الآتية:</a:t>
            </a:r>
            <a:endParaRPr lang="ar-EG" sz="1600" dirty="0">
              <a:latin typeface="Alexandria" pitchFamily="2" charset="-78"/>
              <a:cs typeface="Alexandria" pitchFamily="2" charset="-78"/>
            </a:endParaRPr>
          </a:p>
          <a:p>
            <a:pPr indent="108000" algn="justLow" rtl="1">
              <a:lnSpc>
                <a:spcPct val="150000"/>
              </a:lnSpc>
              <a:spcAft>
                <a:spcPts val="1200"/>
              </a:spcAft>
              <a:defRPr/>
            </a:pPr>
            <a:r>
              <a:rPr lang="ar-EG" sz="1600" dirty="0">
                <a:latin typeface="Alexandria" pitchFamily="2" charset="-78"/>
                <a:cs typeface="Alexandria" pitchFamily="2" charset="-78"/>
              </a:rPr>
              <a:t>- </a:t>
            </a:r>
            <a:r>
              <a:rPr lang="ar-SA" sz="1600" b="1" dirty="0">
                <a:solidFill>
                  <a:srgbClr val="000000"/>
                </a:solidFill>
                <a:effectLst/>
                <a:ea typeface="Calibri" panose="020F0502020204030204" pitchFamily="34" charset="0"/>
                <a:cs typeface="Alexandria" pitchFamily="2" charset="-78"/>
              </a:rPr>
              <a:t>إدارة العلاقات العامة والصورة الذهنية</a:t>
            </a:r>
            <a:r>
              <a:rPr lang="ar-EG" sz="1600" dirty="0">
                <a:solidFill>
                  <a:srgbClr val="000000"/>
                </a:solidFill>
                <a:ea typeface="Calibri" panose="020F0502020204030204" pitchFamily="34" charset="0"/>
                <a:cs typeface="Alexandria" pitchFamily="2" charset="-78"/>
              </a:rPr>
              <a:t>؛</a:t>
            </a:r>
            <a:r>
              <a:rPr lang="ar-EG" sz="1600" dirty="0">
                <a:solidFill>
                  <a:srgbClr val="000000"/>
                </a:solidFill>
                <a:effectLst/>
                <a:ea typeface="Calibri" panose="020F0502020204030204" pitchFamily="34" charset="0"/>
                <a:cs typeface="Alexandria" pitchFamily="2" charset="-78"/>
              </a:rPr>
              <a:t> وشمل هذا الموضوع كلا من:</a:t>
            </a:r>
            <a:r>
              <a:rPr lang="ar-SA" sz="1600" dirty="0">
                <a:solidFill>
                  <a:srgbClr val="000000"/>
                </a:solidFill>
                <a:effectLst/>
                <a:ea typeface="Calibri" panose="020F0502020204030204" pitchFamily="34" charset="0"/>
                <a:cs typeface="Alexandria" pitchFamily="2" charset="-78"/>
              </a:rPr>
              <a:t> </a:t>
            </a:r>
            <a:endParaRPr lang="ar-EG" sz="1600" dirty="0">
              <a:solidFill>
                <a:srgbClr val="000000"/>
              </a:solidFill>
              <a:effectLst/>
              <a:ea typeface="Calibri" panose="020F0502020204030204" pitchFamily="34" charset="0"/>
              <a:cs typeface="Alexandria" pitchFamily="2" charset="-78"/>
            </a:endParaRPr>
          </a:p>
          <a:p>
            <a:pPr marL="360000" indent="-144000" algn="justLow" rtl="1">
              <a:lnSpc>
                <a:spcPct val="150000"/>
              </a:lnSpc>
              <a:spcAft>
                <a:spcPts val="600"/>
              </a:spcAft>
              <a:buFont typeface="Arial" panose="020B0604020202020204" pitchFamily="34" charset="0"/>
              <a:buChar char="•"/>
              <a:defRPr/>
            </a:pPr>
            <a:r>
              <a:rPr lang="ar-JO" sz="1600" dirty="0">
                <a:effectLst/>
                <a:latin typeface="Alexandria" pitchFamily="2" charset="-78"/>
                <a:ea typeface="Calibri" panose="020F0502020204030204" pitchFamily="34" charset="0"/>
                <a:cs typeface="Alexandria" pitchFamily="2" charset="-78"/>
              </a:rPr>
              <a:t>مفهوم الصورة الذهنية</a:t>
            </a:r>
            <a:r>
              <a:rPr lang="ar-EG" sz="1600" dirty="0">
                <a:effectLst/>
                <a:latin typeface="Alexandria" pitchFamily="2" charset="-78"/>
                <a:ea typeface="Calibri" panose="020F0502020204030204" pitchFamily="34" charset="0"/>
                <a:cs typeface="Alexandria" pitchFamily="2" charset="-78"/>
              </a:rPr>
              <a:t>.</a:t>
            </a:r>
          </a:p>
          <a:p>
            <a:pPr marL="360000" indent="-144000" algn="justLow" rtl="1">
              <a:lnSpc>
                <a:spcPct val="150000"/>
              </a:lnSpc>
              <a:spcAft>
                <a:spcPts val="600"/>
              </a:spcAft>
              <a:buFont typeface="Arial" panose="020B0604020202020204" pitchFamily="34" charset="0"/>
              <a:buChar char="•"/>
              <a:defRPr/>
            </a:pPr>
            <a:r>
              <a:rPr lang="ar-JO" sz="1600" dirty="0">
                <a:latin typeface="Alexandria" pitchFamily="2" charset="-78"/>
                <a:cs typeface="Alexandria" pitchFamily="2" charset="-78"/>
              </a:rPr>
              <a:t>سمات الصورة الذهنية</a:t>
            </a:r>
            <a:r>
              <a:rPr lang="ar-EG" sz="1600" dirty="0">
                <a:latin typeface="Alexandria" pitchFamily="2" charset="-78"/>
                <a:cs typeface="Alexandria" pitchFamily="2" charset="-78"/>
              </a:rPr>
              <a:t>.</a:t>
            </a:r>
          </a:p>
          <a:p>
            <a:pPr marL="360000" indent="-144000" algn="justLow" rtl="1">
              <a:lnSpc>
                <a:spcPct val="150000"/>
              </a:lnSpc>
              <a:spcAft>
                <a:spcPts val="600"/>
              </a:spcAft>
              <a:buFont typeface="Arial" panose="020B0604020202020204" pitchFamily="34" charset="0"/>
              <a:buChar char="•"/>
              <a:defRPr/>
            </a:pPr>
            <a:r>
              <a:rPr lang="ar-SA" sz="1600" dirty="0">
                <a:effectLst/>
                <a:latin typeface="Alexandria" pitchFamily="2" charset="-78"/>
                <a:ea typeface="Calibri" panose="020F0502020204030204" pitchFamily="34" charset="0"/>
                <a:cs typeface="Alexandria" pitchFamily="2" charset="-78"/>
              </a:rPr>
              <a:t>أهمية</a:t>
            </a:r>
            <a:r>
              <a:rPr lang="ar-JO" sz="1600" dirty="0">
                <a:effectLst/>
                <a:latin typeface="Alexandria" pitchFamily="2" charset="-78"/>
                <a:ea typeface="Calibri" panose="020F0502020204030204" pitchFamily="34" charset="0"/>
                <a:cs typeface="Alexandria" pitchFamily="2" charset="-78"/>
              </a:rPr>
              <a:t> الصورة الذهنية</a:t>
            </a:r>
            <a:r>
              <a:rPr lang="ar-SA" sz="1600" dirty="0">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360000" indent="-144000" algn="justLow" rtl="1">
              <a:lnSpc>
                <a:spcPct val="150000"/>
              </a:lnSpc>
              <a:spcAft>
                <a:spcPts val="600"/>
              </a:spcAft>
              <a:buFont typeface="Arial" panose="020B0604020202020204" pitchFamily="34" charset="0"/>
              <a:buChar char="•"/>
              <a:defRPr/>
            </a:pPr>
            <a:r>
              <a:rPr lang="ar-EG" sz="1600" dirty="0">
                <a:latin typeface="Alexandria" pitchFamily="2" charset="-78"/>
                <a:cs typeface="Alexandria" pitchFamily="2" charset="-78"/>
              </a:rPr>
              <a:t>أنواع الصورة الذهنية</a:t>
            </a:r>
            <a:r>
              <a:rPr lang="ar-SA" sz="1600" dirty="0">
                <a:latin typeface="Alexandria" pitchFamily="2" charset="-78"/>
                <a:cs typeface="Alexandria" pitchFamily="2" charset="-78"/>
              </a:rPr>
              <a:t>.</a:t>
            </a:r>
          </a:p>
          <a:p>
            <a:pPr marL="360000" indent="-144000" algn="justLow" rtl="1">
              <a:lnSpc>
                <a:spcPct val="150000"/>
              </a:lnSpc>
              <a:spcAft>
                <a:spcPts val="600"/>
              </a:spcAft>
              <a:buFont typeface="Arial" panose="020B0604020202020204" pitchFamily="34" charset="0"/>
              <a:buChar char="•"/>
              <a:defRPr/>
            </a:pPr>
            <a:r>
              <a:rPr lang="ar-EG" sz="1600" dirty="0">
                <a:latin typeface="Alexandria" pitchFamily="2" charset="-78"/>
                <a:cs typeface="Alexandria" pitchFamily="2" charset="-78"/>
              </a:rPr>
              <a:t>العوامل المؤثرة في تشكيل الصورة الذهنية وتحسينها</a:t>
            </a:r>
            <a:r>
              <a:rPr lang="ar-SA" sz="1600" dirty="0">
                <a:latin typeface="Alexandria" pitchFamily="2" charset="-78"/>
                <a:cs typeface="Alexandria" pitchFamily="2" charset="-78"/>
              </a:rPr>
              <a:t>.</a:t>
            </a:r>
          </a:p>
          <a:p>
            <a:pPr marL="360000" indent="-144000" algn="justLow" rtl="1">
              <a:lnSpc>
                <a:spcPct val="150000"/>
              </a:lnSpc>
              <a:spcAft>
                <a:spcPts val="600"/>
              </a:spcAft>
              <a:buFont typeface="Arial" panose="020B0604020202020204" pitchFamily="34" charset="0"/>
              <a:buChar char="•"/>
              <a:defRPr/>
            </a:pPr>
            <a:r>
              <a:rPr lang="ar-SA" sz="1600" dirty="0">
                <a:latin typeface="Alexandria" pitchFamily="2" charset="-78"/>
                <a:cs typeface="Alexandria" pitchFamily="2" charset="-78"/>
              </a:rPr>
              <a:t>أدوار</a:t>
            </a:r>
            <a:r>
              <a:rPr lang="ar-EG" sz="1600" dirty="0">
                <a:latin typeface="Alexandria" pitchFamily="2" charset="-78"/>
                <a:cs typeface="Alexandria" pitchFamily="2" charset="-78"/>
              </a:rPr>
              <a:t> </a:t>
            </a:r>
            <a:r>
              <a:rPr lang="ar-SA" sz="1600" dirty="0">
                <a:latin typeface="Alexandria" pitchFamily="2" charset="-78"/>
                <a:cs typeface="Alexandria" pitchFamily="2" charset="-78"/>
              </a:rPr>
              <a:t>إدارة </a:t>
            </a:r>
            <a:r>
              <a:rPr lang="ar-EG" sz="1600" dirty="0">
                <a:latin typeface="Alexandria" pitchFamily="2" charset="-78"/>
                <a:cs typeface="Alexandria" pitchFamily="2" charset="-78"/>
              </a:rPr>
              <a:t>العلاقات العامة</a:t>
            </a:r>
            <a:r>
              <a:rPr lang="ar-SA" sz="1600" dirty="0">
                <a:latin typeface="Alexandria" pitchFamily="2" charset="-78"/>
                <a:cs typeface="Alexandria" pitchFamily="2" charset="-78"/>
              </a:rPr>
              <a:t> ومسئوليتها </a:t>
            </a:r>
            <a:r>
              <a:rPr lang="ar-EG" sz="1600" dirty="0">
                <a:latin typeface="Alexandria" pitchFamily="2" charset="-78"/>
                <a:cs typeface="Alexandria" pitchFamily="2" charset="-78"/>
              </a:rPr>
              <a:t>في تشكيل الصورة الذهنية</a:t>
            </a:r>
            <a:r>
              <a:rPr lang="ar-SA" sz="1600" dirty="0">
                <a:latin typeface="Alexandria" pitchFamily="2" charset="-78"/>
                <a:cs typeface="Alexandria" pitchFamily="2" charset="-78"/>
              </a:rPr>
              <a:t>.</a:t>
            </a:r>
          </a:p>
          <a:p>
            <a:pPr marL="360000" indent="-144000" algn="justLow" rtl="1">
              <a:lnSpc>
                <a:spcPct val="150000"/>
              </a:lnSpc>
              <a:spcAft>
                <a:spcPts val="600"/>
              </a:spcAft>
              <a:buFont typeface="Arial" panose="020B0604020202020204" pitchFamily="34" charset="0"/>
              <a:buChar char="•"/>
              <a:defRPr/>
            </a:pPr>
            <a:r>
              <a:rPr lang="ar-EG" sz="1600" dirty="0">
                <a:latin typeface="Alexandria" pitchFamily="2" charset="-78"/>
                <a:cs typeface="Alexandria" pitchFamily="2" charset="-78"/>
              </a:rPr>
              <a:t>العلاقات العامة</a:t>
            </a:r>
            <a:r>
              <a:rPr lang="ar-SA" sz="1600" dirty="0">
                <a:latin typeface="Alexandria" pitchFamily="2" charset="-78"/>
                <a:cs typeface="Alexandria" pitchFamily="2" charset="-78"/>
              </a:rPr>
              <a:t> وإدارة سمعة المؤسسة وهويتها.</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24014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34519" y="1522983"/>
            <a:ext cx="7720150" cy="4713470"/>
          </a:xfrm>
          <a:prstGeom prst="rect">
            <a:avLst/>
          </a:prstGeom>
          <a:noFill/>
        </p:spPr>
        <p:txBody>
          <a:bodyPr wrap="square" rtlCol="0">
            <a:spAutoFit/>
          </a:bodyPr>
          <a:lstStyle/>
          <a:p>
            <a:pPr algn="justLow" rtl="1">
              <a:lnSpc>
                <a:spcPct val="150000"/>
              </a:lnSpc>
              <a:spcAft>
                <a:spcPts val="1800"/>
              </a:spcAft>
              <a:defRPr/>
            </a:pPr>
            <a:r>
              <a:rPr lang="ar-SA" b="1" dirty="0">
                <a:latin typeface="Alexandria" pitchFamily="2" charset="-78"/>
                <a:cs typeface="Alexandria" pitchFamily="2" charset="-78"/>
              </a:rPr>
              <a:t>أهداف المحاضرة الحالية؛ أدوار ومسئوليات (</a:t>
            </a:r>
            <a:r>
              <a:rPr lang="en-US" b="1" dirty="0">
                <a:latin typeface="Alexandria" pitchFamily="2" charset="-78"/>
                <a:cs typeface="Alexandria" pitchFamily="2" charset="-78"/>
              </a:rPr>
              <a:t>5</a:t>
            </a:r>
            <a:r>
              <a:rPr lang="ar-SA" b="1" dirty="0">
                <a:latin typeface="Alexandria" pitchFamily="2" charset="-78"/>
                <a:cs typeface="Alexandria" pitchFamily="2" charset="-78"/>
              </a:rPr>
              <a:t>):</a:t>
            </a:r>
          </a:p>
          <a:p>
            <a:pPr indent="108000" algn="justLow" rtl="1">
              <a:lnSpc>
                <a:spcPct val="150000"/>
              </a:lnSpc>
              <a:spcAft>
                <a:spcPts val="600"/>
              </a:spcAft>
              <a:defRPr/>
            </a:pPr>
            <a:r>
              <a:rPr lang="ar-SA" sz="1600" dirty="0">
                <a:latin typeface="Alexandria" pitchFamily="2" charset="-78"/>
                <a:cs typeface="Alexandria" pitchFamily="2" charset="-78"/>
              </a:rPr>
              <a:t>تستهدف</a:t>
            </a:r>
            <a:r>
              <a:rPr lang="ar-EG" sz="1600" dirty="0">
                <a:latin typeface="Alexandria" pitchFamily="2" charset="-78"/>
                <a:cs typeface="Alexandria" pitchFamily="2" charset="-78"/>
              </a:rPr>
              <a:t> </a:t>
            </a:r>
            <a:r>
              <a:rPr lang="ar-SA" sz="1600" dirty="0">
                <a:latin typeface="Alexandria" pitchFamily="2" charset="-78"/>
                <a:cs typeface="Alexandria" pitchFamily="2" charset="-78"/>
              </a:rPr>
              <a:t>المحاضرة الحالية استعراض النقاط الآتية:</a:t>
            </a:r>
            <a:endParaRPr lang="ar-EG" sz="1600" dirty="0">
              <a:latin typeface="Alexandria" pitchFamily="2" charset="-78"/>
              <a:cs typeface="Alexandria" pitchFamily="2" charset="-78"/>
            </a:endParaRPr>
          </a:p>
          <a:p>
            <a:pPr indent="-216000" algn="justLow" rtl="1">
              <a:lnSpc>
                <a:spcPct val="150000"/>
              </a:lnSpc>
              <a:spcBef>
                <a:spcPts val="600"/>
              </a:spcBef>
              <a:buFont typeface="Wingdings" panose="05000000000000000000" pitchFamily="2" charset="2"/>
              <a:buChar char="n"/>
            </a:pPr>
            <a:r>
              <a:rPr lang="ar-SA" sz="1600" b="1" dirty="0">
                <a:effectLst/>
                <a:latin typeface="Alexandria" pitchFamily="2" charset="-78"/>
                <a:ea typeface="Calibri" panose="020F0502020204030204" pitchFamily="34" charset="0"/>
                <a:cs typeface="Alexandria" pitchFamily="2" charset="-78"/>
              </a:rPr>
              <a:t>إدارة العلاقات العامة والصراع التنظيمي.</a:t>
            </a:r>
            <a:endParaRPr lang="ar-EG" sz="1600" b="1" dirty="0">
              <a:effectLst/>
              <a:latin typeface="Alexandria" pitchFamily="2" charset="-78"/>
              <a:ea typeface="Calibri" panose="020F0502020204030204" pitchFamily="34" charset="0"/>
              <a:cs typeface="Alexandria" pitchFamily="2" charset="-78"/>
            </a:endParaRPr>
          </a:p>
          <a:p>
            <a:pPr marL="360000" indent="-108000" algn="justLow" rtl="1">
              <a:lnSpc>
                <a:spcPct val="150000"/>
              </a:lnSpc>
              <a:spcBef>
                <a:spcPts val="600"/>
              </a:spcBef>
              <a:buFontTx/>
              <a:buChar char="-"/>
            </a:pPr>
            <a:r>
              <a:rPr lang="ar-EG" sz="1600" dirty="0">
                <a:latin typeface="Alexandria" pitchFamily="2" charset="-78"/>
                <a:ea typeface="Calibri" panose="020F0502020204030204" pitchFamily="34" charset="0"/>
                <a:cs typeface="Alexandria" pitchFamily="2" charset="-78"/>
              </a:rPr>
              <a:t>مفهوم الصراع التنظيمي.</a:t>
            </a:r>
          </a:p>
          <a:p>
            <a:pPr marL="360000" indent="-108000" algn="justLow" rtl="1">
              <a:lnSpc>
                <a:spcPct val="150000"/>
              </a:lnSpc>
              <a:spcBef>
                <a:spcPts val="600"/>
              </a:spcBef>
              <a:buFontTx/>
              <a:buChar char="-"/>
            </a:pPr>
            <a:r>
              <a:rPr lang="ar-EG" sz="1600" dirty="0">
                <a:effectLst/>
                <a:latin typeface="Calibri" panose="020F0502020204030204" pitchFamily="34" charset="0"/>
                <a:ea typeface="Calibri" panose="020F0502020204030204" pitchFamily="34" charset="0"/>
                <a:cs typeface="Alexandria" pitchFamily="2" charset="-78"/>
              </a:rPr>
              <a:t>أدوار إدارة العلاقات العامة ومسئولياتها في إدارة الصراع التنظيمي.</a:t>
            </a:r>
            <a:endParaRPr lang="ar-EG" sz="1600" dirty="0">
              <a:effectLst/>
              <a:latin typeface="Alexandria" pitchFamily="2" charset="-78"/>
              <a:ea typeface="Calibri" panose="020F0502020204030204" pitchFamily="34" charset="0"/>
              <a:cs typeface="Alexandria" pitchFamily="2" charset="-78"/>
            </a:endParaRPr>
          </a:p>
          <a:p>
            <a:pPr indent="-216000" algn="justLow" rtl="1">
              <a:lnSpc>
                <a:spcPct val="150000"/>
              </a:lnSpc>
              <a:spcBef>
                <a:spcPts val="600"/>
              </a:spcBef>
              <a:buFont typeface="Wingdings" panose="05000000000000000000" pitchFamily="2" charset="2"/>
              <a:buChar char="n"/>
            </a:pPr>
            <a:r>
              <a:rPr lang="ar-SA" sz="1600" b="1" dirty="0">
                <a:effectLst/>
                <a:latin typeface="Alexandria" pitchFamily="2" charset="-78"/>
                <a:ea typeface="Calibri" panose="020F0502020204030204" pitchFamily="34" charset="0"/>
                <a:cs typeface="Alexandria" pitchFamily="2" charset="-78"/>
              </a:rPr>
              <a:t>إدارة العلاقات العامة </a:t>
            </a:r>
            <a:r>
              <a:rPr lang="ar-EG" sz="1600" b="1" dirty="0">
                <a:effectLst/>
                <a:latin typeface="Alexandria" pitchFamily="2" charset="-78"/>
                <a:ea typeface="Calibri" panose="020F0502020204030204" pitchFamily="34" charset="0"/>
                <a:cs typeface="Alexandria" pitchFamily="2" charset="-78"/>
              </a:rPr>
              <a:t>و</a:t>
            </a:r>
            <a:r>
              <a:rPr lang="ar-SA" sz="1600" b="1" dirty="0">
                <a:effectLst/>
                <a:latin typeface="Alexandria" pitchFamily="2" charset="-78"/>
                <a:ea typeface="Calibri" panose="020F0502020204030204" pitchFamily="34" charset="0"/>
                <a:cs typeface="Alexandria" pitchFamily="2" charset="-78"/>
              </a:rPr>
              <a:t>التغيير التنظيمي.</a:t>
            </a:r>
            <a:endParaRPr lang="ar-EG" sz="1600" b="1" dirty="0">
              <a:effectLst/>
              <a:latin typeface="Alexandria" pitchFamily="2" charset="-78"/>
              <a:ea typeface="Calibri" panose="020F0502020204030204" pitchFamily="34" charset="0"/>
              <a:cs typeface="Alexandria" pitchFamily="2" charset="-78"/>
            </a:endParaRPr>
          </a:p>
          <a:p>
            <a:pPr marL="360000" indent="-108000" algn="justLow" rtl="1">
              <a:lnSpc>
                <a:spcPct val="150000"/>
              </a:lnSpc>
              <a:spcBef>
                <a:spcPts val="600"/>
              </a:spcBef>
              <a:buFontTx/>
              <a:buChar char="-"/>
            </a:pPr>
            <a:r>
              <a:rPr lang="ar-JO" sz="1600" dirty="0">
                <a:latin typeface="Alexandria" pitchFamily="2" charset="-78"/>
                <a:cs typeface="Alexandria" pitchFamily="2" charset="-78"/>
              </a:rPr>
              <a:t>مفهوم التغيير التنظيمي</a:t>
            </a:r>
            <a:r>
              <a:rPr lang="ar-EG" sz="1600" dirty="0">
                <a:latin typeface="Alexandria" pitchFamily="2" charset="-78"/>
                <a:cs typeface="Alexandria" pitchFamily="2" charset="-78"/>
              </a:rPr>
              <a:t>.</a:t>
            </a:r>
          </a:p>
          <a:p>
            <a:pPr marL="360000" indent="-108000" algn="justLow" rtl="1">
              <a:lnSpc>
                <a:spcPct val="150000"/>
              </a:lnSpc>
              <a:spcBef>
                <a:spcPts val="600"/>
              </a:spcBef>
              <a:buFontTx/>
              <a:buChar char="-"/>
            </a:pPr>
            <a:r>
              <a:rPr lang="ar-EG" sz="1600" dirty="0">
                <a:latin typeface="Alexandria" pitchFamily="2" charset="-78"/>
                <a:cs typeface="Alexandria" pitchFamily="2" charset="-78"/>
              </a:rPr>
              <a:t>مفهوم إدارة التغيير التنظيمي.</a:t>
            </a:r>
          </a:p>
          <a:p>
            <a:pPr marL="360000" indent="-108000" algn="justLow" rtl="1">
              <a:lnSpc>
                <a:spcPct val="150000"/>
              </a:lnSpc>
              <a:spcBef>
                <a:spcPts val="600"/>
              </a:spcBef>
              <a:buFontTx/>
              <a:buChar char="-"/>
            </a:pPr>
            <a:r>
              <a:rPr lang="ar-SA" sz="1600" dirty="0">
                <a:latin typeface="Alexandria" pitchFamily="2" charset="-78"/>
                <a:cs typeface="Alexandria" pitchFamily="2" charset="-78"/>
              </a:rPr>
              <a:t>مراحل التغيير التنظيمي</a:t>
            </a:r>
            <a:r>
              <a:rPr lang="ar-EG" sz="1600" dirty="0">
                <a:latin typeface="Alexandria" pitchFamily="2" charset="-78"/>
                <a:cs typeface="Alexandria" pitchFamily="2" charset="-78"/>
              </a:rPr>
              <a:t>.</a:t>
            </a:r>
          </a:p>
          <a:p>
            <a:pPr marL="360000" indent="-108000" algn="justLow" rtl="1">
              <a:lnSpc>
                <a:spcPct val="150000"/>
              </a:lnSpc>
              <a:spcBef>
                <a:spcPts val="600"/>
              </a:spcBef>
              <a:buFontTx/>
              <a:buChar char="-"/>
            </a:pPr>
            <a:r>
              <a:rPr lang="ar-EG" sz="1600" dirty="0">
                <a:latin typeface="Alexandria" pitchFamily="2" charset="-78"/>
                <a:cs typeface="Alexandria" pitchFamily="2" charset="-78"/>
              </a:rPr>
              <a:t>أدوار إدارة العلاقات العامة ومسئولياتها في إدارة التغيير التنظيمي.</a:t>
            </a:r>
            <a:endParaRPr lang="ar-SA" sz="1600"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11" name="Rectangle 10"/>
          <p:cNvSpPr/>
          <p:nvPr/>
        </p:nvSpPr>
        <p:spPr>
          <a:xfrm>
            <a:off x="4976853" y="104042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899"/>
            <a:ext cx="9385391" cy="86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05599" y="4774112"/>
            <a:ext cx="5172901" cy="1943481"/>
          </a:xfrm>
          <a:prstGeom prst="rect">
            <a:avLst/>
          </a:prstGeom>
          <a:noFill/>
        </p:spPr>
        <p:txBody>
          <a:bodyPr wrap="square">
            <a:spAutoFit/>
          </a:bodyPr>
          <a:lstStyle/>
          <a:p>
            <a:pPr algn="justLow" rtl="1">
              <a:lnSpc>
                <a:spcPct val="150000"/>
              </a:lnSpc>
            </a:pPr>
            <a:r>
              <a:rPr lang="ar-SA" b="1" dirty="0">
                <a:latin typeface="Alexandria" pitchFamily="2" charset="-78"/>
                <a:cs typeface="Alexandria" pitchFamily="2" charset="-78"/>
              </a:rPr>
              <a:t>إدارة العلاقات العامة والصراع التنظيمي</a:t>
            </a:r>
            <a:r>
              <a:rPr lang="ar-EG" b="1" dirty="0">
                <a:latin typeface="Alexandria" pitchFamily="2" charset="-78"/>
                <a:cs typeface="Alexandria" pitchFamily="2" charset="-78"/>
              </a:rPr>
              <a:t>:</a:t>
            </a:r>
            <a:endParaRPr lang="ar-SA" b="1" dirty="0">
              <a:latin typeface="Alexandria" pitchFamily="2" charset="-78"/>
              <a:cs typeface="Alexandria" pitchFamily="2" charset="-78"/>
            </a:endParaRPr>
          </a:p>
          <a:p>
            <a:pPr indent="108000" algn="justLow" rtl="1">
              <a:lnSpc>
                <a:spcPct val="150000"/>
              </a:lnSpc>
            </a:pPr>
            <a:r>
              <a:rPr lang="ar-SA" sz="1600" dirty="0">
                <a:effectLst/>
                <a:ea typeface="Calibri" panose="020F0502020204030204" pitchFamily="34" charset="0"/>
                <a:cs typeface="Alexandria" pitchFamily="2" charset="-78"/>
              </a:rPr>
              <a:t>تجاهلت المنظمات الص</a:t>
            </a:r>
            <a:r>
              <a:rPr lang="ar-EG" sz="1600" dirty="0">
                <a:effectLst/>
                <a:ea typeface="Calibri" panose="020F0502020204030204" pitchFamily="34" charset="0"/>
                <a:cs typeface="Alexandria" pitchFamily="2" charset="-78"/>
              </a:rPr>
              <a:t>ـر</a:t>
            </a:r>
            <a:r>
              <a:rPr lang="ar-SA" sz="1600" dirty="0">
                <a:effectLst/>
                <a:ea typeface="Calibri" panose="020F0502020204030204" pitchFamily="34" charset="0"/>
                <a:cs typeface="Alexandria" pitchFamily="2" charset="-78"/>
              </a:rPr>
              <a:t>اع التنظيمي لسنوات عدة، وأنكرت فكرة وجوده داخلها، بحكم </a:t>
            </a:r>
            <a:r>
              <a:rPr lang="ar-EG" sz="1600" dirty="0">
                <a:effectLst/>
                <a:ea typeface="Calibri" panose="020F0502020204030204" pitchFamily="34" charset="0"/>
                <a:cs typeface="Alexandria" pitchFamily="2" charset="-78"/>
              </a:rPr>
              <a:t>ا</a:t>
            </a:r>
            <a:r>
              <a:rPr lang="ar-SA" sz="1600" dirty="0" err="1">
                <a:effectLst/>
                <a:ea typeface="Calibri" panose="020F0502020204030204" pitchFamily="34" charset="0"/>
                <a:cs typeface="Alexandria" pitchFamily="2" charset="-78"/>
              </a:rPr>
              <a:t>ستراتيجية</a:t>
            </a:r>
            <a:r>
              <a:rPr lang="ar-SA" sz="1600" dirty="0">
                <a:effectLst/>
                <a:ea typeface="Calibri" panose="020F0502020204030204" pitchFamily="34" charset="0"/>
                <a:cs typeface="Alexandria" pitchFamily="2" charset="-78"/>
              </a:rPr>
              <a:t> تقوم على التفاخر والتباهي بعدم وجود ظاهرة الصراع التي لا يمكن في الحقيقة إخفاؤها. </a:t>
            </a:r>
            <a:endParaRPr lang="ar-SA" sz="1600" dirty="0">
              <a:latin typeface="Alexandria" pitchFamily="2" charset="-78"/>
              <a:cs typeface="Alexandria" pitchFamily="2" charset="-78"/>
            </a:endParaRPr>
          </a:p>
        </p:txBody>
      </p:sp>
      <p:sp>
        <p:nvSpPr>
          <p:cNvPr id="41" name="TextBox 40"/>
          <p:cNvSpPr txBox="1"/>
          <p:nvPr/>
        </p:nvSpPr>
        <p:spPr>
          <a:xfrm>
            <a:off x="7571339" y="1259391"/>
            <a:ext cx="271580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أدوار ومسئوليات (5)</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4949176" y="1139330"/>
            <a:ext cx="1039219" cy="338554"/>
          </a:xfrm>
          <a:prstGeom prst="rect">
            <a:avLst/>
          </a:prstGeom>
          <a:noFill/>
        </p:spPr>
        <p:txBody>
          <a:bodyPr wrap="square" rtlCol="0">
            <a:spAutoFit/>
          </a:bodyPr>
          <a:lstStyle/>
          <a:p>
            <a:pPr algn="ctr"/>
            <a:r>
              <a:rPr lang="ar-EG" sz="1600" dirty="0">
                <a:solidFill>
                  <a:schemeClr val="bg1"/>
                </a:solidFill>
                <a:latin typeface="Alexandria" pitchFamily="2" charset="-78"/>
                <a:cs typeface="Alexandria" pitchFamily="2" charset="-78"/>
              </a:rPr>
              <a:t>الفصل</a:t>
            </a:r>
            <a:endParaRPr lang="en-US" sz="1600" dirty="0">
              <a:solidFill>
                <a:schemeClr val="bg1"/>
              </a:solidFill>
              <a:latin typeface="Alexandria" pitchFamily="2" charset="-78"/>
              <a:cs typeface="Alexandria" pitchFamily="2" charset="-78"/>
            </a:endParaRPr>
          </a:p>
        </p:txBody>
      </p:sp>
      <p:sp>
        <p:nvSpPr>
          <p:cNvPr id="43" name="TextBox 42"/>
          <p:cNvSpPr txBox="1"/>
          <p:nvPr/>
        </p:nvSpPr>
        <p:spPr>
          <a:xfrm>
            <a:off x="4912458" y="1641597"/>
            <a:ext cx="1171099" cy="338554"/>
          </a:xfrm>
          <a:prstGeom prst="rect">
            <a:avLst/>
          </a:prstGeom>
          <a:noFill/>
        </p:spPr>
        <p:txBody>
          <a:bodyPr wrap="square" rtlCol="0">
            <a:spAutoFit/>
          </a:bodyPr>
          <a:lstStyle/>
          <a:p>
            <a:pPr algn="ctr"/>
            <a:r>
              <a:rPr lang="ar-EG" sz="1600" b="1" dirty="0">
                <a:solidFill>
                  <a:schemeClr val="bg1"/>
                </a:solidFill>
                <a:latin typeface="Alexandria" pitchFamily="2" charset="-78"/>
                <a:cs typeface="Alexandria" pitchFamily="2" charset="-78"/>
              </a:rPr>
              <a:t>10</a:t>
            </a:r>
            <a:endParaRPr lang="en-US" sz="16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94266" y="1274902"/>
            <a:ext cx="10845801" cy="49276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8" name="TextBox 7"/>
          <p:cNvSpPr txBox="1"/>
          <p:nvPr/>
        </p:nvSpPr>
        <p:spPr>
          <a:xfrm>
            <a:off x="5558589" y="1701562"/>
            <a:ext cx="5651915" cy="4267194"/>
          </a:xfrm>
          <a:prstGeom prst="rect">
            <a:avLst/>
          </a:prstGeom>
          <a:noFill/>
        </p:spPr>
        <p:txBody>
          <a:bodyPr wrap="square" rtlCol="0">
            <a:spAutoFit/>
          </a:bodyPr>
          <a:lstStyle/>
          <a:p>
            <a:pPr indent="108000" algn="justLow" rtl="1">
              <a:lnSpc>
                <a:spcPct val="150000"/>
              </a:lnSpc>
              <a:spcAft>
                <a:spcPts val="600"/>
              </a:spcAft>
            </a:pPr>
            <a:r>
              <a:rPr lang="ar-EG" sz="1600" dirty="0">
                <a:effectLst/>
                <a:ea typeface="Calibri" panose="020F0502020204030204" pitchFamily="34" charset="0"/>
                <a:cs typeface="Alexandria" pitchFamily="2" charset="-78"/>
              </a:rPr>
              <a:t>فنحن</a:t>
            </a:r>
            <a:r>
              <a:rPr lang="ar-JO" sz="1600" dirty="0">
                <a:effectLst/>
                <a:ea typeface="Calibri" panose="020F0502020204030204" pitchFamily="34" charset="0"/>
                <a:cs typeface="Alexandria" pitchFamily="2" charset="-78"/>
              </a:rPr>
              <a:t> نعيش </a:t>
            </a:r>
            <a:r>
              <a:rPr lang="ar-EG" sz="1600" dirty="0">
                <a:effectLst/>
                <a:ea typeface="Calibri" panose="020F0502020204030204" pitchFamily="34" charset="0"/>
                <a:cs typeface="Alexandria" pitchFamily="2" charset="-78"/>
              </a:rPr>
              <a:t>في عالم يعج بالتناقضات بين المصالح والاعتبارات ووجهات النظر المختلفة، فمثلا نريد عدم تلوث البيئة مع استمرار التوسع في حركة التصنيع، ونريد تحقيق عمالة كاملة، ولكن لا نريد تضخمًا نقديًّا... إلخ، </a:t>
            </a:r>
          </a:p>
          <a:p>
            <a:pPr indent="108000" algn="justLow" rtl="1">
              <a:lnSpc>
                <a:spcPct val="150000"/>
              </a:lnSpc>
              <a:spcAft>
                <a:spcPts val="600"/>
              </a:spcAft>
            </a:pPr>
            <a:r>
              <a:rPr lang="ar-EG" sz="1600" dirty="0">
                <a:effectLst/>
                <a:ea typeface="Calibri" panose="020F0502020204030204" pitchFamily="34" charset="0"/>
                <a:cs typeface="Alexandria" pitchFamily="2" charset="-78"/>
              </a:rPr>
              <a:t>وتوجد هذه التناقضات نفسها بين المصالح والاعتبارات داخل المنظمات، وعلى الإدارة أن تتقبل هذا التناقض والخلاف كحقيقة لا مناص منها، وأن تتعلم كيف تعيش معها، وأن تستغلها بطريقة بناءة، وأن ندرك أن الصـراعات في حد ذاتها ليست بالضرورة أمرًا سيئًا أو ضارًّا، ولكن الضرر ينجم عن الطريقة التي تُدار وتُعالج بها</a:t>
            </a:r>
            <a:r>
              <a:rPr lang="ar-EG" sz="1600" dirty="0">
                <a:effectLst/>
                <a:latin typeface="Alexandria" pitchFamily="2" charset="-78"/>
                <a:ea typeface="Calibri" panose="020F0502020204030204" pitchFamily="34" charset="0"/>
                <a:cs typeface="Alexandria" pitchFamily="2" charset="-78"/>
              </a:rPr>
              <a:t>.</a:t>
            </a:r>
          </a:p>
          <a:p>
            <a:pPr indent="108000" algn="justLow" rtl="1">
              <a:lnSpc>
                <a:spcPct val="150000"/>
              </a:lnSpc>
              <a:spcAft>
                <a:spcPts val="600"/>
              </a:spcAft>
            </a:pPr>
            <a:endParaRPr kumimoji="0" lang="ar-EG" sz="1600" i="0" u="none" strike="noStrike" kern="0" cap="none" spc="0" normalizeH="0" baseline="0" noProof="0" dirty="0">
              <a:ln>
                <a:noFill/>
              </a:ln>
              <a:effectLst/>
              <a:uLnTx/>
              <a:uFill>
                <a:solidFill>
                  <a:srgbClr val="000000"/>
                </a:solidFill>
              </a:uFill>
              <a:latin typeface="Alexandria" pitchFamily="2" charset="-78"/>
              <a:ea typeface="Sakkal Majalla" panose="02000000000000000000" pitchFamily="2" charset="-78"/>
              <a:cs typeface="Alexandria" pitchFamily="2" charset="-78"/>
            </a:endParaRPr>
          </a:p>
        </p:txBody>
      </p:sp>
      <p:pic>
        <p:nvPicPr>
          <p:cNvPr id="5123" name="Picture 3" descr="D:\الفصل الأول 2024\Untitled-1_16669769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496" y="1468191"/>
            <a:ext cx="4377904" cy="4559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2566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65368"/>
            <a:ext cx="9512390" cy="523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156738" cy="445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46200" y="1373916"/>
            <a:ext cx="8902700" cy="4189737"/>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Times New Roman" panose="02020603050405020304" pitchFamily="18" charset="0"/>
                <a:ea typeface="Times New Roman" panose="02020603050405020304" pitchFamily="18" charset="0"/>
                <a:cs typeface="Alexandria" pitchFamily="2" charset="-78"/>
              </a:rPr>
              <a:t>وكان يُعتقد أن الصـراعات الوظيفية وحدها هي المسئولة عن فشل المنظمة والزج بها في هاوية الدمار، إلا أن الدراسات الحديثة أثبتت أن المستوى المعتدل من الصـراعات الشخصية يمكن أن يتحقق من خلال مجموعة من الآثار الإيجابية التي تتمثل في زيادة دافعية الأفراد وطاقتهم لأداء الواجبات والأعمال اللازمة للمنظمة، وزيادة ملكات الخلق والابتكار والإبداع والجديد لدى الأفراد والمنظمة؛ وذلك لأن الصـراعات الشخصية تؤدي إلى زيادة وجهات النظر وتنوعها، وزيادة معرفة وفهم كل شخص لواجبات ومسئوليات مركزه الوظيفي، والمساعدة في اكتشاف الصـراعات الموجودة داخل الفرد مما يمكّن المساعدة/المشاركة في حلها.</a:t>
            </a:r>
          </a:p>
          <a:p>
            <a:pPr indent="107950" algn="justLow" rtl="1">
              <a:lnSpc>
                <a:spcPct val="150000"/>
              </a:lnSpc>
              <a:spcAft>
                <a:spcPts val="600"/>
              </a:spcAft>
            </a:pPr>
            <a:r>
              <a:rPr lang="ar-EG" sz="1600" dirty="0">
                <a:effectLst/>
                <a:ea typeface="Calibri" panose="020F0502020204030204" pitchFamily="34" charset="0"/>
                <a:cs typeface="Alexandria" pitchFamily="2" charset="-78"/>
              </a:rPr>
              <a:t>وقد تطورت النظرة إلى الصراع التنظيمي عبر المدارس الفكرية التقليدية، حيث كانت نظرة المدرسة التقليدية إليه على أنه أمر سيئ وغير مرغوب فيه، سواء في المجموعات أو المنظمات، وأنه يجب تجنبه، بينما كانت نظرة مدرسة العلاقات الإنسانية إليه على أنه طبيعي وناتج حتمي لأية مجموعة عمل، وهو عامل إيجابي في تحديد أداء أية مجموعة، </a:t>
            </a:r>
            <a:endParaRPr lang="en-US" sz="1600" dirty="0">
              <a:effectLst/>
              <a:latin typeface="Times New Roman" panose="02020603050405020304" pitchFamily="18" charset="0"/>
              <a:ea typeface="Times New Roman" panose="02020603050405020304" pitchFamily="18" charset="0"/>
              <a:cs typeface="Traditional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51504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1"/>
            <a:ext cx="9245638" cy="45031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0" y="1447800"/>
            <a:ext cx="9008414" cy="4190250"/>
          </a:xfrm>
          <a:prstGeom prst="rect">
            <a:avLst/>
          </a:prstGeom>
          <a:noFill/>
        </p:spPr>
        <p:txBody>
          <a:bodyPr wrap="square" rtlCol="0">
            <a:spAutoFit/>
          </a:bodyPr>
          <a:lstStyle/>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ورأت مدرسة أخرى أكثر حداثة أن الصراع يُعَد قوة إيجابية في المجموعة والمنظمة، وأن هناك بعض الصـراعات تُعتبر ضرورية بشكل كبير لكي تؤدي المجموعة أعمالها بشكل أكثر كفاءة، وأن هذه الصراعات تدعم أهداف المجموعة وتحسن من أدائها، وتؤكد هذا المدرسة أن ليس كل الصراعات جيدة ومفيدة للمجموعة والمنظمة، ويؤكد باحث آخر هذا الكلام بقوله إن الاتجاهات الحديثة للإدارة ترى أن الصـراع يلعب دورًا مركزيًّا في المنظمات فيما يتعلق بالأفكار المستحدثة وعملية تبني الأفكار الجديدة، ويساعد في تفسير القضايا التي يتم توجيه الانتقادات إليها، وينشـر الأفكار والسياسات والإجراءات التنظيمية المختلفة. </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بكلمات أخرى، فإن وجهة النظر الحديثة الخاصة بالصراع مختلفة تمامًا عن وجهة نظر كل المدارس الفكرية السابقة، فقد تغيرت النظرة إليه تمامًا من شيء غير مرغوب فيه إلى شيء مرغوب فيه أحيانًا؛ حيث إنه قادر على تحريك العواطف والإبداع بالطريقة نفسها على قدم المساواة، فبينما كان يُنظر للصراع غالبًا على أنه عامل من العوامل السلبية في المنظمة إلا أنه بنّاء مثلما هو هدّام،</a:t>
            </a:r>
            <a:r>
              <a:rPr lang="en-US" sz="1600" dirty="0">
                <a:effectLst/>
                <a:latin typeface="Alexandria" pitchFamily="2" charset="-78"/>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90069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94382"/>
            <a:ext cx="10421571" cy="46615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762000" y="1445182"/>
            <a:ext cx="10121900" cy="4559582"/>
          </a:xfrm>
          <a:prstGeom prst="rect">
            <a:avLst/>
          </a:prstGeom>
          <a:noFill/>
        </p:spPr>
        <p:txBody>
          <a:bodyPr wrap="square" rtlCol="0">
            <a:spAutoFit/>
          </a:bodyPr>
          <a:lstStyle/>
          <a:p>
            <a:pPr indent="107950" algn="justLow" rtl="1">
              <a:lnSpc>
                <a:spcPct val="150000"/>
              </a:lnSpc>
              <a:spcAft>
                <a:spcPts val="600"/>
              </a:spcAft>
            </a:pPr>
            <a:r>
              <a:rPr lang="ar-EG" sz="1600" b="0" dirty="0">
                <a:effectLst/>
                <a:latin typeface="Alexandria" pitchFamily="2" charset="-78"/>
                <a:ea typeface="Times New Roman" panose="02020603050405020304" pitchFamily="18" charset="0"/>
                <a:cs typeface="Alexandria" pitchFamily="2" charset="-78"/>
              </a:rPr>
              <a:t>فالصـراع يمكن أن يجعل الأفراد أو المجموعات أكثر عدوانية، ويحجب المعلومات والموارد، ويتصادم مع المجهودات الأخرى، ويؤجل المشروعات، ويرفع التكاليف، ويتسبب في ترك الموظفين الأكفاء العمل في المنظمة، وفي المقابل فإنه يتسبب في حدوث عدد من النتائج البنّاءة، مثل تسليط الضوء على المشكلات الموجودة في المنظمة، ويتسبب في التغيير الهادفة لحل هذه المشكلات، ويرفع المعنويات ويعزز التماسك، ويثير الانتباه، ويحفز الإبداع والتحديث عن طريق تشجيع الأفكار الجديدة... إلخ.</a:t>
            </a:r>
            <a:r>
              <a:rPr lang="ar-EG" sz="1600" b="1" dirty="0">
                <a:effectLst/>
                <a:latin typeface="Alexandria" pitchFamily="2" charset="-78"/>
                <a:ea typeface="Times New Roman" panose="02020603050405020304" pitchFamily="18" charset="0"/>
                <a:cs typeface="Alexandria" pitchFamily="2" charset="-78"/>
              </a:rPr>
              <a:t> </a:t>
            </a:r>
            <a:r>
              <a:rPr lang="ar-EG" sz="1600" b="0" dirty="0">
                <a:effectLst/>
                <a:latin typeface="Alexandria" pitchFamily="2" charset="-78"/>
                <a:ea typeface="Times New Roman" panose="02020603050405020304" pitchFamily="18" charset="0"/>
                <a:cs typeface="Alexandria" pitchFamily="2" charset="-78"/>
              </a:rPr>
              <a:t>كما أنه يساعد أعضاء المجموعات في فهم القضايا المتعلقة بالقرارات والمشكلات بشكل أفضل، كما أن الصـراع يمكن أن يساعد في تحسين القرارات التي تقوم المجموعات باتخاذها، ويعمل على زيادة اندماج الأفراد ومشاركتهم في العمل، وكذلك يزيد من تماسك المجموعات، ومع ذلك فإن الصـراع ضار بالنسبة للمجموعات؛ ومن ثم يجب تجنبه </a:t>
            </a:r>
            <a:r>
              <a:rPr lang="ar-EG" sz="1200" b="0" dirty="0">
                <a:effectLst/>
                <a:latin typeface="Alexandria" pitchFamily="2" charset="-78"/>
                <a:ea typeface="Times New Roman" panose="02020603050405020304" pitchFamily="18" charset="0"/>
                <a:cs typeface="Alexandria" pitchFamily="2" charset="-78"/>
              </a:rPr>
              <a:t>(</a:t>
            </a:r>
            <a:r>
              <a:rPr lang="en-US" sz="1200" dirty="0">
                <a:effectLst/>
                <a:latin typeface="Alexandria" pitchFamily="2" charset="-78"/>
                <a:ea typeface="Calibri" panose="020F0502020204030204" pitchFamily="34" charset="0"/>
                <a:cs typeface="Alexandria" pitchFamily="2" charset="-78"/>
              </a:rPr>
              <a:t>K. Adams and</a:t>
            </a:r>
            <a:r>
              <a:rPr lang="en-US" sz="1200" b="1" dirty="0">
                <a:effectLst/>
                <a:latin typeface="Alexandria" pitchFamily="2" charset="-78"/>
                <a:ea typeface="Calibri" panose="020F0502020204030204" pitchFamily="34" charset="0"/>
                <a:cs typeface="Alexandria" pitchFamily="2" charset="-78"/>
              </a:rPr>
              <a:t> </a:t>
            </a:r>
            <a:r>
              <a:rPr lang="en-US" sz="1200" dirty="0">
                <a:effectLst/>
                <a:latin typeface="Alexandria" pitchFamily="2" charset="-78"/>
                <a:ea typeface="Calibri" panose="020F0502020204030204" pitchFamily="34" charset="0"/>
                <a:cs typeface="Alexandria" pitchFamily="2" charset="-78"/>
              </a:rPr>
              <a:t>G. </a:t>
            </a:r>
            <a:r>
              <a:rPr lang="en-US" sz="1200" dirty="0" err="1">
                <a:effectLst/>
                <a:latin typeface="Alexandria" pitchFamily="2" charset="-78"/>
                <a:ea typeface="Calibri" panose="020F0502020204030204" pitchFamily="34" charset="0"/>
                <a:cs typeface="Alexandria" pitchFamily="2" charset="-78"/>
              </a:rPr>
              <a:t>Galanes</a:t>
            </a:r>
            <a:r>
              <a:rPr lang="en-US" sz="1200" b="1" dirty="0">
                <a:effectLst/>
                <a:latin typeface="Alexandria" pitchFamily="2" charset="-78"/>
                <a:ea typeface="Calibri" panose="020F0502020204030204" pitchFamily="34" charset="0"/>
                <a:cs typeface="Alexandria" pitchFamily="2" charset="-78"/>
              </a:rPr>
              <a:t>, </a:t>
            </a:r>
            <a:r>
              <a:rPr lang="en-US" sz="1200" dirty="0">
                <a:effectLst/>
                <a:latin typeface="Alexandria" pitchFamily="2" charset="-78"/>
                <a:ea typeface="Calibri" panose="020F0502020204030204" pitchFamily="34" charset="0"/>
                <a:cs typeface="Alexandria" pitchFamily="2" charset="-78"/>
              </a:rPr>
              <a:t>2003</a:t>
            </a:r>
            <a:r>
              <a:rPr lang="ar-EG" sz="1200" b="0" dirty="0">
                <a:effectLst/>
                <a:latin typeface="Alexandria" pitchFamily="2" charset="-78"/>
                <a:ea typeface="Times New Roman" panose="02020603050405020304" pitchFamily="18" charset="0"/>
                <a:cs typeface="Alexandria" pitchFamily="2" charset="-78"/>
              </a:rPr>
              <a:t>)</a:t>
            </a:r>
            <a:r>
              <a:rPr lang="ar-EG" sz="1600" b="0" dirty="0">
                <a:effectLst/>
                <a:latin typeface="Alexandria" pitchFamily="2" charset="-78"/>
                <a:ea typeface="Times New Roman" panose="02020603050405020304" pitchFamily="18" charset="0"/>
                <a:cs typeface="Alexandria" pitchFamily="2" charset="-78"/>
              </a:rPr>
              <a:t>. </a:t>
            </a:r>
            <a:endParaRPr lang="en-US" sz="1600" b="1"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Aft>
                <a:spcPts val="600"/>
              </a:spcAft>
            </a:pPr>
            <a:r>
              <a:rPr lang="ar-EG" sz="1600" b="0" dirty="0">
                <a:effectLst/>
                <a:latin typeface="Alexandria" pitchFamily="2" charset="-78"/>
                <a:ea typeface="Times New Roman" panose="02020603050405020304" pitchFamily="18" charset="0"/>
                <a:cs typeface="Alexandria" pitchFamily="2" charset="-78"/>
              </a:rPr>
              <a:t>كما تتميز النظرة المعاصرة إلى الصراع بوصفه عملية معقدة جدًّا، ولابد من إدارته منذ البداية بشكل مناسب حتى يمكن للمنظمة أن تحقق أهدافها المرجوة </a:t>
            </a:r>
            <a:r>
              <a:rPr lang="ar-EG" sz="1200" b="0" dirty="0">
                <a:effectLst/>
                <a:latin typeface="Alexandria" pitchFamily="2" charset="-78"/>
                <a:ea typeface="Times New Roman" panose="02020603050405020304" pitchFamily="18" charset="0"/>
                <a:cs typeface="Alexandria" pitchFamily="2" charset="-78"/>
              </a:rPr>
              <a:t>(</a:t>
            </a:r>
            <a:r>
              <a:rPr lang="ar-EG" sz="1200" dirty="0">
                <a:effectLst/>
                <a:latin typeface="Alexandria" pitchFamily="2" charset="-78"/>
                <a:ea typeface="Calibri" panose="020F0502020204030204" pitchFamily="34" charset="0"/>
                <a:cs typeface="Alexandria" pitchFamily="2" charset="-78"/>
              </a:rPr>
              <a:t>آمال بترا حنا</a:t>
            </a:r>
            <a:r>
              <a:rPr lang="ar-SA" sz="1200" dirty="0">
                <a:effectLst/>
                <a:latin typeface="Alexandria" pitchFamily="2" charset="-78"/>
                <a:ea typeface="Calibri" panose="020F0502020204030204" pitchFamily="34" charset="0"/>
                <a:cs typeface="Alexandria" pitchFamily="2" charset="-78"/>
              </a:rPr>
              <a:t>، 2003</a:t>
            </a:r>
            <a:r>
              <a:rPr lang="ar-EG" sz="1200" b="0" dirty="0">
                <a:effectLst/>
                <a:latin typeface="Alexandria" pitchFamily="2" charset="-78"/>
                <a:ea typeface="Times New Roman" panose="02020603050405020304" pitchFamily="18" charset="0"/>
                <a:cs typeface="Alexandria" pitchFamily="2" charset="-78"/>
              </a:rPr>
              <a:t>)</a:t>
            </a:r>
            <a:r>
              <a:rPr lang="ar-EG" sz="1600" b="0" dirty="0">
                <a:effectLst/>
                <a:latin typeface="Alexandria" pitchFamily="2" charset="-78"/>
                <a:ea typeface="Times New Roman" panose="02020603050405020304" pitchFamily="18" charset="0"/>
                <a:cs typeface="Alexandria" pitchFamily="2" charset="-78"/>
              </a:rPr>
              <a:t>، </a:t>
            </a:r>
            <a:r>
              <a:rPr lang="ar-SA" sz="1600" b="0" dirty="0">
                <a:effectLst/>
                <a:latin typeface="Alexandria" pitchFamily="2" charset="-78"/>
                <a:ea typeface="Times New Roman" panose="02020603050405020304" pitchFamily="18" charset="0"/>
                <a:cs typeface="Alexandria" pitchFamily="2" charset="-78"/>
              </a:rPr>
              <a:t>أي أن</a:t>
            </a:r>
            <a:r>
              <a:rPr lang="ar-EG" sz="1600" b="0" dirty="0">
                <a:effectLst/>
                <a:latin typeface="Alexandria" pitchFamily="2" charset="-78"/>
                <a:ea typeface="Times New Roman" panose="02020603050405020304" pitchFamily="18" charset="0"/>
                <a:cs typeface="Alexandria" pitchFamily="2" charset="-78"/>
              </a:rPr>
              <a:t> الصـراع أمر لا يمكن تجنبه في حياة المنظمات، وكذلك مواجهته وإدارته أمر لا مناص ولا مفر منه</a:t>
            </a:r>
            <a:r>
              <a:rPr lang="ar-SA" sz="1600" b="0" dirty="0">
                <a:effectLst/>
                <a:latin typeface="Alexandria" pitchFamily="2" charset="-78"/>
                <a:ea typeface="Times New Roman" panose="02020603050405020304" pitchFamily="18" charset="0"/>
                <a:cs typeface="Alexandria" pitchFamily="2" charset="-78"/>
              </a:rPr>
              <a:t>، و</a:t>
            </a:r>
            <a:r>
              <a:rPr lang="ar-EG" sz="1600" b="0" dirty="0">
                <a:effectLst/>
                <a:latin typeface="Alexandria" pitchFamily="2" charset="-78"/>
                <a:ea typeface="Times New Roman" panose="02020603050405020304" pitchFamily="18" charset="0"/>
                <a:cs typeface="Alexandria" pitchFamily="2" charset="-78"/>
              </a:rPr>
              <a:t>من المؤسف أن يتظاهر المديرون بأنه ليس هناك خلاف على الإطلاق، وهذا من شأنه أن يجعل الخلاف خفيًّا غير ظاهر </a:t>
            </a:r>
            <a:r>
              <a:rPr lang="en-US" sz="1200" dirty="0">
                <a:effectLst/>
                <a:latin typeface="Alexandria" pitchFamily="2" charset="-78"/>
                <a:ea typeface="Times New Roman" panose="02020603050405020304" pitchFamily="18" charset="0"/>
                <a:cs typeface="Alexandria" pitchFamily="2" charset="-78"/>
              </a:rPr>
              <a:t>)</a:t>
            </a:r>
            <a:r>
              <a:rPr lang="ar-EG" sz="1200" dirty="0">
                <a:effectLst/>
                <a:latin typeface="Alexandria" pitchFamily="2" charset="-78"/>
                <a:ea typeface="Times New Roman" panose="02020603050405020304" pitchFamily="18" charset="0"/>
                <a:cs typeface="Alexandria" pitchFamily="2" charset="-78"/>
              </a:rPr>
              <a:t>محمد عبدالله، د. ت.)</a:t>
            </a:r>
            <a:r>
              <a:rPr lang="ar-EG"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6" name="Rectangle 5"/>
          <p:cNvSpPr/>
          <p:nvPr/>
        </p:nvSpPr>
        <p:spPr>
          <a:xfrm>
            <a:off x="2626178" y="500899"/>
            <a:ext cx="9385391" cy="86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798494" y="4786812"/>
            <a:ext cx="5231170" cy="1574149"/>
          </a:xfrm>
          <a:prstGeom prst="rect">
            <a:avLst/>
          </a:prstGeom>
          <a:noFill/>
        </p:spPr>
        <p:txBody>
          <a:bodyPr wrap="square">
            <a:spAutoFit/>
          </a:bodyPr>
          <a:lstStyle/>
          <a:p>
            <a:pPr algn="justLow" rtl="1">
              <a:lnSpc>
                <a:spcPct val="150000"/>
              </a:lnSpc>
            </a:pPr>
            <a:r>
              <a:rPr lang="ar-EG" b="1" dirty="0">
                <a:latin typeface="Alexandria" pitchFamily="2" charset="-78"/>
                <a:cs typeface="Alexandria" pitchFamily="2" charset="-78"/>
              </a:rPr>
              <a:t>مفهوم الصراع التنظيمي:</a:t>
            </a:r>
          </a:p>
          <a:p>
            <a:pPr indent="108000" algn="justLow" rtl="1">
              <a:lnSpc>
                <a:spcPct val="150000"/>
              </a:lnSpc>
            </a:pPr>
            <a:r>
              <a:rPr lang="ar-EG" sz="1600" dirty="0">
                <a:latin typeface="Alexandria" pitchFamily="2" charset="-78"/>
                <a:cs typeface="Alexandria" pitchFamily="2" charset="-78"/>
              </a:rPr>
              <a:t>تتعدد وتتنوع مفاهيم الصـراع التنظيمي وفقًا لرؤية صاحبه وتخصصه العلمي، ولم يتفق الباحثون على تعريف واحد للصراع التنظيمي.</a:t>
            </a:r>
            <a:endParaRPr lang="ar-SA"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1604096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1"/>
            <a:ext cx="9867938" cy="44348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0" y="1353336"/>
            <a:ext cx="9613899" cy="4269887"/>
          </a:xfrm>
          <a:prstGeom prst="rect">
            <a:avLst/>
          </a:prstGeom>
          <a:noFill/>
        </p:spPr>
        <p:txBody>
          <a:bodyPr wrap="square" rtlCol="0">
            <a:spAutoFit/>
          </a:bodyPr>
          <a:lstStyle/>
          <a:p>
            <a:pPr lvl="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فمنهم من يذكر أنه "نزاع واضح وظاهر ومعبر عنه بين طرفين يعتمد كل منهما على الآخر"، ومنهم من يشير إلى أنه "التنافس الناتج عن ندرة الأشياء القيمة الملموسة وغير الملموسة"، ويعرفه باحث آخر بأنه "يعبر عن التعارض بين مجموعتين أو أكثر من جماعات العمل، وأن هذا التعارض قد يرجع لعدم وجود توافق حقيقي أو مدرك للأهداف أو وسيلة تحقيقها".</a:t>
            </a:r>
          </a:p>
          <a:p>
            <a:pPr lvl="0"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ويُعرَّف الصـراع التنظيمي أيضا بأنه "يعبر عن الخصومة أو العداء الذي يحدث عندما يسعى شخص ما لإحباط شخص آخر أو إعاقته عن تحقيق هدفه"، والصراع التنظيمي "يعبر عن المجهود الذي يبذله شخص (أ) لكي يعيق أو يحبط شخص (ب) بأية صورة كانت عن تحقيقه لأهدافه التي يرغب في الوصول إليها"، </a:t>
            </a:r>
          </a:p>
          <a:p>
            <a:pPr indent="108000" algn="justLow" rtl="1">
              <a:lnSpc>
                <a:spcPct val="150000"/>
              </a:lnSpc>
              <a:spcAft>
                <a:spcPts val="600"/>
              </a:spcAft>
            </a:pPr>
            <a:r>
              <a:rPr lang="ar-EG" sz="1600" dirty="0">
                <a:effectLst/>
                <a:ea typeface="Calibri" panose="020F0502020204030204" pitchFamily="34" charset="0"/>
                <a:cs typeface="Alexandria" pitchFamily="2" charset="-78"/>
              </a:rPr>
              <a:t>وهو أيضا "عملية التعارض أو المواجهة التي يمكن أن تحدث داخل المنظمة بين الأفراد أو بين المجموعات المختلفة"، وهو كذلك "عملية التعارض أو الاختلاف بين فردين أو مجموعتين أو أكثر والناتج عن محاولات التأثير المتناقضة بين الأفراد أو الجماعات"، وهو أيضا "عدم الاتفاق حول أشياء مثل الأهداف وتقاسم الموارد وتوزيع المكافآت وسياسات العمل وإجراءاته ومهام العمل".</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3021279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66519"/>
            <a:ext cx="7950238" cy="4396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46201" y="1454936"/>
            <a:ext cx="7581899" cy="4282583"/>
          </a:xfrm>
          <a:prstGeom prst="rect">
            <a:avLst/>
          </a:prstGeom>
          <a:noFill/>
        </p:spPr>
        <p:txBody>
          <a:bodyPr wrap="square" rtlCol="0">
            <a:spAutoFit/>
          </a:bodyPr>
          <a:lstStyle/>
          <a:p>
            <a:pPr lvl="0"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وهو "كافة أنواع التفاعلات المتعارضة أو العدائية الناتجة عن ندرة الموارد أو اختلاف المكانة الاجتماعية أو نظم المعتقدات والقيم"، وهو "عدم الاتفاق في الأهداف أو القيم أو المعتقدات أو الآراء، سواء داخل الفرد نفسه أو بين الأفراد أو بين المجموعات في المنظمة"، وهو "النزاع المعلن بين فردين على الأقل، الناتج عن رؤية كل منهما للأهداف المتضاربة أو تدخل أحد الأفراد في عملية إنجاز أهداف الطرف الآخر" </a:t>
            </a:r>
            <a:r>
              <a:rPr lang="ar-EG" sz="1200" dirty="0">
                <a:effectLst/>
                <a:latin typeface="Alexandria" pitchFamily="2" charset="-78"/>
                <a:ea typeface="Calibri" panose="020F0502020204030204" pitchFamily="34" charset="0"/>
                <a:cs typeface="Alexandria" pitchFamily="2" charset="-78"/>
              </a:rPr>
              <a:t>(</a:t>
            </a:r>
            <a:r>
              <a:rPr lang="en-US" sz="1200" dirty="0">
                <a:effectLst/>
                <a:latin typeface="Alexandria" pitchFamily="2" charset="-78"/>
                <a:ea typeface="Calibri" panose="020F0502020204030204" pitchFamily="34" charset="0"/>
                <a:cs typeface="Alexandria" pitchFamily="2" charset="-78"/>
              </a:rPr>
              <a:t>Saundra </a:t>
            </a:r>
            <a:r>
              <a:rPr lang="en-US" sz="1200" dirty="0" err="1">
                <a:effectLst/>
                <a:latin typeface="Alexandria" pitchFamily="2" charset="-78"/>
                <a:ea typeface="Calibri" panose="020F0502020204030204" pitchFamily="34" charset="0"/>
                <a:cs typeface="Alexandria" pitchFamily="2" charset="-78"/>
              </a:rPr>
              <a:t>Hybets</a:t>
            </a:r>
            <a:r>
              <a:rPr lang="en-US" sz="1200" dirty="0">
                <a:effectLst/>
                <a:latin typeface="Alexandria" pitchFamily="2" charset="-78"/>
                <a:ea typeface="Calibri" panose="020F0502020204030204" pitchFamily="34" charset="0"/>
                <a:cs typeface="Alexandria" pitchFamily="2" charset="-78"/>
              </a:rPr>
              <a:t> and Richard L. Weaver, 2004</a:t>
            </a:r>
            <a:r>
              <a:rPr lang="ar-EG" sz="12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a:t>
            </a: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ويمكن أن يمتد الصـراع من الخلافات البسيطة إلى الحرب، ويمكن ملاحظته في مجموعة العمل الصغيرة عندما يعبر فردان أو أكثر عن أفكارهما المتعارضة </a:t>
            </a:r>
            <a:r>
              <a:rPr lang="ar-EG" sz="1200" b="0" dirty="0">
                <a:effectLst/>
                <a:latin typeface="Alexandria" pitchFamily="2" charset="-78"/>
                <a:ea typeface="Times New Roman" panose="02020603050405020304" pitchFamily="18" charset="0"/>
                <a:cs typeface="Alexandria" pitchFamily="2" charset="-78"/>
              </a:rPr>
              <a:t>(</a:t>
            </a:r>
            <a:r>
              <a:rPr lang="en-US" sz="1200" dirty="0">
                <a:effectLst/>
                <a:latin typeface="Alexandria" pitchFamily="2" charset="-78"/>
                <a:ea typeface="Calibri" panose="020F0502020204030204" pitchFamily="34" charset="0"/>
                <a:cs typeface="Alexandria" pitchFamily="2" charset="-78"/>
              </a:rPr>
              <a:t>K. Adams and</a:t>
            </a:r>
            <a:r>
              <a:rPr lang="en-US" sz="1200" b="1" dirty="0">
                <a:effectLst/>
                <a:latin typeface="Alexandria" pitchFamily="2" charset="-78"/>
                <a:ea typeface="Calibri" panose="020F0502020204030204" pitchFamily="34" charset="0"/>
                <a:cs typeface="Alexandria" pitchFamily="2" charset="-78"/>
              </a:rPr>
              <a:t> </a:t>
            </a:r>
            <a:r>
              <a:rPr lang="en-US" sz="1200" dirty="0">
                <a:effectLst/>
                <a:latin typeface="Alexandria" pitchFamily="2" charset="-78"/>
                <a:ea typeface="Calibri" panose="020F0502020204030204" pitchFamily="34" charset="0"/>
                <a:cs typeface="Alexandria" pitchFamily="2" charset="-78"/>
              </a:rPr>
              <a:t>G. </a:t>
            </a:r>
            <a:r>
              <a:rPr lang="en-US" sz="1200" dirty="0" err="1">
                <a:effectLst/>
                <a:latin typeface="Alexandria" pitchFamily="2" charset="-78"/>
                <a:ea typeface="Calibri" panose="020F0502020204030204" pitchFamily="34" charset="0"/>
                <a:cs typeface="Alexandria" pitchFamily="2" charset="-78"/>
              </a:rPr>
              <a:t>Galanes</a:t>
            </a:r>
            <a:r>
              <a:rPr lang="en-US" sz="1200" b="1" dirty="0">
                <a:effectLst/>
                <a:latin typeface="Alexandria" pitchFamily="2" charset="-78"/>
                <a:ea typeface="Calibri" panose="020F0502020204030204" pitchFamily="34" charset="0"/>
                <a:cs typeface="Alexandria" pitchFamily="2" charset="-78"/>
              </a:rPr>
              <a:t>, </a:t>
            </a:r>
            <a:r>
              <a:rPr lang="en-US" sz="1200" dirty="0">
                <a:effectLst/>
                <a:latin typeface="Alexandria" pitchFamily="2" charset="-78"/>
                <a:ea typeface="Calibri" panose="020F0502020204030204" pitchFamily="34" charset="0"/>
                <a:cs typeface="Alexandria" pitchFamily="2" charset="-78"/>
              </a:rPr>
              <a:t>2003</a:t>
            </a:r>
            <a:r>
              <a:rPr lang="ar-EG" sz="1200" b="0" dirty="0">
                <a:effectLst/>
                <a:latin typeface="Alexandria" pitchFamily="2" charset="-78"/>
                <a:ea typeface="Times New Roman" panose="02020603050405020304" pitchFamily="18" charset="0"/>
                <a:cs typeface="Alexandria" pitchFamily="2" charset="-78"/>
              </a:rPr>
              <a:t>)</a:t>
            </a:r>
            <a:r>
              <a:rPr lang="ar-EG" sz="2000" b="0" dirty="0">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وهو أيضا "السلوك المتنافر فيما بين الأطراف ذات المصالح المختلفة"، وهو "عدم الاتفاق الذي يحدث بين فرد/مجموعة أو أكثر من أفراد/مجموعات المنظمة".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123710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30400"/>
            <a:ext cx="4937346" cy="34861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4861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889000" y="1133004"/>
            <a:ext cx="10175240" cy="4359745"/>
          </a:xfrm>
        </p:spPr>
      </p:pic>
      <p:sp>
        <p:nvSpPr>
          <p:cNvPr id="6" name="Rectangle 5"/>
          <p:cNvSpPr/>
          <p:nvPr/>
        </p:nvSpPr>
        <p:spPr>
          <a:xfrm>
            <a:off x="2499179" y="500900"/>
            <a:ext cx="95785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76300" y="4617689"/>
            <a:ext cx="5189283" cy="2066591"/>
          </a:xfrm>
          <a:prstGeom prst="rect">
            <a:avLst/>
          </a:prstGeom>
          <a:noFill/>
        </p:spPr>
        <p:txBody>
          <a:bodyPr wrap="square">
            <a:spAutoFit/>
          </a:bodyPr>
          <a:lstStyle/>
          <a:p>
            <a:pPr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أدوار إدارة العلاقات العامة ومسئولياتها في إدارة الصراع التنظيمي:</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indent="108000" algn="justLow" rtl="1">
              <a:lnSpc>
                <a:spcPct val="150000"/>
              </a:lnSpc>
              <a:spcAft>
                <a:spcPts val="600"/>
              </a:spcAft>
            </a:pPr>
            <a:r>
              <a:rPr lang="ar-SA" sz="1600" dirty="0">
                <a:effectLst/>
                <a:ea typeface="Calibri" panose="020F0502020204030204" pitchFamily="34" charset="0"/>
                <a:cs typeface="Alexandria" pitchFamily="2" charset="-78"/>
              </a:rPr>
              <a:t>يأتي الص</a:t>
            </a:r>
            <a:r>
              <a:rPr lang="ar-EG" sz="1600" dirty="0">
                <a:effectLst/>
                <a:ea typeface="Calibri" panose="020F0502020204030204" pitchFamily="34" charset="0"/>
                <a:cs typeface="Alexandria" pitchFamily="2" charset="-78"/>
              </a:rPr>
              <a:t>ـر</a:t>
            </a:r>
            <a:r>
              <a:rPr lang="ar-SA" sz="1600" dirty="0">
                <a:effectLst/>
                <a:ea typeface="Calibri" panose="020F0502020204030204" pitchFamily="34" charset="0"/>
                <a:cs typeface="Alexandria" pitchFamily="2" charset="-78"/>
              </a:rPr>
              <a:t>اع كتسلسل طبيعي للتفاعلات الإنسانية بالمنظمة؛ ومن ثم يمثل الص</a:t>
            </a:r>
            <a:r>
              <a:rPr lang="ar-EG" sz="1600" dirty="0">
                <a:effectLst/>
                <a:ea typeface="Calibri" panose="020F0502020204030204" pitchFamily="34" charset="0"/>
                <a:cs typeface="Alexandria" pitchFamily="2" charset="-78"/>
              </a:rPr>
              <a:t>ـر</a:t>
            </a:r>
            <a:r>
              <a:rPr lang="ar-SA" sz="1600" dirty="0">
                <a:effectLst/>
                <a:ea typeface="Calibri" panose="020F0502020204030204" pitchFamily="34" charset="0"/>
                <a:cs typeface="Alexandria" pitchFamily="2" charset="-78"/>
              </a:rPr>
              <a:t>اع شكل</a:t>
            </a:r>
            <a:r>
              <a:rPr lang="ar-EG" sz="1600" dirty="0">
                <a:effectLst/>
                <a:ea typeface="Calibri" panose="020F0502020204030204" pitchFamily="34" charset="0"/>
                <a:cs typeface="Alexandria" pitchFamily="2" charset="-78"/>
              </a:rPr>
              <a:t>ا </a:t>
            </a:r>
            <a:r>
              <a:rPr lang="ar-SA" sz="1600" dirty="0">
                <a:effectLst/>
                <a:ea typeface="Calibri" panose="020F0502020204030204" pitchFamily="34" charset="0"/>
                <a:cs typeface="Alexandria" pitchFamily="2" charset="-78"/>
              </a:rPr>
              <a:t>من أشكال الاتصال، حيث يفتح قنوات اتصال جديدة في المنظمة،</a:t>
            </a:r>
            <a:endParaRPr lang="ar-EG"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625583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8000" y="1486580"/>
            <a:ext cx="5105400" cy="46119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719962" y="1588180"/>
            <a:ext cx="5354438" cy="4439196"/>
          </a:xfrm>
        </p:spPr>
      </p:pic>
      <p:sp>
        <p:nvSpPr>
          <p:cNvPr id="6" name="Rectangle 5"/>
          <p:cNvSpPr/>
          <p:nvPr/>
        </p:nvSpPr>
        <p:spPr>
          <a:xfrm>
            <a:off x="660400" y="1473879"/>
            <a:ext cx="4864100" cy="4559582"/>
          </a:xfrm>
          <a:prstGeom prst="rect">
            <a:avLst/>
          </a:prstGeom>
        </p:spPr>
        <p:txBody>
          <a:bodyPr wrap="square">
            <a:spAutoFit/>
          </a:bodyPr>
          <a:lstStyle/>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كما يُعتبر الصراع ظاهرة اجتماعية مرتبطة بالسلوك الإنساني، ويظهر أثرها بوضوح في حالة الإحباط وعدم التوازن، التي تصيب الفرد بسبب الفشل المحتمل الذي قد يتسم به السلوك عند بلوغ الغاية المسببة لهذه الحالة بدوافع معينة؛ ومن ثم نجد أن فعالية الاتصال</a:t>
            </a:r>
            <a:r>
              <a:rPr lang="ar-EG" sz="1600" dirty="0">
                <a:effectLst/>
                <a:latin typeface="Alexandria" pitchFamily="2" charset="-78"/>
                <a:ea typeface="Calibri" panose="020F0502020204030204" pitchFamily="34" charset="0"/>
                <a:cs typeface="Alexandria" pitchFamily="2" charset="-78"/>
              </a:rPr>
              <a:t> (أحد وظائف إدارة العلاقات العامة)</a:t>
            </a:r>
            <a:r>
              <a:rPr lang="ar-SA" sz="1600" dirty="0">
                <a:effectLst/>
                <a:latin typeface="Alexandria" pitchFamily="2" charset="-78"/>
                <a:ea typeface="Calibri" panose="020F0502020204030204" pitchFamily="34" charset="0"/>
                <a:cs typeface="Alexandria" pitchFamily="2" charset="-78"/>
              </a:rPr>
              <a:t> تلعب دورًا مهمًّا في التخفيف من حدة الص</a:t>
            </a:r>
            <a:r>
              <a:rPr lang="ar-EG" sz="1600" dirty="0">
                <a:effectLst/>
                <a:latin typeface="Alexandria" pitchFamily="2" charset="-78"/>
                <a:ea typeface="Calibri" panose="020F0502020204030204" pitchFamily="34" charset="0"/>
                <a:cs typeface="Alexandria" pitchFamily="2" charset="-78"/>
              </a:rPr>
              <a:t>ـر</a:t>
            </a:r>
            <a:r>
              <a:rPr lang="ar-SA" sz="1600" dirty="0">
                <a:effectLst/>
                <a:latin typeface="Alexandria" pitchFamily="2" charset="-78"/>
                <a:ea typeface="Calibri" panose="020F0502020204030204" pitchFamily="34" charset="0"/>
                <a:cs typeface="Alexandria" pitchFamily="2" charset="-78"/>
              </a:rPr>
              <a:t>اع أو الخلاف. </a:t>
            </a:r>
            <a:endParaRPr lang="en-US"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وكذلك توجد علاقة تفاعل وتكامل بين كل من الاتصال والصراع من حيث الاتجاه الهادف لكل منهما وعلاقته السببية المرتبطة بحاجات الأفراد ومدى إلحاحها والدوافع المحركة للسلوك الإنساني وأثره على طريقة معالجة تلك الظواهر السلوكية. </a:t>
            </a:r>
            <a:endParaRPr lang="en-US" sz="1600" dirty="0">
              <a:effectLst/>
              <a:latin typeface="Alexandria" pitchFamily="2" charset="-78"/>
              <a:ea typeface="Calibri" panose="020F0502020204030204" pitchFamily="34" charset="0"/>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082906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1"/>
            <a:ext cx="9017038" cy="4447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0" y="1378736"/>
            <a:ext cx="8801100" cy="4267194"/>
          </a:xfrm>
          <a:prstGeom prst="rect">
            <a:avLst/>
          </a:prstGeom>
          <a:noFill/>
        </p:spPr>
        <p:txBody>
          <a:bodyPr wrap="square" rtlCol="0">
            <a:spAutoFit/>
          </a:bodyPr>
          <a:lstStyle/>
          <a:p>
            <a:pPr indent="108000" algn="justLow" rtl="1">
              <a:lnSpc>
                <a:spcPct val="150000"/>
              </a:lnSpc>
              <a:spcBef>
                <a:spcPts val="600"/>
              </a:spcBef>
            </a:pPr>
            <a:r>
              <a:rPr lang="ar-SA" sz="1600" dirty="0">
                <a:effectLst/>
                <a:latin typeface="Alexandria" pitchFamily="2" charset="-78"/>
                <a:ea typeface="Calibri" panose="020F0502020204030204" pitchFamily="34" charset="0"/>
                <a:cs typeface="Alexandria" pitchFamily="2" charset="-78"/>
              </a:rPr>
              <a:t>وتظهر أهمية تلك العلاقة القائمة بين هاتين الظاهرتين في أن الص</a:t>
            </a:r>
            <a:r>
              <a:rPr lang="ar-EG" sz="1600" dirty="0">
                <a:effectLst/>
                <a:latin typeface="Alexandria" pitchFamily="2" charset="-78"/>
                <a:ea typeface="Calibri" panose="020F0502020204030204" pitchFamily="34" charset="0"/>
                <a:cs typeface="Alexandria" pitchFamily="2" charset="-78"/>
              </a:rPr>
              <a:t>ـر</a:t>
            </a:r>
            <a:r>
              <a:rPr lang="ar-SA" sz="1600" dirty="0">
                <a:effectLst/>
                <a:latin typeface="Alexandria" pitchFamily="2" charset="-78"/>
                <a:ea typeface="Calibri" panose="020F0502020204030204" pitchFamily="34" charset="0"/>
                <a:cs typeface="Alexandria" pitchFamily="2" charset="-78"/>
              </a:rPr>
              <a:t>اع قد يساهم في فتح قنوات اتصال جديدة تسهل مزاولة عملية الاتصال بكفاية، بالإضافة إلى التخلص النسبي من الكبت الداخلي</a:t>
            </a:r>
            <a:r>
              <a:rPr lang="ar-EG" sz="1600" dirty="0">
                <a:effectLst/>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وما يتبع ذلك من مؤثرات نفسية إيجابية تساعد في تهيئة المناخ المناسب للاتصال</a:t>
            </a:r>
            <a:r>
              <a:rPr lang="ar-EG" sz="1600" dirty="0">
                <a:effectLst/>
                <a:latin typeface="Alexandria" pitchFamily="2" charset="-78"/>
                <a:ea typeface="Calibri" panose="020F0502020204030204" pitchFamily="34" charset="0"/>
                <a:cs typeface="Alexandria" pitchFamily="2" charset="-78"/>
              </a:rPr>
              <a:t>.</a:t>
            </a:r>
          </a:p>
          <a:p>
            <a:pPr indent="108000" algn="justLow" rtl="1">
              <a:lnSpc>
                <a:spcPct val="150000"/>
              </a:lnSpc>
              <a:spcBef>
                <a:spcPts val="600"/>
              </a:spcBef>
            </a:pPr>
            <a:r>
              <a:rPr lang="ar-SA" sz="1600" dirty="0">
                <a:effectLst/>
                <a:latin typeface="Alexandria" pitchFamily="2" charset="-78"/>
                <a:ea typeface="Calibri" panose="020F0502020204030204" pitchFamily="34" charset="0"/>
                <a:cs typeface="Alexandria" pitchFamily="2" charset="-78"/>
              </a:rPr>
              <a:t>ومن الجانب الآخر نجد أن الاتصال في صوره المختلفة يُعتبر الوسيلة الوحيدة للتعبير عن الص</a:t>
            </a:r>
            <a:r>
              <a:rPr lang="ar-EG" sz="1600" dirty="0">
                <a:effectLst/>
                <a:latin typeface="Alexandria" pitchFamily="2" charset="-78"/>
                <a:ea typeface="Calibri" panose="020F0502020204030204" pitchFamily="34" charset="0"/>
                <a:cs typeface="Alexandria" pitchFamily="2" charset="-78"/>
              </a:rPr>
              <a:t>ـر</a:t>
            </a:r>
            <a:r>
              <a:rPr lang="ar-SA" sz="1600" dirty="0">
                <a:effectLst/>
                <a:latin typeface="Alexandria" pitchFamily="2" charset="-78"/>
                <a:ea typeface="Calibri" panose="020F0502020204030204" pitchFamily="34" charset="0"/>
                <a:cs typeface="Alexandria" pitchFamily="2" charset="-78"/>
              </a:rPr>
              <a:t>اع، وقد يساهم الاتصال الفعال في تخفيف حدة الص</a:t>
            </a:r>
            <a:r>
              <a:rPr lang="ar-EG" sz="1600" dirty="0">
                <a:effectLst/>
                <a:latin typeface="Alexandria" pitchFamily="2" charset="-78"/>
                <a:ea typeface="Calibri" panose="020F0502020204030204" pitchFamily="34" charset="0"/>
                <a:cs typeface="Alexandria" pitchFamily="2" charset="-78"/>
              </a:rPr>
              <a:t>ـر</a:t>
            </a:r>
            <a:r>
              <a:rPr lang="ar-SA" sz="1600" dirty="0">
                <a:effectLst/>
                <a:latin typeface="Alexandria" pitchFamily="2" charset="-78"/>
                <a:ea typeface="Calibri" panose="020F0502020204030204" pitchFamily="34" charset="0"/>
                <a:cs typeface="Alexandria" pitchFamily="2" charset="-78"/>
              </a:rPr>
              <a:t>اع، حيث يتوافر في الاتجاه التعاوني للص</a:t>
            </a:r>
            <a:r>
              <a:rPr lang="ar-EG" sz="1600" dirty="0">
                <a:latin typeface="Alexandria" pitchFamily="2" charset="-78"/>
                <a:ea typeface="Calibri" panose="020F0502020204030204" pitchFamily="34" charset="0"/>
                <a:cs typeface="Alexandria" pitchFamily="2" charset="-78"/>
              </a:rPr>
              <a:t>ـر</a:t>
            </a:r>
            <a:r>
              <a:rPr lang="ar-SA" sz="1600" dirty="0">
                <a:effectLst/>
                <a:latin typeface="Alexandria" pitchFamily="2" charset="-78"/>
                <a:ea typeface="Calibri" panose="020F0502020204030204" pitchFamily="34" charset="0"/>
                <a:cs typeface="Alexandria" pitchFamily="2" charset="-78"/>
              </a:rPr>
              <a:t>اع ج</a:t>
            </a:r>
            <a:r>
              <a:rPr lang="ar-EG" sz="1600" dirty="0">
                <a:effectLst/>
                <a:latin typeface="Alexandria" pitchFamily="2" charset="-78"/>
                <a:ea typeface="Calibri" panose="020F0502020204030204" pitchFamily="34" charset="0"/>
                <a:cs typeface="Alexandria" pitchFamily="2" charset="-78"/>
              </a:rPr>
              <a:t>ـ</a:t>
            </a:r>
            <a:r>
              <a:rPr lang="ar-SA" sz="1600" dirty="0">
                <a:effectLst/>
                <a:latin typeface="Alexandria" pitchFamily="2" charset="-78"/>
                <a:ea typeface="Calibri" panose="020F0502020204030204" pitchFamily="34" charset="0"/>
                <a:cs typeface="Alexandria" pitchFamily="2" charset="-78"/>
              </a:rPr>
              <a:t>سر مفتوح من الاتصالات، حيث تتدفق المعلومات والبيانات في كل اتجاه بين أعضاء المنظمة وأعضاء الجماعات المختلفة، من منطلق حرص طرف من أطراف الص</a:t>
            </a:r>
            <a:r>
              <a:rPr lang="ar-EG" sz="1600" dirty="0">
                <a:effectLst/>
                <a:latin typeface="Alexandria" pitchFamily="2" charset="-78"/>
                <a:ea typeface="Calibri" panose="020F0502020204030204" pitchFamily="34" charset="0"/>
                <a:cs typeface="Alexandria" pitchFamily="2" charset="-78"/>
              </a:rPr>
              <a:t>ـر</a:t>
            </a:r>
            <a:r>
              <a:rPr lang="ar-SA" sz="1600" dirty="0">
                <a:effectLst/>
                <a:latin typeface="Alexandria" pitchFamily="2" charset="-78"/>
                <a:ea typeface="Calibri" panose="020F0502020204030204" pitchFamily="34" charset="0"/>
                <a:cs typeface="Alexandria" pitchFamily="2" charset="-78"/>
              </a:rPr>
              <a:t>اع على إمداد الطرف الآخر بالمعلومات والبيانات، نظرًا لتقدير الأطراف المعنية في الص</a:t>
            </a:r>
            <a:r>
              <a:rPr lang="ar-EG" sz="1600" dirty="0">
                <a:effectLst/>
                <a:latin typeface="Alexandria" pitchFamily="2" charset="-78"/>
                <a:ea typeface="Calibri" panose="020F0502020204030204" pitchFamily="34" charset="0"/>
                <a:cs typeface="Alexandria" pitchFamily="2" charset="-78"/>
              </a:rPr>
              <a:t>ـر</a:t>
            </a:r>
            <a:r>
              <a:rPr lang="ar-SA" sz="1600" dirty="0">
                <a:effectLst/>
                <a:latin typeface="Alexandria" pitchFamily="2" charset="-78"/>
                <a:ea typeface="Calibri" panose="020F0502020204030204" pitchFamily="34" charset="0"/>
                <a:cs typeface="Alexandria" pitchFamily="2" charset="-78"/>
              </a:rPr>
              <a:t>اع لأهمية الاتصالات في تحقيق الاستفادة المتوقعة من الص</a:t>
            </a:r>
            <a:r>
              <a:rPr lang="ar-EG" sz="1600" dirty="0">
                <a:latin typeface="Alexandria" pitchFamily="2" charset="-78"/>
                <a:ea typeface="Calibri" panose="020F0502020204030204" pitchFamily="34" charset="0"/>
                <a:cs typeface="Alexandria" pitchFamily="2" charset="-78"/>
              </a:rPr>
              <a:t>ـ</a:t>
            </a:r>
            <a:r>
              <a:rPr lang="ar-EG" sz="1600" dirty="0">
                <a:effectLst/>
                <a:latin typeface="Alexandria" pitchFamily="2" charset="-78"/>
                <a:ea typeface="Calibri" panose="020F0502020204030204" pitchFamily="34" charset="0"/>
                <a:cs typeface="Alexandria" pitchFamily="2" charset="-78"/>
              </a:rPr>
              <a:t>ر</a:t>
            </a:r>
            <a:r>
              <a:rPr lang="ar-SA" sz="1600" dirty="0">
                <a:effectLst/>
                <a:latin typeface="Alexandria" pitchFamily="2" charset="-78"/>
                <a:ea typeface="Calibri" panose="020F0502020204030204" pitchFamily="34" charset="0"/>
                <a:cs typeface="Alexandria" pitchFamily="2" charset="-78"/>
              </a:rPr>
              <a:t>اع، ومدى الكسب المادي أو المعنوي العائد على كافة الأطراف</a:t>
            </a:r>
            <a:r>
              <a:rPr lang="ar-EG" sz="1600" dirty="0">
                <a:effectLst/>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Bef>
                <a:spcPts val="600"/>
              </a:spcBef>
            </a:pPr>
            <a:r>
              <a:rPr lang="ar-SA" sz="1600" dirty="0">
                <a:effectLst/>
                <a:latin typeface="Alexandria" pitchFamily="2" charset="-78"/>
                <a:ea typeface="Calibri" panose="020F0502020204030204" pitchFamily="34" charset="0"/>
                <a:cs typeface="Alexandria" pitchFamily="2" charset="-78"/>
              </a:rPr>
              <a:t>ومن ثم</a:t>
            </a:r>
            <a:r>
              <a:rPr lang="ar-EG" sz="1600" dirty="0">
                <a:effectLst/>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يكون الاتصال المفتوح والأمانة والإخلاص وغير ذلك من القيم كمؤشرات للاتجاه التعاوني للص</a:t>
            </a:r>
            <a:r>
              <a:rPr lang="ar-EG" sz="1600" dirty="0">
                <a:effectLst/>
                <a:latin typeface="Alexandria" pitchFamily="2" charset="-78"/>
                <a:ea typeface="Calibri" panose="020F0502020204030204" pitchFamily="34" charset="0"/>
                <a:cs typeface="Alexandria" pitchFamily="2" charset="-78"/>
              </a:rPr>
              <a:t>ـ</a:t>
            </a:r>
            <a:r>
              <a:rPr lang="ar-SA" sz="1600" dirty="0">
                <a:effectLst/>
                <a:latin typeface="Alexandria" pitchFamily="2" charset="-78"/>
                <a:ea typeface="Calibri" panose="020F0502020204030204" pitchFamily="34" charset="0"/>
                <a:cs typeface="Alexandria" pitchFamily="2" charset="-78"/>
              </a:rPr>
              <a:t>راع.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7722617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8867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0801" y="1340636"/>
            <a:ext cx="7594600" cy="4190250"/>
          </a:xfrm>
          <a:prstGeom prst="rect">
            <a:avLst/>
          </a:prstGeom>
          <a:noFill/>
        </p:spPr>
        <p:txBody>
          <a:bodyPr wrap="square" rtlCol="0">
            <a:spAutoFit/>
          </a:bodyPr>
          <a:lstStyle/>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وعلى العكس من ذلك نجد أن الاتجاه التنافسي للص</a:t>
            </a:r>
            <a:r>
              <a:rPr lang="ar-EG" sz="1600" dirty="0">
                <a:effectLst/>
                <a:latin typeface="Alexandria" pitchFamily="2" charset="-78"/>
                <a:ea typeface="Calibri" panose="020F0502020204030204" pitchFamily="34" charset="0"/>
                <a:cs typeface="Alexandria" pitchFamily="2" charset="-78"/>
              </a:rPr>
              <a:t>ـ</a:t>
            </a:r>
            <a:r>
              <a:rPr lang="ar-SA" sz="1600" dirty="0">
                <a:effectLst/>
                <a:latin typeface="Alexandria" pitchFamily="2" charset="-78"/>
                <a:ea typeface="Calibri" panose="020F0502020204030204" pitchFamily="34" charset="0"/>
                <a:cs typeface="Alexandria" pitchFamily="2" charset="-78"/>
              </a:rPr>
              <a:t>راع يرتبط بالعديد من معوقات الاتصال ومشكلاته، نظرًا لسيادة جوّ من عدم الثقة، وصعوبة توافر المعلومات، وإن وجدت المعلومات نجد أنها تتسم بالتشويه وعدم الوضوح وعدم الأمانة والإخلاص في معالجتها ونقلها، حيث يحرص كل طرف على السيطرة والتحكم في الطرف الآخر، ورغم أهمية المعلومات في الص</a:t>
            </a:r>
            <a:r>
              <a:rPr lang="ar-EG" sz="1600" dirty="0">
                <a:effectLst/>
                <a:latin typeface="Alexandria" pitchFamily="2" charset="-78"/>
                <a:ea typeface="Calibri" panose="020F0502020204030204" pitchFamily="34" charset="0"/>
                <a:cs typeface="Alexandria" pitchFamily="2" charset="-78"/>
              </a:rPr>
              <a:t>ـ</a:t>
            </a:r>
            <a:r>
              <a:rPr lang="ar-SA" sz="1600" dirty="0">
                <a:effectLst/>
                <a:latin typeface="Alexandria" pitchFamily="2" charset="-78"/>
                <a:ea typeface="Calibri" panose="020F0502020204030204" pitchFamily="34" charset="0"/>
                <a:cs typeface="Alexandria" pitchFamily="2" charset="-78"/>
              </a:rPr>
              <a:t>راع التنافسي كما هو الحال في الص</a:t>
            </a:r>
            <a:r>
              <a:rPr lang="ar-EG" sz="1600" dirty="0">
                <a:effectLst/>
                <a:latin typeface="Alexandria" pitchFamily="2" charset="-78"/>
                <a:ea typeface="Calibri" panose="020F0502020204030204" pitchFamily="34" charset="0"/>
                <a:cs typeface="Alexandria" pitchFamily="2" charset="-78"/>
              </a:rPr>
              <a:t>ـ</a:t>
            </a:r>
            <a:r>
              <a:rPr lang="ar-SA" sz="1600" dirty="0">
                <a:effectLst/>
                <a:latin typeface="Alexandria" pitchFamily="2" charset="-78"/>
                <a:ea typeface="Calibri" panose="020F0502020204030204" pitchFamily="34" charset="0"/>
                <a:cs typeface="Alexandria" pitchFamily="2" charset="-78"/>
              </a:rPr>
              <a:t>راع التعاوني إلا أن طريقة ونهج انسياب تدفق المعلومات يختلف، حيث تلجأ الأطراف المشتركة في الص</a:t>
            </a:r>
            <a:r>
              <a:rPr lang="ar-EG" sz="1600" dirty="0">
                <a:effectLst/>
                <a:latin typeface="Alexandria" pitchFamily="2" charset="-78"/>
                <a:ea typeface="Calibri" panose="020F0502020204030204" pitchFamily="34" charset="0"/>
                <a:cs typeface="Alexandria" pitchFamily="2" charset="-78"/>
              </a:rPr>
              <a:t>ـ</a:t>
            </a:r>
            <a:r>
              <a:rPr lang="ar-SA" sz="1600" dirty="0">
                <a:effectLst/>
                <a:latin typeface="Alexandria" pitchFamily="2" charset="-78"/>
                <a:ea typeface="Calibri" panose="020F0502020204030204" pitchFamily="34" charset="0"/>
                <a:cs typeface="Alexandria" pitchFamily="2" charset="-78"/>
              </a:rPr>
              <a:t>راع التنافسي للحصول على المعلومات بسبب عدم توافر الثقة وعدم حرص كل طرف على إعطاء المعلومات بالقدر الذي يحرص به على الحصول عليها</a:t>
            </a:r>
            <a:r>
              <a:rPr lang="ar-EG" sz="1600" baseline="30000" dirty="0">
                <a:latin typeface="Alexandria" pitchFamily="2" charset="-78"/>
                <a:ea typeface="Calibri" panose="020F0502020204030204" pitchFamily="34" charset="0"/>
                <a:cs typeface="Alexandria" pitchFamily="2" charset="-78"/>
              </a:rPr>
              <a:t> </a:t>
            </a:r>
            <a:r>
              <a:rPr lang="ar-SA" sz="1200" dirty="0">
                <a:latin typeface="Alexandria" pitchFamily="2" charset="-78"/>
                <a:ea typeface="Calibri" panose="020F0502020204030204" pitchFamily="34" charset="0"/>
                <a:cs typeface="Alexandria" pitchFamily="2" charset="-78"/>
              </a:rPr>
              <a:t>(سعيد يس عامر</a:t>
            </a:r>
            <a:r>
              <a:rPr lang="ar-EG" sz="1200" dirty="0">
                <a:latin typeface="Alexandria" pitchFamily="2" charset="-78"/>
                <a:ea typeface="Calibri" panose="020F0502020204030204" pitchFamily="34" charset="0"/>
                <a:cs typeface="Alexandria" pitchFamily="2" charset="-78"/>
              </a:rPr>
              <a:t>، 2000</a:t>
            </a:r>
            <a:r>
              <a:rPr lang="ar-SA" sz="1200" dirty="0">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a:t>
            </a:r>
          </a:p>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كما أظهرت إحدى الدراسات أن الثقافة التنظيمية الجيدة وقنوات الاتصال الجيدة تساعد في تخفيض الص</a:t>
            </a:r>
            <a:r>
              <a:rPr lang="ar-EG" sz="1600" dirty="0">
                <a:effectLst/>
                <a:latin typeface="Alexandria" pitchFamily="2" charset="-78"/>
                <a:ea typeface="Calibri" panose="020F0502020204030204" pitchFamily="34" charset="0"/>
                <a:cs typeface="Alexandria" pitchFamily="2" charset="-78"/>
              </a:rPr>
              <a:t>ـ</a:t>
            </a:r>
            <a:r>
              <a:rPr lang="ar-SA" sz="1600" dirty="0" err="1">
                <a:effectLst/>
                <a:latin typeface="Alexandria" pitchFamily="2" charset="-78"/>
                <a:ea typeface="Calibri" panose="020F0502020204030204" pitchFamily="34" charset="0"/>
                <a:cs typeface="Alexandria" pitchFamily="2" charset="-78"/>
              </a:rPr>
              <a:t>راعات</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15160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7203"/>
            <a:ext cx="10812720" cy="4458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761999" y="1706535"/>
            <a:ext cx="10415337" cy="4400564"/>
          </a:xfrm>
          <a:prstGeom prst="rect">
            <a:avLst/>
          </a:prstGeom>
          <a:noFill/>
        </p:spPr>
        <p:txBody>
          <a:bodyPr wrap="square" rtlCol="0">
            <a:spAutoFit/>
          </a:bodyPr>
          <a:lstStyle/>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وأكدت دراسة ثانية أن وجود علاقة إيجابية بين زيادة درجة المشاركة في اتخاذ القرار من ناحية وبين انخفاض درجات صـراع الأدوار والغموض في الموقف، وأشارت دراسة أخرى إلى أن </a:t>
            </a:r>
            <a:r>
              <a:rPr lang="ar-JO" sz="1600" dirty="0">
                <a:effectLst/>
                <a:latin typeface="Alexandria" pitchFamily="2" charset="-78"/>
                <a:ea typeface="Calibri" panose="020F0502020204030204" pitchFamily="34" charset="0"/>
                <a:cs typeface="Alexandria" pitchFamily="2" charset="-78"/>
              </a:rPr>
              <a:t>الاتصال الضعيف قد يكون من أكثر مصادر الص</a:t>
            </a:r>
            <a:r>
              <a:rPr lang="ar-EG" sz="1600" dirty="0">
                <a:effectLst/>
                <a:latin typeface="Alexandria" pitchFamily="2" charset="-78"/>
                <a:ea typeface="Calibri" panose="020F0502020204030204" pitchFamily="34" charset="0"/>
                <a:cs typeface="Alexandria" pitchFamily="2" charset="-78"/>
              </a:rPr>
              <a:t>ـ</a:t>
            </a:r>
            <a:r>
              <a:rPr lang="ar-JO" sz="1600" dirty="0">
                <a:effectLst/>
                <a:latin typeface="Alexandria" pitchFamily="2" charset="-78"/>
                <a:ea typeface="Calibri" panose="020F0502020204030204" pitchFamily="34" charset="0"/>
                <a:cs typeface="Alexandria" pitchFamily="2" charset="-78"/>
              </a:rPr>
              <a:t>راع الشخصي في المنظمة؛ ومن ثم يدل هذا على أهمية الاتصال وضرورة الاهتمام به وإلا فسوف يكون مصدرًا وسببًا للص</a:t>
            </a:r>
            <a:r>
              <a:rPr lang="ar-EG" sz="1600" dirty="0">
                <a:effectLst/>
                <a:latin typeface="Alexandria" pitchFamily="2" charset="-78"/>
                <a:ea typeface="Calibri" panose="020F0502020204030204" pitchFamily="34" charset="0"/>
                <a:cs typeface="Alexandria" pitchFamily="2" charset="-78"/>
              </a:rPr>
              <a:t>ـ</a:t>
            </a:r>
            <a:r>
              <a:rPr lang="ar-JO" sz="1600" dirty="0">
                <a:effectLst/>
                <a:latin typeface="Alexandria" pitchFamily="2" charset="-78"/>
                <a:ea typeface="Calibri" panose="020F0502020204030204" pitchFamily="34" charset="0"/>
                <a:cs typeface="Alexandria" pitchFamily="2" charset="-78"/>
              </a:rPr>
              <a:t>راع التنظيمي، وليس أداة لإدارة الص</a:t>
            </a:r>
            <a:r>
              <a:rPr lang="ar-EG" sz="1600" dirty="0">
                <a:effectLst/>
                <a:latin typeface="Alexandria" pitchFamily="2" charset="-78"/>
                <a:ea typeface="Calibri" panose="020F0502020204030204" pitchFamily="34" charset="0"/>
                <a:cs typeface="Alexandria" pitchFamily="2" charset="-78"/>
              </a:rPr>
              <a:t>ـ</a:t>
            </a:r>
            <a:r>
              <a:rPr lang="ar-JO" sz="1600" dirty="0">
                <a:effectLst/>
                <a:latin typeface="Alexandria" pitchFamily="2" charset="-78"/>
                <a:ea typeface="Calibri" panose="020F0502020204030204" pitchFamily="34" charset="0"/>
                <a:cs typeface="Alexandria" pitchFamily="2" charset="-78"/>
              </a:rPr>
              <a:t>راع والتغلب عليه.</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ويمكن أن تساعد المعرفة بالاتصال غير اللفظي المدير في تحديد الصـراعات الشخصية بين المرؤوسين والكشف عنها؛ حيث إنه يمكن أن يلاحظ بسهولة: من يتحدث إلى من، ومن يقاطع من، ومن يستمع بعناية إلى من، وما تكرار حدوث اتصال بنظرات العيون؛ ومن ثم فإن هذه الرسائل غير اللفظية غير المعقدة يمكن أن تظهر نوعًا من العلاقات الشخصية الموجودة بين مختلف المرؤوسين.</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ea typeface="Calibri" panose="020F0502020204030204" pitchFamily="34" charset="0"/>
                <a:cs typeface="Alexandria" pitchFamily="2" charset="-78"/>
              </a:rPr>
              <a:t>وتُعتبر الصـراعات ظاهرة إنسانية تحدث بين الأفراد في المجتمعات المختلفة، وهناك اعتراف من كافة المهتمين بالسلوك الإنساني في المنظمات على وجود صـراعات بين الأفراد، حتى أصبح الصـراعات سمة من سمات المنظمات في الوقت الحاضر.</a:t>
            </a:r>
            <a:endParaRPr lang="en-US"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29811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46546"/>
            <a:ext cx="8280438" cy="4345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0799" y="1384469"/>
            <a:ext cx="7943825" cy="4190250"/>
          </a:xfrm>
          <a:prstGeom prst="rect">
            <a:avLst/>
          </a:prstGeom>
          <a:noFill/>
        </p:spPr>
        <p:txBody>
          <a:bodyPr wrap="square" rtlCol="0">
            <a:spAutoFit/>
          </a:bodyPr>
          <a:lstStyle/>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ومن أهم الطرق التي تساعد على تفادي حدوث الصـراعات: الاعتراف من جانب الأفراد والإدارة بأن الصـراعات يمكن حدوثها نتيجة وجود اختلافات بين الأفراد، وينبغي العمل على تقبل هذه الصـراعات ومناقشتها بصراحة، وكذلك لابد من وجود نظام اتصال فعال بين العاملين في المنظمات بما يحقق التفاهم المشترك، وتوفير ظروف مناسبة تمكن العاملين من التعبير عن آرائهم، ومناقشتها مع   الآخرين </a:t>
            </a:r>
            <a:r>
              <a:rPr lang="ar-EG" sz="1200" dirty="0">
                <a:effectLst/>
                <a:latin typeface="Alexandria" pitchFamily="2" charset="-78"/>
                <a:ea typeface="Calibri" panose="020F0502020204030204" pitchFamily="34" charset="0"/>
                <a:cs typeface="Alexandria" pitchFamily="2" charset="-78"/>
              </a:rPr>
              <a:t>(</a:t>
            </a:r>
            <a:r>
              <a:rPr lang="ar-SA" sz="1200" dirty="0">
                <a:effectLst/>
                <a:latin typeface="Alexandria" pitchFamily="2" charset="-78"/>
                <a:ea typeface="Calibri" panose="020F0502020204030204" pitchFamily="34" charset="0"/>
                <a:cs typeface="Alexandria" pitchFamily="2" charset="-78"/>
              </a:rPr>
              <a:t>صلاح الدين محمد، </a:t>
            </a:r>
            <a:r>
              <a:rPr lang="ar-EG" sz="1200" dirty="0">
                <a:effectLst/>
                <a:latin typeface="Alexandria" pitchFamily="2" charset="-78"/>
                <a:ea typeface="Calibri" panose="020F0502020204030204" pitchFamily="34" charset="0"/>
                <a:cs typeface="Alexandria" pitchFamily="2" charset="-78"/>
              </a:rPr>
              <a:t>2003)</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ويؤكد باحث آخر أن </a:t>
            </a:r>
            <a:r>
              <a:rPr lang="ar-SA" sz="1600" dirty="0">
                <a:effectLst/>
                <a:latin typeface="Alexandria" pitchFamily="2" charset="-78"/>
                <a:ea typeface="Calibri" panose="020F0502020204030204" pitchFamily="34" charset="0"/>
                <a:cs typeface="Alexandria" pitchFamily="2" charset="-78"/>
              </a:rPr>
              <a:t>الاتصال المباشر بين المدير والمستويات الإدارية يلعب دورًا واضحًا في طريقة إدارة الص</a:t>
            </a:r>
            <a:r>
              <a:rPr lang="ar-EG" sz="1600" dirty="0">
                <a:effectLst/>
                <a:latin typeface="Alexandria" pitchFamily="2" charset="-78"/>
                <a:ea typeface="Calibri" panose="020F0502020204030204" pitchFamily="34" charset="0"/>
                <a:cs typeface="Alexandria" pitchFamily="2" charset="-78"/>
              </a:rPr>
              <a:t>ــ</a:t>
            </a:r>
            <a:r>
              <a:rPr lang="ar-SA" sz="1600" dirty="0">
                <a:effectLst/>
                <a:latin typeface="Alexandria" pitchFamily="2" charset="-78"/>
                <a:ea typeface="Calibri" panose="020F0502020204030204" pitchFamily="34" charset="0"/>
                <a:cs typeface="Alexandria" pitchFamily="2" charset="-78"/>
              </a:rPr>
              <a:t>راع أو وسائل حله؛ حيث ترتبط عملية التخطيط داخل المنظمة وتصميم الهيكل التنظيمي واختيار الأفراد الذين سوف يشغلون وظائف التنظيم بمدى تزايد حدة الخلاف وضعفه، كما يرتبط بشكل الص</a:t>
            </a:r>
            <a:r>
              <a:rPr lang="ar-EG" sz="1600" dirty="0">
                <a:effectLst/>
                <a:latin typeface="Alexandria" pitchFamily="2" charset="-78"/>
                <a:ea typeface="Calibri" panose="020F0502020204030204" pitchFamily="34" charset="0"/>
                <a:cs typeface="Alexandria" pitchFamily="2" charset="-78"/>
              </a:rPr>
              <a:t>ـ</a:t>
            </a:r>
            <a:r>
              <a:rPr lang="ar-SA" sz="1600" dirty="0">
                <a:effectLst/>
                <a:latin typeface="Alexandria" pitchFamily="2" charset="-78"/>
                <a:ea typeface="Calibri" panose="020F0502020204030204" pitchFamily="34" charset="0"/>
                <a:cs typeface="Alexandria" pitchFamily="2" charset="-78"/>
              </a:rPr>
              <a:t>راع عملية الاتصال وقنواته والتي تبرز من التنظيم، وما يصاحبه من سلطة ومسئولية، ويستطيع المدير إدارة الص</a:t>
            </a:r>
            <a:r>
              <a:rPr lang="ar-EG" sz="1600" dirty="0">
                <a:effectLst/>
                <a:latin typeface="Alexandria" pitchFamily="2" charset="-78"/>
                <a:ea typeface="Calibri" panose="020F0502020204030204" pitchFamily="34" charset="0"/>
                <a:cs typeface="Alexandria" pitchFamily="2" charset="-78"/>
              </a:rPr>
              <a:t>ـ</a:t>
            </a:r>
            <a:r>
              <a:rPr lang="ar-SA" sz="1600" dirty="0" err="1">
                <a:effectLst/>
                <a:latin typeface="Alexandria" pitchFamily="2" charset="-78"/>
                <a:ea typeface="Calibri" panose="020F0502020204030204" pitchFamily="34" charset="0"/>
                <a:cs typeface="Alexandria" pitchFamily="2" charset="-78"/>
              </a:rPr>
              <a:t>راعات</a:t>
            </a:r>
            <a:r>
              <a:rPr lang="ar-SA" sz="1600" dirty="0">
                <a:effectLst/>
                <a:latin typeface="Alexandria" pitchFamily="2" charset="-78"/>
                <a:ea typeface="Calibri" panose="020F0502020204030204" pitchFamily="34" charset="0"/>
                <a:cs typeface="Alexandria" pitchFamily="2" charset="-78"/>
              </a:rPr>
              <a:t> لتجنب آثارها الضارة، وتوجيهها لمصلحة المنظمة من خلال العمليات الاتصالية التي يقوم بها</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359021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21100" y="1227440"/>
            <a:ext cx="8254999" cy="5005858"/>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ويمكن التمييز بين أربعة أنواع أساسية من مواقف الص</a:t>
            </a:r>
            <a:r>
              <a:rPr lang="ar-EG" sz="1600" dirty="0">
                <a:effectLst/>
                <a:latin typeface="Alexandria" pitchFamily="2" charset="-78"/>
                <a:ea typeface="Calibri" panose="020F0502020204030204" pitchFamily="34" charset="0"/>
                <a:cs typeface="Alexandria" pitchFamily="2" charset="-78"/>
              </a:rPr>
              <a:t>ـ</a:t>
            </a:r>
            <a:r>
              <a:rPr lang="ar-SA" sz="1600" dirty="0">
                <a:effectLst/>
                <a:latin typeface="Alexandria" pitchFamily="2" charset="-78"/>
                <a:ea typeface="Calibri" panose="020F0502020204030204" pitchFamily="34" charset="0"/>
                <a:cs typeface="Alexandria" pitchFamily="2" charset="-78"/>
              </a:rPr>
              <a:t>راع التي تؤثر في عملية الاتصال: </a:t>
            </a:r>
            <a:endParaRPr lang="en-US" sz="1600" dirty="0">
              <a:effectLst/>
              <a:latin typeface="Alexandria" pitchFamily="2" charset="-78"/>
              <a:ea typeface="Calibri" panose="020F0502020204030204" pitchFamily="34" charset="0"/>
              <a:cs typeface="Alexandria" pitchFamily="2" charset="-78"/>
            </a:endParaRPr>
          </a:p>
          <a:p>
            <a:pPr marL="342900" lvl="0" indent="-252000" algn="justLow" rtl="1">
              <a:lnSpc>
                <a:spcPct val="150000"/>
              </a:lnSpc>
              <a:spcAft>
                <a:spcPts val="600"/>
              </a:spcAft>
              <a:buFont typeface="+mj-lt"/>
              <a:buAutoNum type="arabicPeriod"/>
            </a:pPr>
            <a:r>
              <a:rPr lang="ar-SA" sz="1600" b="1" dirty="0">
                <a:effectLst/>
                <a:latin typeface="Alexandria" pitchFamily="2" charset="-78"/>
                <a:ea typeface="Calibri" panose="020F0502020204030204" pitchFamily="34" charset="0"/>
                <a:cs typeface="Alexandria" pitchFamily="2" charset="-78"/>
              </a:rPr>
              <a:t>الاتفاق على الهدف والتأكد من النتائج:</a:t>
            </a:r>
            <a:r>
              <a:rPr lang="ar-SA" sz="1600" dirty="0">
                <a:effectLst/>
                <a:latin typeface="Alexandria" pitchFamily="2" charset="-78"/>
                <a:ea typeface="Calibri" panose="020F0502020204030204" pitchFamily="34" charset="0"/>
                <a:cs typeface="Alexandria" pitchFamily="2" charset="-78"/>
              </a:rPr>
              <a:t> يرجع هذا النوع من الخلاف على عدم الإلمام بجميع المؤثرات في الموقف</a:t>
            </a:r>
            <a:r>
              <a:rPr lang="ar-EG" sz="1600" dirty="0">
                <a:effectLst/>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لذلك يمكن إزالته بسهولة، ويُعتبر هذا النوع من أبسط أنواع الخلاف التي تواجه المدير وأقلها ضررًا، ويمكن أن يزيل المدير الخلاف من خلال العملية الاتصالية، وذلك بعرض الحقائق، ولن يجد صعوبة في الاتفاق على ما يجب عمله طالما أن الأفراد متفقون على الهدف وعلى دراية بنتائج كل بديل.</a:t>
            </a:r>
            <a:endParaRPr lang="en-US" sz="1600" dirty="0">
              <a:effectLst/>
              <a:latin typeface="Alexandria" pitchFamily="2" charset="-78"/>
              <a:ea typeface="Calibri" panose="020F0502020204030204" pitchFamily="34" charset="0"/>
              <a:cs typeface="Alexandria" pitchFamily="2" charset="-78"/>
            </a:endParaRPr>
          </a:p>
          <a:p>
            <a:pPr marL="342900" lvl="0" indent="-252000" algn="justLow" rtl="1">
              <a:lnSpc>
                <a:spcPct val="150000"/>
              </a:lnSpc>
              <a:spcAft>
                <a:spcPts val="600"/>
              </a:spcAft>
              <a:buFont typeface="+mj-lt"/>
              <a:buAutoNum type="arabicPeriod"/>
            </a:pPr>
            <a:r>
              <a:rPr lang="ar-SA" sz="1600" b="1" dirty="0">
                <a:effectLst/>
                <a:latin typeface="Alexandria" pitchFamily="2" charset="-78"/>
                <a:ea typeface="Calibri" panose="020F0502020204030204" pitchFamily="34" charset="0"/>
                <a:cs typeface="Alexandria" pitchFamily="2" charset="-78"/>
              </a:rPr>
              <a:t>الاتفاق على الهدف وعدم التأكد من النتائج:</a:t>
            </a:r>
            <a:r>
              <a:rPr lang="ar-SA" sz="1600" dirty="0">
                <a:effectLst/>
                <a:latin typeface="Alexandria" pitchFamily="2" charset="-78"/>
                <a:ea typeface="Calibri" panose="020F0502020204030204" pitchFamily="34" charset="0"/>
                <a:cs typeface="Alexandria" pitchFamily="2" charset="-78"/>
              </a:rPr>
              <a:t> يُعتبر هذا الموقف أكثر تعقيدًا من الموقف الأول بسبب عدم التأكد مما سيحدث في حالة اتباع كل البدائل، فبعد عملية الاتصال يمكن الاتفاق حول الهدف المراد تحقيقه، ولكن يبقى الخلاف في الرأي فيما يتعلق بالنتائج المختلفة لكل الوسائل</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لذلك لا يجب أن يتسرع في حكمه على الأمور من خلال عملية الاتصال، فقد يستدعي خبيرًا أو يعمد إلى تجربة بعض البدائل لإلقاء الضوء عليها، ومن أفضل الوسائل لمعالجة هذا النوع من الخلاف هو استعمال الحكم الشخصي القائم على الدليل والمستمد من الخبرة.</a:t>
            </a:r>
            <a:endParaRPr lang="en-US" sz="16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62575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6400" y="1486579"/>
            <a:ext cx="5317746" cy="50844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829300" y="1600879"/>
            <a:ext cx="5228846" cy="3204801"/>
          </a:xfrm>
        </p:spPr>
      </p:pic>
      <p:sp>
        <p:nvSpPr>
          <p:cNvPr id="6" name="Rectangle 5"/>
          <p:cNvSpPr/>
          <p:nvPr/>
        </p:nvSpPr>
        <p:spPr>
          <a:xfrm>
            <a:off x="495300" y="1550079"/>
            <a:ext cx="5228846" cy="4928913"/>
          </a:xfrm>
          <a:prstGeom prst="rect">
            <a:avLst/>
          </a:prstGeom>
        </p:spPr>
        <p:txBody>
          <a:bodyPr wrap="square">
            <a:spAutoFit/>
          </a:bodyPr>
          <a:lstStyle/>
          <a:p>
            <a:pPr marL="108000" lvl="0" indent="-25200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3- </a:t>
            </a:r>
            <a:r>
              <a:rPr lang="ar-SA" sz="1600" b="1" dirty="0">
                <a:effectLst/>
                <a:latin typeface="Alexandria" pitchFamily="2" charset="-78"/>
                <a:ea typeface="Calibri" panose="020F0502020204030204" pitchFamily="34" charset="0"/>
                <a:cs typeface="Alexandria" pitchFamily="2" charset="-78"/>
              </a:rPr>
              <a:t>الاختلاف على الأهداف والتأكد من النتائج:</a:t>
            </a:r>
            <a:r>
              <a:rPr lang="ar-SA" sz="1600" dirty="0">
                <a:effectLst/>
                <a:latin typeface="Alexandria" pitchFamily="2" charset="-78"/>
                <a:ea typeface="Calibri" panose="020F0502020204030204" pitchFamily="34" charset="0"/>
                <a:cs typeface="Alexandria" pitchFamily="2" charset="-78"/>
              </a:rPr>
              <a:t> يختلف هذا النوع عن النوعين السابقين بشكل حاد، ومثال ذلك التفاوض بين نقابة العاملين وإدارة المنظمة حول معدلات الأجور، فكل من الطرفين يدرك أن زيادة ال</a:t>
            </a:r>
            <a:r>
              <a:rPr lang="ar-EG" sz="1600" dirty="0">
                <a:effectLst/>
                <a:latin typeface="Alexandria" pitchFamily="2" charset="-78"/>
                <a:ea typeface="Calibri" panose="020F0502020204030204" pitchFamily="34" charset="0"/>
                <a:cs typeface="Alexandria" pitchFamily="2" charset="-78"/>
              </a:rPr>
              <a:t>أ</a:t>
            </a:r>
            <a:r>
              <a:rPr lang="ar-SA" sz="1600" dirty="0">
                <a:effectLst/>
                <a:latin typeface="Alexandria" pitchFamily="2" charset="-78"/>
                <a:ea typeface="Calibri" panose="020F0502020204030204" pitchFamily="34" charset="0"/>
                <a:cs typeface="Alexandria" pitchFamily="2" charset="-78"/>
              </a:rPr>
              <a:t>جور بمعدل (20٪) على تكلفة الإنتاج تؤدي إلى زيادة إنتاجية الفرد</a:t>
            </a:r>
            <a:r>
              <a:rPr lang="ar-EG" sz="1600" dirty="0">
                <a:effectLst/>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ولكنهما يلجأن إلى المساومة والتفاوض في عملياتهم الاتصالية أو اللجوء إلى سلطة أعلى للتحكيم.</a:t>
            </a:r>
            <a:endParaRPr lang="en-US" sz="1600" dirty="0">
              <a:effectLst/>
              <a:latin typeface="Alexandria" pitchFamily="2" charset="-78"/>
              <a:ea typeface="Calibri" panose="020F0502020204030204" pitchFamily="34" charset="0"/>
              <a:cs typeface="Alexandria" pitchFamily="2" charset="-78"/>
            </a:endParaRPr>
          </a:p>
          <a:p>
            <a:pPr marL="108000" lvl="0" indent="-25200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4- </a:t>
            </a:r>
            <a:r>
              <a:rPr lang="ar-SA" sz="1600" b="1" dirty="0">
                <a:effectLst/>
                <a:latin typeface="Alexandria" pitchFamily="2" charset="-78"/>
                <a:ea typeface="Calibri" panose="020F0502020204030204" pitchFamily="34" charset="0"/>
                <a:cs typeface="Alexandria" pitchFamily="2" charset="-78"/>
              </a:rPr>
              <a:t>الاختلاف على الأهداف وعدم التأكد من النتائج:</a:t>
            </a:r>
            <a:r>
              <a:rPr lang="ar-SA" sz="1600" dirty="0">
                <a:effectLst/>
                <a:latin typeface="Alexandria" pitchFamily="2" charset="-78"/>
                <a:ea typeface="Calibri" panose="020F0502020204030204" pitchFamily="34" charset="0"/>
                <a:cs typeface="Alexandria" pitchFamily="2" charset="-78"/>
              </a:rPr>
              <a:t> وهذا أكثر المواقف تعقيدًا وغموضًا وأكثرها احتمال</a:t>
            </a:r>
            <a:r>
              <a:rPr lang="ar-EG" sz="1600" dirty="0">
                <a:effectLst/>
                <a:latin typeface="Alexandria" pitchFamily="2" charset="-78"/>
                <a:ea typeface="Calibri" panose="020F0502020204030204" pitchFamily="34" charset="0"/>
                <a:cs typeface="Alexandria" pitchFamily="2" charset="-78"/>
              </a:rPr>
              <a:t>ا</a:t>
            </a:r>
            <a:r>
              <a:rPr lang="ar-SA" sz="1600" dirty="0">
                <a:effectLst/>
                <a:latin typeface="Alexandria" pitchFamily="2" charset="-78"/>
                <a:ea typeface="Calibri" panose="020F0502020204030204" pitchFamily="34" charset="0"/>
                <a:cs typeface="Alexandria" pitchFamily="2" charset="-78"/>
              </a:rPr>
              <a:t> إلى التطور إلى ص</a:t>
            </a:r>
            <a:r>
              <a:rPr lang="ar-EG" sz="1600" dirty="0">
                <a:effectLst/>
                <a:latin typeface="Alexandria" pitchFamily="2" charset="-78"/>
                <a:ea typeface="Calibri" panose="020F0502020204030204" pitchFamily="34" charset="0"/>
                <a:cs typeface="Alexandria" pitchFamily="2" charset="-78"/>
              </a:rPr>
              <a:t>ـ</a:t>
            </a:r>
            <a:r>
              <a:rPr lang="ar-SA" sz="1600" dirty="0">
                <a:effectLst/>
                <a:latin typeface="Alexandria" pitchFamily="2" charset="-78"/>
                <a:ea typeface="Calibri" panose="020F0502020204030204" pitchFamily="34" charset="0"/>
                <a:cs typeface="Alexandria" pitchFamily="2" charset="-78"/>
              </a:rPr>
              <a:t>راع، وأفضل الطرق التي يقوم بها المدير خلال عملياته الاتصالية هي حل الخلاف باستخدام الحل التدريجي أو الحل المرحل، بمعنى اتخاذ خطوات صغيرة يمكن أن يتفق عليها الطرفان</a:t>
            </a:r>
            <a:r>
              <a:rPr lang="ar-EG" sz="1600" baseline="30000" dirty="0">
                <a:latin typeface="Alexandria" pitchFamily="2" charset="-78"/>
                <a:ea typeface="Calibri" panose="020F0502020204030204" pitchFamily="34" charset="0"/>
                <a:cs typeface="Alexandria" pitchFamily="2" charset="-78"/>
              </a:rPr>
              <a:t> </a:t>
            </a:r>
            <a:r>
              <a:rPr lang="ar-SA" sz="1200" dirty="0">
                <a:effectLst/>
                <a:latin typeface="Alexandria" pitchFamily="2" charset="-78"/>
                <a:ea typeface="Calibri" panose="020F0502020204030204" pitchFamily="34" charset="0"/>
                <a:cs typeface="Alexandria" pitchFamily="2" charset="-78"/>
              </a:rPr>
              <a:t>(نبيل عشوش، </a:t>
            </a:r>
            <a:r>
              <a:rPr lang="ar-EG" sz="1200" dirty="0">
                <a:effectLst/>
                <a:latin typeface="Alexandria" pitchFamily="2" charset="-78"/>
                <a:ea typeface="Calibri" panose="020F0502020204030204" pitchFamily="34" charset="0"/>
                <a:cs typeface="Alexandria" pitchFamily="2" charset="-78"/>
              </a:rPr>
              <a:t>2000)</a:t>
            </a:r>
            <a:r>
              <a:rPr lang="ar-SA" sz="16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666289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33400" y="4835737"/>
            <a:ext cx="5584094" cy="1946174"/>
          </a:xfrm>
          <a:prstGeom prst="rect">
            <a:avLst/>
          </a:prstGeom>
          <a:noFill/>
        </p:spPr>
        <p:txBody>
          <a:bodyPr wrap="square">
            <a:spAutoFit/>
          </a:bodyPr>
          <a:lstStyle/>
          <a:p>
            <a:pPr algn="justLow" rtl="1">
              <a:lnSpc>
                <a:spcPct val="150000"/>
              </a:lnSpc>
            </a:pPr>
            <a:r>
              <a:rPr lang="ar-SA" b="1" dirty="0">
                <a:effectLst/>
                <a:latin typeface="Alexandria" pitchFamily="2" charset="-78"/>
                <a:ea typeface="Calibri" panose="020F0502020204030204" pitchFamily="34" charset="0"/>
                <a:cs typeface="Alexandria" pitchFamily="2" charset="-78"/>
              </a:rPr>
              <a:t>إدارة العلاقات العامة </a:t>
            </a:r>
            <a:r>
              <a:rPr lang="ar-EG" b="1" dirty="0">
                <a:effectLst/>
                <a:latin typeface="Alexandria" pitchFamily="2" charset="-78"/>
                <a:ea typeface="Calibri" panose="020F0502020204030204" pitchFamily="34" charset="0"/>
                <a:cs typeface="Alexandria" pitchFamily="2" charset="-78"/>
              </a:rPr>
              <a:t>و</a:t>
            </a:r>
            <a:r>
              <a:rPr lang="ar-SA" b="1" dirty="0">
                <a:effectLst/>
                <a:latin typeface="Alexandria" pitchFamily="2" charset="-78"/>
                <a:ea typeface="Calibri" panose="020F0502020204030204" pitchFamily="34" charset="0"/>
                <a:cs typeface="Alexandria" pitchFamily="2" charset="-78"/>
              </a:rPr>
              <a:t>التغيير التنظيمي</a:t>
            </a:r>
            <a:r>
              <a:rPr lang="ar-EG" b="1" dirty="0">
                <a:effectLst/>
                <a:latin typeface="Alexandria" pitchFamily="2" charset="-78"/>
                <a:ea typeface="Calibri" panose="020F0502020204030204" pitchFamily="34" charset="0"/>
                <a:cs typeface="Alexandria" pitchFamily="2" charset="-78"/>
              </a:rPr>
              <a:t>:</a:t>
            </a:r>
            <a:endParaRPr lang="ar-SA" b="1"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ea typeface="Calibri" panose="020F0502020204030204" pitchFamily="34" charset="0"/>
                <a:cs typeface="Alexandria" pitchFamily="2" charset="-78"/>
              </a:rPr>
              <a:t>يستطيع الإنسان ــ بقليل من التأمل ــ أن يلاحظ أن التغيير ينبع من طبيعة الأمور والأشياء في الحياة؛ فالحياة في طبيعتها متجددة ومتغيرة؛ ومن ثم فإن المنطق يفرض علينا التغيير باعتباره أحد مظاهر الحياة.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813797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6600" y="1481799"/>
            <a:ext cx="5041899" cy="4362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956300" y="1702479"/>
            <a:ext cx="5063746" cy="3809321"/>
          </a:xfrm>
        </p:spPr>
      </p:pic>
      <p:sp>
        <p:nvSpPr>
          <p:cNvPr id="6" name="Rectangle 5"/>
          <p:cNvSpPr/>
          <p:nvPr/>
        </p:nvSpPr>
        <p:spPr>
          <a:xfrm>
            <a:off x="863600" y="1507198"/>
            <a:ext cx="4809748" cy="4267194"/>
          </a:xfrm>
          <a:prstGeom prst="rect">
            <a:avLst/>
          </a:prstGeom>
        </p:spPr>
        <p:txBody>
          <a:bodyPr wrap="square">
            <a:spAutoFit/>
          </a:bodyPr>
          <a:lstStyle/>
          <a:p>
            <a:pPr algn="justLow" rtl="1">
              <a:lnSpc>
                <a:spcPct val="150000"/>
              </a:lnSpc>
              <a:spcAft>
                <a:spcPts val="600"/>
              </a:spcAft>
            </a:pPr>
            <a:r>
              <a:rPr lang="ar-JO" sz="1600" b="1" dirty="0">
                <a:effectLst/>
                <a:latin typeface="Alexandria" pitchFamily="2" charset="-78"/>
                <a:ea typeface="Calibri" panose="020F0502020204030204" pitchFamily="34" charset="0"/>
                <a:cs typeface="Alexandria" pitchFamily="2" charset="-78"/>
              </a:rPr>
              <a:t>مفهوم التغيير التنظيمي:</a:t>
            </a:r>
            <a:endParaRPr lang="ar-EG"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يُعَدّ التغيير التنظيمي من الموضوعات المهمة التي شغلت فكر واهتمام الباحثين والممارسين في تخصصات متعددة، ولا يزال حتى وقتنا هذا يمثل مجال</a:t>
            </a:r>
            <a:r>
              <a:rPr lang="ar-EG" sz="1600" dirty="0">
                <a:effectLst/>
                <a:latin typeface="Alexandria" pitchFamily="2" charset="-78"/>
                <a:ea typeface="Calibri" panose="020F0502020204030204" pitchFamily="34" charset="0"/>
                <a:cs typeface="Alexandria" pitchFamily="2" charset="-78"/>
              </a:rPr>
              <a:t>ا</a:t>
            </a:r>
            <a:r>
              <a:rPr lang="ar-JO" sz="1600" dirty="0">
                <a:effectLst/>
                <a:latin typeface="Alexandria" pitchFamily="2" charset="-78"/>
                <a:ea typeface="Calibri" panose="020F0502020204030204" pitchFamily="34" charset="0"/>
                <a:cs typeface="Alexandria" pitchFamily="2" charset="-78"/>
              </a:rPr>
              <a:t> خصبًا لدراسة وأبحاث المهتمين من رجال</a:t>
            </a:r>
            <a:r>
              <a:rPr lang="ar-EG" sz="1600" dirty="0">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الاجتماع والسلوك التنظيمي والإدارة</a:t>
            </a:r>
            <a:r>
              <a:rPr lang="ar-EG" sz="1600" dirty="0">
                <a:effectLst/>
                <a:latin typeface="Alexandria" pitchFamily="2" charset="-78"/>
                <a:ea typeface="Calibri" panose="020F0502020204030204" pitchFamily="34" charset="0"/>
                <a:cs typeface="Alexandria" pitchFamily="2" charset="-78"/>
              </a:rPr>
              <a:t> والاتصال</a:t>
            </a:r>
            <a:r>
              <a:rPr lang="ar-JO" sz="1600" dirty="0">
                <a:effectLst/>
                <a:latin typeface="Alexandria" pitchFamily="2" charset="-78"/>
                <a:ea typeface="Calibri" panose="020F0502020204030204" pitchFamily="34" charset="0"/>
                <a:cs typeface="Alexandria" pitchFamily="2" charset="-78"/>
              </a:rPr>
              <a:t> عمومًا، ورجال السياسة والإدارة العامة خصوصًا.</a:t>
            </a:r>
            <a:endParaRPr lang="ar-EG"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وأول ما يلفت نظر الباحث في هذا المجال هو عدم وجود تعريف واحد محدد ومتفق عليه ــ حتى الآن ــ حول التغيير التنظيمي، بل </a:t>
            </a:r>
            <a:r>
              <a:rPr lang="ar-EG" sz="1600" dirty="0">
                <a:effectLst/>
                <a:latin typeface="Alexandria" pitchFamily="2" charset="-78"/>
                <a:ea typeface="Calibri" panose="020F0502020204030204" pitchFamily="34" charset="0"/>
                <a:cs typeface="Alexandria" pitchFamily="2" charset="-78"/>
              </a:rPr>
              <a:t>إ</a:t>
            </a:r>
            <a:r>
              <a:rPr lang="ar-JO" sz="1600" dirty="0">
                <a:effectLst/>
                <a:latin typeface="Alexandria" pitchFamily="2" charset="-78"/>
                <a:ea typeface="Calibri" panose="020F0502020204030204" pitchFamily="34" charset="0"/>
                <a:cs typeface="Alexandria" pitchFamily="2" charset="-78"/>
              </a:rPr>
              <a:t>ن اللفظ نفسه ما يزال موضع خلاف</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5441313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6478" y="500900"/>
            <a:ext cx="9525091" cy="644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093238" cy="4506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0376" y="1391973"/>
            <a:ext cx="8826924" cy="4267194"/>
          </a:xfrm>
          <a:prstGeom prst="rect">
            <a:avLst/>
          </a:prstGeom>
          <a:noFill/>
        </p:spPr>
        <p:txBody>
          <a:bodyPr wrap="square" rtlCol="0">
            <a:spAutoFit/>
          </a:bodyPr>
          <a:lstStyle/>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فهناك من يطلقون عليه التغيير التنظيمي المخطط، وهناك من يطلقون عليه التطوير التنظيمي، وإن كانت الأغلبية أصبحت تسميه التطور التنظيمي؛ وذلك باعتباره واحدًا من أساليب التغيير المخطط، ولعل من أفضل ما يعبر عن كثرة التعريفات وتعددها حول التغيير التنظيمي المخطط ما قيل إن هناك تعريفات للتغيير والتطوير التنظيمي بعدد من كتبوا فيه</a:t>
            </a:r>
            <a:r>
              <a:rPr lang="ar-EG" sz="1600" dirty="0">
                <a:effectLst/>
                <a:latin typeface="Alexandria" pitchFamily="2" charset="-78"/>
                <a:ea typeface="Times New Roman" panose="02020603050405020304" pitchFamily="18"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a:t>
            </a:r>
            <a:r>
              <a:rPr lang="ar-SA" sz="1200" dirty="0">
                <a:effectLst/>
                <a:latin typeface="Alexandria" pitchFamily="2" charset="-78"/>
                <a:ea typeface="Times New Roman" panose="02020603050405020304" pitchFamily="18" charset="0"/>
                <a:cs typeface="Alexandria" pitchFamily="2" charset="-78"/>
              </a:rPr>
              <a:t>محمد المحمدي الماضي، 2001)</a:t>
            </a:r>
            <a:r>
              <a:rPr lang="ar-SA" sz="1600" dirty="0">
                <a:effectLst/>
                <a:latin typeface="Alexandria" pitchFamily="2" charset="-78"/>
                <a:ea typeface="Times New Roman" panose="02020603050405020304" pitchFamily="18" charset="0"/>
                <a:cs typeface="Alexandria" pitchFamily="2" charset="-78"/>
              </a:rPr>
              <a:t>.</a:t>
            </a:r>
            <a:endParaRPr lang="ar-EG"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والتغيير التنظيمي في أبسط تعريف له هو "أي تعديل أو تبديل للوضع الراهن"</a:t>
            </a: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في المنظمة، وهو "تحول أو تعديل المنظمة و/أو الجهات المعنية بها"</a:t>
            </a:r>
            <a:r>
              <a:rPr lang="ar-EG" sz="1600" dirty="0">
                <a:latin typeface="Alexandria" pitchFamily="2" charset="-78"/>
                <a:ea typeface="Calibri" panose="020F0502020204030204" pitchFamily="34" charset="0"/>
                <a:cs typeface="Alexandria" pitchFamily="2" charset="-78"/>
              </a:rPr>
              <a:t> </a:t>
            </a:r>
            <a:r>
              <a:rPr lang="ar-JO" sz="1200" dirty="0">
                <a:effectLst/>
                <a:latin typeface="Alexandria" pitchFamily="2" charset="-78"/>
                <a:ea typeface="Calibri" panose="020F0502020204030204" pitchFamily="34" charset="0"/>
                <a:cs typeface="Alexandria" pitchFamily="2" charset="-78"/>
              </a:rPr>
              <a:t>(</a:t>
            </a:r>
            <a:r>
              <a:rPr lang="en-US" sz="1200" dirty="0">
                <a:effectLst/>
                <a:latin typeface="Alexandria" pitchFamily="2" charset="-78"/>
                <a:ea typeface="Calibri" panose="020F0502020204030204" pitchFamily="34" charset="0"/>
                <a:cs typeface="Alexandria" pitchFamily="2" charset="-78"/>
              </a:rPr>
              <a:t>Deborah J. Barrett,, 2002</a:t>
            </a:r>
            <a:r>
              <a:rPr lang="ar-JO" sz="1200" dirty="0">
                <a:effectLst/>
                <a:latin typeface="Alexandria" pitchFamily="2" charset="-78"/>
                <a:ea typeface="Calibri" panose="020F0502020204030204" pitchFamily="34" charset="0"/>
                <a:cs typeface="Alexandria" pitchFamily="2" charset="-78"/>
              </a:rPr>
              <a:t>)</a:t>
            </a:r>
            <a:r>
              <a:rPr lang="ar-JO" sz="1600" dirty="0">
                <a:effectLst/>
                <a:latin typeface="Alexandria" pitchFamily="2" charset="-78"/>
                <a:ea typeface="Calibri" panose="020F0502020204030204" pitchFamily="34" charset="0"/>
                <a:cs typeface="Alexandria" pitchFamily="2" charset="-78"/>
              </a:rPr>
              <a:t>، وهو أيض</a:t>
            </a:r>
            <a:r>
              <a:rPr lang="ar-EG" sz="1600" dirty="0">
                <a:effectLst/>
                <a:latin typeface="Alexandria" pitchFamily="2" charset="-78"/>
                <a:ea typeface="Calibri" panose="020F0502020204030204" pitchFamily="34" charset="0"/>
                <a:cs typeface="Alexandria" pitchFamily="2" charset="-78"/>
              </a:rPr>
              <a:t>ا</a:t>
            </a:r>
            <a:r>
              <a:rPr lang="ar-JO" sz="1600" dirty="0">
                <a:effectLst/>
                <a:latin typeface="Alexandria" pitchFamily="2" charset="-78"/>
                <a:ea typeface="Calibri" panose="020F0502020204030204" pitchFamily="34" charset="0"/>
                <a:cs typeface="Alexandria" pitchFamily="2" charset="-78"/>
              </a:rPr>
              <a:t> "أي تبديل أو تعديل في بيئة العمل الحالية".</a:t>
            </a: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ومن بين تعريفات التغيير التنظيمي أنه </a:t>
            </a:r>
            <a:r>
              <a:rPr lang="ar-EG" sz="1600" dirty="0">
                <a:effectLst/>
                <a:latin typeface="Alexandria" pitchFamily="2" charset="-78"/>
                <a:ea typeface="Calibri" panose="020F0502020204030204" pitchFamily="34" charset="0"/>
                <a:cs typeface="Alexandria" pitchFamily="2" charset="-78"/>
              </a:rPr>
              <a:t>"عملية بناء والمشاركة بمعانٍ وتفسيرات جديدة فيما يتعلق بالأنشطة التنظيمية" </a:t>
            </a:r>
            <a:r>
              <a:rPr lang="ar-EG" sz="1200" dirty="0">
                <a:effectLst/>
                <a:latin typeface="Alexandria" pitchFamily="2" charset="-78"/>
                <a:ea typeface="Calibri" panose="020F0502020204030204" pitchFamily="34" charset="0"/>
                <a:cs typeface="Alexandria" pitchFamily="2" charset="-78"/>
              </a:rPr>
              <a:t>(</a:t>
            </a:r>
            <a:r>
              <a:rPr lang="en-US" sz="1200" dirty="0">
                <a:effectLst/>
                <a:latin typeface="Alexandria" pitchFamily="2" charset="-78"/>
                <a:ea typeface="Calibri" panose="020F0502020204030204" pitchFamily="34" charset="0"/>
                <a:cs typeface="Alexandria" pitchFamily="2" charset="-78"/>
              </a:rPr>
              <a:t>Catrin Johansson, 2009</a:t>
            </a:r>
            <a:r>
              <a:rPr lang="ar-EG" sz="12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a:t>
            </a:r>
            <a:endParaRPr lang="ar-EG" sz="1600" dirty="0">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وهو "التغيير المخطط، وذلك بهدف تحويل المنظمة من منظمة فعالة إلى منظمة أكثر فاعلية، والتغيير المخطط هو التغيير المدروس وليس هدف</a:t>
            </a:r>
            <a:r>
              <a:rPr lang="ar-EG" sz="1600" dirty="0">
                <a:effectLst/>
                <a:latin typeface="Alexandria" pitchFamily="2" charset="-78"/>
                <a:ea typeface="Calibri" panose="020F0502020204030204" pitchFamily="34" charset="0"/>
                <a:cs typeface="Alexandria" pitchFamily="2" charset="-78"/>
              </a:rPr>
              <a:t>ا</a:t>
            </a:r>
            <a:r>
              <a:rPr lang="ar-SA" sz="1600" dirty="0">
                <a:effectLst/>
                <a:latin typeface="Alexandria" pitchFamily="2" charset="-78"/>
                <a:ea typeface="Calibri" panose="020F0502020204030204" pitchFamily="34" charset="0"/>
                <a:cs typeface="Alexandria" pitchFamily="2" charset="-78"/>
              </a:rPr>
              <a:t> في حد ذاته وإنما أداة وأسلوب لتحقيق هدف، فالتغيير ليس لمجرد التغيير" </a:t>
            </a:r>
            <a:r>
              <a:rPr lang="ar-EG" sz="1200" dirty="0">
                <a:latin typeface="Alexandria" pitchFamily="2" charset="-78"/>
                <a:ea typeface="Calibri" panose="020F0502020204030204" pitchFamily="34" charset="0"/>
                <a:cs typeface="Alexandria" pitchFamily="2" charset="-78"/>
              </a:rPr>
              <a:t>(</a:t>
            </a:r>
            <a:r>
              <a:rPr lang="ar-SA" sz="1200" dirty="0">
                <a:effectLst/>
                <a:latin typeface="Alexandria" pitchFamily="2" charset="-78"/>
                <a:ea typeface="Calibri" panose="020F0502020204030204" pitchFamily="34" charset="0"/>
                <a:cs typeface="Alexandria" pitchFamily="2" charset="-78"/>
              </a:rPr>
              <a:t>أحمد فهمي جلال</a:t>
            </a:r>
            <a:r>
              <a:rPr lang="ar-EG" sz="1200" dirty="0">
                <a:effectLst/>
                <a:latin typeface="Alexandria" pitchFamily="2" charset="-78"/>
                <a:ea typeface="Calibri" panose="020F0502020204030204" pitchFamily="34" charset="0"/>
                <a:cs typeface="Alexandria" pitchFamily="2" charset="-78"/>
              </a:rPr>
              <a:t>، 2006)</a:t>
            </a:r>
            <a:r>
              <a:rPr lang="ar-SA"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139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16000" y="1419380"/>
            <a:ext cx="10198100" cy="4778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1153149" y="1446716"/>
            <a:ext cx="9911102" cy="4636526"/>
          </a:xfrm>
          <a:prstGeom prst="rect">
            <a:avLst/>
          </a:prstGeom>
          <a:noFill/>
        </p:spPr>
        <p:txBody>
          <a:bodyPr wrap="square" rtlCol="0">
            <a:spAutoFit/>
          </a:bodyPr>
          <a:lstStyle/>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وهو </a:t>
            </a:r>
            <a:r>
              <a:rPr lang="ar-EG" sz="1600" dirty="0">
                <a:effectLst/>
                <a:latin typeface="Alexandria" pitchFamily="2" charset="-78"/>
                <a:ea typeface="Calibri" panose="020F0502020204030204" pitchFamily="34" charset="0"/>
                <a:cs typeface="Alexandria" pitchFamily="2" charset="-78"/>
              </a:rPr>
              <a:t>"أن تعدل المنظمات الهياكل التنظيمية الخاصة بها وتكيفها لكي تكون متماسكة ومتناغمة مع بعضها البعض ومع البيئة". </a:t>
            </a: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وهو أيضا </a:t>
            </a:r>
            <a:r>
              <a:rPr lang="ar-JO" sz="1600" dirty="0">
                <a:effectLst/>
                <a:latin typeface="Alexandria" pitchFamily="2" charset="-78"/>
                <a:ea typeface="Calibri" panose="020F0502020204030204" pitchFamily="34" charset="0"/>
                <a:cs typeface="Alexandria" pitchFamily="2" charset="-78"/>
              </a:rPr>
              <a:t>"إحداث تعديلات في أهداف الإدارة وسياساتها أو في أي </a:t>
            </a:r>
            <a:r>
              <a:rPr lang="ar-JO" sz="1600" dirty="0" err="1">
                <a:effectLst/>
                <a:latin typeface="Alexandria" pitchFamily="2" charset="-78"/>
                <a:ea typeface="Calibri" panose="020F0502020204030204" pitchFamily="34" charset="0"/>
                <a:cs typeface="Alexandria" pitchFamily="2" charset="-78"/>
              </a:rPr>
              <a:t>عنص</a:t>
            </a:r>
            <a:r>
              <a:rPr lang="ar-EG" sz="1600" dirty="0">
                <a:effectLst/>
                <a:latin typeface="Alexandria" pitchFamily="2" charset="-78"/>
                <a:ea typeface="Calibri" panose="020F0502020204030204" pitchFamily="34" charset="0"/>
                <a:cs typeface="Alexandria" pitchFamily="2" charset="-78"/>
              </a:rPr>
              <a:t>ـ</a:t>
            </a:r>
            <a:r>
              <a:rPr lang="ar-JO" sz="1600" dirty="0">
                <a:effectLst/>
                <a:latin typeface="Alexandria" pitchFamily="2" charset="-78"/>
                <a:ea typeface="Calibri" panose="020F0502020204030204" pitchFamily="34" charset="0"/>
                <a:cs typeface="Alexandria" pitchFamily="2" charset="-78"/>
              </a:rPr>
              <a:t>ر من عناصر العمل بهدف أحد أمرين: ملاءمة أوضاع التنظيم وأساليب عمل الإدارة ونشاطاتها مع تغيرات وأوضاع جديدة في المناخ المحيط بالتنظيم، وذلك بغرض إحداث تناسق وتوافق بين التنظيم وبين الظروف البيئية التي يعمل فيها، والأمر الثاني استحداث أوضاع تنظيمية وأساليب إدارية وأوجه نشاط جديدة تحقق للتنظيم سبقًا على غيره من التنظيمات، وتوفر له ميزة نسبية تمكنه من الحصول على مكاسب وعوائد أكبر، أي أن التغيير الإداري يستهدف تعديل أوضاع تنظيم المنظمة حتى يتوافق مع المجتمع والبيئة،</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وهو "ذلك التغيير المخطط الذي يُقصد به تحسين فعالية المنظمة وتقوية إمكانية مواجهة المشاكل التي تواجهها، وهو خطة طويلة المدى لتحسين أداء المنظمة في طريقة حلها للمشاكل وتجديدها وتغييرها لممارستها الإدارية، وتعتمد هذه الخطة على مجهود تعاوني بين الإداريين، وعلى الأخذ في الحسبان البيئة التي تعمل فيها المنظمة، وعلى التدخل من طرف خارجي وعلى التطبيق العلمي للعلوم السلوكية</a:t>
            </a:r>
            <a:r>
              <a:rPr lang="ar-EG" sz="1600" dirty="0">
                <a:latin typeface="Alexandria" pitchFamily="2" charset="-78"/>
                <a:ea typeface="Calibri" panose="020F0502020204030204" pitchFamily="34" charset="0"/>
                <a:cs typeface="Alexandria" pitchFamily="2" charset="-78"/>
              </a:rPr>
              <a:t> </a:t>
            </a:r>
            <a:r>
              <a:rPr lang="ar-EG" sz="1200" dirty="0">
                <a:latin typeface="Alexandria" pitchFamily="2" charset="-78"/>
                <a:ea typeface="Calibri" panose="020F0502020204030204" pitchFamily="34" charset="0"/>
                <a:cs typeface="Alexandria" pitchFamily="2" charset="-78"/>
              </a:rPr>
              <a:t>(</a:t>
            </a:r>
            <a:r>
              <a:rPr lang="ar-JO" sz="1200" dirty="0">
                <a:effectLst/>
                <a:latin typeface="Alexandria" pitchFamily="2" charset="-78"/>
                <a:ea typeface="Times New Roman" panose="02020603050405020304" pitchFamily="18" charset="0"/>
                <a:cs typeface="Alexandria" pitchFamily="2" charset="-78"/>
              </a:rPr>
              <a:t>أحمد ماهر</a:t>
            </a:r>
            <a:r>
              <a:rPr lang="ar-SA" sz="1200" dirty="0">
                <a:effectLst/>
                <a:latin typeface="Alexandria" pitchFamily="2" charset="-78"/>
                <a:ea typeface="Times New Roman" panose="02020603050405020304" pitchFamily="18" charset="0"/>
                <a:cs typeface="Alexandria" pitchFamily="2" charset="-78"/>
              </a:rPr>
              <a:t>،</a:t>
            </a:r>
            <a:r>
              <a:rPr lang="ar-JO" sz="1200" dirty="0">
                <a:effectLst/>
                <a:latin typeface="Alexandria" pitchFamily="2" charset="-78"/>
                <a:ea typeface="Times New Roman" panose="02020603050405020304" pitchFamily="18" charset="0"/>
                <a:cs typeface="Alexandria" pitchFamily="2" charset="-78"/>
              </a:rPr>
              <a:t> 2008</a:t>
            </a:r>
            <a:r>
              <a:rPr lang="ar-EG" sz="1200" dirty="0">
                <a:latin typeface="Alexandria" pitchFamily="2" charset="-78"/>
                <a:ea typeface="Calibri" panose="020F0502020204030204" pitchFamily="34" charset="0"/>
                <a:cs typeface="Alexandria" pitchFamily="2" charset="-78"/>
              </a:rPr>
              <a:t>)</a:t>
            </a:r>
            <a:r>
              <a:rPr lang="ar-EG" sz="1600" dirty="0">
                <a:latin typeface="Alexandria" pitchFamily="2" charset="-78"/>
                <a:ea typeface="Calibri" panose="020F0502020204030204" pitchFamily="34" charset="0"/>
                <a:cs typeface="Alexandria" pitchFamily="2" charset="-78"/>
              </a:rPr>
              <a:t>.</a:t>
            </a:r>
            <a:endParaRPr lang="ar-EG"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19925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30400"/>
            <a:ext cx="4937346" cy="34861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4861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889000" y="1133004"/>
            <a:ext cx="10175240" cy="4359745"/>
          </a:xfrm>
        </p:spPr>
      </p:pic>
      <p:sp>
        <p:nvSpPr>
          <p:cNvPr id="6" name="Rectangle 5"/>
          <p:cNvSpPr/>
          <p:nvPr/>
        </p:nvSpPr>
        <p:spPr>
          <a:xfrm>
            <a:off x="2499179" y="500900"/>
            <a:ext cx="95785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76300" y="4681189"/>
            <a:ext cx="5189283" cy="2020425"/>
          </a:xfrm>
          <a:prstGeom prst="rect">
            <a:avLst/>
          </a:prstGeom>
          <a:noFill/>
        </p:spPr>
        <p:txBody>
          <a:bodyPr wrap="square">
            <a:spAutoFit/>
          </a:bodyPr>
          <a:lstStyle/>
          <a:p>
            <a:pPr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مفهوم إدارة التغيير التنظيمي:</a:t>
            </a: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يُقصد </a:t>
            </a:r>
            <a:r>
              <a:rPr lang="ar-EG" sz="1600" dirty="0">
                <a:effectLst/>
                <a:latin typeface="Alexandria" pitchFamily="2" charset="-78"/>
                <a:ea typeface="Calibri" panose="020F0502020204030204" pitchFamily="34" charset="0"/>
                <a:cs typeface="Alexandria" pitchFamily="2" charset="-78"/>
              </a:rPr>
              <a:t>ب</a:t>
            </a:r>
            <a:r>
              <a:rPr lang="ar-JO" sz="1600" dirty="0">
                <a:effectLst/>
                <a:latin typeface="Alexandria" pitchFamily="2" charset="-78"/>
                <a:ea typeface="Calibri" panose="020F0502020204030204" pitchFamily="34" charset="0"/>
                <a:cs typeface="Alexandria" pitchFamily="2" charset="-78"/>
              </a:rPr>
              <a:t>إدارة التغيير</a:t>
            </a:r>
            <a:r>
              <a:rPr lang="ar-EG" sz="1600" dirty="0">
                <a:effectLst/>
                <a:latin typeface="Alexandria" pitchFamily="2" charset="-78"/>
                <a:ea typeface="Calibri" panose="020F0502020204030204" pitchFamily="34" charset="0"/>
                <a:cs typeface="Alexandria" pitchFamily="2" charset="-78"/>
              </a:rPr>
              <a:t> التنظيمي </a:t>
            </a:r>
            <a:r>
              <a:rPr lang="ar-JO" sz="1600" dirty="0">
                <a:effectLst/>
                <a:latin typeface="Alexandria" pitchFamily="2" charset="-78"/>
                <a:ea typeface="Calibri" panose="020F0502020204030204" pitchFamily="34" charset="0"/>
                <a:cs typeface="Alexandria" pitchFamily="2" charset="-78"/>
              </a:rPr>
              <a:t>تحرك الإدارة لتواجه الأوضاع الجديدة وتعيد ترتيب الأمور، بحيث تستفيد من عوامل التغيير الإيجابي، وتتجنب أو تقلل من عوامل التغيير السلبي</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6210086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1" y="1285192"/>
            <a:ext cx="84074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84300" y="1454578"/>
            <a:ext cx="8039100" cy="3897862"/>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a:t>
            </a:r>
            <a:r>
              <a:rPr lang="ar-JO" sz="1600" dirty="0">
                <a:effectLst/>
                <a:latin typeface="Alexandria" pitchFamily="2" charset="-78"/>
                <a:ea typeface="Calibri" panose="020F0502020204030204" pitchFamily="34" charset="0"/>
                <a:cs typeface="Alexandria" pitchFamily="2" charset="-78"/>
              </a:rPr>
              <a:t>هي</a:t>
            </a:r>
            <a:r>
              <a:rPr lang="ar-EG" sz="1600" dirty="0">
                <a:effectLst/>
                <a:latin typeface="Alexandria" pitchFamily="2" charset="-78"/>
                <a:ea typeface="Calibri" panose="020F0502020204030204" pitchFamily="34" charset="0"/>
                <a:cs typeface="Alexandria" pitchFamily="2" charset="-78"/>
              </a:rPr>
              <a:t> أيضا </a:t>
            </a:r>
            <a:r>
              <a:rPr lang="ar-JO" sz="1600" dirty="0">
                <a:effectLst/>
                <a:latin typeface="Alexandria" pitchFamily="2" charset="-78"/>
                <a:ea typeface="Calibri" panose="020F0502020204030204" pitchFamily="34" charset="0"/>
                <a:cs typeface="Alexandria" pitchFamily="2" charset="-78"/>
              </a:rPr>
              <a:t>وصف لما يجب إنجازه في عملية التغيير، ووصف للطريقة والأسلوب المستخدم في ذلك</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وهي تعبر </a:t>
            </a:r>
            <a:r>
              <a:rPr lang="ar-EG" sz="1600" dirty="0">
                <a:effectLst/>
                <a:latin typeface="Alexandria" pitchFamily="2" charset="-78"/>
                <a:ea typeface="Calibri" panose="020F0502020204030204" pitchFamily="34" charset="0"/>
                <a:cs typeface="Alexandria" pitchFamily="2" charset="-78"/>
              </a:rPr>
              <a:t>كذلك </a:t>
            </a:r>
            <a:r>
              <a:rPr lang="ar-JO" sz="1600" dirty="0">
                <a:effectLst/>
                <a:latin typeface="Alexandria" pitchFamily="2" charset="-78"/>
                <a:ea typeface="Calibri" panose="020F0502020204030204" pitchFamily="34" charset="0"/>
                <a:cs typeface="Alexandria" pitchFamily="2" charset="-78"/>
              </a:rPr>
              <a:t>عن كيفية استخدام أفضل الطرق اقتصاديًّا وفعالية لإحداث التغيير لخدمة الأهداف المنشودة، وتستخدم إدارة التغيير أحد أسلوبين: إما الأسلوب التقليدي والذي يتمثل في محاولة سد الثغرات أو ترميم الأضرار التي يسببها التغيير، وهو أسلوب دفاعي في طبيعته، ويتخذ شكل رد الفعل، أي أن الإدارة تنتظر حتى يحدث التغيير ثم تحاول بعد ذلك البحث عن وسيلة للتعامل مع الأوضاع الجديدة، </a:t>
            </a:r>
            <a:endParaRPr lang="ar-EG"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أما الأسلوب الثاني ــ وهو الأفضل ــ فيكون عن طريق توقع التغيير (التنبؤ)، والإعداد المسبق للتعامل مع الظروف الجديدة؛ ومن ثم يمكن تحقيق نتائج أفضل وهو أسلوب هجومي في طبيعته.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88740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45175" y="11195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56936" y="695206"/>
            <a:ext cx="7095548" cy="5204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27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4576875" y="1524527"/>
            <a:ext cx="6855670" cy="4313360"/>
          </a:xfrm>
          <a:prstGeom prst="rect">
            <a:avLst/>
          </a:prstGeom>
          <a:noFill/>
        </p:spPr>
        <p:txBody>
          <a:bodyPr wrap="square" rtlCol="0">
            <a:spAutoFit/>
          </a:bodyPr>
          <a:lstStyle/>
          <a:p>
            <a:pPr algn="justLow" rtl="1">
              <a:lnSpc>
                <a:spcPct val="150000"/>
              </a:lnSpc>
              <a:spcBef>
                <a:spcPts val="300"/>
              </a:spcBef>
            </a:pPr>
            <a:r>
              <a:rPr lang="ar-SA" b="1" dirty="0">
                <a:latin typeface="Alexandria" pitchFamily="2" charset="-78"/>
                <a:ea typeface="Times New Roman" panose="02020603050405020304" pitchFamily="18" charset="0"/>
                <a:cs typeface="Alexandria" pitchFamily="2" charset="-78"/>
              </a:rPr>
              <a:t>مراحل التغيير التنظيمي:</a:t>
            </a:r>
          </a:p>
          <a:p>
            <a:pPr indent="107950" algn="justLow" rtl="1">
              <a:lnSpc>
                <a:spcPct val="150000"/>
              </a:lnSpc>
              <a:spcBef>
                <a:spcPts val="600"/>
              </a:spcBef>
            </a:pPr>
            <a:r>
              <a:rPr lang="ar-SA" sz="1600" dirty="0">
                <a:latin typeface="Alexandria" pitchFamily="2" charset="-78"/>
                <a:ea typeface="Times New Roman" panose="02020603050405020304" pitchFamily="18" charset="0"/>
                <a:cs typeface="Alexandria" pitchFamily="2" charset="-78"/>
              </a:rPr>
              <a:t>تتعدد مراحل تنفيذ عملية إدارة التغيير التنظيمي، ويختلف عدد هذه المراحل ومسمياتها وفقًا لرؤية صاحبها، فيذكر أحد الباحثين أن عملية التغيير التنظيمي لأية منظمة تمر بأربع مراحل أساسية، هي: الدراسة التشخيصية، ثم وضع خطة التقرير، ثم التهيئة لقبول التطوير والتغيير ورعايته، تنفيذًا ومتابعة، أما المرحلة الرابعة فهي مرحلة قياس النتائج وإجراء المتابعة التصحيحية. ولكل مرحلة أساليبها، </a:t>
            </a:r>
            <a:endParaRPr lang="ar-EG" sz="1600" dirty="0">
              <a:latin typeface="Alexandria" pitchFamily="2" charset="-78"/>
              <a:ea typeface="Times New Roman" panose="02020603050405020304" pitchFamily="18" charset="0"/>
              <a:cs typeface="Alexandria" pitchFamily="2" charset="-78"/>
            </a:endParaRPr>
          </a:p>
          <a:p>
            <a:pPr indent="107950" algn="justLow" rtl="1">
              <a:lnSpc>
                <a:spcPct val="150000"/>
              </a:lnSpc>
              <a:spcBef>
                <a:spcPts val="600"/>
              </a:spcBef>
            </a:pPr>
            <a:r>
              <a:rPr lang="ar-SA" sz="1600" dirty="0">
                <a:latin typeface="Alexandria" pitchFamily="2" charset="-78"/>
                <a:ea typeface="Times New Roman" panose="02020603050405020304" pitchFamily="18" charset="0"/>
                <a:cs typeface="Alexandria" pitchFamily="2" charset="-78"/>
              </a:rPr>
              <a:t>وهي جميعًا تترابط فيما بينها وتتكامل بحيث تؤدي في النهاية إلى تحقيق الأهداف المحددة لعملية التغيير والتطوير، وهي البقاء والنمو، ومواجهة التغييرات الطارئة، وإدخال التغييرات المأمولة، من أجل صحة التطوير التنظيمي على المدى القريب والمدى البعيد.</a:t>
            </a:r>
          </a:p>
        </p:txBody>
      </p:sp>
      <p:pic>
        <p:nvPicPr>
          <p:cNvPr id="4098" name="Picture 2" descr="D:\الفصل الأول 2024\بحث_عن_كيفية_إدارة_الوقت.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064" y="1955799"/>
            <a:ext cx="3786036" cy="3378201"/>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2CAA3D25-80C1-612F-B6DD-6A209BDCC5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4643" y="683129"/>
            <a:ext cx="2305141" cy="1076343"/>
          </a:xfrm>
          <a:prstGeom prst="rect">
            <a:avLst/>
          </a:prstGeom>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1"/>
            <a:ext cx="8432838" cy="4422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08100" y="1416478"/>
            <a:ext cx="8204199" cy="4190250"/>
          </a:xfrm>
          <a:prstGeom prst="rect">
            <a:avLst/>
          </a:prstGeom>
          <a:noFill/>
        </p:spPr>
        <p:txBody>
          <a:bodyPr wrap="square" rtlCol="0">
            <a:spAutoFit/>
          </a:bodyPr>
          <a:lstStyle/>
          <a:p>
            <a:pPr indent="107950" algn="justLow" rtl="1">
              <a:lnSpc>
                <a:spcPct val="150000"/>
              </a:lnSpc>
              <a:spcBef>
                <a:spcPts val="600"/>
              </a:spcBef>
            </a:pPr>
            <a:r>
              <a:rPr lang="ar-SA" sz="1600" dirty="0">
                <a:latin typeface="Alexandria" pitchFamily="2" charset="-78"/>
                <a:ea typeface="Times New Roman" panose="02020603050405020304" pitchFamily="18" charset="0"/>
                <a:cs typeface="Alexandria" pitchFamily="2" charset="-78"/>
              </a:rPr>
              <a:t>ويذكر باحث ثانٍ أن التغيير يبدأ من وجود مثيرات تؤثر في قوة البناء التنظيمي، ويأخذ هذا التغيير في إحداث تأثيره من خلال مروره في ست مراحل على النحو التالي: المرحلة الأولى: الضغط والإثارة، وتبدأ هذه المرحلة بوجود ضغوط هائلة على الإدارة في مستوياتها العليا لتهز بنيان المنظمة هزًا قويًّا؛ ومن ثم يتقبل المسئولون التغيير، وأن يأخذ مكانه في التنظيم وأيضًا في أنفسهم. </a:t>
            </a:r>
            <a:endParaRPr lang="ar-EG" sz="1600" dirty="0">
              <a:latin typeface="Alexandria" pitchFamily="2" charset="-78"/>
              <a:ea typeface="Times New Roman" panose="02020603050405020304" pitchFamily="18" charset="0"/>
              <a:cs typeface="Alexandria" pitchFamily="2" charset="-78"/>
            </a:endParaRPr>
          </a:p>
          <a:p>
            <a:pPr indent="107950" algn="justLow" rtl="1">
              <a:lnSpc>
                <a:spcPct val="150000"/>
              </a:lnSpc>
              <a:spcBef>
                <a:spcPts val="600"/>
              </a:spcBef>
            </a:pPr>
            <a:r>
              <a:rPr lang="ar-SA" sz="1600" dirty="0">
                <a:latin typeface="Alexandria" pitchFamily="2" charset="-78"/>
                <a:ea typeface="Times New Roman" panose="02020603050405020304" pitchFamily="18" charset="0"/>
                <a:cs typeface="Alexandria" pitchFamily="2" charset="-78"/>
              </a:rPr>
              <a:t>أما المرحلة الثانية فهي التدخل وإعادة التوجيه؛ فعندما يبدأ الضغط بإثارة قوة البناء فإنه يؤدي بشكل أوتوماتيكي إلى أن تتعرف الإدارة العليا على المشكلة، وتجد لها الحل المناسب، وغالبًا ما يحاول المديرون أن يأخذوا حلول</a:t>
            </a:r>
            <a:r>
              <a:rPr lang="ar-EG" sz="1600" dirty="0">
                <a:latin typeface="Alexandria" pitchFamily="2" charset="-78"/>
                <a:ea typeface="Times New Roman" panose="02020603050405020304" pitchFamily="18" charset="0"/>
                <a:cs typeface="Alexandria" pitchFamily="2" charset="-78"/>
              </a:rPr>
              <a:t>ا</a:t>
            </a:r>
            <a:r>
              <a:rPr lang="ar-SA" sz="1600" dirty="0">
                <a:latin typeface="Alexandria" pitchFamily="2" charset="-78"/>
                <a:ea typeface="Times New Roman" panose="02020603050405020304" pitchFamily="18" charset="0"/>
                <a:cs typeface="Alexandria" pitchFamily="2" charset="-78"/>
              </a:rPr>
              <a:t> رشيدة، ويلومون مجموعات العمل، ويبعدون الملامة عن أنفسهم، لذلك يبدأ صراع يؤدي إلى تدخل أطراف أخرى من الخارج، وعلى مستوى الإدارة العليا، وتقوم بعملية إعادة التوجيه، بحيث يشجعون الإدارة العليا في التنظيم على إعادة فحص التطبيقات الماضية والمشاكل الحالية. </a:t>
            </a:r>
            <a:endParaRPr lang="ar-EG"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2446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658138" cy="45187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46201" y="1429178"/>
            <a:ext cx="7366000" cy="4190250"/>
          </a:xfrm>
          <a:prstGeom prst="rect">
            <a:avLst/>
          </a:prstGeom>
          <a:noFill/>
        </p:spPr>
        <p:txBody>
          <a:bodyPr wrap="square" rtlCol="0">
            <a:spAutoFit/>
          </a:bodyPr>
          <a:lstStyle/>
          <a:p>
            <a:pPr indent="107950" algn="justLow" rtl="1">
              <a:lnSpc>
                <a:spcPct val="150000"/>
              </a:lnSpc>
              <a:spcBef>
                <a:spcPts val="300"/>
              </a:spcBef>
            </a:pPr>
            <a:r>
              <a:rPr lang="ar-SA" sz="1600" dirty="0">
                <a:latin typeface="Alexandria" pitchFamily="2" charset="-78"/>
                <a:ea typeface="Times New Roman" panose="02020603050405020304" pitchFamily="18" charset="0"/>
                <a:cs typeface="Alexandria" pitchFamily="2" charset="-78"/>
              </a:rPr>
              <a:t>والمرحلة الثالثة هي مرحلة التشخيص والتعرف (التمييز)، فبعد عملية إعادة التوجيه على مستوى الإدارة العليا فإن إعادة التوجيه والقضاء على مسببات المشكلة تبدأ بالحركة نحو الأسفل ــ وبطريقة تدريجية ــ عبر التنظيم الهرمي، لتصل إلى كافة مستويات التنظيم، ويتم المشاركة فيها لصناعة القرار لتقبل التغيير. </a:t>
            </a:r>
            <a:endParaRPr lang="ar-EG" sz="1600" dirty="0">
              <a:latin typeface="Alexandria" pitchFamily="2" charset="-78"/>
              <a:ea typeface="Times New Roman" panose="02020603050405020304" pitchFamily="18" charset="0"/>
              <a:cs typeface="Alexandria" pitchFamily="2" charset="-78"/>
            </a:endParaRPr>
          </a:p>
          <a:p>
            <a:pPr indent="107950" algn="justLow" rtl="1">
              <a:lnSpc>
                <a:spcPct val="150000"/>
              </a:lnSpc>
              <a:spcBef>
                <a:spcPts val="300"/>
              </a:spcBef>
            </a:pPr>
            <a:r>
              <a:rPr lang="ar-SA" sz="1600" dirty="0">
                <a:latin typeface="Alexandria" pitchFamily="2" charset="-78"/>
                <a:ea typeface="Times New Roman" panose="02020603050405020304" pitchFamily="18" charset="0"/>
                <a:cs typeface="Alexandria" pitchFamily="2" charset="-78"/>
              </a:rPr>
              <a:t>أما المرحلة الرابعة فهي الاختراع والالتزام، ويتم في هذه الحالة تطوير حلول فعالة، والمحافظة على الالتزام الكامل لتطبيقها، والمرحلة الخامسة هي مرحلة التجريب والبحث؛ حيث إن مصداقية القرارات التي اتُخذت ليست هي الحل النهائي، بل تصبح هذه القرارات جزءًا من قوة التنظيم نفسه، بمعنى أنه لكي يتم تعميمها وتصبح نهائية تحتاج إلى إثبات، وهذا يتطلب البحث عن وسائل دعم القرارات</a:t>
            </a:r>
            <a:r>
              <a:rPr lang="ar-EG" sz="1600" dirty="0">
                <a:latin typeface="Alexandria" pitchFamily="2" charset="-78"/>
                <a:ea typeface="Times New Roman" panose="02020603050405020304" pitchFamily="18" charset="0"/>
                <a:cs typeface="Alexandria" pitchFamily="2" charset="-78"/>
              </a:rPr>
              <a:t>.</a:t>
            </a:r>
          </a:p>
          <a:p>
            <a:pPr indent="107950" algn="justLow" rtl="1">
              <a:lnSpc>
                <a:spcPct val="150000"/>
              </a:lnSpc>
              <a:spcBef>
                <a:spcPts val="300"/>
              </a:spcBef>
            </a:pPr>
            <a:r>
              <a:rPr lang="ar-SA" sz="1600" dirty="0">
                <a:latin typeface="Alexandria" pitchFamily="2" charset="-78"/>
                <a:ea typeface="Times New Roman" panose="02020603050405020304" pitchFamily="18" charset="0"/>
                <a:cs typeface="Alexandria" pitchFamily="2" charset="-78"/>
              </a:rPr>
              <a:t>أما المرحلة السادسة فهي مرحلة التعزيز والقبول؛ فالقرارات التي تؤدي إلى نتائج إيجابية يتم تعزيزها، ومكافأة الآخرين وتشجيعهم، للاستمرار في التغييرات الفاعلة.</a:t>
            </a:r>
            <a:endParaRPr lang="ar-EG"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86896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1"/>
            <a:ext cx="9652037" cy="4906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57301" y="1365678"/>
            <a:ext cx="9486899" cy="4713470"/>
          </a:xfrm>
          <a:prstGeom prst="rect">
            <a:avLst/>
          </a:prstGeom>
          <a:noFill/>
        </p:spPr>
        <p:txBody>
          <a:bodyPr wrap="square" rtlCol="0">
            <a:spAutoFit/>
          </a:bodyPr>
          <a:lstStyle/>
          <a:p>
            <a:pPr indent="107950" algn="justLow" rtl="1">
              <a:lnSpc>
                <a:spcPct val="150000"/>
              </a:lnSpc>
              <a:spcBef>
                <a:spcPts val="300"/>
              </a:spcBef>
            </a:pPr>
            <a:r>
              <a:rPr lang="ar-EG" sz="1600" dirty="0">
                <a:latin typeface="Alexandria" pitchFamily="2" charset="-78"/>
                <a:ea typeface="Times New Roman" panose="02020603050405020304" pitchFamily="18" charset="0"/>
                <a:cs typeface="Alexandria" pitchFamily="2" charset="-78"/>
              </a:rPr>
              <a:t>ويشير باحث ثالث إلى أن التغيير التنظيمي</a:t>
            </a:r>
            <a:r>
              <a:rPr lang="ar-SA" sz="1600" dirty="0">
                <a:latin typeface="Alexandria" pitchFamily="2" charset="-78"/>
                <a:ea typeface="Times New Roman" panose="02020603050405020304" pitchFamily="18" charset="0"/>
                <a:cs typeface="Alexandria" pitchFamily="2" charset="-78"/>
              </a:rPr>
              <a:t> </a:t>
            </a:r>
            <a:r>
              <a:rPr lang="ar-EG" sz="1600" dirty="0">
                <a:latin typeface="Alexandria" pitchFamily="2" charset="-78"/>
                <a:ea typeface="Times New Roman" panose="02020603050405020304" pitchFamily="18" charset="0"/>
                <a:cs typeface="Alexandria" pitchFamily="2" charset="-78"/>
              </a:rPr>
              <a:t>يمر</a:t>
            </a:r>
            <a:r>
              <a:rPr lang="ar-SA" sz="1600" dirty="0">
                <a:latin typeface="Alexandria" pitchFamily="2" charset="-78"/>
                <a:ea typeface="Times New Roman" panose="02020603050405020304" pitchFamily="18" charset="0"/>
                <a:cs typeface="Alexandria" pitchFamily="2" charset="-78"/>
              </a:rPr>
              <a:t> </a:t>
            </a:r>
            <a:r>
              <a:rPr lang="ar-EG" sz="1600" dirty="0">
                <a:latin typeface="Alexandria" pitchFamily="2" charset="-78"/>
                <a:ea typeface="Times New Roman" panose="02020603050405020304" pitchFamily="18" charset="0"/>
                <a:cs typeface="Alexandria" pitchFamily="2" charset="-78"/>
              </a:rPr>
              <a:t>ب</a:t>
            </a:r>
            <a:r>
              <a:rPr lang="ar-SA" sz="1600" dirty="0">
                <a:latin typeface="Alexandria" pitchFamily="2" charset="-78"/>
                <a:ea typeface="Times New Roman" panose="02020603050405020304" pitchFamily="18" charset="0"/>
                <a:cs typeface="Alexandria" pitchFamily="2" charset="-78"/>
              </a:rPr>
              <a:t>ثلاث مراحل، هي:</a:t>
            </a:r>
            <a:endParaRPr lang="ar-EG" sz="1600" dirty="0">
              <a:latin typeface="Alexandria" pitchFamily="2" charset="-78"/>
              <a:ea typeface="Times New Roman" panose="02020603050405020304" pitchFamily="18" charset="0"/>
              <a:cs typeface="Alexandria" pitchFamily="2" charset="-78"/>
            </a:endParaRPr>
          </a:p>
          <a:p>
            <a:pPr marL="108000" indent="-180000" algn="justLow" rtl="1">
              <a:lnSpc>
                <a:spcPct val="150000"/>
              </a:lnSpc>
              <a:spcBef>
                <a:spcPts val="300"/>
              </a:spcBef>
            </a:pPr>
            <a:r>
              <a:rPr lang="ar-EG" sz="1600" b="1" dirty="0">
                <a:latin typeface="Alexandria" pitchFamily="2" charset="-78"/>
                <a:ea typeface="Calibri" panose="020F0502020204030204" pitchFamily="34" charset="0"/>
                <a:cs typeface="Alexandria" pitchFamily="2" charset="-78"/>
              </a:rPr>
              <a:t>المرحلة الأولى: </a:t>
            </a:r>
            <a:r>
              <a:rPr lang="ar-JO" sz="1600" b="1" dirty="0">
                <a:effectLst/>
                <a:latin typeface="Alexandria" pitchFamily="2" charset="-78"/>
                <a:ea typeface="Calibri" panose="020F0502020204030204" pitchFamily="34" charset="0"/>
                <a:cs typeface="Alexandria" pitchFamily="2" charset="-78"/>
              </a:rPr>
              <a:t>الإذابة</a:t>
            </a:r>
            <a:r>
              <a:rPr lang="ar-EG" sz="1600" b="1" dirty="0">
                <a:effectLst/>
                <a:latin typeface="Alexandria" pitchFamily="2" charset="-78"/>
                <a:ea typeface="Calibri" panose="020F0502020204030204" pitchFamily="34" charset="0"/>
                <a:cs typeface="Alexandria" pitchFamily="2" charset="-78"/>
              </a:rPr>
              <a:t>/</a:t>
            </a:r>
            <a:r>
              <a:rPr lang="ar-JO" sz="1600" b="1" dirty="0">
                <a:effectLst/>
                <a:latin typeface="Alexandria" pitchFamily="2" charset="-78"/>
                <a:ea typeface="Calibri" panose="020F0502020204030204" pitchFamily="34" charset="0"/>
                <a:cs typeface="Alexandria" pitchFamily="2" charset="-78"/>
              </a:rPr>
              <a:t>إزالة الجمود الراهن</a:t>
            </a:r>
            <a:endParaRPr lang="ar-EG" sz="1600" b="1" dirty="0">
              <a:effectLst/>
              <a:latin typeface="Alexandria" pitchFamily="2" charset="-78"/>
              <a:ea typeface="Calibri" panose="020F0502020204030204" pitchFamily="34" charset="0"/>
              <a:cs typeface="Alexandria" pitchFamily="2" charset="-78"/>
            </a:endParaRPr>
          </a:p>
          <a:p>
            <a:pPr marL="108000" indent="-180000" algn="justLow" rtl="1">
              <a:lnSpc>
                <a:spcPct val="150000"/>
              </a:lnSpc>
              <a:spcBef>
                <a:spcPts val="300"/>
              </a:spcBef>
            </a:pP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تمثل هذه الخطة</a:t>
            </a:r>
            <a:r>
              <a:rPr lang="ar-EG" sz="1600" dirty="0">
                <a:effectLst/>
                <a:latin typeface="Alexandria" pitchFamily="2" charset="-78"/>
                <a:ea typeface="Calibri" panose="020F0502020204030204" pitchFamily="34" charset="0"/>
                <a:cs typeface="Alexandria" pitchFamily="2" charset="-78"/>
              </a:rPr>
              <a:t> (المرحلة)</a:t>
            </a:r>
            <a:r>
              <a:rPr lang="ar-JO" sz="1600" dirty="0">
                <a:effectLst/>
                <a:latin typeface="Alexandria" pitchFamily="2" charset="-78"/>
                <a:ea typeface="Calibri" panose="020F0502020204030204" pitchFamily="34" charset="0"/>
                <a:cs typeface="Alexandria" pitchFamily="2" charset="-78"/>
              </a:rPr>
              <a:t> محاولة إثارة ذهن أفراد المنظمة وجماعاتها ــ من عاملين وأقسام ومديرين ــ </a:t>
            </a:r>
            <a:r>
              <a:rPr lang="ar-JO" sz="1600" dirty="0" err="1">
                <a:effectLst/>
                <a:latin typeface="Alexandria" pitchFamily="2" charset="-78"/>
                <a:ea typeface="Calibri" panose="020F0502020204030204" pitchFamily="34" charset="0"/>
                <a:cs typeface="Alexandria" pitchFamily="2" charset="-78"/>
              </a:rPr>
              <a:t>لض</a:t>
            </a:r>
            <a:r>
              <a:rPr lang="ar-EG" sz="1600" dirty="0">
                <a:effectLst/>
                <a:latin typeface="Alexandria" pitchFamily="2" charset="-78"/>
                <a:ea typeface="Calibri" panose="020F0502020204030204" pitchFamily="34" charset="0"/>
                <a:cs typeface="Alexandria" pitchFamily="2" charset="-78"/>
              </a:rPr>
              <a:t>ـ</a:t>
            </a:r>
            <a:r>
              <a:rPr lang="ar-JO" sz="1600" dirty="0" err="1">
                <a:effectLst/>
                <a:latin typeface="Alexandria" pitchFamily="2" charset="-78"/>
                <a:ea typeface="Calibri" panose="020F0502020204030204" pitchFamily="34" charset="0"/>
                <a:cs typeface="Alexandria" pitchFamily="2" charset="-78"/>
              </a:rPr>
              <a:t>رورة</a:t>
            </a:r>
            <a:r>
              <a:rPr lang="ar-JO" sz="1600" dirty="0">
                <a:effectLst/>
                <a:latin typeface="Alexandria" pitchFamily="2" charset="-78"/>
                <a:ea typeface="Calibri" panose="020F0502020204030204" pitchFamily="34" charset="0"/>
                <a:cs typeface="Alexandria" pitchFamily="2" charset="-78"/>
              </a:rPr>
              <a:t> الحاجة إلى التغيير</a:t>
            </a:r>
            <a:r>
              <a:rPr lang="ar-EG" sz="1600" dirty="0">
                <a:effectLst/>
                <a:latin typeface="Alexandria" pitchFamily="2" charset="-78"/>
                <a:ea typeface="Calibri" panose="020F0502020204030204" pitchFamily="34" charset="0"/>
                <a:cs typeface="Alexandria" pitchFamily="2" charset="-78"/>
              </a:rPr>
              <a:t>.</a:t>
            </a:r>
            <a:endParaRPr lang="ar-SA" sz="1600" dirty="0">
              <a:latin typeface="Alexandria" pitchFamily="2" charset="-78"/>
              <a:ea typeface="Times New Roman" panose="02020603050405020304" pitchFamily="18" charset="0"/>
              <a:cs typeface="Alexandria" pitchFamily="2" charset="-78"/>
            </a:endParaRP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ف</a:t>
            </a:r>
            <a:r>
              <a:rPr lang="ar-JO" sz="1600" dirty="0">
                <a:effectLst/>
                <a:latin typeface="Alexandria" pitchFamily="2" charset="-78"/>
                <a:ea typeface="Calibri" panose="020F0502020204030204" pitchFamily="34" charset="0"/>
                <a:cs typeface="Alexandria" pitchFamily="2" charset="-78"/>
              </a:rPr>
              <a:t>هي محاولة لجذب انتباههم إلى تلك المشاكل التي تعوق تقدمهم في العمل، وهي إثارة لدوافعهم للبحث عن حلول ذاتية وإبداعية</a:t>
            </a: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لحل مشاكلهم، ولا يمكن للمنظمة أن تتم ذلك ما لم تقم بتهيئة الأفراد والمديرين، ويُطلق على عملية التهيئة بالإذابة؛ حيث يتم تحرير الموقف الذي يتعرض له الأفراد والأقسام والمنظمة من أية متغيرات وتثبت هذا الموقف وتحجره.</a:t>
            </a:r>
            <a:endParaRPr lang="ar-EG" sz="1600" dirty="0">
              <a:effectLst/>
              <a:latin typeface="Alexandria" pitchFamily="2" charset="-78"/>
              <a:ea typeface="Calibri" panose="020F0502020204030204" pitchFamily="34" charset="0"/>
              <a:cs typeface="Alexandria" pitchFamily="2" charset="-78"/>
            </a:endParaRPr>
          </a:p>
          <a:p>
            <a:pPr algn="justLow" rtl="1">
              <a:lnSpc>
                <a:spcPct val="150000"/>
              </a:lnSpc>
              <a:spcAft>
                <a:spcPts val="600"/>
              </a:spcAft>
            </a:pPr>
            <a:r>
              <a:rPr lang="ar-JO" sz="1600" b="1" dirty="0">
                <a:effectLst/>
                <a:latin typeface="Alexandria" pitchFamily="2" charset="-78"/>
                <a:ea typeface="Calibri" panose="020F0502020204030204" pitchFamily="34" charset="0"/>
                <a:cs typeface="Alexandria" pitchFamily="2" charset="-78"/>
              </a:rPr>
              <a:t>المرحلة الثانية</a:t>
            </a:r>
            <a:r>
              <a:rPr lang="ar-EG" sz="1600" b="1" dirty="0">
                <a:effectLst/>
                <a:latin typeface="Alexandria" pitchFamily="2" charset="-78"/>
                <a:ea typeface="Calibri" panose="020F0502020204030204" pitchFamily="34" charset="0"/>
                <a:cs typeface="Alexandria" pitchFamily="2" charset="-78"/>
              </a:rPr>
              <a:t>:</a:t>
            </a:r>
            <a:r>
              <a:rPr lang="ar-JO" sz="1600" b="1" dirty="0">
                <a:effectLst/>
                <a:latin typeface="Alexandria" pitchFamily="2" charset="-78"/>
                <a:ea typeface="Calibri" panose="020F0502020204030204" pitchFamily="34" charset="0"/>
                <a:cs typeface="Alexandria" pitchFamily="2" charset="-78"/>
              </a:rPr>
              <a:t> مرحلة التغيير </a:t>
            </a:r>
            <a:endParaRPr lang="ar-EG" sz="1600" b="1"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EG" sz="1600" dirty="0">
                <a:latin typeface="Alexandria" pitchFamily="2" charset="-78"/>
                <a:ea typeface="Calibri" panose="020F0502020204030204" pitchFamily="34" charset="0"/>
                <a:cs typeface="Alexandria" pitchFamily="2" charset="-78"/>
              </a:rPr>
              <a:t>وهي </a:t>
            </a:r>
            <a:r>
              <a:rPr lang="ar-JO" sz="1600" dirty="0">
                <a:effectLst/>
                <a:latin typeface="Alexandria" pitchFamily="2" charset="-78"/>
                <a:ea typeface="Calibri" panose="020F0502020204030204" pitchFamily="34" charset="0"/>
                <a:cs typeface="Alexandria" pitchFamily="2" charset="-78"/>
              </a:rPr>
              <a:t>تعني التدخل</a:t>
            </a: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الذي يقوم به القائمون على التغيير التنظيمي على الأنشطة وأساليب العمل والإجراءات التنظيمية وعلى السلوك الفردي والجماعي في المنظمة، أي أنها مجموعة التغييرات المخططة التي تُستخدم في التغيير التنظيمي</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2117772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526493"/>
            <a:ext cx="7683538" cy="38761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0801" y="1670478"/>
            <a:ext cx="7366000" cy="3528530"/>
          </a:xfrm>
          <a:prstGeom prst="rect">
            <a:avLst/>
          </a:prstGeom>
          <a:noFill/>
        </p:spPr>
        <p:txBody>
          <a:bodyPr wrap="square" rtlCol="0">
            <a:spAutoFit/>
          </a:bodyPr>
          <a:lstStyle/>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وتهتم مرحلة التغيير بتحديد الأشياء المطلوب تغييرها أو تعلمها أو ما يُشار إليه بتحديد أهداف التغيير وتطبيق التغيير من خلال أدوات التغيير ووسائله، وي</a:t>
            </a:r>
            <a:r>
              <a:rPr lang="ar-EG" sz="1600" dirty="0">
                <a:effectLst/>
                <a:latin typeface="Alexandria" pitchFamily="2" charset="-78"/>
                <a:ea typeface="Calibri" panose="020F0502020204030204" pitchFamily="34" charset="0"/>
                <a:cs typeface="Alexandria" pitchFamily="2" charset="-78"/>
              </a:rPr>
              <a:t>ُ</a:t>
            </a:r>
            <a:r>
              <a:rPr lang="ar-JO" sz="1600" dirty="0">
                <a:effectLst/>
                <a:latin typeface="Alexandria" pitchFamily="2" charset="-78"/>
                <a:ea typeface="Calibri" panose="020F0502020204030204" pitchFamily="34" charset="0"/>
                <a:cs typeface="Alexandria" pitchFamily="2" charset="-78"/>
              </a:rPr>
              <a:t>طلق</a:t>
            </a:r>
            <a:r>
              <a:rPr lang="ar-EG" sz="1600" dirty="0">
                <a:effectLst/>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على هذه المرحلة مسمى </a:t>
            </a:r>
            <a:r>
              <a:rPr lang="ar-EG" sz="1600" dirty="0">
                <a:effectLst/>
                <a:latin typeface="Alexandria" pitchFamily="2" charset="-78"/>
                <a:ea typeface="Calibri" panose="020F0502020204030204" pitchFamily="34" charset="0"/>
                <a:cs typeface="Alexandria" pitchFamily="2" charset="-78"/>
              </a:rPr>
              <a:t>"</a:t>
            </a:r>
            <a:r>
              <a:rPr lang="ar-JO" sz="1600" dirty="0">
                <a:effectLst/>
                <a:latin typeface="Alexandria" pitchFamily="2" charset="-78"/>
                <a:ea typeface="Calibri" panose="020F0502020204030204" pitchFamily="34" charset="0"/>
                <a:cs typeface="Alexandria" pitchFamily="2" charset="-78"/>
              </a:rPr>
              <a:t>القيادة"، حيث يقوم المديرون في هذه المرحلة </a:t>
            </a:r>
            <a:r>
              <a:rPr lang="ar-EG" sz="1600" dirty="0">
                <a:effectLst/>
                <a:latin typeface="Alexandria" pitchFamily="2" charset="-78"/>
                <a:ea typeface="Calibri" panose="020F0502020204030204" pitchFamily="34" charset="0"/>
                <a:cs typeface="Alexandria" pitchFamily="2" charset="-78"/>
              </a:rPr>
              <a:t>بتأسيس قيم واتجاهات وسلوكيات جديدة في المنظمة وتعزيزها من خلال عملية تحديد هوية المنظمة، </a:t>
            </a:r>
            <a:r>
              <a:rPr lang="ar-JO" sz="1600" dirty="0">
                <a:effectLst/>
                <a:latin typeface="Alexandria" pitchFamily="2" charset="-78"/>
                <a:ea typeface="Calibri" panose="020F0502020204030204" pitchFamily="34" charset="0"/>
                <a:cs typeface="Alexandria" pitchFamily="2" charset="-78"/>
              </a:rPr>
              <a:t>وإضفاء طابع هذه الأشياء الجديدة وهذه الهوية على المنظمة. </a:t>
            </a:r>
            <a:endParaRPr lang="en-US" sz="1600" dirty="0">
              <a:effectLst/>
              <a:latin typeface="Alexandria" pitchFamily="2" charset="-78"/>
              <a:ea typeface="Calibri" panose="020F0502020204030204" pitchFamily="34" charset="0"/>
              <a:cs typeface="Alexandria" pitchFamily="2" charset="-78"/>
            </a:endParaRPr>
          </a:p>
          <a:p>
            <a:pPr algn="justLow" rtl="1">
              <a:lnSpc>
                <a:spcPct val="150000"/>
              </a:lnSpc>
              <a:spcAft>
                <a:spcPts val="600"/>
              </a:spcAft>
            </a:pPr>
            <a:r>
              <a:rPr lang="ar-JO" sz="1600" b="1" dirty="0">
                <a:effectLst/>
                <a:latin typeface="Alexandria" pitchFamily="2" charset="-78"/>
                <a:ea typeface="Calibri" panose="020F0502020204030204" pitchFamily="34" charset="0"/>
                <a:cs typeface="Alexandria" pitchFamily="2" charset="-78"/>
              </a:rPr>
              <a:t>المرحلة الثالثة</a:t>
            </a:r>
            <a:r>
              <a:rPr lang="ar-EG" sz="1600" b="1" dirty="0">
                <a:effectLst/>
                <a:latin typeface="Alexandria" pitchFamily="2" charset="-78"/>
                <a:ea typeface="Calibri" panose="020F0502020204030204" pitchFamily="34" charset="0"/>
                <a:cs typeface="Alexandria" pitchFamily="2" charset="-78"/>
              </a:rPr>
              <a:t>:</a:t>
            </a:r>
            <a:r>
              <a:rPr lang="ar-JO" sz="1600" b="1" dirty="0">
                <a:effectLst/>
                <a:latin typeface="Alexandria" pitchFamily="2" charset="-78"/>
                <a:ea typeface="Calibri" panose="020F0502020204030204" pitchFamily="34" charset="0"/>
                <a:cs typeface="Alexandria" pitchFamily="2" charset="-78"/>
              </a:rPr>
              <a:t> </a:t>
            </a:r>
            <a:r>
              <a:rPr lang="ar-EG" sz="1600" b="1" dirty="0">
                <a:effectLst/>
                <a:latin typeface="Alexandria" pitchFamily="2" charset="-78"/>
                <a:ea typeface="Calibri" panose="020F0502020204030204" pitchFamily="34" charset="0"/>
                <a:cs typeface="Alexandria" pitchFamily="2" charset="-78"/>
              </a:rPr>
              <a:t>مرحلة</a:t>
            </a:r>
            <a:r>
              <a:rPr lang="ar-JO" sz="1600" b="1" dirty="0">
                <a:effectLst/>
                <a:latin typeface="Alexandria" pitchFamily="2" charset="-78"/>
                <a:ea typeface="Calibri" panose="020F0502020204030204" pitchFamily="34" charset="0"/>
                <a:cs typeface="Alexandria" pitchFamily="2" charset="-78"/>
              </a:rPr>
              <a:t> التجميد/ إعادة الجمود</a:t>
            </a:r>
            <a:endParaRPr lang="ar-EG" sz="1600" b="1"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تهتم هذه المرحلة بحماية وصيانة التغيير الذي تم التوصل إليه؛ أي محاولة التثبيت والحفاظ على المكاسب التي تم تحقيقها من التغيير.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6071925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30400"/>
            <a:ext cx="4937346" cy="34861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4861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889000" y="1133004"/>
            <a:ext cx="10175240" cy="4359745"/>
          </a:xfrm>
        </p:spPr>
      </p:pic>
      <p:sp>
        <p:nvSpPr>
          <p:cNvPr id="6" name="Rectangle 5"/>
          <p:cNvSpPr/>
          <p:nvPr/>
        </p:nvSpPr>
        <p:spPr>
          <a:xfrm>
            <a:off x="2499179" y="500900"/>
            <a:ext cx="95785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76300" y="4617689"/>
            <a:ext cx="5189283" cy="2066591"/>
          </a:xfrm>
          <a:prstGeom prst="rect">
            <a:avLst/>
          </a:prstGeom>
          <a:noFill/>
        </p:spPr>
        <p:txBody>
          <a:bodyPr wrap="square">
            <a:spAutoFit/>
          </a:bodyPr>
          <a:lstStyle/>
          <a:p>
            <a:pPr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أدوار إدارة العلاقات العامة ومسئولياتها في إدارة </a:t>
            </a:r>
            <a:r>
              <a:rPr lang="ar-EG" b="1" dirty="0">
                <a:latin typeface="Calibri" panose="020F0502020204030204" pitchFamily="34" charset="0"/>
                <a:ea typeface="Calibri" panose="020F0502020204030204" pitchFamily="34" charset="0"/>
                <a:cs typeface="Alexandria" pitchFamily="2" charset="-78"/>
              </a:rPr>
              <a:t>التغيير</a:t>
            </a:r>
            <a:r>
              <a:rPr lang="ar-EG" sz="1800" b="1" dirty="0">
                <a:effectLst/>
                <a:latin typeface="Calibri" panose="020F0502020204030204" pitchFamily="34" charset="0"/>
                <a:ea typeface="Calibri" panose="020F0502020204030204" pitchFamily="34" charset="0"/>
                <a:cs typeface="Alexandria" pitchFamily="2" charset="-78"/>
              </a:rPr>
              <a:t> التنظيمي:</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indent="108000" algn="justLow" rtl="1">
              <a:lnSpc>
                <a:spcPct val="150000"/>
              </a:lnSpc>
              <a:spcAft>
                <a:spcPts val="600"/>
              </a:spcAft>
            </a:pPr>
            <a:r>
              <a:rPr lang="ar-EG" sz="1600" dirty="0">
                <a:effectLst/>
                <a:ea typeface="Calibri" panose="020F0502020204030204" pitchFamily="34" charset="0"/>
                <a:cs typeface="Alexandria" pitchFamily="2" charset="-78"/>
              </a:rPr>
              <a:t> </a:t>
            </a:r>
            <a:r>
              <a:rPr lang="ar-SA" sz="1600" dirty="0">
                <a:effectLst/>
                <a:ea typeface="Calibri" panose="020F0502020204030204" pitchFamily="34" charset="0"/>
                <a:cs typeface="Alexandria" pitchFamily="2" charset="-78"/>
              </a:rPr>
              <a:t>تتطلب عملية إدارة التغيير التنظيمي ــ بفاعلية وبنجاح ــ ضرورة الاهتمام بالاتصال التنظيمي</a:t>
            </a:r>
            <a:r>
              <a:rPr lang="ar-EG" sz="1600" dirty="0">
                <a:effectLst/>
                <a:ea typeface="Calibri" panose="020F0502020204030204" pitchFamily="34" charset="0"/>
                <a:cs typeface="Alexandria" pitchFamily="2" charset="-78"/>
              </a:rPr>
              <a:t>، الوظيفة الأهم والأبرز لإدارة العلاقات العامة.</a:t>
            </a:r>
            <a:endParaRPr lang="ar-EG"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935546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152901" y="1771132"/>
            <a:ext cx="7226300" cy="3897862"/>
          </a:xfrm>
          <a:prstGeom prst="rect">
            <a:avLst/>
          </a:prstGeom>
          <a:noFill/>
        </p:spPr>
        <p:txBody>
          <a:bodyPr wrap="square" rtlCol="0">
            <a:spAutoFit/>
          </a:bodyPr>
          <a:lstStyle/>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ويؤكد العديد من الباحثين والكتّاب على المستويين الدولي والعربي أهمية دور الاتصال التنظيمي في إدارة التغيير التنظيمي، فيذكر أحد هؤلاء الباحثين أن </a:t>
            </a:r>
            <a:r>
              <a:rPr lang="ar-JO" sz="1600" dirty="0">
                <a:effectLst/>
                <a:latin typeface="Alexandria" pitchFamily="2" charset="-78"/>
                <a:ea typeface="Calibri" panose="020F0502020204030204" pitchFamily="34" charset="0"/>
                <a:cs typeface="Alexandria" pitchFamily="2" charset="-78"/>
              </a:rPr>
              <a:t>الاتصالات بالمنظمات تحظى أثناء التغييرات بعناية متزايدة في السنوات الأخيرة</a:t>
            </a:r>
            <a:r>
              <a:rPr lang="ar-EG" sz="1600" dirty="0">
                <a:effectLst/>
                <a:latin typeface="Alexandria" pitchFamily="2" charset="-78"/>
                <a:ea typeface="Calibri" panose="020F0502020204030204" pitchFamily="34" charset="0"/>
                <a:cs typeface="Alexandria" pitchFamily="2" charset="-78"/>
              </a:rPr>
              <a:t>.</a:t>
            </a: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فقد ساهمت ــ وبشكل كبير ــ في تفسير عمليات التغيير وتقليل مقاومة العاملين لتنفيذ تلك التغييرات، وهذا يلقي الضوء على الدور المهم للاتصالات في تحسين عملية تدفق المعلومات داخل المنظمة وخارجها</a:t>
            </a:r>
            <a:r>
              <a:rPr lang="ar-EG" sz="1600" dirty="0">
                <a:effectLst/>
                <a:latin typeface="Alexandria" pitchFamily="2" charset="-78"/>
                <a:ea typeface="Calibri" panose="020F0502020204030204" pitchFamily="34" charset="0"/>
                <a:cs typeface="Alexandria" pitchFamily="2" charset="-78"/>
              </a:rPr>
              <a:t>.</a:t>
            </a: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ومن ثم</a:t>
            </a:r>
            <a:r>
              <a:rPr lang="ar-EG" sz="1600" dirty="0">
                <a:effectLst/>
                <a:latin typeface="Alexandria" pitchFamily="2" charset="-78"/>
                <a:ea typeface="Calibri" panose="020F0502020204030204" pitchFamily="34" charset="0"/>
                <a:cs typeface="Alexandria" pitchFamily="2" charset="-78"/>
              </a:rPr>
              <a:t>،</a:t>
            </a:r>
            <a:r>
              <a:rPr lang="ar-JO" sz="1600" dirty="0">
                <a:effectLst/>
                <a:latin typeface="Alexandria" pitchFamily="2" charset="-78"/>
                <a:ea typeface="Calibri" panose="020F0502020204030204" pitchFamily="34" charset="0"/>
                <a:cs typeface="Alexandria" pitchFamily="2" charset="-78"/>
              </a:rPr>
              <a:t> فعلى القائمين بالاتصال أن يحددوا كيفية التعامل مع التغييرات الواقعة على الأفراد، والتحديات التي تفرضها</a:t>
            </a:r>
            <a:r>
              <a:rPr lang="ar-EG" sz="1600" dirty="0">
                <a:latin typeface="Alexandria" pitchFamily="2" charset="-78"/>
                <a:ea typeface="Calibri" panose="020F0502020204030204" pitchFamily="34" charset="0"/>
                <a:cs typeface="Alexandria" pitchFamily="2" charset="-78"/>
              </a:rPr>
              <a:t>، </a:t>
            </a:r>
            <a:r>
              <a:rPr lang="ar-JO" sz="1600" dirty="0">
                <a:effectLst/>
                <a:latin typeface="Alexandria" pitchFamily="2" charset="-78"/>
                <a:ea typeface="Calibri" panose="020F0502020204030204" pitchFamily="34" charset="0"/>
                <a:cs typeface="Alexandria" pitchFamily="2" charset="-78"/>
              </a:rPr>
              <a:t>وعليه أيض</a:t>
            </a:r>
            <a:r>
              <a:rPr lang="ar-EG" sz="1600" dirty="0">
                <a:effectLst/>
                <a:latin typeface="Alexandria" pitchFamily="2" charset="-78"/>
                <a:ea typeface="Calibri" panose="020F0502020204030204" pitchFamily="34" charset="0"/>
                <a:cs typeface="Alexandria" pitchFamily="2" charset="-78"/>
              </a:rPr>
              <a:t>ا</a:t>
            </a:r>
            <a:r>
              <a:rPr lang="ar-JO" sz="1600" dirty="0">
                <a:effectLst/>
                <a:latin typeface="Alexandria" pitchFamily="2" charset="-78"/>
                <a:ea typeface="Calibri" panose="020F0502020204030204" pitchFamily="34" charset="0"/>
                <a:cs typeface="Alexandria" pitchFamily="2" charset="-78"/>
              </a:rPr>
              <a:t> أن يتساءل عن ماهية الأدوات الاتصالية الجديدة التي يحتاجها، وما التغيير المطلوب إجراؤه في قنوات الاتصال بهدف إحداث التغيير المطلوب في الجمهور المستهدف.</a:t>
            </a:r>
            <a:endParaRPr lang="ar-EG" sz="16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45271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2255" y="1691569"/>
            <a:ext cx="3958845" cy="41854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238953" y="1677079"/>
            <a:ext cx="5819193" cy="3809321"/>
          </a:xfrm>
        </p:spPr>
      </p:pic>
      <p:sp>
        <p:nvSpPr>
          <p:cNvPr id="6" name="Rectangle 5"/>
          <p:cNvSpPr/>
          <p:nvPr/>
        </p:nvSpPr>
        <p:spPr>
          <a:xfrm>
            <a:off x="1133854" y="1710398"/>
            <a:ext cx="3857246" cy="4113306"/>
          </a:xfrm>
          <a:prstGeom prst="rect">
            <a:avLst/>
          </a:prstGeom>
        </p:spPr>
        <p:txBody>
          <a:bodyPr wrap="square">
            <a:spAutoFit/>
          </a:bodyPr>
          <a:lstStyle/>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كما يذكر باحث ثانٍ أن هناك اتجاهات متزايدة في مسئولية الإدارة عن التغيير الفعال للسلوك البش</a:t>
            </a:r>
            <a:r>
              <a:rPr lang="ar-EG" sz="1600" dirty="0">
                <a:effectLst/>
                <a:latin typeface="Alexandria" pitchFamily="2" charset="-78"/>
                <a:ea typeface="Calibri" panose="020F0502020204030204" pitchFamily="34" charset="0"/>
                <a:cs typeface="Alexandria" pitchFamily="2" charset="-78"/>
              </a:rPr>
              <a:t>ـ</a:t>
            </a:r>
            <a:r>
              <a:rPr lang="ar-JO" sz="1600" dirty="0">
                <a:effectLst/>
                <a:latin typeface="Alexandria" pitchFamily="2" charset="-78"/>
                <a:ea typeface="Calibri" panose="020F0502020204030204" pitchFamily="34" charset="0"/>
                <a:cs typeface="Alexandria" pitchFamily="2" charset="-78"/>
              </a:rPr>
              <a:t>ري، كجعل العاملين أقل مقاومة للأفكار الجديدة أو التنظيمات والسياسات التي تتخذها المنظمة، وذلك بهدف تكوين اتجاهات إيجابية لجمهورها؛ وبالتالي زيادة فعالية المنظمة وقدرتها على تحقيق أهدافها، وقد تبين أن الاتصال أحد الأدوات الأساسية في يد الإدارة لتحقيق الكفاءة العملية للمنظمة.</a:t>
            </a:r>
            <a:r>
              <a:rPr lang="en-US" sz="1600" dirty="0">
                <a:effectLst/>
                <a:latin typeface="Alexandria" pitchFamily="2" charset="-78"/>
                <a:cs typeface="Alexandria" pitchFamily="2" charset="-78"/>
              </a:rPr>
              <a:t> </a:t>
            </a:r>
            <a:endParaRPr lang="en-US" sz="1600" dirty="0">
              <a:effectLst/>
              <a:latin typeface="Alexandria" pitchFamily="2" charset="-78"/>
              <a:ea typeface="Times New Roman" panose="02020603050405020304" pitchFamily="18" charset="0"/>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4310198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75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56800" y="1566835"/>
            <a:ext cx="9614400" cy="3605474"/>
          </a:xfrm>
          <a:prstGeom prst="rect">
            <a:avLst/>
          </a:prstGeom>
          <a:noFill/>
        </p:spPr>
        <p:txBody>
          <a:bodyPr wrap="square" rtlCol="0">
            <a:spAutoFit/>
          </a:bodyPr>
          <a:lstStyle/>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ويشير باحث ثالث إلى أن </a:t>
            </a:r>
            <a:r>
              <a:rPr lang="ar-EG" sz="1600" dirty="0">
                <a:effectLst/>
                <a:latin typeface="Alexandria" pitchFamily="2" charset="-78"/>
                <a:ea typeface="Calibri" panose="020F0502020204030204" pitchFamily="34" charset="0"/>
                <a:cs typeface="Alexandria" pitchFamily="2" charset="-78"/>
              </a:rPr>
              <a:t>التطويرات التكنولوجية والعلمية الحديثة، وازدياد تعقد المنظمات، قد أدت إلى ظهور حاجة ماسة لتنمية إدراك العاملين لهذه التطويرات، ومحاولة إكسابهم مهارات جديدة وإقناعهم بالتغيير؛ حيث إنه كلما كان العاملون على علم بدواعي هذا التغيير وأسلوبه ونتائجه ومدى تأثيره في عملهم وتم إقناعهم من جانب الإدارة بجدواه، فإن ذلك يجعل رفض التغيير من جانب العاملين في أدنى الحدود.</a:t>
            </a:r>
            <a:endParaRPr lang="en-US"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كما يبين باحث آخر أنه كما ترتبط عملية التغيير داخل المنظمة بالسلطة فهي ترتبط أيض</a:t>
            </a:r>
            <a:r>
              <a:rPr lang="ar-EG" sz="1600" dirty="0">
                <a:effectLst/>
                <a:latin typeface="Alexandria" pitchFamily="2" charset="-78"/>
                <a:ea typeface="Calibri" panose="020F0502020204030204" pitchFamily="34" charset="0"/>
                <a:cs typeface="Alexandria" pitchFamily="2" charset="-78"/>
              </a:rPr>
              <a:t>ا</a:t>
            </a:r>
            <a:r>
              <a:rPr lang="ar-JO" sz="1600" dirty="0">
                <a:effectLst/>
                <a:latin typeface="Alexandria" pitchFamily="2" charset="-78"/>
                <a:ea typeface="Calibri" panose="020F0502020204030204" pitchFamily="34" charset="0"/>
                <a:cs typeface="Alexandria" pitchFamily="2" charset="-78"/>
              </a:rPr>
              <a:t> بعملية الاتصال، فيتوقف نجاح التغيير داخل المنظمة على كفاءة الاتصال التي تحقق أمرين جوهرين، هما</a:t>
            </a:r>
            <a:r>
              <a:rPr lang="ar-EG" sz="1600" dirty="0">
                <a:latin typeface="Alexandria" pitchFamily="2" charset="-78"/>
                <a:ea typeface="Calibri" panose="020F0502020204030204" pitchFamily="34" charset="0"/>
                <a:cs typeface="Alexandria" pitchFamily="2" charset="-78"/>
              </a:rPr>
              <a:t> </a:t>
            </a:r>
            <a:r>
              <a:rPr lang="ar-SA" sz="1200" dirty="0">
                <a:effectLst/>
                <a:latin typeface="Alexandria" pitchFamily="2" charset="-78"/>
                <a:ea typeface="Calibri" panose="020F0502020204030204" pitchFamily="34" charset="0"/>
                <a:cs typeface="Alexandria" pitchFamily="2" charset="-78"/>
              </a:rPr>
              <a:t>(نبيل عشوش، </a:t>
            </a:r>
            <a:r>
              <a:rPr lang="ar-EG" sz="1200" dirty="0">
                <a:effectLst/>
                <a:latin typeface="Alexandria" pitchFamily="2" charset="-78"/>
                <a:ea typeface="Calibri" panose="020F0502020204030204" pitchFamily="34" charset="0"/>
                <a:cs typeface="Alexandria" pitchFamily="2" charset="-78"/>
              </a:rPr>
              <a:t>2000)</a:t>
            </a:r>
            <a:r>
              <a:rPr lang="ar-JO"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marL="180000" indent="-216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 أن نظام الاتصال ينقل للأفراد والجماعات داخل المنظمة معلومات كاملة وصحيحة عن سياساتها وبرامجها وأهدافها، وذلك بدرجة كافية من الوضوح.</a:t>
            </a:r>
            <a:endParaRPr lang="en-US" sz="1600" dirty="0">
              <a:effectLst/>
              <a:latin typeface="Alexandria" pitchFamily="2" charset="-78"/>
              <a:ea typeface="Calibri" panose="020F0502020204030204" pitchFamily="34" charset="0"/>
              <a:cs typeface="Alexandria" pitchFamily="2" charset="-78"/>
            </a:endParaRPr>
          </a:p>
          <a:p>
            <a:pPr marL="180000" indent="-216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 التعرف على اتجاهات الأفراد وآرائهم ومقترحاتهم بما يتيح فرصة التنبؤ باحتمالات السلوك عند التغيير.</a:t>
            </a:r>
            <a:r>
              <a:rPr lang="ar-EG" sz="16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648226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53149" y="1825195"/>
            <a:ext cx="9565651" cy="41692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1308101" y="1961874"/>
            <a:ext cx="9283700" cy="3897862"/>
          </a:xfrm>
          <a:prstGeom prst="rect">
            <a:avLst/>
          </a:prstGeom>
          <a:noFill/>
        </p:spPr>
        <p:txBody>
          <a:bodyPr wrap="square" rtlCol="0">
            <a:spAutoFit/>
          </a:bodyPr>
          <a:lstStyle/>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ونتيجة لذلك فإن نظام الاتصال يعني تدفق مخطط للمعلومات بين أجزاء التنظيم، وتوجيه للعلاقات والتفاعلات الاجتماعية، بما يحقق درجة عالية من التماسك بين الأفراد، ويخلق نوعًا من الإقناع، ويزيل التناقضات وأشكال المقاومة الصادرة عن نقص المعرفة أو تشوه المعلومات </a:t>
            </a:r>
            <a:r>
              <a:rPr lang="ar-EG" sz="1600" dirty="0">
                <a:latin typeface="Alexandria" pitchFamily="2" charset="-78"/>
                <a:ea typeface="Calibri" panose="020F0502020204030204" pitchFamily="34" charset="0"/>
                <a:cs typeface="Alexandria" pitchFamily="2" charset="-78"/>
              </a:rPr>
              <a:t>الخاصة</a:t>
            </a:r>
            <a:r>
              <a:rPr lang="ar-JO"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ب</a:t>
            </a:r>
            <a:r>
              <a:rPr lang="ar-JO" sz="1600" dirty="0">
                <a:effectLst/>
                <a:latin typeface="Alexandria" pitchFamily="2" charset="-78"/>
                <a:ea typeface="Calibri" panose="020F0502020204030204" pitchFamily="34" charset="0"/>
                <a:cs typeface="Alexandria" pitchFamily="2" charset="-78"/>
              </a:rPr>
              <a:t>التغيير.</a:t>
            </a:r>
            <a:endParaRPr lang="en-US"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ويُعتبر توافر نظام جيد للاتصالات التنظيمية من الأمور الجوهرية لنجاح التغيير؛ إذ تؤكد الدراسات أن أهم أسباب مقاومة الأفراد داخل المنظمة للتغيير هو عدم معرفتهم بأهدافه وأبعاده وقصور المعلومات، كما </a:t>
            </a:r>
            <a:r>
              <a:rPr lang="ar-EG" sz="1600" dirty="0">
                <a:effectLst/>
                <a:latin typeface="Alexandria" pitchFamily="2" charset="-78"/>
                <a:ea typeface="Calibri" panose="020F0502020204030204" pitchFamily="34" charset="0"/>
                <a:cs typeface="Alexandria" pitchFamily="2" charset="-78"/>
              </a:rPr>
              <a:t>يُنظر للاتصال على أنه وسيلة أساسية للتغيير السلوكي الفعال، </a:t>
            </a:r>
            <a:r>
              <a:rPr lang="ar-SA" sz="1600" dirty="0">
                <a:effectLst/>
                <a:latin typeface="Alexandria" pitchFamily="2" charset="-78"/>
                <a:ea typeface="Calibri" panose="020F0502020204030204" pitchFamily="34" charset="0"/>
                <a:cs typeface="Alexandria" pitchFamily="2" charset="-78"/>
              </a:rPr>
              <a:t>فمن خلال الاتصال بجماهير المنظمة يمكن تصحيح أية مفاهيم خاطئة أو عقبات أمام الاتصال، وبناء عليه يتم تقييم ما حدث وتعديل السياسات والبرامج المختلفة للمنظمة</a:t>
            </a:r>
            <a:r>
              <a:rPr lang="ar-EG" sz="1600" dirty="0">
                <a:effectLst/>
                <a:latin typeface="Alexandria" pitchFamily="2" charset="-78"/>
                <a:ea typeface="Calibri" panose="020F0502020204030204" pitchFamily="34" charset="0"/>
                <a:cs typeface="Alexandria" pitchFamily="2" charset="-78"/>
              </a:rPr>
              <a:t>.</a:t>
            </a:r>
          </a:p>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وكذلك من خلال الاتصال يمكن للمنظمة أن تقوم بشرح فلسفتها وسياستها وتص</a:t>
            </a:r>
            <a:r>
              <a:rPr lang="ar-EG" sz="1600" dirty="0">
                <a:effectLst/>
                <a:latin typeface="Alexandria" pitchFamily="2" charset="-78"/>
                <a:ea typeface="Calibri" panose="020F0502020204030204" pitchFamily="34" charset="0"/>
                <a:cs typeface="Alexandria" pitchFamily="2" charset="-78"/>
              </a:rPr>
              <a:t>ـ</a:t>
            </a:r>
            <a:r>
              <a:rPr lang="ar-SA" sz="1600" dirty="0">
                <a:effectLst/>
                <a:latin typeface="Alexandria" pitchFamily="2" charset="-78"/>
                <a:ea typeface="Calibri" panose="020F0502020204030204" pitchFamily="34" charset="0"/>
                <a:cs typeface="Alexandria" pitchFamily="2" charset="-78"/>
              </a:rPr>
              <a:t>رفاتها في المجالات المختلفة المرتبطة بمصالح جماهيرها، فهي عملية متبادلة وأساسية لتحقيق التفاهم المشترك، </a:t>
            </a:r>
            <a:endParaRPr lang="en-US"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17819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1"/>
            <a:ext cx="7137438" cy="4460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65231" y="1433358"/>
            <a:ext cx="6718300" cy="4190250"/>
          </a:xfrm>
          <a:prstGeom prst="rect">
            <a:avLst/>
          </a:prstGeom>
          <a:noFill/>
        </p:spPr>
        <p:txBody>
          <a:bodyPr wrap="square" rtlCol="0">
            <a:spAutoFit/>
          </a:bodyPr>
          <a:lstStyle/>
          <a:p>
            <a:pPr indent="10800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فجماهير المنظمة في حاجة إلى معرفة ما تقوم به من تصرفات وأعمال لتحقيق رضاهم ومقابلة احتياجاتهم، فإذا لم تقم المنظمة بإجراء اتصالاتها وشرح أبعاد مواقفها فسوف يقومون من أنفسهم بتفسير هذا الموقف</a:t>
            </a:r>
            <a:r>
              <a:rPr lang="ar-JO" sz="1600" dirty="0">
                <a:effectLst/>
                <a:latin typeface="Alexandria" pitchFamily="2" charset="-78"/>
                <a:ea typeface="Calibri" panose="020F0502020204030204" pitchFamily="34" charset="0"/>
                <a:cs typeface="Alexandria" pitchFamily="2" charset="-78"/>
              </a:rPr>
              <a:t>؛ ومن ثم فقد يكون تفسيرهم خاطئًا، مما يؤدي إلى مقاومة عملية التغيير وفشلها، وإحداث الضرر بالمنظمة بأسرها.</a:t>
            </a:r>
            <a:endParaRPr lang="ar-EG"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ويؤكد الباحثون على أهمية دور الاتصال في عملية إدارة التغيير قائلين إنه </a:t>
            </a:r>
            <a:r>
              <a:rPr lang="ar-SA" sz="1600" dirty="0">
                <a:effectLst/>
                <a:latin typeface="Alexandria" pitchFamily="2" charset="-78"/>
                <a:ea typeface="Calibri" panose="020F0502020204030204" pitchFamily="34" charset="0"/>
                <a:cs typeface="Alexandria" pitchFamily="2" charset="-78"/>
              </a:rPr>
              <a:t>إذا كان الاتصال متطورًا ومتناغمًا والمعلومات التي يقدمها ذات قيمة عن عملية التغيير التي تحدث بالمنظمة فإنه يعزز قبول العاملين في المنظمة لهذه العملية، وأما إذا كان هذا الاتصال ضعيفًا، فإن ذلك يقلل من احتمال قبول هؤلاء العاملين لها. كما </a:t>
            </a:r>
            <a:r>
              <a:rPr lang="ar-EG" sz="1600" dirty="0">
                <a:effectLst/>
                <a:latin typeface="Alexandria" pitchFamily="2" charset="-78"/>
                <a:ea typeface="Calibri" panose="020F0502020204030204" pitchFamily="34" charset="0"/>
                <a:cs typeface="Alexandria" pitchFamily="2" charset="-78"/>
              </a:rPr>
              <a:t>يُنظر إلى الاتصال باعتباره عنـصرًا</a:t>
            </a:r>
            <a:r>
              <a:rPr lang="ar-JO" sz="1600" dirty="0">
                <a:effectLst/>
                <a:latin typeface="Alexandria" pitchFamily="2" charset="-78"/>
                <a:ea typeface="Calibri" panose="020F0502020204030204" pitchFamily="34" charset="0"/>
                <a:cs typeface="Alexandria" pitchFamily="2" charset="-78"/>
              </a:rPr>
              <a:t> جوهريًّا لإجراء التغيير التنظيمي بشكل فعال.</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838597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26500" y="952845"/>
            <a:ext cx="390983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03300" y="1412192"/>
            <a:ext cx="78232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17600" y="1611158"/>
            <a:ext cx="7604614" cy="3823611"/>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وتأكيدًا على هذا، فقد أقرت الأدبيات أن الدور الذي يمارسه الاتصال أثناء التغيير في المنظمات هو أمر ضروري للإدارة الناجحة للتغيير. فيهدف الاتصال أثناء "مرحلة </a:t>
            </a:r>
            <a:r>
              <a:rPr lang="ar-JO" sz="1600" dirty="0">
                <a:effectLst/>
                <a:latin typeface="Alexandria" pitchFamily="2" charset="-78"/>
                <a:ea typeface="Calibri" panose="020F0502020204030204" pitchFamily="34" charset="0"/>
                <a:cs typeface="Alexandria" pitchFamily="2" charset="-78"/>
              </a:rPr>
              <a:t>إزالة الجمود" إلى </a:t>
            </a:r>
            <a:r>
              <a:rPr lang="ar-EG" sz="1600" dirty="0">
                <a:effectLst/>
                <a:latin typeface="Alexandria" pitchFamily="2" charset="-78"/>
                <a:ea typeface="Calibri" panose="020F0502020204030204" pitchFamily="34" charset="0"/>
                <a:cs typeface="Alexandria" pitchFamily="2" charset="-78"/>
              </a:rPr>
              <a:t>إعداد العاملين والمنظمة من أجل التغيير. </a:t>
            </a:r>
            <a:endParaRPr lang="en-US" sz="1600" dirty="0">
              <a:effectLst/>
              <a:latin typeface="Alexandria" pitchFamily="2" charset="-78"/>
              <a:ea typeface="Calibri" panose="020F0502020204030204" pitchFamily="34" charset="0"/>
              <a:cs typeface="Alexandria" pitchFamily="2" charset="-78"/>
            </a:endParaRP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فمن المهم الاتصال بالمعنيين بالتغيير لتعريفهم بالهدف من وراء التغيير وماذا يحدث في التغيير. وأن أول ما يجب توصيله من خلال الاتصال هو أن هناك حاجة للتغيير، وذلك عن طريق الإشارة إلى التناقض فيما بين النتائج المرجوة والنتائج الفعلية. كما أن للاتصال دورًا مهما جدًّا في "مرحلة التغيير</a:t>
            </a:r>
            <a:r>
              <a:rPr lang="ar-JO" sz="1600" dirty="0">
                <a:effectLst/>
                <a:latin typeface="Calibri" panose="020F0502020204030204" pitchFamily="34" charset="0"/>
                <a:ea typeface="Calibri" panose="020F0502020204030204" pitchFamily="34" charset="0"/>
                <a:cs typeface="Alexandria" pitchFamily="2" charset="-78"/>
              </a:rPr>
              <a:t>"</a:t>
            </a:r>
            <a:r>
              <a:rPr lang="ar-EG" sz="1600" dirty="0">
                <a:effectLst/>
                <a:latin typeface="Calibri" panose="020F0502020204030204" pitchFamily="34" charset="0"/>
                <a:ea typeface="Calibri" panose="020F0502020204030204" pitchFamily="34" charset="0"/>
                <a:cs typeface="Alexandria" pitchFamily="2" charset="-78"/>
              </a:rPr>
              <a:t>، والتي يتم خلالها إجراء التغيير؛ وذلك نظرًا لوجود الكثير من الأنشطة التنظيمية، وأن معظم العاملين في المنظمة لا يشاركون بشكل مباشر في عملية التغيير، ولا يعرفون على وجه التحديد ما يحدث؛ وبالتالي يزيد مستوى الشك، وتظهر الشائعات،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20087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1" y="1285191"/>
            <a:ext cx="8496339" cy="48862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14430" y="1395258"/>
            <a:ext cx="8197870" cy="4636526"/>
          </a:xfrm>
          <a:prstGeom prst="rect">
            <a:avLst/>
          </a:prstGeom>
          <a:noFill/>
        </p:spPr>
        <p:txBody>
          <a:bodyPr wrap="square" rtlCol="0">
            <a:spAutoFit/>
          </a:bodyPr>
          <a:lstStyle/>
          <a:p>
            <a:pPr indent="108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ويهدف الاتصال في هذه المرحلة إلى إمداد غير المشاركين في تنفيذ التغيير بمعلومات مفصلة ودقيقة حول ما يحدث، وتزويد المشاركين في العملية بمعلومات عن أدوارهم في عملية التغيير، بالإضافة إلى معلومات حول كيفية تأثير التغيير عليهم، وأدوارهم ومسؤولياتهم الجديدة، ونبذ كل المعلومات المضللة التي يتم تداولها في المنظمة. </a:t>
            </a:r>
          </a:p>
          <a:p>
            <a:pPr indent="108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ويهدف الاتصال أثناء "مرحلة إعادة التجميد" ــ بشكل أساسي ــ إلى بناء الهياكل والعمليات التي تدعم الأساليب الجديدة، ويجب أن تتمحور الاتصالات حول الإجابة على أسئلة العاملين المتعلقة بالكفاءة والمكافآت والتوجيه والأدوار. </a:t>
            </a:r>
          </a:p>
          <a:p>
            <a:pPr indent="108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وتنتقل في هذه المرحلة مسئولية الاتصال بالعاملين من المدير التنفيذي والإدارة إلى المشـرفين على الإدارات في أسفل التسلسل الهرمي، ويجب أن يكون تدفق المعلومات مستمرًا وملموسًا ومتعدد الاتجاهات، بحيث يكون لدى العاملين فهم كاف للتأثيرات الشخصية التي قد تترتب على التغيير.  وعلاوة على ذلك، فإنه يجب أن تركز أهداف اتصال التغيير على معالجة قضايا العاملين وتوفير لمسة إنسانية.</a:t>
            </a:r>
            <a:endParaRPr lang="ar-EG"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51569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702838" cy="4429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08100" y="1440227"/>
            <a:ext cx="9486900" cy="4198585"/>
          </a:xfrm>
          <a:prstGeom prst="rect">
            <a:avLst/>
          </a:prstGeom>
          <a:noFill/>
        </p:spPr>
        <p:txBody>
          <a:bodyPr wrap="square" rtlCol="0">
            <a:spAutoFit/>
          </a:bodyPr>
          <a:lstStyle/>
          <a:p>
            <a:pPr algn="justLow" rtl="1">
              <a:lnSpc>
                <a:spcPct val="120000"/>
              </a:lnSpc>
              <a:spcAft>
                <a:spcPts val="600"/>
              </a:spcAft>
            </a:pPr>
            <a:r>
              <a:rPr lang="ar-EG" sz="1600" b="1" dirty="0">
                <a:effectLst/>
                <a:latin typeface="Alexandria" pitchFamily="2" charset="-78"/>
                <a:ea typeface="Times New Roman" panose="02020603050405020304" pitchFamily="18" charset="0"/>
                <a:cs typeface="Alexandria" pitchFamily="2" charset="-78"/>
              </a:rPr>
              <a:t>الهوامش (المراجع):</a:t>
            </a:r>
            <a:r>
              <a:rPr lang="ar-EG" sz="1600" b="1" dirty="0">
                <a:effectLst/>
                <a:latin typeface="Alexandria" pitchFamily="2" charset="-78"/>
                <a:ea typeface="Calibri" panose="020F0502020204030204" pitchFamily="34" charset="0"/>
                <a:cs typeface="Alexandria" pitchFamily="2" charset="-78"/>
              </a:rPr>
              <a:t>	</a:t>
            </a:r>
            <a:endParaRPr lang="ar-EG" sz="1600" dirty="0">
              <a:latin typeface="Alexandria" pitchFamily="2" charset="-78"/>
              <a:cs typeface="Alexandria" pitchFamily="2" charset="-78"/>
            </a:endParaRPr>
          </a:p>
          <a:p>
            <a:pPr marL="216000" lvl="0" indent="-144000" algn="justLow" rtl="1">
              <a:lnSpc>
                <a:spcPct val="150000"/>
              </a:lnSpc>
              <a:spcAft>
                <a:spcPts val="600"/>
              </a:spcAft>
              <a:buFont typeface="Simplified Arabic" panose="02020603050405020304" pitchFamily="18" charset="-78"/>
              <a:buChar char="-"/>
            </a:pPr>
            <a:r>
              <a:rPr lang="ar-EG" sz="1400" dirty="0">
                <a:effectLst/>
                <a:latin typeface="Alexandria" pitchFamily="2" charset="-78"/>
                <a:ea typeface="Times New Roman" panose="02020603050405020304" pitchFamily="18" charset="0"/>
                <a:cs typeface="Alexandria" pitchFamily="2" charset="-78"/>
              </a:rPr>
              <a:t>آمال بترا حنا، تأثير الصراع التنظيمي على الرضا الوظيفي في الأجهزة الحكومية في مصـر: دراسة حالة مستشفى قـصر العيني، </a:t>
            </a:r>
            <a:r>
              <a:rPr lang="ar-EG" sz="1400" b="1" dirty="0">
                <a:effectLst/>
                <a:latin typeface="Alexandria" pitchFamily="2" charset="-78"/>
                <a:ea typeface="Times New Roman" panose="02020603050405020304" pitchFamily="18" charset="0"/>
                <a:cs typeface="Alexandria" pitchFamily="2" charset="-78"/>
              </a:rPr>
              <a:t>رسالة ماجستير</a:t>
            </a:r>
            <a:r>
              <a:rPr lang="ar-EG" sz="1400" dirty="0">
                <a:effectLst/>
                <a:latin typeface="Alexandria" pitchFamily="2" charset="-78"/>
                <a:ea typeface="Times New Roman" panose="02020603050405020304" pitchFamily="18" charset="0"/>
                <a:cs typeface="Alexandria" pitchFamily="2" charset="-78"/>
              </a:rPr>
              <a:t>، غير منشورة (كلية الاقتصاد والعلوم السياسية: جامعة القاهرة، 2003).</a:t>
            </a:r>
          </a:p>
          <a:p>
            <a:pPr marL="216000" indent="-144000" algn="justLow" rtl="1">
              <a:lnSpc>
                <a:spcPct val="150000"/>
              </a:lnSpc>
              <a:spcAft>
                <a:spcPts val="600"/>
              </a:spcAft>
              <a:buFont typeface="Simplified Arabic" panose="02020603050405020304" pitchFamily="18" charset="-78"/>
              <a:buChar char="-"/>
            </a:pPr>
            <a:r>
              <a:rPr lang="ar-SA" sz="1400" dirty="0">
                <a:latin typeface="Alexandria" pitchFamily="2" charset="-78"/>
                <a:ea typeface="Times New Roman" panose="02020603050405020304" pitchFamily="18" charset="0"/>
                <a:cs typeface="Alexandria" pitchFamily="2" charset="-78"/>
              </a:rPr>
              <a:t>أحمد فهمي جلال، </a:t>
            </a:r>
            <a:r>
              <a:rPr lang="ar-SA" sz="1400" b="1" dirty="0">
                <a:latin typeface="Alexandria" pitchFamily="2" charset="-78"/>
                <a:ea typeface="Times New Roman" panose="02020603050405020304" pitchFamily="18" charset="0"/>
                <a:cs typeface="Alexandria" pitchFamily="2" charset="-78"/>
              </a:rPr>
              <a:t>مبادئ التنظيم وإدارة الأعمال</a:t>
            </a:r>
            <a:r>
              <a:rPr lang="ar-SA" sz="1400" dirty="0">
                <a:latin typeface="Alexandria" pitchFamily="2" charset="-78"/>
                <a:ea typeface="Times New Roman" panose="02020603050405020304" pitchFamily="18" charset="0"/>
                <a:cs typeface="Alexandria" pitchFamily="2" charset="-78"/>
              </a:rPr>
              <a:t> (القاهرة: د. ن.، 2006).</a:t>
            </a:r>
            <a:endParaRPr lang="ar-EG" sz="1400" dirty="0">
              <a:latin typeface="Alexandria" pitchFamily="2" charset="-78"/>
              <a:ea typeface="Times New Roman" panose="02020603050405020304" pitchFamily="18" charset="0"/>
              <a:cs typeface="Alexandria" pitchFamily="2" charset="-78"/>
            </a:endParaRPr>
          </a:p>
          <a:p>
            <a:pPr marL="216000" lvl="0" indent="-144000" algn="justLow" rtl="1">
              <a:lnSpc>
                <a:spcPct val="150000"/>
              </a:lnSpc>
              <a:spcAft>
                <a:spcPts val="600"/>
              </a:spcAft>
              <a:buFont typeface="Simplified Arabic" panose="02020603050405020304" pitchFamily="18" charset="-78"/>
              <a:buChar char="-"/>
            </a:pPr>
            <a:r>
              <a:rPr lang="ar-JO" sz="1400" dirty="0">
                <a:latin typeface="Alexandria" pitchFamily="2" charset="-78"/>
                <a:ea typeface="Times New Roman" panose="02020603050405020304" pitchFamily="18" charset="0"/>
                <a:cs typeface="Alexandria" pitchFamily="2" charset="-78"/>
              </a:rPr>
              <a:t>أحمد ماهر</a:t>
            </a:r>
            <a:r>
              <a:rPr lang="ar-JO" sz="1400" b="1" dirty="0">
                <a:latin typeface="Alexandria" pitchFamily="2" charset="-78"/>
                <a:ea typeface="Times New Roman" panose="02020603050405020304" pitchFamily="18" charset="0"/>
                <a:cs typeface="Alexandria" pitchFamily="2" charset="-78"/>
              </a:rPr>
              <a:t>، السلوك التنظيمي: مدخل بناء المهارات،</a:t>
            </a:r>
            <a:r>
              <a:rPr lang="ar-JO" sz="1400" dirty="0">
                <a:latin typeface="Alexandria" pitchFamily="2" charset="-78"/>
                <a:ea typeface="Times New Roman" panose="02020603050405020304" pitchFamily="18" charset="0"/>
                <a:cs typeface="Alexandria" pitchFamily="2" charset="-78"/>
              </a:rPr>
              <a:t> ط8 (الإسكندرية: الدار الجامعية</a:t>
            </a:r>
            <a:r>
              <a:rPr lang="ar-SA" sz="1400" dirty="0">
                <a:latin typeface="Alexandria" pitchFamily="2" charset="-78"/>
                <a:ea typeface="Times New Roman" panose="02020603050405020304" pitchFamily="18" charset="0"/>
                <a:cs typeface="Alexandria" pitchFamily="2" charset="-78"/>
              </a:rPr>
              <a:t>،</a:t>
            </a:r>
            <a:r>
              <a:rPr lang="ar-JO" sz="1400" dirty="0">
                <a:latin typeface="Alexandria" pitchFamily="2" charset="-78"/>
                <a:ea typeface="Times New Roman" panose="02020603050405020304" pitchFamily="18" charset="0"/>
                <a:cs typeface="Alexandria" pitchFamily="2" charset="-78"/>
              </a:rPr>
              <a:t> 2008).</a:t>
            </a:r>
            <a:endParaRPr lang="ar-EG" sz="1400" dirty="0">
              <a:latin typeface="Alexandria" pitchFamily="2" charset="-78"/>
              <a:ea typeface="Times New Roman" panose="02020603050405020304" pitchFamily="18" charset="0"/>
              <a:cs typeface="Alexandria" pitchFamily="2" charset="-78"/>
            </a:endParaRPr>
          </a:p>
          <a:p>
            <a:pPr marL="216000" indent="-144000" algn="justLow" rtl="1">
              <a:lnSpc>
                <a:spcPct val="150000"/>
              </a:lnSpc>
              <a:spcAft>
                <a:spcPts val="600"/>
              </a:spcAft>
              <a:buFont typeface="Simplified Arabic" panose="02020603050405020304" pitchFamily="18" charset="-78"/>
              <a:buChar char="-"/>
            </a:pPr>
            <a:r>
              <a:rPr lang="ar-SA" sz="1400" dirty="0">
                <a:latin typeface="Alexandria" pitchFamily="2" charset="-78"/>
                <a:ea typeface="Times New Roman" panose="02020603050405020304" pitchFamily="18" charset="0"/>
                <a:cs typeface="Alexandria" pitchFamily="2" charset="-78"/>
              </a:rPr>
              <a:t>سعيد يس عامر، </a:t>
            </a:r>
            <a:r>
              <a:rPr lang="ar-SA" sz="1400" b="1" dirty="0">
                <a:latin typeface="Alexandria" pitchFamily="2" charset="-78"/>
                <a:ea typeface="Times New Roman" panose="02020603050405020304" pitchFamily="18" charset="0"/>
                <a:cs typeface="Alexandria" pitchFamily="2" charset="-78"/>
              </a:rPr>
              <a:t>الاتصالات الإدارية والمدخل السلوكي لها</a:t>
            </a:r>
            <a:r>
              <a:rPr lang="ar-SA" sz="1400" dirty="0">
                <a:latin typeface="Alexandria" pitchFamily="2" charset="-78"/>
                <a:ea typeface="Times New Roman" panose="02020603050405020304" pitchFamily="18" charset="0"/>
                <a:cs typeface="Alexandria" pitchFamily="2" charset="-78"/>
              </a:rPr>
              <a:t>، ط2 (القاهرة: مركز وايد سيرفيس للاستشارات والتطوير الإداري، 2000).</a:t>
            </a:r>
            <a:endParaRPr lang="ar-EG" sz="1400" dirty="0">
              <a:latin typeface="Alexandria" pitchFamily="2" charset="-78"/>
              <a:ea typeface="Times New Roman" panose="02020603050405020304" pitchFamily="18" charset="0"/>
              <a:cs typeface="Alexandria" pitchFamily="2" charset="-78"/>
            </a:endParaRPr>
          </a:p>
          <a:p>
            <a:pPr marL="216000" indent="-144000" algn="justLow" rtl="1">
              <a:lnSpc>
                <a:spcPct val="150000"/>
              </a:lnSpc>
              <a:spcAft>
                <a:spcPts val="600"/>
              </a:spcAft>
              <a:buFont typeface="Simplified Arabic" panose="02020603050405020304" pitchFamily="18" charset="-78"/>
              <a:buChar char="-"/>
            </a:pPr>
            <a:r>
              <a:rPr lang="ar-SA" sz="1400" dirty="0">
                <a:latin typeface="Alexandria" pitchFamily="2" charset="-78"/>
                <a:ea typeface="Times New Roman" panose="02020603050405020304" pitchFamily="18" charset="0"/>
                <a:cs typeface="Alexandria" pitchFamily="2" charset="-78"/>
              </a:rPr>
              <a:t>صلاح الدين محمد عبدالباقي، </a:t>
            </a:r>
            <a:r>
              <a:rPr lang="ar-SA" sz="1400" b="1" dirty="0">
                <a:latin typeface="Alexandria" pitchFamily="2" charset="-78"/>
                <a:ea typeface="Times New Roman" panose="02020603050405020304" pitchFamily="18" charset="0"/>
                <a:cs typeface="Alexandria" pitchFamily="2" charset="-78"/>
              </a:rPr>
              <a:t>السلوك التنظيمي: مدخل تطبيقي معاصر </a:t>
            </a:r>
            <a:r>
              <a:rPr lang="ar-SA" sz="1400" dirty="0">
                <a:latin typeface="Alexandria" pitchFamily="2" charset="-78"/>
                <a:ea typeface="Times New Roman" panose="02020603050405020304" pitchFamily="18" charset="0"/>
                <a:cs typeface="Alexandria" pitchFamily="2" charset="-78"/>
              </a:rPr>
              <a:t>(الإسكندرية: دار الجامعة الجديدة، 2003).</a:t>
            </a:r>
            <a:endParaRPr lang="ar-EG" sz="1400" dirty="0">
              <a:latin typeface="Alexandria" pitchFamily="2" charset="-78"/>
              <a:ea typeface="Times New Roman" panose="02020603050405020304" pitchFamily="18" charset="0"/>
              <a:cs typeface="Alexandria" pitchFamily="2" charset="-78"/>
            </a:endParaRPr>
          </a:p>
          <a:p>
            <a:pPr marL="216000" indent="-144000" algn="justLow" rtl="1">
              <a:lnSpc>
                <a:spcPct val="150000"/>
              </a:lnSpc>
              <a:spcAft>
                <a:spcPts val="600"/>
              </a:spcAft>
              <a:buFont typeface="Simplified Arabic" panose="02020603050405020304" pitchFamily="18" charset="-78"/>
              <a:buChar char="-"/>
            </a:pPr>
            <a:r>
              <a:rPr lang="ar-SA" sz="1400" dirty="0">
                <a:latin typeface="Alexandria" pitchFamily="2" charset="-78"/>
                <a:ea typeface="Times New Roman" panose="02020603050405020304" pitchFamily="18" charset="0"/>
                <a:cs typeface="Alexandria" pitchFamily="2" charset="-78"/>
              </a:rPr>
              <a:t>محمد المحمدي الماضي وآخرون، </a:t>
            </a:r>
            <a:r>
              <a:rPr lang="ar-SA" sz="1400" b="1" dirty="0">
                <a:latin typeface="Alexandria" pitchFamily="2" charset="-78"/>
                <a:ea typeface="Times New Roman" panose="02020603050405020304" pitchFamily="18" charset="0"/>
                <a:cs typeface="Alexandria" pitchFamily="2" charset="-78"/>
              </a:rPr>
              <a:t>أساسيات الإدارة1</a:t>
            </a:r>
            <a:r>
              <a:rPr lang="ar-SA" sz="1400" dirty="0">
                <a:latin typeface="Alexandria" pitchFamily="2" charset="-78"/>
                <a:ea typeface="Times New Roman" panose="02020603050405020304" pitchFamily="18" charset="0"/>
                <a:cs typeface="Alexandria" pitchFamily="2" charset="-78"/>
              </a:rPr>
              <a:t> (جامعة القاهرة: مركز التعليم المفتوح، 2001).</a:t>
            </a:r>
            <a:endParaRPr lang="ar-EG" sz="1400" dirty="0">
              <a:latin typeface="Alexandria" pitchFamily="2" charset="-78"/>
              <a:ea typeface="Times New Roman" panose="02020603050405020304" pitchFamily="18" charset="0"/>
              <a:cs typeface="Alexandria" pitchFamily="2" charset="-78"/>
            </a:endParaRPr>
          </a:p>
          <a:p>
            <a:pPr marL="216000" lvl="0" indent="-144000" algn="justLow" rtl="1">
              <a:lnSpc>
                <a:spcPct val="150000"/>
              </a:lnSpc>
              <a:spcAft>
                <a:spcPts val="600"/>
              </a:spcAft>
              <a:buFont typeface="Simplified Arabic" panose="02020603050405020304" pitchFamily="18" charset="-78"/>
              <a:buChar char="-"/>
            </a:pPr>
            <a:r>
              <a:rPr lang="ar-EG" sz="1400" dirty="0">
                <a:effectLst/>
                <a:latin typeface="Alexandria" pitchFamily="2" charset="-78"/>
                <a:ea typeface="Times New Roman" panose="02020603050405020304" pitchFamily="18" charset="0"/>
                <a:cs typeface="Alexandria" pitchFamily="2" charset="-78"/>
              </a:rPr>
              <a:t>محمد عبدالله عبدالرحيم، </a:t>
            </a:r>
            <a:r>
              <a:rPr lang="ar-EG" sz="1400" b="1" dirty="0">
                <a:effectLst/>
                <a:latin typeface="Alexandria" pitchFamily="2" charset="-78"/>
                <a:ea typeface="Times New Roman" panose="02020603050405020304" pitchFamily="18" charset="0"/>
                <a:cs typeface="Alexandria" pitchFamily="2" charset="-78"/>
              </a:rPr>
              <a:t>أساسيات الإدارة والتنظيم، </a:t>
            </a:r>
            <a:r>
              <a:rPr lang="ar-EG" sz="1400" dirty="0">
                <a:effectLst/>
                <a:latin typeface="Alexandria" pitchFamily="2" charset="-78"/>
                <a:ea typeface="Times New Roman" panose="02020603050405020304" pitchFamily="18" charset="0"/>
                <a:cs typeface="Alexandria" pitchFamily="2" charset="-78"/>
              </a:rPr>
              <a:t>ط2 (القاهرة: مكتب سعد، د. ت.).</a:t>
            </a:r>
          </a:p>
          <a:p>
            <a:pPr marL="216000" lvl="0" indent="-144000" algn="justLow" rtl="1">
              <a:lnSpc>
                <a:spcPct val="150000"/>
              </a:lnSpc>
              <a:spcAft>
                <a:spcPts val="600"/>
              </a:spcAft>
              <a:buFont typeface="Simplified Arabic" panose="02020603050405020304" pitchFamily="18" charset="-78"/>
              <a:buChar char="-"/>
            </a:pPr>
            <a:r>
              <a:rPr lang="ar-EG" sz="1400" dirty="0">
                <a:effectLst/>
                <a:latin typeface="Alexandria" pitchFamily="2" charset="-78"/>
                <a:ea typeface="Times New Roman" panose="02020603050405020304" pitchFamily="18" charset="0"/>
                <a:cs typeface="Alexandria" pitchFamily="2" charset="-78"/>
              </a:rPr>
              <a:t>نبيل عشوش، </a:t>
            </a:r>
            <a:r>
              <a:rPr lang="ar-EG" sz="1400" b="1" dirty="0">
                <a:effectLst/>
                <a:latin typeface="Alexandria" pitchFamily="2" charset="-78"/>
                <a:ea typeface="Times New Roman" panose="02020603050405020304" pitchFamily="18" charset="0"/>
                <a:cs typeface="Alexandria" pitchFamily="2" charset="-78"/>
              </a:rPr>
              <a:t>أسس الإدارة المعاصرة </a:t>
            </a:r>
            <a:r>
              <a:rPr lang="ar-EG" sz="1400" dirty="0">
                <a:effectLst/>
                <a:latin typeface="Alexandria" pitchFamily="2" charset="-78"/>
                <a:ea typeface="Times New Roman" panose="02020603050405020304" pitchFamily="18" charset="0"/>
                <a:cs typeface="Alexandria" pitchFamily="2" charset="-78"/>
              </a:rPr>
              <a:t>(القاهرة: د. ن.، 2000). </a:t>
            </a:r>
            <a:endParaRPr lang="ar-EG" sz="1400" dirty="0">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0451245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678892"/>
            <a:ext cx="8305838" cy="3596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31862" y="1833927"/>
            <a:ext cx="8083563" cy="3318344"/>
          </a:xfrm>
          <a:prstGeom prst="rect">
            <a:avLst/>
          </a:prstGeom>
          <a:noFill/>
        </p:spPr>
        <p:txBody>
          <a:bodyPr wrap="square" rtlCol="0">
            <a:spAutoFit/>
          </a:bodyPr>
          <a:lstStyle/>
          <a:p>
            <a:pPr algn="r"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الهوامش (المراجع):</a:t>
            </a:r>
            <a:r>
              <a:rPr lang="ar-EG" sz="1400" b="1" dirty="0">
                <a:effectLst/>
                <a:latin typeface="Alexandria" pitchFamily="2" charset="-78"/>
                <a:ea typeface="Calibri" panose="020F0502020204030204" pitchFamily="34" charset="0"/>
                <a:cs typeface="Alexandria" pitchFamily="2" charset="-78"/>
              </a:rPr>
              <a:t>	</a:t>
            </a:r>
            <a:endParaRPr lang="ar-EG" sz="1400" dirty="0">
              <a:latin typeface="Alexandria" pitchFamily="2" charset="-78"/>
              <a:cs typeface="Alexandria" pitchFamily="2" charset="-78"/>
            </a:endParaRPr>
          </a:p>
          <a:p>
            <a:pPr marL="108000" lvl="0" indent="-180000" algn="justLow">
              <a:lnSpc>
                <a:spcPct val="150000"/>
              </a:lnSpc>
              <a:spcAft>
                <a:spcPts val="600"/>
              </a:spcAft>
              <a:buFont typeface="Simplified Arabic" panose="02020603050405020304" pitchFamily="18" charset="-78"/>
              <a:buChar char="-"/>
            </a:pPr>
            <a:r>
              <a:rPr lang="en-US" sz="1400" dirty="0" err="1">
                <a:effectLst/>
                <a:latin typeface="Alexandria" pitchFamily="2" charset="-78"/>
                <a:ea typeface="Calibri" panose="020F0502020204030204" pitchFamily="34" charset="0"/>
                <a:cs typeface="Alexandria" pitchFamily="2" charset="-78"/>
              </a:rPr>
              <a:t>Catrin</a:t>
            </a:r>
            <a:r>
              <a:rPr lang="en-US" sz="1400" dirty="0">
                <a:effectLst/>
                <a:latin typeface="Alexandria" pitchFamily="2" charset="-78"/>
                <a:ea typeface="Calibri" panose="020F0502020204030204" pitchFamily="34" charset="0"/>
                <a:cs typeface="Alexandria" pitchFamily="2" charset="-78"/>
              </a:rPr>
              <a:t> Johansson, Key Findings in Discourse on Organizational Change,</a:t>
            </a:r>
            <a:r>
              <a:rPr lang="en-US" sz="1400" b="1" dirty="0">
                <a:effectLst/>
                <a:latin typeface="Alexandria" pitchFamily="2" charset="-78"/>
                <a:ea typeface="Calibri" panose="020F0502020204030204" pitchFamily="34" charset="0"/>
                <a:cs typeface="Alexandria" pitchFamily="2" charset="-78"/>
              </a:rPr>
              <a:t> The</a:t>
            </a:r>
            <a:r>
              <a:rPr lang="en-US" sz="1400" dirty="0">
                <a:effectLst/>
                <a:latin typeface="Alexandria" pitchFamily="2" charset="-78"/>
                <a:ea typeface="Calibri" panose="020F0502020204030204" pitchFamily="34" charset="0"/>
                <a:cs typeface="Alexandria" pitchFamily="2" charset="-78"/>
              </a:rPr>
              <a:t> </a:t>
            </a:r>
            <a:r>
              <a:rPr lang="en-US" sz="1400" b="1" dirty="0">
                <a:effectLst/>
                <a:latin typeface="Alexandria" pitchFamily="2" charset="-78"/>
                <a:ea typeface="Calibri" panose="020F0502020204030204" pitchFamily="34" charset="0"/>
                <a:cs typeface="Alexandria" pitchFamily="2" charset="-78"/>
              </a:rPr>
              <a:t>International Communication Association Conference</a:t>
            </a:r>
            <a:r>
              <a:rPr lang="en-US" sz="1400" dirty="0">
                <a:effectLst/>
                <a:latin typeface="Alexandria" pitchFamily="2" charset="-78"/>
                <a:ea typeface="Calibri" panose="020F0502020204030204" pitchFamily="34" charset="0"/>
                <a:cs typeface="Alexandria" pitchFamily="2" charset="-78"/>
              </a:rPr>
              <a:t>, Chicago, USA, May 2009,</a:t>
            </a:r>
            <a:endParaRPr lang="en-US" sz="1400" dirty="0">
              <a:effectLst/>
              <a:latin typeface="Alexandria" pitchFamily="2" charset="-78"/>
              <a:ea typeface="Times New Roman" panose="02020603050405020304" pitchFamily="18" charset="0"/>
              <a:cs typeface="Alexandria" pitchFamily="2" charset="-78"/>
            </a:endParaRPr>
          </a:p>
          <a:p>
            <a:pPr marL="108000" lvl="0" indent="-180000" algn="justLow">
              <a:lnSpc>
                <a:spcPct val="150000"/>
              </a:lnSpc>
              <a:spcAft>
                <a:spcPts val="600"/>
              </a:spcAft>
              <a:buFont typeface="Simplified Arabic" panose="02020603050405020304" pitchFamily="18" charset="-78"/>
              <a:buChar char="-"/>
            </a:pPr>
            <a:r>
              <a:rPr lang="en-US" sz="1400" dirty="0">
                <a:effectLst/>
                <a:latin typeface="Alexandria" pitchFamily="2" charset="-78"/>
                <a:ea typeface="Times New Roman" panose="02020603050405020304" pitchFamily="18" charset="0"/>
                <a:cs typeface="Alexandria" pitchFamily="2" charset="-78"/>
              </a:rPr>
              <a:t>Deborah J. Barrett</a:t>
            </a:r>
            <a:r>
              <a:rPr lang="en-US" sz="1400" spc="-40" dirty="0">
                <a:effectLst/>
                <a:latin typeface="Alexandria" pitchFamily="2" charset="-78"/>
                <a:ea typeface="Times New Roman" panose="02020603050405020304" pitchFamily="18" charset="0"/>
                <a:cs typeface="Alexandria" pitchFamily="2" charset="-78"/>
              </a:rPr>
              <a:t>, Change Communication: Using Strategic Employee Communication to Facilitate Major Change, </a:t>
            </a:r>
            <a:r>
              <a:rPr lang="en-US" sz="1400" b="1" spc="-40" dirty="0">
                <a:effectLst/>
                <a:latin typeface="Alexandria" pitchFamily="2" charset="-78"/>
                <a:ea typeface="Times New Roman" panose="02020603050405020304" pitchFamily="18" charset="0"/>
                <a:cs typeface="Alexandria" pitchFamily="2" charset="-78"/>
              </a:rPr>
              <a:t>Corporate Communications</a:t>
            </a:r>
            <a:r>
              <a:rPr lang="en-US" sz="1400" spc="-40" dirty="0">
                <a:effectLst/>
                <a:latin typeface="Alexandria" pitchFamily="2" charset="-78"/>
                <a:ea typeface="Times New Roman" panose="02020603050405020304" pitchFamily="18" charset="0"/>
                <a:cs typeface="Alexandria" pitchFamily="2" charset="-78"/>
              </a:rPr>
              <a:t>, Vol.7, No.4, 2002. </a:t>
            </a:r>
            <a:endParaRPr lang="ar-EG" sz="1400" dirty="0">
              <a:effectLst/>
              <a:latin typeface="Alexandria" pitchFamily="2" charset="-78"/>
              <a:ea typeface="Times New Roman" panose="02020603050405020304" pitchFamily="18" charset="0"/>
              <a:cs typeface="Alexandria" pitchFamily="2" charset="-78"/>
            </a:endParaRPr>
          </a:p>
          <a:p>
            <a:pPr marL="108000" lvl="0" indent="-180000" algn="justLow">
              <a:lnSpc>
                <a:spcPct val="150000"/>
              </a:lnSpc>
              <a:spcAft>
                <a:spcPts val="600"/>
              </a:spcAft>
              <a:buFont typeface="Simplified Arabic" panose="02020603050405020304" pitchFamily="18" charset="-78"/>
              <a:buChar char="-"/>
            </a:pPr>
            <a:r>
              <a:rPr lang="en-US" sz="1400" dirty="0">
                <a:effectLst/>
                <a:latin typeface="Alexandria" pitchFamily="2" charset="-78"/>
                <a:ea typeface="Times New Roman" panose="02020603050405020304" pitchFamily="18" charset="0"/>
                <a:cs typeface="Alexandria" pitchFamily="2" charset="-78"/>
              </a:rPr>
              <a:t>Katherine Adams and</a:t>
            </a:r>
            <a:r>
              <a:rPr lang="en-US" sz="1400" b="1" dirty="0">
                <a:effectLst/>
                <a:latin typeface="Alexandria" pitchFamily="2" charset="-78"/>
                <a:ea typeface="Times New Roman" panose="02020603050405020304" pitchFamily="18" charset="0"/>
                <a:cs typeface="Alexandria" pitchFamily="2" charset="-78"/>
              </a:rPr>
              <a:t> </a:t>
            </a:r>
            <a:r>
              <a:rPr lang="en-US" sz="1400" dirty="0" err="1">
                <a:effectLst/>
                <a:latin typeface="Alexandria" pitchFamily="2" charset="-78"/>
                <a:ea typeface="Times New Roman" panose="02020603050405020304" pitchFamily="18" charset="0"/>
                <a:cs typeface="Alexandria" pitchFamily="2" charset="-78"/>
              </a:rPr>
              <a:t>Glorial</a:t>
            </a:r>
            <a:r>
              <a:rPr lang="en-US" sz="1400" dirty="0">
                <a:effectLst/>
                <a:latin typeface="Alexandria" pitchFamily="2" charset="-78"/>
                <a:ea typeface="Times New Roman" panose="02020603050405020304" pitchFamily="18" charset="0"/>
                <a:cs typeface="Alexandria" pitchFamily="2" charset="-78"/>
              </a:rPr>
              <a:t> J. </a:t>
            </a:r>
            <a:r>
              <a:rPr lang="en-US" sz="1400" dirty="0" err="1">
                <a:effectLst/>
                <a:latin typeface="Alexandria" pitchFamily="2" charset="-78"/>
                <a:ea typeface="Times New Roman" panose="02020603050405020304" pitchFamily="18" charset="0"/>
                <a:cs typeface="Alexandria" pitchFamily="2" charset="-78"/>
              </a:rPr>
              <a:t>Galanes</a:t>
            </a:r>
            <a:r>
              <a:rPr lang="en-US" sz="1400" b="1" dirty="0">
                <a:effectLst/>
                <a:latin typeface="Alexandria" pitchFamily="2" charset="-78"/>
                <a:ea typeface="Times New Roman" panose="02020603050405020304" pitchFamily="18" charset="0"/>
                <a:cs typeface="Alexandria" pitchFamily="2" charset="-78"/>
              </a:rPr>
              <a:t>, Communicating in Groups: Applications and Skills</a:t>
            </a:r>
            <a:r>
              <a:rPr lang="en-US" sz="1400" dirty="0">
                <a:effectLst/>
                <a:latin typeface="Alexandria" pitchFamily="2" charset="-78"/>
                <a:ea typeface="Times New Roman" panose="02020603050405020304" pitchFamily="18" charset="0"/>
                <a:cs typeface="Alexandria" pitchFamily="2" charset="-78"/>
              </a:rPr>
              <a:t>, 5</a:t>
            </a:r>
            <a:r>
              <a:rPr lang="en-US" sz="1400" baseline="30000" dirty="0">
                <a:effectLst/>
                <a:latin typeface="Alexandria" pitchFamily="2" charset="-78"/>
                <a:ea typeface="Times New Roman" panose="02020603050405020304" pitchFamily="18" charset="0"/>
                <a:cs typeface="Alexandria" pitchFamily="2" charset="-78"/>
              </a:rPr>
              <a:t>th</a:t>
            </a:r>
            <a:r>
              <a:rPr lang="en-US" sz="1400" dirty="0">
                <a:effectLst/>
                <a:latin typeface="Alexandria" pitchFamily="2" charset="-78"/>
                <a:ea typeface="Times New Roman" panose="02020603050405020304" pitchFamily="18" charset="0"/>
                <a:cs typeface="Alexandria" pitchFamily="2" charset="-78"/>
              </a:rPr>
              <a:t> Ed. (New York: Mc Graw Hill, 2003).</a:t>
            </a:r>
            <a:endParaRPr lang="ar-EG" sz="1400" dirty="0">
              <a:effectLst/>
              <a:latin typeface="Alexandria" pitchFamily="2" charset="-78"/>
              <a:ea typeface="Times New Roman" panose="02020603050405020304" pitchFamily="18" charset="0"/>
              <a:cs typeface="Alexandria" pitchFamily="2" charset="-78"/>
            </a:endParaRPr>
          </a:p>
          <a:p>
            <a:pPr marL="108000" lvl="0" indent="-180000" algn="justLow">
              <a:lnSpc>
                <a:spcPct val="150000"/>
              </a:lnSpc>
              <a:spcAft>
                <a:spcPts val="600"/>
              </a:spcAft>
              <a:buFont typeface="Simplified Arabic" panose="02020603050405020304" pitchFamily="18" charset="-78"/>
              <a:buChar char="-"/>
            </a:pPr>
            <a:r>
              <a:rPr lang="en-US" sz="1400" dirty="0">
                <a:effectLst/>
                <a:latin typeface="Alexandria" pitchFamily="2" charset="-78"/>
                <a:ea typeface="Calibri" panose="020F0502020204030204" pitchFamily="34" charset="0"/>
                <a:cs typeface="Alexandria" pitchFamily="2" charset="-78"/>
              </a:rPr>
              <a:t>Saundra </a:t>
            </a:r>
            <a:r>
              <a:rPr lang="en-US" sz="1400" dirty="0" err="1">
                <a:effectLst/>
                <a:latin typeface="Alexandria" pitchFamily="2" charset="-78"/>
                <a:ea typeface="Calibri" panose="020F0502020204030204" pitchFamily="34" charset="0"/>
                <a:cs typeface="Alexandria" pitchFamily="2" charset="-78"/>
              </a:rPr>
              <a:t>Hybets</a:t>
            </a:r>
            <a:r>
              <a:rPr lang="en-US" sz="1400" dirty="0">
                <a:effectLst/>
                <a:latin typeface="Alexandria" pitchFamily="2" charset="-78"/>
                <a:ea typeface="Calibri" panose="020F0502020204030204" pitchFamily="34" charset="0"/>
                <a:cs typeface="Alexandria" pitchFamily="2" charset="-78"/>
              </a:rPr>
              <a:t> and Richard L. Weaver, </a:t>
            </a:r>
            <a:r>
              <a:rPr lang="en-US" sz="1400" b="1" dirty="0">
                <a:effectLst/>
                <a:latin typeface="Alexandria" pitchFamily="2" charset="-78"/>
                <a:ea typeface="Calibri" panose="020F0502020204030204" pitchFamily="34" charset="0"/>
                <a:cs typeface="Alexandria" pitchFamily="2" charset="-78"/>
              </a:rPr>
              <a:t>Communicating Effectively</a:t>
            </a:r>
            <a:r>
              <a:rPr lang="en-US" sz="1400" dirty="0">
                <a:effectLst/>
                <a:latin typeface="Alexandria" pitchFamily="2" charset="-78"/>
                <a:ea typeface="Calibri" panose="020F0502020204030204" pitchFamily="34" charset="0"/>
                <a:cs typeface="Alexandria" pitchFamily="2" charset="-78"/>
              </a:rPr>
              <a:t>, 7</a:t>
            </a:r>
            <a:r>
              <a:rPr lang="en-US" sz="1400" baseline="30000" dirty="0">
                <a:effectLst/>
                <a:latin typeface="Alexandria" pitchFamily="2" charset="-78"/>
                <a:ea typeface="Calibri" panose="020F0502020204030204" pitchFamily="34" charset="0"/>
                <a:cs typeface="Alexandria" pitchFamily="2" charset="-78"/>
              </a:rPr>
              <a:t>th</a:t>
            </a:r>
            <a:r>
              <a:rPr lang="en-US" sz="1400" dirty="0">
                <a:effectLst/>
                <a:latin typeface="Alexandria" pitchFamily="2" charset="-78"/>
                <a:ea typeface="Calibri" panose="020F0502020204030204" pitchFamily="34" charset="0"/>
                <a:cs typeface="Alexandria" pitchFamily="2" charset="-78"/>
              </a:rPr>
              <a:t> Ed. (New York: McGraw-Hill, 2004), p.397.</a:t>
            </a:r>
            <a:endParaRPr lang="en-US" sz="14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038336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270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Rectangle 4">
            <a:extLst>
              <a:ext uri="{FF2B5EF4-FFF2-40B4-BE49-F238E27FC236}">
                <a16:creationId xmlns:a16="http://schemas.microsoft.com/office/drawing/2014/main" id="{8EB4B225-B3F7-90E6-9ECA-B3236120E842}"/>
              </a:ext>
            </a:extLst>
          </p:cNvPr>
          <p:cNvSpPr/>
          <p:nvPr/>
        </p:nvSpPr>
        <p:spPr>
          <a:xfrm>
            <a:off x="1468709" y="1526062"/>
            <a:ext cx="9473666" cy="4142390"/>
          </a:xfrm>
          <a:prstGeom prst="rect">
            <a:avLst/>
          </a:prstGeom>
          <a:blipFill dpi="0" rotWithShape="1">
            <a:blip r:embed="rId6"/>
            <a:srcRect/>
            <a:tile tx="0" ty="-381000" sx="99000" sy="98000" flip="none" algn="ctr"/>
          </a:bli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4" name="صورة 3">
            <a:extLst>
              <a:ext uri="{FF2B5EF4-FFF2-40B4-BE49-F238E27FC236}">
                <a16:creationId xmlns:a16="http://schemas.microsoft.com/office/drawing/2014/main" id="{82BF0142-FE55-4E77-B3BA-73DCA50A73F3}"/>
              </a:ext>
            </a:extLst>
          </p:cNvPr>
          <p:cNvPicPr>
            <a:picLocks noChangeAspect="1"/>
          </p:cNvPicPr>
          <p:nvPr/>
        </p:nvPicPr>
        <p:blipFill>
          <a:blip r:embed="rId7"/>
          <a:stretch>
            <a:fillRect/>
          </a:stretch>
        </p:blipFill>
        <p:spPr>
          <a:xfrm>
            <a:off x="6630854" y="4814507"/>
            <a:ext cx="4176122" cy="963251"/>
          </a:xfrm>
          <a:prstGeom prst="rect">
            <a:avLst/>
          </a:prstGeom>
        </p:spPr>
      </p:pic>
    </p:spTree>
    <p:extLst>
      <p:ext uri="{BB962C8B-B14F-4D97-AF65-F5344CB8AC3E}">
        <p14:creationId xmlns:p14="http://schemas.microsoft.com/office/powerpoint/2010/main" val="35353236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A10CD43-7571-4269-B867-9F543E0F5EB1}"/>
</file>

<file path=customXml/itemProps2.xml><?xml version="1.0" encoding="utf-8"?>
<ds:datastoreItem xmlns:ds="http://schemas.openxmlformats.org/officeDocument/2006/customXml" ds:itemID="{239EA6AB-4532-4B59-95E3-E1B3D25E5A0B}"/>
</file>

<file path=customXml/itemProps3.xml><?xml version="1.0" encoding="utf-8"?>
<ds:datastoreItem xmlns:ds="http://schemas.openxmlformats.org/officeDocument/2006/customXml" ds:itemID="{629853E8-E13E-4D98-8262-8E19B6928287}"/>
</file>

<file path=docProps/app.xml><?xml version="1.0" encoding="utf-8"?>
<Properties xmlns="http://schemas.openxmlformats.org/officeDocument/2006/extended-properties" xmlns:vt="http://schemas.openxmlformats.org/officeDocument/2006/docPropsVTypes">
  <TotalTime>4904</TotalTime>
  <Words>5022</Words>
  <Application>Microsoft Office PowerPoint</Application>
  <PresentationFormat>شاشة عريضة</PresentationFormat>
  <Paragraphs>184</Paragraphs>
  <Slides>42</Slides>
  <Notes>6</Notes>
  <HiddenSlides>0</HiddenSlides>
  <MMClips>0</MMClips>
  <ScaleCrop>false</ScaleCrop>
  <HeadingPairs>
    <vt:vector size="6" baseType="variant">
      <vt:variant>
        <vt:lpstr>الخطوط المستخدمة</vt:lpstr>
      </vt:variant>
      <vt:variant>
        <vt:i4>8</vt:i4>
      </vt:variant>
      <vt:variant>
        <vt:lpstr>نسق</vt:lpstr>
      </vt:variant>
      <vt:variant>
        <vt:i4>2</vt:i4>
      </vt:variant>
      <vt:variant>
        <vt:lpstr>عناوين الشرائح</vt:lpstr>
      </vt:variant>
      <vt:variant>
        <vt:i4>42</vt:i4>
      </vt:variant>
    </vt:vector>
  </HeadingPairs>
  <TitlesOfParts>
    <vt:vector size="52" baseType="lpstr">
      <vt:lpstr>Alexandria</vt:lpstr>
      <vt:lpstr>Arial</vt:lpstr>
      <vt:lpstr>Calibri</vt:lpstr>
      <vt:lpstr>Calibri Light</vt:lpstr>
      <vt:lpstr>Roboto Light</vt:lpstr>
      <vt:lpstr>Simplified Arabic</vt:lpstr>
      <vt:lpstr>Times New Roman</vt:lpstr>
      <vt:lpstr>Wingdings</vt:lpstr>
      <vt:lpstr>Office Theme</vt:lpstr>
      <vt:lpstr>1_Office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Elsayed Ali</cp:lastModifiedBy>
  <cp:revision>581</cp:revision>
  <dcterms:created xsi:type="dcterms:W3CDTF">2023-04-29T09:08:00Z</dcterms:created>
  <dcterms:modified xsi:type="dcterms:W3CDTF">2024-03-30T11:25:02Z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