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497" r:id="rId8"/>
    <p:sldId id="313" r:id="rId9"/>
    <p:sldId id="496" r:id="rId10"/>
    <p:sldId id="530" r:id="rId11"/>
    <p:sldId id="531" r:id="rId12"/>
    <p:sldId id="482" r:id="rId13"/>
    <p:sldId id="481" r:id="rId14"/>
    <p:sldId id="483" r:id="rId15"/>
    <p:sldId id="484" r:id="rId16"/>
    <p:sldId id="489" r:id="rId17"/>
    <p:sldId id="490" r:id="rId18"/>
    <p:sldId id="491" r:id="rId19"/>
    <p:sldId id="492"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515" r:id="rId38"/>
    <p:sldId id="516" r:id="rId39"/>
    <p:sldId id="517" r:id="rId40"/>
    <p:sldId id="518" r:id="rId41"/>
    <p:sldId id="519" r:id="rId42"/>
    <p:sldId id="520" r:id="rId43"/>
    <p:sldId id="521" r:id="rId44"/>
    <p:sldId id="523" r:id="rId45"/>
    <p:sldId id="522" r:id="rId46"/>
    <p:sldId id="524" r:id="rId47"/>
    <p:sldId id="525" r:id="rId48"/>
    <p:sldId id="526" r:id="rId49"/>
    <p:sldId id="527" r:id="rId50"/>
    <p:sldId id="528" r:id="rId51"/>
    <p:sldId id="529" r:id="rId52"/>
    <p:sldId id="3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7"/>
            <p14:sldId id="313"/>
            <p14:sldId id="496"/>
            <p14:sldId id="530"/>
            <p14:sldId id="531"/>
            <p14:sldId id="482"/>
            <p14:sldId id="481"/>
            <p14:sldId id="483"/>
            <p14:sldId id="484"/>
            <p14:sldId id="489"/>
            <p14:sldId id="490"/>
            <p14:sldId id="491"/>
            <p14:sldId id="492"/>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2"/>
            <p14:sldId id="524"/>
            <p14:sldId id="525"/>
            <p14:sldId id="526"/>
            <p14:sldId id="527"/>
            <p14:sldId id="528"/>
            <p14:sldId id="529"/>
            <p14:sldId id="3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47638A-7414-FBAA-9866-6E1CC94E7EEE}" v="8" dt="2026-04-02T20:07:00.2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showGuides="1">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04115" y="269653"/>
            <a:ext cx="6017409" cy="613888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70476" y="3862919"/>
            <a:ext cx="2402935"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440894" y="2424037"/>
            <a:ext cx="3516608" cy="1446550"/>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بحثية3</a:t>
            </a:r>
            <a:endParaRPr lang="en-US" sz="4400" b="1" dirty="0">
              <a:solidFill>
                <a:srgbClr val="00B0F0"/>
              </a:solidFill>
              <a:latin typeface="Times New Roman" panose="02020603050405020304" pitchFamily="18" charset="0"/>
              <a:cs typeface="Times New Roman" panose="02020603050405020304" pitchFamily="18" charset="0"/>
            </a:endParaRPr>
          </a:p>
          <a:p>
            <a:pPr algn="r" rtl="1"/>
            <a:r>
              <a:rPr lang="ar-EG" sz="4400" b="1" dirty="0">
                <a:solidFill>
                  <a:srgbClr val="00B0F0"/>
                </a:solidFill>
                <a:latin typeface="Times New Roman" panose="02020603050405020304" pitchFamily="18" charset="0"/>
                <a:cs typeface="Times New Roman" panose="02020603050405020304" pitchFamily="18" charset="0"/>
              </a:rPr>
              <a:t>محاضرة 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19463" y="43245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bg1"/>
                </a:solidFill>
                <a:latin typeface="Times New Roman"/>
                <a:cs typeface="Times New Roman"/>
              </a:rPr>
              <a:t>Dr. Sania </a:t>
            </a:r>
            <a:r>
              <a:rPr lang="en-US" sz="2800" b="1" dirty="0" err="1">
                <a:solidFill>
                  <a:schemeClr val="bg1"/>
                </a:solidFill>
                <a:latin typeface="Times New Roman"/>
                <a:cs typeface="Times New Roman"/>
              </a:rPr>
              <a:t>Sabaa</a:t>
            </a:r>
          </a:p>
        </p:txBody>
      </p:sp>
      <p:sp>
        <p:nvSpPr>
          <p:cNvPr id="14" name="Oval 13"/>
          <p:cNvSpPr/>
          <p:nvPr/>
        </p:nvSpPr>
        <p:spPr>
          <a:xfrm>
            <a:off x="5814299" y="483913"/>
            <a:ext cx="5797040" cy="571036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C91DEFE5-D517-4414-DF6B-15D3CDAF89E1}"/>
              </a:ext>
            </a:extLst>
          </p:cNvPr>
          <p:cNvSpPr txBox="1"/>
          <p:nvPr/>
        </p:nvSpPr>
        <p:spPr>
          <a:xfrm>
            <a:off x="6442564" y="6374059"/>
            <a:ext cx="6097464"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490546"/>
            <a:ext cx="3516608" cy="12708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تنمية المهارات البحثية باستخدام الذكاء الاصطناعى </a:t>
            </a:r>
            <a:r>
              <a:rPr lang="en-US" sz="2800" b="1" dirty="0">
                <a:solidFill>
                  <a:schemeClr val="tx1"/>
                </a:solidFill>
                <a:latin typeface="Times New Roman" panose="02020603050405020304" pitchFamily="18" charset="0"/>
                <a:cs typeface="Times New Roman" panose="02020603050405020304" pitchFamily="18" charset="0"/>
              </a:rPr>
              <a:t>AI</a:t>
            </a:r>
          </a:p>
        </p:txBody>
      </p:sp>
      <p:sp>
        <p:nvSpPr>
          <p:cNvPr id="3" name="TextBox 2"/>
          <p:cNvSpPr txBox="1"/>
          <p:nvPr/>
        </p:nvSpPr>
        <p:spPr>
          <a:xfrm>
            <a:off x="9264625" y="6292631"/>
            <a:ext cx="3322170" cy="400110"/>
          </a:xfrm>
          <a:prstGeom prst="rect">
            <a:avLst/>
          </a:prstGeom>
          <a:noFill/>
        </p:spPr>
        <p:txBody>
          <a:bodyPr wrap="square" lIns="91440" tIns="45720" rIns="91440" bIns="45720" rtlCol="0" anchor="t">
            <a:spAutoFit/>
          </a:bodyPr>
          <a:lstStyle/>
          <a:p>
            <a:pPr algn="ctr"/>
            <a:r>
              <a:rPr lang="en-US" sz="2000" b="1">
                <a:solidFill>
                  <a:schemeClr val="bg1"/>
                </a:solidFill>
              </a:rPr>
              <a:t>www.midocean.edu.km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798424"/>
          </a:xfrm>
          <a:prstGeom prst="rect">
            <a:avLst/>
          </a:prstGeom>
          <a:noFill/>
        </p:spPr>
        <p:txBody>
          <a:bodyPr wrap="square">
            <a:spAutoFit/>
          </a:bodyPr>
          <a:lstStyle/>
          <a:p>
            <a:pPr algn="r" rtl="1">
              <a:lnSpc>
                <a:spcPct val="120000"/>
              </a:lnSpc>
            </a:pPr>
            <a:r>
              <a:rPr lang="ar-SA" sz="2000" b="1" dirty="0"/>
              <a:t>المهارات البحثية في عصر الذكاء الاصطناعي: استراتيجيات متقدمة لباحثي الدكتورا</a:t>
            </a:r>
            <a:r>
              <a:rPr lang="ar-EG" sz="2000" b="1" dirty="0"/>
              <a:t>ة</a:t>
            </a:r>
            <a:r>
              <a:rPr lang="ar-SA" sz="2000" b="1" dirty="0"/>
              <a:t> </a:t>
            </a: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405446" y="6292631"/>
            <a:ext cx="347537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970144" y="1833354"/>
            <a:ext cx="4158408" cy="29992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956970" y="868559"/>
            <a:ext cx="3337124" cy="310547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852756" y="940314"/>
            <a:ext cx="8234776" cy="382058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96815" y="4187421"/>
            <a:ext cx="6573329" cy="2677656"/>
          </a:xfrm>
          <a:prstGeom prst="rect">
            <a:avLst/>
          </a:prstGeom>
          <a:noFill/>
        </p:spPr>
        <p:txBody>
          <a:bodyPr wrap="square">
            <a:spAutoFit/>
          </a:bodyPr>
          <a:lstStyle/>
          <a:p>
            <a:pPr algn="r" rtl="1"/>
            <a:r>
              <a:rPr lang="ar-EG" sz="2400" b="1" dirty="0"/>
              <a:t>سنناقش بشكل عملي وتطبيقي كيف يمكن للذكاء الاصطناعي أن يكون جزءًا أساسيًا من رحلة الباحث، بداية من اختيار موضوع البحث وحتى كتابة الرسالة ومراجعتها، مع التأكيد على الجوانب الأخلاقية التي يجب الالتزام بها.</a:t>
            </a:r>
          </a:p>
          <a:p>
            <a:pPr algn="r" rtl="1"/>
            <a:r>
              <a:rPr lang="ar-EG" sz="2400" b="1" dirty="0"/>
              <a:t>هذه المحاضرة مصممة خصيصًا للباحثين في مرحلة الدكتوراه الذين يرغبون في رفع كفاءتهم، توفير وقتهم، وتحسين جودة منتجاتهم البحثية باستخدام أدوات </a:t>
            </a:r>
            <a:r>
              <a:rPr lang="en-US" sz="2400" b="1" dirty="0"/>
              <a:t>AI </a:t>
            </a:r>
            <a:r>
              <a:rPr lang="ar-EG" sz="2400" b="1" dirty="0"/>
              <a:t>بشكل أخلاقي وذكي."</a:t>
            </a:r>
          </a:p>
        </p:txBody>
      </p:sp>
      <p:sp>
        <p:nvSpPr>
          <p:cNvPr id="2" name="TextBox 1"/>
          <p:cNvSpPr txBox="1"/>
          <p:nvPr/>
        </p:nvSpPr>
        <p:spPr>
          <a:xfrm>
            <a:off x="7895492" y="6292631"/>
            <a:ext cx="398533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88360" y="1136132"/>
            <a:ext cx="10299780" cy="5262979"/>
          </a:xfrm>
          <a:prstGeom prst="rect">
            <a:avLst/>
          </a:prstGeom>
          <a:noFill/>
        </p:spPr>
        <p:txBody>
          <a:bodyPr wrap="square" rtlCol="0">
            <a:spAutoFit/>
          </a:bodyPr>
          <a:lstStyle/>
          <a:p>
            <a:pPr algn="r" rtl="1"/>
            <a:r>
              <a:rPr lang="ar-EG" sz="2800" b="1" dirty="0"/>
              <a:t>أهداف المحاضرة (</a:t>
            </a:r>
            <a:r>
              <a:rPr lang="en-US" sz="2800" b="1" dirty="0"/>
              <a:t>Learning Objectives)</a:t>
            </a:r>
          </a:p>
          <a:p>
            <a:pPr algn="r" rtl="1"/>
            <a:r>
              <a:rPr lang="ar-EG" sz="2800" b="1" dirty="0"/>
              <a:t>بنهاية المحاضرة يكون الباحث قادر على:</a:t>
            </a:r>
          </a:p>
          <a:p>
            <a:pPr algn="r" rtl="1"/>
            <a:r>
              <a:rPr lang="ar-EG" sz="2800" b="1" dirty="0"/>
              <a:t>فهم الفرق بين الذكاء الاصطناعي التوليدي </a:t>
            </a:r>
            <a:r>
              <a:rPr lang="en-US" sz="2800" b="1" dirty="0"/>
              <a:t>Generative AI </a:t>
            </a:r>
            <a:r>
              <a:rPr lang="ar-EG" sz="2800" b="1" dirty="0"/>
              <a:t>والتحليلي</a:t>
            </a:r>
          </a:p>
          <a:p>
            <a:pPr algn="r" rtl="1"/>
            <a:r>
              <a:rPr lang="ar-EG" sz="2800" b="1" dirty="0"/>
              <a:t>/التنبؤي </a:t>
            </a:r>
            <a:r>
              <a:rPr lang="en-US" sz="2800" b="1" dirty="0"/>
              <a:t>Analytical AI </a:t>
            </a:r>
            <a:r>
              <a:rPr lang="ar-EG" sz="2800" b="1" dirty="0"/>
              <a:t>في السياق البحثي.</a:t>
            </a:r>
          </a:p>
          <a:p>
            <a:pPr algn="r" rtl="1"/>
            <a:r>
              <a:rPr lang="ar-EG" sz="2800" b="1" dirty="0"/>
              <a:t>استخدام أدوات الـ </a:t>
            </a:r>
            <a:r>
              <a:rPr lang="en-US" sz="2800" b="1" dirty="0"/>
              <a:t>AI </a:t>
            </a:r>
            <a:r>
              <a:rPr lang="ar-EG" sz="2800" b="1" dirty="0"/>
              <a:t>في:</a:t>
            </a:r>
          </a:p>
          <a:p>
            <a:pPr lvl="1" algn="r" rtl="1"/>
            <a:r>
              <a:rPr lang="ar-EG" sz="2800" b="1" dirty="0"/>
              <a:t>صياغة سؤال البحث وصقل الفرضيات.</a:t>
            </a:r>
          </a:p>
          <a:p>
            <a:pPr lvl="1" algn="r" rtl="1"/>
            <a:r>
              <a:rPr lang="ar-EG" sz="2800" b="1" dirty="0"/>
              <a:t>البحث عن المصادر والدراسات السابقة.</a:t>
            </a:r>
          </a:p>
          <a:p>
            <a:pPr lvl="1" algn="r" rtl="1"/>
            <a:r>
              <a:rPr lang="ar-EG" sz="2800" b="1" dirty="0"/>
              <a:t>تنظيم المراجع وإدارتها.</a:t>
            </a:r>
          </a:p>
          <a:p>
            <a:pPr lvl="1" algn="r" rtl="1"/>
            <a:r>
              <a:rPr lang="ar-EG" sz="2800" b="1" dirty="0"/>
              <a:t>تحليل البيانات الكمية والكيفية.</a:t>
            </a:r>
          </a:p>
          <a:p>
            <a:pPr lvl="1" algn="r" rtl="1"/>
            <a:r>
              <a:rPr lang="ar-EG" sz="2800" b="1" dirty="0"/>
              <a:t>المساعدة في الكتابة الأكاديمية والتحرير اللغوي.</a:t>
            </a:r>
          </a:p>
          <a:p>
            <a:pPr algn="r" rtl="1"/>
            <a:r>
              <a:rPr lang="ar-EG" sz="2800" b="1" dirty="0"/>
              <a:t>التمييز بين الاستخدام الأخلاقي والاستخدام غير الأخلاقي للـ </a:t>
            </a:r>
            <a:r>
              <a:rPr lang="en-US" sz="2800" b="1" dirty="0"/>
              <a:t>AI </a:t>
            </a:r>
            <a:r>
              <a:rPr lang="ar-EG" sz="2800" b="1" dirty="0"/>
              <a:t>في البحث العلمي.</a:t>
            </a:r>
          </a:p>
          <a:p>
            <a:pPr algn="r" rtl="1"/>
            <a:r>
              <a:rPr lang="ar-EG" sz="2800" b="1" dirty="0"/>
              <a:t>معرفة أمثلة محددة لأدوات يمكن استخدامها في كل مرحلة من مراحل إعداد الرسالة.</a:t>
            </a:r>
          </a:p>
        </p:txBody>
      </p:sp>
      <p:sp>
        <p:nvSpPr>
          <p:cNvPr id="3" name="TextBox 2"/>
          <p:cNvSpPr txBox="1"/>
          <p:nvPr/>
        </p:nvSpPr>
        <p:spPr>
          <a:xfrm>
            <a:off x="8396654" y="6292631"/>
            <a:ext cx="348417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4524315"/>
          </a:xfrm>
          <a:prstGeom prst="rect">
            <a:avLst/>
          </a:prstGeom>
          <a:noFill/>
        </p:spPr>
        <p:txBody>
          <a:bodyPr wrap="square" rtlCol="0">
            <a:spAutoFit/>
          </a:bodyPr>
          <a:lstStyle/>
          <a:p>
            <a:pPr algn="r" rtl="1"/>
            <a:r>
              <a:rPr lang="ar-EG" sz="2400" b="1" dirty="0"/>
              <a:t>ما هو الذكاء الاصطناعي ولماذا أصبح جزءًا من البحث العلمي؟</a:t>
            </a:r>
          </a:p>
          <a:p>
            <a:pPr algn="r" rtl="1"/>
            <a:r>
              <a:rPr lang="ar-EG" sz="2400" dirty="0"/>
              <a:t>"الذكاء الاصطناعي ببساطة هو قدرة الآلة على تنفيذ مهام كانت تتطلب ذكاءً بشريًا: التحليل، التنبؤ، توليد النصوص، تلخيص المعلومات، وحتى كتابة الأكواد.</a:t>
            </a:r>
          </a:p>
          <a:p>
            <a:pPr algn="r" rtl="1"/>
            <a:r>
              <a:rPr lang="ar-EG" sz="2400" dirty="0"/>
              <a:t>اليوم أصبح الذكاء الاصطناعي جزءًا أساسيًا في الأبحاث لأنه يساعد الباحث في:</a:t>
            </a:r>
          </a:p>
          <a:p>
            <a:pPr algn="r" rtl="1"/>
            <a:r>
              <a:rPr lang="ar-EG" sz="2400" dirty="0"/>
              <a:t>تقليل الوقت الضائع في المهام الروتينية.</a:t>
            </a:r>
          </a:p>
          <a:p>
            <a:pPr algn="r" rtl="1"/>
            <a:r>
              <a:rPr lang="ar-EG" sz="2400" dirty="0"/>
              <a:t>تحسين جودة الكتابة والتحليل.</a:t>
            </a:r>
          </a:p>
          <a:p>
            <a:pPr algn="r" rtl="1"/>
            <a:r>
              <a:rPr lang="ar-EG" sz="2400" dirty="0"/>
              <a:t>توسيع نطاق البحث من خلال اكتشاف دراسات لم يكن سيصل إليها بسهولة.</a:t>
            </a:r>
          </a:p>
          <a:p>
            <a:pPr algn="r" rtl="1"/>
            <a:r>
              <a:rPr lang="ar-EG" sz="2400" dirty="0"/>
              <a:t>الحصول على دعم لغوي وأكاديمي في الصياغة.</a:t>
            </a:r>
          </a:p>
          <a:p>
            <a:pPr algn="r" rtl="1"/>
            <a:r>
              <a:rPr lang="ar-EG" sz="2400" dirty="0"/>
              <a:t>فهم البيانات وتحليلها بكفاءة أعلى.</a:t>
            </a:r>
          </a:p>
          <a:p>
            <a:pPr algn="r" rtl="1"/>
            <a:r>
              <a:rPr lang="ar-EG" sz="2400" dirty="0"/>
              <a:t>لكن يجب دائمًا أن نؤكد:</a:t>
            </a:r>
            <a:br>
              <a:rPr lang="ar-EG" sz="2400" dirty="0"/>
            </a:br>
            <a:r>
              <a:rPr lang="ar-EG" sz="2400" b="1" dirty="0"/>
              <a:t>الذكاء الاصطناعي لا يغني أبدًا عن الباحث.</a:t>
            </a:r>
            <a:br>
              <a:rPr lang="ar-EG" sz="2400" dirty="0"/>
            </a:br>
            <a:r>
              <a:rPr lang="ar-EG" sz="2400" dirty="0"/>
              <a:t>هو مجرد مساعد ذكي، أما العقل النقدي والمنهجية والتحليل الفيصل يأتي منك أنت."</a:t>
            </a:r>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53887" y="6200274"/>
            <a:ext cx="30560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Table 3"/>
          <p:cNvGraphicFramePr>
            <a:graphicFrameLocks noGrp="1"/>
          </p:cNvGraphicFramePr>
          <p:nvPr/>
        </p:nvGraphicFramePr>
        <p:xfrm>
          <a:off x="1388853" y="2266284"/>
          <a:ext cx="9739221" cy="3820952"/>
        </p:xfrm>
        <a:graphic>
          <a:graphicData uri="http://schemas.openxmlformats.org/drawingml/2006/table">
            <a:tbl>
              <a:tblPr/>
              <a:tblGrid>
                <a:gridCol w="3246407">
                  <a:extLst>
                    <a:ext uri="{9D8B030D-6E8A-4147-A177-3AD203B41FA5}">
                      <a16:colId xmlns:a16="http://schemas.microsoft.com/office/drawing/2014/main" val="20000"/>
                    </a:ext>
                  </a:extLst>
                </a:gridCol>
                <a:gridCol w="3246407">
                  <a:extLst>
                    <a:ext uri="{9D8B030D-6E8A-4147-A177-3AD203B41FA5}">
                      <a16:colId xmlns:a16="http://schemas.microsoft.com/office/drawing/2014/main" val="20001"/>
                    </a:ext>
                  </a:extLst>
                </a:gridCol>
                <a:gridCol w="3246407">
                  <a:extLst>
                    <a:ext uri="{9D8B030D-6E8A-4147-A177-3AD203B41FA5}">
                      <a16:colId xmlns:a16="http://schemas.microsoft.com/office/drawing/2014/main" val="20002"/>
                    </a:ext>
                  </a:extLst>
                </a:gridCol>
              </a:tblGrid>
              <a:tr h="521390">
                <a:tc>
                  <a:txBody>
                    <a:bodyPr/>
                    <a:lstStyle/>
                    <a:p>
                      <a:pPr algn="ctr">
                        <a:buNone/>
                      </a:pPr>
                      <a:r>
                        <a:rPr lang="ar-EG" sz="2400" b="1" dirty="0">
                          <a:solidFill>
                            <a:srgbClr val="00B050"/>
                          </a:solidFill>
                        </a:rPr>
                        <a:t>وجه المقارنة </a:t>
                      </a:r>
                    </a:p>
                  </a:txBody>
                  <a:tcPr anchor="ctr">
                    <a:lnL>
                      <a:noFill/>
                    </a:lnL>
                    <a:lnR>
                      <a:noFill/>
                    </a:lnR>
                    <a:lnT>
                      <a:noFill/>
                    </a:lnT>
                    <a:lnB>
                      <a:noFill/>
                    </a:lnB>
                    <a:noFill/>
                  </a:tcPr>
                </a:tc>
                <a:tc>
                  <a:txBody>
                    <a:bodyPr/>
                    <a:lstStyle/>
                    <a:p>
                      <a:pPr algn="ctr">
                        <a:buNone/>
                      </a:pPr>
                      <a:r>
                        <a:rPr lang="en-US" sz="2400" b="1" dirty="0">
                          <a:solidFill>
                            <a:srgbClr val="00B050"/>
                          </a:solidFill>
                        </a:rPr>
                        <a:t>Generative AI - </a:t>
                      </a:r>
                      <a:r>
                        <a:rPr lang="ar-EG" sz="2400" b="1" dirty="0">
                          <a:solidFill>
                            <a:srgbClr val="00B050"/>
                          </a:solidFill>
                        </a:rPr>
                        <a:t>توليدي</a:t>
                      </a:r>
                    </a:p>
                  </a:txBody>
                  <a:tcPr anchor="ctr">
                    <a:lnL>
                      <a:noFill/>
                    </a:lnL>
                    <a:lnR>
                      <a:noFill/>
                    </a:lnR>
                    <a:lnT>
                      <a:noFill/>
                    </a:lnT>
                    <a:lnB>
                      <a:noFill/>
                    </a:lnB>
                    <a:noFill/>
                  </a:tcPr>
                </a:tc>
                <a:tc>
                  <a:txBody>
                    <a:bodyPr/>
                    <a:lstStyle/>
                    <a:p>
                      <a:pPr algn="ctr">
                        <a:buNone/>
                      </a:pPr>
                      <a:r>
                        <a:rPr lang="en-US" sz="2400" b="1" dirty="0">
                          <a:solidFill>
                            <a:srgbClr val="00B050"/>
                          </a:solidFill>
                        </a:rPr>
                        <a:t>Analytical AI </a:t>
                      </a:r>
                      <a:r>
                        <a:rPr lang="ar-EG" sz="2400" b="1" dirty="0">
                          <a:solidFill>
                            <a:srgbClr val="00B050"/>
                          </a:solidFill>
                        </a:rPr>
                        <a:t>تحليلي- </a:t>
                      </a:r>
                    </a:p>
                  </a:txBody>
                  <a:tcPr anchor="ctr">
                    <a:lnL>
                      <a:noFill/>
                    </a:lnL>
                    <a:lnR>
                      <a:noFill/>
                    </a:lnR>
                    <a:lnT>
                      <a:noFill/>
                    </a:lnT>
                    <a:lnB>
                      <a:noFill/>
                    </a:lnB>
                    <a:noFill/>
                  </a:tcPr>
                </a:tc>
                <a:extLst>
                  <a:ext uri="{0D108BD9-81ED-4DB2-BD59-A6C34878D82A}">
                    <a16:rowId xmlns:a16="http://schemas.microsoft.com/office/drawing/2014/main" val="10000"/>
                  </a:ext>
                </a:extLst>
              </a:tr>
              <a:tr h="521390">
                <a:tc>
                  <a:txBody>
                    <a:bodyPr/>
                    <a:lstStyle/>
                    <a:p>
                      <a:pPr algn="ctr">
                        <a:buNone/>
                      </a:pPr>
                      <a:r>
                        <a:rPr lang="ar-EG" sz="2400" b="1">
                          <a:solidFill>
                            <a:srgbClr val="00B050"/>
                          </a:solidFill>
                        </a:rPr>
                        <a:t>الهدف</a:t>
                      </a:r>
                    </a:p>
                  </a:txBody>
                  <a:tcPr anchor="ctr">
                    <a:lnL>
                      <a:noFill/>
                    </a:lnL>
                    <a:lnR>
                      <a:noFill/>
                    </a:lnR>
                    <a:lnT>
                      <a:noFill/>
                    </a:lnT>
                    <a:lnB>
                      <a:noFill/>
                    </a:lnB>
                    <a:noFill/>
                  </a:tcPr>
                </a:tc>
                <a:tc>
                  <a:txBody>
                    <a:bodyPr/>
                    <a:lstStyle/>
                    <a:p>
                      <a:pPr>
                        <a:buNone/>
                      </a:pPr>
                      <a:r>
                        <a:rPr lang="ar-EG" sz="2400" b="1"/>
                        <a:t>إنتاج محتوى</a:t>
                      </a:r>
                    </a:p>
                  </a:txBody>
                  <a:tcPr anchor="ctr">
                    <a:lnL>
                      <a:noFill/>
                    </a:lnL>
                    <a:lnR>
                      <a:noFill/>
                    </a:lnR>
                    <a:lnT>
                      <a:noFill/>
                    </a:lnT>
                    <a:lnB>
                      <a:noFill/>
                    </a:lnB>
                    <a:noFill/>
                  </a:tcPr>
                </a:tc>
                <a:tc>
                  <a:txBody>
                    <a:bodyPr/>
                    <a:lstStyle/>
                    <a:p>
                      <a:pPr>
                        <a:buNone/>
                      </a:pPr>
                      <a:r>
                        <a:rPr lang="ar-EG" sz="2400" b="1"/>
                        <a:t>تحليل بيانات</a:t>
                      </a:r>
                    </a:p>
                  </a:txBody>
                  <a:tcPr anchor="ctr">
                    <a:lnL>
                      <a:noFill/>
                    </a:lnL>
                    <a:lnR>
                      <a:noFill/>
                    </a:lnR>
                    <a:lnT>
                      <a:noFill/>
                    </a:lnT>
                    <a:lnB>
                      <a:noFill/>
                    </a:lnB>
                    <a:noFill/>
                  </a:tcPr>
                </a:tc>
                <a:extLst>
                  <a:ext uri="{0D108BD9-81ED-4DB2-BD59-A6C34878D82A}">
                    <a16:rowId xmlns:a16="http://schemas.microsoft.com/office/drawing/2014/main" val="10001"/>
                  </a:ext>
                </a:extLst>
              </a:tr>
              <a:tr h="521390">
                <a:tc>
                  <a:txBody>
                    <a:bodyPr/>
                    <a:lstStyle/>
                    <a:p>
                      <a:pPr algn="ctr">
                        <a:buNone/>
                      </a:pPr>
                      <a:r>
                        <a:rPr lang="ar-EG" sz="2400" b="1" dirty="0">
                          <a:solidFill>
                            <a:srgbClr val="00B050"/>
                          </a:solidFill>
                        </a:rPr>
                        <a:t>الاستخدام</a:t>
                      </a:r>
                    </a:p>
                  </a:txBody>
                  <a:tcPr anchor="ctr">
                    <a:lnL>
                      <a:noFill/>
                    </a:lnL>
                    <a:lnR>
                      <a:noFill/>
                    </a:lnR>
                    <a:lnT>
                      <a:noFill/>
                    </a:lnT>
                    <a:lnB>
                      <a:noFill/>
                    </a:lnB>
                    <a:noFill/>
                  </a:tcPr>
                </a:tc>
                <a:tc>
                  <a:txBody>
                    <a:bodyPr/>
                    <a:lstStyle/>
                    <a:p>
                      <a:pPr>
                        <a:buNone/>
                      </a:pPr>
                      <a:r>
                        <a:rPr lang="ar-EG" sz="2400" b="1"/>
                        <a:t>كتابة – تلخيص – إعادة صياغة</a:t>
                      </a:r>
                    </a:p>
                  </a:txBody>
                  <a:tcPr anchor="ctr">
                    <a:lnL>
                      <a:noFill/>
                    </a:lnL>
                    <a:lnR>
                      <a:noFill/>
                    </a:lnR>
                    <a:lnT>
                      <a:noFill/>
                    </a:lnT>
                    <a:lnB>
                      <a:noFill/>
                    </a:lnB>
                    <a:noFill/>
                  </a:tcPr>
                </a:tc>
                <a:tc>
                  <a:txBody>
                    <a:bodyPr/>
                    <a:lstStyle/>
                    <a:p>
                      <a:pPr>
                        <a:buNone/>
                      </a:pPr>
                      <a:r>
                        <a:rPr lang="ar-EG" sz="2400" b="1"/>
                        <a:t>تنبؤ – نمذجة – تحليل</a:t>
                      </a:r>
                    </a:p>
                  </a:txBody>
                  <a:tcPr anchor="ctr">
                    <a:lnL>
                      <a:noFill/>
                    </a:lnL>
                    <a:lnR>
                      <a:noFill/>
                    </a:lnR>
                    <a:lnT>
                      <a:noFill/>
                    </a:lnT>
                    <a:lnB>
                      <a:noFill/>
                    </a:lnB>
                    <a:noFill/>
                  </a:tcPr>
                </a:tc>
                <a:extLst>
                  <a:ext uri="{0D108BD9-81ED-4DB2-BD59-A6C34878D82A}">
                    <a16:rowId xmlns:a16="http://schemas.microsoft.com/office/drawing/2014/main" val="10002"/>
                  </a:ext>
                </a:extLst>
              </a:tr>
              <a:tr h="521390">
                <a:tc>
                  <a:txBody>
                    <a:bodyPr/>
                    <a:lstStyle/>
                    <a:p>
                      <a:pPr algn="ctr">
                        <a:buNone/>
                      </a:pPr>
                      <a:r>
                        <a:rPr lang="ar-EG" sz="2400" b="1" dirty="0">
                          <a:solidFill>
                            <a:srgbClr val="00B050"/>
                          </a:solidFill>
                        </a:rPr>
                        <a:t>المدخلات</a:t>
                      </a:r>
                    </a:p>
                  </a:txBody>
                  <a:tcPr anchor="ctr">
                    <a:lnL>
                      <a:noFill/>
                    </a:lnL>
                    <a:lnR>
                      <a:noFill/>
                    </a:lnR>
                    <a:lnT>
                      <a:noFill/>
                    </a:lnT>
                    <a:lnB>
                      <a:noFill/>
                    </a:lnB>
                    <a:noFill/>
                  </a:tcPr>
                </a:tc>
                <a:tc>
                  <a:txBody>
                    <a:bodyPr/>
                    <a:lstStyle/>
                    <a:p>
                      <a:pPr>
                        <a:buNone/>
                      </a:pPr>
                      <a:r>
                        <a:rPr lang="ar-EG" sz="2400" b="1"/>
                        <a:t>كلمات – نصوص</a:t>
                      </a:r>
                    </a:p>
                  </a:txBody>
                  <a:tcPr anchor="ctr">
                    <a:lnL>
                      <a:noFill/>
                    </a:lnL>
                    <a:lnR>
                      <a:noFill/>
                    </a:lnR>
                    <a:lnT>
                      <a:noFill/>
                    </a:lnT>
                    <a:lnB>
                      <a:noFill/>
                    </a:lnB>
                    <a:noFill/>
                  </a:tcPr>
                </a:tc>
                <a:tc>
                  <a:txBody>
                    <a:bodyPr/>
                    <a:lstStyle/>
                    <a:p>
                      <a:pPr>
                        <a:buNone/>
                      </a:pPr>
                      <a:r>
                        <a:rPr lang="ar-EG" sz="2400" b="1"/>
                        <a:t>بيانات رقمية – جداول – صور</a:t>
                      </a:r>
                    </a:p>
                  </a:txBody>
                  <a:tcPr anchor="ctr">
                    <a:lnL>
                      <a:noFill/>
                    </a:lnL>
                    <a:lnR>
                      <a:noFill/>
                    </a:lnR>
                    <a:lnT>
                      <a:noFill/>
                    </a:lnT>
                    <a:lnB>
                      <a:noFill/>
                    </a:lnB>
                    <a:noFill/>
                  </a:tcPr>
                </a:tc>
                <a:extLst>
                  <a:ext uri="{0D108BD9-81ED-4DB2-BD59-A6C34878D82A}">
                    <a16:rowId xmlns:a16="http://schemas.microsoft.com/office/drawing/2014/main" val="10003"/>
                  </a:ext>
                </a:extLst>
              </a:tr>
              <a:tr h="521390">
                <a:tc>
                  <a:txBody>
                    <a:bodyPr/>
                    <a:lstStyle/>
                    <a:p>
                      <a:pPr algn="ctr">
                        <a:buNone/>
                      </a:pPr>
                      <a:r>
                        <a:rPr lang="ar-EG" sz="2400" b="1">
                          <a:solidFill>
                            <a:srgbClr val="00B050"/>
                          </a:solidFill>
                        </a:rPr>
                        <a:t>المخرجات</a:t>
                      </a:r>
                    </a:p>
                  </a:txBody>
                  <a:tcPr anchor="ctr">
                    <a:lnL>
                      <a:noFill/>
                    </a:lnL>
                    <a:lnR>
                      <a:noFill/>
                    </a:lnR>
                    <a:lnT>
                      <a:noFill/>
                    </a:lnT>
                    <a:lnB>
                      <a:noFill/>
                    </a:lnB>
                    <a:noFill/>
                  </a:tcPr>
                </a:tc>
                <a:tc>
                  <a:txBody>
                    <a:bodyPr/>
                    <a:lstStyle/>
                    <a:p>
                      <a:pPr>
                        <a:buNone/>
                      </a:pPr>
                      <a:r>
                        <a:rPr lang="ar-EG" sz="2400" b="1" dirty="0"/>
                        <a:t>جمل جديدة، أفكار جديدة</a:t>
                      </a:r>
                    </a:p>
                  </a:txBody>
                  <a:tcPr anchor="ctr">
                    <a:lnL>
                      <a:noFill/>
                    </a:lnL>
                    <a:lnR>
                      <a:noFill/>
                    </a:lnR>
                    <a:lnT>
                      <a:noFill/>
                    </a:lnT>
                    <a:lnB>
                      <a:noFill/>
                    </a:lnB>
                    <a:noFill/>
                  </a:tcPr>
                </a:tc>
                <a:tc>
                  <a:txBody>
                    <a:bodyPr/>
                    <a:lstStyle/>
                    <a:p>
                      <a:pPr>
                        <a:buNone/>
                      </a:pPr>
                      <a:r>
                        <a:rPr lang="ar-EG" sz="2400" b="1" dirty="0"/>
                        <a:t>علاقات، مؤشرات، </a:t>
                      </a:r>
                      <a:r>
                        <a:rPr lang="en-US" sz="2400" b="1" dirty="0"/>
                        <a:t>Trends</a:t>
                      </a:r>
                    </a:p>
                  </a:txBody>
                  <a:tcPr anchor="ctr">
                    <a:lnL>
                      <a:noFill/>
                    </a:lnL>
                    <a:lnR>
                      <a:noFill/>
                    </a:lnR>
                    <a:lnT>
                      <a:noFill/>
                    </a:lnT>
                    <a:lnB>
                      <a:noFill/>
                    </a:lnB>
                    <a:noFill/>
                  </a:tcPr>
                </a:tc>
                <a:extLst>
                  <a:ext uri="{0D108BD9-81ED-4DB2-BD59-A6C34878D82A}">
                    <a16:rowId xmlns:a16="http://schemas.microsoft.com/office/drawing/2014/main" val="10004"/>
                  </a:ext>
                </a:extLst>
              </a:tr>
              <a:tr h="912432">
                <a:tc>
                  <a:txBody>
                    <a:bodyPr/>
                    <a:lstStyle/>
                    <a:p>
                      <a:pPr algn="ctr">
                        <a:buNone/>
                      </a:pPr>
                      <a:r>
                        <a:rPr lang="ar-EG" sz="2400" b="1" dirty="0">
                          <a:solidFill>
                            <a:srgbClr val="00B050"/>
                          </a:solidFill>
                        </a:rPr>
                        <a:t>أمثلة</a:t>
                      </a:r>
                    </a:p>
                  </a:txBody>
                  <a:tcPr anchor="ctr">
                    <a:lnL>
                      <a:noFill/>
                    </a:lnL>
                    <a:lnR>
                      <a:noFill/>
                    </a:lnR>
                    <a:lnT>
                      <a:noFill/>
                    </a:lnT>
                    <a:lnB>
                      <a:noFill/>
                    </a:lnB>
                    <a:noFill/>
                  </a:tcPr>
                </a:tc>
                <a:tc>
                  <a:txBody>
                    <a:bodyPr/>
                    <a:lstStyle/>
                    <a:p>
                      <a:pPr>
                        <a:buNone/>
                      </a:pPr>
                      <a:r>
                        <a:rPr lang="en-US" sz="2400" b="1" dirty="0"/>
                        <a:t>ChatGPT، Gemini</a:t>
                      </a:r>
                    </a:p>
                  </a:txBody>
                  <a:tcPr anchor="ctr">
                    <a:lnL>
                      <a:noFill/>
                    </a:lnL>
                    <a:lnR>
                      <a:noFill/>
                    </a:lnR>
                    <a:lnT>
                      <a:noFill/>
                    </a:lnT>
                    <a:lnB>
                      <a:noFill/>
                    </a:lnB>
                    <a:noFill/>
                  </a:tcPr>
                </a:tc>
                <a:tc>
                  <a:txBody>
                    <a:bodyPr/>
                    <a:lstStyle/>
                    <a:p>
                      <a:pPr>
                        <a:buNone/>
                      </a:pPr>
                      <a:r>
                        <a:rPr lang="en-US" sz="2400" b="1" dirty="0"/>
                        <a:t>Elicit، R، Python ML، RapidMiner</a:t>
                      </a:r>
                    </a:p>
                  </a:txBody>
                  <a:tcPr anchor="ctr">
                    <a:lnL>
                      <a:noFill/>
                    </a:lnL>
                    <a:lnR>
                      <a:noFill/>
                    </a:lnR>
                    <a:lnT>
                      <a:noFill/>
                    </a:lnT>
                    <a:lnB>
                      <a:noFill/>
                    </a:lnB>
                    <a:noFill/>
                  </a:tcPr>
                </a:tc>
                <a:extLst>
                  <a:ext uri="{0D108BD9-81ED-4DB2-BD59-A6C34878D82A}">
                    <a16:rowId xmlns:a16="http://schemas.microsoft.com/office/drawing/2014/main" val="10005"/>
                  </a:ext>
                </a:extLst>
              </a:tr>
            </a:tbl>
          </a:graphicData>
        </a:graphic>
      </p:graphicFrame>
      <p:sp>
        <p:nvSpPr>
          <p:cNvPr id="7" name="Rectangle 1"/>
          <p:cNvSpPr>
            <a:spLocks noChangeArrowheads="1"/>
          </p:cNvSpPr>
          <p:nvPr/>
        </p:nvSpPr>
        <p:spPr bwMode="auto">
          <a:xfrm>
            <a:off x="4917056" y="899652"/>
            <a:ext cx="64555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r" defTabSz="914400" rtl="0" eaLnBrk="0" fontAlgn="base" latinLnBrk="0" hangingPunct="0">
              <a:lnSpc>
                <a:spcPct val="100000"/>
              </a:lnSpc>
              <a:spcBef>
                <a:spcPct val="0"/>
              </a:spcBef>
              <a:spcAft>
                <a:spcPct val="0"/>
              </a:spcAft>
              <a:buClrTx/>
              <a:buSzTx/>
              <a:buFontTx/>
              <a:buNone/>
            </a:pPr>
            <a:r>
              <a:rPr kumimoji="0" lang="ar-EG" altLang="en-US" sz="32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الفرق بين الذكاء الصناعى التوليدى والتحليلى </a:t>
            </a:r>
            <a:endParaRPr kumimoji="0" lang="en-US" altLang="en-US" sz="3200" b="1" i="0" u="none" strike="noStrike" cap="none" normalizeH="0" baseline="0" dirty="0">
              <a:ln>
                <a:noFill/>
              </a:ln>
              <a:solidFill>
                <a:srgbClr val="C00000"/>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pPr>
            <a:endParaRPr kumimoji="0" lang="en-US" altLang="en-US" sz="3200" b="0" i="0" u="none" strike="noStrike" cap="none" normalizeH="0" baseline="0" dirty="0">
              <a:ln>
                <a:noFill/>
              </a:ln>
              <a:solidFill>
                <a:srgbClr val="C00000"/>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73064" y="6292631"/>
            <a:ext cx="310776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856272" y="1106634"/>
            <a:ext cx="9875652" cy="2554545"/>
          </a:xfrm>
          <a:prstGeom prst="rect">
            <a:avLst/>
          </a:prstGeom>
          <a:noFill/>
        </p:spPr>
        <p:txBody>
          <a:bodyPr wrap="square">
            <a:spAutoFit/>
          </a:bodyPr>
          <a:lstStyle/>
          <a:p>
            <a:pPr algn="r" rtl="1"/>
            <a:r>
              <a:rPr lang="ar-SA" sz="3200" b="1" dirty="0"/>
              <a:t>العلاقة في البحث الأكاديمي</a:t>
            </a:r>
            <a:endParaRPr lang="en-US" sz="3200" b="1" dirty="0"/>
          </a:p>
          <a:p>
            <a:pPr algn="r" rtl="1"/>
            <a:r>
              <a:rPr lang="en-US" sz="3200" b="1" dirty="0"/>
              <a:t>• </a:t>
            </a:r>
            <a:r>
              <a:rPr lang="ar-SA" sz="3200" b="1" dirty="0"/>
              <a:t>الـ</a:t>
            </a:r>
            <a:r>
              <a:rPr lang="en-US" sz="3200" b="1" dirty="0"/>
              <a:t> AI </a:t>
            </a:r>
            <a:r>
              <a:rPr lang="ar-SA" sz="3200" b="1" dirty="0"/>
              <a:t>التحليلي هو أداة المنهجية (التحقق من الفرضيات والصرامة الإحصائية)</a:t>
            </a:r>
            <a:r>
              <a:rPr lang="en-US" sz="3200" b="1" dirty="0"/>
              <a:t>.</a:t>
            </a:r>
          </a:p>
          <a:p>
            <a:pPr algn="r" rtl="1"/>
            <a:r>
              <a:rPr lang="en-US" sz="3200" b="1" dirty="0"/>
              <a:t>• </a:t>
            </a:r>
            <a:r>
              <a:rPr lang="ar-SA" sz="3200" b="1" dirty="0"/>
              <a:t>الـ</a:t>
            </a:r>
            <a:r>
              <a:rPr lang="en-US" sz="3200" b="1" dirty="0"/>
              <a:t> AI </a:t>
            </a:r>
            <a:r>
              <a:rPr lang="ar-SA" sz="3200" b="1" dirty="0"/>
              <a:t>التوليدي هو أداة الصياغة والكتابة (تسريع دورة الإنتاج واقتراح المسودات)</a:t>
            </a:r>
            <a:endParaRPr lang="ar-EG" sz="32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569660"/>
          </a:xfrm>
          <a:prstGeom prst="rect">
            <a:avLst/>
          </a:prstGeom>
          <a:noFill/>
        </p:spPr>
        <p:txBody>
          <a:bodyPr wrap="square" rtlCol="0">
            <a:spAutoFit/>
          </a:bodyPr>
          <a:lstStyle/>
          <a:p>
            <a:pPr algn="r" rtl="1"/>
            <a:r>
              <a:rPr lang="ar-SA" sz="3200" dirty="0"/>
              <a:t>الـ</a:t>
            </a:r>
            <a:r>
              <a:rPr lang="en-US" sz="3200" dirty="0"/>
              <a:t> AI </a:t>
            </a:r>
            <a:r>
              <a:rPr lang="ar-SA" sz="3200" dirty="0"/>
              <a:t>وتطوير الإطار النظري ونماذج العلاقات يركز هذا الجزء على دور الـ</a:t>
            </a:r>
            <a:r>
              <a:rPr lang="en-US" sz="3200" dirty="0"/>
              <a:t> AI </a:t>
            </a:r>
            <a:r>
              <a:rPr lang="ar-SA" sz="3200" dirty="0"/>
              <a:t>في أهم مرحلة للباحث: تحديد الفجوة البحثية وبناء النموذج النظري</a:t>
            </a:r>
            <a:r>
              <a:rPr lang="en-US" sz="3200" dirty="0"/>
              <a:t>.</a:t>
            </a:r>
          </a:p>
        </p:txBody>
      </p:sp>
      <p:sp>
        <p:nvSpPr>
          <p:cNvPr id="2" name="TextBox 1"/>
          <p:cNvSpPr txBox="1"/>
          <p:nvPr/>
        </p:nvSpPr>
        <p:spPr>
          <a:xfrm>
            <a:off x="8928340" y="6292631"/>
            <a:ext cx="295248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892932" y="109346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5" y="1468531"/>
            <a:ext cx="9236439" cy="3539430"/>
          </a:xfrm>
          <a:prstGeom prst="rect">
            <a:avLst/>
          </a:prstGeom>
          <a:noFill/>
        </p:spPr>
        <p:txBody>
          <a:bodyPr wrap="square" rtlCol="0">
            <a:spAutoFit/>
          </a:bodyPr>
          <a:lstStyle/>
          <a:p>
            <a:pPr algn="r" rtl="1"/>
            <a:r>
              <a:rPr lang="ar-SA" sz="3200" dirty="0"/>
              <a:t>أ. الـ</a:t>
            </a:r>
            <a:r>
              <a:rPr lang="en-US" sz="3200" dirty="0"/>
              <a:t> AI </a:t>
            </a:r>
            <a:r>
              <a:rPr lang="ar-SA" sz="3200" dirty="0"/>
              <a:t>في مراجعة الأدبيات وتحديد الفجوات</a:t>
            </a:r>
            <a:endParaRPr lang="en-US" sz="3200" dirty="0"/>
          </a:p>
          <a:p>
            <a:pPr algn="r" rtl="1"/>
            <a:r>
              <a:rPr lang="en-US" sz="3200" dirty="0"/>
              <a:t>• </a:t>
            </a:r>
            <a:r>
              <a:rPr lang="ar-SA" sz="3200" dirty="0"/>
              <a:t>اكتشاف الفجوات المعرفية</a:t>
            </a:r>
            <a:r>
              <a:rPr lang="en-US" sz="3200" dirty="0"/>
              <a:t> (Knowledge Gaps): </a:t>
            </a:r>
            <a:r>
              <a:rPr lang="ar-SA" sz="3200" dirty="0"/>
              <a:t>استخدام أدوات الـ</a:t>
            </a:r>
            <a:r>
              <a:rPr lang="en-US" sz="3200" dirty="0"/>
              <a:t> AI </a:t>
            </a:r>
            <a:r>
              <a:rPr lang="ar-SA" sz="3200" dirty="0"/>
              <a:t>لتحليل كميات ضخمة من الملخصات لتحديد الموضوعات التي حظيت بتغطية منخفضة أو نقاط التضارب في النتائج</a:t>
            </a:r>
            <a:r>
              <a:rPr lang="en-US" sz="3200" dirty="0"/>
              <a:t>.</a:t>
            </a:r>
          </a:p>
          <a:p>
            <a:pPr algn="r" rtl="1"/>
            <a:r>
              <a:rPr lang="en-US" sz="3200" dirty="0"/>
              <a:t>• </a:t>
            </a:r>
            <a:r>
              <a:rPr lang="ar-SA" sz="3200" dirty="0"/>
              <a:t>الأدوات المساعدة: أدوات رسم خرائط العلاقات بين الأوراق البحثية</a:t>
            </a:r>
            <a:r>
              <a:rPr lang="en-US" sz="3200" dirty="0"/>
              <a:t> (</a:t>
            </a:r>
            <a:r>
              <a:rPr lang="ar-SA" sz="3200" dirty="0"/>
              <a:t>مثل</a:t>
            </a:r>
            <a:r>
              <a:rPr lang="en-US" sz="3200" dirty="0"/>
              <a:t> Connected Papers) </a:t>
            </a:r>
            <a:r>
              <a:rPr lang="ar-SA" sz="3200" dirty="0"/>
              <a:t>التي تستخدم الـ</a:t>
            </a:r>
            <a:r>
              <a:rPr lang="en-US" sz="3200" dirty="0"/>
              <a:t> AI </a:t>
            </a:r>
            <a:r>
              <a:rPr lang="ar-SA" sz="3200" dirty="0"/>
              <a:t>لترتيب وتصنيف الأبحاث ذات الصلة</a:t>
            </a:r>
            <a:r>
              <a:rPr lang="en-US" sz="3200" dirty="0"/>
              <a:t>.</a:t>
            </a:r>
          </a:p>
        </p:txBody>
      </p:sp>
      <p:sp>
        <p:nvSpPr>
          <p:cNvPr id="2" name="TextBox 1"/>
          <p:cNvSpPr txBox="1"/>
          <p:nvPr/>
        </p:nvSpPr>
        <p:spPr>
          <a:xfrm>
            <a:off x="8893834" y="6292631"/>
            <a:ext cx="298699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524315"/>
          </a:xfrm>
          <a:prstGeom prst="rect">
            <a:avLst/>
          </a:prstGeom>
          <a:noFill/>
        </p:spPr>
        <p:txBody>
          <a:bodyPr wrap="square" rtlCol="0">
            <a:spAutoFit/>
          </a:bodyPr>
          <a:lstStyle/>
          <a:p>
            <a:pPr algn="r" rtl="1"/>
            <a:r>
              <a:rPr lang="ar-SA" sz="3200" b="1" dirty="0"/>
              <a:t>ب. استخدام الـ</a:t>
            </a:r>
            <a:r>
              <a:rPr lang="en-US" sz="3200" b="1" dirty="0"/>
              <a:t> AI </a:t>
            </a:r>
            <a:r>
              <a:rPr lang="ar-SA" sz="3200" b="1" dirty="0"/>
              <a:t>في رسم نماذج العلاقات بين المتغيرات</a:t>
            </a:r>
            <a:endParaRPr lang="en-US" sz="3200" b="1" dirty="0"/>
          </a:p>
          <a:p>
            <a:pPr algn="r" rtl="1"/>
            <a:r>
              <a:rPr lang="ar-SA" sz="3200" b="1" dirty="0"/>
              <a:t>1</a:t>
            </a:r>
            <a:r>
              <a:rPr lang="en-US" sz="3200" b="1" dirty="0"/>
              <a:t>. </a:t>
            </a:r>
            <a:r>
              <a:rPr lang="ar-SA" sz="3200" b="1" dirty="0"/>
              <a:t>في مرحلة الإطار النظري</a:t>
            </a:r>
            <a:r>
              <a:rPr lang="en-US" sz="3200" b="1" dirty="0"/>
              <a:t> (Conceptualization):</a:t>
            </a:r>
          </a:p>
          <a:p>
            <a:pPr algn="r" rtl="1"/>
            <a:r>
              <a:rPr lang="en-US" sz="3200" b="1" dirty="0"/>
              <a:t>• </a:t>
            </a:r>
            <a:r>
              <a:rPr lang="ar-SA" sz="3200" b="1" dirty="0"/>
              <a:t>اكتشاف الروابط النظرية الخفية</a:t>
            </a:r>
            <a:r>
              <a:rPr lang="en-US" sz="3200" b="1" dirty="0"/>
              <a:t> </a:t>
            </a:r>
          </a:p>
          <a:p>
            <a:pPr algn="r" rtl="1"/>
            <a:r>
              <a:rPr lang="en-US" sz="3200" b="1" dirty="0"/>
              <a:t>• </a:t>
            </a:r>
            <a:r>
              <a:rPr lang="ar-SA" sz="3200" b="1" dirty="0"/>
              <a:t>اكتشاف الروابط النظرية الخفية</a:t>
            </a:r>
            <a:r>
              <a:rPr lang="en-US" sz="3200" b="1" dirty="0"/>
              <a:t> </a:t>
            </a:r>
            <a:endParaRPr lang="ar-EG" sz="3200" b="1" dirty="0"/>
          </a:p>
          <a:p>
            <a:pPr algn="r" rtl="1"/>
            <a:r>
              <a:rPr lang="ar-SA" sz="3200" b="1" dirty="0"/>
              <a:t>يمكن للباحث أن يطلب من الـ</a:t>
            </a:r>
            <a:r>
              <a:rPr lang="en-US" sz="3200" b="1" dirty="0"/>
              <a:t> AI </a:t>
            </a:r>
            <a:r>
              <a:rPr lang="ar-SA" sz="3200" b="1" dirty="0"/>
              <a:t>تحليل مجال بحثي واقتراح متغيرات وسيطة</a:t>
            </a:r>
            <a:r>
              <a:rPr lang="en-US" sz="3200" b="1" dirty="0"/>
              <a:t> (Mediating) </a:t>
            </a:r>
            <a:r>
              <a:rPr lang="ar-SA" sz="3200" b="1" dirty="0"/>
              <a:t>أو متغيرات معدلة</a:t>
            </a:r>
            <a:r>
              <a:rPr lang="en-US" sz="3200" b="1" dirty="0"/>
              <a:t> (Moderating) </a:t>
            </a:r>
            <a:r>
              <a:rPr lang="ar-SA" sz="3200" b="1" dirty="0"/>
              <a:t>بناءً على الربط بين النظريات المختلفة في الأدبيات</a:t>
            </a:r>
            <a:r>
              <a:rPr lang="en-US" sz="3200" b="1" dirty="0"/>
              <a:t>.</a:t>
            </a:r>
          </a:p>
          <a:p>
            <a:pPr algn="r" rtl="1"/>
            <a:r>
              <a:rPr lang="en-US" sz="3200" b="1" dirty="0"/>
              <a:t>• </a:t>
            </a:r>
            <a:r>
              <a:rPr lang="ar-SA" sz="3200" b="1" dirty="0"/>
              <a:t>آلية العمل: يعتمد الـ</a:t>
            </a:r>
            <a:r>
              <a:rPr lang="en-US" sz="3200" b="1" dirty="0"/>
              <a:t> AI </a:t>
            </a:r>
            <a:r>
              <a:rPr lang="ar-SA" sz="3200" b="1" dirty="0"/>
              <a:t>على تحديد تكرار الربط بين المتغيرات ليقترح عليك علاقات لم تكتشفها القراءة السطحية</a:t>
            </a:r>
            <a:endParaRPr lang="en-US" sz="3200" b="1" dirty="0"/>
          </a:p>
        </p:txBody>
      </p:sp>
      <p:sp>
        <p:nvSpPr>
          <p:cNvPr id="2" name="TextBox 1"/>
          <p:cNvSpPr txBox="1"/>
          <p:nvPr/>
        </p:nvSpPr>
        <p:spPr>
          <a:xfrm>
            <a:off x="8531525" y="6292631"/>
            <a:ext cx="334930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2862322"/>
          </a:xfrm>
          <a:prstGeom prst="rect">
            <a:avLst/>
          </a:prstGeom>
          <a:noFill/>
        </p:spPr>
        <p:txBody>
          <a:bodyPr wrap="square" rtlCol="0">
            <a:spAutoFit/>
          </a:bodyPr>
          <a:lstStyle/>
          <a:p>
            <a:pPr algn="r" rtl="1"/>
            <a:endParaRPr lang="en-US" sz="3600" dirty="0"/>
          </a:p>
          <a:p>
            <a:pPr algn="r" rtl="1"/>
            <a:r>
              <a:rPr lang="en-US" sz="3600" dirty="0"/>
              <a:t>• </a:t>
            </a:r>
            <a:r>
              <a:rPr lang="ar-SA" sz="3600" dirty="0"/>
              <a:t>إنشاء خريطة العلاقات</a:t>
            </a:r>
            <a:r>
              <a:rPr lang="en-US" sz="3600" dirty="0"/>
              <a:t> (Conceptual Map):</a:t>
            </a:r>
          </a:p>
          <a:p>
            <a:pPr algn="r" rtl="1"/>
            <a:r>
              <a:rPr lang="en-US" sz="3600" dirty="0"/>
              <a:t>• </a:t>
            </a:r>
            <a:r>
              <a:rPr lang="ar-SA" sz="3600" dirty="0"/>
              <a:t>استخدام الـ</a:t>
            </a:r>
            <a:r>
              <a:rPr lang="en-US" sz="3600" dirty="0"/>
              <a:t> AI </a:t>
            </a:r>
            <a:r>
              <a:rPr lang="ar-SA" sz="3600" dirty="0"/>
              <a:t>لتوليد مسودة مخطط بصري</a:t>
            </a:r>
            <a:r>
              <a:rPr lang="en-US" sz="3600" dirty="0"/>
              <a:t> (Diagram) </a:t>
            </a:r>
            <a:r>
              <a:rPr lang="ar-SA" sz="3600" dirty="0"/>
              <a:t>يوضح العلاقات المقترحة بين المتغيرات المستقلة والتابعة لتسهيل مراجعة المشرف</a:t>
            </a:r>
            <a:endParaRPr lang="en-US" sz="3600" b="1" dirty="0"/>
          </a:p>
        </p:txBody>
      </p:sp>
      <p:sp>
        <p:nvSpPr>
          <p:cNvPr id="2" name="TextBox 1"/>
          <p:cNvSpPr txBox="1"/>
          <p:nvPr/>
        </p:nvSpPr>
        <p:spPr>
          <a:xfrm>
            <a:off x="9049109" y="6292631"/>
            <a:ext cx="283171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524315"/>
          </a:xfrm>
          <a:prstGeom prst="rect">
            <a:avLst/>
          </a:prstGeom>
          <a:noFill/>
        </p:spPr>
        <p:txBody>
          <a:bodyPr wrap="square" rtlCol="0">
            <a:spAutoFit/>
          </a:bodyPr>
          <a:lstStyle/>
          <a:p>
            <a:pPr algn="r" rtl="1"/>
            <a:endParaRPr lang="en-US" sz="3600" dirty="0"/>
          </a:p>
          <a:p>
            <a:pPr algn="r" rtl="1"/>
            <a:r>
              <a:rPr lang="ar-SA" sz="3600" dirty="0"/>
              <a:t>2</a:t>
            </a:r>
            <a:r>
              <a:rPr lang="en-US" sz="3600" dirty="0"/>
              <a:t>. </a:t>
            </a:r>
            <a:r>
              <a:rPr lang="ar-SA" sz="3600" dirty="0"/>
              <a:t>في مرحلة التحليل الإحصائي</a:t>
            </a:r>
            <a:r>
              <a:rPr lang="en-US" sz="3600" dirty="0"/>
              <a:t> (Statistical Analysis):</a:t>
            </a:r>
          </a:p>
          <a:p>
            <a:pPr algn="r" rtl="1"/>
            <a:r>
              <a:rPr lang="en-US" sz="3600" dirty="0"/>
              <a:t>• </a:t>
            </a:r>
            <a:r>
              <a:rPr lang="ar-SA" sz="3600" dirty="0"/>
              <a:t>نمذجة المعادلات الهيكلية الذكية</a:t>
            </a:r>
            <a:r>
              <a:rPr lang="en-US" sz="3600" dirty="0"/>
              <a:t> (Smart SEM): </a:t>
            </a:r>
            <a:r>
              <a:rPr lang="ar-SA" sz="3600" dirty="0"/>
              <a:t>يستخدم الـ</a:t>
            </a:r>
            <a:r>
              <a:rPr lang="en-US" sz="3600" dirty="0"/>
              <a:t> AI </a:t>
            </a:r>
            <a:r>
              <a:rPr lang="ar-SA" sz="3600" dirty="0"/>
              <a:t>التحليلي (ضمن برامج الإحصاء) لتقييم العلاقات المباشرة وغير المباشرة، وتحديد أفضل نموذج</a:t>
            </a:r>
            <a:r>
              <a:rPr lang="en-US" sz="3600" dirty="0"/>
              <a:t> (Model Fit) </a:t>
            </a:r>
            <a:r>
              <a:rPr lang="ar-SA" sz="3600" dirty="0"/>
              <a:t>من بين نماذج بديلة</a:t>
            </a:r>
            <a:r>
              <a:rPr lang="en-US" sz="3600" dirty="0"/>
              <a:t>.</a:t>
            </a:r>
          </a:p>
          <a:p>
            <a:pPr algn="r" rtl="1"/>
            <a:r>
              <a:rPr lang="en-US" sz="3600" dirty="0"/>
              <a:t>• </a:t>
            </a:r>
            <a:r>
              <a:rPr lang="ar-SA" sz="3600" dirty="0"/>
              <a:t>تحليل الشبكات السببية</a:t>
            </a:r>
            <a:r>
              <a:rPr lang="en-US" sz="3600" dirty="0"/>
              <a:t> (Causal Network Analysis): </a:t>
            </a:r>
            <a:r>
              <a:rPr lang="ar-SA" sz="3600" dirty="0"/>
              <a:t>خوارزميات التعلم الآلي تحدد العلاقات السببية المعقدة وغير الخطية، مما يضمن مساهمة معرفية قوية لرسالة الدكتوراه</a:t>
            </a:r>
            <a:endParaRPr lang="en-US" sz="3600" b="1" dirty="0"/>
          </a:p>
        </p:txBody>
      </p:sp>
      <p:sp>
        <p:nvSpPr>
          <p:cNvPr id="2" name="TextBox 1"/>
          <p:cNvSpPr txBox="1"/>
          <p:nvPr/>
        </p:nvSpPr>
        <p:spPr>
          <a:xfrm>
            <a:off x="8971472" y="6292631"/>
            <a:ext cx="290935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4832092"/>
          </a:xfrm>
          <a:prstGeom prst="rect">
            <a:avLst/>
          </a:prstGeom>
          <a:noFill/>
        </p:spPr>
        <p:txBody>
          <a:bodyPr wrap="square" rtlCol="0">
            <a:spAutoFit/>
          </a:bodyPr>
          <a:lstStyle/>
          <a:p>
            <a:pPr algn="r" rtl="1"/>
            <a:endParaRPr lang="en-US" sz="2800" b="1" dirty="0"/>
          </a:p>
          <a:p>
            <a:pPr algn="r" rtl="1"/>
            <a:r>
              <a:rPr lang="ar-SA" sz="2800" b="1" dirty="0"/>
              <a:t>4</a:t>
            </a:r>
            <a:r>
              <a:rPr lang="en-US" sz="2800" b="1" dirty="0"/>
              <a:t>. </a:t>
            </a:r>
            <a:r>
              <a:rPr lang="ar-SA" sz="2800" b="1" dirty="0"/>
              <a:t>الجزء الثالث: المهارات البحثية الجديدة في عصر الـ</a:t>
            </a:r>
            <a:r>
              <a:rPr lang="en-US" sz="2800" b="1" dirty="0"/>
              <a:t> AI</a:t>
            </a:r>
          </a:p>
          <a:p>
            <a:pPr algn="r" rtl="1"/>
            <a:r>
              <a:rPr lang="ar-SA" sz="2800" b="1" dirty="0"/>
              <a:t>التحول من "الباحث عن المعلومات" إلى "مُصمم الاستراتيجيات ومُقيّم النتائج</a:t>
            </a:r>
            <a:r>
              <a:rPr lang="en-US" sz="2800" b="1" dirty="0"/>
              <a:t>".</a:t>
            </a:r>
          </a:p>
          <a:p>
            <a:pPr algn="r" rtl="1"/>
            <a:r>
              <a:rPr lang="ar-SA" sz="2800" b="1" dirty="0">
                <a:solidFill>
                  <a:srgbClr val="C00000"/>
                </a:solidFill>
              </a:rPr>
              <a:t>أ. المهارات التقنية الأساسية</a:t>
            </a:r>
            <a:endParaRPr lang="en-US" sz="2800" b="1" dirty="0">
              <a:solidFill>
                <a:srgbClr val="C00000"/>
              </a:solidFill>
            </a:endParaRPr>
          </a:p>
          <a:p>
            <a:pPr algn="r" rtl="1"/>
            <a:r>
              <a:rPr lang="en-US" sz="2800" b="1" dirty="0"/>
              <a:t>• 1. </a:t>
            </a:r>
            <a:r>
              <a:rPr lang="ar-SA" sz="2800" b="1" dirty="0"/>
              <a:t>مهارة الهندسة الفورية</a:t>
            </a:r>
            <a:r>
              <a:rPr lang="en-US" sz="2800" b="1" dirty="0"/>
              <a:t> (Prompt Engineering):</a:t>
            </a:r>
          </a:p>
          <a:p>
            <a:pPr algn="r" rtl="1"/>
            <a:r>
              <a:rPr lang="en-US" sz="2800" b="1" dirty="0"/>
              <a:t>• </a:t>
            </a:r>
            <a:r>
              <a:rPr lang="ar-SA" sz="2800" b="1" dirty="0"/>
              <a:t>القدرة على صياغة أسئلة دقيقة ومفصلة لأدوات الـ</a:t>
            </a:r>
            <a:r>
              <a:rPr lang="en-US" sz="2800" b="1" dirty="0"/>
              <a:t> AI </a:t>
            </a:r>
            <a:r>
              <a:rPr lang="ar-SA" sz="2800" b="1" dirty="0"/>
              <a:t>للحصول على مخرجات بحثية موثوقة. يجب التعامل مع الـ</a:t>
            </a:r>
            <a:r>
              <a:rPr lang="en-US" sz="2800" b="1" dirty="0"/>
              <a:t> AI </a:t>
            </a:r>
            <a:r>
              <a:rPr lang="ar-SA" sz="2800" b="1" dirty="0"/>
              <a:t>كـ مُستشار منهجي</a:t>
            </a:r>
            <a:r>
              <a:rPr lang="en-US" sz="2800" b="1" dirty="0"/>
              <a:t>.</a:t>
            </a:r>
          </a:p>
          <a:p>
            <a:pPr algn="r" rtl="1"/>
            <a:r>
              <a:rPr lang="en-US" sz="2800" b="1" dirty="0"/>
              <a:t>• </a:t>
            </a:r>
            <a:r>
              <a:rPr lang="ar-SA" sz="2800" b="1" dirty="0"/>
              <a:t>مثال</a:t>
            </a:r>
            <a:r>
              <a:rPr lang="en-US" sz="2800" b="1" dirty="0"/>
              <a:t> (Prompt): "</a:t>
            </a:r>
            <a:r>
              <a:rPr lang="ar-SA" sz="2800" b="1" dirty="0"/>
              <a:t>كمشرف أكاديمي خبير في المنهجية النوعية، راجع مسودة بروتوكول المقابلة واقترح ثلاثة أسئلة تعمق فهم متغير (س) لضمان الصدق الداخلي</a:t>
            </a:r>
            <a:r>
              <a:rPr lang="en-US" sz="2800" b="1" dirty="0"/>
              <a:t>."</a:t>
            </a:r>
          </a:p>
          <a:p>
            <a:pPr algn="r" rtl="1"/>
            <a:r>
              <a:rPr lang="en-US" sz="2800" b="1" dirty="0"/>
              <a:t>• 2. </a:t>
            </a:r>
            <a:r>
              <a:rPr lang="ar-SA" sz="2800" b="1" dirty="0"/>
              <a:t>فهم قيود الـ</a:t>
            </a:r>
            <a:r>
              <a:rPr lang="en-US" sz="2800" b="1" dirty="0"/>
              <a:t> AI: </a:t>
            </a:r>
            <a:r>
              <a:rPr lang="ar-SA" sz="2800" b="1" dirty="0"/>
              <a:t>معرفة متى يجب استخدام الـ</a:t>
            </a:r>
            <a:r>
              <a:rPr lang="en-US" sz="2800" b="1" dirty="0"/>
              <a:t> AI </a:t>
            </a:r>
            <a:r>
              <a:rPr lang="ar-SA" sz="2800" b="1" dirty="0"/>
              <a:t>ومتى يجب الاعتماد على المنهجيات التقليدية (مثل التجارب المعملية أو المقابلات المباشرة)</a:t>
            </a:r>
            <a:endParaRPr lang="en-US" sz="2800" b="1" dirty="0"/>
          </a:p>
        </p:txBody>
      </p:sp>
      <p:sp>
        <p:nvSpPr>
          <p:cNvPr id="2" name="TextBox 1"/>
          <p:cNvSpPr txBox="1"/>
          <p:nvPr/>
        </p:nvSpPr>
        <p:spPr>
          <a:xfrm>
            <a:off x="8816196" y="6292631"/>
            <a:ext cx="30646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158" y="1155869"/>
            <a:ext cx="10446589" cy="3910686"/>
          </a:xfrm>
          <a:prstGeom prst="rect">
            <a:avLst/>
          </a:prstGeom>
          <a:noFill/>
        </p:spPr>
        <p:txBody>
          <a:bodyPr wrap="square" rtlCol="0">
            <a:spAutoFit/>
          </a:bodyPr>
          <a:lstStyle/>
          <a:p>
            <a:pPr algn="r" rtl="1">
              <a:lnSpc>
                <a:spcPct val="150000"/>
              </a:lnSpc>
            </a:pPr>
            <a:r>
              <a:rPr lang="ar-SA" sz="2400" b="1" dirty="0">
                <a:solidFill>
                  <a:srgbClr val="C00000"/>
                </a:solidFill>
              </a:rPr>
              <a:t>ب. المهارات النقدية والأخلاقية</a:t>
            </a:r>
            <a:endParaRPr lang="en-US" sz="2400" b="1" dirty="0">
              <a:solidFill>
                <a:srgbClr val="C00000"/>
              </a:solidFill>
            </a:endParaRPr>
          </a:p>
          <a:p>
            <a:pPr algn="r" rtl="1">
              <a:lnSpc>
                <a:spcPct val="150000"/>
              </a:lnSpc>
            </a:pPr>
            <a:r>
              <a:rPr lang="en-US" sz="2400" b="1" dirty="0"/>
              <a:t>• 1. </a:t>
            </a:r>
            <a:r>
              <a:rPr lang="ar-SA" sz="2400" b="1" dirty="0"/>
              <a:t>التفكير النقدي وتقييم المحتوى المولَّد</a:t>
            </a:r>
            <a:r>
              <a:rPr lang="en-US" sz="2400" b="1" dirty="0"/>
              <a:t> (Critical Evaluation):</a:t>
            </a:r>
          </a:p>
          <a:p>
            <a:pPr algn="r" rtl="1">
              <a:lnSpc>
                <a:spcPct val="150000"/>
              </a:lnSpc>
            </a:pPr>
            <a:r>
              <a:rPr lang="en-US" sz="2400" b="1" dirty="0"/>
              <a:t>• </a:t>
            </a:r>
            <a:r>
              <a:rPr lang="ar-SA" sz="2400" b="1" dirty="0"/>
              <a:t>لأن الـ</a:t>
            </a:r>
            <a:r>
              <a:rPr lang="en-US" sz="2400" b="1" dirty="0"/>
              <a:t> AI </a:t>
            </a:r>
            <a:r>
              <a:rPr lang="ar-SA" sz="2400" b="1" dirty="0"/>
              <a:t>التوليدي قد يولد معلومات غير دقيقة أو "تأليفات</a:t>
            </a:r>
            <a:r>
              <a:rPr lang="en-US" sz="2400" b="1" dirty="0"/>
              <a:t>" (Hallucinations)</a:t>
            </a:r>
            <a:r>
              <a:rPr lang="ar-SA" sz="2400" b="1" dirty="0"/>
              <a:t>، يجب على الباحث أن يكون الحكم النهائي والمُدقق لجودة المحتوى والمصادر</a:t>
            </a:r>
            <a:r>
              <a:rPr lang="en-US" sz="2400" b="1" dirty="0"/>
              <a:t>.</a:t>
            </a:r>
          </a:p>
          <a:p>
            <a:pPr algn="r" rtl="1">
              <a:lnSpc>
                <a:spcPct val="150000"/>
              </a:lnSpc>
            </a:pPr>
            <a:r>
              <a:rPr lang="en-US" sz="2400" b="1" dirty="0"/>
              <a:t>• 2. </a:t>
            </a:r>
            <a:r>
              <a:rPr lang="ar-SA" sz="2400" b="1" dirty="0"/>
              <a:t>الشفافية والنزاهة الأكاديمية</a:t>
            </a:r>
            <a:r>
              <a:rPr lang="en-US" sz="2400" b="1" dirty="0"/>
              <a:t> (Transparency):</a:t>
            </a:r>
          </a:p>
          <a:p>
            <a:pPr algn="r" rtl="1">
              <a:lnSpc>
                <a:spcPct val="150000"/>
              </a:lnSpc>
            </a:pPr>
            <a:r>
              <a:rPr lang="en-US" sz="2400" b="1" dirty="0"/>
              <a:t>• </a:t>
            </a:r>
            <a:r>
              <a:rPr lang="ar-SA" sz="2400" b="1" dirty="0"/>
              <a:t>ضرورة الإفصاح عن استخدام أدوات الـ</a:t>
            </a:r>
            <a:r>
              <a:rPr lang="en-US" sz="2400" b="1" dirty="0"/>
              <a:t> AI </a:t>
            </a:r>
            <a:r>
              <a:rPr lang="ar-SA" sz="2400" b="1" dirty="0"/>
              <a:t>في منهجية البحث </a:t>
            </a:r>
            <a:endParaRPr lang="ar-EG" sz="2400" b="1" dirty="0"/>
          </a:p>
          <a:p>
            <a:pPr algn="r" rtl="1">
              <a:lnSpc>
                <a:spcPct val="150000"/>
              </a:lnSpc>
            </a:pPr>
            <a:r>
              <a:rPr lang="ar-SA" sz="2400" b="1" dirty="0"/>
              <a:t>(مثلاً: "تم استخدام نموذج [اسم الأداة] لتصنيف البيانات الأولية في الخطوة </a:t>
            </a:r>
            <a:r>
              <a:rPr lang="ar-EG" sz="2400" b="1" dirty="0"/>
              <a:t>....</a:t>
            </a:r>
            <a:r>
              <a:rPr lang="ar-SA" sz="2400" b="1" dirty="0"/>
              <a:t>")</a:t>
            </a:r>
            <a:r>
              <a:rPr lang="en-US" sz="2400" b="1" dirty="0"/>
              <a:t>.</a:t>
            </a:r>
          </a:p>
        </p:txBody>
      </p:sp>
      <p:sp>
        <p:nvSpPr>
          <p:cNvPr id="2" name="TextBox 1"/>
          <p:cNvSpPr txBox="1"/>
          <p:nvPr/>
        </p:nvSpPr>
        <p:spPr>
          <a:xfrm>
            <a:off x="8842075" y="6292631"/>
            <a:ext cx="30387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60718" y="1155869"/>
            <a:ext cx="11102196" cy="4444807"/>
          </a:xfrm>
          <a:prstGeom prst="rect">
            <a:avLst/>
          </a:prstGeom>
          <a:noFill/>
        </p:spPr>
        <p:txBody>
          <a:bodyPr wrap="square" rtlCol="0">
            <a:spAutoFit/>
          </a:bodyPr>
          <a:lstStyle/>
          <a:p>
            <a:pPr algn="r" rtl="1">
              <a:lnSpc>
                <a:spcPct val="150000"/>
              </a:lnSpc>
            </a:pPr>
            <a:r>
              <a:rPr lang="ar-SA" sz="3200" b="1" dirty="0"/>
              <a:t>الـ</a:t>
            </a:r>
            <a:r>
              <a:rPr lang="en-US" sz="3200" b="1" dirty="0"/>
              <a:t> AI </a:t>
            </a:r>
            <a:r>
              <a:rPr lang="ar-SA" sz="3200" b="1" dirty="0"/>
              <a:t>في المنهجيات الكمية والنوعية </a:t>
            </a:r>
            <a:endParaRPr lang="en-US" sz="3200" b="1" dirty="0"/>
          </a:p>
          <a:p>
            <a:pPr algn="r" rtl="1">
              <a:lnSpc>
                <a:spcPct val="150000"/>
              </a:lnSpc>
            </a:pPr>
            <a:r>
              <a:rPr lang="ar-SA" sz="3200" b="1" dirty="0"/>
              <a:t>للبحوث الكمية</a:t>
            </a:r>
            <a:r>
              <a:rPr lang="en-US" sz="3200" b="1" dirty="0"/>
              <a:t> (Quantitative Research):</a:t>
            </a:r>
          </a:p>
          <a:p>
            <a:pPr algn="r" rtl="1">
              <a:lnSpc>
                <a:spcPct val="150000"/>
              </a:lnSpc>
            </a:pPr>
            <a:r>
              <a:rPr lang="en-US" sz="3200" b="1" dirty="0"/>
              <a:t>• </a:t>
            </a:r>
            <a:r>
              <a:rPr lang="ar-SA" sz="3200" b="1" dirty="0"/>
              <a:t>تنظيف ومعالجة البيانات: استخدام التعلم الآلي لتنظيف البيانات، واكتشاف القيم الشاذة، وتحليل الأنماط المعقدة في مجموعات البيانات الضخمة</a:t>
            </a:r>
            <a:r>
              <a:rPr lang="en-US" sz="3200" b="1" dirty="0"/>
              <a:t> (Big Data).</a:t>
            </a:r>
          </a:p>
          <a:p>
            <a:pPr algn="r" rtl="1">
              <a:lnSpc>
                <a:spcPct val="150000"/>
              </a:lnSpc>
            </a:pPr>
            <a:r>
              <a:rPr lang="en-US" sz="3200" b="1" dirty="0"/>
              <a:t>• </a:t>
            </a:r>
            <a:r>
              <a:rPr lang="ar-SA" sz="3200" b="1" dirty="0"/>
              <a:t>التحليل الإحصائي المتقدم: استخدام أدوات الـ</a:t>
            </a:r>
            <a:r>
              <a:rPr lang="en-US" sz="3200" b="1" dirty="0"/>
              <a:t> AI </a:t>
            </a:r>
            <a:r>
              <a:rPr lang="ar-SA" sz="3200" b="1" dirty="0"/>
              <a:t>لـ اقتراح أفضل نماذج الانحدار أو التصنيف بناءً على توزيع البيانات ونوع المتغيرات، مما يعزز الصرامة المنهجية</a:t>
            </a:r>
            <a:endParaRPr lang="en-US" sz="3200" b="1" dirty="0"/>
          </a:p>
        </p:txBody>
      </p:sp>
      <p:sp>
        <p:nvSpPr>
          <p:cNvPr id="2" name="TextBox 1"/>
          <p:cNvSpPr txBox="1"/>
          <p:nvPr/>
        </p:nvSpPr>
        <p:spPr>
          <a:xfrm>
            <a:off x="8367623" y="6292631"/>
            <a:ext cx="351320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3416320"/>
          </a:xfrm>
          <a:prstGeom prst="rect">
            <a:avLst/>
          </a:prstGeom>
          <a:noFill/>
        </p:spPr>
        <p:txBody>
          <a:bodyPr wrap="square" rtlCol="0">
            <a:spAutoFit/>
          </a:bodyPr>
          <a:lstStyle/>
          <a:p>
            <a:pPr algn="r" rtl="1"/>
            <a:r>
              <a:rPr lang="ar-EG" sz="2400" b="1" dirty="0"/>
              <a:t>الذكاء الاصطناعي في دورة البحث العلمي</a:t>
            </a:r>
          </a:p>
          <a:p>
            <a:pPr algn="r" rtl="1"/>
            <a:r>
              <a:rPr lang="ar-EG" sz="2400" dirty="0"/>
              <a:t>"دعونا نأخذ دورة البحث العلمي خطوة بخطوة، ونرى أين يدخل الذكاء الاصطناعي في كل مرحلة."</a:t>
            </a:r>
          </a:p>
          <a:p>
            <a:pPr algn="r" rtl="1"/>
            <a:r>
              <a:rPr lang="ar-EG" sz="2400" b="1" dirty="0"/>
              <a:t>١. اختيار الموضوع وصياغة سؤال البحث</a:t>
            </a:r>
          </a:p>
          <a:p>
            <a:pPr algn="r" rtl="1"/>
            <a:r>
              <a:rPr lang="ar-EG" sz="2400" dirty="0"/>
              <a:t>"كثير من الباحثين يقضون أسابيع في البحث عن فكرة مناسبة.</a:t>
            </a:r>
            <a:br>
              <a:rPr lang="ar-EG" sz="2400" dirty="0"/>
            </a:br>
            <a:r>
              <a:rPr lang="ar-EG" sz="2400" dirty="0"/>
              <a:t>اليوم، أدوات مثل </a:t>
            </a:r>
            <a:r>
              <a:rPr lang="en-US" sz="2400" dirty="0"/>
              <a:t>ChatGPT </a:t>
            </a:r>
            <a:r>
              <a:rPr lang="ar-EG" sz="2400" dirty="0"/>
              <a:t>أو </a:t>
            </a:r>
            <a:r>
              <a:rPr lang="en-US" sz="2400" dirty="0"/>
              <a:t>Claude </a:t>
            </a:r>
            <a:r>
              <a:rPr lang="ar-EG" sz="2400" dirty="0"/>
              <a:t>يمكن أن تقدم مقترحات لأفكار بحثية ناشئة، وتساعدك في صياغة السؤال بطريقة أكثر تحديدًا.</a:t>
            </a:r>
          </a:p>
          <a:p>
            <a:pPr algn="r" rtl="1"/>
            <a:r>
              <a:rPr lang="ar-EG" sz="2400" dirty="0"/>
              <a:t>على سبيل المثال:</a:t>
            </a:r>
            <a:br>
              <a:rPr lang="ar-EG" sz="2400" dirty="0"/>
            </a:br>
            <a:r>
              <a:rPr lang="ar-EG" sz="2400" dirty="0"/>
              <a:t>يمكنني أن أطلب من النموذج أن يقترح لي 5 أسئلة بحثية حول موضوع معين مع توضيح الفجوة البحثية في كل سؤال."</a:t>
            </a:r>
          </a:p>
        </p:txBody>
      </p:sp>
      <p:sp>
        <p:nvSpPr>
          <p:cNvPr id="3" name="TextBox 2"/>
          <p:cNvSpPr txBox="1"/>
          <p:nvPr/>
        </p:nvSpPr>
        <p:spPr>
          <a:xfrm>
            <a:off x="8816196" y="6292631"/>
            <a:ext cx="306462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37074" y="1284512"/>
            <a:ext cx="10251066" cy="3901837"/>
          </a:xfrm>
          <a:prstGeom prst="rect">
            <a:avLst/>
          </a:prstGeom>
          <a:noFill/>
        </p:spPr>
        <p:txBody>
          <a:bodyPr wrap="square" rtlCol="0">
            <a:spAutoFit/>
          </a:bodyPr>
          <a:lstStyle/>
          <a:p>
            <a:pPr algn="r" rtl="1">
              <a:lnSpc>
                <a:spcPct val="150000"/>
              </a:lnSpc>
            </a:pPr>
            <a:r>
              <a:rPr lang="ar-EG" sz="2400" b="1" dirty="0"/>
              <a:t>٢. مراجعة الأدبيات</a:t>
            </a:r>
          </a:p>
          <a:p>
            <a:pPr algn="r" rtl="1">
              <a:lnSpc>
                <a:spcPct val="150000"/>
              </a:lnSpc>
            </a:pPr>
            <a:r>
              <a:rPr lang="ar-EG" sz="2400" dirty="0"/>
              <a:t>"مراجعة الأدبيات ربما تكون أكثر مرحلة مرهقة.</a:t>
            </a:r>
            <a:br>
              <a:rPr lang="ar-EG" sz="2400" dirty="0"/>
            </a:br>
            <a:r>
              <a:rPr lang="ar-EG" sz="2400" dirty="0"/>
              <a:t>الذكاء الاصطناعي يستطيع مساعدتك في:</a:t>
            </a:r>
          </a:p>
          <a:p>
            <a:pPr algn="r" rtl="1">
              <a:lnSpc>
                <a:spcPct val="150000"/>
              </a:lnSpc>
            </a:pPr>
            <a:r>
              <a:rPr lang="ar-EG" sz="2400" dirty="0"/>
              <a:t>تلخيص ورقة بحثية طويلة في نقاط.</a:t>
            </a:r>
          </a:p>
          <a:p>
            <a:pPr algn="r" rtl="1">
              <a:lnSpc>
                <a:spcPct val="150000"/>
              </a:lnSpc>
            </a:pPr>
            <a:r>
              <a:rPr lang="ar-EG" sz="2400" dirty="0"/>
              <a:t>استخراج أهم المفاهيم أو المنهجيات.</a:t>
            </a:r>
          </a:p>
          <a:p>
            <a:pPr algn="r" rtl="1">
              <a:lnSpc>
                <a:spcPct val="150000"/>
              </a:lnSpc>
            </a:pPr>
            <a:r>
              <a:rPr lang="ar-EG" sz="2400" dirty="0"/>
              <a:t>مقارنة بين نظريتين في صفحة واحدة.</a:t>
            </a:r>
          </a:p>
          <a:p>
            <a:pPr algn="r" rtl="1">
              <a:lnSpc>
                <a:spcPct val="150000"/>
              </a:lnSpc>
            </a:pPr>
            <a:r>
              <a:rPr lang="ar-EG" sz="2400" dirty="0"/>
              <a:t>توفير قائمة منظمة بالأبحاث المرتبطة بموضوعك."</a:t>
            </a:r>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26543" y="701874"/>
            <a:ext cx="11061597" cy="5572679"/>
          </a:xfrm>
          <a:prstGeom prst="rect">
            <a:avLst/>
          </a:prstGeom>
          <a:noFill/>
        </p:spPr>
        <p:txBody>
          <a:bodyPr wrap="square" rtlCol="0">
            <a:spAutoFit/>
          </a:bodyPr>
          <a:lstStyle/>
          <a:p>
            <a:pPr algn="r" rtl="1">
              <a:lnSpc>
                <a:spcPct val="150000"/>
              </a:lnSpc>
            </a:pPr>
            <a:r>
              <a:rPr lang="ar-EG" sz="2400" b="1" dirty="0"/>
              <a:t>. تصميم المنهجية</a:t>
            </a:r>
          </a:p>
          <a:p>
            <a:pPr algn="r" rtl="1">
              <a:lnSpc>
                <a:spcPct val="150000"/>
              </a:lnSpc>
            </a:pPr>
            <a:r>
              <a:rPr lang="ar-EG" sz="2400" dirty="0"/>
              <a:t>"إذا كان لديك سؤال بحثي واضح، يمكنك استخدام الذكاء الاصطناعي لمساعدتك في اختيار المنهج المناسب:</a:t>
            </a:r>
            <a:br>
              <a:rPr lang="ar-EG" sz="2400" dirty="0"/>
            </a:br>
            <a:r>
              <a:rPr lang="ar-EG" sz="2400" dirty="0"/>
              <a:t>هل الدراسة وصفية؟ كمية؟ نوعية؟ مختلطة؟</a:t>
            </a:r>
          </a:p>
          <a:p>
            <a:pPr algn="r" rtl="1">
              <a:lnSpc>
                <a:spcPct val="150000"/>
              </a:lnSpc>
            </a:pPr>
            <a:r>
              <a:rPr lang="ar-EG" sz="2400" dirty="0"/>
              <a:t>يمكن للنموذج أن يقترح أدوات جمع البيانات، ويعطيك أمثلة على كيفية بناء الاستبيان أو دليل المقابلة."</a:t>
            </a:r>
          </a:p>
          <a:p>
            <a:pPr algn="r" rtl="1">
              <a:lnSpc>
                <a:spcPct val="150000"/>
              </a:lnSpc>
            </a:pPr>
            <a:r>
              <a:rPr lang="ar-EG" sz="2400" b="1" dirty="0"/>
              <a:t>٤. تحليل البيانات</a:t>
            </a:r>
          </a:p>
          <a:p>
            <a:pPr algn="r" rtl="1">
              <a:lnSpc>
                <a:spcPct val="150000"/>
              </a:lnSpc>
            </a:pPr>
            <a:r>
              <a:rPr lang="ar-EG" sz="2400" dirty="0"/>
              <a:t>"الذكاء الاصطناعي يساعدك في:</a:t>
            </a:r>
          </a:p>
          <a:p>
            <a:pPr algn="r" rtl="1">
              <a:lnSpc>
                <a:spcPct val="150000"/>
              </a:lnSpc>
            </a:pPr>
            <a:r>
              <a:rPr lang="ar-EG" sz="2400" dirty="0"/>
              <a:t>كتابة الأكواد لو كنت تعمل بـ </a:t>
            </a:r>
            <a:r>
              <a:rPr lang="en-US" sz="2400" dirty="0"/>
              <a:t>Python </a:t>
            </a:r>
            <a:r>
              <a:rPr lang="ar-EG" sz="2400" dirty="0"/>
              <a:t>أو </a:t>
            </a:r>
            <a:r>
              <a:rPr lang="en-US" sz="2400" dirty="0"/>
              <a:t>R.</a:t>
            </a:r>
          </a:p>
          <a:p>
            <a:pPr algn="r" rtl="1">
              <a:lnSpc>
                <a:spcPct val="150000"/>
              </a:lnSpc>
            </a:pPr>
            <a:r>
              <a:rPr lang="ar-EG" sz="2400" dirty="0"/>
              <a:t>تفسير مخرجات </a:t>
            </a:r>
            <a:r>
              <a:rPr lang="en-US" sz="2400" dirty="0"/>
              <a:t>SPSS.</a:t>
            </a:r>
          </a:p>
          <a:p>
            <a:pPr algn="r" rtl="1">
              <a:lnSpc>
                <a:spcPct val="150000"/>
              </a:lnSpc>
            </a:pPr>
            <a:r>
              <a:rPr lang="ar-EG" sz="2400" dirty="0"/>
              <a:t>اقتراح نوع الاختبار الإحصائي المناسب.</a:t>
            </a:r>
          </a:p>
          <a:p>
            <a:pPr algn="r" rtl="1">
              <a:lnSpc>
                <a:spcPct val="150000"/>
              </a:lnSpc>
            </a:pPr>
            <a:r>
              <a:rPr lang="ar-EG" sz="2400" dirty="0"/>
              <a:t>في المنهجيات النوعية، يمكنه مساعدتك في اقتراح </a:t>
            </a:r>
            <a:r>
              <a:rPr lang="en-US" sz="2400" dirty="0"/>
              <a:t>Themes </a:t>
            </a:r>
            <a:r>
              <a:rPr lang="ar-EG" sz="2400" dirty="0"/>
              <a:t>مبدئية."</a:t>
            </a:r>
          </a:p>
        </p:txBody>
      </p:sp>
      <p:sp>
        <p:nvSpPr>
          <p:cNvPr id="3" name="TextBox 2"/>
          <p:cNvSpPr txBox="1"/>
          <p:nvPr/>
        </p:nvSpPr>
        <p:spPr>
          <a:xfrm>
            <a:off x="8729932" y="6292631"/>
            <a:ext cx="315089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26543" y="1048926"/>
            <a:ext cx="11061597" cy="3347840"/>
          </a:xfrm>
          <a:prstGeom prst="rect">
            <a:avLst/>
          </a:prstGeom>
          <a:noFill/>
        </p:spPr>
        <p:txBody>
          <a:bodyPr wrap="square" rtlCol="0">
            <a:spAutoFit/>
          </a:bodyPr>
          <a:lstStyle/>
          <a:p>
            <a:pPr algn="r" rtl="1">
              <a:lnSpc>
                <a:spcPct val="150000"/>
              </a:lnSpc>
            </a:pPr>
            <a:r>
              <a:rPr lang="ar-EG" sz="2400" b="1" dirty="0"/>
              <a:t>٥. الكتابة الأكاديمية والمراجعة</a:t>
            </a:r>
          </a:p>
          <a:p>
            <a:pPr algn="ctr" rtl="1">
              <a:lnSpc>
                <a:spcPct val="150000"/>
              </a:lnSpc>
            </a:pPr>
            <a:r>
              <a:rPr lang="ar-EG" sz="2400" b="1" dirty="0">
                <a:solidFill>
                  <a:srgbClr val="FF0000"/>
                </a:solidFill>
              </a:rPr>
              <a:t>"في هذه المرحلة يساعدك الذكاء الاصطناعي في:</a:t>
            </a:r>
          </a:p>
          <a:p>
            <a:pPr algn="ctr" rtl="1">
              <a:lnSpc>
                <a:spcPct val="150000"/>
              </a:lnSpc>
            </a:pPr>
            <a:r>
              <a:rPr lang="ar-EG" sz="2400" b="1" dirty="0">
                <a:solidFill>
                  <a:srgbClr val="FF0000"/>
                </a:solidFill>
              </a:rPr>
              <a:t>إعادة صياغة النص بشكل أكاديمي.</a:t>
            </a:r>
          </a:p>
          <a:p>
            <a:pPr algn="ctr" rtl="1">
              <a:lnSpc>
                <a:spcPct val="150000"/>
              </a:lnSpc>
            </a:pPr>
            <a:r>
              <a:rPr lang="ar-EG" sz="2400" b="1" dirty="0">
                <a:solidFill>
                  <a:srgbClr val="FF0000"/>
                </a:solidFill>
              </a:rPr>
              <a:t>تحسين اللغة.</a:t>
            </a:r>
          </a:p>
          <a:p>
            <a:pPr algn="ctr" rtl="1">
              <a:lnSpc>
                <a:spcPct val="150000"/>
              </a:lnSpc>
            </a:pPr>
            <a:r>
              <a:rPr lang="ar-EG" sz="2400" b="1" dirty="0">
                <a:solidFill>
                  <a:srgbClr val="FF0000"/>
                </a:solidFill>
              </a:rPr>
              <a:t>تلخيص فصل كامل إلى صفحة واحدة.</a:t>
            </a:r>
          </a:p>
          <a:p>
            <a:pPr algn="ctr" rtl="1">
              <a:lnSpc>
                <a:spcPct val="150000"/>
              </a:lnSpc>
            </a:pPr>
            <a:r>
              <a:rPr lang="ar-EG" sz="2400" b="1" dirty="0">
                <a:solidFill>
                  <a:srgbClr val="FF0000"/>
                </a:solidFill>
              </a:rPr>
              <a:t>اقتراح عناوين وأفكار للفصول اللاحقة."</a:t>
            </a:r>
          </a:p>
        </p:txBody>
      </p:sp>
      <p:sp>
        <p:nvSpPr>
          <p:cNvPr id="3" name="TextBox 2"/>
          <p:cNvSpPr txBox="1"/>
          <p:nvPr/>
        </p:nvSpPr>
        <p:spPr>
          <a:xfrm>
            <a:off x="8609162" y="6292631"/>
            <a:ext cx="327166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21306" y="6292631"/>
            <a:ext cx="315951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38687" y="853965"/>
            <a:ext cx="10248181" cy="5262979"/>
          </a:xfrm>
          <a:prstGeom prst="rect">
            <a:avLst/>
          </a:prstGeom>
          <a:noFill/>
        </p:spPr>
        <p:txBody>
          <a:bodyPr wrap="square">
            <a:spAutoFit/>
          </a:bodyPr>
          <a:lstStyle/>
          <a:p>
            <a:pPr algn="r" rtl="1">
              <a:buNone/>
            </a:pPr>
            <a:r>
              <a:rPr lang="ar-EG" sz="2400" b="1" dirty="0"/>
              <a:t>أدوات الذكاء الاصطناعي التوليدي </a:t>
            </a:r>
            <a:r>
              <a:rPr lang="en-US" sz="2400" b="1" dirty="0"/>
              <a:t>Generative AI</a:t>
            </a:r>
          </a:p>
          <a:p>
            <a:pPr algn="r" rtl="1">
              <a:buNone/>
            </a:pPr>
            <a:r>
              <a:rPr lang="en-US" sz="2400" dirty="0"/>
              <a:t>"</a:t>
            </a:r>
            <a:r>
              <a:rPr lang="ar-EG" sz="2400" dirty="0"/>
              <a:t>الذكاء الاصطناعي التوليدي هو النوع الذي ينتج لك نصوصًا وأفكارًا وصياغات.</a:t>
            </a:r>
            <a:br>
              <a:rPr lang="ar-EG" sz="2400" dirty="0"/>
            </a:br>
            <a:r>
              <a:rPr lang="ar-EG" sz="2400" dirty="0"/>
              <a:t>مثال: </a:t>
            </a:r>
            <a:r>
              <a:rPr lang="en-US" sz="2400" dirty="0"/>
              <a:t>ChatGPT، Claude، Gemini."</a:t>
            </a:r>
          </a:p>
          <a:p>
            <a:pPr algn="r" rtl="1">
              <a:buNone/>
            </a:pPr>
            <a:r>
              <a:rPr lang="ar-EG" sz="2400" b="1" dirty="0"/>
              <a:t>استخداماته للباحث:</a:t>
            </a:r>
          </a:p>
          <a:p>
            <a:pPr algn="r" rtl="1">
              <a:buNone/>
            </a:pPr>
            <a:r>
              <a:rPr lang="ar-EG" sz="2400" b="1" dirty="0"/>
              <a:t>١. صياغة سؤال البحث</a:t>
            </a:r>
          </a:p>
          <a:p>
            <a:pPr algn="r" rtl="1">
              <a:buNone/>
            </a:pPr>
            <a:r>
              <a:rPr lang="ar-EG" sz="2400" dirty="0"/>
              <a:t>"يمكنك أن تطلب من النموذج اقتراح أسئلة وأفكار بحثية، ولكن المهم جدًا هنا أن لا تعتمد عليه بالكامل.</a:t>
            </a:r>
            <a:br>
              <a:rPr lang="ar-EG" sz="2400" dirty="0"/>
            </a:br>
            <a:r>
              <a:rPr lang="ar-EG" sz="2400" dirty="0"/>
              <a:t>خذ الأفكار كبداية فقط."</a:t>
            </a:r>
          </a:p>
          <a:p>
            <a:pPr algn="r" rtl="1">
              <a:buNone/>
            </a:pPr>
            <a:r>
              <a:rPr lang="ar-EG" sz="2400" b="1" dirty="0"/>
              <a:t>٢. توليد فرضيات ومتغيرات</a:t>
            </a:r>
          </a:p>
          <a:p>
            <a:pPr algn="r" rtl="1">
              <a:buNone/>
            </a:pPr>
            <a:r>
              <a:rPr lang="ar-EG" sz="2400" dirty="0"/>
              <a:t>"يمكن للنموذج أن يقترح الفرضيات المناسبة، ولكن عليك دائمًا مراجعتها مع الأدبيات الحقيقية."</a:t>
            </a:r>
          </a:p>
          <a:p>
            <a:pPr algn="r" rtl="1">
              <a:buNone/>
            </a:pPr>
            <a:r>
              <a:rPr lang="ar-EG" sz="2400" b="1" dirty="0"/>
              <a:t>٣. تلخيص الأوراق</a:t>
            </a:r>
          </a:p>
          <a:p>
            <a:pPr algn="r" rtl="1">
              <a:buNone/>
            </a:pPr>
            <a:r>
              <a:rPr lang="ar-EG" sz="2400" dirty="0"/>
              <a:t>"أحد أقوى الاستخدامات.</a:t>
            </a:r>
            <a:br>
              <a:rPr lang="ar-EG" sz="2400" dirty="0"/>
            </a:br>
            <a:r>
              <a:rPr lang="ar-EG" sz="2400" dirty="0"/>
              <a:t>يمكن للنموذج قراءة </a:t>
            </a:r>
            <a:r>
              <a:rPr lang="en-US" sz="2400" dirty="0"/>
              <a:t>Abstract </a:t>
            </a:r>
            <a:r>
              <a:rPr lang="ar-EG" sz="2400" dirty="0"/>
              <a:t>أو حتى صفحات كاملة وتلخيصها بدقة."</a:t>
            </a:r>
          </a:p>
          <a:p>
            <a:pPr algn="r" rtl="1">
              <a:buNone/>
            </a:pPr>
            <a:r>
              <a:rPr lang="ar-EG" sz="2400" b="1" dirty="0"/>
              <a:t>٤. تحسين الكتابة الأكاديمية</a:t>
            </a:r>
          </a:p>
          <a:p>
            <a:pPr algn="r" rtl="1">
              <a:buNone/>
            </a:pPr>
            <a:r>
              <a:rPr lang="ar-EG" sz="2400" dirty="0"/>
              <a:t>"يمكنك تقديم فقرة وسيعيد صياغتها بأسلوب أكاديمي، مع المحافظة على المعنى."</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81691" y="6292631"/>
            <a:ext cx="309913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21435" y="1568072"/>
            <a:ext cx="10248181" cy="3785652"/>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١. أدوات البحث الذكي عن الدراسات</a:t>
            </a:r>
          </a:p>
          <a:p>
            <a:pPr algn="r" rtl="1"/>
            <a:r>
              <a:rPr lang="ar-EG" sz="2400" dirty="0"/>
              <a:t>"هناك أدوات تساعدك في إيجاد الدراسات، تلخيصها، معرفة كيف استشهد بها الآخرون:</a:t>
            </a:r>
          </a:p>
          <a:p>
            <a:pPr algn="r" rtl="1"/>
            <a:r>
              <a:rPr lang="en-US" sz="2400" dirty="0"/>
              <a:t>Elicit: </a:t>
            </a:r>
            <a:r>
              <a:rPr lang="ar-EG" sz="2400" dirty="0"/>
              <a:t>يدخل سؤال البحث ويعطيك أوراقًا مرتبطة.</a:t>
            </a:r>
          </a:p>
          <a:p>
            <a:pPr algn="r" rtl="1"/>
            <a:r>
              <a:rPr lang="en-US" sz="2400" dirty="0"/>
              <a:t>Semantic Scholar: </a:t>
            </a:r>
            <a:r>
              <a:rPr lang="ar-EG" sz="2400" dirty="0"/>
              <a:t>يوفر ملخصات تلقائية.</a:t>
            </a:r>
          </a:p>
          <a:p>
            <a:pPr algn="r" rtl="1"/>
            <a:r>
              <a:rPr lang="en-US" sz="2400" dirty="0"/>
              <a:t>Scite: </a:t>
            </a:r>
            <a:r>
              <a:rPr lang="ar-EG" sz="2400" dirty="0"/>
              <a:t>يوضح كيف تم الاستشهاد بالبحث: تأييد؟ معارضة؟ مجرد ذكر؟"</a:t>
            </a:r>
          </a:p>
          <a:p>
            <a:pPr algn="r" rtl="1"/>
            <a:endParaRPr lang="ar-EG"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21306" y="6292631"/>
            <a:ext cx="315951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138687" y="853965"/>
            <a:ext cx="10248181" cy="4524315"/>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٢. أدوات إدارة المراجع</a:t>
            </a:r>
          </a:p>
          <a:p>
            <a:pPr algn="r" rtl="1"/>
            <a:r>
              <a:rPr lang="ar-EG" sz="2400" dirty="0"/>
              <a:t>"مثل </a:t>
            </a:r>
            <a:r>
              <a:rPr lang="en-US" sz="2400" dirty="0"/>
              <a:t>Zotero </a:t>
            </a:r>
            <a:r>
              <a:rPr lang="ar-EG" sz="2400" dirty="0"/>
              <a:t>و</a:t>
            </a:r>
            <a:r>
              <a:rPr lang="en-US" sz="2400" dirty="0"/>
              <a:t>Mendeley.</a:t>
            </a:r>
            <a:br>
              <a:rPr lang="en-US" sz="2400" dirty="0"/>
            </a:br>
            <a:r>
              <a:rPr lang="ar-EG" sz="2400" dirty="0"/>
              <a:t>هذه الأدوات ليست ذكاءً اصطناعيًا بالكامل، لكنها اليوم أصبحت مدعومة بإضافات </a:t>
            </a:r>
            <a:r>
              <a:rPr lang="en-US" sz="2400" dirty="0"/>
              <a:t>AI:</a:t>
            </a:r>
          </a:p>
          <a:p>
            <a:pPr algn="r" rtl="1"/>
            <a:r>
              <a:rPr lang="ar-EG" sz="2400" dirty="0"/>
              <a:t>تنظيم تلقائي.</a:t>
            </a:r>
          </a:p>
          <a:p>
            <a:pPr algn="r" rtl="1"/>
            <a:r>
              <a:rPr lang="ar-EG" sz="2400" dirty="0"/>
              <a:t>اقتراح تصنيفات.</a:t>
            </a:r>
          </a:p>
          <a:p>
            <a:pPr algn="r" rtl="1"/>
            <a:r>
              <a:rPr lang="ar-EG" sz="2400" dirty="0"/>
              <a:t>اقتراح علاقات بين الأوراق."</a:t>
            </a:r>
          </a:p>
          <a:p>
            <a:pPr algn="r" rtl="1"/>
            <a:br>
              <a:rPr lang="ar-EG" sz="2400" dirty="0"/>
            </a:br>
            <a:endParaRPr lang="ar-EG"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85208" y="6292631"/>
            <a:ext cx="299561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30392" y="853965"/>
            <a:ext cx="9756476" cy="5262979"/>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r>
              <a:rPr lang="ar-EG" sz="2400" b="1" dirty="0"/>
              <a:t>٣. تحليل البيانات الكمية</a:t>
            </a:r>
          </a:p>
          <a:p>
            <a:pPr algn="r" rtl="1"/>
            <a:r>
              <a:rPr lang="ar-EG" sz="2400" dirty="0"/>
              <a:t>"يساعدك الذكاء الاصطناعي في:</a:t>
            </a:r>
          </a:p>
          <a:p>
            <a:pPr algn="r" rtl="1"/>
            <a:r>
              <a:rPr lang="ar-EG" sz="2400" dirty="0"/>
              <a:t>كتابة كود </a:t>
            </a:r>
            <a:r>
              <a:rPr lang="en-US" sz="2400" dirty="0"/>
              <a:t>R </a:t>
            </a:r>
            <a:r>
              <a:rPr lang="ar-EG" sz="2400" dirty="0"/>
              <a:t>أو </a:t>
            </a:r>
            <a:r>
              <a:rPr lang="en-US" sz="2400" dirty="0"/>
              <a:t>Python.</a:t>
            </a:r>
          </a:p>
          <a:p>
            <a:pPr algn="r" rtl="1"/>
            <a:r>
              <a:rPr lang="ar-EG" sz="2400" dirty="0"/>
              <a:t>تفسير النتائج الإحصائية.</a:t>
            </a:r>
          </a:p>
          <a:p>
            <a:pPr algn="r" rtl="1"/>
            <a:r>
              <a:rPr lang="ar-EG" sz="2400" dirty="0"/>
              <a:t>اختيار الاختبار الإحصائي الأنسب.</a:t>
            </a:r>
          </a:p>
          <a:p>
            <a:pPr algn="r" rtl="1"/>
            <a:r>
              <a:rPr lang="ar-EG" sz="2400" dirty="0"/>
              <a:t>ولكن يجب أن يكون لديك معرفة إحصائية كافية لتقييم صحة ما يولده الذكاء الاصطناعي."</a:t>
            </a:r>
          </a:p>
          <a:p>
            <a:pPr algn="r" rtl="1"/>
            <a:r>
              <a:rPr lang="ar-EG" sz="2400" b="1" dirty="0"/>
              <a:t>٤. تحليل البيانات النوعية</a:t>
            </a:r>
          </a:p>
          <a:p>
            <a:pPr algn="r" rtl="1"/>
            <a:r>
              <a:rPr lang="ar-EG" sz="2400" dirty="0"/>
              <a:t>"يمكن للأدوات أن:</a:t>
            </a:r>
          </a:p>
          <a:p>
            <a:pPr algn="r" rtl="1"/>
            <a:r>
              <a:rPr lang="ar-EG" sz="2400" dirty="0"/>
              <a:t>تقترح </a:t>
            </a:r>
            <a:r>
              <a:rPr lang="en-US" sz="2400" dirty="0"/>
              <a:t>Themes.</a:t>
            </a:r>
          </a:p>
          <a:p>
            <a:pPr algn="r" rtl="1"/>
            <a:r>
              <a:rPr lang="ar-EG" sz="2400" dirty="0"/>
              <a:t>تلخص نصوص طويلة.</a:t>
            </a:r>
          </a:p>
          <a:p>
            <a:pPr algn="r" rtl="1"/>
            <a:r>
              <a:rPr lang="ar-EG" sz="2400" dirty="0"/>
              <a:t>تساعدك في تنظيم الرموز </a:t>
            </a:r>
            <a:r>
              <a:rPr lang="en-US" sz="2400" dirty="0"/>
              <a:t>Coding.</a:t>
            </a:r>
          </a:p>
          <a:p>
            <a:pPr algn="r" rtl="1"/>
            <a:r>
              <a:rPr lang="ar-EG" sz="2400" dirty="0"/>
              <a:t>لكن الباحث هو المسؤول النهائي عن التحليل، وليس الذكاء الاصطناعي."</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35042" y="6292631"/>
            <a:ext cx="3245783"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30392" y="853965"/>
            <a:ext cx="9756476" cy="5262979"/>
          </a:xfrm>
          <a:prstGeom prst="rect">
            <a:avLst/>
          </a:prstGeom>
          <a:noFill/>
        </p:spPr>
        <p:txBody>
          <a:bodyPr wrap="square">
            <a:spAutoFit/>
          </a:bodyPr>
          <a:lstStyle/>
          <a:p>
            <a:pPr algn="r" rtl="1"/>
            <a:r>
              <a:rPr lang="ar-EG" sz="2400" b="1" dirty="0"/>
              <a:t>أخلاقيات استخدام الذكاء الاصطناعي</a:t>
            </a:r>
          </a:p>
          <a:p>
            <a:pPr algn="r" rtl="1"/>
            <a:r>
              <a:rPr lang="ar-EG" sz="2400" dirty="0"/>
              <a:t>"هذا الجزء هو الأهم."</a:t>
            </a:r>
          </a:p>
          <a:p>
            <a:pPr algn="r" rtl="1"/>
            <a:r>
              <a:rPr lang="ar-EG" sz="2400" b="1" dirty="0"/>
              <a:t>١. لا يجوز استخدام الذكاء الاصطناعي لكتابة الرسالة بالكامل</a:t>
            </a:r>
          </a:p>
          <a:p>
            <a:pPr algn="r" rtl="1"/>
            <a:r>
              <a:rPr lang="ar-EG" sz="2400" dirty="0"/>
              <a:t>"يمكنه المساعدة لكن لا يمكن الاعتماد عليه ككاتب نيابة عنك."</a:t>
            </a:r>
          </a:p>
          <a:p>
            <a:pPr algn="r" rtl="1"/>
            <a:r>
              <a:rPr lang="ar-EG" sz="2400" b="1" dirty="0"/>
              <a:t>٢. يجب ذكر استخدام </a:t>
            </a:r>
            <a:r>
              <a:rPr lang="en-US" sz="2400" b="1" dirty="0"/>
              <a:t>AI </a:t>
            </a:r>
            <a:r>
              <a:rPr lang="ar-EG" sz="2400" b="1" dirty="0"/>
              <a:t>لو طُلب ذلك في الجامعة</a:t>
            </a:r>
          </a:p>
          <a:p>
            <a:pPr algn="r" rtl="1"/>
            <a:r>
              <a:rPr lang="ar-EG" sz="2400" dirty="0"/>
              <a:t>"بعض الجامعات أصبحت تطلب كتابة فقرة توضح كيفية استخدامك للذكاء الاصطناعي في الرسالة."</a:t>
            </a:r>
          </a:p>
          <a:p>
            <a:pPr algn="r" rtl="1"/>
            <a:r>
              <a:rPr lang="ar-EG" sz="2400" b="1" dirty="0"/>
              <a:t>٣. احذر من المحتوى غير الدقيق</a:t>
            </a:r>
          </a:p>
          <a:p>
            <a:pPr algn="r" rtl="1"/>
            <a:r>
              <a:rPr lang="ar-EG" sz="2400" dirty="0"/>
              <a:t>"الذكاء الاصطناعي قد يختلق مصادر غير حقيقية أو يقدم معلومة خاطئة.</a:t>
            </a:r>
            <a:br>
              <a:rPr lang="ar-EG" sz="2400" dirty="0"/>
            </a:br>
            <a:r>
              <a:rPr lang="ar-EG" sz="2400" dirty="0"/>
              <a:t>يجب دائمًا الرجوع للأصل."</a:t>
            </a:r>
          </a:p>
          <a:p>
            <a:pPr algn="r" rtl="1"/>
            <a:r>
              <a:rPr lang="ar-EG" sz="2400" b="1" dirty="0"/>
              <a:t>٤. السرية والحفاظ على خصوصية البيانات</a:t>
            </a:r>
          </a:p>
          <a:p>
            <a:pPr algn="r" rtl="1"/>
            <a:r>
              <a:rPr lang="ar-EG" sz="2400" dirty="0"/>
              <a:t>"يجب عدم إدخال بيانات حساسة أو خاصة بالمرضى أو المشاركين في الأبحاث داخل أي نموذج </a:t>
            </a:r>
            <a:r>
              <a:rPr lang="en-US" sz="2400" dirty="0"/>
              <a:t>AI."</a:t>
            </a:r>
          </a:p>
          <a:p>
            <a:pPr algn="r" rtl="1"/>
            <a:r>
              <a:rPr lang="en-US" sz="2400" b="1" dirty="0"/>
              <a:t>٥. </a:t>
            </a:r>
            <a:r>
              <a:rPr lang="ar-EG" sz="2400" b="1" dirty="0"/>
              <a:t>التزام الباحث بالأمانة العلمية</a:t>
            </a:r>
          </a:p>
          <a:p>
            <a:pPr algn="r" rtl="1"/>
            <a:r>
              <a:rPr lang="ar-EG" sz="2400" dirty="0"/>
              <a:t>"الذكاء الاصطناعي أداة مساعدة، لكن التحليل، النقد، والاستخلاص النهائي مسؤوليتك أنت."</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79766" y="6292631"/>
            <a:ext cx="340105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4154984"/>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buNone/>
            </a:pPr>
            <a:r>
              <a:rPr lang="en-US" sz="2400" b="1" dirty="0"/>
              <a:t>🎤 </a:t>
            </a:r>
            <a:r>
              <a:rPr lang="ar-EG" sz="2400" dirty="0"/>
              <a:t>أمثلة عملية نقدر نستخدمها مباشرة في تطوير سؤال البحث.</a:t>
            </a:r>
            <a:br>
              <a:rPr lang="ar-EG" sz="2400" dirty="0"/>
            </a:br>
            <a:r>
              <a:rPr lang="ar-EG" sz="2400" dirty="0"/>
              <a:t>هنفترض إن الباحث مهتم بمجال التعليم الإلكتروني."</a:t>
            </a:r>
          </a:p>
          <a:p>
            <a:pPr algn="r" rtl="1">
              <a:buNone/>
            </a:pPr>
            <a:r>
              <a:rPr lang="en-US" sz="2400" b="1" dirty="0"/>
              <a:t>🧪 </a:t>
            </a:r>
            <a:r>
              <a:rPr lang="ar-EG" sz="2400" b="1" dirty="0"/>
              <a:t>مثال 1 – توليد أسئلة بحثية</a:t>
            </a:r>
          </a:p>
          <a:p>
            <a:pPr algn="r" rtl="1">
              <a:buNone/>
            </a:pPr>
            <a:r>
              <a:rPr lang="ar-EG" sz="2400" b="1" dirty="0"/>
              <a:t>الـ </a:t>
            </a:r>
            <a:r>
              <a:rPr lang="en-US" sz="2400" b="1" dirty="0"/>
              <a:t>Prompt </a:t>
            </a:r>
            <a:r>
              <a:rPr lang="ar-EG" sz="2400" b="1" dirty="0"/>
              <a:t>الذي نستخدمه مع </a:t>
            </a:r>
            <a:r>
              <a:rPr lang="en-US" sz="2400" b="1" dirty="0"/>
              <a:t>ChatGPT:</a:t>
            </a:r>
            <a:endParaRPr lang="en-US" sz="2400" dirty="0"/>
          </a:p>
          <a:p>
            <a:pPr algn="r" rtl="1">
              <a:buNone/>
            </a:pPr>
            <a:r>
              <a:rPr lang="en-US" sz="2400" i="1" dirty="0"/>
              <a:t>"Suggest 5 advanced PhD-level research questions on the impact of AI-based learning platforms in higher education. For each question, identify the research gap it addresses."</a:t>
            </a:r>
            <a:endParaRPr lang="en-US" sz="2400" dirty="0"/>
          </a:p>
          <a:p>
            <a:pPr algn="r" rtl="1">
              <a:buNone/>
            </a:pPr>
            <a:r>
              <a:rPr lang="en-US" sz="2400" b="1" dirty="0"/>
              <a:t>🔍 </a:t>
            </a:r>
            <a:r>
              <a:rPr lang="ar-EG" sz="2400" b="1" dirty="0"/>
              <a:t>النتيجة المتوقعة:</a:t>
            </a:r>
            <a:endParaRPr lang="ar-EG" sz="2400" dirty="0"/>
          </a:p>
          <a:p>
            <a:pPr algn="r" rtl="1">
              <a:buFont typeface="Arial" panose="020B0604020202020204" pitchFamily="34" charset="0"/>
              <a:buChar char="•"/>
            </a:pPr>
            <a:r>
              <a:rPr lang="ar-EG" sz="2400" dirty="0"/>
              <a:t>يقترح 5 أسئلة، كل سؤال معه </a:t>
            </a:r>
            <a:r>
              <a:rPr lang="en-US" sz="2400" dirty="0"/>
              <a:t>Gap </a:t>
            </a:r>
            <a:r>
              <a:rPr lang="ar-EG" sz="2400" dirty="0"/>
              <a:t>بحثية.</a:t>
            </a:r>
          </a:p>
          <a:p>
            <a:pPr algn="r" rtl="1">
              <a:buFont typeface="Arial" panose="020B0604020202020204" pitchFamily="34" charset="0"/>
              <a:buChar char="•"/>
            </a:pPr>
            <a:r>
              <a:rPr lang="ar-EG" sz="2400" dirty="0"/>
              <a:t>الباحث يختار الأقرب ويطوّره بنفسه.</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64438" y="6292631"/>
            <a:ext cx="311638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3416320"/>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r>
              <a:rPr lang="ar-EG" sz="2400" b="1" dirty="0"/>
              <a:t>مثال 2 – تضييق نطاق السؤال (</a:t>
            </a:r>
            <a:r>
              <a:rPr lang="en-US" sz="2400" b="1" dirty="0"/>
              <a:t>Narrowing the scope)</a:t>
            </a:r>
          </a:p>
          <a:p>
            <a:pPr algn="r" rtl="1"/>
            <a:r>
              <a:rPr lang="en-US" sz="2400" i="1" dirty="0"/>
              <a:t>"Refine the following research question to make it more measurable and specific:</a:t>
            </a:r>
            <a:br>
              <a:rPr lang="en-US" sz="2400" i="1" dirty="0"/>
            </a:br>
            <a:r>
              <a:rPr lang="en-US" sz="2400" i="1" dirty="0"/>
              <a:t>What is the impact of AI on students’ academic performance?"</a:t>
            </a:r>
            <a:endParaRPr lang="en-US" sz="2400" dirty="0"/>
          </a:p>
          <a:p>
            <a:pPr algn="r" rtl="1"/>
            <a:r>
              <a:rPr lang="en-US" sz="2400" b="1" dirty="0"/>
              <a:t>🔍 </a:t>
            </a:r>
            <a:r>
              <a:rPr lang="ar-EG" sz="2400" b="1" dirty="0"/>
              <a:t>النتيجة:</a:t>
            </a:r>
            <a:endParaRPr lang="ar-EG" sz="2400" dirty="0"/>
          </a:p>
          <a:p>
            <a:pPr algn="r" rtl="1"/>
            <a:r>
              <a:rPr lang="ar-EG" sz="2400" dirty="0"/>
              <a:t>سؤال أكثر تحديدًا مثل:</a:t>
            </a:r>
            <a:br>
              <a:rPr lang="ar-EG" sz="2400" dirty="0"/>
            </a:br>
            <a:r>
              <a:rPr lang="ar-EG" sz="2400" dirty="0"/>
              <a:t>"ما تأثير منصات التعلّم التكيفية على أداء طلاب السنة الأولى في الجامعات الخاصة بمصر في مادة الإحصاء؟"</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98943" y="6292631"/>
            <a:ext cx="308188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3416320"/>
          </a:xfrm>
          <a:prstGeom prst="rect">
            <a:avLst/>
          </a:prstGeom>
          <a:noFill/>
        </p:spPr>
        <p:txBody>
          <a:bodyPr wrap="square">
            <a:spAutoFit/>
          </a:bodyPr>
          <a:lstStyle/>
          <a:p>
            <a:pPr algn="r" rtl="1"/>
            <a:r>
              <a:rPr lang="ar-EG" sz="2400" b="1"/>
              <a:t>أمثلة </a:t>
            </a:r>
            <a:r>
              <a:rPr lang="ar-EG" sz="2400" b="1" dirty="0"/>
              <a:t>عملية – مراجعة الأدبيات </a:t>
            </a:r>
            <a:r>
              <a:rPr lang="en-US" sz="2400" b="1" dirty="0"/>
              <a:t>Literature Review</a:t>
            </a:r>
          </a:p>
          <a:p>
            <a:pPr algn="r" rtl="1"/>
            <a:r>
              <a:rPr lang="en-US" sz="2400" b="1" dirty="0"/>
              <a:t>🎤 </a:t>
            </a:r>
            <a:r>
              <a:rPr lang="ar-EG" sz="2400" dirty="0"/>
              <a:t>"الذكاء الاصطناعي هنا يوفر وقت ضخم جدًا. هنعمل مثال عملي لتلخيص ورقة علمية."</a:t>
            </a:r>
          </a:p>
          <a:p>
            <a:pPr algn="r" rtl="1"/>
            <a:r>
              <a:rPr lang="en-US" sz="2400" b="1" dirty="0"/>
              <a:t>🧪 </a:t>
            </a:r>
            <a:r>
              <a:rPr lang="ar-EG" sz="2400" b="1" dirty="0"/>
              <a:t>مثال 3 – تلخيص ورقة بحثية طويلة</a:t>
            </a:r>
          </a:p>
          <a:p>
            <a:pPr algn="r" rtl="1"/>
            <a:r>
              <a:rPr lang="ar-EG" sz="2400" i="1" dirty="0"/>
              <a:t>"</a:t>
            </a:r>
            <a:r>
              <a:rPr lang="en-US" sz="2400" i="1" dirty="0"/>
              <a:t>Summarize the following research abstract into 5 bullet points and highlight the methodology and key findings."</a:t>
            </a:r>
            <a:br>
              <a:rPr lang="en-US" sz="2400" dirty="0"/>
            </a:br>
            <a:r>
              <a:rPr lang="en-US" sz="2400" dirty="0"/>
              <a:t>(</a:t>
            </a:r>
            <a:r>
              <a:rPr lang="ar-EG" sz="2400" dirty="0"/>
              <a:t>ثم يضع الباحث الـ </a:t>
            </a:r>
            <a:r>
              <a:rPr lang="en-US" sz="2400" dirty="0"/>
              <a:t>Abstract)</a:t>
            </a:r>
          </a:p>
          <a:p>
            <a:pPr algn="r" rtl="1"/>
            <a:r>
              <a:rPr lang="en-US" sz="2400" b="1" dirty="0"/>
              <a:t>🔍 </a:t>
            </a:r>
            <a:r>
              <a:rPr lang="ar-EG" sz="2400" b="1" dirty="0"/>
              <a:t>النتيجة:</a:t>
            </a:r>
            <a:endParaRPr lang="ar-EG" sz="2400" dirty="0"/>
          </a:p>
          <a:p>
            <a:pPr algn="r" rtl="1"/>
            <a:r>
              <a:rPr lang="ar-EG" sz="2400" dirty="0"/>
              <a:t>نقاط تلخيص + منهجية + نتائج.</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17789" y="6292631"/>
            <a:ext cx="3263036" cy="400110"/>
          </a:xfrm>
          <a:prstGeom prst="rect">
            <a:avLst/>
          </a:prstGeom>
          <a:noFill/>
        </p:spPr>
        <p:txBody>
          <a:bodyPr wrap="square" rtlCol="0">
            <a:spAutoFit/>
          </a:bodyPr>
          <a:lstStyle/>
          <a:p>
            <a:pPr algn="ctr"/>
            <a:r>
              <a:rPr lang="en-US" sz="2000" b="1"/>
              <a:t>www.midocean .edu .km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p:cNvSpPr txBox="1"/>
          <p:nvPr/>
        </p:nvSpPr>
        <p:spPr>
          <a:xfrm>
            <a:off x="2583374" y="1384230"/>
            <a:ext cx="8520742" cy="4893647"/>
          </a:xfrm>
          <a:prstGeom prst="rect">
            <a:avLst/>
          </a:prstGeom>
          <a:noFill/>
        </p:spPr>
        <p:txBody>
          <a:bodyPr wrap="square">
            <a:spAutoFit/>
          </a:bodyPr>
          <a:lstStyle/>
          <a:p>
            <a:pPr algn="r" rtl="1"/>
            <a:r>
              <a:rPr lang="ar-EG" sz="2400" b="1" dirty="0"/>
              <a:t>مثال 4 – مقارنة بين ورقتين</a:t>
            </a:r>
          </a:p>
          <a:p>
            <a:pPr algn="r" rtl="1"/>
            <a:r>
              <a:rPr lang="ar-EG" sz="2400" i="1" dirty="0"/>
              <a:t>"</a:t>
            </a:r>
            <a:r>
              <a:rPr lang="en-US" sz="2400" i="1" dirty="0"/>
              <a:t>Compare the methodology and findings of these two papers and provide a synthesis paragraph that highlights similarities and differences."</a:t>
            </a:r>
            <a:endParaRPr lang="en-US" sz="2400" dirty="0"/>
          </a:p>
          <a:p>
            <a:pPr algn="r" rtl="1"/>
            <a:r>
              <a:rPr lang="en-US" sz="2400" b="1" dirty="0"/>
              <a:t>🔍 </a:t>
            </a:r>
            <a:r>
              <a:rPr lang="ar-EG" sz="2400" b="1" dirty="0"/>
              <a:t>النتيجة:</a:t>
            </a:r>
            <a:endParaRPr lang="ar-EG" sz="2400" dirty="0"/>
          </a:p>
          <a:p>
            <a:pPr algn="r" rtl="1"/>
            <a:r>
              <a:rPr lang="ar-EG" sz="2400" dirty="0"/>
              <a:t>فقرة مقارنة جاهزة، لكن الباحث يراجع بدقة.</a:t>
            </a:r>
          </a:p>
          <a:p>
            <a:pPr algn="r" rtl="1"/>
            <a:br>
              <a:rPr lang="ar-EG" sz="2400" dirty="0"/>
            </a:br>
            <a:endParaRPr lang="ar-EG" sz="2400" dirty="0"/>
          </a:p>
          <a:p>
            <a:pPr algn="r" rtl="1"/>
            <a:r>
              <a:rPr lang="en-US" sz="2400" b="1" dirty="0"/>
              <a:t>🧪 </a:t>
            </a:r>
            <a:r>
              <a:rPr lang="ar-EG" sz="2400" b="1" dirty="0"/>
              <a:t>مثال 5 – استكشاف نظريات مرتبطة بالموضوع</a:t>
            </a:r>
          </a:p>
          <a:p>
            <a:pPr algn="r" rtl="1"/>
            <a:r>
              <a:rPr lang="ar-EG" sz="2400" i="1" dirty="0"/>
              <a:t>"</a:t>
            </a:r>
            <a:r>
              <a:rPr lang="en-US" sz="2400" i="1" dirty="0"/>
              <a:t>List the main theories used in research related to [topic] and provide a brief explanation of each theory."</a:t>
            </a:r>
            <a:endParaRPr lang="en-US" sz="2400" dirty="0"/>
          </a:p>
          <a:p>
            <a:pPr algn="r" rtl="1"/>
            <a:r>
              <a:rPr lang="en-US" sz="2400" b="1" dirty="0"/>
              <a:t>🔍 </a:t>
            </a:r>
            <a:r>
              <a:rPr lang="ar-EG" sz="2400" b="1" dirty="0"/>
              <a:t>الفائدة:</a:t>
            </a:r>
            <a:endParaRPr lang="ar-EG" sz="2400" dirty="0"/>
          </a:p>
          <a:p>
            <a:pPr algn="r" rtl="1"/>
            <a:r>
              <a:rPr lang="ar-EG" sz="2400" dirty="0"/>
              <a:t>يحصل الباحث على قائمة نظريات جاهزة لفصل الإطار النظري.</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67955" y="6292631"/>
            <a:ext cx="301287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036232" y="1052454"/>
            <a:ext cx="10119536" cy="6001643"/>
          </a:xfrm>
          <a:prstGeom prst="rect">
            <a:avLst/>
          </a:prstGeom>
          <a:noFill/>
        </p:spPr>
        <p:txBody>
          <a:bodyPr wrap="square">
            <a:spAutoFit/>
          </a:bodyPr>
          <a:lstStyle/>
          <a:p>
            <a:pPr algn="r" rtl="1">
              <a:buNone/>
            </a:pPr>
            <a:r>
              <a:rPr lang="ar-EG" sz="2400" b="1" dirty="0"/>
              <a:t>أمثلة عملية – تصميم المنهجية </a:t>
            </a:r>
            <a:r>
              <a:rPr lang="en-US" sz="2400" b="1" dirty="0"/>
              <a:t>Methodology Design</a:t>
            </a:r>
          </a:p>
          <a:p>
            <a:pPr algn="r" rtl="1">
              <a:buNone/>
            </a:pPr>
            <a:r>
              <a:rPr lang="ar-EG" sz="2400" dirty="0"/>
              <a:t>"في مرحلة المنهجية، الذكاء الاصطناعي بيكون مفيد جدًا. هنشوف مثال لتحديد المنهج المناسب."</a:t>
            </a:r>
          </a:p>
          <a:p>
            <a:pPr algn="r" rtl="1">
              <a:buNone/>
            </a:pPr>
            <a:r>
              <a:rPr lang="en-US" sz="2400" b="1" dirty="0"/>
              <a:t>🧪 </a:t>
            </a:r>
            <a:r>
              <a:rPr lang="ar-EG" sz="2400" b="1" dirty="0"/>
              <a:t>مثال 6 – اختيار المنهج المناسب</a:t>
            </a:r>
          </a:p>
          <a:p>
            <a:pPr algn="r" rtl="1">
              <a:buNone/>
            </a:pPr>
            <a:r>
              <a:rPr lang="ar-EG" sz="2400" i="1" dirty="0"/>
              <a:t>"</a:t>
            </a:r>
            <a:r>
              <a:rPr lang="en-US" sz="2400" i="1" dirty="0"/>
              <a:t>Given the following research question, recommend the most suitable research design (qualitative, quantitative, or mixed) and justify your recommendation."</a:t>
            </a:r>
            <a:endParaRPr lang="en-US" sz="2400" dirty="0"/>
          </a:p>
          <a:p>
            <a:pPr algn="r" rtl="1">
              <a:buNone/>
            </a:pPr>
            <a:r>
              <a:rPr lang="en-US" sz="2400" b="1" dirty="0"/>
              <a:t>🔍 </a:t>
            </a:r>
            <a:r>
              <a:rPr lang="ar-EG" sz="2400" b="1" dirty="0"/>
              <a:t>الفائدة:</a:t>
            </a:r>
            <a:endParaRPr lang="ar-EG" sz="2400" dirty="0"/>
          </a:p>
          <a:p>
            <a:pPr algn="r" rtl="1">
              <a:buNone/>
            </a:pPr>
            <a:r>
              <a:rPr lang="ar-EG" sz="2400" dirty="0"/>
              <a:t>النموذج يوضح لماذا هذا التصميم هو المناسب.</a:t>
            </a:r>
          </a:p>
          <a:p>
            <a:pPr algn="r" rtl="1">
              <a:buNone/>
            </a:pPr>
            <a:br>
              <a:rPr lang="ar-EG" sz="2400" dirty="0"/>
            </a:br>
            <a:endParaRPr lang="ar-EG" sz="2400" dirty="0"/>
          </a:p>
          <a:p>
            <a:pPr algn="r" rtl="1">
              <a:buNone/>
            </a:pPr>
            <a:r>
              <a:rPr lang="en-US" sz="2400" b="1" dirty="0"/>
              <a:t>🧪 </a:t>
            </a:r>
            <a:r>
              <a:rPr lang="ar-EG" sz="2400" b="1" dirty="0"/>
              <a:t>مثال 7 – تصميم أدوات جمع البيانات</a:t>
            </a:r>
          </a:p>
          <a:p>
            <a:pPr algn="r" rtl="1">
              <a:buNone/>
            </a:pPr>
            <a:r>
              <a:rPr lang="ar-EG" sz="2400" i="1" dirty="0"/>
              <a:t>"</a:t>
            </a:r>
            <a:r>
              <a:rPr lang="en-US" sz="2400" i="1" dirty="0"/>
              <a:t>Generate 10 survey questions that measure students’ attitudes toward AI-based learning systems. Use a 5-point Likert scale."</a:t>
            </a:r>
            <a:endParaRPr lang="en-US" sz="2400" dirty="0"/>
          </a:p>
          <a:p>
            <a:pPr algn="r" rtl="1">
              <a:buNone/>
            </a:pPr>
            <a:r>
              <a:rPr lang="en-US" sz="2400" b="1" dirty="0"/>
              <a:t>🔍 </a:t>
            </a:r>
            <a:r>
              <a:rPr lang="ar-EG" sz="2400" b="1" dirty="0"/>
              <a:t>النتيجة:</a:t>
            </a:r>
            <a:endParaRPr lang="ar-EG" sz="2400" dirty="0"/>
          </a:p>
          <a:p>
            <a:pPr algn="r" rtl="1">
              <a:buNone/>
            </a:pPr>
            <a:r>
              <a:rPr lang="ar-EG" sz="2400" dirty="0"/>
              <a:t>أسئلة جاهزة للاستبيان.</a:t>
            </a:r>
          </a:p>
          <a:p>
            <a:pPr algn="r" rtl="1">
              <a:buNone/>
            </a:pPr>
            <a:br>
              <a:rPr lang="ar-EG" sz="2400" dirty="0"/>
            </a:br>
            <a:endParaRPr lang="ar-EG"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117457" y="6292631"/>
            <a:ext cx="3763368" cy="400110"/>
          </a:xfrm>
          <a:prstGeom prst="rect">
            <a:avLst/>
          </a:prstGeom>
          <a:noFill/>
        </p:spPr>
        <p:txBody>
          <a:bodyPr wrap="square" rtlCol="0">
            <a:spAutoFit/>
          </a:bodyPr>
          <a:lstStyle/>
          <a:p>
            <a:pPr algn="ctr"/>
            <a:r>
              <a:rPr lang="en-US" sz="2000" b="1"/>
              <a:t>www.midocean .edu .km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526874" y="335846"/>
            <a:ext cx="9316529" cy="3108543"/>
          </a:xfrm>
          <a:prstGeom prst="rect">
            <a:avLst/>
          </a:prstGeom>
          <a:noFill/>
        </p:spPr>
        <p:txBody>
          <a:bodyPr wrap="square">
            <a:spAutoFit/>
          </a:bodyPr>
          <a:lstStyle/>
          <a:p>
            <a:pPr algn="r" rtl="1">
              <a:buNone/>
            </a:pPr>
            <a:br>
              <a:rPr lang="ar-EG" sz="2800" dirty="0"/>
            </a:br>
            <a:endParaRPr lang="ar-EG" sz="2800" dirty="0"/>
          </a:p>
          <a:p>
            <a:pPr algn="r" rtl="1">
              <a:buNone/>
            </a:pPr>
            <a:r>
              <a:rPr lang="en-US" sz="2800" b="1" dirty="0"/>
              <a:t>🧪 </a:t>
            </a:r>
            <a:r>
              <a:rPr lang="ar-EG" sz="2800" b="1" dirty="0"/>
              <a:t>مثال 8 – تصميم دليل المقابلة</a:t>
            </a:r>
          </a:p>
          <a:p>
            <a:pPr algn="r" rtl="1">
              <a:buNone/>
            </a:pPr>
            <a:r>
              <a:rPr lang="ar-EG" sz="2800" i="1" dirty="0"/>
              <a:t>"</a:t>
            </a:r>
            <a:r>
              <a:rPr lang="en-US" sz="2800" i="1" dirty="0"/>
              <a:t>Create an interview guide with 8 open-ended questions to explore instructors' experiences with AI-assisted teaching tools."</a:t>
            </a:r>
            <a:endParaRPr lang="ar-EG" sz="2800" i="1" dirty="0"/>
          </a:p>
          <a:p>
            <a:pPr algn="r" rtl="1">
              <a:buNone/>
            </a:pPr>
            <a:endParaRPr lang="en-US"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384875" y="6292631"/>
            <a:ext cx="349595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552753" y="1136132"/>
            <a:ext cx="10041149" cy="5016758"/>
          </a:xfrm>
          <a:prstGeom prst="rect">
            <a:avLst/>
          </a:prstGeom>
          <a:noFill/>
        </p:spPr>
        <p:txBody>
          <a:bodyPr wrap="square">
            <a:spAutoFit/>
          </a:bodyPr>
          <a:lstStyle/>
          <a:p>
            <a:pPr algn="r" rtl="1"/>
            <a:r>
              <a:rPr lang="ar-EG" sz="2000" b="1" dirty="0"/>
              <a:t>الأمثلة العملية– تصميم المنهج </a:t>
            </a:r>
            <a:r>
              <a:rPr lang="en-US" sz="2000" b="1" dirty="0"/>
              <a:t>Methodology</a:t>
            </a:r>
          </a:p>
          <a:p>
            <a:pPr algn="r" rtl="1"/>
            <a:r>
              <a:rPr lang="en-US" sz="2000" b="1" dirty="0"/>
              <a:t>🎯 </a:t>
            </a:r>
            <a:r>
              <a:rPr lang="ar-EG" sz="2000" b="1" dirty="0"/>
              <a:t>مثال عملي 1: اختيار المنهج</a:t>
            </a:r>
          </a:p>
          <a:p>
            <a:pPr algn="r" rtl="1"/>
            <a:r>
              <a:rPr lang="en-US" sz="2000" b="1" dirty="0"/>
              <a:t>Prompt:</a:t>
            </a:r>
            <a:endParaRPr lang="en-US" sz="2000" dirty="0"/>
          </a:p>
          <a:p>
            <a:pPr algn="r" rtl="1"/>
            <a:r>
              <a:rPr lang="en-US" sz="2000" dirty="0"/>
              <a:t>"</a:t>
            </a:r>
            <a:r>
              <a:rPr lang="ar-EG" sz="2000" dirty="0"/>
              <a:t>هذا سؤال بحثي: (… ). ما هو المنهج الأنسب؟ كمي؟ نوعي؟ مختلط؟ ولماذا؟"</a:t>
            </a:r>
          </a:p>
          <a:p>
            <a:pPr algn="r" rtl="1"/>
            <a:r>
              <a:rPr lang="ar-EG" sz="2000" b="1" dirty="0"/>
              <a:t>مخرجات:</a:t>
            </a:r>
            <a:endParaRPr lang="ar-EG" sz="2000" dirty="0"/>
          </a:p>
          <a:p>
            <a:pPr algn="r" rtl="1"/>
            <a:r>
              <a:rPr lang="ar-EG" sz="2000" dirty="0"/>
              <a:t>شرح موجز لكل منهج</a:t>
            </a:r>
          </a:p>
          <a:p>
            <a:pPr algn="r" rtl="1"/>
            <a:r>
              <a:rPr lang="ar-EG" sz="2000" dirty="0"/>
              <a:t>اقتراح واضح لأفضل منهج</a:t>
            </a:r>
          </a:p>
          <a:p>
            <a:pPr algn="r" rtl="1"/>
            <a:br>
              <a:rPr lang="ar-EG" sz="2000" dirty="0"/>
            </a:br>
            <a:endParaRPr lang="ar-EG" sz="2000" dirty="0"/>
          </a:p>
          <a:p>
            <a:pPr algn="r" rtl="1"/>
            <a:r>
              <a:rPr lang="en-US" sz="2000" b="1" dirty="0"/>
              <a:t>🎯 </a:t>
            </a:r>
            <a:r>
              <a:rPr lang="ar-EG" sz="2000" b="1" dirty="0"/>
              <a:t>مثال عملي 2: تصميم استبيان </a:t>
            </a:r>
            <a:r>
              <a:rPr lang="en-US" sz="2000" b="1" dirty="0"/>
              <a:t>Research Questionnaire</a:t>
            </a:r>
          </a:p>
          <a:p>
            <a:pPr algn="r" rtl="1"/>
            <a:r>
              <a:rPr lang="en-US" sz="2000" b="1" dirty="0"/>
              <a:t>Prompt:</a:t>
            </a:r>
            <a:endParaRPr lang="en-US" sz="2000" dirty="0"/>
          </a:p>
          <a:p>
            <a:pPr algn="r" rtl="1"/>
            <a:r>
              <a:rPr lang="en-US" sz="2000" dirty="0"/>
              <a:t>"</a:t>
            </a:r>
            <a:r>
              <a:rPr lang="ar-EG" sz="2000" dirty="0"/>
              <a:t>صمّم لي استبيانًا مكونًا من 15 سؤالًا لقياس أثر </a:t>
            </a:r>
            <a:r>
              <a:rPr lang="ar-EG" sz="2000" i="1" dirty="0"/>
              <a:t>[المتغير]</a:t>
            </a:r>
            <a:r>
              <a:rPr lang="ar-EG" sz="2000" dirty="0"/>
              <a:t> على </a:t>
            </a:r>
            <a:r>
              <a:rPr lang="ar-EG" sz="2000" i="1" dirty="0"/>
              <a:t>[المتغير]</a:t>
            </a:r>
            <a:r>
              <a:rPr lang="ar-EG" sz="2000" dirty="0"/>
              <a:t> باستخدام مقياس ليكرت 5 نقاط."</a:t>
            </a:r>
          </a:p>
          <a:p>
            <a:pPr algn="r" rtl="1"/>
            <a:r>
              <a:rPr lang="ar-EG" sz="2000" b="1" dirty="0"/>
              <a:t>النتيجة:</a:t>
            </a:r>
            <a:endParaRPr lang="ar-EG" sz="2000" dirty="0"/>
          </a:p>
          <a:p>
            <a:pPr algn="r" rtl="1"/>
            <a:r>
              <a:rPr lang="ar-EG" sz="2000" dirty="0"/>
              <a:t>3 أسئلة لقياس المتغير الأول</a:t>
            </a:r>
          </a:p>
          <a:p>
            <a:pPr algn="r" rtl="1"/>
            <a:r>
              <a:rPr lang="ar-EG" sz="2000" dirty="0"/>
              <a:t>3 أسئلة لقياس المتغير الثاني</a:t>
            </a:r>
          </a:p>
          <a:p>
            <a:pPr algn="r" rtl="1"/>
            <a:r>
              <a:rPr lang="ar-EG" sz="2000" dirty="0"/>
              <a:t>أسئلة ديموغرافية جاهزة</a:t>
            </a:r>
            <a:endParaRPr 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046988"/>
          </a:xfrm>
          <a:prstGeom prst="rect">
            <a:avLst/>
          </a:prstGeom>
          <a:noFill/>
        </p:spPr>
        <p:txBody>
          <a:bodyPr wrap="square">
            <a:spAutoFit/>
          </a:bodyPr>
          <a:lstStyle/>
          <a:p>
            <a:pPr algn="r" rtl="1"/>
            <a:r>
              <a:rPr lang="ar-EG" sz="2400" b="1" dirty="0"/>
              <a:t>الأمثلة العملية– تصميم المنهج </a:t>
            </a:r>
            <a:r>
              <a:rPr lang="en-US" sz="2400" b="1" dirty="0"/>
              <a:t>Methodology</a:t>
            </a:r>
            <a:br>
              <a:rPr lang="ar-EG" sz="2400" dirty="0"/>
            </a:br>
            <a:endParaRPr lang="ar-EG" sz="2400" dirty="0"/>
          </a:p>
          <a:p>
            <a:pPr algn="r" rtl="1"/>
            <a:r>
              <a:rPr lang="en-US" sz="2400" b="1" dirty="0"/>
              <a:t>🎯 </a:t>
            </a:r>
            <a:r>
              <a:rPr lang="ar-EG" sz="2400" b="1" dirty="0"/>
              <a:t>مثال عملي 3: تصميم دليل مقابلة </a:t>
            </a:r>
            <a:r>
              <a:rPr lang="en-US" sz="2400" b="1" dirty="0"/>
              <a:t>Interview Guide</a:t>
            </a:r>
          </a:p>
          <a:p>
            <a:pPr algn="r" rtl="1"/>
            <a:r>
              <a:rPr lang="en-US" sz="2400" b="1" dirty="0"/>
              <a:t>Prompt:</a:t>
            </a:r>
            <a:endParaRPr lang="en-US" sz="2400" dirty="0"/>
          </a:p>
          <a:p>
            <a:pPr algn="r" rtl="1"/>
            <a:r>
              <a:rPr lang="en-US" sz="2400" dirty="0"/>
              <a:t>"</a:t>
            </a:r>
            <a:r>
              <a:rPr lang="ar-EG" sz="2400" dirty="0"/>
              <a:t>اكتب لي دليل مقابلة نصف مهيكل (</a:t>
            </a:r>
            <a:r>
              <a:rPr lang="en-US" sz="2400" dirty="0"/>
              <a:t>Semi-structured) </a:t>
            </a:r>
            <a:r>
              <a:rPr lang="ar-EG" sz="2400" dirty="0"/>
              <a:t>حول موضوع: (…) يحتوي على 8 أسئلة مفتوحة + أسئلة متابعة."</a:t>
            </a:r>
          </a:p>
          <a:p>
            <a:pPr algn="r" rtl="1"/>
            <a:br>
              <a:rPr lang="ar-EG" sz="2400" dirty="0"/>
            </a:b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19380" y="6274553"/>
            <a:ext cx="3347049"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416320"/>
          </a:xfrm>
          <a:prstGeom prst="rect">
            <a:avLst/>
          </a:prstGeom>
          <a:noFill/>
        </p:spPr>
        <p:txBody>
          <a:bodyPr wrap="square">
            <a:spAutoFit/>
          </a:bodyPr>
          <a:lstStyle/>
          <a:p>
            <a:pPr algn="r" rtl="1"/>
            <a:r>
              <a:rPr lang="ar-EG" sz="2400" b="1" dirty="0"/>
              <a:t>الأمثلة العملية– 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p>
          <a:p>
            <a:pPr algn="r" rtl="1"/>
            <a:r>
              <a:rPr lang="en-US" sz="2400" b="1" dirty="0"/>
              <a:t>🎯 </a:t>
            </a:r>
            <a:r>
              <a:rPr lang="ar-EG" sz="2400" b="1" dirty="0"/>
              <a:t>مثال عملي 1: اقتراح الاختبار الإحصائي المناسب</a:t>
            </a:r>
          </a:p>
          <a:p>
            <a:pPr algn="r" rtl="1"/>
            <a:r>
              <a:rPr lang="en-US" sz="2400" b="1" dirty="0"/>
              <a:t>Prompt:</a:t>
            </a:r>
            <a:endParaRPr lang="en-US" sz="2400" dirty="0"/>
          </a:p>
          <a:p>
            <a:pPr algn="r" rtl="1"/>
            <a:r>
              <a:rPr lang="en-US" sz="2400" dirty="0"/>
              <a:t>"</a:t>
            </a:r>
            <a:r>
              <a:rPr lang="ar-EG" sz="2400" dirty="0"/>
              <a:t>لدي متغيران: الأول مستمر (</a:t>
            </a:r>
            <a:r>
              <a:rPr lang="en-US" sz="2400" dirty="0"/>
              <a:t>Scale) </a:t>
            </a:r>
            <a:r>
              <a:rPr lang="ar-EG" sz="2400" dirty="0"/>
              <a:t>والثاني فئوي (</a:t>
            </a:r>
            <a:r>
              <a:rPr lang="en-US" sz="2400" dirty="0"/>
              <a:t>Nominal). </a:t>
            </a:r>
            <a:r>
              <a:rPr lang="ar-EG" sz="2400" dirty="0"/>
              <a:t>ما الاختبار الإحصائي المناسب؟ ولماذا؟"</a:t>
            </a:r>
          </a:p>
          <a:p>
            <a:pPr algn="r" rtl="1"/>
            <a:r>
              <a:rPr lang="ar-EG" sz="2400" b="1" dirty="0"/>
              <a:t>مخرجات:</a:t>
            </a:r>
            <a:endParaRPr lang="ar-EG" sz="2400" dirty="0"/>
          </a:p>
          <a:p>
            <a:pPr algn="r" rtl="1"/>
            <a:r>
              <a:rPr lang="ar-EG" sz="2400" dirty="0"/>
              <a:t>مثلاً: </a:t>
            </a:r>
            <a:r>
              <a:rPr lang="en-US" sz="2400" dirty="0"/>
              <a:t>Independent t-test + </a:t>
            </a:r>
            <a:r>
              <a:rPr lang="ar-EG" sz="2400" dirty="0"/>
              <a:t>السبب</a:t>
            </a:r>
          </a:p>
          <a:p>
            <a:pPr algn="r" rtl="1"/>
            <a:r>
              <a:rPr lang="ar-EG" sz="2400" dirty="0"/>
              <a:t>أو </a:t>
            </a:r>
            <a:r>
              <a:rPr lang="en-US" sz="2400" dirty="0"/>
              <a:t>ANOVA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4154984"/>
          </a:xfrm>
          <a:prstGeom prst="rect">
            <a:avLst/>
          </a:prstGeom>
          <a:noFill/>
        </p:spPr>
        <p:txBody>
          <a:bodyPr wrap="square">
            <a:spAutoFit/>
          </a:bodyPr>
          <a:lstStyle/>
          <a:p>
            <a:pPr algn="r" rtl="1"/>
            <a:r>
              <a:rPr lang="ar-EG" sz="2400" b="1" dirty="0"/>
              <a:t>لأمثلة العملية لتحليل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br>
              <a:rPr lang="en-US" sz="2400" dirty="0"/>
            </a:br>
            <a:endParaRPr lang="en-US" sz="2400" dirty="0"/>
          </a:p>
          <a:p>
            <a:pPr algn="r" rtl="1"/>
            <a:r>
              <a:rPr lang="en-US" sz="2400" b="1" dirty="0"/>
              <a:t>🎯 </a:t>
            </a:r>
            <a:r>
              <a:rPr lang="ar-EG" sz="2400" b="1" dirty="0"/>
              <a:t>مثال عملي 2: تفسير نتائج </a:t>
            </a:r>
            <a:r>
              <a:rPr lang="en-US" sz="2400" b="1" dirty="0"/>
              <a:t>SPSS</a:t>
            </a:r>
          </a:p>
          <a:p>
            <a:pPr algn="r" rtl="1"/>
            <a:r>
              <a:rPr lang="en-US" sz="2400" b="1" dirty="0"/>
              <a:t>Prompt:</a:t>
            </a:r>
            <a:endParaRPr lang="en-US" sz="2400" dirty="0"/>
          </a:p>
          <a:p>
            <a:pPr algn="r" rtl="1"/>
            <a:r>
              <a:rPr lang="en-US" sz="2400" dirty="0"/>
              <a:t>"</a:t>
            </a:r>
            <a:r>
              <a:rPr lang="ar-EG" sz="2400" dirty="0"/>
              <a:t>هذا هو إخراج </a:t>
            </a:r>
            <a:r>
              <a:rPr lang="en-US" sz="2400" dirty="0"/>
              <a:t>SPSS </a:t>
            </a:r>
            <a:r>
              <a:rPr lang="ar-EG" sz="2400" dirty="0"/>
              <a:t>لتحليل انحدار متعدد. أريد شرحًا مبسطًا:</a:t>
            </a:r>
          </a:p>
          <a:p>
            <a:pPr algn="r" rtl="1"/>
            <a:r>
              <a:rPr lang="ar-EG" sz="2400" dirty="0"/>
              <a:t>هل النموذج معنوي؟</a:t>
            </a:r>
          </a:p>
          <a:p>
            <a:pPr algn="r" rtl="1"/>
            <a:r>
              <a:rPr lang="ar-EG" sz="2400" dirty="0"/>
              <a:t>ما المتغير الأكثر تأثيرًا؟</a:t>
            </a:r>
          </a:p>
          <a:p>
            <a:pPr algn="r" rtl="1"/>
            <a:r>
              <a:rPr lang="ar-EG" sz="2400" dirty="0"/>
              <a:t>ماذا يعني </a:t>
            </a:r>
            <a:r>
              <a:rPr lang="en-US" sz="2400" dirty="0"/>
              <a:t>R-square؟"</a:t>
            </a:r>
          </a:p>
          <a:p>
            <a:pPr algn="r" rtl="1"/>
            <a:r>
              <a:rPr lang="ar-EG" sz="2400" b="1" dirty="0"/>
              <a:t>المخرجات:</a:t>
            </a:r>
            <a:endParaRPr lang="ar-EG" sz="2400" dirty="0"/>
          </a:p>
          <a:p>
            <a:pPr algn="r" rtl="1"/>
            <a:r>
              <a:rPr lang="ar-EG" sz="2400" dirty="0"/>
              <a:t>تفسير كامل جاهز لوضعه في فصل النتائج.</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54219" y="6292631"/>
            <a:ext cx="2926606"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492262" y="1823007"/>
            <a:ext cx="9316529" cy="3046988"/>
          </a:xfrm>
          <a:prstGeom prst="rect">
            <a:avLst/>
          </a:prstGeom>
          <a:noFill/>
        </p:spPr>
        <p:txBody>
          <a:bodyPr wrap="square">
            <a:spAutoFit/>
          </a:bodyPr>
          <a:lstStyle/>
          <a:p>
            <a:pPr algn="r" rtl="1"/>
            <a:r>
              <a:rPr lang="ar-EG" sz="2400" b="1" dirty="0"/>
              <a:t>لأمثلة العملية للجزء السادس – الجانب الأخلاقي</a:t>
            </a:r>
          </a:p>
          <a:p>
            <a:pPr algn="r" rtl="1"/>
            <a:r>
              <a:rPr lang="en-US" sz="2400" b="1" dirty="0"/>
              <a:t>🎯 </a:t>
            </a:r>
            <a:r>
              <a:rPr lang="ar-EG" sz="2400" b="1" dirty="0"/>
              <a:t>مثال عملي 1: الكشف عن استخدام </a:t>
            </a:r>
            <a:r>
              <a:rPr lang="en-US" sz="2400" b="1" dirty="0"/>
              <a:t>AI</a:t>
            </a:r>
          </a:p>
          <a:p>
            <a:pPr algn="r" rtl="1"/>
            <a:r>
              <a:rPr lang="en-US" sz="2400" b="1" dirty="0"/>
              <a:t>Prompt:</a:t>
            </a:r>
            <a:endParaRPr lang="en-US" sz="2400" dirty="0"/>
          </a:p>
          <a:p>
            <a:pPr algn="r" rtl="1"/>
            <a:r>
              <a:rPr lang="en-US" sz="2400" dirty="0"/>
              <a:t>"</a:t>
            </a:r>
            <a:r>
              <a:rPr lang="ar-EG" sz="2400" dirty="0"/>
              <a:t>اكتب لي فقرة قصيرة أستطيع وضعها داخل رسالة الدكتوراه توضح طبيعة استخدامي للذكاء الاصطناعي بشكل أخلاقي."</a:t>
            </a:r>
          </a:p>
          <a:p>
            <a:pPr algn="r" rtl="1"/>
            <a:r>
              <a:rPr lang="ar-EG" sz="2400" b="1" dirty="0"/>
              <a:t>مخرج:</a:t>
            </a:r>
            <a:endParaRPr lang="ar-EG" sz="2400" dirty="0"/>
          </a:p>
          <a:p>
            <a:pPr algn="r" rtl="1"/>
            <a:r>
              <a:rPr lang="ar-EG" sz="2400" dirty="0"/>
              <a:t>“تم استخدام أدوات الذكاء الاصطناعي… دون الاعتماد على الأداة لكتابة المحتوى العلمي الأصلي…”</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76581" y="6292631"/>
            <a:ext cx="3004244"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619040" y="1106635"/>
            <a:ext cx="9758206" cy="2677656"/>
          </a:xfrm>
          <a:prstGeom prst="rect">
            <a:avLst/>
          </a:prstGeom>
          <a:noFill/>
        </p:spPr>
        <p:txBody>
          <a:bodyPr wrap="square">
            <a:spAutoFit/>
          </a:bodyPr>
          <a:lstStyle/>
          <a:p>
            <a:pPr algn="r" rtl="1"/>
            <a:r>
              <a:rPr lang="ar-EG" sz="2400" b="1" dirty="0"/>
              <a:t>لأمثلة العملية– الجانب الأخلاقي</a:t>
            </a:r>
          </a:p>
          <a:p>
            <a:pPr algn="r" rtl="1"/>
            <a:endParaRPr lang="ar-EG" sz="2400" dirty="0"/>
          </a:p>
          <a:p>
            <a:pPr algn="r" rtl="1"/>
            <a:r>
              <a:rPr lang="en-US" sz="2400" b="1" dirty="0"/>
              <a:t>🎯 </a:t>
            </a:r>
            <a:r>
              <a:rPr lang="ar-EG" sz="2400" b="1" dirty="0"/>
              <a:t>مثال عملي 2: التحقق من صحة المصادر</a:t>
            </a:r>
          </a:p>
          <a:p>
            <a:pPr algn="r" rtl="1"/>
            <a:r>
              <a:rPr lang="en-US" sz="2400" b="1" dirty="0"/>
              <a:t>Prompt:</a:t>
            </a:r>
            <a:endParaRPr lang="en-US" sz="2400" dirty="0"/>
          </a:p>
          <a:p>
            <a:pPr algn="r" rtl="1"/>
            <a:r>
              <a:rPr lang="en-US" sz="2400" dirty="0"/>
              <a:t>"</a:t>
            </a:r>
            <a:r>
              <a:rPr lang="ar-EG" sz="2400" dirty="0"/>
              <a:t>قُم بفحص هذه المراجع التي قدمها الذكاء الاصطناعي، وأخبرني أي منها غير حقيقي."</a:t>
            </a:r>
          </a:p>
          <a:p>
            <a:pPr algn="r" rtl="1"/>
            <a:r>
              <a:rPr lang="ar-EG" sz="2400" b="1" dirty="0"/>
              <a:t>نتيجة:</a:t>
            </a:r>
            <a:br>
              <a:rPr lang="ar-EG" sz="2400" dirty="0"/>
            </a:br>
            <a:r>
              <a:rPr lang="ar-EG" sz="2400" dirty="0"/>
              <a:t>يتعلم الباحث عدم الاعتماد على المصادر التي يقدمها </a:t>
            </a:r>
            <a:r>
              <a:rPr lang="en-US" sz="2400" dirty="0"/>
              <a:t>AI </a:t>
            </a:r>
            <a:r>
              <a:rPr lang="ar-EG" sz="2400" dirty="0"/>
              <a:t>بدون تحقق.</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29600" y="6292631"/>
            <a:ext cx="36512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r>
              <a:rPr lang="ar-EG" sz="2400" b="1" dirty="0"/>
              <a:t>)</a:t>
            </a:r>
            <a:endParaRPr lang="en-US" sz="2400" b="1" dirty="0"/>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i="1" dirty="0"/>
              <a:t>الوصف:</a:t>
            </a:r>
            <a:endParaRPr lang="ar-EG" sz="2400" b="1" dirty="0"/>
          </a:p>
          <a:p>
            <a:pPr algn="r" rtl="1"/>
            <a:r>
              <a:rPr lang="ar-EG" sz="2400" dirty="0"/>
              <a:t>باحث يعطي للـ </a:t>
            </a:r>
            <a:r>
              <a:rPr lang="en-US" sz="2400" dirty="0"/>
              <a:t>AI </a:t>
            </a:r>
            <a:r>
              <a:rPr lang="ar-EG" sz="2400" dirty="0"/>
              <a:t>عنوان الرسالة فقط، ويطلب منه:</a:t>
            </a:r>
            <a:br>
              <a:rPr lang="ar-EG" sz="2400" dirty="0"/>
            </a:br>
            <a:r>
              <a:rPr lang="ar-EG" sz="2400" dirty="0"/>
              <a:t>"اكتبلي فصل المقدمة كامل."</a:t>
            </a:r>
            <a:br>
              <a:rPr lang="ar-EG" sz="2400" dirty="0"/>
            </a:br>
            <a:r>
              <a:rPr lang="ar-EG" sz="2400" dirty="0"/>
              <a:t>"اكتبلي فصل المنهجية."</a:t>
            </a:r>
            <a:br>
              <a:rPr lang="ar-EG" sz="2400" dirty="0"/>
            </a:br>
            <a:r>
              <a:rPr lang="ar-EG" sz="2400" dirty="0"/>
              <a:t>"اكتبلي النتائج."</a:t>
            </a:r>
          </a:p>
          <a:p>
            <a:pPr algn="r" rtl="1"/>
            <a:r>
              <a:rPr lang="en-US" sz="2400" b="1" dirty="0"/>
              <a:t>🎙️ </a:t>
            </a:r>
            <a:r>
              <a:rPr lang="ar-EG" sz="2400" b="1" i="1" dirty="0"/>
              <a:t>النص المقترح للشرح:</a:t>
            </a:r>
            <a:endParaRPr lang="ar-EG" sz="2400" b="1" dirty="0"/>
          </a:p>
          <a:p>
            <a:pPr algn="r" rtl="1"/>
            <a:r>
              <a:rPr lang="ar-EG" sz="2400" dirty="0"/>
              <a:t>"هذا يعتبر تزويرًا بحثيًا كاملًا، لأنه يضع الباحث اسمه على محتوى لم يكن له دور حقيقي في إنتاجه. الذكاء الاصطناعي هنا أصبح هو مؤلف الرسالة، وليس مجرد مساعد."</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453887" y="6292631"/>
            <a:ext cx="342693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5262979"/>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r>
              <a:rPr lang="ar-EG" sz="2400" b="1" dirty="0"/>
              <a:t>)</a:t>
            </a:r>
            <a:endParaRPr lang="en-US" sz="2400" b="1" dirty="0"/>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dirty="0"/>
              <a:t>لماذا هذا غير أخلاقي؟</a:t>
            </a:r>
          </a:p>
          <a:p>
            <a:pPr algn="r" rtl="1"/>
            <a:r>
              <a:rPr lang="ar-EG" sz="2400" dirty="0"/>
              <a:t>مخالفة صريحة لمواثيق البحث العلمي.</a:t>
            </a:r>
          </a:p>
          <a:p>
            <a:pPr algn="r" rtl="1"/>
            <a:r>
              <a:rPr lang="ar-EG" sz="2400" dirty="0"/>
              <a:t>المحتوى غير موثوق وقد يحتوي أخطاء علمية.</a:t>
            </a:r>
          </a:p>
          <a:p>
            <a:pPr algn="r" rtl="1"/>
            <a:r>
              <a:rPr lang="ar-EG" sz="2400" dirty="0"/>
              <a:t>يقتل العقل النقدي للباحث.</a:t>
            </a:r>
          </a:p>
          <a:p>
            <a:pPr algn="r" rtl="1"/>
            <a:r>
              <a:rPr lang="ar-EG" sz="2400" b="1" dirty="0"/>
              <a:t>✔ البديل الأخلاقي:</a:t>
            </a:r>
          </a:p>
          <a:p>
            <a:pPr algn="r" rtl="1"/>
            <a:r>
              <a:rPr lang="ar-EG" sz="2400" dirty="0"/>
              <a:t>استخدام </a:t>
            </a:r>
            <a:r>
              <a:rPr lang="en-US" sz="2400" dirty="0"/>
              <a:t>AI </a:t>
            </a:r>
            <a:r>
              <a:rPr lang="ar-EG" sz="2400" dirty="0"/>
              <a:t>فقط في:</a:t>
            </a:r>
          </a:p>
          <a:p>
            <a:pPr algn="r" rtl="1"/>
            <a:r>
              <a:rPr lang="ar-EG" sz="2400" dirty="0"/>
              <a:t>إعادة صياغة أسلوبية.</a:t>
            </a:r>
          </a:p>
          <a:p>
            <a:pPr algn="r" rtl="1"/>
            <a:r>
              <a:rPr lang="ar-EG" sz="2400" dirty="0"/>
              <a:t>توضيح فكرة.</a:t>
            </a:r>
          </a:p>
          <a:p>
            <a:pPr algn="r" rtl="1"/>
            <a:r>
              <a:rPr lang="ar-EG" sz="2400" dirty="0"/>
              <a:t>اقتراح تحسينات لغوية.</a:t>
            </a:r>
          </a:p>
          <a:p>
            <a:pPr algn="r" rtl="1"/>
            <a:r>
              <a:rPr lang="ar-EG" sz="2400" dirty="0"/>
              <a:t>تبسيط ورقة بحثية.</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738558" y="6292631"/>
            <a:ext cx="314226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0" y="860375"/>
            <a:ext cx="11632100" cy="5632311"/>
          </a:xfrm>
          <a:prstGeom prst="rect">
            <a:avLst/>
          </a:prstGeom>
          <a:noFill/>
        </p:spPr>
        <p:txBody>
          <a:bodyPr wrap="square">
            <a:spAutoFit/>
          </a:bodyPr>
          <a:lstStyle/>
          <a:p>
            <a:pPr algn="r" rtl="1"/>
            <a:r>
              <a:rPr lang="en-US" sz="2400" b="1" dirty="0"/>
              <a:t>🔴 </a:t>
            </a:r>
            <a:r>
              <a:rPr lang="ar-EG" sz="2400" b="1" dirty="0"/>
              <a:t>المثال الثاني: اختلاق مراجع وهمية </a:t>
            </a:r>
            <a:r>
              <a:rPr lang="en-US" sz="2400" b="1" dirty="0"/>
              <a:t>Hallucinated References)</a:t>
            </a:r>
            <a:r>
              <a:rPr lang="ar-EG" sz="2400" b="1" dirty="0"/>
              <a:t>)</a:t>
            </a:r>
            <a:endParaRPr lang="en-US" sz="2400" b="1" dirty="0"/>
          </a:p>
          <a:p>
            <a:pPr algn="r" rtl="1"/>
            <a:r>
              <a:rPr lang="en-US" sz="2400" b="1" dirty="0"/>
              <a:t>📌 </a:t>
            </a:r>
            <a:r>
              <a:rPr lang="ar-EG" sz="2400" b="1" i="1" dirty="0"/>
              <a:t>الوصف:</a:t>
            </a:r>
            <a:endParaRPr lang="ar-EG" sz="2400" b="1" dirty="0"/>
          </a:p>
          <a:p>
            <a:pPr algn="r" rtl="1"/>
            <a:r>
              <a:rPr lang="ar-EG" sz="2400" dirty="0"/>
              <a:t>الذكاء الاصطناعي أحيانًا يقدّم مراجع غير موجودة. الباحث يأخذها كما هي ويضعها في </a:t>
            </a:r>
            <a:r>
              <a:rPr lang="en-US" sz="2400" dirty="0"/>
              <a:t>Thesis.</a:t>
            </a:r>
          </a:p>
          <a:p>
            <a:pPr algn="r" rtl="1"/>
            <a:r>
              <a:rPr lang="en-US" sz="2400" b="1" dirty="0"/>
              <a:t>🎙️ </a:t>
            </a:r>
            <a:r>
              <a:rPr lang="ar-EG" sz="2400" b="1" i="1" dirty="0"/>
              <a:t>النص المقترح للشرح:</a:t>
            </a:r>
            <a:endParaRPr lang="ar-EG" sz="2400" b="1" dirty="0"/>
          </a:p>
          <a:p>
            <a:pPr algn="r" rtl="1"/>
            <a:r>
              <a:rPr lang="ar-EG" sz="2400" dirty="0"/>
              <a:t>"هنا يدخل الباحث في خطأ علمي خطير جدًا. لأن المراجع غير حقيقية، وبعض الموديلز تختلق أسماء مؤلفين ودراسات لم تُنشر أصلًا."</a:t>
            </a:r>
          </a:p>
          <a:p>
            <a:pPr algn="r" rtl="1"/>
            <a:r>
              <a:rPr lang="en-US" sz="2400" b="1" dirty="0"/>
              <a:t>❌ </a:t>
            </a:r>
            <a:r>
              <a:rPr lang="ar-EG" sz="2400" b="1" dirty="0"/>
              <a:t>لماذا هذا خطير؟</a:t>
            </a:r>
          </a:p>
          <a:p>
            <a:pPr algn="r" rtl="1"/>
            <a:r>
              <a:rPr lang="ar-EG" sz="2400" dirty="0"/>
              <a:t>يخلّ بمصداقية الرسالة.</a:t>
            </a:r>
          </a:p>
          <a:p>
            <a:pPr algn="r" rtl="1"/>
            <a:r>
              <a:rPr lang="ar-EG" sz="2400" dirty="0"/>
              <a:t>قد يعرّض الباحث للمساءلة الأكاديمية.</a:t>
            </a:r>
          </a:p>
          <a:p>
            <a:pPr algn="r" rtl="1"/>
            <a:r>
              <a:rPr lang="ar-EG" sz="2400" dirty="0"/>
              <a:t>يضرب الأساس العلمي للبحث.</a:t>
            </a:r>
          </a:p>
          <a:p>
            <a:pPr algn="r" rtl="1"/>
            <a:r>
              <a:rPr lang="ar-EG" sz="2400" b="1" dirty="0"/>
              <a:t>✔ الحل الأخلاقي:</a:t>
            </a:r>
          </a:p>
          <a:p>
            <a:pPr algn="r" rtl="1"/>
            <a:r>
              <a:rPr lang="ar-EG" sz="2400" dirty="0"/>
              <a:t>التحقق دايمًا من كل مرجع عبر:</a:t>
            </a:r>
            <a:br>
              <a:rPr lang="ar-EG" sz="2400" dirty="0"/>
            </a:br>
            <a:r>
              <a:rPr lang="en-US" sz="2400" dirty="0"/>
              <a:t>Google Scholar – PubMed – Scopus – ResearchGate.</a:t>
            </a:r>
          </a:p>
          <a:p>
            <a:pPr algn="r" rtl="1"/>
            <a:r>
              <a:rPr lang="ar-EG" sz="2400" dirty="0"/>
              <a:t>عدم قبول أي </a:t>
            </a:r>
            <a:r>
              <a:rPr lang="en-US" sz="2400" dirty="0"/>
              <a:t>citation </a:t>
            </a:r>
            <a:r>
              <a:rPr lang="ar-EG" sz="2400" dirty="0"/>
              <a:t>يقدمها </a:t>
            </a:r>
            <a:r>
              <a:rPr lang="en-US" sz="2400" dirty="0"/>
              <a:t>AI </a:t>
            </a:r>
            <a:r>
              <a:rPr lang="ar-EG" sz="2400" dirty="0"/>
              <a:t>بدون مراجعة.</a:t>
            </a:r>
          </a:p>
          <a:p>
            <a:pPr algn="r" rtl="1"/>
            <a:endParaRPr lang="ar-EG"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319178" y="892408"/>
            <a:ext cx="11697418" cy="5262979"/>
          </a:xfrm>
          <a:prstGeom prst="rect">
            <a:avLst/>
          </a:prstGeom>
          <a:noFill/>
        </p:spPr>
        <p:txBody>
          <a:bodyPr wrap="square">
            <a:spAutoFit/>
          </a:bodyPr>
          <a:lstStyle/>
          <a:p>
            <a:pPr algn="r" rtl="1"/>
            <a:r>
              <a:rPr lang="en-US" sz="2400" b="1" dirty="0"/>
              <a:t>🔴 </a:t>
            </a:r>
            <a:r>
              <a:rPr lang="ar-EG" sz="2400" b="1" dirty="0"/>
              <a:t>المثال الثالث: تحليل البيانات باستخدام </a:t>
            </a:r>
            <a:r>
              <a:rPr lang="en-US" sz="2400" b="1" dirty="0"/>
              <a:t>AI </a:t>
            </a:r>
            <a:r>
              <a:rPr lang="ar-EG" sz="2400" b="1" dirty="0"/>
              <a:t>بدون فهم النتائج</a:t>
            </a:r>
          </a:p>
          <a:p>
            <a:pPr algn="r" rtl="1"/>
            <a:r>
              <a:rPr lang="en-US" sz="2400" b="1" dirty="0"/>
              <a:t>📌 </a:t>
            </a:r>
            <a:r>
              <a:rPr lang="ar-EG" sz="2400" b="1" i="1" dirty="0"/>
              <a:t>الوصف:</a:t>
            </a:r>
            <a:endParaRPr lang="ar-EG" sz="2400" b="1" dirty="0"/>
          </a:p>
          <a:p>
            <a:pPr algn="r" rtl="1"/>
            <a:r>
              <a:rPr lang="ar-EG" sz="2400" dirty="0"/>
              <a:t>الباحث يدخل جدول بيانات لـ </a:t>
            </a:r>
            <a:r>
              <a:rPr lang="en-US" sz="2400" dirty="0"/>
              <a:t>AI </a:t>
            </a:r>
            <a:r>
              <a:rPr lang="ar-EG" sz="2400" dirty="0"/>
              <a:t>ويقول:</a:t>
            </a:r>
            <a:br>
              <a:rPr lang="ar-EG" sz="2400" dirty="0"/>
            </a:br>
            <a:r>
              <a:rPr lang="ar-EG" sz="2400" dirty="0"/>
              <a:t>"حلللي البيانات واديني النتائج."</a:t>
            </a:r>
            <a:br>
              <a:rPr lang="ar-EG" sz="2400" dirty="0"/>
            </a:br>
            <a:r>
              <a:rPr lang="ar-EG" sz="2400" dirty="0"/>
              <a:t>ثم ينقل النتائج كما هي في الرسالة.</a:t>
            </a:r>
          </a:p>
          <a:p>
            <a:pPr algn="r" rtl="1"/>
            <a:r>
              <a:rPr lang="en-US" sz="2400" b="1" dirty="0"/>
              <a:t>🎙️ </a:t>
            </a:r>
            <a:r>
              <a:rPr lang="ar-EG" sz="2400" b="1" i="1" dirty="0"/>
              <a:t>النص المقترح:</a:t>
            </a:r>
            <a:endParaRPr lang="ar-EG" sz="2400" b="1" dirty="0"/>
          </a:p>
          <a:p>
            <a:pPr algn="r" rtl="1"/>
            <a:r>
              <a:rPr lang="ar-EG" sz="2400" dirty="0"/>
              <a:t>"هذا استخدام غير أخلاقي لأنه يفترض أن الذكاء الاصطناعي فهم المنهج، خصائص العينة، تصميم الدراسة، وأهداف التحليل، وهذا غير صحيح."</a:t>
            </a:r>
          </a:p>
          <a:p>
            <a:pPr algn="r" rtl="1"/>
            <a:r>
              <a:rPr lang="en-US" sz="2400" b="1" dirty="0"/>
              <a:t>❌ </a:t>
            </a:r>
            <a:r>
              <a:rPr lang="ar-EG" sz="2400" b="1" dirty="0"/>
              <a:t>المشكلة:</a:t>
            </a:r>
          </a:p>
          <a:p>
            <a:pPr algn="r" rtl="1"/>
            <a:r>
              <a:rPr lang="ar-EG" sz="2400" dirty="0"/>
              <a:t>قد يقترح اختبارًا إحصائيًا غير مناسب.</a:t>
            </a:r>
          </a:p>
          <a:p>
            <a:pPr algn="r" rtl="1"/>
            <a:r>
              <a:rPr lang="ar-EG" sz="2400" dirty="0"/>
              <a:t>قد يفسر النتائج بشكل خاطئ</a:t>
            </a:r>
          </a:p>
          <a:p>
            <a:pPr algn="r" rtl="1"/>
            <a:r>
              <a:rPr lang="ar-EG" sz="2400" dirty="0"/>
              <a:t>الباحث يصبح مجرد ناقل.</a:t>
            </a:r>
          </a:p>
          <a:p>
            <a:pPr algn="r" rtl="1"/>
            <a:r>
              <a:rPr lang="ar-EG" sz="2400" b="1" dirty="0"/>
              <a:t>✔ الحل:</a:t>
            </a:r>
          </a:p>
          <a:p>
            <a:pPr algn="r" rtl="1"/>
            <a:r>
              <a:rPr lang="en-US" sz="2400" dirty="0"/>
              <a:t>AI = </a:t>
            </a:r>
            <a:r>
              <a:rPr lang="ar-EG" sz="2400" dirty="0"/>
              <a:t>أداة مساعدة فقط التحليل الحقيقي يجب أن يقوم به الباحث بنفسه، و</a:t>
            </a:r>
            <a:r>
              <a:rPr lang="en-US" sz="2400" dirty="0"/>
              <a:t>AI </a:t>
            </a:r>
            <a:r>
              <a:rPr lang="ar-EG" sz="2400" dirty="0"/>
              <a:t>يستخدم فقط للشرح أو التأكد.</a:t>
            </a:r>
          </a:p>
        </p:txBody>
      </p:sp>
      <p:sp>
        <p:nvSpPr>
          <p:cNvPr id="11" name="TextBox 10">
            <a:extLst>
              <a:ext uri="{FF2B5EF4-FFF2-40B4-BE49-F238E27FC236}">
                <a16:creationId xmlns:a16="http://schemas.microsoft.com/office/drawing/2014/main" id="{F28AA73F-5435-B45F-E88B-01D11D59E123}"/>
              </a:ext>
            </a:extLst>
          </p:cNvPr>
          <p:cNvSpPr txBox="1"/>
          <p:nvPr/>
        </p:nvSpPr>
        <p:spPr>
          <a:xfrm>
            <a:off x="9008133" y="6274553"/>
            <a:ext cx="3413074" cy="369332"/>
          </a:xfrm>
          <a:prstGeom prst="rect">
            <a:avLst/>
          </a:prstGeom>
          <a:noFill/>
        </p:spPr>
        <p:txBody>
          <a:bodyPr wrap="square">
            <a:spAutoFit/>
          </a:bodyPr>
          <a:lstStyle/>
          <a:p>
            <a:r>
              <a:rPr lang="en-US" sz="1800" b="1" dirty="0"/>
              <a:t>www.midocean .</a:t>
            </a:r>
            <a:r>
              <a:rPr lang="en-US" sz="1800" b="1" dirty="0" err="1"/>
              <a:t>edu</a:t>
            </a:r>
            <a:r>
              <a:rPr lang="en-US" sz="1800" b="1" dirty="0"/>
              <a:t> .km</a:t>
            </a: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الرابع: استخدام </a:t>
            </a:r>
            <a:r>
              <a:rPr lang="en-US" sz="2400" b="1" dirty="0"/>
              <a:t>AI </a:t>
            </a:r>
            <a:r>
              <a:rPr lang="ar-EG" sz="2400" b="1" dirty="0"/>
              <a:t>لكتابة إجابات أدبية / اقتباسات شخصية وهمية</a:t>
            </a:r>
          </a:p>
          <a:p>
            <a:pPr algn="r" rtl="1"/>
            <a:r>
              <a:rPr lang="en-US" sz="2400" b="1" dirty="0"/>
              <a:t>📌 </a:t>
            </a:r>
            <a:r>
              <a:rPr lang="ar-EG" sz="2400" b="1" i="1" dirty="0"/>
              <a:t>الوصف:</a:t>
            </a:r>
            <a:endParaRPr lang="ar-EG" sz="2400" b="1" dirty="0"/>
          </a:p>
          <a:p>
            <a:pPr algn="r" rtl="1"/>
            <a:r>
              <a:rPr lang="ar-EG" sz="2400" dirty="0"/>
              <a:t>في الدراسات النوعية (</a:t>
            </a:r>
            <a:r>
              <a:rPr lang="en-US" sz="2400" dirty="0"/>
              <a:t>Qualitative)، </a:t>
            </a:r>
            <a:r>
              <a:rPr lang="ar-EG" sz="2400" dirty="0"/>
              <a:t>بعض الباحثين يطلبون من </a:t>
            </a:r>
            <a:r>
              <a:rPr lang="en-US" sz="2400" dirty="0"/>
              <a:t>AI:</a:t>
            </a:r>
            <a:br>
              <a:rPr lang="en-US" sz="2400" dirty="0"/>
            </a:br>
            <a:r>
              <a:rPr lang="en-US" sz="2400" dirty="0"/>
              <a:t>"</a:t>
            </a:r>
            <a:r>
              <a:rPr lang="ar-EG" sz="2400" dirty="0"/>
              <a:t>اخلقلي </a:t>
            </a:r>
            <a:r>
              <a:rPr lang="en-US" sz="2400" dirty="0"/>
              <a:t>Quotes </a:t>
            </a:r>
            <a:r>
              <a:rPr lang="ar-EG" sz="2400" dirty="0"/>
              <a:t>من المشاركين عشان أحطها في بحثي."</a:t>
            </a:r>
          </a:p>
          <a:p>
            <a:pPr algn="r" rtl="1"/>
            <a:r>
              <a:rPr lang="en-US" sz="2400" b="1" dirty="0"/>
              <a:t>🎙️ </a:t>
            </a:r>
            <a:r>
              <a:rPr lang="ar-EG" sz="2400" b="1" i="1" dirty="0"/>
              <a:t>النص المقترح:</a:t>
            </a:r>
            <a:endParaRPr lang="ar-EG" sz="2400" b="1" dirty="0"/>
          </a:p>
          <a:p>
            <a:pPr algn="r" rtl="1"/>
            <a:r>
              <a:rPr lang="ar-EG" sz="2400" dirty="0"/>
              <a:t>"هذا تزوير مباشر للبيانات. لأن الذكاء الاصطناعي اخترع اقتباسات ليست حقيقية ولم يقلها مشارك فعلي."</a:t>
            </a:r>
          </a:p>
          <a:p>
            <a:pPr algn="r" rtl="1"/>
            <a:r>
              <a:rPr lang="en-US" sz="2400" b="1" dirty="0"/>
              <a:t>❌ </a:t>
            </a:r>
            <a:r>
              <a:rPr lang="ar-EG" sz="2400" b="1" dirty="0"/>
              <a:t>المخالفة:</a:t>
            </a:r>
          </a:p>
          <a:p>
            <a:pPr algn="r" rtl="1"/>
            <a:r>
              <a:rPr lang="ar-EG" sz="2400" dirty="0"/>
              <a:t>تحريف منهجي واضح.</a:t>
            </a:r>
          </a:p>
          <a:p>
            <a:pPr algn="r" rtl="1"/>
            <a:r>
              <a:rPr lang="ar-EG" sz="2400" dirty="0"/>
              <a:t>تشويه أصيل للبيانات.</a:t>
            </a:r>
          </a:p>
          <a:p>
            <a:pPr algn="r" rtl="1"/>
            <a:r>
              <a:rPr lang="ar-EG" sz="2400" dirty="0"/>
              <a:t>مخالفة للـ </a:t>
            </a:r>
            <a:r>
              <a:rPr lang="en-US" sz="2400" dirty="0"/>
              <a:t>Grounded Theory </a:t>
            </a:r>
            <a:r>
              <a:rPr lang="ar-EG" sz="2400" dirty="0"/>
              <a:t>و</a:t>
            </a:r>
            <a:r>
              <a:rPr lang="en-US" sz="2400" dirty="0"/>
              <a:t>Thematic Analysis.</a:t>
            </a:r>
          </a:p>
          <a:p>
            <a:pPr algn="r" rtl="1"/>
            <a:r>
              <a:rPr lang="en-US" sz="2400" b="1" dirty="0"/>
              <a:t>✔ </a:t>
            </a:r>
            <a:r>
              <a:rPr lang="ar-EG" sz="2400" b="1" dirty="0"/>
              <a:t>الاستخدام الصحيح:</a:t>
            </a:r>
          </a:p>
          <a:p>
            <a:pPr algn="r" rtl="1"/>
            <a:r>
              <a:rPr lang="en-US" sz="2400" dirty="0"/>
              <a:t>AI </a:t>
            </a:r>
            <a:r>
              <a:rPr lang="ar-EG" sz="2400" dirty="0"/>
              <a:t>ممكن يساعد فقط في تنظيم الاقتباسات الحقيقية، وليس اختلاقها.</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229600" y="6150114"/>
            <a:ext cx="329425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957531" y="914400"/>
            <a:ext cx="10002037" cy="5632311"/>
          </a:xfrm>
          <a:prstGeom prst="rect">
            <a:avLst/>
          </a:prstGeom>
          <a:noFill/>
        </p:spPr>
        <p:txBody>
          <a:bodyPr wrap="square">
            <a:spAutoFit/>
          </a:bodyPr>
          <a:lstStyle/>
          <a:p>
            <a:pPr algn="r" rtl="1"/>
            <a:r>
              <a:rPr lang="en-US" sz="2400" b="1" dirty="0"/>
              <a:t>🔴 </a:t>
            </a:r>
            <a:r>
              <a:rPr lang="ar-EG" sz="2400" b="1" dirty="0"/>
              <a:t>المثال الخامس: إدخال بيانات حساسة إلى الـ </a:t>
            </a:r>
            <a:r>
              <a:rPr lang="en-US" sz="2400" b="1" dirty="0"/>
              <a:t>AI</a:t>
            </a:r>
          </a:p>
          <a:p>
            <a:pPr algn="r" rtl="1"/>
            <a:r>
              <a:rPr lang="en-US" sz="2400" b="1" dirty="0"/>
              <a:t>📌 </a:t>
            </a:r>
            <a:r>
              <a:rPr lang="ar-EG" sz="2400" b="1" i="1" dirty="0"/>
              <a:t>الوصف:</a:t>
            </a:r>
            <a:endParaRPr lang="ar-EG" sz="2400" b="1" dirty="0"/>
          </a:p>
          <a:p>
            <a:pPr algn="r" rtl="1"/>
            <a:r>
              <a:rPr lang="ar-EG" sz="2400" dirty="0"/>
              <a:t>باحث يدخل بيانات مرضى أو رسائل بريد إلكتروني أو معلومات سرية.</a:t>
            </a:r>
          </a:p>
          <a:p>
            <a:pPr algn="r" rtl="1"/>
            <a:r>
              <a:rPr lang="en-US" sz="2400" b="1" dirty="0"/>
              <a:t>🎙️ </a:t>
            </a:r>
            <a:r>
              <a:rPr lang="ar-EG" sz="2400" b="1" i="1" dirty="0"/>
              <a:t>النص المقترح:</a:t>
            </a:r>
            <a:endParaRPr lang="ar-EG" sz="2400" b="1" dirty="0"/>
          </a:p>
          <a:p>
            <a:pPr algn="r" rtl="1"/>
            <a:r>
              <a:rPr lang="ar-EG" sz="2400" dirty="0"/>
              <a:t>"هذا يُعتبر خرقًا لسرية المشاركين، وخطر على خصوصية البيانات، ومخالفة لأخلاقيات </a:t>
            </a:r>
            <a:r>
              <a:rPr lang="en-US" sz="2400" dirty="0"/>
              <a:t>Institutional Review Board."</a:t>
            </a:r>
          </a:p>
          <a:p>
            <a:pPr algn="r" rtl="1"/>
            <a:r>
              <a:rPr lang="en-US" sz="2400" b="1" dirty="0"/>
              <a:t>❌ </a:t>
            </a:r>
            <a:r>
              <a:rPr lang="ar-EG" sz="2400" b="1" dirty="0"/>
              <a:t>لماذا خطأ؟</a:t>
            </a:r>
          </a:p>
          <a:p>
            <a:pPr algn="r" rtl="1"/>
            <a:r>
              <a:rPr lang="ar-EG" sz="2400" dirty="0"/>
              <a:t>قد يتم تدريب النظام على البيانات لاحقًا.</a:t>
            </a:r>
          </a:p>
          <a:p>
            <a:pPr algn="r" rtl="1"/>
            <a:r>
              <a:rPr lang="ar-EG" sz="2400" dirty="0"/>
              <a:t>قد يتم تخزينها خارجيًا.</a:t>
            </a:r>
          </a:p>
          <a:p>
            <a:pPr algn="r" rtl="1"/>
            <a:r>
              <a:rPr lang="ar-EG" sz="2400" dirty="0"/>
              <a:t>قد يحدث تسريب غير مقصود.</a:t>
            </a:r>
          </a:p>
          <a:p>
            <a:pPr algn="r" rtl="1"/>
            <a:r>
              <a:rPr lang="ar-EG" sz="2400" b="1" dirty="0"/>
              <a:t>✔ البديل:</a:t>
            </a:r>
          </a:p>
          <a:p>
            <a:pPr algn="r" rtl="1"/>
            <a:r>
              <a:rPr lang="ar-EG" sz="2400" dirty="0"/>
              <a:t>إدخال البيانات بعد إخفاء أي معلومات تعريفية.</a:t>
            </a:r>
          </a:p>
          <a:p>
            <a:pPr algn="r" rtl="1"/>
            <a:r>
              <a:rPr lang="ar-EG" sz="2400" dirty="0"/>
              <a:t>استخدام منصات </a:t>
            </a:r>
            <a:r>
              <a:rPr lang="en-US" sz="2400" dirty="0"/>
              <a:t>AI </a:t>
            </a:r>
            <a:r>
              <a:rPr lang="ar-EG" sz="2400" dirty="0"/>
              <a:t>خاصة داخل الجامعات عند توفرها.</a:t>
            </a:r>
          </a:p>
          <a:p>
            <a:pPr algn="r" rtl="1"/>
            <a:br>
              <a:rPr lang="ar-EG" sz="2400" dirty="0"/>
            </a:br>
            <a:endParaRPr lang="ar-EG" sz="24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859328" y="6292631"/>
            <a:ext cx="3021497"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السادس: الاعتماد على </a:t>
            </a:r>
            <a:r>
              <a:rPr lang="en-US" sz="2400" b="1" dirty="0"/>
              <a:t>AI </a:t>
            </a:r>
            <a:r>
              <a:rPr lang="ar-EG" sz="2400" b="1" dirty="0"/>
              <a:t>لاختيار مشكلة بحثية بدون الرجوع للأدبيات</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اقترحلي فجوة بحثية."</a:t>
            </a:r>
            <a:br>
              <a:rPr lang="ar-EG" sz="2400" dirty="0"/>
            </a:br>
            <a:r>
              <a:rPr lang="ar-EG" sz="2400" dirty="0"/>
              <a:t>ويتبنى الفكرة كما هي بدون التأكد من وجود فجوة حقيقية.</a:t>
            </a:r>
          </a:p>
          <a:p>
            <a:pPr algn="r" rtl="1"/>
            <a:r>
              <a:rPr lang="en-US" sz="2400" b="1" dirty="0"/>
              <a:t>🎙️ </a:t>
            </a:r>
            <a:r>
              <a:rPr lang="ar-EG" sz="2400" b="1" i="1" dirty="0"/>
              <a:t>النص المقترح:</a:t>
            </a:r>
            <a:endParaRPr lang="ar-EG" sz="2400" b="1" dirty="0"/>
          </a:p>
          <a:p>
            <a:pPr algn="r" rtl="1"/>
            <a:r>
              <a:rPr lang="ar-EG" sz="2400" dirty="0"/>
              <a:t>"الذكاء الاصطناعي قد يختلق فجوات غير موجودة. الباحث لازم يراجع بنفسه: هل الفجوة حقيقية؟ هل الدراسات تغطي الموضوع أم لا؟"</a:t>
            </a:r>
          </a:p>
          <a:p>
            <a:pPr algn="r" rtl="1"/>
            <a:r>
              <a:rPr lang="en-US" sz="2400" b="1" dirty="0"/>
              <a:t>❌ </a:t>
            </a:r>
            <a:r>
              <a:rPr lang="ar-EG" sz="2400" b="1" dirty="0"/>
              <a:t>الخطورة:</a:t>
            </a:r>
          </a:p>
          <a:p>
            <a:pPr algn="r" rtl="1"/>
            <a:r>
              <a:rPr lang="ar-EG" sz="2400" dirty="0"/>
              <a:t>قد يبني الباحث بحثًا على فجوة غير موجودة.</a:t>
            </a:r>
          </a:p>
          <a:p>
            <a:pPr algn="r" rtl="1"/>
            <a:r>
              <a:rPr lang="ar-EG" sz="2400" dirty="0"/>
              <a:t>يضع نفسه في مأزق أثناء المناقشة.</a:t>
            </a:r>
          </a:p>
          <a:p>
            <a:pPr algn="r" rtl="1"/>
            <a:r>
              <a:rPr lang="ar-EG" sz="2400" b="1" dirty="0"/>
              <a:t>✔ البديل:</a:t>
            </a:r>
          </a:p>
          <a:p>
            <a:pPr algn="r" rtl="1"/>
            <a:r>
              <a:rPr lang="en-US" sz="2400" dirty="0"/>
              <a:t>AI </a:t>
            </a:r>
            <a:r>
              <a:rPr lang="ar-EG" sz="2400" dirty="0"/>
              <a:t>يستخدم للتوجيه فقط، وليس كأساس نهائي لتحديد الفجوة.</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557404" y="6292631"/>
            <a:ext cx="3323421"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السابع: استخدام </a:t>
            </a:r>
            <a:r>
              <a:rPr lang="en-US" sz="2400" b="1" dirty="0"/>
              <a:t>AI </a:t>
            </a:r>
            <a:r>
              <a:rPr lang="ar-EG" sz="2400" b="1" dirty="0"/>
              <a:t>لإعادة صياغة النص بشكل يخفي السرقة العلمية</a:t>
            </a:r>
          </a:p>
          <a:p>
            <a:pPr algn="r" rtl="1"/>
            <a:r>
              <a:rPr lang="en-US" sz="2400" b="1" dirty="0"/>
              <a:t>📌 </a:t>
            </a:r>
            <a:r>
              <a:rPr lang="ar-EG" sz="2400" b="1" i="1" dirty="0"/>
              <a:t>الوصف:</a:t>
            </a:r>
            <a:endParaRPr lang="ar-EG" sz="2400" b="1" dirty="0"/>
          </a:p>
          <a:p>
            <a:pPr algn="r" rtl="1"/>
            <a:r>
              <a:rPr lang="ar-EG" sz="2400" dirty="0"/>
              <a:t>باحث يأخذ فقرة من بحث آخر ويطلب من </a:t>
            </a:r>
            <a:r>
              <a:rPr lang="en-US" sz="2400" dirty="0"/>
              <a:t>AI:</a:t>
            </a:r>
            <a:br>
              <a:rPr lang="en-US" sz="2400" dirty="0"/>
            </a:br>
            <a:r>
              <a:rPr lang="en-US" sz="2400" dirty="0"/>
              <a:t>"</a:t>
            </a:r>
            <a:r>
              <a:rPr lang="ar-EG" sz="2400" dirty="0"/>
              <a:t>أعد صياغتها بطريقة مختلفة عشان متتعملش </a:t>
            </a:r>
            <a:r>
              <a:rPr lang="en-US" sz="2400" dirty="0"/>
              <a:t>Plagiarism."</a:t>
            </a:r>
          </a:p>
          <a:p>
            <a:pPr algn="r" rtl="1"/>
            <a:r>
              <a:rPr lang="en-US" sz="2400" b="1" dirty="0"/>
              <a:t>🎙️ </a:t>
            </a:r>
            <a:r>
              <a:rPr lang="ar-EG" sz="2400" b="1" i="1" dirty="0"/>
              <a:t>النص المقترح:</a:t>
            </a:r>
            <a:endParaRPr lang="ar-EG" sz="2400" b="1" dirty="0"/>
          </a:p>
          <a:p>
            <a:pPr algn="r" rtl="1"/>
            <a:r>
              <a:rPr lang="ar-EG" sz="2400" dirty="0"/>
              <a:t>"هذا يعد غشًا أكاديميًا، لأن الفكرة ليست ملكًا للباحث ولكنه يحاول إخفاء السرقة."</a:t>
            </a:r>
          </a:p>
          <a:p>
            <a:pPr algn="r" rtl="1"/>
            <a:r>
              <a:rPr lang="en-US" sz="2400" b="1" dirty="0"/>
              <a:t>❌ </a:t>
            </a:r>
            <a:r>
              <a:rPr lang="ar-EG" sz="2400" b="1" dirty="0"/>
              <a:t>النتيجة:</a:t>
            </a:r>
          </a:p>
          <a:p>
            <a:pPr algn="r" rtl="1"/>
            <a:r>
              <a:rPr lang="ar-EG" sz="2400" dirty="0"/>
              <a:t>يُعتبر انتحالًا سواء تغيّر الأسلوب أو لا.</a:t>
            </a:r>
          </a:p>
          <a:p>
            <a:pPr algn="r" rtl="1"/>
            <a:r>
              <a:rPr lang="ar-EG" sz="2400" dirty="0"/>
              <a:t>يعاقب عليه في الجامعات غالبًا بالطرد أو إعادة الرسالة.</a:t>
            </a:r>
          </a:p>
          <a:p>
            <a:pPr algn="r" rtl="1"/>
            <a:r>
              <a:rPr lang="ar-EG" sz="2400" b="1" dirty="0"/>
              <a:t>✔ الاستخدام الأخلاقي:</a:t>
            </a:r>
          </a:p>
          <a:p>
            <a:pPr algn="r" rtl="1"/>
            <a:r>
              <a:rPr lang="ar-EG" sz="2400" dirty="0"/>
              <a:t>إعادة صياغة أفكارك أنت.</a:t>
            </a:r>
          </a:p>
          <a:p>
            <a:pPr algn="r" rtl="1"/>
            <a:r>
              <a:rPr lang="ar-EG" sz="2400" dirty="0"/>
              <a:t>أو إعادة صياغة مع ذكر المصدر الأصلي.</a:t>
            </a:r>
          </a:p>
          <a:p>
            <a:pPr algn="r" rtl="1"/>
            <a:endParaRPr lang="ar-EG" sz="24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26415" y="6292631"/>
            <a:ext cx="3254410"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الثامن: استخدام نتائج </a:t>
            </a:r>
            <a:r>
              <a:rPr lang="en-US" sz="2400" b="1" dirty="0"/>
              <a:t>AI </a:t>
            </a:r>
            <a:r>
              <a:rPr lang="ar-EG" sz="2400" b="1" dirty="0"/>
              <a:t>كحقائق دون توثيق أو تحقق</a:t>
            </a:r>
          </a:p>
          <a:p>
            <a:pPr algn="r" rtl="1"/>
            <a:r>
              <a:rPr lang="en-US" sz="2400" b="1" dirty="0"/>
              <a:t>📌 </a:t>
            </a:r>
            <a:r>
              <a:rPr lang="ar-EG" sz="2400" b="1" i="1" dirty="0"/>
              <a:t>الوصف:</a:t>
            </a:r>
            <a:endParaRPr lang="ar-EG" sz="2400" b="1" dirty="0"/>
          </a:p>
          <a:p>
            <a:pPr algn="r" rtl="1"/>
            <a:r>
              <a:rPr lang="ar-EG" sz="2400" dirty="0"/>
              <a:t>الباحث يطلب من </a:t>
            </a:r>
            <a:r>
              <a:rPr lang="en-US" sz="2400" dirty="0"/>
              <a:t>AI "</a:t>
            </a:r>
            <a:r>
              <a:rPr lang="ar-EG" sz="2400" dirty="0"/>
              <a:t>اذكرلي النسبة المئوية لانتشار المرض…"، ويضعها في الرسالة.</a:t>
            </a:r>
          </a:p>
          <a:p>
            <a:pPr algn="r" rtl="1"/>
            <a:r>
              <a:rPr lang="en-US" sz="2400" b="1" dirty="0"/>
              <a:t>🎙️ </a:t>
            </a:r>
            <a:r>
              <a:rPr lang="ar-EG" sz="2400" b="1" i="1" dirty="0"/>
              <a:t>النص المقترح:</a:t>
            </a:r>
            <a:endParaRPr lang="ar-EG" sz="2400" b="1" dirty="0"/>
          </a:p>
          <a:p>
            <a:pPr algn="r" rtl="1"/>
            <a:r>
              <a:rPr lang="ar-EG" sz="2400" dirty="0"/>
              <a:t>"الذكاء الاصطناعي ليس قاعدة بيانات رسمية. لا يمكن الاعتماد على معلومات يقدمها بدون ذكر مصادر."</a:t>
            </a:r>
          </a:p>
          <a:p>
            <a:pPr algn="r" rtl="1"/>
            <a:r>
              <a:rPr lang="en-US" sz="2400" b="1" dirty="0"/>
              <a:t>❌ </a:t>
            </a:r>
            <a:r>
              <a:rPr lang="ar-EG" sz="2400" b="1" dirty="0"/>
              <a:t>لماذا خطأ؟</a:t>
            </a:r>
          </a:p>
          <a:p>
            <a:pPr algn="r" rtl="1"/>
            <a:r>
              <a:rPr lang="ar-EG" sz="2400" dirty="0"/>
              <a:t>المعلومات قد تكون غير دقيقة.</a:t>
            </a:r>
          </a:p>
          <a:p>
            <a:pPr algn="r" rtl="1"/>
            <a:r>
              <a:rPr lang="ar-EG" sz="2400" dirty="0"/>
              <a:t>ذكاء اصطناعي = ليس مصدرًا أكاديميًا.</a:t>
            </a:r>
          </a:p>
          <a:p>
            <a:pPr algn="r" rtl="1"/>
            <a:r>
              <a:rPr lang="ar-EG" sz="2400" b="1" dirty="0"/>
              <a:t>✔ الحل:</a:t>
            </a:r>
          </a:p>
          <a:p>
            <a:pPr algn="r" rtl="1"/>
            <a:r>
              <a:rPr lang="ar-EG" sz="2400" dirty="0"/>
              <a:t>استخدم </a:t>
            </a:r>
            <a:r>
              <a:rPr lang="en-US" sz="2400" dirty="0"/>
              <a:t>PubMed، CDC، WHO، Scopus، Google Scholar.</a:t>
            </a:r>
          </a:p>
          <a:p>
            <a:pPr algn="r" rtl="1"/>
            <a:r>
              <a:rPr lang="en-US" sz="2400" dirty="0"/>
              <a:t>AI </a:t>
            </a:r>
            <a:r>
              <a:rPr lang="ar-EG" sz="2400" dirty="0"/>
              <a:t>فقط للمساعدة في الشرح وليس للإحصاءات.</a:t>
            </a:r>
          </a:p>
          <a:p>
            <a:pPr algn="r" rtl="1"/>
            <a:endParaRPr lang="ar-EG"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11087" y="6292631"/>
            <a:ext cx="296973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التاسع: استخدام </a:t>
            </a:r>
            <a:r>
              <a:rPr lang="en-US" sz="2400" b="1" dirty="0"/>
              <a:t>AI </a:t>
            </a:r>
            <a:r>
              <a:rPr lang="ar-EG" sz="2400" b="1" dirty="0"/>
              <a:t>للمناقشة أونلاين نيابة عن الباحث</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اكتبلي ردود على أسئلة المناقشين."</a:t>
            </a:r>
          </a:p>
          <a:p>
            <a:pPr algn="r" rtl="1"/>
            <a:r>
              <a:rPr lang="en-US" sz="2400" b="1" dirty="0"/>
              <a:t>🎙️ </a:t>
            </a:r>
            <a:r>
              <a:rPr lang="ar-EG" sz="2400" b="1" i="1" dirty="0"/>
              <a:t>النص المقترح:</a:t>
            </a:r>
            <a:endParaRPr lang="ar-EG" sz="2400" b="1" dirty="0"/>
          </a:p>
          <a:p>
            <a:pPr algn="r" rtl="1"/>
            <a:r>
              <a:rPr lang="ar-EG" sz="2400" dirty="0"/>
              <a:t>"المناقشة العلمية تعتمد على فهم الباحث لبحثه. </a:t>
            </a:r>
            <a:r>
              <a:rPr lang="en-US" sz="2400" dirty="0"/>
              <a:t>AI </a:t>
            </a:r>
            <a:r>
              <a:rPr lang="ar-EG" sz="2400" dirty="0"/>
              <a:t>لا يمكنه الرد نيابة عنه، ولا يمكنه تفسير منهجية لم يفهمها الباحث."</a:t>
            </a:r>
          </a:p>
          <a:p>
            <a:pPr algn="r" rtl="1"/>
            <a:br>
              <a:rPr lang="ar-EG" sz="2400" dirty="0"/>
            </a:br>
            <a:r>
              <a:rPr lang="en-US" sz="2400" b="1" dirty="0"/>
              <a:t>🔴 </a:t>
            </a:r>
            <a:r>
              <a:rPr lang="ar-EG" sz="2400" b="1" dirty="0"/>
              <a:t>المثال العاشر: استخدام </a:t>
            </a:r>
            <a:r>
              <a:rPr lang="en-US" sz="2400" b="1" dirty="0"/>
              <a:t>AI </a:t>
            </a:r>
            <a:r>
              <a:rPr lang="ar-EG" sz="2400" b="1" dirty="0"/>
              <a:t>لتوليد بيانات </a:t>
            </a:r>
            <a:r>
              <a:rPr lang="en-US" sz="2400" b="1" dirty="0"/>
              <a:t>Survey </a:t>
            </a:r>
            <a:r>
              <a:rPr lang="ar-EG" sz="2400" b="1" dirty="0"/>
              <a:t>أو </a:t>
            </a:r>
            <a:r>
              <a:rPr lang="en-US" sz="2400" b="1" dirty="0"/>
              <a:t>Interviews</a:t>
            </a:r>
          </a:p>
          <a:p>
            <a:pPr algn="r" rtl="1"/>
            <a:r>
              <a:rPr lang="en-US" sz="2400" b="1" dirty="0"/>
              <a:t>📌 </a:t>
            </a:r>
            <a:r>
              <a:rPr lang="ar-EG" sz="2400" b="1" i="1" dirty="0"/>
              <a:t>الوصف:</a:t>
            </a:r>
            <a:endParaRPr lang="ar-EG" sz="2400" b="1" dirty="0"/>
          </a:p>
          <a:p>
            <a:pPr algn="r" rtl="1"/>
            <a:r>
              <a:rPr lang="ar-EG" sz="2400" dirty="0"/>
              <a:t>"اعملّي 100 إجابة استبيان عشان أكمل العينة."</a:t>
            </a:r>
          </a:p>
          <a:p>
            <a:pPr algn="r" rtl="1"/>
            <a:r>
              <a:rPr lang="en-US" sz="2400" b="1" dirty="0"/>
              <a:t>❌ </a:t>
            </a:r>
            <a:r>
              <a:rPr lang="ar-EG" sz="2400" b="1" dirty="0"/>
              <a:t>هذا تزوير كامل للبيانات</a:t>
            </a:r>
          </a:p>
          <a:p>
            <a:pPr algn="r" rtl="1"/>
            <a:r>
              <a:rPr lang="ar-EG" sz="2400" dirty="0"/>
              <a:t>ولا يتم قبوله بأي شكل</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686800" y="6292631"/>
            <a:ext cx="31940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1856272" y="1106634"/>
            <a:ext cx="9875652" cy="3046988"/>
          </a:xfrm>
          <a:prstGeom prst="rect">
            <a:avLst/>
          </a:prstGeom>
          <a:noFill/>
        </p:spPr>
        <p:txBody>
          <a:bodyPr wrap="square">
            <a:spAutoFit/>
          </a:bodyPr>
          <a:lstStyle/>
          <a:p>
            <a:pPr algn="r" rtl="1"/>
            <a:r>
              <a:rPr lang="ar-EG" sz="2400" b="1" dirty="0"/>
              <a:t>اختصار، الذكاء الاصطناعي ليس تهديدًا للباحث، بل هو فرصة ذهبية لرفع جودة البحث وتوفير الوقت والجهد.</a:t>
            </a:r>
            <a:br>
              <a:rPr lang="ar-EG" sz="2400" b="1" dirty="0"/>
            </a:br>
            <a:r>
              <a:rPr lang="ar-EG" sz="2400" b="1" dirty="0"/>
              <a:t>المهم هو </a:t>
            </a:r>
            <a:r>
              <a:rPr lang="ar-EG" sz="2400" b="1" i="1" dirty="0"/>
              <a:t>كيف</a:t>
            </a:r>
            <a:r>
              <a:rPr lang="ar-EG" sz="2400" b="1" dirty="0"/>
              <a:t> يتم استخدامه.</a:t>
            </a:r>
          </a:p>
          <a:p>
            <a:pPr algn="r" rtl="1"/>
            <a:r>
              <a:rPr lang="ar-EG" sz="2400" b="1" dirty="0"/>
              <a:t>استخدمه كأداة دعم، وليس كبديل عن تفكيرك النقدي.</a:t>
            </a:r>
            <a:br>
              <a:rPr lang="ar-EG" sz="2400" b="1" dirty="0"/>
            </a:br>
            <a:r>
              <a:rPr lang="ar-EG" sz="2400" b="1" dirty="0"/>
              <a:t>اقرأ، حلل، وراجع كل مخرجاته بنفسك.</a:t>
            </a:r>
          </a:p>
          <a:p>
            <a:pPr algn="r" rtl="1"/>
            <a:endParaRPr lang="ar-EG" sz="2400" b="1" dirty="0"/>
          </a:p>
          <a:p>
            <a:pPr algn="ctr" rtl="1"/>
            <a:r>
              <a:rPr lang="ar-EG" sz="2400" b="1" dirty="0">
                <a:solidFill>
                  <a:srgbClr val="C00000"/>
                </a:solidFill>
              </a:rPr>
              <a:t>أتمنى أن تكون هذه المحاضرة قدمت لكم رؤية واضحة وعملية </a:t>
            </a:r>
          </a:p>
          <a:p>
            <a:pPr algn="ctr" rtl="1"/>
            <a:r>
              <a:rPr lang="ar-EG" sz="2400" b="1" dirty="0">
                <a:solidFill>
                  <a:srgbClr val="C00000"/>
                </a:solidFill>
              </a:rPr>
              <a:t>حول كيفية دمج أدوات الذكاء الاصطناعي داخل رحلتكم البحثية.</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706" y="1397680"/>
            <a:ext cx="559773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20000"/>
              </a:lnSpc>
            </a:pPr>
            <a:r>
              <a:rPr lang="ar-EG" sz="2000" b="1" dirty="0">
                <a:solidFill>
                  <a:srgbClr val="C00000"/>
                </a:solidFill>
                <a:latin typeface="Calibri" panose="020F0502020204030204" charset="0"/>
                <a:ea typeface="Calibri" panose="020F0502020204030204" charset="0"/>
              </a:rPr>
              <a:t>يقوم ال</a:t>
            </a:r>
            <a:r>
              <a:rPr lang="ar-SA" sz="2000" b="1" dirty="0">
                <a:solidFill>
                  <a:srgbClr val="C00000"/>
                </a:solidFill>
                <a:latin typeface="Calibri" panose="020F0502020204030204" charset="0"/>
                <a:ea typeface="Calibri" panose="020F0502020204030204" charset="0"/>
              </a:rPr>
              <a:t>باحث </a:t>
            </a:r>
            <a:r>
              <a:rPr lang="ar-EG" sz="2000" b="1" dirty="0">
                <a:solidFill>
                  <a:srgbClr val="C00000"/>
                </a:solidFill>
                <a:latin typeface="Calibri" panose="020F0502020204030204" charset="0"/>
                <a:ea typeface="Calibri" panose="020F0502020204030204" charset="0"/>
              </a:rPr>
              <a:t>ب</a:t>
            </a:r>
            <a:r>
              <a:rPr lang="ar-SA" sz="2000" b="1" dirty="0">
                <a:solidFill>
                  <a:srgbClr val="C00000"/>
                </a:solidFill>
                <a:latin typeface="Calibri" panose="020F0502020204030204" charset="0"/>
                <a:ea typeface="Calibri" panose="020F0502020204030204" charset="0"/>
              </a:rPr>
              <a:t>تقديم عرض مسجل</a:t>
            </a:r>
            <a:endParaRPr lang="ar-EG" sz="2000" b="1" dirty="0">
              <a:solidFill>
                <a:srgbClr val="C00000"/>
              </a:solidFill>
              <a:latin typeface="Calibri" panose="020F0502020204030204" charset="0"/>
              <a:ea typeface="Calibri" panose="020F0502020204030204" charset="0"/>
            </a:endParaRPr>
          </a:p>
          <a:p>
            <a:pPr algn="ctr" rtl="1">
              <a:lnSpc>
                <a:spcPct val="120000"/>
              </a:lnSpc>
            </a:pPr>
            <a:r>
              <a:rPr lang="ar-SA" sz="2000" b="1" dirty="0">
                <a:solidFill>
                  <a:srgbClr val="C00000"/>
                </a:solidFill>
                <a:latin typeface="Calibri" panose="020F0502020204030204" charset="0"/>
                <a:ea typeface="Calibri" panose="020F0502020204030204" charset="0"/>
              </a:rPr>
              <a:t>( فيديو)  لمدة </a:t>
            </a:r>
            <a:r>
              <a:rPr lang="ar-EG" sz="2000" b="1" dirty="0">
                <a:solidFill>
                  <a:srgbClr val="C00000"/>
                </a:solidFill>
                <a:latin typeface="Calibri" panose="020F0502020204030204" charset="0"/>
                <a:ea typeface="Calibri" panose="020F0502020204030204" charset="0"/>
              </a:rPr>
              <a:t>من 5-10</a:t>
            </a:r>
            <a:r>
              <a:rPr lang="ar-SA" sz="2000" b="1" dirty="0">
                <a:solidFill>
                  <a:srgbClr val="C00000"/>
                </a:solidFill>
                <a:latin typeface="Calibri" panose="020F0502020204030204" charset="0"/>
                <a:ea typeface="Calibri" panose="020F0502020204030204" charset="0"/>
              </a:rPr>
              <a:t> دقائق وملف </a:t>
            </a:r>
            <a:r>
              <a:rPr lang="en-US" sz="2000" b="1" dirty="0">
                <a:solidFill>
                  <a:srgbClr val="C00000"/>
                </a:solidFill>
                <a:latin typeface="Calibri" panose="020F0502020204030204" charset="0"/>
                <a:ea typeface="Calibri" panose="020F0502020204030204" charset="0"/>
                <a:cs typeface="Arial" panose="020B0604020202020204" pitchFamily="34" charset="0"/>
              </a:rPr>
              <a:t>PDF </a:t>
            </a:r>
            <a:r>
              <a:rPr lang="ar-EG" sz="2000" b="1" dirty="0">
                <a:solidFill>
                  <a:srgbClr val="C00000"/>
                </a:solidFill>
                <a:latin typeface="Calibri" panose="020F0502020204030204" charset="0"/>
                <a:ea typeface="Calibri" panose="020F0502020204030204" charset="0"/>
              </a:rPr>
              <a:t>يتضمن المادة العلمية التى تم تقديمها</a:t>
            </a:r>
            <a:endParaRPr lang="en-US" sz="2000" b="1" dirty="0">
              <a:solidFill>
                <a:srgbClr val="C00000"/>
              </a:solidFill>
              <a:latin typeface="Calibri" panose="020F0502020204030204" charset="0"/>
              <a:ea typeface="Calibri" panose="020F0502020204030204" charset="0"/>
            </a:endParaRPr>
          </a:p>
          <a:p>
            <a:pPr algn="ctr" rtl="1">
              <a:lnSpc>
                <a:spcPct val="120000"/>
              </a:lnSpc>
            </a:pPr>
            <a:endParaRPr lang="en-US" sz="2000" b="1" dirty="0">
              <a:solidFill>
                <a:schemeClr val="tx1"/>
              </a:solidFill>
              <a:latin typeface="Calibri" panose="020F0502020204030204" charset="0"/>
              <a:ea typeface="Calibri" panose="020F0502020204030204" charset="0"/>
              <a:cs typeface="Arial" panose="020B0604020202020204" pitchFamily="34" charset="0"/>
            </a:endParaRPr>
          </a:p>
          <a:p>
            <a:pPr algn="ctr" rtl="1">
              <a:lnSpc>
                <a:spcPct val="120000"/>
              </a:lnSpc>
            </a:pPr>
            <a:r>
              <a:rPr lang="ar-EG" sz="2400" b="1" dirty="0">
                <a:solidFill>
                  <a:schemeClr val="tx1"/>
                </a:solidFill>
                <a:latin typeface="Calibri" panose="020F0502020204030204" charset="0"/>
                <a:ea typeface="Calibri" panose="020F0502020204030204" charset="0"/>
              </a:rPr>
              <a:t>والمطلوب </a:t>
            </a:r>
          </a:p>
          <a:p>
            <a:pPr algn="ctr" rtl="1">
              <a:lnSpc>
                <a:spcPct val="120000"/>
              </a:lnSpc>
            </a:pPr>
            <a:r>
              <a:rPr lang="ar-EG" sz="2400" b="1" dirty="0">
                <a:solidFill>
                  <a:schemeClr val="tx1"/>
                </a:solidFill>
                <a:latin typeface="Calibri" panose="020F0502020204030204" charset="0"/>
                <a:ea typeface="Calibri" panose="020F0502020204030204" charset="0"/>
              </a:rPr>
              <a:t>1- تطبيق استخدام احد ادوات الذكاء الاصطناعى فى كتابة فرضيات بحثية لمتغيرات من اختيارك مع كتابة " </a:t>
            </a:r>
            <a:r>
              <a:rPr lang="en-US" sz="2400" b="1" dirty="0">
                <a:solidFill>
                  <a:schemeClr val="tx1"/>
                </a:solidFill>
                <a:latin typeface="Calibri" panose="020F0502020204030204" charset="0"/>
                <a:ea typeface="Calibri" panose="020F0502020204030204" charset="0"/>
              </a:rPr>
              <a:t>prompt</a:t>
            </a:r>
            <a:r>
              <a:rPr lang="ar-EG" sz="2400" b="1" dirty="0">
                <a:solidFill>
                  <a:schemeClr val="tx1"/>
                </a:solidFill>
                <a:latin typeface="Calibri" panose="020F0502020204030204" charset="0"/>
                <a:ea typeface="Calibri" panose="020F0502020204030204" charset="0"/>
              </a:rPr>
              <a:t>" الذى استخدمته  </a:t>
            </a:r>
          </a:p>
          <a:p>
            <a:pPr algn="ctr" rtl="1">
              <a:lnSpc>
                <a:spcPct val="120000"/>
              </a:lnSpc>
            </a:pPr>
            <a:r>
              <a:rPr lang="ar-EG" sz="2400" b="1" dirty="0">
                <a:solidFill>
                  <a:schemeClr val="tx1"/>
                </a:solidFill>
                <a:latin typeface="Calibri" panose="020F0502020204030204" charset="0"/>
                <a:ea typeface="Calibri" panose="020F0502020204030204" charset="0"/>
              </a:rPr>
              <a:t>2- استخدام الـ </a:t>
            </a:r>
            <a:r>
              <a:rPr lang="en-US" sz="2400" b="1" dirty="0">
                <a:solidFill>
                  <a:schemeClr val="tx1"/>
                </a:solidFill>
                <a:latin typeface="Calibri" panose="020F0502020204030204" charset="0"/>
                <a:ea typeface="Calibri" panose="020F0502020204030204" charset="0"/>
              </a:rPr>
              <a:t>AI </a:t>
            </a:r>
            <a:r>
              <a:rPr lang="ar-EG" sz="2400" b="1" dirty="0">
                <a:solidFill>
                  <a:schemeClr val="tx1"/>
                </a:solidFill>
                <a:latin typeface="Calibri" panose="020F0502020204030204" charset="0"/>
                <a:ea typeface="Calibri" panose="020F0502020204030204" charset="0"/>
              </a:rPr>
              <a:t>فى  صياغة 5 اسئلة تصلح لمقابلة استطلاعية لوعرض الكود الذى استخدمته</a:t>
            </a:r>
            <a:endParaRPr lang="id-ID" sz="2400" b="1" dirty="0">
              <a:solidFill>
                <a:schemeClr val="tx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التكليف العاشر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3097526-42FA-DB53-0B41-C9286710CFCF}"/>
              </a:ext>
            </a:extLst>
          </p:cNvPr>
          <p:cNvSpPr txBox="1"/>
          <p:nvPr/>
        </p:nvSpPr>
        <p:spPr>
          <a:xfrm>
            <a:off x="6687628" y="5987768"/>
            <a:ext cx="6094562"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EF8076-F589-45D1-881C-E264A33334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datastoreItem>
</file>

<file path=customXml/itemProps3.xml><?xml version="1.0" encoding="utf-8"?>
<ds:datastoreItem xmlns:ds="http://schemas.openxmlformats.org/officeDocument/2006/customXml" ds:itemID="{025DDDB4-4875-43DF-B79D-36C9081106B2}">
  <ds:schemaRefs/>
</ds:datastoreItem>
</file>

<file path=docProps/app.xml><?xml version="1.0" encoding="utf-8"?>
<Properties xmlns="http://schemas.openxmlformats.org/officeDocument/2006/extended-properties" xmlns:vt="http://schemas.openxmlformats.org/officeDocument/2006/docPropsVTypes">
  <TotalTime>19</TotalTime>
  <Words>4026</Words>
  <Application>Microsoft Office PowerPoint</Application>
  <PresentationFormat>Widescreen</PresentationFormat>
  <Paragraphs>471</Paragraphs>
  <Slides>50</Slides>
  <Notes>38</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43</cp:revision>
  <dcterms:created xsi:type="dcterms:W3CDTF">2023-04-29T09:08:00Z</dcterms:created>
  <dcterms:modified xsi:type="dcterms:W3CDTF">2026-04-02T20:07:27Z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33ED8CAAC1C24D2A802999B259A95CD2_13</vt:lpwstr>
  </property>
  <property fmtid="{D5CDD505-2E9C-101B-9397-08002B2CF9AE}" pid="3" name="KSOProductBuildVer">
    <vt:lpwstr>1033-12.2.0.23196</vt:lpwstr>
  </property>
  <property fmtid="{D5CDD505-2E9C-101B-9397-08002B2CF9AE}" pid="4" name="ContentTypeId">
    <vt:lpwstr>0x0101006A254F5D6A14094B8840E79896A2F150</vt:lpwstr>
  </property>
  <property fmtid="{D5CDD505-2E9C-101B-9397-08002B2CF9AE}" pid="5" name="MediaServiceImageTags">
    <vt:lpwstr/>
  </property>
</Properties>
</file>