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notesSlides/notesSlide1.xml" ContentType="application/vnd.openxmlformats-officedocument.presentationml.notesSlide+xml"/>
  <Override PartName="/ppt/slideLayouts/slideLayout17.xml" ContentType="application/vnd.openxmlformats-officedocument.presentationml.slideLayout+xml"/>
  <Override PartName="/ppt/notesMasters/notesMaster1.xml" ContentType="application/vnd.openxmlformats-officedocument.presentationml.notesMaster+xml"/>
  <Override PartName="/ppt/theme/theme1.xml" ContentType="application/vnd.openxmlformats-officedocument.theme+xml"/>
  <Override PartName="/ppt/theme/theme2.xml" ContentType="application/vnd.openxmlformats-officedocument.theme+xml"/>
  <Override PartName="/ppt/theme/theme3.xml" ContentType="application/vnd.openxmlformats-officedocument.theme+xml"/>
  <Override PartName="/ppt/presProps.xml" ContentType="application/vnd.openxmlformats-officedocument.presentationml.presProps+xml"/>
  <Override PartName="/ppt/viewProps.xml" ContentType="application/vnd.openxmlformats-officedocument.presentationml.viewProps+xml"/>
  <Override PartName="/ppt/tableStyles.xml" ContentType="application/vnd.openxmlformats-officedocument.presentationml.tableStyle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 id="2147483666" r:id="rId2"/>
  </p:sldMasterIdLst>
  <p:notesMasterIdLst>
    <p:notesMasterId r:id="rId53"/>
  </p:notesMasterIdLst>
  <p:sldIdLst>
    <p:sldId id="480" r:id="rId3"/>
    <p:sldId id="276" r:id="rId4"/>
    <p:sldId id="837" r:id="rId5"/>
    <p:sldId id="838" r:id="rId6"/>
    <p:sldId id="839" r:id="rId7"/>
    <p:sldId id="840" r:id="rId8"/>
    <p:sldId id="841" r:id="rId9"/>
    <p:sldId id="842" r:id="rId10"/>
    <p:sldId id="843" r:id="rId11"/>
    <p:sldId id="844" r:id="rId12"/>
    <p:sldId id="845" r:id="rId13"/>
    <p:sldId id="846" r:id="rId14"/>
    <p:sldId id="847" r:id="rId15"/>
    <p:sldId id="848" r:id="rId16"/>
    <p:sldId id="849" r:id="rId17"/>
    <p:sldId id="850" r:id="rId18"/>
    <p:sldId id="851" r:id="rId19"/>
    <p:sldId id="852" r:id="rId20"/>
    <p:sldId id="853" r:id="rId21"/>
    <p:sldId id="854" r:id="rId22"/>
    <p:sldId id="855" r:id="rId23"/>
    <p:sldId id="856" r:id="rId24"/>
    <p:sldId id="857" r:id="rId25"/>
    <p:sldId id="858" r:id="rId26"/>
    <p:sldId id="859" r:id="rId27"/>
    <p:sldId id="860" r:id="rId28"/>
    <p:sldId id="861" r:id="rId29"/>
    <p:sldId id="862" r:id="rId30"/>
    <p:sldId id="863" r:id="rId31"/>
    <p:sldId id="864" r:id="rId32"/>
    <p:sldId id="865" r:id="rId33"/>
    <p:sldId id="866" r:id="rId34"/>
    <p:sldId id="867" r:id="rId35"/>
    <p:sldId id="868" r:id="rId36"/>
    <p:sldId id="869" r:id="rId37"/>
    <p:sldId id="870" r:id="rId38"/>
    <p:sldId id="871" r:id="rId39"/>
    <p:sldId id="872" r:id="rId40"/>
    <p:sldId id="873" r:id="rId41"/>
    <p:sldId id="874" r:id="rId42"/>
    <p:sldId id="875" r:id="rId43"/>
    <p:sldId id="876" r:id="rId44"/>
    <p:sldId id="877" r:id="rId45"/>
    <p:sldId id="878" r:id="rId46"/>
    <p:sldId id="879" r:id="rId47"/>
    <p:sldId id="880" r:id="rId48"/>
    <p:sldId id="881" r:id="rId49"/>
    <p:sldId id="882" r:id="rId50"/>
    <p:sldId id="883" r:id="rId51"/>
    <p:sldId id="349" r:id="rId5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276"/>
            <p14:sldId id="837"/>
            <p14:sldId id="838"/>
            <p14:sldId id="839"/>
            <p14:sldId id="840"/>
            <p14:sldId id="841"/>
            <p14:sldId id="842"/>
            <p14:sldId id="843"/>
            <p14:sldId id="844"/>
            <p14:sldId id="845"/>
            <p14:sldId id="846"/>
            <p14:sldId id="847"/>
            <p14:sldId id="848"/>
            <p14:sldId id="849"/>
            <p14:sldId id="850"/>
            <p14:sldId id="851"/>
            <p14:sldId id="852"/>
            <p14:sldId id="853"/>
            <p14:sldId id="854"/>
            <p14:sldId id="855"/>
            <p14:sldId id="856"/>
            <p14:sldId id="857"/>
            <p14:sldId id="858"/>
            <p14:sldId id="859"/>
            <p14:sldId id="860"/>
            <p14:sldId id="861"/>
            <p14:sldId id="862"/>
            <p14:sldId id="863"/>
            <p14:sldId id="864"/>
            <p14:sldId id="865"/>
            <p14:sldId id="866"/>
            <p14:sldId id="867"/>
            <p14:sldId id="868"/>
            <p14:sldId id="869"/>
            <p14:sldId id="870"/>
            <p14:sldId id="871"/>
            <p14:sldId id="872"/>
            <p14:sldId id="873"/>
            <p14:sldId id="874"/>
            <p14:sldId id="875"/>
            <p14:sldId id="876"/>
            <p14:sldId id="877"/>
            <p14:sldId id="878"/>
            <p14:sldId id="879"/>
            <p14:sldId id="880"/>
            <p14:sldId id="881"/>
            <p14:sldId id="882"/>
            <p14:sldId id="883"/>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D3956"/>
    <a:srgbClr val="000000"/>
    <a:srgbClr val="669BBC"/>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738" autoAdjust="0"/>
  </p:normalViewPr>
  <p:slideViewPr>
    <p:cSldViewPr snapToGrid="0">
      <p:cViewPr varScale="1">
        <p:scale>
          <a:sx n="65" d="100"/>
          <a:sy n="65" d="100"/>
        </p:scale>
        <p:origin x="912" y="4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viewProps" Target="viewProps.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notesMaster" Target="notesMasters/notesMaster1.xml"/><Relationship Id="rId58" Type="http://schemas.openxmlformats.org/officeDocument/2006/relationships/customXml" Target="../customXml/item1.xml"/><Relationship Id="rId5" Type="http://schemas.openxmlformats.org/officeDocument/2006/relationships/slide" Target="slides/slide3.xml"/><Relationship Id="rId19" Type="http://schemas.openxmlformats.org/officeDocument/2006/relationships/slide" Target="slides/slide17.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theme" Target="theme/theme1.xml"/><Relationship Id="rId8" Type="http://schemas.openxmlformats.org/officeDocument/2006/relationships/slide" Target="slides/slide6.xml"/><Relationship Id="rId51" Type="http://schemas.openxmlformats.org/officeDocument/2006/relationships/slide" Target="slides/slide49.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customXml" Target="../customXml/item2.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4.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tableStyles" Target="tableStyles.xml"/><Relationship Id="rId10" Type="http://schemas.openxmlformats.org/officeDocument/2006/relationships/slide" Target="slides/slide8.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customXml" Target="../customXml/item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5/31/2024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5/31/2024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5/31/2024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5/31/2024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5/31/2024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5/31/2024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5/31/2024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5/31/2024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5/31/2024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5/31/2024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5/31/2024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5/31/2024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5/31/2024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36756676"/>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5/31/2024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807063380"/>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5/31/2024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653732884"/>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5/31/2024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114819789"/>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5/31/2024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077185311"/>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5/31/2024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821528349"/>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5/31/2024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75993652"/>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5/31/2024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76436681"/>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5/31/2024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934050333"/>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5/31/2024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418023462"/>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5/31/2024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217834388"/>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74850913"/>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74474353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27.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30419775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28.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134384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29.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59757008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30.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42292518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31.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31552601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1.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1.xml"/><Relationship Id="rId13" Type="http://schemas.openxmlformats.org/officeDocument/2006/relationships/slideLayout" Target="../slideLayouts/slideLayout26.xml"/><Relationship Id="rId18" Type="http://schemas.openxmlformats.org/officeDocument/2006/relationships/slideLayout" Target="../slideLayouts/slideLayout31.xml"/><Relationship Id="rId3" Type="http://schemas.openxmlformats.org/officeDocument/2006/relationships/slideLayout" Target="../slideLayouts/slideLayout16.xml"/><Relationship Id="rId7" Type="http://schemas.openxmlformats.org/officeDocument/2006/relationships/slideLayout" Target="../slideLayouts/slideLayout20.xml"/><Relationship Id="rId12" Type="http://schemas.openxmlformats.org/officeDocument/2006/relationships/slideLayout" Target="../slideLayouts/slideLayout25.xml"/><Relationship Id="rId17" Type="http://schemas.openxmlformats.org/officeDocument/2006/relationships/slideLayout" Target="../slideLayouts/slideLayout30.xml"/><Relationship Id="rId2" Type="http://schemas.openxmlformats.org/officeDocument/2006/relationships/slideLayout" Target="../slideLayouts/slideLayout15.xml"/><Relationship Id="rId16" Type="http://schemas.openxmlformats.org/officeDocument/2006/relationships/slideLayout" Target="../slideLayouts/slideLayout29.xml"/><Relationship Id="rId20" Type="http://schemas.openxmlformats.org/officeDocument/2006/relationships/image" Target="../media/image1.png"/><Relationship Id="rId1" Type="http://schemas.openxmlformats.org/officeDocument/2006/relationships/slideLayout" Target="../slideLayouts/slideLayout14.xml"/><Relationship Id="rId6" Type="http://schemas.openxmlformats.org/officeDocument/2006/relationships/slideLayout" Target="../slideLayouts/slideLayout19.xml"/><Relationship Id="rId11" Type="http://schemas.openxmlformats.org/officeDocument/2006/relationships/slideLayout" Target="../slideLayouts/slideLayout24.xml"/><Relationship Id="rId5" Type="http://schemas.openxmlformats.org/officeDocument/2006/relationships/slideLayout" Target="../slideLayouts/slideLayout18.xml"/><Relationship Id="rId15" Type="http://schemas.openxmlformats.org/officeDocument/2006/relationships/slideLayout" Target="../slideLayouts/slideLayout28.xml"/><Relationship Id="rId10" Type="http://schemas.openxmlformats.org/officeDocument/2006/relationships/slideLayout" Target="../slideLayouts/slideLayout23.xml"/><Relationship Id="rId19" Type="http://schemas.openxmlformats.org/officeDocument/2006/relationships/theme" Target="../theme/theme2.xml"/><Relationship Id="rId4" Type="http://schemas.openxmlformats.org/officeDocument/2006/relationships/slideLayout" Target="../slideLayouts/slideLayout17.xml"/><Relationship Id="rId9" Type="http://schemas.openxmlformats.org/officeDocument/2006/relationships/slideLayout" Target="../slideLayouts/slideLayout22.xml"/><Relationship Id="rId14" Type="http://schemas.openxmlformats.org/officeDocument/2006/relationships/slideLayout" Target="../slideLayouts/slideLayout27.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5">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5/31/2024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4" r:id="rId12"/>
    <p:sldLayoutId id="2147483665" r:id="rId13"/>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20">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5/31/2024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1285050952"/>
      </p:ext>
    </p:extLst>
  </p:cSld>
  <p:clrMap bg1="lt1" tx1="dk1" bg2="lt2" tx2="dk2" accent1="accent1" accent2="accent2" accent3="accent3" accent4="accent4" accent5="accent5" accent6="accent6" hlink="hlink" folHlink="folHlink"/>
  <p:sldLayoutIdLst>
    <p:sldLayoutId id="2147483667" r:id="rId1"/>
    <p:sldLayoutId id="2147483668" r:id="rId2"/>
    <p:sldLayoutId id="2147483669" r:id="rId3"/>
    <p:sldLayoutId id="2147483670" r:id="rId4"/>
    <p:sldLayoutId id="2147483671" r:id="rId5"/>
    <p:sldLayoutId id="2147483672" r:id="rId6"/>
    <p:sldLayoutId id="2147483673" r:id="rId7"/>
    <p:sldLayoutId id="2147483674" r:id="rId8"/>
    <p:sldLayoutId id="2147483675" r:id="rId9"/>
    <p:sldLayoutId id="2147483676" r:id="rId10"/>
    <p:sldLayoutId id="2147483677" r:id="rId11"/>
    <p:sldLayoutId id="2147483678" r:id="rId12"/>
    <p:sldLayoutId id="2147483679" r:id="rId13"/>
    <p:sldLayoutId id="2147483680" r:id="rId14"/>
    <p:sldLayoutId id="2147483681" r:id="rId15"/>
    <p:sldLayoutId id="2147483682" r:id="rId16"/>
    <p:sldLayoutId id="2147483683" r:id="rId17"/>
    <p:sldLayoutId id="2147483684" r:id="rId18"/>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25.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1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1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1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1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1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1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1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1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1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1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2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2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2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2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2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2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2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2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2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2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3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31.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3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3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3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3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36.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3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38.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3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4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41.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4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4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44.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4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4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4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4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4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50.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jpeg"/><Relationship Id="rId1" Type="http://schemas.openxmlformats.org/officeDocument/2006/relationships/slideLayout" Target="../slideLayouts/slideLayout13.xml"/><Relationship Id="rId5" Type="http://schemas.openxmlformats.org/officeDocument/2006/relationships/image" Target="../media/image17.png"/><Relationship Id="rId4" Type="http://schemas.openxmlformats.org/officeDocument/2006/relationships/image" Target="../media/image16.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0" name="TextBox 29"/>
          <p:cNvSpPr txBox="1"/>
          <p:nvPr/>
        </p:nvSpPr>
        <p:spPr>
          <a:xfrm>
            <a:off x="763270" y="3794125"/>
            <a:ext cx="5216525" cy="39878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Alexandria" charset="0"/>
                <a:ea typeface="+mn-ea"/>
                <a:cs typeface="Alexandria" charset="0"/>
              </a:rPr>
              <a:t>Prepared by Dr. Usama Al-Fendi</a:t>
            </a:r>
          </a:p>
        </p:txBody>
      </p:sp>
      <p:sp>
        <p:nvSpPr>
          <p:cNvPr id="31" name="TextBox 30"/>
          <p:cNvSpPr txBox="1"/>
          <p:nvPr/>
        </p:nvSpPr>
        <p:spPr>
          <a:xfrm>
            <a:off x="378492" y="2335178"/>
            <a:ext cx="5343881" cy="144655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a:ln>
                  <a:noFill/>
                </a:ln>
                <a:solidFill>
                  <a:srgbClr val="00B0F0"/>
                </a:solidFill>
                <a:effectLst/>
                <a:uLnTx/>
                <a:uFillTx/>
                <a:latin typeface="Alexandria" charset="0"/>
                <a:ea typeface="+mn-ea"/>
                <a:cs typeface="Alexandria" charset="0"/>
              </a:rPr>
              <a:t>Managing People and Organizations</a:t>
            </a:r>
          </a:p>
        </p:txBody>
      </p:sp>
      <p:sp>
        <p:nvSpPr>
          <p:cNvPr id="34" name="Rectangle: Rounded Corners 33"/>
          <p:cNvSpPr/>
          <p:nvPr/>
        </p:nvSpPr>
        <p:spPr>
          <a:xfrm>
            <a:off x="337633" y="5929382"/>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white"/>
                </a:solidFill>
                <a:effectLst/>
                <a:uLnTx/>
                <a:uFillTx/>
                <a:latin typeface="Alexandria" charset="0"/>
                <a:ea typeface="+mn-ea"/>
                <a:cs typeface="Alexandria" charset="0"/>
              </a:rPr>
              <a:t>Lecture 9</a:t>
            </a:r>
          </a:p>
        </p:txBody>
      </p:sp>
      <p:sp>
        <p:nvSpPr>
          <p:cNvPr id="46" name="TextBox 45"/>
          <p:cNvSpPr txBox="1"/>
          <p:nvPr/>
        </p:nvSpPr>
        <p:spPr>
          <a:xfrm>
            <a:off x="329269" y="5104240"/>
            <a:ext cx="3922099" cy="707886"/>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Alexandria" charset="0"/>
                <a:ea typeface="+mn-ea"/>
                <a:cs typeface="Alexandria" charset="0"/>
              </a:rPr>
              <a:t>MGM603</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Alexandria" charset="0"/>
                <a:ea typeface="+mn-ea"/>
                <a:cs typeface="Alexandria" charset="0"/>
              </a:rPr>
              <a:t>Managing People and Organizations</a:t>
            </a: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735352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Learning Outcomes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BC1F3A6B-D877-D987-1D59-74CE26CB0768}"/>
              </a:ext>
            </a:extLst>
          </p:cNvPr>
          <p:cNvSpPr txBox="1"/>
          <p:nvPr/>
        </p:nvSpPr>
        <p:spPr>
          <a:xfrm>
            <a:off x="895834" y="2095405"/>
            <a:ext cx="10400331" cy="4038093"/>
          </a:xfrm>
          <a:prstGeom prst="rect">
            <a:avLst/>
          </a:prstGeom>
          <a:noFill/>
        </p:spPr>
        <p:txBody>
          <a:bodyPr wrap="square">
            <a:spAutoFit/>
          </a:bodyPr>
          <a:lstStyle/>
          <a:p>
            <a:pPr marL="457200" indent="-457200">
              <a:buFont typeface="+mj-lt"/>
              <a:buAutoNum type="arabicPeriod"/>
            </a:pPr>
            <a:r>
              <a:rPr lang="en-US" sz="2000" dirty="0">
                <a:solidFill>
                  <a:prstClr val="black"/>
                </a:solidFill>
                <a:latin typeface="Times New Roman" panose="02020603050405020304" pitchFamily="18" charset="0"/>
                <a:cs typeface="Times New Roman" panose="02020603050405020304" pitchFamily="18" charset="0"/>
              </a:rPr>
              <a:t>Define groups and teams and identify and describe several types of each.</a:t>
            </a:r>
          </a:p>
          <a:p>
            <a:pPr marL="457200" indent="-457200" algn="just">
              <a:lnSpc>
                <a:spcPct val="150000"/>
              </a:lnSpc>
              <a:buFont typeface="+mj-lt"/>
              <a:buAutoNum type="arabicPeriod"/>
            </a:pPr>
            <a:r>
              <a:rPr lang="en-US" sz="2000" dirty="0">
                <a:solidFill>
                  <a:prstClr val="black"/>
                </a:solidFill>
                <a:latin typeface="Times New Roman" panose="02020603050405020304" pitchFamily="18" charset="0"/>
                <a:cs typeface="Times New Roman" panose="02020603050405020304" pitchFamily="18" charset="0"/>
              </a:rPr>
              <a:t>Identify the five core group performance factors and relate them to groups and teams in organizations.</a:t>
            </a:r>
          </a:p>
          <a:p>
            <a:pPr marL="457200" indent="-457200" algn="just">
              <a:lnSpc>
                <a:spcPct val="150000"/>
              </a:lnSpc>
              <a:buFont typeface="+mj-lt"/>
              <a:buAutoNum type="arabicPeriod"/>
            </a:pPr>
            <a:r>
              <a:rPr lang="en-US" sz="2000" dirty="0">
                <a:solidFill>
                  <a:prstClr val="black"/>
                </a:solidFill>
                <a:latin typeface="Times New Roman" panose="02020603050405020304" pitchFamily="18" charset="0"/>
                <a:cs typeface="Times New Roman" panose="02020603050405020304" pitchFamily="18" charset="0"/>
              </a:rPr>
              <a:t>Discuss the stages of group and team development, other team performance factors, and the implementation process in the context of creating new teams.</a:t>
            </a:r>
          </a:p>
          <a:p>
            <a:pPr marL="457200" indent="-457200" algn="just">
              <a:lnSpc>
                <a:spcPct val="150000"/>
              </a:lnSpc>
              <a:buFont typeface="+mj-lt"/>
              <a:buAutoNum type="arabicPeriod"/>
            </a:pPr>
            <a:r>
              <a:rPr lang="en-US" sz="2000" dirty="0">
                <a:solidFill>
                  <a:prstClr val="black"/>
                </a:solidFill>
                <a:latin typeface="Times New Roman" panose="02020603050405020304" pitchFamily="18" charset="0"/>
                <a:cs typeface="Times New Roman" panose="02020603050405020304" pitchFamily="18" charset="0"/>
              </a:rPr>
              <a:t>Identify the primary benefits and costs of teams, how managers can promote effective team performance, and important team competencies.</a:t>
            </a:r>
          </a:p>
          <a:p>
            <a:pPr marL="457200" indent="-457200" algn="just">
              <a:lnSpc>
                <a:spcPct val="150000"/>
              </a:lnSpc>
              <a:buFont typeface="+mj-lt"/>
              <a:buAutoNum type="arabicPeriod"/>
            </a:pPr>
            <a:r>
              <a:rPr lang="en-US" sz="2000" dirty="0">
                <a:solidFill>
                  <a:prstClr val="black"/>
                </a:solidFill>
                <a:latin typeface="Times New Roman" panose="02020603050405020304" pitchFamily="18" charset="0"/>
                <a:cs typeface="Times New Roman" panose="02020603050405020304" pitchFamily="18" charset="0"/>
              </a:rPr>
              <a:t>Describe emerging team opportunities and challenges related to virtual teams and diversity and multicultural teams.</a:t>
            </a:r>
          </a:p>
        </p:txBody>
      </p:sp>
    </p:spTree>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735352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Groups and Teams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0111AE01-D57E-6A5F-7643-2A46A2304380}"/>
              </a:ext>
            </a:extLst>
          </p:cNvPr>
          <p:cNvSpPr txBox="1"/>
          <p:nvPr/>
        </p:nvSpPr>
        <p:spPr>
          <a:xfrm>
            <a:off x="1231490" y="1898756"/>
            <a:ext cx="10198510" cy="461665"/>
          </a:xfrm>
          <a:prstGeom prst="rect">
            <a:avLst/>
          </a:prstGeom>
          <a:noFill/>
        </p:spPr>
        <p:txBody>
          <a:bodyPr wrap="square">
            <a:spAutoFit/>
          </a:bodyPr>
          <a:lstStyle/>
          <a:p>
            <a:pPr algn="ctr"/>
            <a:r>
              <a:rPr lang="en-US" sz="2400" b="1" dirty="0">
                <a:solidFill>
                  <a:srgbClr val="C00000"/>
                </a:solidFill>
                <a:latin typeface="Times New Roman" panose="02020603050405020304" pitchFamily="18" charset="0"/>
                <a:cs typeface="Times New Roman" panose="02020603050405020304" pitchFamily="18" charset="0"/>
              </a:rPr>
              <a:t>Types of Groups and Teams:</a:t>
            </a:r>
          </a:p>
        </p:txBody>
      </p:sp>
      <p:graphicFrame>
        <p:nvGraphicFramePr>
          <p:cNvPr id="9" name="Table 9">
            <a:extLst>
              <a:ext uri="{FF2B5EF4-FFF2-40B4-BE49-F238E27FC236}">
                <a16:creationId xmlns:a16="http://schemas.microsoft.com/office/drawing/2014/main" id="{C646E7ED-5956-56A4-33A8-50EBA74B69D5}"/>
              </a:ext>
            </a:extLst>
          </p:cNvPr>
          <p:cNvGraphicFramePr>
            <a:graphicFrameLocks noGrp="1"/>
          </p:cNvGraphicFramePr>
          <p:nvPr>
            <p:extLst>
              <p:ext uri="{D42A27DB-BD31-4B8C-83A1-F6EECF244321}">
                <p14:modId xmlns:p14="http://schemas.microsoft.com/office/powerpoint/2010/main" val="4256770032"/>
              </p:ext>
            </p:extLst>
          </p:nvPr>
        </p:nvGraphicFramePr>
        <p:xfrm>
          <a:off x="762000" y="2376826"/>
          <a:ext cx="10668686" cy="3505200"/>
        </p:xfrm>
        <a:graphic>
          <a:graphicData uri="http://schemas.openxmlformats.org/drawingml/2006/table">
            <a:tbl>
              <a:tblPr firstRow="1" bandRow="1"/>
              <a:tblGrid>
                <a:gridCol w="208280">
                  <a:extLst>
                    <a:ext uri="{9D8B030D-6E8A-4147-A177-3AD203B41FA5}">
                      <a16:colId xmlns:a16="http://schemas.microsoft.com/office/drawing/2014/main" val="2794518856"/>
                    </a:ext>
                  </a:extLst>
                </a:gridCol>
                <a:gridCol w="10460406">
                  <a:extLst>
                    <a:ext uri="{9D8B030D-6E8A-4147-A177-3AD203B41FA5}">
                      <a16:colId xmlns:a16="http://schemas.microsoft.com/office/drawing/2014/main" val="3104022207"/>
                    </a:ext>
                  </a:extLst>
                </a:gridCol>
              </a:tblGrid>
              <a:tr h="370840">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algn="l"/>
                      <a:r>
                        <a:rPr lang="en-US" sz="2000" b="1" dirty="0">
                          <a:solidFill>
                            <a:schemeClr val="tx1"/>
                          </a:solidFill>
                          <a:latin typeface="Times New Roman" panose="02020603050405020304" pitchFamily="18" charset="0"/>
                          <a:cs typeface="Times New Roman" panose="02020603050405020304" pitchFamily="18" charset="0"/>
                        </a:rPr>
                        <a:t> </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285750" indent="-285750" algn="just">
                        <a:buFont typeface="Wingdings" panose="05000000000000000000" pitchFamily="2" charset="2"/>
                        <a:buChar char="§"/>
                      </a:pPr>
                      <a:r>
                        <a:rPr lang="en-US" sz="2000" b="1" u="sng" dirty="0">
                          <a:solidFill>
                            <a:schemeClr val="tx1"/>
                          </a:solidFill>
                          <a:latin typeface="Times New Roman" panose="02020603050405020304" pitchFamily="18" charset="0"/>
                          <a:cs typeface="Times New Roman" panose="02020603050405020304" pitchFamily="18" charset="0"/>
                        </a:rPr>
                        <a:t>A group  </a:t>
                      </a:r>
                      <a:r>
                        <a:rPr lang="en-US" sz="2000" b="0" dirty="0">
                          <a:solidFill>
                            <a:schemeClr val="tx1"/>
                          </a:solidFill>
                          <a:latin typeface="Times New Roman" panose="02020603050405020304" pitchFamily="18" charset="0"/>
                          <a:cs typeface="Times New Roman" panose="02020603050405020304" pitchFamily="18" charset="0"/>
                        </a:rPr>
                        <a:t>is Two or more people who interact with one another such that each person influences and is influenced by each other person.</a:t>
                      </a:r>
                    </a:p>
                    <a:p>
                      <a:pPr marL="285750" indent="-285750" algn="just">
                        <a:buFont typeface="Wingdings" panose="05000000000000000000" pitchFamily="2" charset="2"/>
                        <a:buChar char="§"/>
                      </a:pPr>
                      <a:endParaRPr lang="en-US" sz="800" b="0" dirty="0">
                        <a:solidFill>
                          <a:schemeClr val="tx1"/>
                        </a:solidFill>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sz="2000" b="0" dirty="0">
                          <a:solidFill>
                            <a:schemeClr val="tx1"/>
                          </a:solidFill>
                          <a:latin typeface="Times New Roman" panose="02020603050405020304" pitchFamily="18" charset="0"/>
                          <a:cs typeface="Times New Roman" panose="02020603050405020304" pitchFamily="18" charset="0"/>
                        </a:rPr>
                        <a:t>Two people who are physically near each other are not a group unless they interact and have some influence on each other. Coworkers may work side by side on related tasks—but if they do not interact, they are not a group.</a:t>
                      </a:r>
                    </a:p>
                    <a:p>
                      <a:pPr algn="just"/>
                      <a:endParaRPr lang="en-US" sz="800" b="0" dirty="0">
                        <a:solidFill>
                          <a:schemeClr val="tx1"/>
                        </a:solidFill>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sz="2000" b="1" u="sng" dirty="0">
                          <a:solidFill>
                            <a:schemeClr val="tx1"/>
                          </a:solidFill>
                          <a:latin typeface="Times New Roman" panose="02020603050405020304" pitchFamily="18" charset="0"/>
                          <a:cs typeface="Times New Roman" panose="02020603050405020304" pitchFamily="18" charset="0"/>
                        </a:rPr>
                        <a:t>A team</a:t>
                      </a:r>
                      <a:r>
                        <a:rPr lang="en-US" sz="2000" b="0" dirty="0">
                          <a:solidFill>
                            <a:schemeClr val="tx1"/>
                          </a:solidFill>
                          <a:latin typeface="Times New Roman" panose="02020603050405020304" pitchFamily="18" charset="0"/>
                          <a:cs typeface="Times New Roman" panose="02020603050405020304" pitchFamily="18" charset="0"/>
                        </a:rPr>
                        <a:t> is An interdependent collection of at least two individuals who share a common goal and share accountability for the team’s as well as their own outcomes.</a:t>
                      </a:r>
                    </a:p>
                    <a:p>
                      <a:pPr marL="285750" indent="-285750" algn="just">
                        <a:buFont typeface="Wingdings" panose="05000000000000000000" pitchFamily="2" charset="2"/>
                        <a:buChar char="§"/>
                      </a:pPr>
                      <a:endParaRPr lang="en-US" sz="800" b="0" dirty="0">
                        <a:solidFill>
                          <a:schemeClr val="tx1"/>
                        </a:solidFill>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sz="2000" b="0" dirty="0">
                          <a:solidFill>
                            <a:schemeClr val="tx1"/>
                          </a:solidFill>
                          <a:latin typeface="Times New Roman" panose="02020603050405020304" pitchFamily="18" charset="0"/>
                          <a:cs typeface="Times New Roman" panose="02020603050405020304" pitchFamily="18" charset="0"/>
                        </a:rPr>
                        <a:t>A key part of this definition is that team members are interdependent with respect to information, resources, and skills. As tasks become more complex, they require greater coordination among team members. </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extLst>
                  <a:ext uri="{0D108BD9-81ED-4DB2-BD59-A6C34878D82A}">
                    <a16:rowId xmlns:a16="http://schemas.microsoft.com/office/drawing/2014/main" val="2405907928"/>
                  </a:ext>
                </a:extLst>
              </a:tr>
            </a:tbl>
          </a:graphicData>
        </a:graphic>
      </p:graphicFrame>
    </p:spTree>
    <p:extLst>
      <p:ext uri="{BB962C8B-B14F-4D97-AF65-F5344CB8AC3E}">
        <p14:creationId xmlns:p14="http://schemas.microsoft.com/office/powerpoint/2010/main" val="107148788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735352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Groups and Teams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0111AE01-D57E-6A5F-7643-2A46A2304380}"/>
              </a:ext>
            </a:extLst>
          </p:cNvPr>
          <p:cNvSpPr txBox="1"/>
          <p:nvPr/>
        </p:nvSpPr>
        <p:spPr>
          <a:xfrm>
            <a:off x="1231490" y="1898756"/>
            <a:ext cx="10198510" cy="461665"/>
          </a:xfrm>
          <a:prstGeom prst="rect">
            <a:avLst/>
          </a:prstGeom>
          <a:noFill/>
        </p:spPr>
        <p:txBody>
          <a:bodyPr wrap="square">
            <a:spAutoFit/>
          </a:bodyPr>
          <a:lstStyle/>
          <a:p>
            <a:pPr algn="ctr"/>
            <a:r>
              <a:rPr lang="en-US" sz="2400" b="1" dirty="0">
                <a:solidFill>
                  <a:srgbClr val="C00000"/>
                </a:solidFill>
                <a:latin typeface="Times New Roman" panose="02020603050405020304" pitchFamily="18" charset="0"/>
                <a:cs typeface="Times New Roman" panose="02020603050405020304" pitchFamily="18" charset="0"/>
              </a:rPr>
              <a:t>Types of Groups and Teams:</a:t>
            </a:r>
          </a:p>
        </p:txBody>
      </p:sp>
      <p:grpSp>
        <p:nvGrpSpPr>
          <p:cNvPr id="2" name="Group 1">
            <a:extLst>
              <a:ext uri="{FF2B5EF4-FFF2-40B4-BE49-F238E27FC236}">
                <a16:creationId xmlns:a16="http://schemas.microsoft.com/office/drawing/2014/main" id="{9EBD7DC8-1DEF-9F2C-08F2-54889BCF1FFE}"/>
              </a:ext>
            </a:extLst>
          </p:cNvPr>
          <p:cNvGrpSpPr/>
          <p:nvPr/>
        </p:nvGrpSpPr>
        <p:grpSpPr>
          <a:xfrm>
            <a:off x="1036644" y="2574765"/>
            <a:ext cx="9973992" cy="3307261"/>
            <a:chOff x="2216441" y="1809365"/>
            <a:chExt cx="9734305" cy="3373141"/>
          </a:xfrm>
        </p:grpSpPr>
        <p:pic>
          <p:nvPicPr>
            <p:cNvPr id="11" name="Picture 10">
              <a:extLst>
                <a:ext uri="{FF2B5EF4-FFF2-40B4-BE49-F238E27FC236}">
                  <a16:creationId xmlns:a16="http://schemas.microsoft.com/office/drawing/2014/main" id="{298864E1-D0EF-A491-AD31-C18069E708F6}"/>
                </a:ext>
              </a:extLst>
            </p:cNvPr>
            <p:cNvPicPr>
              <a:picLocks noChangeAspect="1"/>
            </p:cNvPicPr>
            <p:nvPr/>
          </p:nvPicPr>
          <p:blipFill>
            <a:blip r:embed="rId3"/>
            <a:stretch>
              <a:fillRect/>
            </a:stretch>
          </p:blipFill>
          <p:spPr>
            <a:xfrm>
              <a:off x="7304409" y="1809365"/>
              <a:ext cx="4646337" cy="3373141"/>
            </a:xfrm>
            <a:prstGeom prst="rect">
              <a:avLst/>
            </a:prstGeom>
          </p:spPr>
        </p:pic>
        <p:sp>
          <p:nvSpPr>
            <p:cNvPr id="12" name="TextBox 11">
              <a:extLst>
                <a:ext uri="{FF2B5EF4-FFF2-40B4-BE49-F238E27FC236}">
                  <a16:creationId xmlns:a16="http://schemas.microsoft.com/office/drawing/2014/main" id="{E09D10CD-710C-CEC8-1F00-C4532431558F}"/>
                </a:ext>
              </a:extLst>
            </p:cNvPr>
            <p:cNvSpPr txBox="1"/>
            <p:nvPr/>
          </p:nvSpPr>
          <p:spPr>
            <a:xfrm>
              <a:off x="2216441" y="2859480"/>
              <a:ext cx="4381256" cy="1663710"/>
            </a:xfrm>
            <a:prstGeom prst="rect">
              <a:avLst/>
            </a:prstGeom>
            <a:solidFill>
              <a:srgbClr val="FF9518"/>
            </a:solidFill>
          </p:spPr>
          <p:txBody>
            <a:bodyPr wrap="square">
              <a:spAutoFit/>
            </a:bodyPr>
            <a:lstStyle/>
            <a:p>
              <a:pPr marL="0" marR="0" lvl="0" indent="0" algn="just" defTabSz="914400" eaLnBrk="1" fontAlgn="auto" latinLnBrk="0" hangingPunct="1">
                <a:lnSpc>
                  <a:spcPct val="100000"/>
                </a:lnSpc>
                <a:spcBef>
                  <a:spcPts val="0"/>
                </a:spcBef>
                <a:spcAft>
                  <a:spcPts val="0"/>
                </a:spcAft>
                <a:buClrTx/>
                <a:buSzTx/>
                <a:buFontTx/>
                <a:buNone/>
                <a:tabLst/>
                <a:defRPr/>
              </a:pP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Groups are prevalent throughout most organizations. A variety of different kinds of workgroups and teams like this one perform many different kinds of functions and play a number of different roles.</a:t>
              </a:r>
            </a:p>
          </p:txBody>
        </p:sp>
      </p:grpSp>
    </p:spTree>
    <p:extLst>
      <p:ext uri="{BB962C8B-B14F-4D97-AF65-F5344CB8AC3E}">
        <p14:creationId xmlns:p14="http://schemas.microsoft.com/office/powerpoint/2010/main" val="334254540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735352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Groups and Teams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0111AE01-D57E-6A5F-7643-2A46A2304380}"/>
              </a:ext>
            </a:extLst>
          </p:cNvPr>
          <p:cNvSpPr txBox="1"/>
          <p:nvPr/>
        </p:nvSpPr>
        <p:spPr>
          <a:xfrm>
            <a:off x="1231490" y="1898756"/>
            <a:ext cx="10198510" cy="461665"/>
          </a:xfrm>
          <a:prstGeom prst="rect">
            <a:avLst/>
          </a:prstGeom>
          <a:noFill/>
        </p:spPr>
        <p:txBody>
          <a:bodyPr wrap="square">
            <a:spAutoFit/>
          </a:bodyPr>
          <a:lstStyle/>
          <a:p>
            <a:pPr algn="ctr"/>
            <a:r>
              <a:rPr lang="en-US" sz="2400" b="1" dirty="0">
                <a:solidFill>
                  <a:srgbClr val="C00000"/>
                </a:solidFill>
                <a:latin typeface="Times New Roman" panose="02020603050405020304" pitchFamily="18" charset="0"/>
                <a:cs typeface="Times New Roman" panose="02020603050405020304" pitchFamily="18" charset="0"/>
              </a:rPr>
              <a:t>Workgroups</a:t>
            </a:r>
          </a:p>
        </p:txBody>
      </p:sp>
      <p:graphicFrame>
        <p:nvGraphicFramePr>
          <p:cNvPr id="13" name="Table 12">
            <a:extLst>
              <a:ext uri="{FF2B5EF4-FFF2-40B4-BE49-F238E27FC236}">
                <a16:creationId xmlns:a16="http://schemas.microsoft.com/office/drawing/2014/main" id="{FB10ACE0-DE34-F114-EDB8-9183A5B37850}"/>
              </a:ext>
            </a:extLst>
          </p:cNvPr>
          <p:cNvGraphicFramePr>
            <a:graphicFrameLocks noGrp="1"/>
          </p:cNvGraphicFramePr>
          <p:nvPr>
            <p:extLst>
              <p:ext uri="{D42A27DB-BD31-4B8C-83A1-F6EECF244321}">
                <p14:modId xmlns:p14="http://schemas.microsoft.com/office/powerpoint/2010/main" val="1651088391"/>
              </p:ext>
            </p:extLst>
          </p:nvPr>
        </p:nvGraphicFramePr>
        <p:xfrm>
          <a:off x="617280" y="2495308"/>
          <a:ext cx="10591800" cy="3383280"/>
        </p:xfrm>
        <a:graphic>
          <a:graphicData uri="http://schemas.openxmlformats.org/drawingml/2006/table">
            <a:tbl>
              <a:tblPr firstRow="1" bandRow="1"/>
              <a:tblGrid>
                <a:gridCol w="1624475">
                  <a:extLst>
                    <a:ext uri="{9D8B030D-6E8A-4147-A177-3AD203B41FA5}">
                      <a16:colId xmlns:a16="http://schemas.microsoft.com/office/drawing/2014/main" val="2794518856"/>
                    </a:ext>
                  </a:extLst>
                </a:gridCol>
                <a:gridCol w="8967325">
                  <a:extLst>
                    <a:ext uri="{9D8B030D-6E8A-4147-A177-3AD203B41FA5}">
                      <a16:colId xmlns:a16="http://schemas.microsoft.com/office/drawing/2014/main" val="3104022207"/>
                    </a:ext>
                  </a:extLst>
                </a:gridCol>
              </a:tblGrid>
              <a:tr h="370840">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000" b="0" dirty="0">
                          <a:solidFill>
                            <a:schemeClr val="tx1"/>
                          </a:solidFill>
                          <a:latin typeface="Times New Roman" panose="02020603050405020304" pitchFamily="18" charset="0"/>
                          <a:cs typeface="Times New Roman" panose="02020603050405020304" pitchFamily="18" charset="0"/>
                        </a:rPr>
                        <a:t> </a:t>
                      </a:r>
                      <a:r>
                        <a:rPr lang="en-US" sz="2000" b="1" i="0" kern="1200" dirty="0">
                          <a:solidFill>
                            <a:schemeClr val="tx1"/>
                          </a:solidFill>
                          <a:effectLst/>
                          <a:latin typeface="Times New Roman" panose="02020603050405020304" pitchFamily="18" charset="0"/>
                          <a:ea typeface="+mn-ea"/>
                          <a:cs typeface="Times New Roman" panose="02020603050405020304" pitchFamily="18" charset="0"/>
                        </a:rPr>
                        <a:t>Workgroups</a:t>
                      </a:r>
                    </a:p>
                    <a:p>
                      <a:pPr algn="just"/>
                      <a:endParaRPr lang="en-US" sz="2000" b="0" dirty="0">
                        <a:solidFill>
                          <a:schemeClr val="tx1"/>
                        </a:solidFill>
                        <a:latin typeface="Times New Roman" panose="02020603050405020304" pitchFamily="18" charset="0"/>
                        <a:cs typeface="Times New Roman" panose="02020603050405020304" pitchFamily="18" charset="0"/>
                      </a:endParaRP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285750" indent="-285750" algn="just">
                        <a:buFont typeface="Wingdings" panose="05000000000000000000" pitchFamily="2" charset="2"/>
                        <a:buChar char="§"/>
                      </a:pPr>
                      <a:r>
                        <a:rPr lang="en-US" sz="2000" b="1" u="sng" dirty="0">
                          <a:solidFill>
                            <a:schemeClr val="tx1"/>
                          </a:solidFill>
                          <a:latin typeface="Times New Roman" panose="02020603050405020304" pitchFamily="18" charset="0"/>
                          <a:cs typeface="Times New Roman" panose="02020603050405020304" pitchFamily="18" charset="0"/>
                        </a:rPr>
                        <a:t>Workgroups </a:t>
                      </a:r>
                      <a:r>
                        <a:rPr lang="en-US" sz="2000" b="0" u="none" dirty="0">
                          <a:solidFill>
                            <a:schemeClr val="tx1"/>
                          </a:solidFill>
                          <a:latin typeface="Times New Roman" panose="02020603050405020304" pitchFamily="18" charset="0"/>
                          <a:cs typeface="Times New Roman" panose="02020603050405020304" pitchFamily="18" charset="0"/>
                        </a:rPr>
                        <a:t>are formal groups established by the organization to do its work</a:t>
                      </a:r>
                    </a:p>
                    <a:p>
                      <a:pPr marL="285750" indent="-285750" algn="just">
                        <a:buFont typeface="Wingdings" panose="05000000000000000000" pitchFamily="2" charset="2"/>
                        <a:buChar char="§"/>
                      </a:pPr>
                      <a:endParaRPr lang="en-US" sz="2000" b="0" u="none" dirty="0">
                        <a:solidFill>
                          <a:schemeClr val="tx1"/>
                        </a:solidFill>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sz="2000" b="0" u="none" dirty="0">
                          <a:solidFill>
                            <a:schemeClr val="tx1"/>
                          </a:solidFill>
                          <a:latin typeface="Times New Roman" panose="02020603050405020304" pitchFamily="18" charset="0"/>
                          <a:cs typeface="Times New Roman" panose="02020603050405020304" pitchFamily="18" charset="0"/>
                        </a:rPr>
                        <a:t> Workgroups include </a:t>
                      </a:r>
                      <a:r>
                        <a:rPr lang="en-US" sz="2000" b="1" u="none" dirty="0">
                          <a:solidFill>
                            <a:schemeClr val="tx1"/>
                          </a:solidFill>
                          <a:latin typeface="Times New Roman" panose="02020603050405020304" pitchFamily="18" charset="0"/>
                          <a:cs typeface="Times New Roman" panose="02020603050405020304" pitchFamily="18" charset="0"/>
                        </a:rPr>
                        <a:t>command (or functional) </a:t>
                      </a:r>
                      <a:r>
                        <a:rPr lang="en-US" sz="2000" b="0" u="none" dirty="0">
                          <a:solidFill>
                            <a:schemeClr val="tx1"/>
                          </a:solidFill>
                          <a:latin typeface="Times New Roman" panose="02020603050405020304" pitchFamily="18" charset="0"/>
                          <a:cs typeface="Times New Roman" panose="02020603050405020304" pitchFamily="18" charset="0"/>
                        </a:rPr>
                        <a:t>groups and </a:t>
                      </a:r>
                      <a:r>
                        <a:rPr lang="en-US" sz="2000" b="1" u="none" dirty="0">
                          <a:solidFill>
                            <a:schemeClr val="tx1"/>
                          </a:solidFill>
                          <a:latin typeface="Times New Roman" panose="02020603050405020304" pitchFamily="18" charset="0"/>
                          <a:cs typeface="Times New Roman" panose="02020603050405020304" pitchFamily="18" charset="0"/>
                        </a:rPr>
                        <a:t>affinity groups </a:t>
                      </a:r>
                      <a:r>
                        <a:rPr lang="en-US" sz="2000" b="0" u="none" dirty="0">
                          <a:solidFill>
                            <a:schemeClr val="tx1"/>
                          </a:solidFill>
                          <a:latin typeface="Times New Roman" panose="02020603050405020304" pitchFamily="18" charset="0"/>
                          <a:cs typeface="Times New Roman" panose="02020603050405020304" pitchFamily="18" charset="0"/>
                        </a:rPr>
                        <a:t>(as well as teams). </a:t>
                      </a:r>
                    </a:p>
                    <a:p>
                      <a:pPr marL="285750" indent="-285750" algn="just">
                        <a:buFont typeface="Wingdings" panose="05000000000000000000" pitchFamily="2" charset="2"/>
                        <a:buChar char="§"/>
                      </a:pPr>
                      <a:endParaRPr lang="en-US" sz="800" b="0" u="none" dirty="0">
                        <a:solidFill>
                          <a:schemeClr val="tx1"/>
                        </a:solidFill>
                        <a:latin typeface="Times New Roman" panose="02020603050405020304" pitchFamily="18" charset="0"/>
                        <a:cs typeface="Times New Roman" panose="02020603050405020304" pitchFamily="18" charset="0"/>
                      </a:endParaRPr>
                    </a:p>
                    <a:p>
                      <a:pPr marL="342900" indent="-342900" algn="just">
                        <a:buFont typeface="+mj-lt"/>
                        <a:buAutoNum type="arabicPeriod"/>
                      </a:pPr>
                      <a:r>
                        <a:rPr lang="en-US" sz="2000" b="1" u="sng" dirty="0">
                          <a:solidFill>
                            <a:schemeClr val="tx1"/>
                          </a:solidFill>
                          <a:latin typeface="Times New Roman" panose="02020603050405020304" pitchFamily="18" charset="0"/>
                          <a:cs typeface="Times New Roman" panose="02020603050405020304" pitchFamily="18" charset="0"/>
                        </a:rPr>
                        <a:t>A command group </a:t>
                      </a:r>
                      <a:r>
                        <a:rPr lang="en-US" sz="2000" b="0" u="none" dirty="0">
                          <a:solidFill>
                            <a:schemeClr val="tx1"/>
                          </a:solidFill>
                          <a:latin typeface="Times New Roman" panose="02020603050405020304" pitchFamily="18" charset="0"/>
                          <a:cs typeface="Times New Roman" panose="02020603050405020304" pitchFamily="18" charset="0"/>
                        </a:rPr>
                        <a:t>is relatively permanent and is characterized by functional reporting relationships such as having both a group manager and those who report to the manager.</a:t>
                      </a:r>
                    </a:p>
                    <a:p>
                      <a:pPr marL="342900" indent="-342900" algn="just">
                        <a:buFont typeface="+mj-lt"/>
                        <a:buAutoNum type="arabicPeriod"/>
                      </a:pPr>
                      <a:endParaRPr lang="en-US" sz="800" b="0" u="none" dirty="0">
                        <a:solidFill>
                          <a:schemeClr val="tx1"/>
                        </a:solidFill>
                        <a:latin typeface="Times New Roman" panose="02020603050405020304" pitchFamily="18" charset="0"/>
                        <a:cs typeface="Times New Roman" panose="02020603050405020304" pitchFamily="18" charset="0"/>
                      </a:endParaRPr>
                    </a:p>
                    <a:p>
                      <a:pPr marL="342900" indent="-342900" algn="just">
                        <a:buFont typeface="+mj-lt"/>
                        <a:buAutoNum type="arabicPeriod"/>
                      </a:pPr>
                      <a:r>
                        <a:rPr lang="en-US" sz="2000" b="1" u="sng" kern="1200" dirty="0">
                          <a:solidFill>
                            <a:schemeClr val="tx1"/>
                          </a:solidFill>
                          <a:latin typeface="Times New Roman" panose="02020603050405020304" pitchFamily="18" charset="0"/>
                          <a:ea typeface="+mn-ea"/>
                          <a:cs typeface="Times New Roman" panose="02020603050405020304" pitchFamily="18" charset="0"/>
                        </a:rPr>
                        <a:t> Affinity groups </a:t>
                      </a:r>
                      <a:r>
                        <a:rPr lang="en-US" sz="2000" b="0" u="none" dirty="0">
                          <a:solidFill>
                            <a:schemeClr val="tx1"/>
                          </a:solidFill>
                          <a:latin typeface="Times New Roman" panose="02020603050405020304" pitchFamily="18" charset="0"/>
                          <a:cs typeface="Times New Roman" panose="02020603050405020304" pitchFamily="18" charset="0"/>
                        </a:rPr>
                        <a:t>are relatively permanent collections of employees from the same level in the organization who meet on a regular basis to share information, capture emerging opportunities, and solve problems</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extLst>
                  <a:ext uri="{0D108BD9-81ED-4DB2-BD59-A6C34878D82A}">
                    <a16:rowId xmlns:a16="http://schemas.microsoft.com/office/drawing/2014/main" val="2405907928"/>
                  </a:ext>
                </a:extLst>
              </a:tr>
            </a:tbl>
          </a:graphicData>
        </a:graphic>
      </p:graphicFrame>
    </p:spTree>
    <p:extLst>
      <p:ext uri="{BB962C8B-B14F-4D97-AF65-F5344CB8AC3E}">
        <p14:creationId xmlns:p14="http://schemas.microsoft.com/office/powerpoint/2010/main" val="417230721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735352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Groups and Teams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0111AE01-D57E-6A5F-7643-2A46A2304380}"/>
              </a:ext>
            </a:extLst>
          </p:cNvPr>
          <p:cNvSpPr txBox="1"/>
          <p:nvPr/>
        </p:nvSpPr>
        <p:spPr>
          <a:xfrm>
            <a:off x="1231490" y="1898756"/>
            <a:ext cx="10198510" cy="461665"/>
          </a:xfrm>
          <a:prstGeom prst="rect">
            <a:avLst/>
          </a:prstGeom>
          <a:noFill/>
        </p:spPr>
        <p:txBody>
          <a:bodyPr wrap="square">
            <a:spAutoFit/>
          </a:bodyPr>
          <a:lstStyle/>
          <a:p>
            <a:pPr algn="ctr"/>
            <a:r>
              <a:rPr lang="en-US" sz="2400" b="1" dirty="0">
                <a:solidFill>
                  <a:srgbClr val="C00000"/>
                </a:solidFill>
                <a:latin typeface="Times New Roman" panose="02020603050405020304" pitchFamily="18" charset="0"/>
                <a:cs typeface="Times New Roman" panose="02020603050405020304" pitchFamily="18" charset="0"/>
              </a:rPr>
              <a:t>Workgroups</a:t>
            </a:r>
          </a:p>
        </p:txBody>
      </p:sp>
      <p:graphicFrame>
        <p:nvGraphicFramePr>
          <p:cNvPr id="2" name="Table 9">
            <a:extLst>
              <a:ext uri="{FF2B5EF4-FFF2-40B4-BE49-F238E27FC236}">
                <a16:creationId xmlns:a16="http://schemas.microsoft.com/office/drawing/2014/main" id="{3834A374-1E32-AFF0-DCB0-F30DD15704B7}"/>
              </a:ext>
            </a:extLst>
          </p:cNvPr>
          <p:cNvGraphicFramePr>
            <a:graphicFrameLocks noGrp="1"/>
          </p:cNvGraphicFramePr>
          <p:nvPr>
            <p:extLst>
              <p:ext uri="{D42A27DB-BD31-4B8C-83A1-F6EECF244321}">
                <p14:modId xmlns:p14="http://schemas.microsoft.com/office/powerpoint/2010/main" val="4046541092"/>
              </p:ext>
            </p:extLst>
          </p:nvPr>
        </p:nvGraphicFramePr>
        <p:xfrm>
          <a:off x="617280" y="2503627"/>
          <a:ext cx="10678973" cy="3505200"/>
        </p:xfrm>
        <a:graphic>
          <a:graphicData uri="http://schemas.openxmlformats.org/drawingml/2006/table">
            <a:tbl>
              <a:tblPr firstRow="1" bandRow="1"/>
              <a:tblGrid>
                <a:gridCol w="1270514">
                  <a:extLst>
                    <a:ext uri="{9D8B030D-6E8A-4147-A177-3AD203B41FA5}">
                      <a16:colId xmlns:a16="http://schemas.microsoft.com/office/drawing/2014/main" val="2794518856"/>
                    </a:ext>
                  </a:extLst>
                </a:gridCol>
                <a:gridCol w="9408459">
                  <a:extLst>
                    <a:ext uri="{9D8B030D-6E8A-4147-A177-3AD203B41FA5}">
                      <a16:colId xmlns:a16="http://schemas.microsoft.com/office/drawing/2014/main" val="3104022207"/>
                    </a:ext>
                  </a:extLst>
                </a:gridCol>
              </a:tblGrid>
              <a:tr h="370840">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000" b="1" i="0" kern="1200" dirty="0">
                          <a:solidFill>
                            <a:schemeClr val="tx1"/>
                          </a:solidFill>
                          <a:effectLst/>
                          <a:latin typeface="Times New Roman" panose="02020603050405020304" pitchFamily="18" charset="0"/>
                          <a:ea typeface="+mn-ea"/>
                          <a:cs typeface="Times New Roman" panose="02020603050405020304" pitchFamily="18" charset="0"/>
                        </a:rPr>
                        <a:t>command groups</a:t>
                      </a:r>
                    </a:p>
                    <a:p>
                      <a:pPr algn="just"/>
                      <a:endParaRPr lang="en-US" sz="2000" b="0" dirty="0">
                        <a:solidFill>
                          <a:schemeClr val="tx1"/>
                        </a:solidFill>
                        <a:latin typeface="Times New Roman" panose="02020603050405020304" pitchFamily="18" charset="0"/>
                        <a:cs typeface="Times New Roman" panose="02020603050405020304" pitchFamily="18" charset="0"/>
                      </a:endParaRP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285750" indent="-285750" algn="just">
                        <a:buFont typeface="Wingdings" panose="05000000000000000000" pitchFamily="2" charset="2"/>
                        <a:buChar char="§"/>
                      </a:pPr>
                      <a:r>
                        <a:rPr lang="en-US" sz="2000" b="0" u="none" dirty="0">
                          <a:solidFill>
                            <a:schemeClr val="tx1"/>
                          </a:solidFill>
                          <a:latin typeface="Times New Roman" panose="02020603050405020304" pitchFamily="18" charset="0"/>
                          <a:cs typeface="Times New Roman" panose="02020603050405020304" pitchFamily="18" charset="0"/>
                        </a:rPr>
                        <a:t>In business organizations, most employees work in command groups, as typically specified on an official organization chart.</a:t>
                      </a:r>
                    </a:p>
                    <a:p>
                      <a:pPr marL="285750" indent="-285750" algn="just">
                        <a:buFont typeface="Wingdings" panose="05000000000000000000" pitchFamily="2" charset="2"/>
                        <a:buChar char="§"/>
                      </a:pPr>
                      <a:endParaRPr lang="en-US" sz="800" b="0" u="none" dirty="0">
                        <a:solidFill>
                          <a:schemeClr val="tx1"/>
                        </a:solidFill>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sz="2000" b="0" u="none" dirty="0">
                          <a:solidFill>
                            <a:schemeClr val="tx1"/>
                          </a:solidFill>
                          <a:latin typeface="Times New Roman" panose="02020603050405020304" pitchFamily="18" charset="0"/>
                          <a:cs typeface="Times New Roman" panose="02020603050405020304" pitchFamily="18" charset="0"/>
                        </a:rPr>
                        <a:t> The size, shape, and organization of a company’s command group can vary considerably. Typical command groups in organizations include the quality-assurance department, the customer service department, the cost-accounting department, and the human resource department.</a:t>
                      </a:r>
                    </a:p>
                    <a:p>
                      <a:pPr marL="285750" indent="-285750" algn="just">
                        <a:buFont typeface="Wingdings" panose="05000000000000000000" pitchFamily="2" charset="2"/>
                        <a:buChar char="§"/>
                      </a:pPr>
                      <a:endParaRPr lang="en-US" sz="800" b="0" u="none" dirty="0">
                        <a:solidFill>
                          <a:schemeClr val="tx1"/>
                        </a:solidFill>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sz="2000" b="0" u="none" dirty="0">
                          <a:solidFill>
                            <a:schemeClr val="tx1"/>
                          </a:solidFill>
                          <a:latin typeface="Times New Roman" panose="02020603050405020304" pitchFamily="18" charset="0"/>
                          <a:cs typeface="Times New Roman" panose="02020603050405020304" pitchFamily="18" charset="0"/>
                        </a:rPr>
                        <a:t> Other types of command groups include work teams organized as in the Japanese style of management, in which subsections of manufacturing and assembly processes are each assigned to a team of workers.</a:t>
                      </a:r>
                    </a:p>
                    <a:p>
                      <a:pPr marL="285750" indent="-285750" algn="just">
                        <a:buFont typeface="Wingdings" panose="05000000000000000000" pitchFamily="2" charset="2"/>
                        <a:buChar char="§"/>
                      </a:pPr>
                      <a:endParaRPr lang="en-US" sz="800" b="0" u="none" dirty="0">
                        <a:solidFill>
                          <a:schemeClr val="tx1"/>
                        </a:solidFill>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sz="2000" b="0" u="none" dirty="0">
                          <a:solidFill>
                            <a:schemeClr val="tx1"/>
                          </a:solidFill>
                          <a:latin typeface="Times New Roman" panose="02020603050405020304" pitchFamily="18" charset="0"/>
                          <a:cs typeface="Times New Roman" panose="02020603050405020304" pitchFamily="18" charset="0"/>
                        </a:rPr>
                        <a:t> The team members decide among themselves who will perform each task.</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extLst>
                  <a:ext uri="{0D108BD9-81ED-4DB2-BD59-A6C34878D82A}">
                    <a16:rowId xmlns:a16="http://schemas.microsoft.com/office/drawing/2014/main" val="2405907928"/>
                  </a:ext>
                </a:extLst>
              </a:tr>
            </a:tbl>
          </a:graphicData>
        </a:graphic>
      </p:graphicFrame>
    </p:spTree>
    <p:extLst>
      <p:ext uri="{BB962C8B-B14F-4D97-AF65-F5344CB8AC3E}">
        <p14:creationId xmlns:p14="http://schemas.microsoft.com/office/powerpoint/2010/main" val="216783874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735352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Groups and Teams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0111AE01-D57E-6A5F-7643-2A46A2304380}"/>
              </a:ext>
            </a:extLst>
          </p:cNvPr>
          <p:cNvSpPr txBox="1"/>
          <p:nvPr/>
        </p:nvSpPr>
        <p:spPr>
          <a:xfrm>
            <a:off x="1231490" y="1898756"/>
            <a:ext cx="10198510" cy="461665"/>
          </a:xfrm>
          <a:prstGeom prst="rect">
            <a:avLst/>
          </a:prstGeom>
          <a:noFill/>
        </p:spPr>
        <p:txBody>
          <a:bodyPr wrap="square">
            <a:spAutoFit/>
          </a:bodyPr>
          <a:lstStyle/>
          <a:p>
            <a:pPr algn="ctr"/>
            <a:r>
              <a:rPr lang="en-US" sz="2400" b="1" dirty="0">
                <a:solidFill>
                  <a:srgbClr val="C00000"/>
                </a:solidFill>
                <a:latin typeface="Times New Roman" panose="02020603050405020304" pitchFamily="18" charset="0"/>
                <a:cs typeface="Times New Roman" panose="02020603050405020304" pitchFamily="18" charset="0"/>
              </a:rPr>
              <a:t>Teams</a:t>
            </a:r>
          </a:p>
        </p:txBody>
      </p:sp>
      <p:grpSp>
        <p:nvGrpSpPr>
          <p:cNvPr id="9" name="Group 8">
            <a:extLst>
              <a:ext uri="{FF2B5EF4-FFF2-40B4-BE49-F238E27FC236}">
                <a16:creationId xmlns:a16="http://schemas.microsoft.com/office/drawing/2014/main" id="{DDE2C5FF-9ACA-FC55-7098-3564254CD8FB}"/>
              </a:ext>
            </a:extLst>
          </p:cNvPr>
          <p:cNvGrpSpPr/>
          <p:nvPr/>
        </p:nvGrpSpPr>
        <p:grpSpPr>
          <a:xfrm>
            <a:off x="1124878" y="2441585"/>
            <a:ext cx="9538206" cy="3477875"/>
            <a:chOff x="2250054" y="2183465"/>
            <a:chExt cx="9288458" cy="3563105"/>
          </a:xfrm>
        </p:grpSpPr>
        <p:pic>
          <p:nvPicPr>
            <p:cNvPr id="11" name="Picture 10">
              <a:extLst>
                <a:ext uri="{FF2B5EF4-FFF2-40B4-BE49-F238E27FC236}">
                  <a16:creationId xmlns:a16="http://schemas.microsoft.com/office/drawing/2014/main" id="{9F818289-E552-20A2-0AE2-5F07AF02CE21}"/>
                </a:ext>
              </a:extLst>
            </p:cNvPr>
            <p:cNvPicPr>
              <a:picLocks noChangeAspect="1"/>
            </p:cNvPicPr>
            <p:nvPr/>
          </p:nvPicPr>
          <p:blipFill>
            <a:blip r:embed="rId3"/>
            <a:stretch>
              <a:fillRect/>
            </a:stretch>
          </p:blipFill>
          <p:spPr>
            <a:xfrm>
              <a:off x="7205525" y="2342837"/>
              <a:ext cx="4332987" cy="3268642"/>
            </a:xfrm>
            <a:prstGeom prst="rect">
              <a:avLst/>
            </a:prstGeom>
          </p:spPr>
        </p:pic>
        <p:sp>
          <p:nvSpPr>
            <p:cNvPr id="12" name="TextBox 11">
              <a:extLst>
                <a:ext uri="{FF2B5EF4-FFF2-40B4-BE49-F238E27FC236}">
                  <a16:creationId xmlns:a16="http://schemas.microsoft.com/office/drawing/2014/main" id="{01BAC452-8C1A-962C-4BC2-7DC0461758B0}"/>
                </a:ext>
              </a:extLst>
            </p:cNvPr>
            <p:cNvSpPr txBox="1"/>
            <p:nvPr/>
          </p:nvSpPr>
          <p:spPr>
            <a:xfrm>
              <a:off x="2250054" y="2183465"/>
              <a:ext cx="4726446" cy="3563105"/>
            </a:xfrm>
            <a:prstGeom prst="rect">
              <a:avLst/>
            </a:prstGeom>
            <a:solidFill>
              <a:srgbClr val="FF9518"/>
            </a:solidFill>
          </p:spPr>
          <p:txBody>
            <a:bodyPr wrap="square">
              <a:spAutoFit/>
            </a:bodyPr>
            <a:lstStyle/>
            <a:p>
              <a:pPr marL="0" marR="0" lvl="0" indent="0" algn="just" defTabSz="914400" eaLnBrk="1" fontAlgn="auto" latinLnBrk="0" hangingPunct="1">
                <a:lnSpc>
                  <a:spcPct val="100000"/>
                </a:lnSpc>
                <a:spcBef>
                  <a:spcPts val="0"/>
                </a:spcBef>
                <a:spcAft>
                  <a:spcPts val="0"/>
                </a:spcAft>
                <a:buClrTx/>
                <a:buSzTx/>
                <a:buFontTx/>
                <a:buNone/>
                <a:tabLst/>
                <a:defRPr/>
              </a:pPr>
              <a:r>
                <a:rPr kumimoji="0" lang="en-US" sz="2000" b="0" i="1"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Groups composition plays a big role in how a group functions and performs. For example, the group on the left includes people who, on the surface at least, seem very different from one another along several obvious dimensions. The group on the right, though, is comprised of people who appear to be very similar to one another. These differences and similarities will affect how the groups members interact and the outcomes they are able to achieve.</a:t>
              </a:r>
            </a:p>
          </p:txBody>
        </p:sp>
      </p:grpSp>
    </p:spTree>
    <p:extLst>
      <p:ext uri="{BB962C8B-B14F-4D97-AF65-F5344CB8AC3E}">
        <p14:creationId xmlns:p14="http://schemas.microsoft.com/office/powerpoint/2010/main" val="99651142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735352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Groups and Teams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0111AE01-D57E-6A5F-7643-2A46A2304380}"/>
              </a:ext>
            </a:extLst>
          </p:cNvPr>
          <p:cNvSpPr txBox="1"/>
          <p:nvPr/>
        </p:nvSpPr>
        <p:spPr>
          <a:xfrm>
            <a:off x="1231490" y="1898756"/>
            <a:ext cx="10198510" cy="461665"/>
          </a:xfrm>
          <a:prstGeom prst="rect">
            <a:avLst/>
          </a:prstGeom>
          <a:noFill/>
        </p:spPr>
        <p:txBody>
          <a:bodyPr wrap="square">
            <a:spAutoFit/>
          </a:bodyPr>
          <a:lstStyle/>
          <a:p>
            <a:pPr algn="ctr"/>
            <a:r>
              <a:rPr lang="en-US" sz="2400" b="1" dirty="0">
                <a:solidFill>
                  <a:srgbClr val="C00000"/>
                </a:solidFill>
                <a:latin typeface="Times New Roman" panose="02020603050405020304" pitchFamily="18" charset="0"/>
                <a:cs typeface="Times New Roman" panose="02020603050405020304" pitchFamily="18" charset="0"/>
              </a:rPr>
              <a:t>Teams</a:t>
            </a:r>
          </a:p>
        </p:txBody>
      </p:sp>
      <p:graphicFrame>
        <p:nvGraphicFramePr>
          <p:cNvPr id="2" name="Table 9">
            <a:extLst>
              <a:ext uri="{FF2B5EF4-FFF2-40B4-BE49-F238E27FC236}">
                <a16:creationId xmlns:a16="http://schemas.microsoft.com/office/drawing/2014/main" id="{698CBBBE-5CF9-7D6B-E3D8-14C448528A89}"/>
              </a:ext>
            </a:extLst>
          </p:cNvPr>
          <p:cNvGraphicFramePr>
            <a:graphicFrameLocks noGrp="1"/>
          </p:cNvGraphicFramePr>
          <p:nvPr>
            <p:extLst>
              <p:ext uri="{D42A27DB-BD31-4B8C-83A1-F6EECF244321}">
                <p14:modId xmlns:p14="http://schemas.microsoft.com/office/powerpoint/2010/main" val="783412707"/>
              </p:ext>
            </p:extLst>
          </p:nvPr>
        </p:nvGraphicFramePr>
        <p:xfrm>
          <a:off x="676273" y="2516524"/>
          <a:ext cx="10694733" cy="3383280"/>
        </p:xfrm>
        <a:graphic>
          <a:graphicData uri="http://schemas.openxmlformats.org/drawingml/2006/table">
            <a:tbl>
              <a:tblPr firstRow="1" bandRow="1"/>
              <a:tblGrid>
                <a:gridCol w="887056">
                  <a:extLst>
                    <a:ext uri="{9D8B030D-6E8A-4147-A177-3AD203B41FA5}">
                      <a16:colId xmlns:a16="http://schemas.microsoft.com/office/drawing/2014/main" val="2794518856"/>
                    </a:ext>
                  </a:extLst>
                </a:gridCol>
                <a:gridCol w="9807677">
                  <a:extLst>
                    <a:ext uri="{9D8B030D-6E8A-4147-A177-3AD203B41FA5}">
                      <a16:colId xmlns:a16="http://schemas.microsoft.com/office/drawing/2014/main" val="3104022207"/>
                    </a:ext>
                  </a:extLst>
                </a:gridCol>
              </a:tblGrid>
              <a:tr h="370840">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000" b="0" dirty="0">
                          <a:solidFill>
                            <a:schemeClr val="tx1"/>
                          </a:solidFill>
                          <a:latin typeface="Times New Roman" panose="02020603050405020304" pitchFamily="18" charset="0"/>
                          <a:cs typeface="Times New Roman" panose="02020603050405020304" pitchFamily="18" charset="0"/>
                        </a:rPr>
                        <a:t> </a:t>
                      </a:r>
                      <a:r>
                        <a:rPr lang="en-US" sz="2000" b="1" i="0" kern="1200" dirty="0">
                          <a:solidFill>
                            <a:schemeClr val="tx1"/>
                          </a:solidFill>
                          <a:effectLst/>
                          <a:latin typeface="Times New Roman" panose="02020603050405020304" pitchFamily="18" charset="0"/>
                          <a:ea typeface="+mn-ea"/>
                          <a:cs typeface="Times New Roman" panose="02020603050405020304" pitchFamily="18" charset="0"/>
                        </a:rPr>
                        <a:t>Teams</a:t>
                      </a:r>
                      <a:endParaRPr lang="en-US" sz="2000" b="0" dirty="0">
                        <a:solidFill>
                          <a:schemeClr val="tx1"/>
                        </a:solidFill>
                        <a:latin typeface="Times New Roman" panose="02020603050405020304" pitchFamily="18" charset="0"/>
                        <a:cs typeface="Times New Roman" panose="02020603050405020304" pitchFamily="18" charset="0"/>
                      </a:endParaRP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285750" indent="-285750" algn="just">
                        <a:buFont typeface="Wingdings" panose="05000000000000000000" pitchFamily="2" charset="2"/>
                        <a:buChar char="§"/>
                      </a:pPr>
                      <a:r>
                        <a:rPr lang="en-US" sz="2000" b="0" u="none" dirty="0">
                          <a:solidFill>
                            <a:schemeClr val="tx1"/>
                          </a:solidFill>
                          <a:latin typeface="Times New Roman" panose="02020603050405020304" pitchFamily="18" charset="0"/>
                          <a:cs typeface="Times New Roman" panose="02020603050405020304" pitchFamily="18" charset="0"/>
                        </a:rPr>
                        <a:t>Organizations also use a wide variety of different types of teams</a:t>
                      </a:r>
                    </a:p>
                    <a:p>
                      <a:pPr marL="285750" indent="-285750" algn="just">
                        <a:buFont typeface="Wingdings" panose="05000000000000000000" pitchFamily="2" charset="2"/>
                        <a:buChar char="§"/>
                      </a:pPr>
                      <a:endParaRPr lang="en-US" sz="2000" b="0" u="none" dirty="0">
                        <a:solidFill>
                          <a:schemeClr val="tx1"/>
                        </a:solidFill>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sz="2000" b="0" u="none" dirty="0">
                          <a:solidFill>
                            <a:schemeClr val="tx1"/>
                          </a:solidFill>
                          <a:latin typeface="Times New Roman" panose="02020603050405020304" pitchFamily="18" charset="0"/>
                          <a:cs typeface="Times New Roman" panose="02020603050405020304" pitchFamily="18" charset="0"/>
                        </a:rPr>
                        <a:t> Each type of team is composed of different members and responsible for different types of tasks. </a:t>
                      </a:r>
                    </a:p>
                    <a:p>
                      <a:pPr marL="285750" indent="-285750" algn="just">
                        <a:buFont typeface="Wingdings" panose="05000000000000000000" pitchFamily="2" charset="2"/>
                        <a:buChar char="§"/>
                      </a:pPr>
                      <a:endParaRPr lang="en-US" sz="800" b="0" u="none" dirty="0">
                        <a:solidFill>
                          <a:schemeClr val="tx1"/>
                        </a:solidFill>
                        <a:latin typeface="Times New Roman" panose="02020603050405020304" pitchFamily="18" charset="0"/>
                        <a:cs typeface="Times New Roman" panose="02020603050405020304" pitchFamily="18" charset="0"/>
                      </a:endParaRPr>
                    </a:p>
                    <a:p>
                      <a:pPr marL="342900" indent="-342900" algn="just">
                        <a:buFont typeface="+mj-lt"/>
                        <a:buAutoNum type="arabicPeriod"/>
                      </a:pPr>
                      <a:r>
                        <a:rPr lang="en-US" sz="2000" b="1" u="none" dirty="0">
                          <a:solidFill>
                            <a:schemeClr val="tx1"/>
                          </a:solidFill>
                          <a:latin typeface="Times New Roman" panose="02020603050405020304" pitchFamily="18" charset="0"/>
                          <a:cs typeface="Times New Roman" panose="02020603050405020304" pitchFamily="18" charset="0"/>
                        </a:rPr>
                        <a:t> </a:t>
                      </a:r>
                      <a:r>
                        <a:rPr lang="en-US" sz="2000" b="1" u="sng" kern="1200" dirty="0">
                          <a:solidFill>
                            <a:schemeClr val="tx1"/>
                          </a:solidFill>
                          <a:latin typeface="Times New Roman" panose="02020603050405020304" pitchFamily="18" charset="0"/>
                          <a:ea typeface="+mn-ea"/>
                          <a:cs typeface="Times New Roman" panose="02020603050405020304" pitchFamily="18" charset="0"/>
                        </a:rPr>
                        <a:t>The functional teams </a:t>
                      </a:r>
                      <a:r>
                        <a:rPr lang="en-US" sz="2000" b="0" u="none" dirty="0">
                          <a:solidFill>
                            <a:schemeClr val="tx1"/>
                          </a:solidFill>
                          <a:latin typeface="Times New Roman" panose="02020603050405020304" pitchFamily="18" charset="0"/>
                          <a:cs typeface="Times New Roman" panose="02020603050405020304" pitchFamily="18" charset="0"/>
                        </a:rPr>
                        <a:t>come from the same department or functional area. A team of marketing employees and a team of finance employees are examples of functional teams.</a:t>
                      </a:r>
                    </a:p>
                    <a:p>
                      <a:pPr marL="342900" indent="-342900" algn="just">
                        <a:buFont typeface="+mj-lt"/>
                        <a:buAutoNum type="arabicPeriod"/>
                      </a:pPr>
                      <a:endParaRPr lang="en-US" sz="800" b="0" u="none" dirty="0">
                        <a:solidFill>
                          <a:schemeClr val="tx1"/>
                        </a:solidFill>
                        <a:latin typeface="Times New Roman" panose="02020603050405020304" pitchFamily="18" charset="0"/>
                        <a:cs typeface="Times New Roman" panose="02020603050405020304" pitchFamily="18" charset="0"/>
                      </a:endParaRPr>
                    </a:p>
                    <a:p>
                      <a:pPr marL="342900" indent="-342900" algn="just">
                        <a:buFont typeface="+mj-lt"/>
                        <a:buAutoNum type="arabicPeriod"/>
                      </a:pPr>
                      <a:r>
                        <a:rPr lang="en-US" sz="2000" b="1" u="sng" dirty="0">
                          <a:solidFill>
                            <a:schemeClr val="tx1"/>
                          </a:solidFill>
                          <a:latin typeface="Times New Roman" panose="02020603050405020304" pitchFamily="18" charset="0"/>
                          <a:cs typeface="Times New Roman" panose="02020603050405020304" pitchFamily="18" charset="0"/>
                        </a:rPr>
                        <a:t>Cross-functional </a:t>
                      </a:r>
                      <a:r>
                        <a:rPr lang="en-US" sz="2000" b="0" u="none" dirty="0">
                          <a:solidFill>
                            <a:schemeClr val="tx1"/>
                          </a:solidFill>
                          <a:latin typeface="Times New Roman" panose="02020603050405020304" pitchFamily="18" charset="0"/>
                          <a:cs typeface="Times New Roman" panose="02020603050405020304" pitchFamily="18" charset="0"/>
                        </a:rPr>
                        <a:t>teams have members from different departments or functional areas. This is one of the most common types of work teams.</a:t>
                      </a:r>
                    </a:p>
                    <a:p>
                      <a:pPr marL="285750" indent="-285750" algn="just">
                        <a:buFont typeface="Wingdings" panose="05000000000000000000" pitchFamily="2" charset="2"/>
                        <a:buChar char="§"/>
                      </a:pPr>
                      <a:r>
                        <a:rPr lang="en-US" sz="2000" b="0" u="none" dirty="0">
                          <a:solidFill>
                            <a:schemeClr val="tx1"/>
                          </a:solidFill>
                          <a:latin typeface="Times New Roman" panose="02020603050405020304" pitchFamily="18" charset="0"/>
                          <a:cs typeface="Times New Roman" panose="02020603050405020304" pitchFamily="18" charset="0"/>
                        </a:rPr>
                        <a:t> </a:t>
                      </a:r>
                      <a:r>
                        <a:rPr lang="en-US" sz="2000" b="0" u="none" dirty="0">
                          <a:solidFill>
                            <a:srgbClr val="C00000"/>
                          </a:solidFill>
                          <a:latin typeface="Times New Roman" panose="02020603050405020304" pitchFamily="18" charset="0"/>
                          <a:cs typeface="Times New Roman" panose="02020603050405020304" pitchFamily="18" charset="0"/>
                        </a:rPr>
                        <a:t>An example </a:t>
                      </a:r>
                      <a:r>
                        <a:rPr lang="en-US" sz="2000" b="0" u="none" dirty="0">
                          <a:solidFill>
                            <a:schemeClr val="tx1"/>
                          </a:solidFill>
                          <a:latin typeface="Times New Roman" panose="02020603050405020304" pitchFamily="18" charset="0"/>
                          <a:cs typeface="Times New Roman" panose="02020603050405020304" pitchFamily="18" charset="0"/>
                        </a:rPr>
                        <a:t>of a cross-functional team is a top-management team with members representing different functions or units of the organization.</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extLst>
                  <a:ext uri="{0D108BD9-81ED-4DB2-BD59-A6C34878D82A}">
                    <a16:rowId xmlns:a16="http://schemas.microsoft.com/office/drawing/2014/main" val="2405907928"/>
                  </a:ext>
                </a:extLst>
              </a:tr>
            </a:tbl>
          </a:graphicData>
        </a:graphic>
      </p:graphicFrame>
    </p:spTree>
    <p:extLst>
      <p:ext uri="{BB962C8B-B14F-4D97-AF65-F5344CB8AC3E}">
        <p14:creationId xmlns:p14="http://schemas.microsoft.com/office/powerpoint/2010/main" val="334001669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735352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Groups and Teams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0111AE01-D57E-6A5F-7643-2A46A2304380}"/>
              </a:ext>
            </a:extLst>
          </p:cNvPr>
          <p:cNvSpPr txBox="1"/>
          <p:nvPr/>
        </p:nvSpPr>
        <p:spPr>
          <a:xfrm>
            <a:off x="1231490" y="1898756"/>
            <a:ext cx="10198510" cy="461665"/>
          </a:xfrm>
          <a:prstGeom prst="rect">
            <a:avLst/>
          </a:prstGeom>
          <a:noFill/>
        </p:spPr>
        <p:txBody>
          <a:bodyPr wrap="square">
            <a:spAutoFit/>
          </a:bodyPr>
          <a:lstStyle/>
          <a:p>
            <a:pPr algn="ctr"/>
            <a:r>
              <a:rPr lang="en-US" sz="2400" b="1" dirty="0">
                <a:solidFill>
                  <a:srgbClr val="C00000"/>
                </a:solidFill>
                <a:latin typeface="Times New Roman" panose="02020603050405020304" pitchFamily="18" charset="0"/>
                <a:cs typeface="Times New Roman" panose="02020603050405020304" pitchFamily="18" charset="0"/>
              </a:rPr>
              <a:t>Teams</a:t>
            </a:r>
          </a:p>
        </p:txBody>
      </p:sp>
      <p:graphicFrame>
        <p:nvGraphicFramePr>
          <p:cNvPr id="9" name="Table 9">
            <a:extLst>
              <a:ext uri="{FF2B5EF4-FFF2-40B4-BE49-F238E27FC236}">
                <a16:creationId xmlns:a16="http://schemas.microsoft.com/office/drawing/2014/main" id="{95CC6AF0-F77E-B2E6-D748-086742DA9860}"/>
              </a:ext>
            </a:extLst>
          </p:cNvPr>
          <p:cNvGraphicFramePr>
            <a:graphicFrameLocks noGrp="1"/>
          </p:cNvGraphicFramePr>
          <p:nvPr>
            <p:extLst>
              <p:ext uri="{D42A27DB-BD31-4B8C-83A1-F6EECF244321}">
                <p14:modId xmlns:p14="http://schemas.microsoft.com/office/powerpoint/2010/main" val="1035747407"/>
              </p:ext>
            </p:extLst>
          </p:nvPr>
        </p:nvGraphicFramePr>
        <p:xfrm>
          <a:off x="750015" y="2813731"/>
          <a:ext cx="10547249" cy="2529840"/>
        </p:xfrm>
        <a:graphic>
          <a:graphicData uri="http://schemas.openxmlformats.org/drawingml/2006/table">
            <a:tbl>
              <a:tblPr firstRow="1" bandRow="1"/>
              <a:tblGrid>
                <a:gridCol w="967465">
                  <a:extLst>
                    <a:ext uri="{9D8B030D-6E8A-4147-A177-3AD203B41FA5}">
                      <a16:colId xmlns:a16="http://schemas.microsoft.com/office/drawing/2014/main" val="2794518856"/>
                    </a:ext>
                  </a:extLst>
                </a:gridCol>
                <a:gridCol w="9579784">
                  <a:extLst>
                    <a:ext uri="{9D8B030D-6E8A-4147-A177-3AD203B41FA5}">
                      <a16:colId xmlns:a16="http://schemas.microsoft.com/office/drawing/2014/main" val="3104022207"/>
                    </a:ext>
                  </a:extLst>
                </a:gridCol>
              </a:tblGrid>
              <a:tr h="2028611">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000" b="0" dirty="0">
                          <a:solidFill>
                            <a:schemeClr val="tx1"/>
                          </a:solidFill>
                          <a:latin typeface="Times New Roman" panose="02020603050405020304" pitchFamily="18" charset="0"/>
                          <a:cs typeface="Times New Roman" panose="02020603050405020304" pitchFamily="18" charset="0"/>
                        </a:rPr>
                        <a:t> </a:t>
                      </a:r>
                      <a:r>
                        <a:rPr lang="en-US" sz="2000" b="1" i="0" kern="1200" dirty="0">
                          <a:solidFill>
                            <a:schemeClr val="tx1"/>
                          </a:solidFill>
                          <a:effectLst/>
                          <a:latin typeface="Times New Roman" panose="02020603050405020304" pitchFamily="18" charset="0"/>
                          <a:ea typeface="+mn-ea"/>
                          <a:cs typeface="Times New Roman" panose="02020603050405020304" pitchFamily="18" charset="0"/>
                        </a:rPr>
                        <a:t>Teams</a:t>
                      </a:r>
                      <a:endParaRPr lang="en-US" sz="2000" b="0" dirty="0">
                        <a:solidFill>
                          <a:schemeClr val="tx1"/>
                        </a:solidFill>
                        <a:latin typeface="Times New Roman" panose="02020603050405020304" pitchFamily="18" charset="0"/>
                        <a:cs typeface="Times New Roman" panose="02020603050405020304" pitchFamily="18" charset="0"/>
                      </a:endParaRP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0" indent="0" algn="just">
                        <a:buFont typeface="+mj-lt"/>
                        <a:buNone/>
                      </a:pPr>
                      <a:r>
                        <a:rPr lang="en-US" sz="2000" b="0" u="none" dirty="0">
                          <a:solidFill>
                            <a:schemeClr val="tx1"/>
                          </a:solidFill>
                          <a:latin typeface="Times New Roman" panose="02020603050405020304" pitchFamily="18" charset="0"/>
                          <a:cs typeface="Times New Roman" panose="02020603050405020304" pitchFamily="18" charset="0"/>
                        </a:rPr>
                        <a:t>3. </a:t>
                      </a:r>
                      <a:r>
                        <a:rPr lang="en-US" sz="2000" b="1" i="0" u="sng" dirty="0">
                          <a:solidFill>
                            <a:schemeClr val="tx1"/>
                          </a:solidFill>
                          <a:latin typeface="Times New Roman" panose="02020603050405020304" pitchFamily="18" charset="0"/>
                          <a:cs typeface="Times New Roman" panose="02020603050405020304" pitchFamily="18" charset="0"/>
                        </a:rPr>
                        <a:t>Problem-solving teams </a:t>
                      </a:r>
                      <a:r>
                        <a:rPr lang="en-US" sz="2000" b="0" u="none" dirty="0">
                          <a:solidFill>
                            <a:schemeClr val="tx1"/>
                          </a:solidFill>
                          <a:latin typeface="Times New Roman" panose="02020603050405020304" pitchFamily="18" charset="0"/>
                          <a:cs typeface="Times New Roman" panose="02020603050405020304" pitchFamily="18" charset="0"/>
                        </a:rPr>
                        <a:t>are teams established to solve problems and make improvements at work. The core strength of problem-solving teams is that because employees are the ones actually doing the work, they usually know the job best.</a:t>
                      </a:r>
                    </a:p>
                    <a:p>
                      <a:pPr marL="0" indent="0" algn="just">
                        <a:buFont typeface="+mj-lt"/>
                        <a:buNone/>
                      </a:pPr>
                      <a:r>
                        <a:rPr lang="en-US" sz="2000" b="0" u="none" dirty="0">
                          <a:solidFill>
                            <a:schemeClr val="tx1"/>
                          </a:solidFill>
                          <a:latin typeface="Times New Roman" panose="02020603050405020304" pitchFamily="18" charset="0"/>
                          <a:cs typeface="Times New Roman" panose="02020603050405020304" pitchFamily="18" charset="0"/>
                        </a:rPr>
                        <a:t> </a:t>
                      </a:r>
                      <a:r>
                        <a:rPr lang="en-US" sz="2000" b="0" u="none" dirty="0">
                          <a:solidFill>
                            <a:srgbClr val="C00000"/>
                          </a:solidFill>
                          <a:latin typeface="Times New Roman" panose="02020603050405020304" pitchFamily="18" charset="0"/>
                          <a:cs typeface="Times New Roman" panose="02020603050405020304" pitchFamily="18" charset="0"/>
                        </a:rPr>
                        <a:t>For example, </a:t>
                      </a:r>
                      <a:r>
                        <a:rPr lang="en-US" sz="2000" b="0" u="none" dirty="0">
                          <a:solidFill>
                            <a:schemeClr val="tx1"/>
                          </a:solidFill>
                          <a:latin typeface="Times New Roman" panose="02020603050405020304" pitchFamily="18" charset="0"/>
                          <a:cs typeface="Times New Roman" panose="02020603050405020304" pitchFamily="18" charset="0"/>
                        </a:rPr>
                        <a:t>Colgate and JM Huber, a raw material supplier, jointly assembled a multidisciplinary team to identify ways to reduce costs. The team ultimately realized savings of hundreds of thousands of dollars</a:t>
                      </a:r>
                    </a:p>
                    <a:p>
                      <a:pPr marL="0" indent="0" algn="just">
                        <a:buFont typeface="+mj-lt"/>
                        <a:buNone/>
                      </a:pPr>
                      <a:endParaRPr lang="en-US" sz="2000" b="0" u="none" dirty="0">
                        <a:solidFill>
                          <a:schemeClr val="tx1"/>
                        </a:solidFill>
                        <a:latin typeface="Times New Roman" panose="02020603050405020304" pitchFamily="18" charset="0"/>
                        <a:cs typeface="Times New Roman" panose="02020603050405020304" pitchFamily="18" charset="0"/>
                      </a:endParaRPr>
                    </a:p>
                    <a:p>
                      <a:pPr marL="0" indent="0" algn="just">
                        <a:buFont typeface="+mj-lt"/>
                        <a:buNone/>
                      </a:pPr>
                      <a:endParaRPr lang="en-US" sz="2000" b="0" u="none" dirty="0">
                        <a:solidFill>
                          <a:schemeClr val="tx1"/>
                        </a:solidFill>
                        <a:latin typeface="Times New Roman" panose="02020603050405020304" pitchFamily="18" charset="0"/>
                        <a:cs typeface="Times New Roman" panose="02020603050405020304" pitchFamily="18" charset="0"/>
                      </a:endParaRP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extLst>
                  <a:ext uri="{0D108BD9-81ED-4DB2-BD59-A6C34878D82A}">
                    <a16:rowId xmlns:a16="http://schemas.microsoft.com/office/drawing/2014/main" val="2405907928"/>
                  </a:ext>
                </a:extLst>
              </a:tr>
            </a:tbl>
          </a:graphicData>
        </a:graphic>
      </p:graphicFrame>
    </p:spTree>
    <p:extLst>
      <p:ext uri="{BB962C8B-B14F-4D97-AF65-F5344CB8AC3E}">
        <p14:creationId xmlns:p14="http://schemas.microsoft.com/office/powerpoint/2010/main" val="149098228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735352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Groups and Teams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0111AE01-D57E-6A5F-7643-2A46A2304380}"/>
              </a:ext>
            </a:extLst>
          </p:cNvPr>
          <p:cNvSpPr txBox="1"/>
          <p:nvPr/>
        </p:nvSpPr>
        <p:spPr>
          <a:xfrm>
            <a:off x="1231490" y="1898756"/>
            <a:ext cx="10198510" cy="461665"/>
          </a:xfrm>
          <a:prstGeom prst="rect">
            <a:avLst/>
          </a:prstGeom>
          <a:noFill/>
        </p:spPr>
        <p:txBody>
          <a:bodyPr wrap="square">
            <a:spAutoFit/>
          </a:bodyPr>
          <a:lstStyle/>
          <a:p>
            <a:pPr algn="ctr"/>
            <a:r>
              <a:rPr lang="en-US" sz="2400" b="1" dirty="0">
                <a:solidFill>
                  <a:srgbClr val="C00000"/>
                </a:solidFill>
                <a:latin typeface="Times New Roman" panose="02020603050405020304" pitchFamily="18" charset="0"/>
                <a:cs typeface="Times New Roman" panose="02020603050405020304" pitchFamily="18" charset="0"/>
              </a:rPr>
              <a:t>Teams</a:t>
            </a:r>
          </a:p>
        </p:txBody>
      </p:sp>
      <p:graphicFrame>
        <p:nvGraphicFramePr>
          <p:cNvPr id="2" name="Table 9">
            <a:extLst>
              <a:ext uri="{FF2B5EF4-FFF2-40B4-BE49-F238E27FC236}">
                <a16:creationId xmlns:a16="http://schemas.microsoft.com/office/drawing/2014/main" id="{DABA034D-63E4-0009-ED6F-C834FDF76EBA}"/>
              </a:ext>
            </a:extLst>
          </p:cNvPr>
          <p:cNvGraphicFramePr>
            <a:graphicFrameLocks noGrp="1"/>
          </p:cNvGraphicFramePr>
          <p:nvPr>
            <p:extLst>
              <p:ext uri="{D42A27DB-BD31-4B8C-83A1-F6EECF244321}">
                <p14:modId xmlns:p14="http://schemas.microsoft.com/office/powerpoint/2010/main" val="3941368763"/>
              </p:ext>
            </p:extLst>
          </p:nvPr>
        </p:nvGraphicFramePr>
        <p:xfrm>
          <a:off x="765840" y="2573682"/>
          <a:ext cx="10515600" cy="2834640"/>
        </p:xfrm>
        <a:graphic>
          <a:graphicData uri="http://schemas.openxmlformats.org/drawingml/2006/table">
            <a:tbl>
              <a:tblPr firstRow="1" bandRow="1"/>
              <a:tblGrid>
                <a:gridCol w="1017639">
                  <a:extLst>
                    <a:ext uri="{9D8B030D-6E8A-4147-A177-3AD203B41FA5}">
                      <a16:colId xmlns:a16="http://schemas.microsoft.com/office/drawing/2014/main" val="2794518856"/>
                    </a:ext>
                  </a:extLst>
                </a:gridCol>
                <a:gridCol w="9497961">
                  <a:extLst>
                    <a:ext uri="{9D8B030D-6E8A-4147-A177-3AD203B41FA5}">
                      <a16:colId xmlns:a16="http://schemas.microsoft.com/office/drawing/2014/main" val="3104022207"/>
                    </a:ext>
                  </a:extLst>
                </a:gridCol>
              </a:tblGrid>
              <a:tr h="2714411">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000" b="0" dirty="0">
                          <a:solidFill>
                            <a:schemeClr val="tx1"/>
                          </a:solidFill>
                          <a:latin typeface="Times New Roman" panose="02020603050405020304" pitchFamily="18" charset="0"/>
                          <a:cs typeface="Times New Roman" panose="02020603050405020304" pitchFamily="18" charset="0"/>
                        </a:rPr>
                        <a:t> </a:t>
                      </a:r>
                      <a:r>
                        <a:rPr lang="en-US" sz="2000" b="1" i="0" kern="1200" dirty="0">
                          <a:solidFill>
                            <a:schemeClr val="tx1"/>
                          </a:solidFill>
                          <a:effectLst/>
                          <a:latin typeface="Times New Roman" panose="02020603050405020304" pitchFamily="18" charset="0"/>
                          <a:ea typeface="+mn-ea"/>
                          <a:cs typeface="Times New Roman" panose="02020603050405020304" pitchFamily="18" charset="0"/>
                        </a:rPr>
                        <a:t>Teams</a:t>
                      </a:r>
                      <a:endParaRPr lang="en-US" sz="2000" b="0" dirty="0">
                        <a:solidFill>
                          <a:schemeClr val="tx1"/>
                        </a:solidFill>
                        <a:latin typeface="Times New Roman" panose="02020603050405020304" pitchFamily="18" charset="0"/>
                        <a:cs typeface="Times New Roman" panose="02020603050405020304" pitchFamily="18" charset="0"/>
                      </a:endParaRP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0" indent="0" algn="just">
                        <a:buFont typeface="+mj-lt"/>
                        <a:buNone/>
                      </a:pPr>
                      <a:r>
                        <a:rPr lang="en-US" sz="2000" b="1" u="sng" dirty="0">
                          <a:solidFill>
                            <a:schemeClr val="tx1"/>
                          </a:solidFill>
                          <a:latin typeface="Times New Roman" panose="02020603050405020304" pitchFamily="18" charset="0"/>
                          <a:cs typeface="Times New Roman" panose="02020603050405020304" pitchFamily="18" charset="0"/>
                        </a:rPr>
                        <a:t>4. Self-directed teams </a:t>
                      </a:r>
                      <a:r>
                        <a:rPr lang="en-US" sz="2000" b="0" u="none" dirty="0">
                          <a:solidFill>
                            <a:schemeClr val="tx1"/>
                          </a:solidFill>
                          <a:latin typeface="Times New Roman" panose="02020603050405020304" pitchFamily="18" charset="0"/>
                          <a:cs typeface="Times New Roman" panose="02020603050405020304" pitchFamily="18" charset="0"/>
                        </a:rPr>
                        <a:t>set their own goals and pursue them in ways decided by the team. Team members are responsible for tasks typically reserved for team leaders or managers, including scheduling work and vacations, ordering supplies, and evaluating their performance. </a:t>
                      </a:r>
                    </a:p>
                    <a:p>
                      <a:pPr marL="0" indent="0" algn="just">
                        <a:buFont typeface="+mj-lt"/>
                        <a:buNone/>
                      </a:pPr>
                      <a:r>
                        <a:rPr lang="en-US" sz="2000" b="0" u="none" dirty="0">
                          <a:solidFill>
                            <a:srgbClr val="C00000"/>
                          </a:solidFill>
                          <a:latin typeface="Times New Roman" panose="02020603050405020304" pitchFamily="18" charset="0"/>
                          <a:cs typeface="Times New Roman" panose="02020603050405020304" pitchFamily="18" charset="0"/>
                        </a:rPr>
                        <a:t> for example, </a:t>
                      </a:r>
                      <a:r>
                        <a:rPr lang="en-US" sz="2000" b="0" u="none" dirty="0">
                          <a:solidFill>
                            <a:schemeClr val="tx1"/>
                          </a:solidFill>
                          <a:latin typeface="Times New Roman" panose="02020603050405020304" pitchFamily="18" charset="0"/>
                          <a:cs typeface="Times New Roman" panose="02020603050405020304" pitchFamily="18" charset="0"/>
                        </a:rPr>
                        <a:t>At 3M (makers of Post-It Notes, Scotch Tape, and myriad other products), self-directed work teams have made improvements in products, services, and processes while increasing customer responsiveness, lowering operating costs, increasing productivity, and decreasing cycle times.</a:t>
                      </a:r>
                    </a:p>
                    <a:p>
                      <a:pPr marL="0" indent="0" algn="just">
                        <a:buFont typeface="+mj-lt"/>
                        <a:buNone/>
                      </a:pPr>
                      <a:endParaRPr lang="en-US" sz="2000" b="0" u="none" dirty="0">
                        <a:solidFill>
                          <a:schemeClr val="tx1"/>
                        </a:solidFill>
                        <a:latin typeface="Times New Roman" panose="02020603050405020304" pitchFamily="18" charset="0"/>
                        <a:cs typeface="Times New Roman" panose="02020603050405020304" pitchFamily="18" charset="0"/>
                      </a:endParaRP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extLst>
                  <a:ext uri="{0D108BD9-81ED-4DB2-BD59-A6C34878D82A}">
                    <a16:rowId xmlns:a16="http://schemas.microsoft.com/office/drawing/2014/main" val="2405907928"/>
                  </a:ext>
                </a:extLst>
              </a:tr>
            </a:tbl>
          </a:graphicData>
        </a:graphic>
      </p:graphicFrame>
    </p:spTree>
    <p:extLst>
      <p:ext uri="{BB962C8B-B14F-4D97-AF65-F5344CB8AC3E}">
        <p14:creationId xmlns:p14="http://schemas.microsoft.com/office/powerpoint/2010/main" val="209926561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735352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Groups and Teams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0111AE01-D57E-6A5F-7643-2A46A2304380}"/>
              </a:ext>
            </a:extLst>
          </p:cNvPr>
          <p:cNvSpPr txBox="1"/>
          <p:nvPr/>
        </p:nvSpPr>
        <p:spPr>
          <a:xfrm>
            <a:off x="1231490" y="1898756"/>
            <a:ext cx="10198510" cy="461665"/>
          </a:xfrm>
          <a:prstGeom prst="rect">
            <a:avLst/>
          </a:prstGeom>
          <a:noFill/>
        </p:spPr>
        <p:txBody>
          <a:bodyPr wrap="square">
            <a:spAutoFit/>
          </a:bodyPr>
          <a:lstStyle/>
          <a:p>
            <a:pPr algn="ctr"/>
            <a:r>
              <a:rPr lang="en-US" sz="2400" b="1" dirty="0">
                <a:solidFill>
                  <a:srgbClr val="C00000"/>
                </a:solidFill>
                <a:latin typeface="Times New Roman" panose="02020603050405020304" pitchFamily="18" charset="0"/>
                <a:cs typeface="Times New Roman" panose="02020603050405020304" pitchFamily="18" charset="0"/>
              </a:rPr>
              <a:t>Teams</a:t>
            </a:r>
          </a:p>
        </p:txBody>
      </p:sp>
      <p:graphicFrame>
        <p:nvGraphicFramePr>
          <p:cNvPr id="9" name="Table 9">
            <a:extLst>
              <a:ext uri="{FF2B5EF4-FFF2-40B4-BE49-F238E27FC236}">
                <a16:creationId xmlns:a16="http://schemas.microsoft.com/office/drawing/2014/main" id="{BFA63A8B-FD94-AF8D-D614-A50053C3E0CA}"/>
              </a:ext>
            </a:extLst>
          </p:cNvPr>
          <p:cNvGraphicFramePr>
            <a:graphicFrameLocks noGrp="1"/>
          </p:cNvGraphicFramePr>
          <p:nvPr>
            <p:extLst>
              <p:ext uri="{D42A27DB-BD31-4B8C-83A1-F6EECF244321}">
                <p14:modId xmlns:p14="http://schemas.microsoft.com/office/powerpoint/2010/main" val="3351206286"/>
              </p:ext>
            </p:extLst>
          </p:nvPr>
        </p:nvGraphicFramePr>
        <p:xfrm>
          <a:off x="762000" y="2391843"/>
          <a:ext cx="10606243" cy="3566160"/>
        </p:xfrm>
        <a:graphic>
          <a:graphicData uri="http://schemas.openxmlformats.org/drawingml/2006/table">
            <a:tbl>
              <a:tblPr firstRow="1" bandRow="1"/>
              <a:tblGrid>
                <a:gridCol w="1179423">
                  <a:extLst>
                    <a:ext uri="{9D8B030D-6E8A-4147-A177-3AD203B41FA5}">
                      <a16:colId xmlns:a16="http://schemas.microsoft.com/office/drawing/2014/main" val="2794518856"/>
                    </a:ext>
                  </a:extLst>
                </a:gridCol>
                <a:gridCol w="9426820">
                  <a:extLst>
                    <a:ext uri="{9D8B030D-6E8A-4147-A177-3AD203B41FA5}">
                      <a16:colId xmlns:a16="http://schemas.microsoft.com/office/drawing/2014/main" val="3104022207"/>
                    </a:ext>
                  </a:extLst>
                </a:gridCol>
              </a:tblGrid>
              <a:tr h="3157656">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000" b="0" dirty="0">
                          <a:solidFill>
                            <a:schemeClr val="tx1"/>
                          </a:solidFill>
                          <a:latin typeface="Times New Roman" panose="02020603050405020304" pitchFamily="18" charset="0"/>
                          <a:cs typeface="Times New Roman" panose="02020603050405020304" pitchFamily="18" charset="0"/>
                        </a:rPr>
                        <a:t> </a:t>
                      </a:r>
                      <a:r>
                        <a:rPr lang="en-US" sz="2000" b="1" i="0" kern="1200" dirty="0">
                          <a:solidFill>
                            <a:schemeClr val="tx1"/>
                          </a:solidFill>
                          <a:effectLst/>
                          <a:latin typeface="Times New Roman" panose="02020603050405020304" pitchFamily="18" charset="0"/>
                          <a:ea typeface="+mn-ea"/>
                          <a:cs typeface="Times New Roman" panose="02020603050405020304" pitchFamily="18" charset="0"/>
                        </a:rPr>
                        <a:t>Teams</a:t>
                      </a:r>
                      <a:endParaRPr lang="en-US" sz="2000" b="0" dirty="0">
                        <a:solidFill>
                          <a:schemeClr val="tx1"/>
                        </a:solidFill>
                        <a:latin typeface="Times New Roman" panose="02020603050405020304" pitchFamily="18" charset="0"/>
                        <a:cs typeface="Times New Roman" panose="02020603050405020304" pitchFamily="18" charset="0"/>
                      </a:endParaRP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0" indent="0" algn="just">
                        <a:buFont typeface="+mj-lt"/>
                        <a:buNone/>
                      </a:pPr>
                      <a:r>
                        <a:rPr lang="en-US" sz="2000" b="1" u="sng" dirty="0">
                          <a:solidFill>
                            <a:schemeClr val="tx1"/>
                          </a:solidFill>
                          <a:latin typeface="Times New Roman" panose="02020603050405020304" pitchFamily="18" charset="0"/>
                          <a:cs typeface="Times New Roman" panose="02020603050405020304" pitchFamily="18" charset="0"/>
                        </a:rPr>
                        <a:t>5- Venture teams </a:t>
                      </a:r>
                      <a:r>
                        <a:rPr lang="en-US" sz="2000" b="0" u="none" dirty="0">
                          <a:solidFill>
                            <a:schemeClr val="tx1"/>
                          </a:solidFill>
                          <a:latin typeface="Times New Roman" panose="02020603050405020304" pitchFamily="18" charset="0"/>
                          <a:cs typeface="Times New Roman" panose="02020603050405020304" pitchFamily="18" charset="0"/>
                        </a:rPr>
                        <a:t>are teams that operate semi-autonomously to create and develop new products (product development teams), processes (process design teams), or businesses (venture teams).</a:t>
                      </a:r>
                    </a:p>
                    <a:p>
                      <a:pPr marL="0" indent="0" algn="just">
                        <a:buFont typeface="+mj-lt"/>
                        <a:buNone/>
                      </a:pPr>
                      <a:endParaRPr lang="en-US" sz="800" b="0" u="none" dirty="0">
                        <a:solidFill>
                          <a:schemeClr val="tx1"/>
                        </a:solidFill>
                        <a:latin typeface="Times New Roman" panose="02020603050405020304" pitchFamily="18" charset="0"/>
                        <a:cs typeface="Times New Roman" panose="02020603050405020304" pitchFamily="18" charset="0"/>
                      </a:endParaRPr>
                    </a:p>
                    <a:p>
                      <a:pPr marL="0" indent="0" algn="just">
                        <a:buFont typeface="+mj-lt"/>
                        <a:buNone/>
                      </a:pPr>
                      <a:r>
                        <a:rPr lang="en-US" sz="2000" b="1" u="none" dirty="0">
                          <a:solidFill>
                            <a:schemeClr val="tx1"/>
                          </a:solidFill>
                          <a:latin typeface="Times New Roman" panose="02020603050405020304" pitchFamily="18" charset="0"/>
                          <a:cs typeface="Times New Roman" panose="02020603050405020304" pitchFamily="18" charset="0"/>
                        </a:rPr>
                        <a:t>6- Virtual teams </a:t>
                      </a:r>
                      <a:r>
                        <a:rPr lang="en-US" sz="2000" b="0" u="none" dirty="0">
                          <a:solidFill>
                            <a:schemeClr val="tx1"/>
                          </a:solidFill>
                          <a:latin typeface="Times New Roman" panose="02020603050405020304" pitchFamily="18" charset="0"/>
                          <a:cs typeface="Times New Roman" panose="02020603050405020304" pitchFamily="18" charset="0"/>
                        </a:rPr>
                        <a:t>are teams of geographically and/or organizationally dispersed coworkers who communicate using the Internet and other information technologies</a:t>
                      </a:r>
                    </a:p>
                    <a:p>
                      <a:pPr marL="0" indent="0" algn="just">
                        <a:buFont typeface="+mj-lt"/>
                        <a:buNone/>
                      </a:pPr>
                      <a:r>
                        <a:rPr lang="en-US" sz="2000" b="0" u="none" dirty="0">
                          <a:solidFill>
                            <a:srgbClr val="C00000"/>
                          </a:solidFill>
                          <a:latin typeface="Times New Roman" panose="02020603050405020304" pitchFamily="18" charset="0"/>
                          <a:cs typeface="Times New Roman" panose="02020603050405020304" pitchFamily="18" charset="0"/>
                        </a:rPr>
                        <a:t>For example, </a:t>
                      </a:r>
                      <a:r>
                        <a:rPr lang="en-US" sz="2000" b="0" u="none" dirty="0">
                          <a:solidFill>
                            <a:schemeClr val="tx1"/>
                          </a:solidFill>
                          <a:latin typeface="Times New Roman" panose="02020603050405020304" pitchFamily="18" charset="0"/>
                          <a:cs typeface="Times New Roman" panose="02020603050405020304" pitchFamily="18" charset="0"/>
                        </a:rPr>
                        <a:t>PricewaterhouseCoopers, one of the world’s largest accounting firms, with more than 236,000 employees in 158 countries, uses virtual teams to bring employees from around the globe “together” for a week or two to prepare work for a particular client. The Whirlpool Corporation used a virtual team composed of experts from the United States, Brazil, and Italy during a two-year project to develop a chlorofluorocarbon-free refrigerator</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extLst>
                  <a:ext uri="{0D108BD9-81ED-4DB2-BD59-A6C34878D82A}">
                    <a16:rowId xmlns:a16="http://schemas.microsoft.com/office/drawing/2014/main" val="2405907928"/>
                  </a:ext>
                </a:extLst>
              </a:tr>
            </a:tbl>
          </a:graphicData>
        </a:graphic>
      </p:graphicFrame>
    </p:spTree>
    <p:extLst>
      <p:ext uri="{BB962C8B-B14F-4D97-AF65-F5344CB8AC3E}">
        <p14:creationId xmlns:p14="http://schemas.microsoft.com/office/powerpoint/2010/main" val="6069193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735352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Groups and Teams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0111AE01-D57E-6A5F-7643-2A46A2304380}"/>
              </a:ext>
            </a:extLst>
          </p:cNvPr>
          <p:cNvSpPr txBox="1"/>
          <p:nvPr/>
        </p:nvSpPr>
        <p:spPr>
          <a:xfrm>
            <a:off x="1231490" y="1898756"/>
            <a:ext cx="10198510" cy="461665"/>
          </a:xfrm>
          <a:prstGeom prst="rect">
            <a:avLst/>
          </a:prstGeom>
          <a:noFill/>
        </p:spPr>
        <p:txBody>
          <a:bodyPr wrap="square">
            <a:spAutoFit/>
          </a:bodyPr>
          <a:lstStyle/>
          <a:p>
            <a:pPr algn="ctr"/>
            <a:r>
              <a:rPr lang="en-US" sz="2400" b="1" dirty="0">
                <a:solidFill>
                  <a:srgbClr val="C00000"/>
                </a:solidFill>
                <a:latin typeface="Times New Roman" panose="02020603050405020304" pitchFamily="18" charset="0"/>
                <a:cs typeface="Times New Roman" panose="02020603050405020304" pitchFamily="18" charset="0"/>
              </a:rPr>
              <a:t>Teams</a:t>
            </a:r>
          </a:p>
        </p:txBody>
      </p:sp>
      <p:graphicFrame>
        <p:nvGraphicFramePr>
          <p:cNvPr id="2" name="Table 9">
            <a:extLst>
              <a:ext uri="{FF2B5EF4-FFF2-40B4-BE49-F238E27FC236}">
                <a16:creationId xmlns:a16="http://schemas.microsoft.com/office/drawing/2014/main" id="{572066C3-273E-258B-5A2D-79005778C6F8}"/>
              </a:ext>
            </a:extLst>
          </p:cNvPr>
          <p:cNvGraphicFramePr>
            <a:graphicFrameLocks noGrp="1"/>
          </p:cNvGraphicFramePr>
          <p:nvPr>
            <p:extLst>
              <p:ext uri="{D42A27DB-BD31-4B8C-83A1-F6EECF244321}">
                <p14:modId xmlns:p14="http://schemas.microsoft.com/office/powerpoint/2010/main" val="1740549726"/>
              </p:ext>
            </p:extLst>
          </p:nvPr>
        </p:nvGraphicFramePr>
        <p:xfrm>
          <a:off x="843985" y="2905218"/>
          <a:ext cx="10355826" cy="2319456"/>
        </p:xfrm>
        <a:graphic>
          <a:graphicData uri="http://schemas.openxmlformats.org/drawingml/2006/table">
            <a:tbl>
              <a:tblPr firstRow="1" bandRow="1"/>
              <a:tblGrid>
                <a:gridCol w="1151577">
                  <a:extLst>
                    <a:ext uri="{9D8B030D-6E8A-4147-A177-3AD203B41FA5}">
                      <a16:colId xmlns:a16="http://schemas.microsoft.com/office/drawing/2014/main" val="2794518856"/>
                    </a:ext>
                  </a:extLst>
                </a:gridCol>
                <a:gridCol w="9204249">
                  <a:extLst>
                    <a:ext uri="{9D8B030D-6E8A-4147-A177-3AD203B41FA5}">
                      <a16:colId xmlns:a16="http://schemas.microsoft.com/office/drawing/2014/main" val="3104022207"/>
                    </a:ext>
                  </a:extLst>
                </a:gridCol>
              </a:tblGrid>
              <a:tr h="2319456">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000" b="0" dirty="0">
                          <a:solidFill>
                            <a:schemeClr val="tx1"/>
                          </a:solidFill>
                          <a:latin typeface="Times New Roman" panose="02020603050405020304" pitchFamily="18" charset="0"/>
                          <a:cs typeface="Times New Roman" panose="02020603050405020304" pitchFamily="18" charset="0"/>
                        </a:rPr>
                        <a:t> </a:t>
                      </a:r>
                      <a:r>
                        <a:rPr lang="en-US" sz="2000" b="1" i="0" kern="1200" dirty="0">
                          <a:solidFill>
                            <a:schemeClr val="tx1"/>
                          </a:solidFill>
                          <a:effectLst/>
                          <a:latin typeface="Times New Roman" panose="02020603050405020304" pitchFamily="18" charset="0"/>
                          <a:ea typeface="+mn-ea"/>
                          <a:cs typeface="Times New Roman" panose="02020603050405020304" pitchFamily="18" charset="0"/>
                        </a:rPr>
                        <a:t>Teams</a:t>
                      </a:r>
                      <a:endParaRPr lang="en-US" sz="2000" b="0" dirty="0">
                        <a:solidFill>
                          <a:schemeClr val="tx1"/>
                        </a:solidFill>
                        <a:latin typeface="Times New Roman" panose="02020603050405020304" pitchFamily="18" charset="0"/>
                        <a:cs typeface="Times New Roman" panose="02020603050405020304" pitchFamily="18" charset="0"/>
                      </a:endParaRP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0" indent="0" algn="just">
                        <a:buFont typeface="+mj-lt"/>
                        <a:buNone/>
                      </a:pPr>
                      <a:endParaRPr lang="en-US" sz="2000" b="0" u="none" dirty="0">
                        <a:solidFill>
                          <a:schemeClr val="tx1"/>
                        </a:solidFill>
                        <a:latin typeface="Times New Roman" panose="02020603050405020304" pitchFamily="18" charset="0"/>
                        <a:cs typeface="Times New Roman" panose="02020603050405020304" pitchFamily="18" charset="0"/>
                      </a:endParaRPr>
                    </a:p>
                    <a:p>
                      <a:pPr marL="0" indent="0" algn="just">
                        <a:buFont typeface="+mj-lt"/>
                        <a:buNone/>
                      </a:pPr>
                      <a:r>
                        <a:rPr lang="en-US" sz="2000" b="1" u="sng" dirty="0">
                          <a:solidFill>
                            <a:schemeClr val="tx1"/>
                          </a:solidFill>
                          <a:latin typeface="Times New Roman" panose="02020603050405020304" pitchFamily="18" charset="0"/>
                          <a:cs typeface="Times New Roman" panose="02020603050405020304" pitchFamily="18" charset="0"/>
                        </a:rPr>
                        <a:t>7- Global teams </a:t>
                      </a:r>
                      <a:r>
                        <a:rPr lang="en-US" sz="2000" b="0" u="none" dirty="0">
                          <a:solidFill>
                            <a:schemeClr val="tx1"/>
                          </a:solidFill>
                          <a:latin typeface="Times New Roman" panose="02020603050405020304" pitchFamily="18" charset="0"/>
                          <a:cs typeface="Times New Roman" panose="02020603050405020304" pitchFamily="18" charset="0"/>
                        </a:rPr>
                        <a:t>have members from different countries. Global teams can be virtual or meet face-to-face. Procter &amp; Gamble, a multinational manufacturer of family, personal, and household care products, uses global teams to allow employees at its Cincinnati headquarters to collaborate with employees and suppliers all over the world.</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extLst>
                  <a:ext uri="{0D108BD9-81ED-4DB2-BD59-A6C34878D82A}">
                    <a16:rowId xmlns:a16="http://schemas.microsoft.com/office/drawing/2014/main" val="2405907928"/>
                  </a:ext>
                </a:extLst>
              </a:tr>
            </a:tbl>
          </a:graphicData>
        </a:graphic>
      </p:graphicFrame>
    </p:spTree>
    <p:extLst>
      <p:ext uri="{BB962C8B-B14F-4D97-AF65-F5344CB8AC3E}">
        <p14:creationId xmlns:p14="http://schemas.microsoft.com/office/powerpoint/2010/main" val="84896010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735352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Groups and Teams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0111AE01-D57E-6A5F-7643-2A46A2304380}"/>
              </a:ext>
            </a:extLst>
          </p:cNvPr>
          <p:cNvSpPr txBox="1"/>
          <p:nvPr/>
        </p:nvSpPr>
        <p:spPr>
          <a:xfrm>
            <a:off x="1231490" y="1898756"/>
            <a:ext cx="10198510" cy="461665"/>
          </a:xfrm>
          <a:prstGeom prst="rect">
            <a:avLst/>
          </a:prstGeom>
          <a:noFill/>
        </p:spPr>
        <p:txBody>
          <a:bodyPr wrap="square">
            <a:spAutoFit/>
          </a:bodyPr>
          <a:lstStyle/>
          <a:p>
            <a:pPr algn="ctr"/>
            <a:r>
              <a:rPr lang="en-US" sz="2400" b="1" dirty="0">
                <a:solidFill>
                  <a:srgbClr val="C00000"/>
                </a:solidFill>
                <a:latin typeface="Times New Roman" panose="02020603050405020304" pitchFamily="18" charset="0"/>
                <a:cs typeface="Times New Roman" panose="02020603050405020304" pitchFamily="18" charset="0"/>
              </a:rPr>
              <a:t>Teams</a:t>
            </a:r>
          </a:p>
        </p:txBody>
      </p:sp>
      <p:graphicFrame>
        <p:nvGraphicFramePr>
          <p:cNvPr id="9" name="Table 8">
            <a:extLst>
              <a:ext uri="{FF2B5EF4-FFF2-40B4-BE49-F238E27FC236}">
                <a16:creationId xmlns:a16="http://schemas.microsoft.com/office/drawing/2014/main" id="{E4CDE0F0-2E0C-400B-8549-C4280059DD81}"/>
              </a:ext>
            </a:extLst>
          </p:cNvPr>
          <p:cNvGraphicFramePr>
            <a:graphicFrameLocks noGrp="1"/>
          </p:cNvGraphicFramePr>
          <p:nvPr>
            <p:extLst>
              <p:ext uri="{D42A27DB-BD31-4B8C-83A1-F6EECF244321}">
                <p14:modId xmlns:p14="http://schemas.microsoft.com/office/powerpoint/2010/main" val="27056045"/>
              </p:ext>
            </p:extLst>
          </p:nvPr>
        </p:nvGraphicFramePr>
        <p:xfrm>
          <a:off x="1058038" y="2428053"/>
          <a:ext cx="10075923" cy="3433927"/>
        </p:xfrm>
        <a:graphic>
          <a:graphicData uri="http://schemas.openxmlformats.org/drawingml/2006/table">
            <a:tbl>
              <a:tblPr/>
              <a:tblGrid>
                <a:gridCol w="2929907">
                  <a:extLst>
                    <a:ext uri="{9D8B030D-6E8A-4147-A177-3AD203B41FA5}">
                      <a16:colId xmlns:a16="http://schemas.microsoft.com/office/drawing/2014/main" val="1820106040"/>
                    </a:ext>
                  </a:extLst>
                </a:gridCol>
                <a:gridCol w="7146016">
                  <a:extLst>
                    <a:ext uri="{9D8B030D-6E8A-4147-A177-3AD203B41FA5}">
                      <a16:colId xmlns:a16="http://schemas.microsoft.com/office/drawing/2014/main" val="3184326611"/>
                    </a:ext>
                  </a:extLst>
                </a:gridCol>
              </a:tblGrid>
              <a:tr h="359927">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algn="l" fontAlgn="t"/>
                      <a:r>
                        <a:rPr lang="en-US" sz="1700" b="1" i="1" u="none" strike="noStrike">
                          <a:solidFill>
                            <a:srgbClr val="3F3F3F"/>
                          </a:solidFill>
                          <a:effectLst/>
                          <a:latin typeface="Cordale"/>
                        </a:rPr>
                        <a:t>Functional teams</a:t>
                      </a:r>
                      <a:endParaRPr lang="en-US" sz="1700" b="1" u="none" strike="noStrike">
                        <a:solidFill>
                          <a:srgbClr val="3F3F3F"/>
                        </a:solidFill>
                        <a:effectLst/>
                        <a:latin typeface="Cordale"/>
                      </a:endParaRPr>
                    </a:p>
                  </a:txBody>
                  <a:tcPr marL="92111" marR="92111" marT="64478" marB="64478">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algn="l" fontAlgn="t"/>
                      <a:r>
                        <a:rPr lang="en-US" sz="1700" u="none" strike="noStrike">
                          <a:solidFill>
                            <a:srgbClr val="3F3F3F"/>
                          </a:solidFill>
                          <a:effectLst/>
                          <a:latin typeface="Cordale"/>
                        </a:rPr>
                        <a:t>members come from the same department or functional area</a:t>
                      </a:r>
                    </a:p>
                  </a:txBody>
                  <a:tcPr marL="92111" marR="92111" marT="64478" marB="64478">
                    <a:lnL w="9525" cap="flat" cmpd="sng" algn="ctr">
                      <a:solidFill>
                        <a:srgbClr val="BFBFBF"/>
                      </a:solidFill>
                      <a:prstDash val="solid"/>
                      <a:round/>
                      <a:headEnd type="none" w="med" len="med"/>
                      <a:tailEnd type="none" w="med" len="med"/>
                    </a:lnL>
                    <a:lnR>
                      <a:noFill/>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445529802"/>
                  </a:ext>
                </a:extLst>
              </a:tr>
              <a:tr h="454541">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algn="l" fontAlgn="t"/>
                      <a:r>
                        <a:rPr lang="en-US" sz="1700" b="1" i="1" u="none" strike="noStrike" dirty="0">
                          <a:solidFill>
                            <a:srgbClr val="3F3F3F"/>
                          </a:solidFill>
                          <a:effectLst/>
                          <a:latin typeface="Cordale"/>
                        </a:rPr>
                        <a:t>Cross-functional teams</a:t>
                      </a:r>
                      <a:endParaRPr lang="en-US" sz="1700" b="1" u="none" strike="noStrike" dirty="0">
                        <a:solidFill>
                          <a:srgbClr val="3F3F3F"/>
                        </a:solidFill>
                        <a:effectLst/>
                        <a:latin typeface="Cordale"/>
                      </a:endParaRPr>
                    </a:p>
                  </a:txBody>
                  <a:tcPr marL="92111" marR="92111" marT="64478" marB="64478">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lnTlToBr w="12700" cmpd="sng">
                      <a:noFill/>
                      <a:prstDash val="solid"/>
                    </a:lnTlToBr>
                    <a:lnBlToTr w="12700" cmpd="sng">
                      <a:noFill/>
                      <a:prstDash val="solid"/>
                    </a:lnBlToTr>
                    <a:solidFill>
                      <a:srgbClr val="EEF7FC"/>
                    </a:solid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algn="l" fontAlgn="t"/>
                      <a:r>
                        <a:rPr lang="en-US" sz="1700" u="none" strike="noStrike">
                          <a:solidFill>
                            <a:srgbClr val="3F3F3F"/>
                          </a:solidFill>
                          <a:effectLst/>
                          <a:latin typeface="Cordale"/>
                        </a:rPr>
                        <a:t>members come from different departments or functional areas</a:t>
                      </a:r>
                    </a:p>
                  </a:txBody>
                  <a:tcPr marL="92111" marR="92111" marT="64478" marB="64478">
                    <a:lnL w="9525" cap="flat" cmpd="sng" algn="ctr">
                      <a:solidFill>
                        <a:srgbClr val="BFBFBF"/>
                      </a:solidFill>
                      <a:prstDash val="solid"/>
                      <a:round/>
                      <a:headEnd type="none" w="med" len="med"/>
                      <a:tailEnd type="none" w="med" len="med"/>
                    </a:lnL>
                    <a:lnR>
                      <a:noFill/>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lnTlToBr w="12700" cmpd="sng">
                      <a:noFill/>
                      <a:prstDash val="solid"/>
                    </a:lnTlToBr>
                    <a:lnBlToTr w="12700" cmpd="sng">
                      <a:noFill/>
                      <a:prstDash val="solid"/>
                    </a:lnBlToTr>
                    <a:solidFill>
                      <a:srgbClr val="EEF7FC"/>
                    </a:solidFill>
                  </a:tcPr>
                </a:tc>
                <a:extLst>
                  <a:ext uri="{0D108BD9-81ED-4DB2-BD59-A6C34878D82A}">
                    <a16:rowId xmlns:a16="http://schemas.microsoft.com/office/drawing/2014/main" val="3224962297"/>
                  </a:ext>
                </a:extLst>
              </a:tr>
              <a:tr h="359927">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algn="l" fontAlgn="t"/>
                      <a:r>
                        <a:rPr lang="en-US" sz="1700" b="1" i="1" u="none" strike="noStrike">
                          <a:solidFill>
                            <a:srgbClr val="3F3F3F"/>
                          </a:solidFill>
                          <a:effectLst/>
                          <a:latin typeface="Cordale"/>
                        </a:rPr>
                        <a:t>Problem-solving teams</a:t>
                      </a:r>
                      <a:endParaRPr lang="en-US" sz="1700" b="1" u="none" strike="noStrike">
                        <a:solidFill>
                          <a:srgbClr val="3F3F3F"/>
                        </a:solidFill>
                        <a:effectLst/>
                        <a:latin typeface="Cordale"/>
                      </a:endParaRPr>
                    </a:p>
                  </a:txBody>
                  <a:tcPr marL="92111" marR="92111" marT="64478" marB="64478">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algn="l" fontAlgn="t"/>
                      <a:r>
                        <a:rPr lang="en-US" sz="1700" u="none" strike="noStrike">
                          <a:solidFill>
                            <a:srgbClr val="3F3F3F"/>
                          </a:solidFill>
                          <a:effectLst/>
                          <a:latin typeface="Cordale"/>
                        </a:rPr>
                        <a:t>teams created to solve problems and make improvements</a:t>
                      </a:r>
                    </a:p>
                  </a:txBody>
                  <a:tcPr marL="92111" marR="92111" marT="64478" marB="64478">
                    <a:lnL w="9525" cap="flat" cmpd="sng" algn="ctr">
                      <a:solidFill>
                        <a:srgbClr val="BFBFBF"/>
                      </a:solidFill>
                      <a:prstDash val="solid"/>
                      <a:round/>
                      <a:headEnd type="none" w="med" len="med"/>
                      <a:tailEnd type="none" w="med" len="med"/>
                    </a:lnL>
                    <a:lnR>
                      <a:noFill/>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878595114"/>
                  </a:ext>
                </a:extLst>
              </a:tr>
              <a:tr h="454541">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algn="l" fontAlgn="t"/>
                      <a:r>
                        <a:rPr lang="en-US" sz="1700" b="1" i="1" u="none" strike="noStrike" dirty="0">
                          <a:solidFill>
                            <a:srgbClr val="3F3F3F"/>
                          </a:solidFill>
                          <a:effectLst/>
                          <a:latin typeface="Cordale"/>
                        </a:rPr>
                        <a:t>Self-directed teams</a:t>
                      </a:r>
                      <a:endParaRPr lang="en-US" sz="1700" b="1" u="none" strike="noStrike" dirty="0">
                        <a:solidFill>
                          <a:srgbClr val="3F3F3F"/>
                        </a:solidFill>
                        <a:effectLst/>
                        <a:latin typeface="Cordale"/>
                      </a:endParaRPr>
                    </a:p>
                  </a:txBody>
                  <a:tcPr marL="92111" marR="92111" marT="64478" marB="64478">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lnTlToBr w="12700" cmpd="sng">
                      <a:noFill/>
                      <a:prstDash val="solid"/>
                    </a:lnTlToBr>
                    <a:lnBlToTr w="12700" cmpd="sng">
                      <a:noFill/>
                      <a:prstDash val="solid"/>
                    </a:lnBlToTr>
                    <a:solidFill>
                      <a:srgbClr val="EEF7FC"/>
                    </a:solid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algn="l" fontAlgn="t"/>
                      <a:r>
                        <a:rPr lang="en-US" sz="1700" u="none" strike="noStrike">
                          <a:solidFill>
                            <a:srgbClr val="3F3F3F"/>
                          </a:solidFill>
                          <a:effectLst/>
                          <a:latin typeface="Cordale"/>
                        </a:rPr>
                        <a:t>set their own goals and pursue them in ways defined by the team</a:t>
                      </a:r>
                    </a:p>
                  </a:txBody>
                  <a:tcPr marL="92111" marR="92111" marT="64478" marB="64478">
                    <a:lnL w="9525" cap="flat" cmpd="sng" algn="ctr">
                      <a:solidFill>
                        <a:srgbClr val="BFBFBF"/>
                      </a:solidFill>
                      <a:prstDash val="solid"/>
                      <a:round/>
                      <a:headEnd type="none" w="med" len="med"/>
                      <a:tailEnd type="none" w="med" len="med"/>
                    </a:lnL>
                    <a:lnR>
                      <a:noFill/>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lnTlToBr w="12700" cmpd="sng">
                      <a:noFill/>
                      <a:prstDash val="solid"/>
                    </a:lnTlToBr>
                    <a:lnBlToTr w="12700" cmpd="sng">
                      <a:noFill/>
                      <a:prstDash val="solid"/>
                    </a:lnBlToTr>
                    <a:solidFill>
                      <a:srgbClr val="EEF7FC"/>
                    </a:solidFill>
                  </a:tcPr>
                </a:tc>
                <a:extLst>
                  <a:ext uri="{0D108BD9-81ED-4DB2-BD59-A6C34878D82A}">
                    <a16:rowId xmlns:a16="http://schemas.microsoft.com/office/drawing/2014/main" val="4101460212"/>
                  </a:ext>
                </a:extLst>
              </a:tr>
              <a:tr h="600240">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algn="l" fontAlgn="t"/>
                      <a:r>
                        <a:rPr lang="en-US" sz="1700" b="1" i="1" u="none" strike="noStrike" dirty="0">
                          <a:solidFill>
                            <a:srgbClr val="3F3F3F"/>
                          </a:solidFill>
                          <a:effectLst/>
                          <a:latin typeface="Cordale"/>
                        </a:rPr>
                        <a:t>Venture teams</a:t>
                      </a:r>
                      <a:endParaRPr lang="en-US" sz="1700" b="1" u="none" strike="noStrike" dirty="0">
                        <a:solidFill>
                          <a:srgbClr val="3F3F3F"/>
                        </a:solidFill>
                        <a:effectLst/>
                        <a:latin typeface="Cordale"/>
                      </a:endParaRPr>
                    </a:p>
                  </a:txBody>
                  <a:tcPr marL="92111" marR="92111" marT="64478" marB="64478">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algn="l" fontAlgn="t"/>
                      <a:r>
                        <a:rPr lang="en-US" sz="1700" u="none" strike="noStrike" dirty="0">
                          <a:solidFill>
                            <a:srgbClr val="3F3F3F"/>
                          </a:solidFill>
                          <a:effectLst/>
                          <a:latin typeface="Cordale"/>
                        </a:rPr>
                        <a:t>teams that operate semi-autonomously to create and develop new products, processes, or businesses</a:t>
                      </a:r>
                    </a:p>
                  </a:txBody>
                  <a:tcPr marL="92111" marR="92111" marT="64478" marB="64478">
                    <a:lnL w="9525" cap="flat" cmpd="sng" algn="ctr">
                      <a:solidFill>
                        <a:srgbClr val="BFBFBF"/>
                      </a:solidFill>
                      <a:prstDash val="solid"/>
                      <a:round/>
                      <a:headEnd type="none" w="med" len="med"/>
                      <a:tailEnd type="none" w="med" len="med"/>
                    </a:lnL>
                    <a:lnR>
                      <a:noFill/>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675254065"/>
                  </a:ext>
                </a:extLst>
              </a:tr>
              <a:tr h="637372">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algn="l" fontAlgn="t"/>
                      <a:r>
                        <a:rPr lang="en-US" sz="1700" b="1" i="1" u="none" strike="noStrike">
                          <a:solidFill>
                            <a:srgbClr val="3F3F3F"/>
                          </a:solidFill>
                          <a:effectLst/>
                          <a:latin typeface="Cordale"/>
                        </a:rPr>
                        <a:t>Virtual teams</a:t>
                      </a:r>
                      <a:endParaRPr lang="en-US" sz="1700" b="1" u="none" strike="noStrike">
                        <a:solidFill>
                          <a:srgbClr val="3F3F3F"/>
                        </a:solidFill>
                        <a:effectLst/>
                        <a:latin typeface="Cordale"/>
                      </a:endParaRPr>
                    </a:p>
                  </a:txBody>
                  <a:tcPr marL="92111" marR="92111" marT="64478" marB="64478">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lnTlToBr w="12700" cmpd="sng">
                      <a:noFill/>
                      <a:prstDash val="solid"/>
                    </a:lnTlToBr>
                    <a:lnBlToTr w="12700" cmpd="sng">
                      <a:noFill/>
                      <a:prstDash val="solid"/>
                    </a:lnBlToTr>
                    <a:solidFill>
                      <a:srgbClr val="EEF7FC"/>
                    </a:solid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algn="l" fontAlgn="t"/>
                      <a:r>
                        <a:rPr lang="en-US" sz="1700" u="none" strike="noStrike">
                          <a:solidFill>
                            <a:srgbClr val="3F3F3F"/>
                          </a:solidFill>
                          <a:effectLst/>
                          <a:latin typeface="Cordale"/>
                        </a:rPr>
                        <a:t>teams of geographically and/or organizationally dispersed coworkers who communicate using telecommunications and information technologies</a:t>
                      </a:r>
                    </a:p>
                  </a:txBody>
                  <a:tcPr marL="92111" marR="92111" marT="64478" marB="64478">
                    <a:lnL w="9525" cap="flat" cmpd="sng" algn="ctr">
                      <a:solidFill>
                        <a:srgbClr val="BFBFBF"/>
                      </a:solidFill>
                      <a:prstDash val="solid"/>
                      <a:round/>
                      <a:headEnd type="none" w="med" len="med"/>
                      <a:tailEnd type="none" w="med" len="med"/>
                    </a:lnL>
                    <a:lnR>
                      <a:noFill/>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lnTlToBr w="12700" cmpd="sng">
                      <a:noFill/>
                      <a:prstDash val="solid"/>
                    </a:lnTlToBr>
                    <a:lnBlToTr w="12700" cmpd="sng">
                      <a:noFill/>
                      <a:prstDash val="solid"/>
                    </a:lnBlToTr>
                    <a:solidFill>
                      <a:srgbClr val="EEF7FC"/>
                    </a:solidFill>
                  </a:tcPr>
                </a:tc>
                <a:extLst>
                  <a:ext uri="{0D108BD9-81ED-4DB2-BD59-A6C34878D82A}">
                    <a16:rowId xmlns:a16="http://schemas.microsoft.com/office/drawing/2014/main" val="1368917572"/>
                  </a:ext>
                </a:extLst>
              </a:tr>
              <a:tr h="454541">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algn="l" fontAlgn="t"/>
                      <a:r>
                        <a:rPr lang="en-US" sz="1700" b="1" i="1" u="none" strike="noStrike" dirty="0">
                          <a:solidFill>
                            <a:srgbClr val="3F3F3F"/>
                          </a:solidFill>
                          <a:effectLst/>
                          <a:latin typeface="Cordale"/>
                        </a:rPr>
                        <a:t>Global teams</a:t>
                      </a:r>
                      <a:endParaRPr lang="en-US" sz="1700" b="1" u="none" strike="noStrike" dirty="0">
                        <a:solidFill>
                          <a:srgbClr val="3F3F3F"/>
                        </a:solidFill>
                        <a:effectLst/>
                        <a:latin typeface="Cordale"/>
                      </a:endParaRPr>
                    </a:p>
                  </a:txBody>
                  <a:tcPr marL="92111" marR="92111" marT="64478" marB="64478">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algn="l" fontAlgn="t"/>
                      <a:r>
                        <a:rPr lang="en-US" sz="1700" u="none" strike="noStrike" dirty="0">
                          <a:solidFill>
                            <a:srgbClr val="3F3F3F"/>
                          </a:solidFill>
                          <a:effectLst/>
                          <a:latin typeface="Cordale"/>
                        </a:rPr>
                        <a:t>face-to-face or virtual teams whose members are from different countries</a:t>
                      </a:r>
                    </a:p>
                  </a:txBody>
                  <a:tcPr marL="92111" marR="92111" marT="64478" marB="64478">
                    <a:lnL w="9525" cap="flat" cmpd="sng" algn="ctr">
                      <a:solidFill>
                        <a:srgbClr val="BFBFBF"/>
                      </a:solidFill>
                      <a:prstDash val="solid"/>
                      <a:round/>
                      <a:headEnd type="none" w="med" len="med"/>
                      <a:tailEnd type="none" w="med" len="med"/>
                    </a:lnL>
                    <a:lnR>
                      <a:noFill/>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883420030"/>
                  </a:ext>
                </a:extLst>
              </a:tr>
            </a:tbl>
          </a:graphicData>
        </a:graphic>
      </p:graphicFrame>
    </p:spTree>
    <p:extLst>
      <p:ext uri="{BB962C8B-B14F-4D97-AF65-F5344CB8AC3E}">
        <p14:creationId xmlns:p14="http://schemas.microsoft.com/office/powerpoint/2010/main" val="401135212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7713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735352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Groups and Teams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0111AE01-D57E-6A5F-7643-2A46A2304380}"/>
              </a:ext>
            </a:extLst>
          </p:cNvPr>
          <p:cNvSpPr txBox="1"/>
          <p:nvPr/>
        </p:nvSpPr>
        <p:spPr>
          <a:xfrm>
            <a:off x="1231490" y="1898756"/>
            <a:ext cx="10198510" cy="461665"/>
          </a:xfrm>
          <a:prstGeom prst="rect">
            <a:avLst/>
          </a:prstGeom>
          <a:noFill/>
        </p:spPr>
        <p:txBody>
          <a:bodyPr wrap="square">
            <a:spAutoFit/>
          </a:bodyPr>
          <a:lstStyle/>
          <a:p>
            <a:pPr algn="ctr"/>
            <a:r>
              <a:rPr lang="en-US" sz="2400" b="1" dirty="0">
                <a:solidFill>
                  <a:srgbClr val="C00000"/>
                </a:solidFill>
                <a:latin typeface="Times New Roman" panose="02020603050405020304" pitchFamily="18" charset="0"/>
                <a:cs typeface="Times New Roman" panose="02020603050405020304" pitchFamily="18" charset="0"/>
              </a:rPr>
              <a:t>Teams</a:t>
            </a:r>
          </a:p>
        </p:txBody>
      </p:sp>
      <p:pic>
        <p:nvPicPr>
          <p:cNvPr id="2" name="Picture 1">
            <a:extLst>
              <a:ext uri="{FF2B5EF4-FFF2-40B4-BE49-F238E27FC236}">
                <a16:creationId xmlns:a16="http://schemas.microsoft.com/office/drawing/2014/main" id="{4F7D3158-A1C0-086B-6109-1C2B6062B929}"/>
              </a:ext>
            </a:extLst>
          </p:cNvPr>
          <p:cNvPicPr>
            <a:picLocks noChangeAspect="1"/>
          </p:cNvPicPr>
          <p:nvPr/>
        </p:nvPicPr>
        <p:blipFill>
          <a:blip r:embed="rId3"/>
          <a:stretch>
            <a:fillRect/>
          </a:stretch>
        </p:blipFill>
        <p:spPr>
          <a:xfrm>
            <a:off x="6334749" y="2390453"/>
            <a:ext cx="4913566" cy="3550980"/>
          </a:xfrm>
          <a:prstGeom prst="rect">
            <a:avLst/>
          </a:prstGeom>
        </p:spPr>
      </p:pic>
      <p:sp>
        <p:nvSpPr>
          <p:cNvPr id="11" name="TextBox 10">
            <a:extLst>
              <a:ext uri="{FF2B5EF4-FFF2-40B4-BE49-F238E27FC236}">
                <a16:creationId xmlns:a16="http://schemas.microsoft.com/office/drawing/2014/main" id="{82A74DFC-E3D5-EEC3-D02F-7B765094A54E}"/>
              </a:ext>
            </a:extLst>
          </p:cNvPr>
          <p:cNvSpPr txBox="1"/>
          <p:nvPr/>
        </p:nvSpPr>
        <p:spPr>
          <a:xfrm>
            <a:off x="942308" y="2689621"/>
            <a:ext cx="4516852" cy="3170099"/>
          </a:xfrm>
          <a:prstGeom prst="rect">
            <a:avLst/>
          </a:prstGeom>
          <a:solidFill>
            <a:srgbClr val="FF9518"/>
          </a:solidFill>
        </p:spPr>
        <p:txBody>
          <a:bodyPr wrap="square">
            <a:spAutoFit/>
          </a:bodyPr>
          <a:lstStyle/>
          <a:p>
            <a:pPr marL="0" marR="0" lvl="0" indent="0" algn="just" defTabSz="914400" eaLnBrk="1" fontAlgn="auto" latinLnBrk="0" hangingPunct="1">
              <a:lnSpc>
                <a:spcPct val="100000"/>
              </a:lnSpc>
              <a:spcBef>
                <a:spcPts val="0"/>
              </a:spcBef>
              <a:spcAft>
                <a:spcPts val="0"/>
              </a:spcAft>
              <a:buClrTx/>
              <a:buSzTx/>
              <a:buFontTx/>
              <a:buNone/>
              <a:tabLst/>
              <a:defRPr/>
            </a:pPr>
            <a:r>
              <a:rPr kumimoji="0" lang="en-US" sz="2000" b="0" i="1"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Virtual teams are becoming increasingly common in organizations. New forms of technology, coupled with pressures to reduce travel costs, make it easy for colleagues who are geographically dispersed to interact in ways that mirror face-to-face interactions. Of course, they may also have a reduced personal connection with their colleagues when meeting this way.</a:t>
            </a:r>
          </a:p>
        </p:txBody>
      </p:sp>
    </p:spTree>
    <p:extLst>
      <p:ext uri="{BB962C8B-B14F-4D97-AF65-F5344CB8AC3E}">
        <p14:creationId xmlns:p14="http://schemas.microsoft.com/office/powerpoint/2010/main" val="118951981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7713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735352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Groups and Teams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0111AE01-D57E-6A5F-7643-2A46A2304380}"/>
              </a:ext>
            </a:extLst>
          </p:cNvPr>
          <p:cNvSpPr txBox="1"/>
          <p:nvPr/>
        </p:nvSpPr>
        <p:spPr>
          <a:xfrm>
            <a:off x="1231490" y="1898756"/>
            <a:ext cx="10198510" cy="461665"/>
          </a:xfrm>
          <a:prstGeom prst="rect">
            <a:avLst/>
          </a:prstGeom>
          <a:noFill/>
        </p:spPr>
        <p:txBody>
          <a:bodyPr wrap="square">
            <a:spAutoFit/>
          </a:bodyPr>
          <a:lstStyle/>
          <a:p>
            <a:pPr algn="ctr"/>
            <a:r>
              <a:rPr lang="en-US" sz="2400" b="1" dirty="0">
                <a:solidFill>
                  <a:srgbClr val="C00000"/>
                </a:solidFill>
                <a:latin typeface="Times New Roman" panose="02020603050405020304" pitchFamily="18" charset="0"/>
                <a:cs typeface="Times New Roman" panose="02020603050405020304" pitchFamily="18" charset="0"/>
              </a:rPr>
              <a:t>Informal Groups</a:t>
            </a:r>
          </a:p>
        </p:txBody>
      </p:sp>
      <p:graphicFrame>
        <p:nvGraphicFramePr>
          <p:cNvPr id="9" name="Table 9">
            <a:extLst>
              <a:ext uri="{FF2B5EF4-FFF2-40B4-BE49-F238E27FC236}">
                <a16:creationId xmlns:a16="http://schemas.microsoft.com/office/drawing/2014/main" id="{B56E7B1D-74DB-7DFD-8919-A7BE03F697D3}"/>
              </a:ext>
            </a:extLst>
          </p:cNvPr>
          <p:cNvGraphicFramePr>
            <a:graphicFrameLocks noGrp="1"/>
          </p:cNvGraphicFramePr>
          <p:nvPr>
            <p:extLst>
              <p:ext uri="{D42A27DB-BD31-4B8C-83A1-F6EECF244321}">
                <p14:modId xmlns:p14="http://schemas.microsoft.com/office/powerpoint/2010/main" val="3171871297"/>
              </p:ext>
            </p:extLst>
          </p:nvPr>
        </p:nvGraphicFramePr>
        <p:xfrm>
          <a:off x="791305" y="2800347"/>
          <a:ext cx="10476464" cy="2834640"/>
        </p:xfrm>
        <a:graphic>
          <a:graphicData uri="http://schemas.openxmlformats.org/drawingml/2006/table">
            <a:tbl>
              <a:tblPr firstRow="1" bandRow="1"/>
              <a:tblGrid>
                <a:gridCol w="1164992">
                  <a:extLst>
                    <a:ext uri="{9D8B030D-6E8A-4147-A177-3AD203B41FA5}">
                      <a16:colId xmlns:a16="http://schemas.microsoft.com/office/drawing/2014/main" val="2794518856"/>
                    </a:ext>
                  </a:extLst>
                </a:gridCol>
                <a:gridCol w="9311472">
                  <a:extLst>
                    <a:ext uri="{9D8B030D-6E8A-4147-A177-3AD203B41FA5}">
                      <a16:colId xmlns:a16="http://schemas.microsoft.com/office/drawing/2014/main" val="3104022207"/>
                    </a:ext>
                  </a:extLst>
                </a:gridCol>
              </a:tblGrid>
              <a:tr h="2601969">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000" b="0" dirty="0">
                          <a:solidFill>
                            <a:schemeClr val="tx1"/>
                          </a:solidFill>
                          <a:cs typeface="+mj-cs"/>
                        </a:rPr>
                        <a:t> </a:t>
                      </a:r>
                      <a:r>
                        <a:rPr lang="en-US" sz="2000" b="1" i="0" kern="1200" dirty="0">
                          <a:solidFill>
                            <a:schemeClr val="tx1"/>
                          </a:solidFill>
                          <a:effectLst/>
                          <a:latin typeface="Times New Roman" panose="02020603050405020304" pitchFamily="18" charset="0"/>
                          <a:ea typeface="+mn-ea"/>
                          <a:cs typeface="Times New Roman" panose="02020603050405020304" pitchFamily="18" charset="0"/>
                        </a:rPr>
                        <a:t>Informal Groups</a:t>
                      </a:r>
                    </a:p>
                    <a:p>
                      <a:pPr marL="0" marR="0" lvl="0" indent="0" algn="just" defTabSz="914400" rtl="0" eaLnBrk="1" fontAlgn="auto" latinLnBrk="0" hangingPunct="1">
                        <a:lnSpc>
                          <a:spcPct val="100000"/>
                        </a:lnSpc>
                        <a:spcBef>
                          <a:spcPts val="0"/>
                        </a:spcBef>
                        <a:spcAft>
                          <a:spcPts val="0"/>
                        </a:spcAft>
                        <a:buClrTx/>
                        <a:buSzTx/>
                        <a:buFontTx/>
                        <a:buNone/>
                        <a:tabLst/>
                        <a:defRPr/>
                      </a:pPr>
                      <a:endParaRPr lang="en-US" sz="2000" b="0" dirty="0">
                        <a:solidFill>
                          <a:schemeClr val="tx1"/>
                        </a:solidFill>
                        <a:cs typeface="+mj-cs"/>
                      </a:endParaRP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285750" indent="-285750" algn="just">
                        <a:buFont typeface="Wingdings" panose="05000000000000000000" pitchFamily="2" charset="2"/>
                        <a:buChar char="§"/>
                      </a:pPr>
                      <a:r>
                        <a:rPr lang="en-US" sz="2000" b="1" u="sng" dirty="0">
                          <a:solidFill>
                            <a:schemeClr val="tx1"/>
                          </a:solidFill>
                          <a:latin typeface="Times New Roman" panose="02020603050405020304" pitchFamily="18" charset="0"/>
                          <a:cs typeface="Times New Roman" panose="02020603050405020304" pitchFamily="18" charset="0"/>
                        </a:rPr>
                        <a:t>informal groups </a:t>
                      </a:r>
                      <a:r>
                        <a:rPr lang="en-US" sz="2000" b="0" u="none" dirty="0">
                          <a:solidFill>
                            <a:schemeClr val="tx1"/>
                          </a:solidFill>
                          <a:latin typeface="Times New Roman" panose="02020603050405020304" pitchFamily="18" charset="0"/>
                          <a:cs typeface="Times New Roman" panose="02020603050405020304" pitchFamily="18" charset="0"/>
                        </a:rPr>
                        <a:t>are formed by their members and consist of friendship groups</a:t>
                      </a:r>
                      <a:r>
                        <a:rPr lang="en-US" sz="2000" b="0" u="none" dirty="0">
                          <a:solidFill>
                            <a:schemeClr val="tx1"/>
                          </a:solidFill>
                          <a:cs typeface="+mj-cs"/>
                        </a:rPr>
                        <a:t>, </a:t>
                      </a:r>
                      <a:r>
                        <a:rPr lang="en-US" sz="2000" b="0" u="none" dirty="0">
                          <a:solidFill>
                            <a:schemeClr val="tx1"/>
                          </a:solidFill>
                          <a:latin typeface="Times New Roman" panose="02020603050405020304" pitchFamily="18" charset="0"/>
                          <a:cs typeface="Times New Roman" panose="02020603050405020304" pitchFamily="18" charset="0"/>
                        </a:rPr>
                        <a:t>which are relatively permanent, and interest groups, which may be shorter-lived.</a:t>
                      </a:r>
                      <a:endParaRPr lang="ar-EG" sz="2000" b="0" u="none" dirty="0">
                        <a:solidFill>
                          <a:schemeClr val="tx1"/>
                        </a:solidFill>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endParaRPr lang="en-US" sz="2000" b="0" u="none" dirty="0">
                        <a:solidFill>
                          <a:schemeClr val="tx1"/>
                        </a:solidFill>
                        <a:cs typeface="+mj-cs"/>
                      </a:endParaRPr>
                    </a:p>
                    <a:p>
                      <a:pPr marL="342900" indent="-342900" algn="just">
                        <a:buFont typeface="+mj-lt"/>
                        <a:buAutoNum type="arabicPeriod"/>
                      </a:pPr>
                      <a:r>
                        <a:rPr lang="en-US" sz="2000" b="1" u="sng" dirty="0">
                          <a:solidFill>
                            <a:schemeClr val="tx1"/>
                          </a:solidFill>
                          <a:latin typeface="Times New Roman" panose="02020603050405020304" pitchFamily="18" charset="0"/>
                          <a:cs typeface="Times New Roman" panose="02020603050405020304" pitchFamily="18" charset="0"/>
                        </a:rPr>
                        <a:t>Friendship groups </a:t>
                      </a:r>
                      <a:r>
                        <a:rPr lang="en-US" sz="2000" b="0" u="none" dirty="0">
                          <a:solidFill>
                            <a:schemeClr val="tx1"/>
                          </a:solidFill>
                          <a:latin typeface="Times New Roman" panose="02020603050405020304" pitchFamily="18" charset="0"/>
                          <a:cs typeface="Times New Roman" panose="02020603050405020304" pitchFamily="18" charset="0"/>
                        </a:rPr>
                        <a:t>arise out of cordial personal relationships among members and the enjoyment they get from being together.</a:t>
                      </a:r>
                    </a:p>
                    <a:p>
                      <a:pPr marL="342900" indent="-342900" algn="just">
                        <a:buFont typeface="+mj-lt"/>
                        <a:buAutoNum type="arabicPeriod"/>
                      </a:pPr>
                      <a:endParaRPr lang="en-US" sz="2000" b="0" u="none" dirty="0">
                        <a:solidFill>
                          <a:schemeClr val="tx1"/>
                        </a:solidFill>
                        <a:cs typeface="+mj-cs"/>
                      </a:endParaRPr>
                    </a:p>
                    <a:p>
                      <a:pPr marL="342900" indent="-342900" algn="just">
                        <a:buFont typeface="+mj-lt"/>
                        <a:buAutoNum type="arabicPeriod"/>
                      </a:pPr>
                      <a:r>
                        <a:rPr lang="en-US" sz="2000" b="1" u="sng" dirty="0">
                          <a:solidFill>
                            <a:schemeClr val="tx1"/>
                          </a:solidFill>
                          <a:latin typeface="Times New Roman" panose="02020603050405020304" pitchFamily="18" charset="0"/>
                          <a:cs typeface="Times New Roman" panose="02020603050405020304" pitchFamily="18" charset="0"/>
                        </a:rPr>
                        <a:t> Interest groups </a:t>
                      </a:r>
                      <a:r>
                        <a:rPr lang="en-US" sz="2000" b="0" u="none" dirty="0">
                          <a:solidFill>
                            <a:schemeClr val="tx1"/>
                          </a:solidFill>
                          <a:latin typeface="Times New Roman" panose="02020603050405020304" pitchFamily="18" charset="0"/>
                          <a:cs typeface="Times New Roman" panose="02020603050405020304" pitchFamily="18" charset="0"/>
                        </a:rPr>
                        <a:t>are organized around a common activity or interest, although friendships may also develop among members.</a:t>
                      </a:r>
                    </a:p>
                    <a:p>
                      <a:pPr marL="342900" indent="-342900" algn="just">
                        <a:buFont typeface="+mj-lt"/>
                        <a:buAutoNum type="arabicPeriod"/>
                      </a:pPr>
                      <a:endParaRPr lang="en-US" sz="2000" b="0" u="none" dirty="0">
                        <a:solidFill>
                          <a:schemeClr val="tx1"/>
                        </a:solidFill>
                        <a:cs typeface="+mj-cs"/>
                      </a:endParaRP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extLst>
                  <a:ext uri="{0D108BD9-81ED-4DB2-BD59-A6C34878D82A}">
                    <a16:rowId xmlns:a16="http://schemas.microsoft.com/office/drawing/2014/main" val="2405907928"/>
                  </a:ext>
                </a:extLst>
              </a:tr>
            </a:tbl>
          </a:graphicData>
        </a:graphic>
      </p:graphicFrame>
    </p:spTree>
    <p:extLst>
      <p:ext uri="{BB962C8B-B14F-4D97-AF65-F5344CB8AC3E}">
        <p14:creationId xmlns:p14="http://schemas.microsoft.com/office/powerpoint/2010/main" val="400894231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7713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735352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Groups and Teams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0111AE01-D57E-6A5F-7643-2A46A2304380}"/>
              </a:ext>
            </a:extLst>
          </p:cNvPr>
          <p:cNvSpPr txBox="1"/>
          <p:nvPr/>
        </p:nvSpPr>
        <p:spPr>
          <a:xfrm>
            <a:off x="1231490" y="1898756"/>
            <a:ext cx="10198510" cy="461665"/>
          </a:xfrm>
          <a:prstGeom prst="rect">
            <a:avLst/>
          </a:prstGeom>
          <a:noFill/>
        </p:spPr>
        <p:txBody>
          <a:bodyPr wrap="square">
            <a:spAutoFit/>
          </a:bodyPr>
          <a:lstStyle/>
          <a:p>
            <a:pPr algn="ctr"/>
            <a:r>
              <a:rPr lang="en-US" sz="2400" b="1" dirty="0">
                <a:solidFill>
                  <a:srgbClr val="C00000"/>
                </a:solidFill>
                <a:latin typeface="Times New Roman" panose="02020603050405020304" pitchFamily="18" charset="0"/>
                <a:cs typeface="Times New Roman" panose="02020603050405020304" pitchFamily="18" charset="0"/>
              </a:rPr>
              <a:t>Informal Groups</a:t>
            </a:r>
          </a:p>
        </p:txBody>
      </p:sp>
      <p:graphicFrame>
        <p:nvGraphicFramePr>
          <p:cNvPr id="2" name="Table 9">
            <a:extLst>
              <a:ext uri="{FF2B5EF4-FFF2-40B4-BE49-F238E27FC236}">
                <a16:creationId xmlns:a16="http://schemas.microsoft.com/office/drawing/2014/main" id="{8FDCC0C6-0E34-50B0-6E64-536C4F53B1BC}"/>
              </a:ext>
            </a:extLst>
          </p:cNvPr>
          <p:cNvGraphicFramePr>
            <a:graphicFrameLocks noGrp="1"/>
          </p:cNvGraphicFramePr>
          <p:nvPr>
            <p:extLst>
              <p:ext uri="{D42A27DB-BD31-4B8C-83A1-F6EECF244321}">
                <p14:modId xmlns:p14="http://schemas.microsoft.com/office/powerpoint/2010/main" val="2735503484"/>
              </p:ext>
            </p:extLst>
          </p:nvPr>
        </p:nvGraphicFramePr>
        <p:xfrm>
          <a:off x="762000" y="2758273"/>
          <a:ext cx="10360306" cy="2373369"/>
        </p:xfrm>
        <a:graphic>
          <a:graphicData uri="http://schemas.openxmlformats.org/drawingml/2006/table">
            <a:tbl>
              <a:tblPr firstRow="1" bandRow="1"/>
              <a:tblGrid>
                <a:gridCol w="1152075">
                  <a:extLst>
                    <a:ext uri="{9D8B030D-6E8A-4147-A177-3AD203B41FA5}">
                      <a16:colId xmlns:a16="http://schemas.microsoft.com/office/drawing/2014/main" val="2794518856"/>
                    </a:ext>
                  </a:extLst>
                </a:gridCol>
                <a:gridCol w="9208231">
                  <a:extLst>
                    <a:ext uri="{9D8B030D-6E8A-4147-A177-3AD203B41FA5}">
                      <a16:colId xmlns:a16="http://schemas.microsoft.com/office/drawing/2014/main" val="3104022207"/>
                    </a:ext>
                  </a:extLst>
                </a:gridCol>
              </a:tblGrid>
              <a:tr h="2373369">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000" b="0" dirty="0">
                          <a:solidFill>
                            <a:schemeClr val="tx1"/>
                          </a:solidFill>
                          <a:latin typeface="Times New Roman" panose="02020603050405020304" pitchFamily="18" charset="0"/>
                          <a:cs typeface="Times New Roman" panose="02020603050405020304" pitchFamily="18" charset="0"/>
                        </a:rPr>
                        <a:t> </a:t>
                      </a:r>
                      <a:r>
                        <a:rPr lang="en-US" sz="2000" b="1" i="0" kern="1200" dirty="0">
                          <a:solidFill>
                            <a:schemeClr val="tx1"/>
                          </a:solidFill>
                          <a:effectLst/>
                          <a:latin typeface="Times New Roman" panose="02020603050405020304" pitchFamily="18" charset="0"/>
                          <a:ea typeface="+mn-ea"/>
                          <a:cs typeface="Times New Roman" panose="02020603050405020304" pitchFamily="18" charset="0"/>
                        </a:rPr>
                        <a:t>Informal Groups</a:t>
                      </a:r>
                    </a:p>
                    <a:p>
                      <a:pPr marL="0" marR="0" lvl="0" indent="0" algn="just" defTabSz="914400" rtl="0" eaLnBrk="1" fontAlgn="auto" latinLnBrk="0" hangingPunct="1">
                        <a:lnSpc>
                          <a:spcPct val="100000"/>
                        </a:lnSpc>
                        <a:spcBef>
                          <a:spcPts val="0"/>
                        </a:spcBef>
                        <a:spcAft>
                          <a:spcPts val="0"/>
                        </a:spcAft>
                        <a:buClrTx/>
                        <a:buSzTx/>
                        <a:buFontTx/>
                        <a:buNone/>
                        <a:tabLst/>
                        <a:defRPr/>
                      </a:pPr>
                      <a:endParaRPr lang="en-US" sz="2000" b="0" dirty="0">
                        <a:solidFill>
                          <a:schemeClr val="tx1"/>
                        </a:solidFill>
                        <a:latin typeface="Times New Roman" panose="02020603050405020304" pitchFamily="18" charset="0"/>
                        <a:cs typeface="Times New Roman" panose="02020603050405020304" pitchFamily="18" charset="0"/>
                      </a:endParaRP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0" indent="0" algn="just">
                        <a:buFont typeface="+mj-lt"/>
                        <a:buNone/>
                      </a:pPr>
                      <a:r>
                        <a:rPr lang="en-US" sz="2000" b="1" u="sng" dirty="0">
                          <a:solidFill>
                            <a:schemeClr val="tx1"/>
                          </a:solidFill>
                          <a:latin typeface="Times New Roman" panose="02020603050405020304" pitchFamily="18" charset="0"/>
                          <a:cs typeface="Times New Roman" panose="02020603050405020304" pitchFamily="18" charset="0"/>
                        </a:rPr>
                        <a:t>Good examples: </a:t>
                      </a:r>
                      <a:r>
                        <a:rPr lang="en-US" sz="2000" b="0" u="none" dirty="0">
                          <a:solidFill>
                            <a:schemeClr val="tx1"/>
                          </a:solidFill>
                          <a:latin typeface="Times New Roman" panose="02020603050405020304" pitchFamily="18" charset="0"/>
                          <a:cs typeface="Times New Roman" panose="02020603050405020304" pitchFamily="18" charset="0"/>
                        </a:rPr>
                        <a:t>of interest groups are the networks of working women that have developed over the last several years.</a:t>
                      </a:r>
                    </a:p>
                    <a:p>
                      <a:pPr marL="0" indent="0" algn="just">
                        <a:buFont typeface="+mj-lt"/>
                        <a:buNone/>
                      </a:pPr>
                      <a:endParaRPr lang="en-US" sz="2000" b="0" u="none" dirty="0">
                        <a:solidFill>
                          <a:schemeClr val="tx1"/>
                        </a:solidFill>
                        <a:latin typeface="Times New Roman" panose="02020603050405020304" pitchFamily="18" charset="0"/>
                        <a:cs typeface="Times New Roman" panose="02020603050405020304" pitchFamily="18" charset="0"/>
                      </a:endParaRPr>
                    </a:p>
                    <a:p>
                      <a:pPr marL="0" indent="0" algn="just">
                        <a:buFont typeface="+mj-lt"/>
                        <a:buNone/>
                      </a:pPr>
                      <a:r>
                        <a:rPr lang="en-US" sz="2000" b="0" u="none" dirty="0">
                          <a:solidFill>
                            <a:schemeClr val="tx1"/>
                          </a:solidFill>
                          <a:latin typeface="Times New Roman" panose="02020603050405020304" pitchFamily="18" charset="0"/>
                          <a:cs typeface="Times New Roman" panose="02020603050405020304" pitchFamily="18" charset="0"/>
                        </a:rPr>
                        <a:t> Many of these groups began as informal social gatherings of women who wanted to meet with other women working in male-dominated organizations, but they soon developed into interest groups whose benefits went far beyond their initial social purposes.</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extLst>
                  <a:ext uri="{0D108BD9-81ED-4DB2-BD59-A6C34878D82A}">
                    <a16:rowId xmlns:a16="http://schemas.microsoft.com/office/drawing/2014/main" val="2405907928"/>
                  </a:ext>
                </a:extLst>
              </a:tr>
            </a:tbl>
          </a:graphicData>
        </a:graphic>
      </p:graphicFrame>
    </p:spTree>
    <p:extLst>
      <p:ext uri="{BB962C8B-B14F-4D97-AF65-F5344CB8AC3E}">
        <p14:creationId xmlns:p14="http://schemas.microsoft.com/office/powerpoint/2010/main" val="125474165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7713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735352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Groups and Teams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0111AE01-D57E-6A5F-7643-2A46A2304380}"/>
              </a:ext>
            </a:extLst>
          </p:cNvPr>
          <p:cNvSpPr txBox="1"/>
          <p:nvPr/>
        </p:nvSpPr>
        <p:spPr>
          <a:xfrm>
            <a:off x="1231490" y="1898756"/>
            <a:ext cx="10198510" cy="461665"/>
          </a:xfrm>
          <a:prstGeom prst="rect">
            <a:avLst/>
          </a:prstGeom>
          <a:noFill/>
        </p:spPr>
        <p:txBody>
          <a:bodyPr wrap="square">
            <a:spAutoFit/>
          </a:bodyPr>
          <a:lstStyle/>
          <a:p>
            <a:pPr algn="ctr"/>
            <a:r>
              <a:rPr lang="en-US" sz="2400" b="1" dirty="0">
                <a:solidFill>
                  <a:srgbClr val="C00000"/>
                </a:solidFill>
                <a:latin typeface="Times New Roman" panose="02020603050405020304" pitchFamily="18" charset="0"/>
                <a:cs typeface="Times New Roman" panose="02020603050405020304" pitchFamily="18" charset="0"/>
              </a:rPr>
              <a:t>Group Performance Factors</a:t>
            </a:r>
          </a:p>
        </p:txBody>
      </p:sp>
      <p:graphicFrame>
        <p:nvGraphicFramePr>
          <p:cNvPr id="9" name="Table 9">
            <a:extLst>
              <a:ext uri="{FF2B5EF4-FFF2-40B4-BE49-F238E27FC236}">
                <a16:creationId xmlns:a16="http://schemas.microsoft.com/office/drawing/2014/main" id="{722CDDF1-B819-0AA0-B6A9-C9A22F4A92EE}"/>
              </a:ext>
            </a:extLst>
          </p:cNvPr>
          <p:cNvGraphicFramePr>
            <a:graphicFrameLocks noGrp="1"/>
          </p:cNvGraphicFramePr>
          <p:nvPr>
            <p:extLst>
              <p:ext uri="{D42A27DB-BD31-4B8C-83A1-F6EECF244321}">
                <p14:modId xmlns:p14="http://schemas.microsoft.com/office/powerpoint/2010/main" val="1380239713"/>
              </p:ext>
            </p:extLst>
          </p:nvPr>
        </p:nvGraphicFramePr>
        <p:xfrm>
          <a:off x="576359" y="2333588"/>
          <a:ext cx="10797209" cy="3749040"/>
        </p:xfrm>
        <a:graphic>
          <a:graphicData uri="http://schemas.openxmlformats.org/drawingml/2006/table">
            <a:tbl>
              <a:tblPr firstRow="1" bandRow="1"/>
              <a:tblGrid>
                <a:gridCol w="1200659">
                  <a:extLst>
                    <a:ext uri="{9D8B030D-6E8A-4147-A177-3AD203B41FA5}">
                      <a16:colId xmlns:a16="http://schemas.microsoft.com/office/drawing/2014/main" val="2794518856"/>
                    </a:ext>
                  </a:extLst>
                </a:gridCol>
                <a:gridCol w="9596550">
                  <a:extLst>
                    <a:ext uri="{9D8B030D-6E8A-4147-A177-3AD203B41FA5}">
                      <a16:colId xmlns:a16="http://schemas.microsoft.com/office/drawing/2014/main" val="3104022207"/>
                    </a:ext>
                  </a:extLst>
                </a:gridCol>
              </a:tblGrid>
              <a:tr h="3518128">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000" b="0" dirty="0">
                          <a:solidFill>
                            <a:schemeClr val="tx1"/>
                          </a:solidFill>
                          <a:latin typeface="Times New Roman" panose="02020603050405020304" pitchFamily="18" charset="0"/>
                          <a:cs typeface="Times New Roman" panose="02020603050405020304" pitchFamily="18" charset="0"/>
                        </a:rPr>
                        <a:t> </a:t>
                      </a:r>
                      <a:r>
                        <a:rPr lang="en-US" sz="2000" b="1" i="0" kern="1200" dirty="0">
                          <a:solidFill>
                            <a:schemeClr val="tx1"/>
                          </a:solidFill>
                          <a:effectLst/>
                          <a:latin typeface="Times New Roman" panose="02020603050405020304" pitchFamily="18" charset="0"/>
                          <a:ea typeface="+mn-ea"/>
                          <a:cs typeface="Times New Roman" panose="02020603050405020304" pitchFamily="18" charset="0"/>
                        </a:rPr>
                        <a:t>Group Performance Factors</a:t>
                      </a:r>
                      <a:endParaRPr lang="en-US" sz="2000" b="0" dirty="0">
                        <a:solidFill>
                          <a:schemeClr val="tx1"/>
                        </a:solidFill>
                        <a:latin typeface="Times New Roman" panose="02020603050405020304" pitchFamily="18" charset="0"/>
                        <a:cs typeface="Times New Roman" panose="02020603050405020304" pitchFamily="18" charset="0"/>
                      </a:endParaRP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285750" indent="-285750" algn="just">
                        <a:buFont typeface="Wingdings" panose="05000000000000000000" pitchFamily="2" charset="2"/>
                        <a:buChar char="§"/>
                      </a:pPr>
                      <a:r>
                        <a:rPr lang="en-US" sz="2000" b="0" u="none" dirty="0">
                          <a:solidFill>
                            <a:schemeClr val="tx1"/>
                          </a:solidFill>
                          <a:latin typeface="Times New Roman" panose="02020603050405020304" pitchFamily="18" charset="0"/>
                          <a:cs typeface="Times New Roman" panose="02020603050405020304" pitchFamily="18" charset="0"/>
                        </a:rPr>
                        <a:t>The performance of any group is affected by several factors (in addition to its reasons for forming and the stages of its development, discussed later).</a:t>
                      </a:r>
                    </a:p>
                    <a:p>
                      <a:pPr marL="285750" indent="-285750" algn="just">
                        <a:buFont typeface="Wingdings" panose="05000000000000000000" pitchFamily="2" charset="2"/>
                        <a:buChar char="§"/>
                      </a:pPr>
                      <a:endParaRPr lang="en-US" sz="2000" b="0" u="none" dirty="0">
                        <a:solidFill>
                          <a:schemeClr val="tx1"/>
                        </a:solidFill>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sz="2000" b="0" u="none" dirty="0">
                          <a:solidFill>
                            <a:schemeClr val="tx1"/>
                          </a:solidFill>
                          <a:latin typeface="Times New Roman" panose="02020603050405020304" pitchFamily="18" charset="0"/>
                          <a:cs typeface="Times New Roman" panose="02020603050405020304" pitchFamily="18" charset="0"/>
                        </a:rPr>
                        <a:t>In a high-performing group, a group synergy often develops in which the group’s performance is more than the sum of the individual contributions of its members. Several additional factors may account for this accelerated performance.</a:t>
                      </a:r>
                    </a:p>
                    <a:p>
                      <a:pPr marL="285750" indent="-285750" algn="just">
                        <a:buFont typeface="Wingdings" panose="05000000000000000000" pitchFamily="2" charset="2"/>
                        <a:buChar char="§"/>
                      </a:pPr>
                      <a:endParaRPr lang="en-US" sz="2000" b="0" u="none" dirty="0">
                        <a:solidFill>
                          <a:schemeClr val="tx1"/>
                        </a:solidFill>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sz="2000" b="0" u="none" dirty="0">
                          <a:solidFill>
                            <a:schemeClr val="tx1"/>
                          </a:solidFill>
                          <a:latin typeface="Times New Roman" panose="02020603050405020304" pitchFamily="18" charset="0"/>
                          <a:cs typeface="Times New Roman" panose="02020603050405020304" pitchFamily="18" charset="0"/>
                        </a:rPr>
                        <a:t>The five basic group performance factors are composition, size, norms, cohesiveness, and informal leadership.</a:t>
                      </a:r>
                    </a:p>
                    <a:p>
                      <a:pPr marL="285750" indent="-285750" algn="just">
                        <a:buFont typeface="Wingdings" panose="05000000000000000000" pitchFamily="2" charset="2"/>
                        <a:buChar char="§"/>
                      </a:pPr>
                      <a:endParaRPr lang="en-US" sz="2000" b="0" u="none" dirty="0">
                        <a:solidFill>
                          <a:schemeClr val="tx1"/>
                        </a:solidFill>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sz="2000" b="0" u="none" dirty="0">
                          <a:solidFill>
                            <a:schemeClr val="tx1"/>
                          </a:solidFill>
                          <a:latin typeface="Times New Roman" panose="02020603050405020304" pitchFamily="18" charset="0"/>
                          <a:cs typeface="Times New Roman" panose="02020603050405020304" pitchFamily="18" charset="0"/>
                        </a:rPr>
                        <a:t>If you are part of a group or team that is not performing effectively, the Improve Your Skills feature might be a useful diagnostic tool.</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extLst>
                  <a:ext uri="{0D108BD9-81ED-4DB2-BD59-A6C34878D82A}">
                    <a16:rowId xmlns:a16="http://schemas.microsoft.com/office/drawing/2014/main" val="2405907928"/>
                  </a:ext>
                </a:extLst>
              </a:tr>
            </a:tbl>
          </a:graphicData>
        </a:graphic>
      </p:graphicFrame>
    </p:spTree>
    <p:extLst>
      <p:ext uri="{BB962C8B-B14F-4D97-AF65-F5344CB8AC3E}">
        <p14:creationId xmlns:p14="http://schemas.microsoft.com/office/powerpoint/2010/main" val="423558749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7713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735352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Groups and Teams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0111AE01-D57E-6A5F-7643-2A46A2304380}"/>
              </a:ext>
            </a:extLst>
          </p:cNvPr>
          <p:cNvSpPr txBox="1"/>
          <p:nvPr/>
        </p:nvSpPr>
        <p:spPr>
          <a:xfrm>
            <a:off x="1231490" y="1898756"/>
            <a:ext cx="10198510" cy="461665"/>
          </a:xfrm>
          <a:prstGeom prst="rect">
            <a:avLst/>
          </a:prstGeom>
          <a:noFill/>
        </p:spPr>
        <p:txBody>
          <a:bodyPr wrap="square">
            <a:spAutoFit/>
          </a:bodyPr>
          <a:lstStyle/>
          <a:p>
            <a:pPr algn="ctr"/>
            <a:r>
              <a:rPr lang="en-US" sz="2400" b="1" dirty="0">
                <a:solidFill>
                  <a:srgbClr val="C00000"/>
                </a:solidFill>
                <a:latin typeface="Times New Roman" panose="02020603050405020304" pitchFamily="18" charset="0"/>
                <a:cs typeface="Times New Roman" panose="02020603050405020304" pitchFamily="18" charset="0"/>
              </a:rPr>
              <a:t>Group Performance Factors</a:t>
            </a:r>
          </a:p>
        </p:txBody>
      </p:sp>
      <p:graphicFrame>
        <p:nvGraphicFramePr>
          <p:cNvPr id="2" name="Table 9">
            <a:extLst>
              <a:ext uri="{FF2B5EF4-FFF2-40B4-BE49-F238E27FC236}">
                <a16:creationId xmlns:a16="http://schemas.microsoft.com/office/drawing/2014/main" id="{E8012C77-B981-B8D7-279A-A773610AD044}"/>
              </a:ext>
            </a:extLst>
          </p:cNvPr>
          <p:cNvGraphicFramePr>
            <a:graphicFrameLocks noGrp="1"/>
          </p:cNvGraphicFramePr>
          <p:nvPr>
            <p:extLst>
              <p:ext uri="{D42A27DB-BD31-4B8C-83A1-F6EECF244321}">
                <p14:modId xmlns:p14="http://schemas.microsoft.com/office/powerpoint/2010/main" val="243033629"/>
              </p:ext>
            </p:extLst>
          </p:nvPr>
        </p:nvGraphicFramePr>
        <p:xfrm>
          <a:off x="732103" y="2455651"/>
          <a:ext cx="10583074" cy="3383280"/>
        </p:xfrm>
        <a:graphic>
          <a:graphicData uri="http://schemas.openxmlformats.org/drawingml/2006/table">
            <a:tbl>
              <a:tblPr firstRow="1" bandRow="1"/>
              <a:tblGrid>
                <a:gridCol w="214957">
                  <a:extLst>
                    <a:ext uri="{9D8B030D-6E8A-4147-A177-3AD203B41FA5}">
                      <a16:colId xmlns:a16="http://schemas.microsoft.com/office/drawing/2014/main" val="2794518856"/>
                    </a:ext>
                  </a:extLst>
                </a:gridCol>
                <a:gridCol w="10368117">
                  <a:extLst>
                    <a:ext uri="{9D8B030D-6E8A-4147-A177-3AD203B41FA5}">
                      <a16:colId xmlns:a16="http://schemas.microsoft.com/office/drawing/2014/main" val="3104022207"/>
                    </a:ext>
                  </a:extLst>
                </a:gridCol>
              </a:tblGrid>
              <a:tr h="3349176">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000" b="0" dirty="0">
                          <a:solidFill>
                            <a:schemeClr val="tx1"/>
                          </a:solidFill>
                          <a:latin typeface="Times New Roman" panose="02020603050405020304" pitchFamily="18" charset="0"/>
                          <a:cs typeface="Times New Roman" panose="02020603050405020304" pitchFamily="18" charset="0"/>
                        </a:rPr>
                        <a:t> </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0" indent="0" algn="just">
                        <a:buFont typeface="Wingdings" panose="05000000000000000000" pitchFamily="2" charset="2"/>
                        <a:buNone/>
                      </a:pPr>
                      <a:r>
                        <a:rPr lang="en-US" sz="2000" b="1" u="sng" dirty="0">
                          <a:solidFill>
                            <a:schemeClr val="tx1"/>
                          </a:solidFill>
                          <a:latin typeface="Times New Roman" panose="02020603050405020304" pitchFamily="18" charset="0"/>
                          <a:cs typeface="Times New Roman" panose="02020603050405020304" pitchFamily="18" charset="0"/>
                        </a:rPr>
                        <a:t>Diagnosing Team Problems</a:t>
                      </a:r>
                    </a:p>
                    <a:p>
                      <a:pPr marL="0" indent="0" algn="just">
                        <a:buFontTx/>
                        <a:buNone/>
                      </a:pPr>
                      <a:r>
                        <a:rPr lang="en-US" sz="2000" b="1" u="none" dirty="0">
                          <a:solidFill>
                            <a:schemeClr val="tx1"/>
                          </a:solidFill>
                          <a:latin typeface="Times New Roman" panose="02020603050405020304" pitchFamily="18" charset="0"/>
                          <a:cs typeface="Times New Roman" panose="02020603050405020304" pitchFamily="18" charset="0"/>
                        </a:rPr>
                        <a:t>Here are some questions you can ask in diagnosing team issues.</a:t>
                      </a:r>
                    </a:p>
                    <a:p>
                      <a:pPr marL="0" indent="0" algn="just">
                        <a:buFontTx/>
                        <a:buNone/>
                      </a:pPr>
                      <a:endParaRPr lang="en-US" sz="800" b="1" u="none" dirty="0">
                        <a:solidFill>
                          <a:schemeClr val="tx1"/>
                        </a:solidFill>
                        <a:latin typeface="Times New Roman" panose="02020603050405020304" pitchFamily="18" charset="0"/>
                        <a:cs typeface="Times New Roman" panose="02020603050405020304" pitchFamily="18" charset="0"/>
                      </a:endParaRPr>
                    </a:p>
                    <a:p>
                      <a:pPr marL="0" indent="0" algn="just">
                        <a:buFont typeface="+mj-lt"/>
                        <a:buNone/>
                      </a:pPr>
                      <a:r>
                        <a:rPr lang="en-US" sz="2000" b="0" i="1" u="sng" dirty="0">
                          <a:solidFill>
                            <a:schemeClr val="tx1"/>
                          </a:solidFill>
                          <a:latin typeface="Times New Roman" panose="02020603050405020304" pitchFamily="18" charset="0"/>
                          <a:cs typeface="Times New Roman" panose="02020603050405020304" pitchFamily="18" charset="0"/>
                        </a:rPr>
                        <a:t>1. Clear direction</a:t>
                      </a:r>
                    </a:p>
                    <a:p>
                      <a:pPr marL="285750" indent="-285750" algn="just">
                        <a:buFont typeface="Wingdings" panose="05000000000000000000" pitchFamily="2" charset="2"/>
                        <a:buChar char="§"/>
                      </a:pPr>
                      <a:r>
                        <a:rPr lang="en-US" sz="2000" b="0" u="none" dirty="0">
                          <a:solidFill>
                            <a:schemeClr val="tx1"/>
                          </a:solidFill>
                          <a:latin typeface="Times New Roman" panose="02020603050405020304" pitchFamily="18" charset="0"/>
                          <a:cs typeface="Times New Roman" panose="02020603050405020304" pitchFamily="18" charset="0"/>
                        </a:rPr>
                        <a:t>Can each of the team members articulate the purpose that the team exists to achieve?</a:t>
                      </a:r>
                    </a:p>
                    <a:p>
                      <a:pPr marL="285750" indent="-285750" algn="just">
                        <a:buFont typeface="Wingdings" panose="05000000000000000000" pitchFamily="2" charset="2"/>
                        <a:buChar char="§"/>
                      </a:pPr>
                      <a:endParaRPr lang="en-US" sz="800" b="0" u="none" dirty="0">
                        <a:solidFill>
                          <a:schemeClr val="tx1"/>
                        </a:solidFill>
                        <a:latin typeface="Times New Roman" panose="02020603050405020304" pitchFamily="18" charset="0"/>
                        <a:cs typeface="Times New Roman" panose="02020603050405020304" pitchFamily="18" charset="0"/>
                      </a:endParaRPr>
                    </a:p>
                    <a:p>
                      <a:pPr marL="0" indent="0" algn="just" defTabSz="914400" rtl="0" eaLnBrk="1" latinLnBrk="0" hangingPunct="1">
                        <a:buFont typeface="+mj-lt"/>
                        <a:buNone/>
                      </a:pPr>
                      <a:r>
                        <a:rPr lang="en-US" sz="2000" b="0" i="1" u="sng" kern="1200" dirty="0">
                          <a:solidFill>
                            <a:schemeClr val="tx1"/>
                          </a:solidFill>
                          <a:latin typeface="Times New Roman" panose="02020603050405020304" pitchFamily="18" charset="0"/>
                          <a:ea typeface="+mn-ea"/>
                          <a:cs typeface="Times New Roman" panose="02020603050405020304" pitchFamily="18" charset="0"/>
                        </a:rPr>
                        <a:t>2.  A real team task</a:t>
                      </a:r>
                    </a:p>
                    <a:p>
                      <a:pPr marL="285750" indent="-285750" algn="just">
                        <a:buFont typeface="Wingdings" panose="05000000000000000000" pitchFamily="2" charset="2"/>
                        <a:buChar char="§"/>
                      </a:pPr>
                      <a:r>
                        <a:rPr lang="en-US" sz="2000" b="0" u="none" dirty="0">
                          <a:solidFill>
                            <a:schemeClr val="tx1"/>
                          </a:solidFill>
                          <a:latin typeface="Times New Roman" panose="02020603050405020304" pitchFamily="18" charset="0"/>
                          <a:cs typeface="Times New Roman" panose="02020603050405020304" pitchFamily="18" charset="0"/>
                        </a:rPr>
                        <a:t>Is the team assigned collective responsibility for all of its customers and major outputs?</a:t>
                      </a:r>
                    </a:p>
                    <a:p>
                      <a:pPr marL="285750" indent="-285750" algn="just">
                        <a:buFont typeface="Wingdings" panose="05000000000000000000" pitchFamily="2" charset="2"/>
                        <a:buChar char="§"/>
                      </a:pPr>
                      <a:r>
                        <a:rPr lang="en-US" sz="2000" b="0" u="none" dirty="0">
                          <a:solidFill>
                            <a:schemeClr val="tx1"/>
                          </a:solidFill>
                          <a:latin typeface="Times New Roman" panose="02020603050405020304" pitchFamily="18" charset="0"/>
                          <a:cs typeface="Times New Roman" panose="02020603050405020304" pitchFamily="18" charset="0"/>
                        </a:rPr>
                        <a:t>Does the team make collective decisions about work strategies (rather than leaving it to individuals)?</a:t>
                      </a:r>
                    </a:p>
                    <a:p>
                      <a:pPr marL="285750" indent="-285750" algn="just">
                        <a:buFont typeface="Wingdings" panose="05000000000000000000" pitchFamily="2" charset="2"/>
                        <a:buChar char="§"/>
                      </a:pPr>
                      <a:r>
                        <a:rPr lang="en-US" sz="2000" b="0" u="none" dirty="0">
                          <a:solidFill>
                            <a:schemeClr val="tx1"/>
                          </a:solidFill>
                          <a:latin typeface="Times New Roman" panose="02020603050405020304" pitchFamily="18" charset="0"/>
                          <a:cs typeface="Times New Roman" panose="02020603050405020304" pitchFamily="18" charset="0"/>
                        </a:rPr>
                        <a:t>Are team members willing and able to help one another?</a:t>
                      </a:r>
                    </a:p>
                    <a:p>
                      <a:pPr marL="285750" indent="-285750" algn="just">
                        <a:buFont typeface="Wingdings" panose="05000000000000000000" pitchFamily="2" charset="2"/>
                        <a:buChar char="§"/>
                      </a:pPr>
                      <a:r>
                        <a:rPr lang="en-US" sz="2000" b="0" u="none" dirty="0">
                          <a:solidFill>
                            <a:schemeClr val="tx1"/>
                          </a:solidFill>
                          <a:latin typeface="Times New Roman" panose="02020603050405020304" pitchFamily="18" charset="0"/>
                          <a:cs typeface="Times New Roman" panose="02020603050405020304" pitchFamily="18" charset="0"/>
                        </a:rPr>
                        <a:t>Does the team get team-level feedback about its performance?</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extLst>
                  <a:ext uri="{0D108BD9-81ED-4DB2-BD59-A6C34878D82A}">
                    <a16:rowId xmlns:a16="http://schemas.microsoft.com/office/drawing/2014/main" val="2405907928"/>
                  </a:ext>
                </a:extLst>
              </a:tr>
            </a:tbl>
          </a:graphicData>
        </a:graphic>
      </p:graphicFrame>
    </p:spTree>
    <p:extLst>
      <p:ext uri="{BB962C8B-B14F-4D97-AF65-F5344CB8AC3E}">
        <p14:creationId xmlns:p14="http://schemas.microsoft.com/office/powerpoint/2010/main" val="128395353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7713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735352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Groups and Teams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0111AE01-D57E-6A5F-7643-2A46A2304380}"/>
              </a:ext>
            </a:extLst>
          </p:cNvPr>
          <p:cNvSpPr txBox="1"/>
          <p:nvPr/>
        </p:nvSpPr>
        <p:spPr>
          <a:xfrm>
            <a:off x="1231490" y="1898756"/>
            <a:ext cx="10198510" cy="461665"/>
          </a:xfrm>
          <a:prstGeom prst="rect">
            <a:avLst/>
          </a:prstGeom>
          <a:noFill/>
        </p:spPr>
        <p:txBody>
          <a:bodyPr wrap="square">
            <a:spAutoFit/>
          </a:bodyPr>
          <a:lstStyle/>
          <a:p>
            <a:pPr algn="ctr"/>
            <a:r>
              <a:rPr lang="en-US" sz="2400" b="1" dirty="0">
                <a:solidFill>
                  <a:srgbClr val="C00000"/>
                </a:solidFill>
                <a:latin typeface="Times New Roman" panose="02020603050405020304" pitchFamily="18" charset="0"/>
                <a:cs typeface="Times New Roman" panose="02020603050405020304" pitchFamily="18" charset="0"/>
              </a:rPr>
              <a:t>Group Performance Factors</a:t>
            </a:r>
          </a:p>
        </p:txBody>
      </p:sp>
      <p:graphicFrame>
        <p:nvGraphicFramePr>
          <p:cNvPr id="9" name="Table 9">
            <a:extLst>
              <a:ext uri="{FF2B5EF4-FFF2-40B4-BE49-F238E27FC236}">
                <a16:creationId xmlns:a16="http://schemas.microsoft.com/office/drawing/2014/main" id="{C7058FE1-7F76-4D6E-22B3-7B9BC2EA81BC}"/>
              </a:ext>
            </a:extLst>
          </p:cNvPr>
          <p:cNvGraphicFramePr>
            <a:graphicFrameLocks noGrp="1"/>
          </p:cNvGraphicFramePr>
          <p:nvPr>
            <p:extLst>
              <p:ext uri="{D42A27DB-BD31-4B8C-83A1-F6EECF244321}">
                <p14:modId xmlns:p14="http://schemas.microsoft.com/office/powerpoint/2010/main" val="2142224153"/>
              </p:ext>
            </p:extLst>
          </p:nvPr>
        </p:nvGraphicFramePr>
        <p:xfrm>
          <a:off x="753204" y="2843133"/>
          <a:ext cx="10470319" cy="2252297"/>
        </p:xfrm>
        <a:graphic>
          <a:graphicData uri="http://schemas.openxmlformats.org/drawingml/2006/table">
            <a:tbl>
              <a:tblPr firstRow="1" bandRow="1"/>
              <a:tblGrid>
                <a:gridCol w="1603788">
                  <a:extLst>
                    <a:ext uri="{9D8B030D-6E8A-4147-A177-3AD203B41FA5}">
                      <a16:colId xmlns:a16="http://schemas.microsoft.com/office/drawing/2014/main" val="2794518856"/>
                    </a:ext>
                  </a:extLst>
                </a:gridCol>
                <a:gridCol w="8866531">
                  <a:extLst>
                    <a:ext uri="{9D8B030D-6E8A-4147-A177-3AD203B41FA5}">
                      <a16:colId xmlns:a16="http://schemas.microsoft.com/office/drawing/2014/main" val="3104022207"/>
                    </a:ext>
                  </a:extLst>
                </a:gridCol>
              </a:tblGrid>
              <a:tr h="2252297">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000" b="0" dirty="0">
                          <a:solidFill>
                            <a:schemeClr val="tx1"/>
                          </a:solidFill>
                          <a:latin typeface="Times New Roman" panose="02020603050405020304" pitchFamily="18" charset="0"/>
                          <a:cs typeface="Times New Roman" panose="02020603050405020304" pitchFamily="18" charset="0"/>
                        </a:rPr>
                        <a:t> </a:t>
                      </a:r>
                      <a:r>
                        <a:rPr lang="en-US" sz="2000" b="1" i="0" kern="1200" dirty="0">
                          <a:solidFill>
                            <a:schemeClr val="tx1"/>
                          </a:solidFill>
                          <a:effectLst/>
                          <a:latin typeface="Times New Roman" panose="02020603050405020304" pitchFamily="18" charset="0"/>
                          <a:ea typeface="+mn-ea"/>
                          <a:cs typeface="Times New Roman" panose="02020603050405020304" pitchFamily="18" charset="0"/>
                        </a:rPr>
                        <a:t>Group Performance Factors</a:t>
                      </a:r>
                      <a:endParaRPr lang="en-US" sz="2000" b="0" dirty="0">
                        <a:solidFill>
                          <a:schemeClr val="tx1"/>
                        </a:solidFill>
                        <a:latin typeface="Times New Roman" panose="02020603050405020304" pitchFamily="18" charset="0"/>
                        <a:cs typeface="Times New Roman" panose="02020603050405020304" pitchFamily="18" charset="0"/>
                      </a:endParaRP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285750" indent="-285750" algn="just">
                        <a:buFont typeface="Wingdings" panose="05000000000000000000" pitchFamily="2" charset="2"/>
                        <a:buChar char="§"/>
                      </a:pPr>
                      <a:endParaRPr lang="en-US" sz="2000" b="0" u="none" dirty="0">
                        <a:solidFill>
                          <a:schemeClr val="tx1"/>
                        </a:solidFill>
                        <a:latin typeface="Times New Roman" panose="02020603050405020304" pitchFamily="18" charset="0"/>
                        <a:cs typeface="Times New Roman" panose="02020603050405020304" pitchFamily="18" charset="0"/>
                      </a:endParaRPr>
                    </a:p>
                    <a:p>
                      <a:pPr marL="0" indent="0" algn="just" defTabSz="914400" rtl="0" eaLnBrk="1" latinLnBrk="0" hangingPunct="1">
                        <a:buFont typeface="+mj-lt"/>
                        <a:buNone/>
                      </a:pPr>
                      <a:r>
                        <a:rPr lang="en-US" sz="2000" b="0" i="1" u="sng" kern="1200" dirty="0">
                          <a:solidFill>
                            <a:schemeClr val="tx1"/>
                          </a:solidFill>
                          <a:latin typeface="Times New Roman" panose="02020603050405020304" pitchFamily="18" charset="0"/>
                          <a:ea typeface="+mn-ea"/>
                          <a:cs typeface="Times New Roman" panose="02020603050405020304" pitchFamily="18" charset="0"/>
                        </a:rPr>
                        <a:t>3. Team rewards</a:t>
                      </a:r>
                    </a:p>
                    <a:p>
                      <a:pPr marL="285750" indent="-285750" algn="just">
                        <a:buFont typeface="Wingdings" panose="05000000000000000000" pitchFamily="2" charset="2"/>
                        <a:buChar char="§"/>
                      </a:pPr>
                      <a:r>
                        <a:rPr lang="en-US" sz="2000" b="0" u="none" dirty="0">
                          <a:solidFill>
                            <a:schemeClr val="tx1"/>
                          </a:solidFill>
                          <a:latin typeface="Times New Roman" panose="02020603050405020304" pitchFamily="18" charset="0"/>
                          <a:cs typeface="Times New Roman" panose="02020603050405020304" pitchFamily="18" charset="0"/>
                        </a:rPr>
                        <a:t>Are more than 80 percent of all rewards available to teams only, and not to individuals?</a:t>
                      </a:r>
                    </a:p>
                    <a:p>
                      <a:pPr marL="0" indent="0" algn="just">
                        <a:buFont typeface="Wingdings" panose="05000000000000000000" pitchFamily="2" charset="2"/>
                        <a:buNone/>
                      </a:pPr>
                      <a:endParaRPr lang="en-US" sz="2000" b="0" u="none" dirty="0">
                        <a:solidFill>
                          <a:schemeClr val="tx1"/>
                        </a:solidFill>
                        <a:latin typeface="Times New Roman" panose="02020603050405020304" pitchFamily="18" charset="0"/>
                        <a:cs typeface="Times New Roman" panose="02020603050405020304" pitchFamily="18" charset="0"/>
                      </a:endParaRP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extLst>
                  <a:ext uri="{0D108BD9-81ED-4DB2-BD59-A6C34878D82A}">
                    <a16:rowId xmlns:a16="http://schemas.microsoft.com/office/drawing/2014/main" val="2405907928"/>
                  </a:ext>
                </a:extLst>
              </a:tr>
            </a:tbl>
          </a:graphicData>
        </a:graphic>
      </p:graphicFrame>
    </p:spTree>
    <p:extLst>
      <p:ext uri="{BB962C8B-B14F-4D97-AF65-F5344CB8AC3E}">
        <p14:creationId xmlns:p14="http://schemas.microsoft.com/office/powerpoint/2010/main" val="45225258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7713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735352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Groups and Teams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0111AE01-D57E-6A5F-7643-2A46A2304380}"/>
              </a:ext>
            </a:extLst>
          </p:cNvPr>
          <p:cNvSpPr txBox="1"/>
          <p:nvPr/>
        </p:nvSpPr>
        <p:spPr>
          <a:xfrm>
            <a:off x="1231490" y="1898756"/>
            <a:ext cx="10198510" cy="461665"/>
          </a:xfrm>
          <a:prstGeom prst="rect">
            <a:avLst/>
          </a:prstGeom>
          <a:noFill/>
        </p:spPr>
        <p:txBody>
          <a:bodyPr wrap="square">
            <a:spAutoFit/>
          </a:bodyPr>
          <a:lstStyle/>
          <a:p>
            <a:pPr algn="ctr"/>
            <a:r>
              <a:rPr lang="en-US" sz="2400" b="1" dirty="0">
                <a:solidFill>
                  <a:srgbClr val="C00000"/>
                </a:solidFill>
                <a:latin typeface="Times New Roman" panose="02020603050405020304" pitchFamily="18" charset="0"/>
                <a:cs typeface="Times New Roman" panose="02020603050405020304" pitchFamily="18" charset="0"/>
              </a:rPr>
              <a:t>Group Performance Factors</a:t>
            </a:r>
          </a:p>
        </p:txBody>
      </p:sp>
      <p:graphicFrame>
        <p:nvGraphicFramePr>
          <p:cNvPr id="2" name="Table 1">
            <a:extLst>
              <a:ext uri="{FF2B5EF4-FFF2-40B4-BE49-F238E27FC236}">
                <a16:creationId xmlns:a16="http://schemas.microsoft.com/office/drawing/2014/main" id="{8670FCE6-1889-0AB7-A93F-93AC27B1B866}"/>
              </a:ext>
            </a:extLst>
          </p:cNvPr>
          <p:cNvGraphicFramePr>
            <a:graphicFrameLocks noGrp="1"/>
          </p:cNvGraphicFramePr>
          <p:nvPr>
            <p:extLst>
              <p:ext uri="{D42A27DB-BD31-4B8C-83A1-F6EECF244321}">
                <p14:modId xmlns:p14="http://schemas.microsoft.com/office/powerpoint/2010/main" val="3222065941"/>
              </p:ext>
            </p:extLst>
          </p:nvPr>
        </p:nvGraphicFramePr>
        <p:xfrm>
          <a:off x="904301" y="2492734"/>
          <a:ext cx="10383398" cy="3444240"/>
        </p:xfrm>
        <a:graphic>
          <a:graphicData uri="http://schemas.openxmlformats.org/drawingml/2006/table">
            <a:tbl>
              <a:tblPr firstRow="1" bandRow="1"/>
              <a:tblGrid>
                <a:gridCol w="1702414">
                  <a:extLst>
                    <a:ext uri="{9D8B030D-6E8A-4147-A177-3AD203B41FA5}">
                      <a16:colId xmlns:a16="http://schemas.microsoft.com/office/drawing/2014/main" val="3871359360"/>
                    </a:ext>
                  </a:extLst>
                </a:gridCol>
                <a:gridCol w="8680984">
                  <a:extLst>
                    <a:ext uri="{9D8B030D-6E8A-4147-A177-3AD203B41FA5}">
                      <a16:colId xmlns:a16="http://schemas.microsoft.com/office/drawing/2014/main" val="1091551387"/>
                    </a:ext>
                  </a:extLst>
                </a:gridCol>
              </a:tblGrid>
              <a:tr h="3057323">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000" b="0" dirty="0">
                          <a:solidFill>
                            <a:schemeClr val="tx1"/>
                          </a:solidFill>
                          <a:latin typeface="Times New Roman" panose="02020603050405020304" pitchFamily="18" charset="0"/>
                          <a:cs typeface="Times New Roman" panose="02020603050405020304" pitchFamily="18" charset="0"/>
                        </a:rPr>
                        <a:t> </a:t>
                      </a:r>
                      <a:r>
                        <a:rPr lang="en-US" sz="2000" b="1" i="0" kern="1200" dirty="0">
                          <a:solidFill>
                            <a:schemeClr val="tx1"/>
                          </a:solidFill>
                          <a:effectLst/>
                          <a:latin typeface="Times New Roman" panose="02020603050405020304" pitchFamily="18" charset="0"/>
                          <a:ea typeface="+mn-ea"/>
                          <a:cs typeface="Times New Roman" panose="02020603050405020304" pitchFamily="18" charset="0"/>
                        </a:rPr>
                        <a:t>Group Performance Factors</a:t>
                      </a:r>
                      <a:endParaRPr lang="en-US" sz="2000" b="0" dirty="0">
                        <a:solidFill>
                          <a:schemeClr val="tx1"/>
                        </a:solidFill>
                        <a:latin typeface="Times New Roman" panose="02020603050405020304" pitchFamily="18" charset="0"/>
                        <a:cs typeface="Times New Roman" panose="02020603050405020304" pitchFamily="18" charset="0"/>
                      </a:endParaRP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0" indent="0" algn="just">
                        <a:buFont typeface="Wingdings" panose="05000000000000000000" pitchFamily="2" charset="2"/>
                        <a:buNone/>
                      </a:pPr>
                      <a:r>
                        <a:rPr lang="en-US" sz="2000" b="0" i="1" u="sng" dirty="0">
                          <a:solidFill>
                            <a:schemeClr val="tx1"/>
                          </a:solidFill>
                          <a:latin typeface="Times New Roman" panose="02020603050405020304" pitchFamily="18" charset="0"/>
                          <a:cs typeface="Times New Roman" panose="02020603050405020304" pitchFamily="18" charset="0"/>
                        </a:rPr>
                        <a:t>4. Basic material resources</a:t>
                      </a:r>
                    </a:p>
                    <a:p>
                      <a:pPr marL="285750" indent="-285750" algn="just">
                        <a:buFont typeface="Wingdings" panose="05000000000000000000" pitchFamily="2" charset="2"/>
                        <a:buChar char="§"/>
                      </a:pPr>
                      <a:r>
                        <a:rPr lang="en-US" sz="2000" b="0" u="none" dirty="0">
                          <a:solidFill>
                            <a:schemeClr val="tx1"/>
                          </a:solidFill>
                          <a:latin typeface="Times New Roman" panose="02020603050405020304" pitchFamily="18" charset="0"/>
                          <a:cs typeface="Times New Roman" panose="02020603050405020304" pitchFamily="18" charset="0"/>
                        </a:rPr>
                        <a:t>Does the team have its own meeting space?</a:t>
                      </a:r>
                    </a:p>
                    <a:p>
                      <a:pPr marL="285750" indent="-285750" algn="just">
                        <a:buFont typeface="Wingdings" panose="05000000000000000000" pitchFamily="2" charset="2"/>
                        <a:buChar char="§"/>
                      </a:pPr>
                      <a:r>
                        <a:rPr lang="en-US" sz="2000" b="0" u="none" dirty="0">
                          <a:solidFill>
                            <a:schemeClr val="tx1"/>
                          </a:solidFill>
                          <a:latin typeface="Times New Roman" panose="02020603050405020304" pitchFamily="18" charset="0"/>
                          <a:cs typeface="Times New Roman" panose="02020603050405020304" pitchFamily="18" charset="0"/>
                        </a:rPr>
                        <a:t>Can the team easily get the basic materials it needs to do its work?</a:t>
                      </a:r>
                    </a:p>
                    <a:p>
                      <a:pPr marL="285750" indent="-285750" algn="just">
                        <a:buFont typeface="Wingdings" panose="05000000000000000000" pitchFamily="2" charset="2"/>
                        <a:buChar char="§"/>
                      </a:pPr>
                      <a:endParaRPr lang="en-US" sz="2000" b="0" u="none" dirty="0">
                        <a:solidFill>
                          <a:schemeClr val="tx1"/>
                        </a:solidFill>
                        <a:latin typeface="Times New Roman" panose="02020603050405020304" pitchFamily="18" charset="0"/>
                        <a:cs typeface="Times New Roman" panose="02020603050405020304" pitchFamily="18" charset="0"/>
                      </a:endParaRPr>
                    </a:p>
                    <a:p>
                      <a:pPr marL="0" indent="0" algn="just" defTabSz="914400" rtl="0" eaLnBrk="1" latinLnBrk="0" hangingPunct="1">
                        <a:buFont typeface="Wingdings" panose="05000000000000000000" pitchFamily="2" charset="2"/>
                        <a:buNone/>
                      </a:pPr>
                      <a:r>
                        <a:rPr lang="en-US" sz="2000" b="0" i="1" u="sng" kern="1200" dirty="0">
                          <a:solidFill>
                            <a:schemeClr val="tx1"/>
                          </a:solidFill>
                          <a:latin typeface="Times New Roman" panose="02020603050405020304" pitchFamily="18" charset="0"/>
                          <a:ea typeface="+mn-ea"/>
                          <a:cs typeface="Times New Roman" panose="02020603050405020304" pitchFamily="18" charset="0"/>
                        </a:rPr>
                        <a:t>5. Authority to manage the work</a:t>
                      </a:r>
                    </a:p>
                    <a:p>
                      <a:pPr marL="285750" indent="-285750" algn="just">
                        <a:buFont typeface="Wingdings" panose="05000000000000000000" pitchFamily="2" charset="2"/>
                        <a:buChar char="§"/>
                      </a:pPr>
                      <a:r>
                        <a:rPr lang="en-US" sz="2000" b="0" u="none" dirty="0">
                          <a:solidFill>
                            <a:schemeClr val="tx1"/>
                          </a:solidFill>
                          <a:latin typeface="Times New Roman" panose="02020603050405020304" pitchFamily="18" charset="0"/>
                          <a:cs typeface="Times New Roman" panose="02020603050405020304" pitchFamily="18" charset="0"/>
                        </a:rPr>
                        <a:t>How to meet client demands  </a:t>
                      </a:r>
                    </a:p>
                    <a:p>
                      <a:pPr marL="285750" indent="-285750" algn="just">
                        <a:buFont typeface="Wingdings" panose="05000000000000000000" pitchFamily="2" charset="2"/>
                        <a:buChar char="§"/>
                      </a:pPr>
                      <a:r>
                        <a:rPr lang="en-US" sz="2000" b="0" u="none" dirty="0">
                          <a:solidFill>
                            <a:schemeClr val="tx1"/>
                          </a:solidFill>
                          <a:latin typeface="Times New Roman" panose="02020603050405020304" pitchFamily="18" charset="0"/>
                          <a:cs typeface="Times New Roman" panose="02020603050405020304" pitchFamily="18" charset="0"/>
                        </a:rPr>
                        <a:t> Which actions to take, and when</a:t>
                      </a:r>
                    </a:p>
                    <a:p>
                      <a:pPr marL="285750" indent="-285750" algn="just">
                        <a:buFont typeface="Wingdings" panose="05000000000000000000" pitchFamily="2" charset="2"/>
                        <a:buChar char="§"/>
                      </a:pPr>
                      <a:r>
                        <a:rPr lang="en-US" sz="2000" b="0" u="none" dirty="0">
                          <a:solidFill>
                            <a:schemeClr val="tx1"/>
                          </a:solidFill>
                          <a:latin typeface="Times New Roman" panose="02020603050405020304" pitchFamily="18" charset="0"/>
                          <a:cs typeface="Times New Roman" panose="02020603050405020304" pitchFamily="18" charset="0"/>
                        </a:rPr>
                        <a:t>Whether to change their work strategies when they deem necessary</a:t>
                      </a:r>
                    </a:p>
                    <a:p>
                      <a:pPr marL="285750" indent="-285750" algn="just">
                        <a:buFont typeface="Wingdings" panose="05000000000000000000" pitchFamily="2" charset="2"/>
                        <a:buChar char="§"/>
                      </a:pPr>
                      <a:r>
                        <a:rPr lang="en-US" sz="2000" b="0" u="none" dirty="0">
                          <a:solidFill>
                            <a:schemeClr val="tx1"/>
                          </a:solidFill>
                          <a:latin typeface="Times New Roman" panose="02020603050405020304" pitchFamily="18" charset="0"/>
                          <a:cs typeface="Times New Roman" panose="02020603050405020304" pitchFamily="18" charset="0"/>
                        </a:rPr>
                        <a:t>Do team members have the authority to decide the following without first receiving special authorization?</a:t>
                      </a:r>
                    </a:p>
                    <a:p>
                      <a:pPr marL="0" indent="0" algn="just" defTabSz="914400" rtl="0" eaLnBrk="1" latinLnBrk="0" hangingPunct="1">
                        <a:buFont typeface="Wingdings" panose="05000000000000000000" pitchFamily="2" charset="2"/>
                        <a:buNone/>
                      </a:pPr>
                      <a:endParaRPr lang="en-US" sz="2000" b="0" u="none" dirty="0">
                        <a:solidFill>
                          <a:schemeClr val="tx1"/>
                        </a:solidFill>
                        <a:latin typeface="Times New Roman" panose="02020603050405020304" pitchFamily="18" charset="0"/>
                        <a:cs typeface="Times New Roman" panose="02020603050405020304" pitchFamily="18" charset="0"/>
                      </a:endParaRP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extLst>
                  <a:ext uri="{0D108BD9-81ED-4DB2-BD59-A6C34878D82A}">
                    <a16:rowId xmlns:a16="http://schemas.microsoft.com/office/drawing/2014/main" val="3251237068"/>
                  </a:ext>
                </a:extLst>
              </a:tr>
            </a:tbl>
          </a:graphicData>
        </a:graphic>
      </p:graphicFrame>
    </p:spTree>
    <p:extLst>
      <p:ext uri="{BB962C8B-B14F-4D97-AF65-F5344CB8AC3E}">
        <p14:creationId xmlns:p14="http://schemas.microsoft.com/office/powerpoint/2010/main" val="217333756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7713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735352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Groups and Teams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0111AE01-D57E-6A5F-7643-2A46A2304380}"/>
              </a:ext>
            </a:extLst>
          </p:cNvPr>
          <p:cNvSpPr txBox="1"/>
          <p:nvPr/>
        </p:nvSpPr>
        <p:spPr>
          <a:xfrm>
            <a:off x="1231490" y="1898756"/>
            <a:ext cx="10198510" cy="461665"/>
          </a:xfrm>
          <a:prstGeom prst="rect">
            <a:avLst/>
          </a:prstGeom>
          <a:noFill/>
        </p:spPr>
        <p:txBody>
          <a:bodyPr wrap="square">
            <a:spAutoFit/>
          </a:bodyPr>
          <a:lstStyle/>
          <a:p>
            <a:pPr algn="ctr"/>
            <a:r>
              <a:rPr lang="en-US" sz="2400" b="1" dirty="0">
                <a:solidFill>
                  <a:srgbClr val="C00000"/>
                </a:solidFill>
                <a:latin typeface="Times New Roman" panose="02020603050405020304" pitchFamily="18" charset="0"/>
                <a:cs typeface="Times New Roman" panose="02020603050405020304" pitchFamily="18" charset="0"/>
              </a:rPr>
              <a:t>Group Performance Factors</a:t>
            </a:r>
          </a:p>
        </p:txBody>
      </p:sp>
      <p:graphicFrame>
        <p:nvGraphicFramePr>
          <p:cNvPr id="9" name="Table 8">
            <a:extLst>
              <a:ext uri="{FF2B5EF4-FFF2-40B4-BE49-F238E27FC236}">
                <a16:creationId xmlns:a16="http://schemas.microsoft.com/office/drawing/2014/main" id="{EA932C51-4D3C-C61A-AEB7-BD80EFEC2D1E}"/>
              </a:ext>
            </a:extLst>
          </p:cNvPr>
          <p:cNvGraphicFramePr>
            <a:graphicFrameLocks noGrp="1"/>
          </p:cNvGraphicFramePr>
          <p:nvPr>
            <p:extLst>
              <p:ext uri="{D42A27DB-BD31-4B8C-83A1-F6EECF244321}">
                <p14:modId xmlns:p14="http://schemas.microsoft.com/office/powerpoint/2010/main" val="3596110849"/>
              </p:ext>
            </p:extLst>
          </p:nvPr>
        </p:nvGraphicFramePr>
        <p:xfrm>
          <a:off x="1099762" y="2605507"/>
          <a:ext cx="9731658" cy="2834640"/>
        </p:xfrm>
        <a:graphic>
          <a:graphicData uri="http://schemas.openxmlformats.org/drawingml/2006/table">
            <a:tbl>
              <a:tblPr firstRow="1" bandRow="1"/>
              <a:tblGrid>
                <a:gridCol w="1595558">
                  <a:extLst>
                    <a:ext uri="{9D8B030D-6E8A-4147-A177-3AD203B41FA5}">
                      <a16:colId xmlns:a16="http://schemas.microsoft.com/office/drawing/2014/main" val="3871359360"/>
                    </a:ext>
                  </a:extLst>
                </a:gridCol>
                <a:gridCol w="8136100">
                  <a:extLst>
                    <a:ext uri="{9D8B030D-6E8A-4147-A177-3AD203B41FA5}">
                      <a16:colId xmlns:a16="http://schemas.microsoft.com/office/drawing/2014/main" val="1091551387"/>
                    </a:ext>
                  </a:extLst>
                </a:gridCol>
              </a:tblGrid>
              <a:tr h="2830569">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000" b="0" dirty="0">
                          <a:solidFill>
                            <a:schemeClr val="tx1"/>
                          </a:solidFill>
                          <a:latin typeface="Times New Roman" panose="02020603050405020304" pitchFamily="18" charset="0"/>
                          <a:cs typeface="Times New Roman" panose="02020603050405020304" pitchFamily="18" charset="0"/>
                        </a:rPr>
                        <a:t> </a:t>
                      </a:r>
                      <a:r>
                        <a:rPr lang="en-US" sz="2000" b="1" i="0" kern="1200" dirty="0">
                          <a:solidFill>
                            <a:schemeClr val="tx1"/>
                          </a:solidFill>
                          <a:effectLst/>
                          <a:latin typeface="Times New Roman" panose="02020603050405020304" pitchFamily="18" charset="0"/>
                          <a:ea typeface="+mn-ea"/>
                          <a:cs typeface="Times New Roman" panose="02020603050405020304" pitchFamily="18" charset="0"/>
                        </a:rPr>
                        <a:t>Group Performance Factors</a:t>
                      </a:r>
                      <a:endParaRPr lang="en-US" sz="2000" b="0" dirty="0">
                        <a:solidFill>
                          <a:schemeClr val="tx1"/>
                        </a:solidFill>
                        <a:latin typeface="Times New Roman" panose="02020603050405020304" pitchFamily="18" charset="0"/>
                        <a:cs typeface="Times New Roman" panose="02020603050405020304" pitchFamily="18" charset="0"/>
                      </a:endParaRP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0" indent="0" algn="just" defTabSz="914400" rtl="0" eaLnBrk="1" latinLnBrk="0" hangingPunct="1">
                        <a:buFont typeface="Wingdings" panose="05000000000000000000" pitchFamily="2" charset="2"/>
                        <a:buNone/>
                      </a:pPr>
                      <a:r>
                        <a:rPr lang="en-US" sz="2000" b="0" i="1" u="sng" kern="1200" dirty="0">
                          <a:solidFill>
                            <a:schemeClr val="tx1"/>
                          </a:solidFill>
                          <a:latin typeface="Times New Roman" panose="02020603050405020304" pitchFamily="18" charset="0"/>
                          <a:ea typeface="+mn-ea"/>
                          <a:cs typeface="Times New Roman" panose="02020603050405020304" pitchFamily="18" charset="0"/>
                        </a:rPr>
                        <a:t>6. Team goals</a:t>
                      </a:r>
                    </a:p>
                    <a:p>
                      <a:pPr marL="285750" indent="-285750" algn="just">
                        <a:buFont typeface="Wingdings" panose="05000000000000000000" pitchFamily="2" charset="2"/>
                        <a:buChar char="§"/>
                      </a:pPr>
                      <a:r>
                        <a:rPr lang="en-US" sz="2000" b="0" u="none" dirty="0">
                          <a:solidFill>
                            <a:schemeClr val="tx1"/>
                          </a:solidFill>
                          <a:latin typeface="Times New Roman" panose="02020603050405020304" pitchFamily="18" charset="0"/>
                          <a:cs typeface="Times New Roman" panose="02020603050405020304" pitchFamily="18" charset="0"/>
                        </a:rPr>
                        <a:t>Can team members articulate specific and shared team goals?</a:t>
                      </a:r>
                    </a:p>
                    <a:p>
                      <a:pPr marL="0" indent="0" algn="just" defTabSz="914400" rtl="0" eaLnBrk="1" latinLnBrk="0" hangingPunct="1">
                        <a:buFont typeface="Wingdings" panose="05000000000000000000" pitchFamily="2" charset="2"/>
                        <a:buNone/>
                      </a:pPr>
                      <a:endParaRPr lang="en-US" sz="2000" b="0" i="1" u="sng" kern="1200" dirty="0">
                        <a:solidFill>
                          <a:schemeClr val="tx1"/>
                        </a:solidFill>
                        <a:latin typeface="Times New Roman" panose="02020603050405020304" pitchFamily="18" charset="0"/>
                        <a:ea typeface="+mn-ea"/>
                        <a:cs typeface="Times New Roman" panose="02020603050405020304" pitchFamily="18" charset="0"/>
                      </a:endParaRPr>
                    </a:p>
                    <a:p>
                      <a:pPr marL="0" indent="0" algn="just" defTabSz="914400" rtl="0" eaLnBrk="1" latinLnBrk="0" hangingPunct="1">
                        <a:buFont typeface="Wingdings" panose="05000000000000000000" pitchFamily="2" charset="2"/>
                        <a:buNone/>
                      </a:pPr>
                      <a:r>
                        <a:rPr lang="en-US" sz="2000" b="0" i="1" u="sng" kern="1200" dirty="0">
                          <a:solidFill>
                            <a:schemeClr val="tx1"/>
                          </a:solidFill>
                          <a:latin typeface="Times New Roman" panose="02020603050405020304" pitchFamily="18" charset="0"/>
                          <a:ea typeface="+mn-ea"/>
                          <a:cs typeface="Times New Roman" panose="02020603050405020304" pitchFamily="18" charset="0"/>
                        </a:rPr>
                        <a:t>7. Improvement norms</a:t>
                      </a:r>
                    </a:p>
                    <a:p>
                      <a:pPr marL="285750" indent="-285750" algn="just">
                        <a:buFont typeface="Wingdings" panose="05000000000000000000" pitchFamily="2" charset="2"/>
                        <a:buChar char="§"/>
                      </a:pPr>
                      <a:r>
                        <a:rPr lang="en-US" sz="2000" b="0" u="none" dirty="0">
                          <a:solidFill>
                            <a:schemeClr val="tx1"/>
                          </a:solidFill>
                          <a:latin typeface="Times New Roman" panose="02020603050405020304" pitchFamily="18" charset="0"/>
                          <a:cs typeface="Times New Roman" panose="02020603050405020304" pitchFamily="18" charset="0"/>
                        </a:rPr>
                        <a:t>Do team members encourage one another to detect and solve problems?</a:t>
                      </a:r>
                    </a:p>
                    <a:p>
                      <a:pPr marL="285750" indent="-285750" algn="just">
                        <a:buFont typeface="Wingdings" panose="05000000000000000000" pitchFamily="2" charset="2"/>
                        <a:buChar char="§"/>
                      </a:pPr>
                      <a:r>
                        <a:rPr lang="en-US" sz="2000" b="0" u="none" dirty="0">
                          <a:solidFill>
                            <a:schemeClr val="tx1"/>
                          </a:solidFill>
                          <a:latin typeface="Times New Roman" panose="02020603050405020304" pitchFamily="18" charset="0"/>
                          <a:cs typeface="Times New Roman" panose="02020603050405020304" pitchFamily="18" charset="0"/>
                        </a:rPr>
                        <a:t>Do members openly discuss differences in what members have to contribute to the team?</a:t>
                      </a:r>
                    </a:p>
                    <a:p>
                      <a:pPr marL="285750" indent="-285750" algn="just">
                        <a:buFont typeface="Wingdings" panose="05000000000000000000" pitchFamily="2" charset="2"/>
                        <a:buChar char="§"/>
                      </a:pPr>
                      <a:r>
                        <a:rPr lang="en-US" sz="2000" b="0" u="none" dirty="0">
                          <a:solidFill>
                            <a:schemeClr val="tx1"/>
                          </a:solidFill>
                          <a:latin typeface="Times New Roman" panose="02020603050405020304" pitchFamily="18" charset="0"/>
                          <a:cs typeface="Times New Roman" panose="02020603050405020304" pitchFamily="18" charset="0"/>
                        </a:rPr>
                        <a:t>Do members encourage experimentation with new ways of operating?</a:t>
                      </a:r>
                    </a:p>
                    <a:p>
                      <a:pPr marL="285750" indent="-285750" algn="just">
                        <a:buFont typeface="Wingdings" panose="05000000000000000000" pitchFamily="2" charset="2"/>
                        <a:buChar char="§"/>
                      </a:pPr>
                      <a:r>
                        <a:rPr lang="en-US" sz="2000" b="0" u="none" dirty="0">
                          <a:solidFill>
                            <a:schemeClr val="tx1"/>
                          </a:solidFill>
                          <a:latin typeface="Times New Roman" panose="02020603050405020304" pitchFamily="18" charset="0"/>
                          <a:cs typeface="Times New Roman" panose="02020603050405020304" pitchFamily="18" charset="0"/>
                        </a:rPr>
                        <a:t>Does the team actively seek to learn from other teams?</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extLst>
                  <a:ext uri="{0D108BD9-81ED-4DB2-BD59-A6C34878D82A}">
                    <a16:rowId xmlns:a16="http://schemas.microsoft.com/office/drawing/2014/main" val="3251237068"/>
                  </a:ext>
                </a:extLst>
              </a:tr>
            </a:tbl>
          </a:graphicData>
        </a:graphic>
      </p:graphicFrame>
    </p:spTree>
    <p:extLst>
      <p:ext uri="{BB962C8B-B14F-4D97-AF65-F5344CB8AC3E}">
        <p14:creationId xmlns:p14="http://schemas.microsoft.com/office/powerpoint/2010/main" val="179626481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7713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735352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Groups and Teams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0111AE01-D57E-6A5F-7643-2A46A2304380}"/>
              </a:ext>
            </a:extLst>
          </p:cNvPr>
          <p:cNvSpPr txBox="1"/>
          <p:nvPr/>
        </p:nvSpPr>
        <p:spPr>
          <a:xfrm>
            <a:off x="1231490" y="1898756"/>
            <a:ext cx="10198510" cy="461665"/>
          </a:xfrm>
          <a:prstGeom prst="rect">
            <a:avLst/>
          </a:prstGeom>
          <a:noFill/>
        </p:spPr>
        <p:txBody>
          <a:bodyPr wrap="square">
            <a:spAutoFit/>
          </a:bodyPr>
          <a:lstStyle/>
          <a:p>
            <a:pPr algn="ctr"/>
            <a:r>
              <a:rPr lang="en-US" sz="2400" b="1" dirty="0">
                <a:solidFill>
                  <a:srgbClr val="C00000"/>
                </a:solidFill>
                <a:latin typeface="Times New Roman" panose="02020603050405020304" pitchFamily="18" charset="0"/>
                <a:cs typeface="Times New Roman" panose="02020603050405020304" pitchFamily="18" charset="0"/>
              </a:rPr>
              <a:t>Group Composition</a:t>
            </a:r>
          </a:p>
        </p:txBody>
      </p:sp>
      <p:graphicFrame>
        <p:nvGraphicFramePr>
          <p:cNvPr id="2" name="Table 1">
            <a:extLst>
              <a:ext uri="{FF2B5EF4-FFF2-40B4-BE49-F238E27FC236}">
                <a16:creationId xmlns:a16="http://schemas.microsoft.com/office/drawing/2014/main" id="{88F72D90-3308-17D0-E123-C7731191632D}"/>
              </a:ext>
            </a:extLst>
          </p:cNvPr>
          <p:cNvGraphicFramePr>
            <a:graphicFrameLocks noGrp="1"/>
          </p:cNvGraphicFramePr>
          <p:nvPr>
            <p:extLst>
              <p:ext uri="{D42A27DB-BD31-4B8C-83A1-F6EECF244321}">
                <p14:modId xmlns:p14="http://schemas.microsoft.com/office/powerpoint/2010/main" val="1569616304"/>
              </p:ext>
            </p:extLst>
          </p:nvPr>
        </p:nvGraphicFramePr>
        <p:xfrm>
          <a:off x="683647" y="2582044"/>
          <a:ext cx="10679985" cy="3139440"/>
        </p:xfrm>
        <a:graphic>
          <a:graphicData uri="http://schemas.openxmlformats.org/drawingml/2006/table">
            <a:tbl>
              <a:tblPr firstRow="1" bandRow="1"/>
              <a:tblGrid>
                <a:gridCol w="1751041">
                  <a:extLst>
                    <a:ext uri="{9D8B030D-6E8A-4147-A177-3AD203B41FA5}">
                      <a16:colId xmlns:a16="http://schemas.microsoft.com/office/drawing/2014/main" val="3871359360"/>
                    </a:ext>
                  </a:extLst>
                </a:gridCol>
                <a:gridCol w="8928944">
                  <a:extLst>
                    <a:ext uri="{9D8B030D-6E8A-4147-A177-3AD203B41FA5}">
                      <a16:colId xmlns:a16="http://schemas.microsoft.com/office/drawing/2014/main" val="1091551387"/>
                    </a:ext>
                  </a:extLst>
                </a:gridCol>
              </a:tblGrid>
              <a:tr h="2678169">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000" b="1" dirty="0">
                          <a:solidFill>
                            <a:schemeClr val="tx1"/>
                          </a:solidFill>
                          <a:latin typeface="Times New Roman" panose="02020603050405020304" pitchFamily="18" charset="0"/>
                          <a:cs typeface="Times New Roman" panose="02020603050405020304" pitchFamily="18" charset="0"/>
                        </a:rPr>
                        <a:t>Group Composition</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0" indent="0" algn="just" defTabSz="914400" rtl="0" eaLnBrk="1" latinLnBrk="0" hangingPunct="1">
                        <a:buFont typeface="Wingdings" panose="05000000000000000000" pitchFamily="2" charset="2"/>
                        <a:buNone/>
                      </a:pPr>
                      <a:r>
                        <a:rPr lang="en-US" sz="2000" b="1" i="0" u="sng" kern="1200" dirty="0">
                          <a:solidFill>
                            <a:schemeClr val="tx1"/>
                          </a:solidFill>
                          <a:latin typeface="Times New Roman" panose="02020603050405020304" pitchFamily="18" charset="0"/>
                          <a:ea typeface="+mn-ea"/>
                          <a:cs typeface="Times New Roman" panose="02020603050405020304" pitchFamily="18" charset="0"/>
                        </a:rPr>
                        <a:t>Group Composition: </a:t>
                      </a:r>
                      <a:r>
                        <a:rPr lang="en-US" sz="2000" b="0" i="0" u="none" kern="1200" dirty="0">
                          <a:solidFill>
                            <a:schemeClr val="tx1"/>
                          </a:solidFill>
                          <a:latin typeface="Times New Roman" panose="02020603050405020304" pitchFamily="18" charset="0"/>
                          <a:ea typeface="+mn-ea"/>
                          <a:cs typeface="Times New Roman" panose="02020603050405020304" pitchFamily="18" charset="0"/>
                        </a:rPr>
                        <a:t>The degree of similarity or difference among group members on factors important to the group’s work</a:t>
                      </a:r>
                    </a:p>
                    <a:p>
                      <a:pPr marL="0" indent="0" algn="just" defTabSz="914400" rtl="0" eaLnBrk="1" latinLnBrk="0" hangingPunct="1">
                        <a:buFont typeface="Wingdings" panose="05000000000000000000" pitchFamily="2" charset="2"/>
                        <a:buNone/>
                      </a:pPr>
                      <a:endParaRPr lang="en-US" sz="2000" b="0" i="0" u="none" kern="1200" dirty="0">
                        <a:solidFill>
                          <a:schemeClr val="tx1"/>
                        </a:solidFill>
                        <a:latin typeface="Times New Roman" panose="02020603050405020304" pitchFamily="18" charset="0"/>
                        <a:ea typeface="+mn-ea"/>
                        <a:cs typeface="Times New Roman" panose="02020603050405020304" pitchFamily="18" charset="0"/>
                      </a:endParaRPr>
                    </a:p>
                    <a:p>
                      <a:pPr marL="285750" indent="-285750" algn="just" defTabSz="914400" rtl="0" eaLnBrk="1" latinLnBrk="0" hangingPunct="1">
                        <a:buFont typeface="Wingdings" panose="05000000000000000000" pitchFamily="2" charset="2"/>
                        <a:buChar char="§"/>
                      </a:pPr>
                      <a:r>
                        <a:rPr lang="en-US" sz="2000" b="0" i="0" u="none" kern="1200" dirty="0">
                          <a:solidFill>
                            <a:schemeClr val="tx1"/>
                          </a:solidFill>
                          <a:latin typeface="Times New Roman" panose="02020603050405020304" pitchFamily="18" charset="0"/>
                          <a:ea typeface="+mn-ea"/>
                          <a:cs typeface="Times New Roman" panose="02020603050405020304" pitchFamily="18" charset="0"/>
                        </a:rPr>
                        <a:t>Group composition is most often described in terms of </a:t>
                      </a:r>
                      <a:r>
                        <a:rPr lang="en-US" sz="2000" b="1" i="0" u="sng" kern="1200" dirty="0">
                          <a:solidFill>
                            <a:schemeClr val="tx1"/>
                          </a:solidFill>
                          <a:latin typeface="Times New Roman" panose="02020603050405020304" pitchFamily="18" charset="0"/>
                          <a:ea typeface="+mn-ea"/>
                          <a:cs typeface="Times New Roman" panose="02020603050405020304" pitchFamily="18" charset="0"/>
                        </a:rPr>
                        <a:t>the homogeneity </a:t>
                      </a:r>
                      <a:r>
                        <a:rPr lang="en-US" sz="2000" b="0" i="0" u="none" kern="1200" dirty="0">
                          <a:solidFill>
                            <a:schemeClr val="tx1"/>
                          </a:solidFill>
                          <a:latin typeface="Times New Roman" panose="02020603050405020304" pitchFamily="18" charset="0"/>
                          <a:ea typeface="+mn-ea"/>
                          <a:cs typeface="Times New Roman" panose="02020603050405020304" pitchFamily="18" charset="0"/>
                        </a:rPr>
                        <a:t>or </a:t>
                      </a:r>
                      <a:r>
                        <a:rPr lang="en-US" sz="2000" b="1" i="0" u="sng" kern="1200" dirty="0">
                          <a:solidFill>
                            <a:schemeClr val="tx1"/>
                          </a:solidFill>
                          <a:latin typeface="Times New Roman" panose="02020603050405020304" pitchFamily="18" charset="0"/>
                          <a:ea typeface="+mn-ea"/>
                          <a:cs typeface="Times New Roman" panose="02020603050405020304" pitchFamily="18" charset="0"/>
                        </a:rPr>
                        <a:t>heterogeneity </a:t>
                      </a:r>
                      <a:r>
                        <a:rPr lang="en-US" sz="2000" b="0" i="0" u="none" kern="1200" dirty="0">
                          <a:solidFill>
                            <a:schemeClr val="tx1"/>
                          </a:solidFill>
                          <a:latin typeface="Times New Roman" panose="02020603050405020304" pitchFamily="18" charset="0"/>
                          <a:ea typeface="+mn-ea"/>
                          <a:cs typeface="Times New Roman" panose="02020603050405020304" pitchFamily="18" charset="0"/>
                        </a:rPr>
                        <a:t>of the members</a:t>
                      </a:r>
                    </a:p>
                    <a:p>
                      <a:pPr marL="285750" indent="-285750" algn="just" defTabSz="914400" rtl="0" eaLnBrk="1" latinLnBrk="0" hangingPunct="1">
                        <a:buFont typeface="Wingdings" panose="05000000000000000000" pitchFamily="2" charset="2"/>
                        <a:buChar char="§"/>
                      </a:pPr>
                      <a:endParaRPr lang="en-US" sz="2000" b="1" i="0" u="none" kern="1200" dirty="0">
                        <a:solidFill>
                          <a:schemeClr val="tx1"/>
                        </a:solidFill>
                        <a:latin typeface="Times New Roman" panose="02020603050405020304" pitchFamily="18" charset="0"/>
                        <a:ea typeface="+mn-ea"/>
                        <a:cs typeface="Times New Roman" panose="02020603050405020304" pitchFamily="18" charset="0"/>
                      </a:endParaRPr>
                    </a:p>
                    <a:p>
                      <a:pPr marL="285750" indent="-285750" algn="just" defTabSz="914400" rtl="0" eaLnBrk="1" latinLnBrk="0" hangingPunct="1">
                        <a:buFont typeface="Wingdings" panose="05000000000000000000" pitchFamily="2" charset="2"/>
                        <a:buChar char="§"/>
                      </a:pPr>
                      <a:r>
                        <a:rPr lang="en-US" sz="2000" b="1" i="0" u="none" kern="1200" dirty="0">
                          <a:solidFill>
                            <a:schemeClr val="tx1"/>
                          </a:solidFill>
                          <a:latin typeface="Times New Roman" panose="02020603050405020304" pitchFamily="18" charset="0"/>
                          <a:ea typeface="+mn-ea"/>
                          <a:cs typeface="Times New Roman" panose="02020603050405020304" pitchFamily="18" charset="0"/>
                        </a:rPr>
                        <a:t>A group is homogeneous </a:t>
                      </a:r>
                      <a:r>
                        <a:rPr lang="en-US" sz="2000" b="0" i="0" u="none" kern="1200" dirty="0">
                          <a:solidFill>
                            <a:schemeClr val="tx1"/>
                          </a:solidFill>
                          <a:latin typeface="Times New Roman" panose="02020603050405020304" pitchFamily="18" charset="0"/>
                          <a:ea typeface="+mn-ea"/>
                          <a:cs typeface="Times New Roman" panose="02020603050405020304" pitchFamily="18" charset="0"/>
                        </a:rPr>
                        <a:t>if the members are similar in one or several ways that are critical to the work of the group, such as in age, work experience, education, technical specialty, or cultural background. </a:t>
                      </a:r>
                    </a:p>
                    <a:p>
                      <a:pPr marL="285750" indent="-285750" algn="just" defTabSz="914400" rtl="0" eaLnBrk="1" latinLnBrk="0" hangingPunct="1">
                        <a:buFont typeface="Wingdings" panose="05000000000000000000" pitchFamily="2" charset="2"/>
                        <a:buChar char="§"/>
                      </a:pPr>
                      <a:endParaRPr lang="en-US" sz="2000" b="0" i="0" u="none" kern="1200" dirty="0">
                        <a:solidFill>
                          <a:schemeClr val="tx1"/>
                        </a:solidFill>
                        <a:latin typeface="Times New Roman" panose="02020603050405020304" pitchFamily="18" charset="0"/>
                        <a:ea typeface="+mn-ea"/>
                        <a:cs typeface="Times New Roman" panose="02020603050405020304" pitchFamily="18" charset="0"/>
                      </a:endParaRP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extLst>
                  <a:ext uri="{0D108BD9-81ED-4DB2-BD59-A6C34878D82A}">
                    <a16:rowId xmlns:a16="http://schemas.microsoft.com/office/drawing/2014/main" val="3251237068"/>
                  </a:ext>
                </a:extLst>
              </a:tr>
            </a:tbl>
          </a:graphicData>
        </a:graphic>
      </p:graphicFrame>
    </p:spTree>
    <p:extLst>
      <p:ext uri="{BB962C8B-B14F-4D97-AF65-F5344CB8AC3E}">
        <p14:creationId xmlns:p14="http://schemas.microsoft.com/office/powerpoint/2010/main" val="305529125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7713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735352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Groups and Teams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0111AE01-D57E-6A5F-7643-2A46A2304380}"/>
              </a:ext>
            </a:extLst>
          </p:cNvPr>
          <p:cNvSpPr txBox="1"/>
          <p:nvPr/>
        </p:nvSpPr>
        <p:spPr>
          <a:xfrm>
            <a:off x="1231490" y="1898756"/>
            <a:ext cx="10198510" cy="461665"/>
          </a:xfrm>
          <a:prstGeom prst="rect">
            <a:avLst/>
          </a:prstGeom>
          <a:noFill/>
        </p:spPr>
        <p:txBody>
          <a:bodyPr wrap="square">
            <a:spAutoFit/>
          </a:bodyPr>
          <a:lstStyle/>
          <a:p>
            <a:pPr algn="ctr"/>
            <a:r>
              <a:rPr lang="en-US" sz="2400" b="1" dirty="0">
                <a:solidFill>
                  <a:srgbClr val="C00000"/>
                </a:solidFill>
                <a:latin typeface="Times New Roman" panose="02020603050405020304" pitchFamily="18" charset="0"/>
                <a:cs typeface="Times New Roman" panose="02020603050405020304" pitchFamily="18" charset="0"/>
              </a:rPr>
              <a:t>Group Composition</a:t>
            </a:r>
          </a:p>
        </p:txBody>
      </p:sp>
      <p:graphicFrame>
        <p:nvGraphicFramePr>
          <p:cNvPr id="9" name="Table 8">
            <a:extLst>
              <a:ext uri="{FF2B5EF4-FFF2-40B4-BE49-F238E27FC236}">
                <a16:creationId xmlns:a16="http://schemas.microsoft.com/office/drawing/2014/main" id="{8CB81439-7597-9B55-CED0-3634223BCE25}"/>
              </a:ext>
            </a:extLst>
          </p:cNvPr>
          <p:cNvGraphicFramePr>
            <a:graphicFrameLocks noGrp="1"/>
          </p:cNvGraphicFramePr>
          <p:nvPr>
            <p:extLst>
              <p:ext uri="{D42A27DB-BD31-4B8C-83A1-F6EECF244321}">
                <p14:modId xmlns:p14="http://schemas.microsoft.com/office/powerpoint/2010/main" val="402548856"/>
              </p:ext>
            </p:extLst>
          </p:nvPr>
        </p:nvGraphicFramePr>
        <p:xfrm>
          <a:off x="766457" y="2517696"/>
          <a:ext cx="10545556" cy="2678169"/>
        </p:xfrm>
        <a:graphic>
          <a:graphicData uri="http://schemas.openxmlformats.org/drawingml/2006/table">
            <a:tbl>
              <a:tblPr firstRow="1" bandRow="1"/>
              <a:tblGrid>
                <a:gridCol w="1729000">
                  <a:extLst>
                    <a:ext uri="{9D8B030D-6E8A-4147-A177-3AD203B41FA5}">
                      <a16:colId xmlns:a16="http://schemas.microsoft.com/office/drawing/2014/main" val="3871359360"/>
                    </a:ext>
                  </a:extLst>
                </a:gridCol>
                <a:gridCol w="8816556">
                  <a:extLst>
                    <a:ext uri="{9D8B030D-6E8A-4147-A177-3AD203B41FA5}">
                      <a16:colId xmlns:a16="http://schemas.microsoft.com/office/drawing/2014/main" val="1091551387"/>
                    </a:ext>
                  </a:extLst>
                </a:gridCol>
              </a:tblGrid>
              <a:tr h="2678169">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000" b="1" dirty="0">
                          <a:solidFill>
                            <a:schemeClr val="tx1"/>
                          </a:solidFill>
                          <a:latin typeface="Times New Roman" panose="02020603050405020304" pitchFamily="18" charset="0"/>
                          <a:cs typeface="Times New Roman" panose="02020603050405020304" pitchFamily="18" charset="0"/>
                        </a:rPr>
                        <a:t>Group Composition</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285750" indent="-285750" algn="just" defTabSz="914400" rtl="0" eaLnBrk="1" latinLnBrk="0" hangingPunct="1">
                        <a:buFont typeface="Wingdings" panose="05000000000000000000" pitchFamily="2" charset="2"/>
                        <a:buChar char="§"/>
                      </a:pPr>
                      <a:endParaRPr lang="en-US" sz="2000" b="0" i="0" u="none" kern="1200" dirty="0">
                        <a:solidFill>
                          <a:schemeClr val="tx1"/>
                        </a:solidFill>
                        <a:latin typeface="Times New Roman" panose="02020603050405020304" pitchFamily="18" charset="0"/>
                        <a:ea typeface="+mn-ea"/>
                        <a:cs typeface="Times New Roman" panose="02020603050405020304" pitchFamily="18" charset="0"/>
                      </a:endParaRPr>
                    </a:p>
                    <a:p>
                      <a:pPr marL="285750" indent="-285750" algn="just" defTabSz="914400" rtl="0" eaLnBrk="1" latinLnBrk="0" hangingPunct="1">
                        <a:buFont typeface="Wingdings" panose="05000000000000000000" pitchFamily="2" charset="2"/>
                        <a:buChar char="§"/>
                      </a:pPr>
                      <a:r>
                        <a:rPr lang="en-US" sz="2000" b="1" i="0" u="none" kern="1200" dirty="0">
                          <a:solidFill>
                            <a:schemeClr val="tx1"/>
                          </a:solidFill>
                          <a:latin typeface="Times New Roman" panose="02020603050405020304" pitchFamily="18" charset="0"/>
                          <a:ea typeface="+mn-ea"/>
                          <a:cs typeface="Times New Roman" panose="02020603050405020304" pitchFamily="18" charset="0"/>
                        </a:rPr>
                        <a:t>In heterogeneous groups, </a:t>
                      </a:r>
                      <a:r>
                        <a:rPr lang="en-US" sz="2000" b="0" i="0" u="none" kern="1200" dirty="0">
                          <a:solidFill>
                            <a:schemeClr val="tx1"/>
                          </a:solidFill>
                          <a:latin typeface="Times New Roman" panose="02020603050405020304" pitchFamily="18" charset="0"/>
                          <a:ea typeface="+mn-ea"/>
                          <a:cs typeface="Times New Roman" panose="02020603050405020304" pitchFamily="18" charset="0"/>
                        </a:rPr>
                        <a:t>the members differ in one or more ways that are critical to the work of the group.</a:t>
                      </a:r>
                    </a:p>
                    <a:p>
                      <a:pPr marL="285750" indent="-285750" algn="just" defTabSz="914400" rtl="0" eaLnBrk="1" latinLnBrk="0" hangingPunct="1">
                        <a:buFont typeface="Wingdings" panose="05000000000000000000" pitchFamily="2" charset="2"/>
                        <a:buChar char="§"/>
                      </a:pPr>
                      <a:endParaRPr lang="en-US" sz="2000" b="0" i="0" u="none" kern="1200" dirty="0">
                        <a:solidFill>
                          <a:schemeClr val="tx1"/>
                        </a:solidFill>
                        <a:latin typeface="Times New Roman" panose="02020603050405020304" pitchFamily="18" charset="0"/>
                        <a:ea typeface="+mn-ea"/>
                        <a:cs typeface="Times New Roman" panose="02020603050405020304" pitchFamily="18" charset="0"/>
                      </a:endParaRPr>
                    </a:p>
                    <a:p>
                      <a:pPr marL="285750" indent="-285750" algn="just" defTabSz="914400" rtl="0" eaLnBrk="1" latinLnBrk="0" hangingPunct="1">
                        <a:buFont typeface="Wingdings" panose="05000000000000000000" pitchFamily="2" charset="2"/>
                        <a:buChar char="§"/>
                      </a:pPr>
                      <a:r>
                        <a:rPr lang="en-US" sz="2000" b="0" i="0" u="none" kern="1200" dirty="0">
                          <a:solidFill>
                            <a:schemeClr val="tx1"/>
                          </a:solidFill>
                          <a:latin typeface="Times New Roman" panose="02020603050405020304" pitchFamily="18" charset="0"/>
                          <a:ea typeface="+mn-ea"/>
                          <a:cs typeface="Times New Roman" panose="02020603050405020304" pitchFamily="18" charset="0"/>
                        </a:rPr>
                        <a:t>A substantial amount of research has explored the relationship between a group’s </a:t>
                      </a:r>
                      <a:r>
                        <a:rPr lang="en-US" sz="2000" b="1" i="0" u="none" kern="1200" dirty="0">
                          <a:solidFill>
                            <a:schemeClr val="tx1"/>
                          </a:solidFill>
                          <a:latin typeface="Times New Roman" panose="02020603050405020304" pitchFamily="18" charset="0"/>
                          <a:ea typeface="+mn-ea"/>
                          <a:cs typeface="Times New Roman" panose="02020603050405020304" pitchFamily="18" charset="0"/>
                        </a:rPr>
                        <a:t>composition and its productivity. </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extLst>
                  <a:ext uri="{0D108BD9-81ED-4DB2-BD59-A6C34878D82A}">
                    <a16:rowId xmlns:a16="http://schemas.microsoft.com/office/drawing/2014/main" val="3251237068"/>
                  </a:ext>
                </a:extLst>
              </a:tr>
            </a:tbl>
          </a:graphicData>
        </a:graphic>
      </p:graphicFrame>
    </p:spTree>
    <p:extLst>
      <p:ext uri="{BB962C8B-B14F-4D97-AF65-F5344CB8AC3E}">
        <p14:creationId xmlns:p14="http://schemas.microsoft.com/office/powerpoint/2010/main" val="338511049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7713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735352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Groups and Teams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0111AE01-D57E-6A5F-7643-2A46A2304380}"/>
              </a:ext>
            </a:extLst>
          </p:cNvPr>
          <p:cNvSpPr txBox="1"/>
          <p:nvPr/>
        </p:nvSpPr>
        <p:spPr>
          <a:xfrm>
            <a:off x="1231490" y="1898756"/>
            <a:ext cx="10198510" cy="461665"/>
          </a:xfrm>
          <a:prstGeom prst="rect">
            <a:avLst/>
          </a:prstGeom>
          <a:noFill/>
        </p:spPr>
        <p:txBody>
          <a:bodyPr wrap="square">
            <a:spAutoFit/>
          </a:bodyPr>
          <a:lstStyle/>
          <a:p>
            <a:pPr algn="ctr"/>
            <a:r>
              <a:rPr lang="en-US" sz="2400" b="1" dirty="0">
                <a:solidFill>
                  <a:srgbClr val="C00000"/>
                </a:solidFill>
                <a:latin typeface="Times New Roman" panose="02020603050405020304" pitchFamily="18" charset="0"/>
                <a:cs typeface="Times New Roman" panose="02020603050405020304" pitchFamily="18" charset="0"/>
              </a:rPr>
              <a:t>Group Composition</a:t>
            </a:r>
          </a:p>
        </p:txBody>
      </p:sp>
      <p:graphicFrame>
        <p:nvGraphicFramePr>
          <p:cNvPr id="2" name="Table 1">
            <a:extLst>
              <a:ext uri="{FF2B5EF4-FFF2-40B4-BE49-F238E27FC236}">
                <a16:creationId xmlns:a16="http://schemas.microsoft.com/office/drawing/2014/main" id="{B2FD6873-EB58-8CF9-A46B-F33BCD3FF49E}"/>
              </a:ext>
            </a:extLst>
          </p:cNvPr>
          <p:cNvGraphicFramePr>
            <a:graphicFrameLocks noGrp="1"/>
          </p:cNvGraphicFramePr>
          <p:nvPr>
            <p:extLst>
              <p:ext uri="{D42A27DB-BD31-4B8C-83A1-F6EECF244321}">
                <p14:modId xmlns:p14="http://schemas.microsoft.com/office/powerpoint/2010/main" val="3083614940"/>
              </p:ext>
            </p:extLst>
          </p:nvPr>
        </p:nvGraphicFramePr>
        <p:xfrm>
          <a:off x="638288" y="2513621"/>
          <a:ext cx="10770704" cy="3505200"/>
        </p:xfrm>
        <a:graphic>
          <a:graphicData uri="http://schemas.openxmlformats.org/drawingml/2006/table">
            <a:tbl>
              <a:tblPr firstRow="1" bandRow="1"/>
              <a:tblGrid>
                <a:gridCol w="208280">
                  <a:extLst>
                    <a:ext uri="{9D8B030D-6E8A-4147-A177-3AD203B41FA5}">
                      <a16:colId xmlns:a16="http://schemas.microsoft.com/office/drawing/2014/main" val="3871359360"/>
                    </a:ext>
                  </a:extLst>
                </a:gridCol>
                <a:gridCol w="10562424">
                  <a:extLst>
                    <a:ext uri="{9D8B030D-6E8A-4147-A177-3AD203B41FA5}">
                      <a16:colId xmlns:a16="http://schemas.microsoft.com/office/drawing/2014/main" val="1091551387"/>
                    </a:ext>
                  </a:extLst>
                </a:gridCol>
              </a:tblGrid>
              <a:tr h="3408984">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0" marR="0" lvl="0" indent="0" algn="just" defTabSz="914400" rtl="0" eaLnBrk="1" fontAlgn="auto" latinLnBrk="0" hangingPunct="1">
                        <a:lnSpc>
                          <a:spcPct val="100000"/>
                        </a:lnSpc>
                        <a:spcBef>
                          <a:spcPts val="0"/>
                        </a:spcBef>
                        <a:spcAft>
                          <a:spcPts val="0"/>
                        </a:spcAft>
                        <a:buClrTx/>
                        <a:buSzTx/>
                        <a:buFontTx/>
                        <a:buNone/>
                        <a:tabLst/>
                        <a:defRPr/>
                      </a:pPr>
                      <a:endParaRPr lang="en-US" sz="2000" b="1" dirty="0">
                        <a:solidFill>
                          <a:schemeClr val="tx1"/>
                        </a:solidFill>
                        <a:latin typeface="Times New Roman" panose="02020603050405020304" pitchFamily="18" charset="0"/>
                        <a:cs typeface="Times New Roman" panose="02020603050405020304" pitchFamily="18" charset="0"/>
                      </a:endParaRP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285750" indent="-285750" algn="just" defTabSz="914400" rtl="0" eaLnBrk="1" latinLnBrk="0" hangingPunct="1">
                        <a:buFont typeface="Wingdings" panose="05000000000000000000" pitchFamily="2" charset="2"/>
                        <a:buChar char="§"/>
                      </a:pPr>
                      <a:r>
                        <a:rPr lang="en-US" sz="2000" b="1" i="0" u="none" kern="1200" dirty="0">
                          <a:solidFill>
                            <a:schemeClr val="tx1"/>
                          </a:solidFill>
                          <a:latin typeface="Times New Roman" panose="02020603050405020304" pitchFamily="18" charset="0"/>
                          <a:ea typeface="+mn-ea"/>
                          <a:cs typeface="Times New Roman" panose="02020603050405020304" pitchFamily="18" charset="0"/>
                        </a:rPr>
                        <a:t>A homogeneous group </a:t>
                      </a:r>
                      <a:r>
                        <a:rPr lang="en-US" sz="2000" b="0" i="0" u="none" kern="1200" dirty="0">
                          <a:solidFill>
                            <a:schemeClr val="tx1"/>
                          </a:solidFill>
                          <a:latin typeface="Times New Roman" panose="02020603050405020304" pitchFamily="18" charset="0"/>
                          <a:ea typeface="+mn-ea"/>
                          <a:cs typeface="Times New Roman" panose="02020603050405020304" pitchFamily="18" charset="0"/>
                        </a:rPr>
                        <a:t>is likely to be more productive when the group task is simple, cooperation is necessary, </a:t>
                      </a:r>
                      <a:r>
                        <a:rPr lang="en-US" sz="2000" b="1" i="0" u="sng" kern="1200" dirty="0">
                          <a:solidFill>
                            <a:schemeClr val="tx1"/>
                          </a:solidFill>
                          <a:latin typeface="Times New Roman" panose="02020603050405020304" pitchFamily="18" charset="0"/>
                          <a:ea typeface="+mn-ea"/>
                          <a:cs typeface="Times New Roman" panose="02020603050405020304" pitchFamily="18" charset="0"/>
                        </a:rPr>
                        <a:t>the group tasks are sequential, or quick action is required</a:t>
                      </a:r>
                      <a:r>
                        <a:rPr lang="en-US" sz="2000" b="0" i="0" u="none" kern="1200" dirty="0">
                          <a:solidFill>
                            <a:schemeClr val="tx1"/>
                          </a:solidFill>
                          <a:latin typeface="Times New Roman" panose="02020603050405020304" pitchFamily="18" charset="0"/>
                          <a:ea typeface="+mn-ea"/>
                          <a:cs typeface="Times New Roman" panose="02020603050405020304" pitchFamily="18" charset="0"/>
                        </a:rPr>
                        <a:t>. </a:t>
                      </a:r>
                    </a:p>
                    <a:p>
                      <a:pPr marL="285750" indent="-285750" algn="just" defTabSz="914400" rtl="0" eaLnBrk="1" latinLnBrk="0" hangingPunct="1">
                        <a:buFont typeface="Wingdings" panose="05000000000000000000" pitchFamily="2" charset="2"/>
                        <a:buChar char="§"/>
                      </a:pPr>
                      <a:endParaRPr lang="en-US" sz="800" b="0" i="0" u="none" kern="1200" dirty="0">
                        <a:solidFill>
                          <a:schemeClr val="tx1"/>
                        </a:solidFill>
                        <a:latin typeface="Times New Roman" panose="02020603050405020304" pitchFamily="18" charset="0"/>
                        <a:ea typeface="+mn-ea"/>
                        <a:cs typeface="Times New Roman" panose="02020603050405020304" pitchFamily="18" charset="0"/>
                      </a:endParaRPr>
                    </a:p>
                    <a:p>
                      <a:pPr marL="285750" indent="-285750" algn="just" defTabSz="914400" rtl="0" eaLnBrk="1" latinLnBrk="0" hangingPunct="1">
                        <a:buFont typeface="Wingdings" panose="05000000000000000000" pitchFamily="2" charset="2"/>
                        <a:buChar char="§"/>
                      </a:pPr>
                      <a:r>
                        <a:rPr lang="en-US" sz="2000" b="1" i="0" u="none" kern="1200" dirty="0">
                          <a:solidFill>
                            <a:schemeClr val="tx1"/>
                          </a:solidFill>
                          <a:latin typeface="Times New Roman" panose="02020603050405020304" pitchFamily="18" charset="0"/>
                          <a:ea typeface="+mn-ea"/>
                          <a:cs typeface="Times New Roman" panose="02020603050405020304" pitchFamily="18" charset="0"/>
                        </a:rPr>
                        <a:t>A heterogeneous group </a:t>
                      </a:r>
                      <a:r>
                        <a:rPr lang="en-US" sz="2000" b="0" i="0" u="none" kern="1200" dirty="0">
                          <a:solidFill>
                            <a:schemeClr val="tx1"/>
                          </a:solidFill>
                          <a:latin typeface="Times New Roman" panose="02020603050405020304" pitchFamily="18" charset="0"/>
                          <a:ea typeface="+mn-ea"/>
                          <a:cs typeface="Times New Roman" panose="02020603050405020304" pitchFamily="18" charset="0"/>
                        </a:rPr>
                        <a:t>is more likely to be productive when the task </a:t>
                      </a:r>
                      <a:r>
                        <a:rPr lang="en-US" sz="2000" b="1" i="0" u="sng" kern="1200" dirty="0">
                          <a:solidFill>
                            <a:schemeClr val="tx1"/>
                          </a:solidFill>
                          <a:latin typeface="Times New Roman" panose="02020603050405020304" pitchFamily="18" charset="0"/>
                          <a:ea typeface="+mn-ea"/>
                          <a:cs typeface="Times New Roman" panose="02020603050405020304" pitchFamily="18" charset="0"/>
                        </a:rPr>
                        <a:t>is complex, requires a collective effort</a:t>
                      </a:r>
                      <a:r>
                        <a:rPr lang="en-US" sz="2000" b="0" i="0" u="none" kern="1200" dirty="0">
                          <a:solidFill>
                            <a:schemeClr val="tx1"/>
                          </a:solidFill>
                          <a:latin typeface="Times New Roman" panose="02020603050405020304" pitchFamily="18" charset="0"/>
                          <a:ea typeface="+mn-ea"/>
                          <a:cs typeface="Times New Roman" panose="02020603050405020304" pitchFamily="18" charset="0"/>
                        </a:rPr>
                        <a:t> (that is, each member does a different task, and the sum of these efforts constitutes the group output), and demands creativity, and when speed is less important than thorough deliberations.</a:t>
                      </a:r>
                    </a:p>
                    <a:p>
                      <a:pPr marL="285750" indent="-285750" algn="just" defTabSz="914400" rtl="0" eaLnBrk="1" latinLnBrk="0" hangingPunct="1">
                        <a:buFont typeface="Wingdings" panose="05000000000000000000" pitchFamily="2" charset="2"/>
                        <a:buChar char="§"/>
                      </a:pPr>
                      <a:endParaRPr lang="en-US" sz="800" b="0" i="0" u="none" kern="1200" dirty="0">
                        <a:solidFill>
                          <a:schemeClr val="tx1"/>
                        </a:solidFill>
                        <a:latin typeface="Times New Roman" panose="02020603050405020304" pitchFamily="18" charset="0"/>
                        <a:ea typeface="+mn-ea"/>
                        <a:cs typeface="Times New Roman" panose="02020603050405020304" pitchFamily="18" charset="0"/>
                      </a:endParaRPr>
                    </a:p>
                    <a:p>
                      <a:pPr marL="285750" indent="-285750" algn="just" defTabSz="914400" rtl="0" eaLnBrk="1" latinLnBrk="0" hangingPunct="1">
                        <a:buFont typeface="Wingdings" panose="05000000000000000000" pitchFamily="2" charset="2"/>
                        <a:buChar char="§"/>
                      </a:pPr>
                      <a:r>
                        <a:rPr lang="en-US" sz="2000" b="0" i="0" u="none" kern="1200" dirty="0">
                          <a:solidFill>
                            <a:schemeClr val="tx1"/>
                          </a:solidFill>
                          <a:latin typeface="Times New Roman" panose="02020603050405020304" pitchFamily="18" charset="0"/>
                          <a:ea typeface="+mn-ea"/>
                          <a:cs typeface="Times New Roman" panose="02020603050405020304" pitchFamily="18" charset="0"/>
                        </a:rPr>
                        <a:t> </a:t>
                      </a:r>
                      <a:r>
                        <a:rPr lang="en-US" sz="2000" b="0" i="0" u="none" kern="1200" dirty="0">
                          <a:solidFill>
                            <a:srgbClr val="FF0000"/>
                          </a:solidFill>
                          <a:latin typeface="Times New Roman" panose="02020603050405020304" pitchFamily="18" charset="0"/>
                          <a:ea typeface="+mn-ea"/>
                          <a:cs typeface="Times New Roman" panose="02020603050405020304" pitchFamily="18" charset="0"/>
                        </a:rPr>
                        <a:t>For example, </a:t>
                      </a:r>
                      <a:r>
                        <a:rPr lang="en-US" sz="2000" b="0" i="0" u="none" kern="1200" dirty="0">
                          <a:solidFill>
                            <a:schemeClr val="tx1"/>
                          </a:solidFill>
                          <a:latin typeface="Times New Roman" panose="02020603050405020304" pitchFamily="18" charset="0"/>
                          <a:ea typeface="+mn-ea"/>
                          <a:cs typeface="Times New Roman" panose="02020603050405020304" pitchFamily="18" charset="0"/>
                        </a:rPr>
                        <a:t>a group asked to generate ideas for marketing a new product probably needs to be heterogeneous to develop as many different ideas as possible.</a:t>
                      </a:r>
                    </a:p>
                    <a:p>
                      <a:pPr marL="285750" indent="-285750" algn="just" defTabSz="914400" rtl="0" eaLnBrk="1" latinLnBrk="0" hangingPunct="1">
                        <a:buFont typeface="Wingdings" panose="05000000000000000000" pitchFamily="2" charset="2"/>
                        <a:buChar char="§"/>
                      </a:pPr>
                      <a:endParaRPr lang="en-US" sz="800" b="0" i="0" u="none" kern="1200" dirty="0">
                        <a:solidFill>
                          <a:schemeClr val="tx1"/>
                        </a:solidFill>
                        <a:latin typeface="Times New Roman" panose="02020603050405020304" pitchFamily="18" charset="0"/>
                        <a:ea typeface="+mn-ea"/>
                        <a:cs typeface="Times New Roman" panose="02020603050405020304" pitchFamily="18" charset="0"/>
                      </a:endParaRPr>
                    </a:p>
                    <a:p>
                      <a:pPr marL="285750" indent="-285750" algn="just" defTabSz="914400" rtl="0" eaLnBrk="1" latinLnBrk="0" hangingPunct="1">
                        <a:buFont typeface="Wingdings" panose="05000000000000000000" pitchFamily="2" charset="2"/>
                        <a:buChar char="§"/>
                      </a:pPr>
                      <a:r>
                        <a:rPr lang="en-US" sz="2000" b="0" i="0" u="none" kern="1200" dirty="0">
                          <a:solidFill>
                            <a:schemeClr val="tx1"/>
                          </a:solidFill>
                          <a:latin typeface="Times New Roman" panose="02020603050405020304" pitchFamily="18" charset="0"/>
                          <a:ea typeface="+mn-ea"/>
                          <a:cs typeface="Times New Roman" panose="02020603050405020304" pitchFamily="18" charset="0"/>
                        </a:rPr>
                        <a:t>A </a:t>
                      </a:r>
                      <a:r>
                        <a:rPr lang="en-US" sz="2000" b="1" i="0" u="none" kern="1200" dirty="0">
                          <a:solidFill>
                            <a:schemeClr val="tx1"/>
                          </a:solidFill>
                          <a:latin typeface="Times New Roman" panose="02020603050405020304" pitchFamily="18" charset="0"/>
                          <a:ea typeface="+mn-ea"/>
                          <a:cs typeface="Times New Roman" panose="02020603050405020304" pitchFamily="18" charset="0"/>
                        </a:rPr>
                        <a:t>homogeneous group </a:t>
                      </a:r>
                      <a:r>
                        <a:rPr lang="en-US" sz="2000" b="0" i="0" u="none" kern="1200" dirty="0">
                          <a:solidFill>
                            <a:schemeClr val="tx1"/>
                          </a:solidFill>
                          <a:latin typeface="Times New Roman" panose="02020603050405020304" pitchFamily="18" charset="0"/>
                          <a:ea typeface="+mn-ea"/>
                          <a:cs typeface="Times New Roman" panose="02020603050405020304" pitchFamily="18" charset="0"/>
                        </a:rPr>
                        <a:t>tends to have less conflict, fewer differences of opinion, smoother communication, and more interactions. </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extLst>
                  <a:ext uri="{0D108BD9-81ED-4DB2-BD59-A6C34878D82A}">
                    <a16:rowId xmlns:a16="http://schemas.microsoft.com/office/drawing/2014/main" val="3251237068"/>
                  </a:ext>
                </a:extLst>
              </a:tr>
            </a:tbl>
          </a:graphicData>
        </a:graphic>
      </p:graphicFrame>
    </p:spTree>
    <p:extLst>
      <p:ext uri="{BB962C8B-B14F-4D97-AF65-F5344CB8AC3E}">
        <p14:creationId xmlns:p14="http://schemas.microsoft.com/office/powerpoint/2010/main" val="125767005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7713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735352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Groups and Teams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0111AE01-D57E-6A5F-7643-2A46A2304380}"/>
              </a:ext>
            </a:extLst>
          </p:cNvPr>
          <p:cNvSpPr txBox="1"/>
          <p:nvPr/>
        </p:nvSpPr>
        <p:spPr>
          <a:xfrm>
            <a:off x="1231490" y="1898756"/>
            <a:ext cx="10198510" cy="461665"/>
          </a:xfrm>
          <a:prstGeom prst="rect">
            <a:avLst/>
          </a:prstGeom>
          <a:noFill/>
        </p:spPr>
        <p:txBody>
          <a:bodyPr wrap="square">
            <a:spAutoFit/>
          </a:bodyPr>
          <a:lstStyle/>
          <a:p>
            <a:pPr algn="ctr"/>
            <a:r>
              <a:rPr lang="en-US" sz="2400" b="1" dirty="0">
                <a:solidFill>
                  <a:srgbClr val="C00000"/>
                </a:solidFill>
                <a:latin typeface="Times New Roman" panose="02020603050405020304" pitchFamily="18" charset="0"/>
                <a:cs typeface="Times New Roman" panose="02020603050405020304" pitchFamily="18" charset="0"/>
              </a:rPr>
              <a:t>Group Composition</a:t>
            </a:r>
          </a:p>
        </p:txBody>
      </p:sp>
      <p:graphicFrame>
        <p:nvGraphicFramePr>
          <p:cNvPr id="9" name="Table 8">
            <a:extLst>
              <a:ext uri="{FF2B5EF4-FFF2-40B4-BE49-F238E27FC236}">
                <a16:creationId xmlns:a16="http://schemas.microsoft.com/office/drawing/2014/main" id="{C6CF158D-56FB-4475-48AB-99E4CD91D90B}"/>
              </a:ext>
            </a:extLst>
          </p:cNvPr>
          <p:cNvGraphicFramePr>
            <a:graphicFrameLocks noGrp="1"/>
          </p:cNvGraphicFramePr>
          <p:nvPr>
            <p:extLst>
              <p:ext uri="{D42A27DB-BD31-4B8C-83A1-F6EECF244321}">
                <p14:modId xmlns:p14="http://schemas.microsoft.com/office/powerpoint/2010/main" val="1196204331"/>
              </p:ext>
            </p:extLst>
          </p:nvPr>
        </p:nvGraphicFramePr>
        <p:xfrm>
          <a:off x="544767" y="2590846"/>
          <a:ext cx="10798072" cy="3383280"/>
        </p:xfrm>
        <a:graphic>
          <a:graphicData uri="http://schemas.openxmlformats.org/drawingml/2006/table">
            <a:tbl>
              <a:tblPr firstRow="1" bandRow="1"/>
              <a:tblGrid>
                <a:gridCol w="208280">
                  <a:extLst>
                    <a:ext uri="{9D8B030D-6E8A-4147-A177-3AD203B41FA5}">
                      <a16:colId xmlns:a16="http://schemas.microsoft.com/office/drawing/2014/main" val="3871359360"/>
                    </a:ext>
                  </a:extLst>
                </a:gridCol>
                <a:gridCol w="10589792">
                  <a:extLst>
                    <a:ext uri="{9D8B030D-6E8A-4147-A177-3AD203B41FA5}">
                      <a16:colId xmlns:a16="http://schemas.microsoft.com/office/drawing/2014/main" val="1091551387"/>
                    </a:ext>
                  </a:extLst>
                </a:gridCol>
              </a:tblGrid>
              <a:tr h="3331758">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0" marR="0" lvl="0" indent="0" algn="just" defTabSz="914400" rtl="0" eaLnBrk="1" fontAlgn="auto" latinLnBrk="0" hangingPunct="1">
                        <a:lnSpc>
                          <a:spcPct val="100000"/>
                        </a:lnSpc>
                        <a:spcBef>
                          <a:spcPts val="0"/>
                        </a:spcBef>
                        <a:spcAft>
                          <a:spcPts val="0"/>
                        </a:spcAft>
                        <a:buClrTx/>
                        <a:buSzTx/>
                        <a:buFontTx/>
                        <a:buNone/>
                        <a:tabLst/>
                        <a:defRPr/>
                      </a:pPr>
                      <a:endParaRPr lang="en-US" sz="2000" b="1" dirty="0">
                        <a:solidFill>
                          <a:schemeClr val="tx1"/>
                        </a:solidFill>
                        <a:latin typeface="Times New Roman" panose="02020603050405020304" pitchFamily="18" charset="0"/>
                        <a:cs typeface="Times New Roman" panose="02020603050405020304" pitchFamily="18" charset="0"/>
                      </a:endParaRP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285750" indent="-285750" algn="just" defTabSz="914400" rtl="0" eaLnBrk="1" latinLnBrk="0" hangingPunct="1">
                        <a:buFont typeface="Wingdings" panose="05000000000000000000" pitchFamily="2" charset="2"/>
                        <a:buChar char="§"/>
                      </a:pPr>
                      <a:r>
                        <a:rPr lang="en-US" sz="2000" b="0" i="0" u="none" kern="1200" dirty="0">
                          <a:solidFill>
                            <a:schemeClr val="tx1"/>
                          </a:solidFill>
                          <a:latin typeface="Times New Roman" panose="02020603050405020304" pitchFamily="18" charset="0"/>
                          <a:ea typeface="+mn-ea"/>
                          <a:cs typeface="Times New Roman" panose="02020603050405020304" pitchFamily="18" charset="0"/>
                        </a:rPr>
                        <a:t>When a task requires cooperation and speed, a homogeneous group is therefore more desirable.</a:t>
                      </a:r>
                    </a:p>
                    <a:p>
                      <a:pPr marL="285750" indent="-285750" algn="just" defTabSz="914400" rtl="0" eaLnBrk="1" latinLnBrk="0" hangingPunct="1">
                        <a:buFont typeface="Wingdings" panose="05000000000000000000" pitchFamily="2" charset="2"/>
                        <a:buChar char="§"/>
                      </a:pPr>
                      <a:endParaRPr lang="en-US" sz="2000" b="0" i="0" u="none" kern="1200" dirty="0">
                        <a:solidFill>
                          <a:schemeClr val="tx1"/>
                        </a:solidFill>
                        <a:latin typeface="Times New Roman" panose="02020603050405020304" pitchFamily="18" charset="0"/>
                        <a:ea typeface="+mn-ea"/>
                        <a:cs typeface="Times New Roman" panose="02020603050405020304" pitchFamily="18" charset="0"/>
                      </a:endParaRPr>
                    </a:p>
                    <a:p>
                      <a:pPr marL="285750" indent="-285750" algn="just" defTabSz="914400" rtl="0" eaLnBrk="1" latinLnBrk="0" hangingPunct="1">
                        <a:buFont typeface="Wingdings" panose="05000000000000000000" pitchFamily="2" charset="2"/>
                        <a:buChar char="§"/>
                      </a:pPr>
                      <a:r>
                        <a:rPr lang="en-US" sz="2000" b="0" i="0" u="none" kern="1200" dirty="0">
                          <a:solidFill>
                            <a:schemeClr val="tx1"/>
                          </a:solidFill>
                          <a:latin typeface="Times New Roman" panose="02020603050405020304" pitchFamily="18" charset="0"/>
                          <a:ea typeface="+mn-ea"/>
                          <a:cs typeface="Times New Roman" panose="02020603050405020304" pitchFamily="18" charset="0"/>
                        </a:rPr>
                        <a:t> If, however, the task requires complex analysis of information and creativity to arrive at the best possible solution, a heterogeneous group may be more appropriate because it generates a wide range of viewpoints. More discussion and more conflict are likely, both of which can enhance the group’s decision making.</a:t>
                      </a:r>
                    </a:p>
                    <a:p>
                      <a:pPr marL="285750" indent="-285750" algn="just" defTabSz="914400" rtl="0" eaLnBrk="1" latinLnBrk="0" hangingPunct="1">
                        <a:buFont typeface="Wingdings" panose="05000000000000000000" pitchFamily="2" charset="2"/>
                        <a:buChar char="§"/>
                      </a:pPr>
                      <a:endParaRPr lang="en-US" sz="800" b="0" i="0" u="none" kern="1200" dirty="0">
                        <a:solidFill>
                          <a:schemeClr val="tx1"/>
                        </a:solidFill>
                        <a:latin typeface="Times New Roman" panose="02020603050405020304" pitchFamily="18" charset="0"/>
                        <a:ea typeface="+mn-ea"/>
                        <a:cs typeface="Times New Roman" panose="02020603050405020304" pitchFamily="18" charset="0"/>
                      </a:endParaRPr>
                    </a:p>
                    <a:p>
                      <a:pPr marL="285750" indent="-285750" algn="just" defTabSz="914400" rtl="0" eaLnBrk="1" latinLnBrk="0" hangingPunct="1">
                        <a:buFont typeface="Wingdings" panose="05000000000000000000" pitchFamily="2" charset="2"/>
                        <a:buChar char="§"/>
                      </a:pPr>
                      <a:r>
                        <a:rPr lang="en-US" sz="2000" b="0" i="0" u="none" kern="1200" dirty="0">
                          <a:solidFill>
                            <a:schemeClr val="tx1"/>
                          </a:solidFill>
                          <a:latin typeface="Times New Roman" panose="02020603050405020304" pitchFamily="18" charset="0"/>
                          <a:ea typeface="+mn-ea"/>
                          <a:cs typeface="Times New Roman" panose="02020603050405020304" pitchFamily="18" charset="0"/>
                        </a:rPr>
                        <a:t>Group composition becomes especially important as organizations become increasingly more culturally diverse.</a:t>
                      </a:r>
                    </a:p>
                    <a:p>
                      <a:pPr marL="285750" indent="-285750" algn="just" defTabSz="914400" rtl="0" eaLnBrk="1" latinLnBrk="0" hangingPunct="1">
                        <a:buFont typeface="Wingdings" panose="05000000000000000000" pitchFamily="2" charset="2"/>
                        <a:buChar char="§"/>
                      </a:pPr>
                      <a:endParaRPr lang="en-US" sz="800" b="0" i="0" u="none" kern="1200" dirty="0">
                        <a:solidFill>
                          <a:schemeClr val="tx1"/>
                        </a:solidFill>
                        <a:latin typeface="Times New Roman" panose="02020603050405020304" pitchFamily="18" charset="0"/>
                        <a:ea typeface="+mn-ea"/>
                        <a:cs typeface="Times New Roman" panose="02020603050405020304" pitchFamily="18" charset="0"/>
                      </a:endParaRPr>
                    </a:p>
                    <a:p>
                      <a:pPr marL="285750" indent="-285750" algn="just" defTabSz="914400" rtl="0" eaLnBrk="1" latinLnBrk="0" hangingPunct="1">
                        <a:buFont typeface="Wingdings" panose="05000000000000000000" pitchFamily="2" charset="2"/>
                        <a:buChar char="§"/>
                      </a:pPr>
                      <a:r>
                        <a:rPr lang="en-US" sz="2000" b="0" i="0" u="none" kern="1200" dirty="0">
                          <a:solidFill>
                            <a:schemeClr val="tx1"/>
                          </a:solidFill>
                          <a:latin typeface="Times New Roman" panose="02020603050405020304" pitchFamily="18" charset="0"/>
                          <a:ea typeface="+mn-ea"/>
                          <a:cs typeface="Times New Roman" panose="02020603050405020304" pitchFamily="18" charset="0"/>
                        </a:rPr>
                        <a:t> Cultures differ in the importance they place on group membership and in how they view authority, uncertainty, and other important factors.</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extLst>
                  <a:ext uri="{0D108BD9-81ED-4DB2-BD59-A6C34878D82A}">
                    <a16:rowId xmlns:a16="http://schemas.microsoft.com/office/drawing/2014/main" val="3251237068"/>
                  </a:ext>
                </a:extLst>
              </a:tr>
            </a:tbl>
          </a:graphicData>
        </a:graphic>
      </p:graphicFrame>
    </p:spTree>
    <p:extLst>
      <p:ext uri="{BB962C8B-B14F-4D97-AF65-F5344CB8AC3E}">
        <p14:creationId xmlns:p14="http://schemas.microsoft.com/office/powerpoint/2010/main" val="212241340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7713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735352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Groups and Teams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0111AE01-D57E-6A5F-7643-2A46A2304380}"/>
              </a:ext>
            </a:extLst>
          </p:cNvPr>
          <p:cNvSpPr txBox="1"/>
          <p:nvPr/>
        </p:nvSpPr>
        <p:spPr>
          <a:xfrm>
            <a:off x="1231490" y="1898756"/>
            <a:ext cx="10198510" cy="461665"/>
          </a:xfrm>
          <a:prstGeom prst="rect">
            <a:avLst/>
          </a:prstGeom>
          <a:noFill/>
        </p:spPr>
        <p:txBody>
          <a:bodyPr wrap="square">
            <a:spAutoFit/>
          </a:bodyPr>
          <a:lstStyle/>
          <a:p>
            <a:pPr algn="ctr"/>
            <a:r>
              <a:rPr lang="en-US" sz="2400" b="1" dirty="0">
                <a:solidFill>
                  <a:srgbClr val="C00000"/>
                </a:solidFill>
                <a:latin typeface="Times New Roman" panose="02020603050405020304" pitchFamily="18" charset="0"/>
                <a:cs typeface="Times New Roman" panose="02020603050405020304" pitchFamily="18" charset="0"/>
              </a:rPr>
              <a:t>Group Composition</a:t>
            </a:r>
          </a:p>
        </p:txBody>
      </p:sp>
      <p:graphicFrame>
        <p:nvGraphicFramePr>
          <p:cNvPr id="2" name="Table 1">
            <a:extLst>
              <a:ext uri="{FF2B5EF4-FFF2-40B4-BE49-F238E27FC236}">
                <a16:creationId xmlns:a16="http://schemas.microsoft.com/office/drawing/2014/main" id="{DD1EC4B3-D27D-C493-227C-9254A0E6A75D}"/>
              </a:ext>
            </a:extLst>
          </p:cNvPr>
          <p:cNvGraphicFramePr>
            <a:graphicFrameLocks noGrp="1"/>
          </p:cNvGraphicFramePr>
          <p:nvPr>
            <p:extLst>
              <p:ext uri="{D42A27DB-BD31-4B8C-83A1-F6EECF244321}">
                <p14:modId xmlns:p14="http://schemas.microsoft.com/office/powerpoint/2010/main" val="4098943935"/>
              </p:ext>
            </p:extLst>
          </p:nvPr>
        </p:nvGraphicFramePr>
        <p:xfrm>
          <a:off x="617280" y="2292395"/>
          <a:ext cx="10721872" cy="3749040"/>
        </p:xfrm>
        <a:graphic>
          <a:graphicData uri="http://schemas.openxmlformats.org/drawingml/2006/table">
            <a:tbl>
              <a:tblPr firstRow="1" bandRow="1"/>
              <a:tblGrid>
                <a:gridCol w="208280">
                  <a:extLst>
                    <a:ext uri="{9D8B030D-6E8A-4147-A177-3AD203B41FA5}">
                      <a16:colId xmlns:a16="http://schemas.microsoft.com/office/drawing/2014/main" val="3871359360"/>
                    </a:ext>
                  </a:extLst>
                </a:gridCol>
                <a:gridCol w="10513592">
                  <a:extLst>
                    <a:ext uri="{9D8B030D-6E8A-4147-A177-3AD203B41FA5}">
                      <a16:colId xmlns:a16="http://schemas.microsoft.com/office/drawing/2014/main" val="1091551387"/>
                    </a:ext>
                  </a:extLst>
                </a:gridCol>
              </a:tblGrid>
              <a:tr h="3637845">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0" marR="0" lvl="0" indent="0" algn="just" defTabSz="914400" rtl="0" eaLnBrk="1" fontAlgn="auto" latinLnBrk="0" hangingPunct="1">
                        <a:lnSpc>
                          <a:spcPct val="100000"/>
                        </a:lnSpc>
                        <a:spcBef>
                          <a:spcPts val="0"/>
                        </a:spcBef>
                        <a:spcAft>
                          <a:spcPts val="0"/>
                        </a:spcAft>
                        <a:buClrTx/>
                        <a:buSzTx/>
                        <a:buFontTx/>
                        <a:buNone/>
                        <a:tabLst/>
                        <a:defRPr/>
                      </a:pPr>
                      <a:endParaRPr lang="en-US" sz="2000" b="1" dirty="0">
                        <a:solidFill>
                          <a:schemeClr val="tx1"/>
                        </a:solidFill>
                        <a:latin typeface="Times New Roman" panose="02020603050405020304" pitchFamily="18" charset="0"/>
                        <a:cs typeface="Times New Roman" panose="02020603050405020304" pitchFamily="18" charset="0"/>
                      </a:endParaRP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285750" indent="-285750" algn="just" defTabSz="914400" rtl="0" eaLnBrk="1" latinLnBrk="0" hangingPunct="1">
                        <a:buFont typeface="Wingdings" panose="05000000000000000000" pitchFamily="2" charset="2"/>
                        <a:buChar char="§"/>
                      </a:pPr>
                      <a:r>
                        <a:rPr lang="en-US" sz="2000" b="0" i="0" u="none" kern="1200" dirty="0">
                          <a:solidFill>
                            <a:schemeClr val="tx1"/>
                          </a:solidFill>
                          <a:latin typeface="Times New Roman" panose="02020603050405020304" pitchFamily="18" charset="0"/>
                          <a:ea typeface="+mn-ea"/>
                          <a:cs typeface="Times New Roman" panose="02020603050405020304" pitchFamily="18" charset="0"/>
                        </a:rPr>
                        <a:t>Increasing attention is being focused on how to deal with groups made up of people from different cultures.</a:t>
                      </a:r>
                    </a:p>
                    <a:p>
                      <a:pPr marL="285750" indent="-285750" algn="just" defTabSz="914400" rtl="0" eaLnBrk="1" latinLnBrk="0" hangingPunct="1">
                        <a:buFont typeface="Wingdings" panose="05000000000000000000" pitchFamily="2" charset="2"/>
                        <a:buChar char="§"/>
                      </a:pPr>
                      <a:endParaRPr lang="en-US" sz="2000" b="0" i="0" u="none" kern="1200" dirty="0">
                        <a:solidFill>
                          <a:schemeClr val="tx1"/>
                        </a:solidFill>
                        <a:latin typeface="Times New Roman" panose="02020603050405020304" pitchFamily="18" charset="0"/>
                        <a:ea typeface="+mn-ea"/>
                        <a:cs typeface="Times New Roman" panose="02020603050405020304" pitchFamily="18" charset="0"/>
                      </a:endParaRPr>
                    </a:p>
                    <a:p>
                      <a:pPr marL="285750" indent="-285750" algn="just" defTabSz="914400" rtl="0" eaLnBrk="1" latinLnBrk="0" hangingPunct="1">
                        <a:buFont typeface="Wingdings" panose="05000000000000000000" pitchFamily="2" charset="2"/>
                        <a:buChar char="§"/>
                      </a:pPr>
                      <a:r>
                        <a:rPr lang="en-US" sz="2000" b="0" i="0" u="none" kern="1200" dirty="0">
                          <a:solidFill>
                            <a:schemeClr val="tx1"/>
                          </a:solidFill>
                          <a:latin typeface="Times New Roman" panose="02020603050405020304" pitchFamily="18" charset="0"/>
                          <a:ea typeface="+mn-ea"/>
                          <a:cs typeface="Times New Roman" panose="02020603050405020304" pitchFamily="18" charset="0"/>
                        </a:rPr>
                        <a:t>In general, a manager in charge of a culturally diverse group can expect several things. First, members will probably distrust one another. </a:t>
                      </a:r>
                    </a:p>
                    <a:p>
                      <a:pPr marL="285750" indent="-285750" algn="just" defTabSz="914400" rtl="0" eaLnBrk="1" latinLnBrk="0" hangingPunct="1">
                        <a:buFont typeface="Wingdings" panose="05000000000000000000" pitchFamily="2" charset="2"/>
                        <a:buChar char="§"/>
                      </a:pPr>
                      <a:endParaRPr lang="en-US" sz="2000" b="0" i="0" u="none" kern="1200" dirty="0">
                        <a:solidFill>
                          <a:schemeClr val="tx1"/>
                        </a:solidFill>
                        <a:latin typeface="Times New Roman" panose="02020603050405020304" pitchFamily="18" charset="0"/>
                        <a:ea typeface="+mn-ea"/>
                        <a:cs typeface="Times New Roman" panose="02020603050405020304" pitchFamily="18" charset="0"/>
                      </a:endParaRPr>
                    </a:p>
                    <a:p>
                      <a:pPr marL="285750" indent="-285750" algn="just" defTabSz="914400" rtl="0" eaLnBrk="1" latinLnBrk="0" hangingPunct="1">
                        <a:buFont typeface="Wingdings" panose="05000000000000000000" pitchFamily="2" charset="2"/>
                        <a:buChar char="§"/>
                      </a:pPr>
                      <a:r>
                        <a:rPr lang="en-US" sz="2000" b="0" i="0" u="none" kern="1200" dirty="0">
                          <a:solidFill>
                            <a:schemeClr val="tx1"/>
                          </a:solidFill>
                          <a:latin typeface="Times New Roman" panose="02020603050405020304" pitchFamily="18" charset="0"/>
                          <a:ea typeface="+mn-ea"/>
                          <a:cs typeface="Times New Roman" panose="02020603050405020304" pitchFamily="18" charset="0"/>
                        </a:rPr>
                        <a:t>Stereotyping will present a problem, and communication problems will almost certainly arise. Thus, managers need to recognize that such groups will seldom function smoothly, at least at first. </a:t>
                      </a:r>
                    </a:p>
                    <a:p>
                      <a:pPr marL="285750" indent="-285750" algn="just" defTabSz="914400" rtl="0" eaLnBrk="1" latinLnBrk="0" hangingPunct="1">
                        <a:buFont typeface="Wingdings" panose="05000000000000000000" pitchFamily="2" charset="2"/>
                        <a:buChar char="§"/>
                      </a:pPr>
                      <a:endParaRPr lang="en-US" sz="2000" b="0" i="0" u="none" kern="1200" dirty="0">
                        <a:solidFill>
                          <a:schemeClr val="tx1"/>
                        </a:solidFill>
                        <a:latin typeface="Times New Roman" panose="02020603050405020304" pitchFamily="18" charset="0"/>
                        <a:ea typeface="+mn-ea"/>
                        <a:cs typeface="Times New Roman" panose="02020603050405020304" pitchFamily="18" charset="0"/>
                      </a:endParaRPr>
                    </a:p>
                    <a:p>
                      <a:pPr marL="285750" indent="-285750" algn="just" defTabSz="914400" rtl="0" eaLnBrk="1" latinLnBrk="0" hangingPunct="1">
                        <a:buFont typeface="Wingdings" panose="05000000000000000000" pitchFamily="2" charset="2"/>
                        <a:buChar char="§"/>
                      </a:pPr>
                      <a:r>
                        <a:rPr lang="en-US" sz="2000" b="0" i="0" u="none" kern="1200" dirty="0">
                          <a:solidFill>
                            <a:schemeClr val="tx1"/>
                          </a:solidFill>
                          <a:latin typeface="Times New Roman" panose="02020603050405020304" pitchFamily="18" charset="0"/>
                          <a:ea typeface="+mn-ea"/>
                          <a:cs typeface="Times New Roman" panose="02020603050405020304" pitchFamily="18" charset="0"/>
                        </a:rPr>
                        <a:t>Managers may therefore need to spend more time helping a culturally diverse group through the rough spots as it matures, and they should allow a longer-than-normal time before expecting it to carry out its assigned task.</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extLst>
                  <a:ext uri="{0D108BD9-81ED-4DB2-BD59-A6C34878D82A}">
                    <a16:rowId xmlns:a16="http://schemas.microsoft.com/office/drawing/2014/main" val="3251237068"/>
                  </a:ext>
                </a:extLst>
              </a:tr>
            </a:tbl>
          </a:graphicData>
        </a:graphic>
      </p:graphicFrame>
    </p:spTree>
    <p:extLst>
      <p:ext uri="{BB962C8B-B14F-4D97-AF65-F5344CB8AC3E}">
        <p14:creationId xmlns:p14="http://schemas.microsoft.com/office/powerpoint/2010/main" val="58317426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7713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735352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Groups and Teams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0111AE01-D57E-6A5F-7643-2A46A2304380}"/>
              </a:ext>
            </a:extLst>
          </p:cNvPr>
          <p:cNvSpPr txBox="1"/>
          <p:nvPr/>
        </p:nvSpPr>
        <p:spPr>
          <a:xfrm>
            <a:off x="1231490" y="1898756"/>
            <a:ext cx="10198510" cy="461665"/>
          </a:xfrm>
          <a:prstGeom prst="rect">
            <a:avLst/>
          </a:prstGeom>
          <a:noFill/>
        </p:spPr>
        <p:txBody>
          <a:bodyPr wrap="square">
            <a:spAutoFit/>
          </a:bodyPr>
          <a:lstStyle/>
          <a:p>
            <a:pPr algn="ctr"/>
            <a:r>
              <a:rPr lang="en-US" sz="2400" b="1" dirty="0">
                <a:solidFill>
                  <a:srgbClr val="C00000"/>
                </a:solidFill>
                <a:latin typeface="Times New Roman" panose="02020603050405020304" pitchFamily="18" charset="0"/>
                <a:cs typeface="Times New Roman" panose="02020603050405020304" pitchFamily="18" charset="0"/>
              </a:rPr>
              <a:t>Group Composition</a:t>
            </a:r>
          </a:p>
        </p:txBody>
      </p:sp>
      <p:grpSp>
        <p:nvGrpSpPr>
          <p:cNvPr id="9" name="Group 8">
            <a:extLst>
              <a:ext uri="{FF2B5EF4-FFF2-40B4-BE49-F238E27FC236}">
                <a16:creationId xmlns:a16="http://schemas.microsoft.com/office/drawing/2014/main" id="{A4031C83-F6D2-2FBF-3C2B-3E5D83EAC684}"/>
              </a:ext>
            </a:extLst>
          </p:cNvPr>
          <p:cNvGrpSpPr/>
          <p:nvPr/>
        </p:nvGrpSpPr>
        <p:grpSpPr>
          <a:xfrm>
            <a:off x="1131859" y="2508769"/>
            <a:ext cx="10087334" cy="3353578"/>
            <a:chOff x="1852875" y="1844273"/>
            <a:chExt cx="10087334" cy="3440294"/>
          </a:xfrm>
        </p:grpSpPr>
        <p:pic>
          <p:nvPicPr>
            <p:cNvPr id="11" name="Picture 10">
              <a:extLst>
                <a:ext uri="{FF2B5EF4-FFF2-40B4-BE49-F238E27FC236}">
                  <a16:creationId xmlns:a16="http://schemas.microsoft.com/office/drawing/2014/main" id="{8AC7B7A3-D17D-EA49-32F8-23AF6E3FA6D1}"/>
                </a:ext>
              </a:extLst>
            </p:cNvPr>
            <p:cNvPicPr>
              <a:picLocks noChangeAspect="1"/>
            </p:cNvPicPr>
            <p:nvPr/>
          </p:nvPicPr>
          <p:blipFill>
            <a:blip r:embed="rId3"/>
            <a:stretch>
              <a:fillRect/>
            </a:stretch>
          </p:blipFill>
          <p:spPr>
            <a:xfrm>
              <a:off x="7331410" y="1844273"/>
              <a:ext cx="4608799" cy="3416273"/>
            </a:xfrm>
            <a:prstGeom prst="rect">
              <a:avLst/>
            </a:prstGeom>
          </p:spPr>
        </p:pic>
        <p:sp>
          <p:nvSpPr>
            <p:cNvPr id="12" name="TextBox 11">
              <a:extLst>
                <a:ext uri="{FF2B5EF4-FFF2-40B4-BE49-F238E27FC236}">
                  <a16:creationId xmlns:a16="http://schemas.microsoft.com/office/drawing/2014/main" id="{18F3FDD3-6FA8-91FE-121B-2AB82AFF5684}"/>
                </a:ext>
              </a:extLst>
            </p:cNvPr>
            <p:cNvSpPr txBox="1"/>
            <p:nvPr/>
          </p:nvSpPr>
          <p:spPr>
            <a:xfrm>
              <a:off x="1852875" y="2032496"/>
              <a:ext cx="4963957" cy="3252071"/>
            </a:xfrm>
            <a:prstGeom prst="rect">
              <a:avLst/>
            </a:prstGeom>
            <a:solidFill>
              <a:srgbClr val="FF9518"/>
            </a:solidFill>
          </p:spPr>
          <p:txBody>
            <a:bodyPr wrap="square">
              <a:spAutoFit/>
            </a:bodyPr>
            <a:lstStyle/>
            <a:p>
              <a:pPr marL="0" marR="0" lvl="0" indent="0" algn="just" defTabSz="914400" eaLnBrk="1" fontAlgn="auto" latinLnBrk="0" hangingPunct="1">
                <a:lnSpc>
                  <a:spcPct val="100000"/>
                </a:lnSpc>
                <a:spcBef>
                  <a:spcPts val="0"/>
                </a:spcBef>
                <a:spcAft>
                  <a:spcPts val="0"/>
                </a:spcAft>
                <a:buClrTx/>
                <a:buSzTx/>
                <a:buFontTx/>
                <a:buNone/>
                <a:tabLst/>
                <a:defRPr/>
              </a:pPr>
              <a:r>
                <a:rPr kumimoji="0" lang="en-US" sz="2000" b="0" i="1"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Groups composition plays a big role in how a group functions and performs. For example, the group on the left includes people who, on the surface at least, seem very different from one another along several obvious dimensions. The group on the right, though, is comprised of people who appear to be very similar to one another. These differences and similarities will affect how the groups members interact and the outcomes they are able to achieve.</a:t>
              </a:r>
            </a:p>
          </p:txBody>
        </p:sp>
      </p:grpSp>
    </p:spTree>
    <p:extLst>
      <p:ext uri="{BB962C8B-B14F-4D97-AF65-F5344CB8AC3E}">
        <p14:creationId xmlns:p14="http://schemas.microsoft.com/office/powerpoint/2010/main" val="53893385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7713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735352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Groups and Teams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0111AE01-D57E-6A5F-7643-2A46A2304380}"/>
              </a:ext>
            </a:extLst>
          </p:cNvPr>
          <p:cNvSpPr txBox="1"/>
          <p:nvPr/>
        </p:nvSpPr>
        <p:spPr>
          <a:xfrm>
            <a:off x="1231490" y="1898756"/>
            <a:ext cx="10198510" cy="461665"/>
          </a:xfrm>
          <a:prstGeom prst="rect">
            <a:avLst/>
          </a:prstGeom>
          <a:noFill/>
        </p:spPr>
        <p:txBody>
          <a:bodyPr wrap="square">
            <a:spAutoFit/>
          </a:bodyPr>
          <a:lstStyle/>
          <a:p>
            <a:pPr algn="ctr"/>
            <a:r>
              <a:rPr lang="en-US" sz="2400" b="1" dirty="0">
                <a:solidFill>
                  <a:srgbClr val="C00000"/>
                </a:solidFill>
                <a:latin typeface="Times New Roman" panose="02020603050405020304" pitchFamily="18" charset="0"/>
                <a:cs typeface="Times New Roman" panose="02020603050405020304" pitchFamily="18" charset="0"/>
              </a:rPr>
              <a:t>Group Size</a:t>
            </a:r>
          </a:p>
        </p:txBody>
      </p:sp>
      <p:graphicFrame>
        <p:nvGraphicFramePr>
          <p:cNvPr id="2" name="Table 1">
            <a:extLst>
              <a:ext uri="{FF2B5EF4-FFF2-40B4-BE49-F238E27FC236}">
                <a16:creationId xmlns:a16="http://schemas.microsoft.com/office/drawing/2014/main" id="{8D0BEE98-DFC7-C462-2FE8-1A1998A23835}"/>
              </a:ext>
            </a:extLst>
          </p:cNvPr>
          <p:cNvGraphicFramePr>
            <a:graphicFrameLocks noGrp="1"/>
          </p:cNvGraphicFramePr>
          <p:nvPr>
            <p:extLst>
              <p:ext uri="{D42A27DB-BD31-4B8C-83A1-F6EECF244321}">
                <p14:modId xmlns:p14="http://schemas.microsoft.com/office/powerpoint/2010/main" val="3744023300"/>
              </p:ext>
            </p:extLst>
          </p:nvPr>
        </p:nvGraphicFramePr>
        <p:xfrm>
          <a:off x="555728" y="2537963"/>
          <a:ext cx="10874272" cy="3444240"/>
        </p:xfrm>
        <a:graphic>
          <a:graphicData uri="http://schemas.openxmlformats.org/drawingml/2006/table">
            <a:tbl>
              <a:tblPr firstRow="1" bandRow="1"/>
              <a:tblGrid>
                <a:gridCol w="208280">
                  <a:extLst>
                    <a:ext uri="{9D8B030D-6E8A-4147-A177-3AD203B41FA5}">
                      <a16:colId xmlns:a16="http://schemas.microsoft.com/office/drawing/2014/main" val="3871359360"/>
                    </a:ext>
                  </a:extLst>
                </a:gridCol>
                <a:gridCol w="10665992">
                  <a:extLst>
                    <a:ext uri="{9D8B030D-6E8A-4147-A177-3AD203B41FA5}">
                      <a16:colId xmlns:a16="http://schemas.microsoft.com/office/drawing/2014/main" val="1091551387"/>
                    </a:ext>
                  </a:extLst>
                </a:gridCol>
              </a:tblGrid>
              <a:tr h="3384641">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0" marR="0" lvl="0" indent="0" algn="just" defTabSz="914400" rtl="0" eaLnBrk="1" fontAlgn="auto" latinLnBrk="0" hangingPunct="1">
                        <a:lnSpc>
                          <a:spcPct val="100000"/>
                        </a:lnSpc>
                        <a:spcBef>
                          <a:spcPts val="0"/>
                        </a:spcBef>
                        <a:spcAft>
                          <a:spcPts val="0"/>
                        </a:spcAft>
                        <a:buClrTx/>
                        <a:buSzTx/>
                        <a:buFontTx/>
                        <a:buNone/>
                        <a:tabLst/>
                        <a:defRPr/>
                      </a:pPr>
                      <a:endParaRPr lang="en-US" sz="2000" b="1" dirty="0">
                        <a:solidFill>
                          <a:schemeClr val="tx1"/>
                        </a:solidFill>
                        <a:latin typeface="Times New Roman" panose="02020603050405020304" pitchFamily="18" charset="0"/>
                        <a:cs typeface="Times New Roman" panose="02020603050405020304" pitchFamily="18" charset="0"/>
                      </a:endParaRP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285750" indent="-285750" algn="just" defTabSz="914400" rtl="0" eaLnBrk="1" latinLnBrk="0" hangingPunct="1">
                        <a:buFont typeface="Wingdings" panose="05000000000000000000" pitchFamily="2" charset="2"/>
                        <a:buChar char="§"/>
                      </a:pPr>
                      <a:r>
                        <a:rPr lang="en-US" sz="2000" b="0" i="0" u="none" kern="1200" dirty="0">
                          <a:solidFill>
                            <a:schemeClr val="tx1"/>
                          </a:solidFill>
                          <a:latin typeface="Times New Roman" panose="02020603050405020304" pitchFamily="18" charset="0"/>
                          <a:ea typeface="+mn-ea"/>
                          <a:cs typeface="Times New Roman" panose="02020603050405020304" pitchFamily="18" charset="0"/>
                        </a:rPr>
                        <a:t>A group—the number of people in the group—can have as few as two members or as many members as can interact and influence one another.</a:t>
                      </a:r>
                    </a:p>
                    <a:p>
                      <a:pPr marL="285750" indent="-285750" algn="just" defTabSz="914400" rtl="0" eaLnBrk="1" latinLnBrk="0" hangingPunct="1">
                        <a:buFont typeface="Wingdings" panose="05000000000000000000" pitchFamily="2" charset="2"/>
                        <a:buChar char="§"/>
                      </a:pPr>
                      <a:endParaRPr lang="en-US" sz="2000" b="0" i="0" u="none" kern="1200" dirty="0">
                        <a:solidFill>
                          <a:schemeClr val="tx1"/>
                        </a:solidFill>
                        <a:latin typeface="Times New Roman" panose="02020603050405020304" pitchFamily="18" charset="0"/>
                        <a:ea typeface="+mn-ea"/>
                        <a:cs typeface="Times New Roman" panose="02020603050405020304" pitchFamily="18" charset="0"/>
                      </a:endParaRPr>
                    </a:p>
                    <a:p>
                      <a:pPr marL="285750" indent="-285750" algn="just" defTabSz="914400" rtl="0" eaLnBrk="1" latinLnBrk="0" hangingPunct="1">
                        <a:buFont typeface="Wingdings" panose="05000000000000000000" pitchFamily="2" charset="2"/>
                        <a:buChar char="§"/>
                      </a:pPr>
                      <a:r>
                        <a:rPr lang="en-US" sz="2000" b="0" i="0" u="none" kern="1200" dirty="0">
                          <a:solidFill>
                            <a:schemeClr val="tx1"/>
                          </a:solidFill>
                          <a:latin typeface="Times New Roman" panose="02020603050405020304" pitchFamily="18" charset="0"/>
                          <a:ea typeface="+mn-ea"/>
                          <a:cs typeface="Times New Roman" panose="02020603050405020304" pitchFamily="18" charset="0"/>
                        </a:rPr>
                        <a:t> Group size can have an important effect on performance. A group with many members has more resources available and may be able to complete a large number of relatively independent tasks.</a:t>
                      </a:r>
                    </a:p>
                    <a:p>
                      <a:pPr marL="285750" indent="-285750" algn="just" defTabSz="914400" rtl="0" eaLnBrk="1" latinLnBrk="0" hangingPunct="1">
                        <a:buFont typeface="Wingdings" panose="05000000000000000000" pitchFamily="2" charset="2"/>
                        <a:buChar char="§"/>
                      </a:pPr>
                      <a:endParaRPr lang="en-US" sz="2000" b="0" i="0" u="none" kern="1200" dirty="0">
                        <a:solidFill>
                          <a:schemeClr val="tx1"/>
                        </a:solidFill>
                        <a:latin typeface="Times New Roman" panose="02020603050405020304" pitchFamily="18" charset="0"/>
                        <a:ea typeface="+mn-ea"/>
                        <a:cs typeface="Times New Roman" panose="02020603050405020304" pitchFamily="18" charset="0"/>
                      </a:endParaRPr>
                    </a:p>
                    <a:p>
                      <a:pPr marL="285750" indent="-285750" algn="just" defTabSz="914400" rtl="0" eaLnBrk="1" latinLnBrk="0" hangingPunct="1">
                        <a:buFont typeface="Wingdings" panose="05000000000000000000" pitchFamily="2" charset="2"/>
                        <a:buChar char="§"/>
                      </a:pPr>
                      <a:r>
                        <a:rPr lang="en-US" sz="2000" b="0" i="0" u="none" kern="1200" dirty="0">
                          <a:solidFill>
                            <a:schemeClr val="tx1"/>
                          </a:solidFill>
                          <a:latin typeface="Times New Roman" panose="02020603050405020304" pitchFamily="18" charset="0"/>
                          <a:ea typeface="+mn-ea"/>
                          <a:cs typeface="Times New Roman" panose="02020603050405020304" pitchFamily="18" charset="0"/>
                        </a:rPr>
                        <a:t> In groups established to generate ideas, those with more members tend to produce more ideas, although the rate of increase in the number of ideas diminishes rapidly as the group grows.</a:t>
                      </a:r>
                    </a:p>
                    <a:p>
                      <a:pPr marL="285750" indent="-285750" algn="just" defTabSz="914400" rtl="0" eaLnBrk="1" latinLnBrk="0" hangingPunct="1">
                        <a:buFont typeface="Wingdings" panose="05000000000000000000" pitchFamily="2" charset="2"/>
                        <a:buChar char="§"/>
                      </a:pPr>
                      <a:endParaRPr lang="en-US" sz="2000" b="0" i="0" u="none" kern="1200" dirty="0">
                        <a:solidFill>
                          <a:schemeClr val="tx1"/>
                        </a:solidFill>
                        <a:latin typeface="Times New Roman" panose="02020603050405020304" pitchFamily="18" charset="0"/>
                        <a:ea typeface="+mn-ea"/>
                        <a:cs typeface="Times New Roman" panose="02020603050405020304" pitchFamily="18" charset="0"/>
                      </a:endParaRPr>
                    </a:p>
                    <a:p>
                      <a:pPr marL="285750" indent="-285750" algn="just" defTabSz="914400" rtl="0" eaLnBrk="1" latinLnBrk="0" hangingPunct="1">
                        <a:buFont typeface="Wingdings" panose="05000000000000000000" pitchFamily="2" charset="2"/>
                        <a:buChar char="§"/>
                      </a:pPr>
                      <a:r>
                        <a:rPr lang="en-US" sz="2000" b="0" i="0" u="none" kern="1200" dirty="0">
                          <a:solidFill>
                            <a:schemeClr val="tx1"/>
                          </a:solidFill>
                          <a:latin typeface="Times New Roman" panose="02020603050405020304" pitchFamily="18" charset="0"/>
                          <a:ea typeface="+mn-ea"/>
                          <a:cs typeface="Times New Roman" panose="02020603050405020304" pitchFamily="18" charset="0"/>
                        </a:rPr>
                        <a:t>Beyond a certain point, the greater complexity of interactions and communication may make it more difficult for a large group to achieve agreement.</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extLst>
                  <a:ext uri="{0D108BD9-81ED-4DB2-BD59-A6C34878D82A}">
                    <a16:rowId xmlns:a16="http://schemas.microsoft.com/office/drawing/2014/main" val="3251237068"/>
                  </a:ext>
                </a:extLst>
              </a:tr>
            </a:tbl>
          </a:graphicData>
        </a:graphic>
      </p:graphicFrame>
    </p:spTree>
    <p:extLst>
      <p:ext uri="{BB962C8B-B14F-4D97-AF65-F5344CB8AC3E}">
        <p14:creationId xmlns:p14="http://schemas.microsoft.com/office/powerpoint/2010/main" val="168528607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7713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735352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Groups and Teams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0111AE01-D57E-6A5F-7643-2A46A2304380}"/>
              </a:ext>
            </a:extLst>
          </p:cNvPr>
          <p:cNvSpPr txBox="1"/>
          <p:nvPr/>
        </p:nvSpPr>
        <p:spPr>
          <a:xfrm>
            <a:off x="1231490" y="1898756"/>
            <a:ext cx="10198510" cy="461665"/>
          </a:xfrm>
          <a:prstGeom prst="rect">
            <a:avLst/>
          </a:prstGeom>
          <a:noFill/>
        </p:spPr>
        <p:txBody>
          <a:bodyPr wrap="square">
            <a:spAutoFit/>
          </a:bodyPr>
          <a:lstStyle/>
          <a:p>
            <a:pPr algn="ctr"/>
            <a:r>
              <a:rPr lang="en-US" sz="2400" b="1" dirty="0">
                <a:solidFill>
                  <a:srgbClr val="C00000"/>
                </a:solidFill>
                <a:latin typeface="Times New Roman" panose="02020603050405020304" pitchFamily="18" charset="0"/>
                <a:cs typeface="Times New Roman" panose="02020603050405020304" pitchFamily="18" charset="0"/>
              </a:rPr>
              <a:t>Group Size</a:t>
            </a:r>
          </a:p>
        </p:txBody>
      </p:sp>
      <p:graphicFrame>
        <p:nvGraphicFramePr>
          <p:cNvPr id="9" name="Table 8">
            <a:extLst>
              <a:ext uri="{FF2B5EF4-FFF2-40B4-BE49-F238E27FC236}">
                <a16:creationId xmlns:a16="http://schemas.microsoft.com/office/drawing/2014/main" id="{A53F70E5-A024-634E-1A33-7D0B8834E1BB}"/>
              </a:ext>
            </a:extLst>
          </p:cNvPr>
          <p:cNvGraphicFramePr>
            <a:graphicFrameLocks noGrp="1"/>
          </p:cNvGraphicFramePr>
          <p:nvPr>
            <p:extLst>
              <p:ext uri="{D42A27DB-BD31-4B8C-83A1-F6EECF244321}">
                <p14:modId xmlns:p14="http://schemas.microsoft.com/office/powerpoint/2010/main" val="2752280977"/>
              </p:ext>
            </p:extLst>
          </p:nvPr>
        </p:nvGraphicFramePr>
        <p:xfrm>
          <a:off x="769117" y="2517696"/>
          <a:ext cx="10589779" cy="3139440"/>
        </p:xfrm>
        <a:graphic>
          <a:graphicData uri="http://schemas.openxmlformats.org/drawingml/2006/table">
            <a:tbl>
              <a:tblPr firstRow="1" bandRow="1"/>
              <a:tblGrid>
                <a:gridCol w="968023">
                  <a:extLst>
                    <a:ext uri="{9D8B030D-6E8A-4147-A177-3AD203B41FA5}">
                      <a16:colId xmlns:a16="http://schemas.microsoft.com/office/drawing/2014/main" val="3871359360"/>
                    </a:ext>
                  </a:extLst>
                </a:gridCol>
                <a:gridCol w="9621756">
                  <a:extLst>
                    <a:ext uri="{9D8B030D-6E8A-4147-A177-3AD203B41FA5}">
                      <a16:colId xmlns:a16="http://schemas.microsoft.com/office/drawing/2014/main" val="1091551387"/>
                    </a:ext>
                  </a:extLst>
                </a:gridCol>
              </a:tblGrid>
              <a:tr h="2676808">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000" b="1" dirty="0">
                          <a:solidFill>
                            <a:schemeClr val="tx1"/>
                          </a:solidFill>
                          <a:latin typeface="Times New Roman" panose="02020603050405020304" pitchFamily="18" charset="0"/>
                          <a:cs typeface="Times New Roman" panose="02020603050405020304" pitchFamily="18" charset="0"/>
                        </a:rPr>
                        <a:t>Group Size</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285750" indent="-285750" algn="just" defTabSz="914400" rtl="0" eaLnBrk="1" latinLnBrk="0" hangingPunct="1">
                        <a:buFont typeface="Wingdings" panose="05000000000000000000" pitchFamily="2" charset="2"/>
                        <a:buChar char="§"/>
                      </a:pPr>
                      <a:r>
                        <a:rPr lang="en-US" sz="2000" b="1" i="0" u="sng" kern="1200" dirty="0">
                          <a:solidFill>
                            <a:schemeClr val="tx1"/>
                          </a:solidFill>
                          <a:latin typeface="Times New Roman" panose="02020603050405020304" pitchFamily="18" charset="0"/>
                          <a:ea typeface="+mn-ea"/>
                          <a:cs typeface="Times New Roman" panose="02020603050405020304" pitchFamily="18" charset="0"/>
                        </a:rPr>
                        <a:t>Social loafing </a:t>
                      </a:r>
                      <a:r>
                        <a:rPr lang="en-US" sz="2000" b="0" i="0" u="none" kern="1200" dirty="0">
                          <a:solidFill>
                            <a:schemeClr val="tx1"/>
                          </a:solidFill>
                          <a:latin typeface="Times New Roman" panose="02020603050405020304" pitchFamily="18" charset="0"/>
                          <a:ea typeface="+mn-ea"/>
                          <a:cs typeface="Times New Roman" panose="02020603050405020304" pitchFamily="18" charset="0"/>
                        </a:rPr>
                        <a:t>is the tendency of some members of groups not to put forth as much effort in a group situation as they would working alone. </a:t>
                      </a:r>
                    </a:p>
                    <a:p>
                      <a:pPr marL="285750" indent="-285750" algn="just" defTabSz="914400" rtl="0" eaLnBrk="1" latinLnBrk="0" hangingPunct="1">
                        <a:buFont typeface="Wingdings" panose="05000000000000000000" pitchFamily="2" charset="2"/>
                        <a:buChar char="§"/>
                      </a:pPr>
                      <a:endParaRPr lang="en-US" sz="2000" b="0" i="0" u="none" kern="1200" dirty="0">
                        <a:solidFill>
                          <a:schemeClr val="tx1"/>
                        </a:solidFill>
                        <a:latin typeface="Times New Roman" panose="02020603050405020304" pitchFamily="18" charset="0"/>
                        <a:ea typeface="+mn-ea"/>
                        <a:cs typeface="Times New Roman" panose="02020603050405020304" pitchFamily="18" charset="0"/>
                      </a:endParaRPr>
                    </a:p>
                    <a:p>
                      <a:pPr marL="285750" indent="-285750" algn="just" defTabSz="914400" rtl="0" eaLnBrk="1" latinLnBrk="0" hangingPunct="1">
                        <a:buFont typeface="Wingdings" panose="05000000000000000000" pitchFamily="2" charset="2"/>
                        <a:buChar char="§"/>
                      </a:pPr>
                      <a:r>
                        <a:rPr lang="en-US" sz="2000" b="0" i="0" u="none" kern="1200" dirty="0">
                          <a:solidFill>
                            <a:schemeClr val="tx1"/>
                          </a:solidFill>
                          <a:latin typeface="Times New Roman" panose="02020603050405020304" pitchFamily="18" charset="0"/>
                          <a:ea typeface="+mn-ea"/>
                          <a:cs typeface="Times New Roman" panose="02020603050405020304" pitchFamily="18" charset="0"/>
                        </a:rPr>
                        <a:t> Social loafing often results from the assumption by some members that if they do not work hard, other members will pick up the slack.</a:t>
                      </a:r>
                    </a:p>
                    <a:p>
                      <a:pPr marL="285750" indent="-285750" algn="just" defTabSz="914400" rtl="0" eaLnBrk="1" latinLnBrk="0" hangingPunct="1">
                        <a:buFont typeface="Wingdings" panose="05000000000000000000" pitchFamily="2" charset="2"/>
                        <a:buChar char="§"/>
                      </a:pPr>
                      <a:endParaRPr lang="en-US" sz="2000" b="0" i="0" u="none" kern="1200" dirty="0">
                        <a:solidFill>
                          <a:schemeClr val="tx1"/>
                        </a:solidFill>
                        <a:latin typeface="Times New Roman" panose="02020603050405020304" pitchFamily="18" charset="0"/>
                        <a:ea typeface="+mn-ea"/>
                        <a:cs typeface="Times New Roman" panose="02020603050405020304" pitchFamily="18" charset="0"/>
                      </a:endParaRPr>
                    </a:p>
                    <a:p>
                      <a:pPr marL="285750" indent="-285750" algn="just" defTabSz="914400" rtl="0" eaLnBrk="1" latinLnBrk="0" hangingPunct="1">
                        <a:buFont typeface="Wingdings" panose="05000000000000000000" pitchFamily="2" charset="2"/>
                        <a:buChar char="§"/>
                      </a:pPr>
                      <a:r>
                        <a:rPr lang="en-US" sz="2000" b="0" i="0" u="none" kern="1200" dirty="0">
                          <a:solidFill>
                            <a:schemeClr val="tx1"/>
                          </a:solidFill>
                          <a:latin typeface="Times New Roman" panose="02020603050405020304" pitchFamily="18" charset="0"/>
                          <a:ea typeface="+mn-ea"/>
                          <a:cs typeface="Times New Roman" panose="02020603050405020304" pitchFamily="18" charset="0"/>
                        </a:rPr>
                        <a:t> How much of a problem this becomes depends on the nature of the task, the characteristics of the people involved, and the ability of the group leadership to be aware of the potential problem and do something about it.</a:t>
                      </a:r>
                    </a:p>
                    <a:p>
                      <a:pPr marL="285750" indent="-285750" algn="just" defTabSz="914400" rtl="0" eaLnBrk="1" latinLnBrk="0" hangingPunct="1">
                        <a:buFont typeface="Wingdings" panose="05000000000000000000" pitchFamily="2" charset="2"/>
                        <a:buChar char="§"/>
                      </a:pPr>
                      <a:endParaRPr lang="en-US" sz="2000" b="0" i="0" u="none" kern="1200" dirty="0">
                        <a:solidFill>
                          <a:schemeClr val="tx1"/>
                        </a:solidFill>
                        <a:latin typeface="Times New Roman" panose="02020603050405020304" pitchFamily="18" charset="0"/>
                        <a:ea typeface="+mn-ea"/>
                        <a:cs typeface="Times New Roman" panose="02020603050405020304" pitchFamily="18" charset="0"/>
                      </a:endParaRP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extLst>
                  <a:ext uri="{0D108BD9-81ED-4DB2-BD59-A6C34878D82A}">
                    <a16:rowId xmlns:a16="http://schemas.microsoft.com/office/drawing/2014/main" val="3251237068"/>
                  </a:ext>
                </a:extLst>
              </a:tr>
            </a:tbl>
          </a:graphicData>
        </a:graphic>
      </p:graphicFrame>
    </p:spTree>
    <p:extLst>
      <p:ext uri="{BB962C8B-B14F-4D97-AF65-F5344CB8AC3E}">
        <p14:creationId xmlns:p14="http://schemas.microsoft.com/office/powerpoint/2010/main" val="188165864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7713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735352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Groups and Teams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0111AE01-D57E-6A5F-7643-2A46A2304380}"/>
              </a:ext>
            </a:extLst>
          </p:cNvPr>
          <p:cNvSpPr txBox="1"/>
          <p:nvPr/>
        </p:nvSpPr>
        <p:spPr>
          <a:xfrm>
            <a:off x="1231490" y="1898756"/>
            <a:ext cx="10198510" cy="461665"/>
          </a:xfrm>
          <a:prstGeom prst="rect">
            <a:avLst/>
          </a:prstGeom>
          <a:noFill/>
        </p:spPr>
        <p:txBody>
          <a:bodyPr wrap="square">
            <a:spAutoFit/>
          </a:bodyPr>
          <a:lstStyle/>
          <a:p>
            <a:pPr algn="ctr"/>
            <a:r>
              <a:rPr lang="en-US" sz="2400" b="1" dirty="0">
                <a:solidFill>
                  <a:srgbClr val="C00000"/>
                </a:solidFill>
                <a:latin typeface="Times New Roman" panose="02020603050405020304" pitchFamily="18" charset="0"/>
                <a:cs typeface="Times New Roman" panose="02020603050405020304" pitchFamily="18" charset="0"/>
              </a:rPr>
              <a:t>Group Size</a:t>
            </a:r>
          </a:p>
        </p:txBody>
      </p:sp>
      <p:graphicFrame>
        <p:nvGraphicFramePr>
          <p:cNvPr id="2" name="Table 1">
            <a:extLst>
              <a:ext uri="{FF2B5EF4-FFF2-40B4-BE49-F238E27FC236}">
                <a16:creationId xmlns:a16="http://schemas.microsoft.com/office/drawing/2014/main" id="{3FEB6C47-CE4E-4EB6-F9FF-4F114DEA5963}"/>
              </a:ext>
            </a:extLst>
          </p:cNvPr>
          <p:cNvGraphicFramePr>
            <a:graphicFrameLocks noGrp="1"/>
          </p:cNvGraphicFramePr>
          <p:nvPr>
            <p:extLst>
              <p:ext uri="{D42A27DB-BD31-4B8C-83A1-F6EECF244321}">
                <p14:modId xmlns:p14="http://schemas.microsoft.com/office/powerpoint/2010/main" val="195558879"/>
              </p:ext>
            </p:extLst>
          </p:nvPr>
        </p:nvGraphicFramePr>
        <p:xfrm>
          <a:off x="762000" y="2752535"/>
          <a:ext cx="10408188" cy="2219608"/>
        </p:xfrm>
        <a:graphic>
          <a:graphicData uri="http://schemas.openxmlformats.org/drawingml/2006/table">
            <a:tbl>
              <a:tblPr firstRow="1" bandRow="1"/>
              <a:tblGrid>
                <a:gridCol w="1235794">
                  <a:extLst>
                    <a:ext uri="{9D8B030D-6E8A-4147-A177-3AD203B41FA5}">
                      <a16:colId xmlns:a16="http://schemas.microsoft.com/office/drawing/2014/main" val="3871359360"/>
                    </a:ext>
                  </a:extLst>
                </a:gridCol>
                <a:gridCol w="9172394">
                  <a:extLst>
                    <a:ext uri="{9D8B030D-6E8A-4147-A177-3AD203B41FA5}">
                      <a16:colId xmlns:a16="http://schemas.microsoft.com/office/drawing/2014/main" val="1091551387"/>
                    </a:ext>
                  </a:extLst>
                </a:gridCol>
              </a:tblGrid>
              <a:tr h="2219608">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000" b="1" dirty="0">
                          <a:solidFill>
                            <a:schemeClr val="tx1"/>
                          </a:solidFill>
                          <a:latin typeface="Times New Roman" panose="02020603050405020304" pitchFamily="18" charset="0"/>
                          <a:cs typeface="Times New Roman" panose="02020603050405020304" pitchFamily="18" charset="0"/>
                        </a:rPr>
                        <a:t>Group Size</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285750" indent="-285750" algn="just" defTabSz="914400" rtl="0" eaLnBrk="1" latinLnBrk="0" hangingPunct="1">
                        <a:buFont typeface="Wingdings" panose="05000000000000000000" pitchFamily="2" charset="2"/>
                        <a:buChar char="§"/>
                      </a:pPr>
                      <a:r>
                        <a:rPr lang="en-US" sz="2000" b="0" i="0" u="none" kern="1200" dirty="0">
                          <a:solidFill>
                            <a:schemeClr val="tx1"/>
                          </a:solidFill>
                          <a:latin typeface="Times New Roman" panose="02020603050405020304" pitchFamily="18" charset="0"/>
                          <a:ea typeface="+mn-ea"/>
                          <a:cs typeface="Times New Roman" panose="02020603050405020304" pitchFamily="18" charset="0"/>
                        </a:rPr>
                        <a:t>The most effective size of a group, therefore, is determined by the group members’ ability to interact and influence one another effectively. </a:t>
                      </a:r>
                    </a:p>
                    <a:p>
                      <a:pPr marL="285750" indent="-285750" algn="just" defTabSz="914400" rtl="0" eaLnBrk="1" latinLnBrk="0" hangingPunct="1">
                        <a:buFont typeface="Wingdings" panose="05000000000000000000" pitchFamily="2" charset="2"/>
                        <a:buChar char="§"/>
                      </a:pPr>
                      <a:endParaRPr lang="en-US" sz="2000" b="0" i="0" u="none" kern="1200" dirty="0">
                        <a:solidFill>
                          <a:schemeClr val="tx1"/>
                        </a:solidFill>
                        <a:latin typeface="Times New Roman" panose="02020603050405020304" pitchFamily="18" charset="0"/>
                        <a:ea typeface="+mn-ea"/>
                        <a:cs typeface="Times New Roman" panose="02020603050405020304" pitchFamily="18" charset="0"/>
                      </a:endParaRPr>
                    </a:p>
                    <a:p>
                      <a:pPr marL="285750" indent="-285750" algn="just" defTabSz="914400" rtl="0" eaLnBrk="1" latinLnBrk="0" hangingPunct="1">
                        <a:buFont typeface="Wingdings" panose="05000000000000000000" pitchFamily="2" charset="2"/>
                        <a:buChar char="§"/>
                      </a:pPr>
                      <a:r>
                        <a:rPr lang="en-US" sz="2000" b="0" i="0" u="none" kern="1200" dirty="0">
                          <a:solidFill>
                            <a:schemeClr val="tx1"/>
                          </a:solidFill>
                          <a:latin typeface="Times New Roman" panose="02020603050405020304" pitchFamily="18" charset="0"/>
                          <a:ea typeface="+mn-ea"/>
                          <a:cs typeface="Times New Roman" panose="02020603050405020304" pitchFamily="18" charset="0"/>
                        </a:rPr>
                        <a:t>The need for interaction is affected by the maturity of the group, the tasks of the group, the maturity of individual members, and the ability of the group leader or manager to manage the communication, potential conflicts, and task activities. </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extLst>
                  <a:ext uri="{0D108BD9-81ED-4DB2-BD59-A6C34878D82A}">
                    <a16:rowId xmlns:a16="http://schemas.microsoft.com/office/drawing/2014/main" val="3251237068"/>
                  </a:ext>
                </a:extLst>
              </a:tr>
            </a:tbl>
          </a:graphicData>
        </a:graphic>
      </p:graphicFrame>
    </p:spTree>
    <p:extLst>
      <p:ext uri="{BB962C8B-B14F-4D97-AF65-F5344CB8AC3E}">
        <p14:creationId xmlns:p14="http://schemas.microsoft.com/office/powerpoint/2010/main" val="70002721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7713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735352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Groups and Teams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0111AE01-D57E-6A5F-7643-2A46A2304380}"/>
              </a:ext>
            </a:extLst>
          </p:cNvPr>
          <p:cNvSpPr txBox="1"/>
          <p:nvPr/>
        </p:nvSpPr>
        <p:spPr>
          <a:xfrm>
            <a:off x="1231490" y="1898756"/>
            <a:ext cx="10198510" cy="461665"/>
          </a:xfrm>
          <a:prstGeom prst="rect">
            <a:avLst/>
          </a:prstGeom>
          <a:noFill/>
        </p:spPr>
        <p:txBody>
          <a:bodyPr wrap="square">
            <a:spAutoFit/>
          </a:bodyPr>
          <a:lstStyle/>
          <a:p>
            <a:pPr algn="ctr"/>
            <a:r>
              <a:rPr lang="en-US" sz="2400" b="1" dirty="0">
                <a:solidFill>
                  <a:srgbClr val="C00000"/>
                </a:solidFill>
                <a:latin typeface="Times New Roman" panose="02020603050405020304" pitchFamily="18" charset="0"/>
                <a:cs typeface="Times New Roman" panose="02020603050405020304" pitchFamily="18" charset="0"/>
              </a:rPr>
              <a:t>Group Size</a:t>
            </a:r>
          </a:p>
        </p:txBody>
      </p:sp>
      <p:grpSp>
        <p:nvGrpSpPr>
          <p:cNvPr id="9" name="Group 8">
            <a:extLst>
              <a:ext uri="{FF2B5EF4-FFF2-40B4-BE49-F238E27FC236}">
                <a16:creationId xmlns:a16="http://schemas.microsoft.com/office/drawing/2014/main" id="{3FB13B16-664F-7785-11B1-9EABFA43F2F5}"/>
              </a:ext>
            </a:extLst>
          </p:cNvPr>
          <p:cNvGrpSpPr/>
          <p:nvPr/>
        </p:nvGrpSpPr>
        <p:grpSpPr>
          <a:xfrm>
            <a:off x="1231489" y="2429511"/>
            <a:ext cx="9831979" cy="3453016"/>
            <a:chOff x="2147351" y="2024225"/>
            <a:chExt cx="9831979" cy="3453016"/>
          </a:xfrm>
        </p:grpSpPr>
        <p:pic>
          <p:nvPicPr>
            <p:cNvPr id="11" name="Picture 10">
              <a:extLst>
                <a:ext uri="{FF2B5EF4-FFF2-40B4-BE49-F238E27FC236}">
                  <a16:creationId xmlns:a16="http://schemas.microsoft.com/office/drawing/2014/main" id="{F96CA1D6-C40C-3628-C596-EC3E2A5D391D}"/>
                </a:ext>
              </a:extLst>
            </p:cNvPr>
            <p:cNvPicPr>
              <a:picLocks noChangeAspect="1"/>
            </p:cNvPicPr>
            <p:nvPr/>
          </p:nvPicPr>
          <p:blipFill>
            <a:blip r:embed="rId3"/>
            <a:stretch>
              <a:fillRect/>
            </a:stretch>
          </p:blipFill>
          <p:spPr>
            <a:xfrm>
              <a:off x="6636057" y="2024225"/>
              <a:ext cx="5343273" cy="3419923"/>
            </a:xfrm>
            <a:prstGeom prst="rect">
              <a:avLst/>
            </a:prstGeom>
          </p:spPr>
        </p:pic>
        <p:sp>
          <p:nvSpPr>
            <p:cNvPr id="12" name="TextBox 11">
              <a:extLst>
                <a:ext uri="{FF2B5EF4-FFF2-40B4-BE49-F238E27FC236}">
                  <a16:creationId xmlns:a16="http://schemas.microsoft.com/office/drawing/2014/main" id="{F2FE4C58-7175-6916-CFDD-5BC05BB6C066}"/>
                </a:ext>
              </a:extLst>
            </p:cNvPr>
            <p:cNvSpPr txBox="1"/>
            <p:nvPr/>
          </p:nvSpPr>
          <p:spPr>
            <a:xfrm>
              <a:off x="2147351" y="2307142"/>
              <a:ext cx="4122175" cy="3170099"/>
            </a:xfrm>
            <a:prstGeom prst="rect">
              <a:avLst/>
            </a:prstGeom>
            <a:solidFill>
              <a:srgbClr val="FF9518"/>
            </a:solidFill>
          </p:spPr>
          <p:txBody>
            <a:bodyPr wrap="square">
              <a:spAutoFit/>
            </a:bodyPr>
            <a:lstStyle/>
            <a:p>
              <a:pPr marL="0" marR="0" lvl="0" indent="0" algn="just" defTabSz="914400" eaLnBrk="1" fontAlgn="auto" latinLnBrk="0" hangingPunct="1">
                <a:lnSpc>
                  <a:spcPct val="100000"/>
                </a:lnSpc>
                <a:spcBef>
                  <a:spcPts val="0"/>
                </a:spcBef>
                <a:spcAft>
                  <a:spcPts val="0"/>
                </a:spcAft>
                <a:buClrTx/>
                <a:buSzTx/>
                <a:buFontTx/>
                <a:buNone/>
                <a:tabLst/>
                <a:defRPr/>
              </a:pPr>
              <a:r>
                <a:rPr kumimoji="0" lang="en-US" sz="2000" b="0" i="1"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Social loafing occurs when one or more members of a group put forth less effort than others and let other members of the group pick up the slack. This man, for example, is distracted and not paying attention to what his team members are doing. But he may end up getting just as much credit as they do when their project is completed.</a:t>
              </a:r>
            </a:p>
          </p:txBody>
        </p:sp>
      </p:grpSp>
    </p:spTree>
    <p:extLst>
      <p:ext uri="{BB962C8B-B14F-4D97-AF65-F5344CB8AC3E}">
        <p14:creationId xmlns:p14="http://schemas.microsoft.com/office/powerpoint/2010/main" val="8985971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7713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735352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Groups and Teams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0111AE01-D57E-6A5F-7643-2A46A2304380}"/>
              </a:ext>
            </a:extLst>
          </p:cNvPr>
          <p:cNvSpPr txBox="1"/>
          <p:nvPr/>
        </p:nvSpPr>
        <p:spPr>
          <a:xfrm>
            <a:off x="1231490" y="1898756"/>
            <a:ext cx="10198510" cy="461665"/>
          </a:xfrm>
          <a:prstGeom prst="rect">
            <a:avLst/>
          </a:prstGeom>
          <a:noFill/>
        </p:spPr>
        <p:txBody>
          <a:bodyPr wrap="square">
            <a:spAutoFit/>
          </a:bodyPr>
          <a:lstStyle/>
          <a:p>
            <a:pPr algn="ctr"/>
            <a:r>
              <a:rPr lang="en-US" sz="2400" b="1" dirty="0">
                <a:solidFill>
                  <a:srgbClr val="C00000"/>
                </a:solidFill>
                <a:latin typeface="Times New Roman" panose="02020603050405020304" pitchFamily="18" charset="0"/>
                <a:cs typeface="Times New Roman" panose="02020603050405020304" pitchFamily="18" charset="0"/>
              </a:rPr>
              <a:t>Group Norms</a:t>
            </a:r>
          </a:p>
        </p:txBody>
      </p:sp>
      <p:graphicFrame>
        <p:nvGraphicFramePr>
          <p:cNvPr id="2" name="Table 1">
            <a:extLst>
              <a:ext uri="{FF2B5EF4-FFF2-40B4-BE49-F238E27FC236}">
                <a16:creationId xmlns:a16="http://schemas.microsoft.com/office/drawing/2014/main" id="{D35E3B1B-3622-C49B-EB71-49DA86212043}"/>
              </a:ext>
            </a:extLst>
          </p:cNvPr>
          <p:cNvGraphicFramePr>
            <a:graphicFrameLocks noGrp="1"/>
          </p:cNvGraphicFramePr>
          <p:nvPr>
            <p:extLst>
              <p:ext uri="{D42A27DB-BD31-4B8C-83A1-F6EECF244321}">
                <p14:modId xmlns:p14="http://schemas.microsoft.com/office/powerpoint/2010/main" val="1899840234"/>
              </p:ext>
            </p:extLst>
          </p:nvPr>
        </p:nvGraphicFramePr>
        <p:xfrm>
          <a:off x="784744" y="2566245"/>
          <a:ext cx="10477792" cy="3356359"/>
        </p:xfrm>
        <a:graphic>
          <a:graphicData uri="http://schemas.openxmlformats.org/drawingml/2006/table">
            <a:tbl>
              <a:tblPr firstRow="1" bandRow="1"/>
              <a:tblGrid>
                <a:gridCol w="208280">
                  <a:extLst>
                    <a:ext uri="{9D8B030D-6E8A-4147-A177-3AD203B41FA5}">
                      <a16:colId xmlns:a16="http://schemas.microsoft.com/office/drawing/2014/main" val="3871359360"/>
                    </a:ext>
                  </a:extLst>
                </a:gridCol>
                <a:gridCol w="10269512">
                  <a:extLst>
                    <a:ext uri="{9D8B030D-6E8A-4147-A177-3AD203B41FA5}">
                      <a16:colId xmlns:a16="http://schemas.microsoft.com/office/drawing/2014/main" val="1091551387"/>
                    </a:ext>
                  </a:extLst>
                </a:gridCol>
              </a:tblGrid>
              <a:tr h="3356359">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0" marR="0" lvl="0" indent="0" algn="just" defTabSz="914400" rtl="0" eaLnBrk="1" fontAlgn="auto" latinLnBrk="0" hangingPunct="1">
                        <a:lnSpc>
                          <a:spcPct val="100000"/>
                        </a:lnSpc>
                        <a:spcBef>
                          <a:spcPts val="0"/>
                        </a:spcBef>
                        <a:spcAft>
                          <a:spcPts val="0"/>
                        </a:spcAft>
                        <a:buClrTx/>
                        <a:buSzTx/>
                        <a:buFontTx/>
                        <a:buNone/>
                        <a:tabLst/>
                        <a:defRPr/>
                      </a:pPr>
                      <a:endParaRPr lang="en-US" sz="2000" b="1" dirty="0">
                        <a:solidFill>
                          <a:schemeClr val="tx1"/>
                        </a:solidFill>
                        <a:latin typeface="Times New Roman" panose="02020603050405020304" pitchFamily="18" charset="0"/>
                        <a:cs typeface="Times New Roman" panose="02020603050405020304" pitchFamily="18" charset="0"/>
                      </a:endParaRP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285750" indent="-285750" algn="just" defTabSz="914400" rtl="0" eaLnBrk="1" latinLnBrk="0" hangingPunct="1">
                        <a:buFont typeface="Wingdings" panose="05000000000000000000" pitchFamily="2" charset="2"/>
                        <a:buChar char="§"/>
                      </a:pPr>
                      <a:r>
                        <a:rPr lang="en-US" sz="2000" b="1" i="0" u="sng" kern="1200" dirty="0">
                          <a:solidFill>
                            <a:schemeClr val="tx1"/>
                          </a:solidFill>
                          <a:latin typeface="Times New Roman" panose="02020603050405020304" pitchFamily="18" charset="0"/>
                          <a:ea typeface="+mn-ea"/>
                          <a:cs typeface="Times New Roman" panose="02020603050405020304" pitchFamily="18" charset="0"/>
                        </a:rPr>
                        <a:t>A norm </a:t>
                      </a:r>
                      <a:r>
                        <a:rPr lang="en-US" sz="2000" b="0" i="0" u="none" kern="1200" dirty="0">
                          <a:solidFill>
                            <a:schemeClr val="tx1"/>
                          </a:solidFill>
                          <a:latin typeface="Times New Roman" panose="02020603050405020304" pitchFamily="18" charset="0"/>
                          <a:ea typeface="+mn-ea"/>
                          <a:cs typeface="Times New Roman" panose="02020603050405020304" pitchFamily="18" charset="0"/>
                        </a:rPr>
                        <a:t>is a standard against which the appropriateness of a behavior is judged</a:t>
                      </a:r>
                      <a:r>
                        <a:rPr lang="en-US" sz="2000" b="1" i="0" u="sng" kern="1200" dirty="0">
                          <a:solidFill>
                            <a:schemeClr val="tx1"/>
                          </a:solidFill>
                          <a:latin typeface="Times New Roman" panose="02020603050405020304" pitchFamily="18" charset="0"/>
                          <a:ea typeface="+mn-ea"/>
                          <a:cs typeface="Times New Roman" panose="02020603050405020304" pitchFamily="18" charset="0"/>
                        </a:rPr>
                        <a:t>.</a:t>
                      </a:r>
                    </a:p>
                    <a:p>
                      <a:pPr marL="285750" indent="-285750" algn="just" defTabSz="914400" rtl="0" eaLnBrk="1" latinLnBrk="0" hangingPunct="1">
                        <a:buFont typeface="Wingdings" panose="05000000000000000000" pitchFamily="2" charset="2"/>
                        <a:buChar char="§"/>
                      </a:pPr>
                      <a:endParaRPr lang="en-US" sz="800" b="0" i="0" u="none" kern="1200" dirty="0">
                        <a:solidFill>
                          <a:schemeClr val="tx1"/>
                        </a:solidFill>
                        <a:latin typeface="Times New Roman" panose="02020603050405020304" pitchFamily="18" charset="0"/>
                        <a:ea typeface="+mn-ea"/>
                        <a:cs typeface="Times New Roman" panose="02020603050405020304" pitchFamily="18" charset="0"/>
                      </a:endParaRPr>
                    </a:p>
                    <a:p>
                      <a:pPr marL="285750" indent="-285750" algn="just" defTabSz="914400" rtl="0" eaLnBrk="1" latinLnBrk="0" hangingPunct="1">
                        <a:buFont typeface="Wingdings" panose="05000000000000000000" pitchFamily="2" charset="2"/>
                        <a:buChar char="§"/>
                      </a:pPr>
                      <a:r>
                        <a:rPr lang="en-US" sz="2000" b="0" i="0" u="none" kern="1200" dirty="0">
                          <a:solidFill>
                            <a:schemeClr val="tx1"/>
                          </a:solidFill>
                          <a:latin typeface="Times New Roman" panose="02020603050405020304" pitchFamily="18" charset="0"/>
                          <a:ea typeface="+mn-ea"/>
                          <a:cs typeface="Times New Roman" panose="02020603050405020304" pitchFamily="18" charset="0"/>
                        </a:rPr>
                        <a:t> Thus, norms determine the behavior expected in a certain situation. </a:t>
                      </a:r>
                    </a:p>
                    <a:p>
                      <a:pPr marL="285750" indent="-285750" algn="just" defTabSz="914400" rtl="0" eaLnBrk="1" latinLnBrk="0" hangingPunct="1">
                        <a:buFont typeface="Wingdings" panose="05000000000000000000" pitchFamily="2" charset="2"/>
                        <a:buChar char="§"/>
                      </a:pPr>
                      <a:endParaRPr lang="en-US" sz="800" b="0" i="0" u="none" kern="1200" dirty="0">
                        <a:solidFill>
                          <a:schemeClr val="tx1"/>
                        </a:solidFill>
                        <a:latin typeface="Times New Roman" panose="02020603050405020304" pitchFamily="18" charset="0"/>
                        <a:ea typeface="+mn-ea"/>
                        <a:cs typeface="Times New Roman" panose="02020603050405020304" pitchFamily="18" charset="0"/>
                      </a:endParaRPr>
                    </a:p>
                    <a:p>
                      <a:pPr marL="285750" indent="-285750" algn="just" defTabSz="914400" rtl="0" eaLnBrk="1" latinLnBrk="0" hangingPunct="1">
                        <a:buFont typeface="Wingdings" panose="05000000000000000000" pitchFamily="2" charset="2"/>
                        <a:buChar char="§"/>
                      </a:pPr>
                      <a:r>
                        <a:rPr lang="en-US" sz="2000" b="0" i="0" u="none" kern="1200" dirty="0">
                          <a:solidFill>
                            <a:schemeClr val="tx1"/>
                          </a:solidFill>
                          <a:latin typeface="Times New Roman" panose="02020603050405020304" pitchFamily="18" charset="0"/>
                          <a:ea typeface="+mn-ea"/>
                          <a:cs typeface="Times New Roman" panose="02020603050405020304" pitchFamily="18" charset="0"/>
                        </a:rPr>
                        <a:t>Group norms usually are established during the second stage of group development (communication and decision making) and are carried forward into the maturity stage.</a:t>
                      </a:r>
                    </a:p>
                    <a:p>
                      <a:pPr marL="285750" indent="-285750" algn="just" defTabSz="914400" rtl="0" eaLnBrk="1" latinLnBrk="0" hangingPunct="1">
                        <a:buFont typeface="Wingdings" panose="05000000000000000000" pitchFamily="2" charset="2"/>
                        <a:buChar char="§"/>
                      </a:pPr>
                      <a:endParaRPr lang="en-US" sz="800" b="0" i="0" u="none" kern="1200" dirty="0">
                        <a:solidFill>
                          <a:schemeClr val="tx1"/>
                        </a:solidFill>
                        <a:latin typeface="Times New Roman" panose="02020603050405020304" pitchFamily="18" charset="0"/>
                        <a:ea typeface="+mn-ea"/>
                        <a:cs typeface="Times New Roman" panose="02020603050405020304" pitchFamily="18" charset="0"/>
                      </a:endParaRPr>
                    </a:p>
                    <a:p>
                      <a:pPr marL="285750" indent="-285750" algn="just" defTabSz="914400" rtl="0" eaLnBrk="1" latinLnBrk="0" hangingPunct="1">
                        <a:buFont typeface="Wingdings" panose="05000000000000000000" pitchFamily="2" charset="2"/>
                        <a:buChar char="§"/>
                      </a:pPr>
                      <a:r>
                        <a:rPr lang="en-US" sz="2000" b="0" i="0" u="none" kern="1200" dirty="0">
                          <a:solidFill>
                            <a:schemeClr val="tx1"/>
                          </a:solidFill>
                          <a:latin typeface="Times New Roman" panose="02020603050405020304" pitchFamily="18" charset="0"/>
                          <a:ea typeface="+mn-ea"/>
                          <a:cs typeface="Times New Roman" panose="02020603050405020304" pitchFamily="18" charset="0"/>
                        </a:rPr>
                        <a:t> By providing a basis for predicting others’ behaviors, norms enable people to behave in a manner consistent with and acceptable to the group. Without norms, the activities in a group would be chaotic.</a:t>
                      </a:r>
                    </a:p>
                    <a:p>
                      <a:pPr marL="285750" indent="-285750" algn="just" defTabSz="914400" rtl="0" eaLnBrk="1" latinLnBrk="0" hangingPunct="1">
                        <a:buFont typeface="Wingdings" panose="05000000000000000000" pitchFamily="2" charset="2"/>
                        <a:buChar char="§"/>
                      </a:pPr>
                      <a:endParaRPr lang="en-US" sz="800" b="0" i="0" u="none" kern="1200" dirty="0">
                        <a:solidFill>
                          <a:schemeClr val="tx1"/>
                        </a:solidFill>
                        <a:latin typeface="Times New Roman" panose="02020603050405020304" pitchFamily="18" charset="0"/>
                        <a:ea typeface="+mn-ea"/>
                        <a:cs typeface="Times New Roman" panose="02020603050405020304" pitchFamily="18" charset="0"/>
                      </a:endParaRPr>
                    </a:p>
                    <a:p>
                      <a:pPr marL="285750" indent="-285750" algn="just" defTabSz="914400" rtl="0" eaLnBrk="1" latinLnBrk="0" hangingPunct="1">
                        <a:buFont typeface="Wingdings" panose="05000000000000000000" pitchFamily="2" charset="2"/>
                        <a:buChar char="§"/>
                      </a:pPr>
                      <a:r>
                        <a:rPr lang="en-US" sz="2000" b="0" i="0" u="none" kern="1200" dirty="0">
                          <a:solidFill>
                            <a:schemeClr val="tx1"/>
                          </a:solidFill>
                          <a:latin typeface="Times New Roman" panose="02020603050405020304" pitchFamily="18" charset="0"/>
                          <a:ea typeface="+mn-ea"/>
                          <a:cs typeface="Times New Roman" panose="02020603050405020304" pitchFamily="18" charset="0"/>
                        </a:rPr>
                        <a:t>Norms result from the combination of members’ personality characteristics, the situation, the task, and the historical traditions of the group.</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extLst>
                  <a:ext uri="{0D108BD9-81ED-4DB2-BD59-A6C34878D82A}">
                    <a16:rowId xmlns:a16="http://schemas.microsoft.com/office/drawing/2014/main" val="3251237068"/>
                  </a:ext>
                </a:extLst>
              </a:tr>
            </a:tbl>
          </a:graphicData>
        </a:graphic>
      </p:graphicFrame>
    </p:spTree>
    <p:extLst>
      <p:ext uri="{BB962C8B-B14F-4D97-AF65-F5344CB8AC3E}">
        <p14:creationId xmlns:p14="http://schemas.microsoft.com/office/powerpoint/2010/main" val="44740700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7713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735352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Groups and Teams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0111AE01-D57E-6A5F-7643-2A46A2304380}"/>
              </a:ext>
            </a:extLst>
          </p:cNvPr>
          <p:cNvSpPr txBox="1"/>
          <p:nvPr/>
        </p:nvSpPr>
        <p:spPr>
          <a:xfrm>
            <a:off x="1231490" y="1898756"/>
            <a:ext cx="10198510" cy="461665"/>
          </a:xfrm>
          <a:prstGeom prst="rect">
            <a:avLst/>
          </a:prstGeom>
          <a:noFill/>
        </p:spPr>
        <p:txBody>
          <a:bodyPr wrap="square">
            <a:spAutoFit/>
          </a:bodyPr>
          <a:lstStyle/>
          <a:p>
            <a:pPr algn="ctr"/>
            <a:r>
              <a:rPr lang="en-US" sz="2400" b="1" dirty="0">
                <a:solidFill>
                  <a:srgbClr val="C00000"/>
                </a:solidFill>
                <a:latin typeface="Times New Roman" panose="02020603050405020304" pitchFamily="18" charset="0"/>
                <a:cs typeface="Times New Roman" panose="02020603050405020304" pitchFamily="18" charset="0"/>
              </a:rPr>
              <a:t>Group Norms</a:t>
            </a:r>
          </a:p>
        </p:txBody>
      </p:sp>
      <p:graphicFrame>
        <p:nvGraphicFramePr>
          <p:cNvPr id="9" name="Table 8">
            <a:extLst>
              <a:ext uri="{FF2B5EF4-FFF2-40B4-BE49-F238E27FC236}">
                <a16:creationId xmlns:a16="http://schemas.microsoft.com/office/drawing/2014/main" id="{C3433B71-0701-62E0-7985-171EC55A7CFA}"/>
              </a:ext>
            </a:extLst>
          </p:cNvPr>
          <p:cNvGraphicFramePr>
            <a:graphicFrameLocks noGrp="1"/>
          </p:cNvGraphicFramePr>
          <p:nvPr>
            <p:extLst>
              <p:ext uri="{D42A27DB-BD31-4B8C-83A1-F6EECF244321}">
                <p14:modId xmlns:p14="http://schemas.microsoft.com/office/powerpoint/2010/main" val="2526779773"/>
              </p:ext>
            </p:extLst>
          </p:nvPr>
        </p:nvGraphicFramePr>
        <p:xfrm>
          <a:off x="617280" y="2708026"/>
          <a:ext cx="10767225" cy="3307318"/>
        </p:xfrm>
        <a:graphic>
          <a:graphicData uri="http://schemas.openxmlformats.org/drawingml/2006/table">
            <a:tbl>
              <a:tblPr firstRow="1" bandRow="1"/>
              <a:tblGrid>
                <a:gridCol w="208280">
                  <a:extLst>
                    <a:ext uri="{9D8B030D-6E8A-4147-A177-3AD203B41FA5}">
                      <a16:colId xmlns:a16="http://schemas.microsoft.com/office/drawing/2014/main" val="3871359360"/>
                    </a:ext>
                  </a:extLst>
                </a:gridCol>
                <a:gridCol w="10558945">
                  <a:extLst>
                    <a:ext uri="{9D8B030D-6E8A-4147-A177-3AD203B41FA5}">
                      <a16:colId xmlns:a16="http://schemas.microsoft.com/office/drawing/2014/main" val="1091551387"/>
                    </a:ext>
                  </a:extLst>
                </a:gridCol>
              </a:tblGrid>
              <a:tr h="3307318">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0" marR="0" lvl="0" indent="0" algn="just" defTabSz="914400" rtl="0" eaLnBrk="1" fontAlgn="auto" latinLnBrk="0" hangingPunct="1">
                        <a:lnSpc>
                          <a:spcPct val="100000"/>
                        </a:lnSpc>
                        <a:spcBef>
                          <a:spcPts val="0"/>
                        </a:spcBef>
                        <a:spcAft>
                          <a:spcPts val="0"/>
                        </a:spcAft>
                        <a:buClrTx/>
                        <a:buSzTx/>
                        <a:buFontTx/>
                        <a:buNone/>
                        <a:tabLst/>
                        <a:defRPr/>
                      </a:pPr>
                      <a:endParaRPr lang="en-US" sz="2000" b="1" dirty="0">
                        <a:solidFill>
                          <a:schemeClr val="tx1"/>
                        </a:solidFill>
                        <a:latin typeface="Times New Roman" panose="02020603050405020304" pitchFamily="18" charset="0"/>
                        <a:cs typeface="Times New Roman" panose="02020603050405020304" pitchFamily="18" charset="0"/>
                      </a:endParaRP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285750" indent="-285750" algn="just" defTabSz="914400" rtl="0" eaLnBrk="1" latinLnBrk="0" hangingPunct="1">
                        <a:buFont typeface="Wingdings" panose="05000000000000000000" pitchFamily="2" charset="2"/>
                        <a:buChar char="§"/>
                      </a:pPr>
                      <a:r>
                        <a:rPr lang="en-US" sz="2000" b="0" i="0" u="none" kern="1200" dirty="0">
                          <a:solidFill>
                            <a:schemeClr val="tx1"/>
                          </a:solidFill>
                          <a:latin typeface="Times New Roman" panose="02020603050405020304" pitchFamily="18" charset="0"/>
                          <a:ea typeface="+mn-ea"/>
                          <a:cs typeface="Times New Roman" panose="02020603050405020304" pitchFamily="18" charset="0"/>
                        </a:rPr>
                        <a:t> Norms can be positive or negative for individual and organizational outcomes because group members tend to follow them even if the consequences are negative.</a:t>
                      </a:r>
                    </a:p>
                    <a:p>
                      <a:pPr marL="285750" indent="-285750" algn="just" defTabSz="914400" rtl="0" eaLnBrk="1" latinLnBrk="0" hangingPunct="1">
                        <a:buFont typeface="Wingdings" panose="05000000000000000000" pitchFamily="2" charset="2"/>
                        <a:buChar char="§"/>
                      </a:pPr>
                      <a:endParaRPr lang="en-US" sz="800" b="0" i="0" u="none" kern="1200" dirty="0">
                        <a:solidFill>
                          <a:schemeClr val="tx1"/>
                        </a:solidFill>
                        <a:latin typeface="Times New Roman" panose="02020603050405020304" pitchFamily="18" charset="0"/>
                        <a:ea typeface="+mn-ea"/>
                        <a:cs typeface="Times New Roman" panose="02020603050405020304" pitchFamily="18" charset="0"/>
                      </a:endParaRPr>
                    </a:p>
                    <a:p>
                      <a:pPr marL="285750" indent="-285750" algn="just" defTabSz="914400" rtl="0" eaLnBrk="1" latinLnBrk="0" hangingPunct="1">
                        <a:buFont typeface="Wingdings" panose="05000000000000000000" pitchFamily="2" charset="2"/>
                        <a:buChar char="§"/>
                      </a:pPr>
                      <a:r>
                        <a:rPr lang="en-US" sz="2000" b="0" i="0" u="none" kern="1200" dirty="0">
                          <a:solidFill>
                            <a:schemeClr val="tx1"/>
                          </a:solidFill>
                          <a:latin typeface="Times New Roman" panose="02020603050405020304" pitchFamily="18" charset="0"/>
                          <a:ea typeface="+mn-ea"/>
                          <a:cs typeface="Times New Roman" panose="02020603050405020304" pitchFamily="18" charset="0"/>
                        </a:rPr>
                        <a:t> Lack of conformity to group norms may result in attempts to correct the deviant behavior, verbal abuse, physical threats, ostracism, or even ejection from the group.</a:t>
                      </a:r>
                    </a:p>
                    <a:p>
                      <a:pPr marL="285750" indent="-285750" algn="just" defTabSz="914400" rtl="0" eaLnBrk="1" latinLnBrk="0" hangingPunct="1">
                        <a:buFont typeface="Wingdings" panose="05000000000000000000" pitchFamily="2" charset="2"/>
                        <a:buChar char="§"/>
                      </a:pPr>
                      <a:endParaRPr lang="en-US" sz="800" b="0" i="0" u="none" kern="1200" dirty="0">
                        <a:solidFill>
                          <a:schemeClr val="tx1"/>
                        </a:solidFill>
                        <a:latin typeface="Times New Roman" panose="02020603050405020304" pitchFamily="18" charset="0"/>
                        <a:ea typeface="+mn-ea"/>
                        <a:cs typeface="Times New Roman" panose="02020603050405020304" pitchFamily="18" charset="0"/>
                      </a:endParaRPr>
                    </a:p>
                    <a:p>
                      <a:pPr marL="285750" indent="-285750" algn="just" defTabSz="914400" rtl="0" eaLnBrk="1" latinLnBrk="0" hangingPunct="1">
                        <a:buFont typeface="Wingdings" panose="05000000000000000000" pitchFamily="2" charset="2"/>
                        <a:buChar char="§"/>
                      </a:pPr>
                      <a:r>
                        <a:rPr lang="en-US" sz="2000" b="0" i="0" u="none" kern="1200" dirty="0">
                          <a:solidFill>
                            <a:schemeClr val="tx1"/>
                          </a:solidFill>
                          <a:latin typeface="Times New Roman" panose="02020603050405020304" pitchFamily="18" charset="0"/>
                          <a:ea typeface="+mn-ea"/>
                          <a:cs typeface="Times New Roman" panose="02020603050405020304" pitchFamily="18" charset="0"/>
                        </a:rPr>
                        <a:t>Group norms are enforced, however, only for actions that are important to group members. </a:t>
                      </a:r>
                    </a:p>
                    <a:p>
                      <a:pPr marL="285750" indent="-285750" algn="just" defTabSz="914400" rtl="0" eaLnBrk="1" latinLnBrk="0" hangingPunct="1">
                        <a:buFont typeface="Wingdings" panose="05000000000000000000" pitchFamily="2" charset="2"/>
                        <a:buChar char="§"/>
                      </a:pPr>
                      <a:endParaRPr lang="en-US" sz="800" b="0" i="0" u="none" kern="1200" dirty="0">
                        <a:solidFill>
                          <a:schemeClr val="tx1"/>
                        </a:solidFill>
                        <a:latin typeface="Times New Roman" panose="02020603050405020304" pitchFamily="18" charset="0"/>
                        <a:ea typeface="+mn-ea"/>
                        <a:cs typeface="Times New Roman" panose="02020603050405020304" pitchFamily="18" charset="0"/>
                      </a:endParaRPr>
                    </a:p>
                    <a:p>
                      <a:pPr marL="285750" indent="-285750" algn="just" defTabSz="914400" rtl="0" eaLnBrk="1" latinLnBrk="0" hangingPunct="1">
                        <a:buFont typeface="Wingdings" panose="05000000000000000000" pitchFamily="2" charset="2"/>
                        <a:buChar char="§"/>
                      </a:pPr>
                      <a:r>
                        <a:rPr lang="en-US" sz="2000" b="0" i="0" u="none" kern="1200" dirty="0">
                          <a:solidFill>
                            <a:srgbClr val="FF0000"/>
                          </a:solidFill>
                          <a:latin typeface="Times New Roman" panose="02020603050405020304" pitchFamily="18" charset="0"/>
                          <a:ea typeface="+mn-ea"/>
                          <a:cs typeface="Times New Roman" panose="02020603050405020304" pitchFamily="18" charset="0"/>
                        </a:rPr>
                        <a:t>For example, </a:t>
                      </a:r>
                      <a:r>
                        <a:rPr lang="en-US" sz="2000" b="0" i="0" u="none" kern="1200" dirty="0">
                          <a:solidFill>
                            <a:schemeClr val="tx1"/>
                          </a:solidFill>
                          <a:latin typeface="Times New Roman" panose="02020603050405020304" pitchFamily="18" charset="0"/>
                          <a:ea typeface="+mn-ea"/>
                          <a:cs typeface="Times New Roman" panose="02020603050405020304" pitchFamily="18" charset="0"/>
                        </a:rPr>
                        <a:t>if the office norm is for employees to wear suits to convey a professional image to clients, a staff member who wears jeans and a sweatshirt violates the group norm and will hear about it quickly. But if the norm is that dress is unimportant because little contact with clients occurs in the office, the fact that someone wears blue jeans may not even be noticed.</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extLst>
                  <a:ext uri="{0D108BD9-81ED-4DB2-BD59-A6C34878D82A}">
                    <a16:rowId xmlns:a16="http://schemas.microsoft.com/office/drawing/2014/main" val="3251237068"/>
                  </a:ext>
                </a:extLst>
              </a:tr>
            </a:tbl>
          </a:graphicData>
        </a:graphic>
      </p:graphicFrame>
    </p:spTree>
    <p:extLst>
      <p:ext uri="{BB962C8B-B14F-4D97-AF65-F5344CB8AC3E}">
        <p14:creationId xmlns:p14="http://schemas.microsoft.com/office/powerpoint/2010/main" val="198227422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7713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735352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Groups and Teams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0111AE01-D57E-6A5F-7643-2A46A2304380}"/>
              </a:ext>
            </a:extLst>
          </p:cNvPr>
          <p:cNvSpPr txBox="1"/>
          <p:nvPr/>
        </p:nvSpPr>
        <p:spPr>
          <a:xfrm>
            <a:off x="1231490" y="1898756"/>
            <a:ext cx="10198510" cy="461665"/>
          </a:xfrm>
          <a:prstGeom prst="rect">
            <a:avLst/>
          </a:prstGeom>
          <a:noFill/>
        </p:spPr>
        <p:txBody>
          <a:bodyPr wrap="square">
            <a:spAutoFit/>
          </a:bodyPr>
          <a:lstStyle/>
          <a:p>
            <a:pPr algn="ctr"/>
            <a:r>
              <a:rPr lang="en-US" sz="2400" b="1" dirty="0">
                <a:solidFill>
                  <a:srgbClr val="C00000"/>
                </a:solidFill>
                <a:latin typeface="Times New Roman" panose="02020603050405020304" pitchFamily="18" charset="0"/>
                <a:cs typeface="Times New Roman" panose="02020603050405020304" pitchFamily="18" charset="0"/>
              </a:rPr>
              <a:t>Group Cohesiveness</a:t>
            </a:r>
          </a:p>
        </p:txBody>
      </p:sp>
      <p:graphicFrame>
        <p:nvGraphicFramePr>
          <p:cNvPr id="2" name="Table 1">
            <a:extLst>
              <a:ext uri="{FF2B5EF4-FFF2-40B4-BE49-F238E27FC236}">
                <a16:creationId xmlns:a16="http://schemas.microsoft.com/office/drawing/2014/main" id="{80D9D36F-E8F6-B1BF-F577-6519A6D284EA}"/>
              </a:ext>
            </a:extLst>
          </p:cNvPr>
          <p:cNvGraphicFramePr>
            <a:graphicFrameLocks noGrp="1"/>
          </p:cNvGraphicFramePr>
          <p:nvPr>
            <p:extLst>
              <p:ext uri="{D42A27DB-BD31-4B8C-83A1-F6EECF244321}">
                <p14:modId xmlns:p14="http://schemas.microsoft.com/office/powerpoint/2010/main" val="2037438469"/>
              </p:ext>
            </p:extLst>
          </p:nvPr>
        </p:nvGraphicFramePr>
        <p:xfrm>
          <a:off x="776122" y="2691898"/>
          <a:ext cx="10476897" cy="2834640"/>
        </p:xfrm>
        <a:graphic>
          <a:graphicData uri="http://schemas.openxmlformats.org/drawingml/2006/table">
            <a:tbl>
              <a:tblPr firstRow="1" bandRow="1"/>
              <a:tblGrid>
                <a:gridCol w="1657362">
                  <a:extLst>
                    <a:ext uri="{9D8B030D-6E8A-4147-A177-3AD203B41FA5}">
                      <a16:colId xmlns:a16="http://schemas.microsoft.com/office/drawing/2014/main" val="3871359360"/>
                    </a:ext>
                  </a:extLst>
                </a:gridCol>
                <a:gridCol w="8819535">
                  <a:extLst>
                    <a:ext uri="{9D8B030D-6E8A-4147-A177-3AD203B41FA5}">
                      <a16:colId xmlns:a16="http://schemas.microsoft.com/office/drawing/2014/main" val="1091551387"/>
                    </a:ext>
                  </a:extLst>
                </a:gridCol>
              </a:tblGrid>
              <a:tr h="2496309">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000" b="1" dirty="0">
                          <a:solidFill>
                            <a:schemeClr val="tx1"/>
                          </a:solidFill>
                          <a:latin typeface="Times New Roman" panose="02020603050405020304" pitchFamily="18" charset="0"/>
                          <a:cs typeface="Times New Roman" panose="02020603050405020304" pitchFamily="18" charset="0"/>
                        </a:rPr>
                        <a:t>Group cohesiveness </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285750" indent="-285750" algn="just" defTabSz="914400" rtl="0" eaLnBrk="1" latinLnBrk="0" hangingPunct="1">
                        <a:buFont typeface="Wingdings" panose="05000000000000000000" pitchFamily="2" charset="2"/>
                        <a:buChar char="§"/>
                      </a:pPr>
                      <a:r>
                        <a:rPr lang="en-US" sz="2000" b="1" i="0" u="sng" kern="1200" dirty="0">
                          <a:solidFill>
                            <a:schemeClr val="tx1"/>
                          </a:solidFill>
                          <a:latin typeface="Times New Roman" panose="02020603050405020304" pitchFamily="18" charset="0"/>
                          <a:ea typeface="+mn-ea"/>
                          <a:cs typeface="Times New Roman" panose="02020603050405020304" pitchFamily="18" charset="0"/>
                        </a:rPr>
                        <a:t> Group cohesiveness </a:t>
                      </a:r>
                      <a:r>
                        <a:rPr lang="en-US" sz="2000" b="0" i="0" u="none" kern="1200" dirty="0">
                          <a:solidFill>
                            <a:schemeClr val="tx1"/>
                          </a:solidFill>
                          <a:latin typeface="Times New Roman" panose="02020603050405020304" pitchFamily="18" charset="0"/>
                          <a:ea typeface="+mn-ea"/>
                          <a:cs typeface="Times New Roman" panose="02020603050405020304" pitchFamily="18" charset="0"/>
                        </a:rPr>
                        <a:t>is the extent to which a group is committed to remaining together; it results from forces acting on the members to remain in the group.</a:t>
                      </a:r>
                    </a:p>
                    <a:p>
                      <a:pPr marL="285750" indent="-285750" algn="just" defTabSz="914400" rtl="0" eaLnBrk="1" latinLnBrk="0" hangingPunct="1">
                        <a:buFont typeface="Wingdings" panose="05000000000000000000" pitchFamily="2" charset="2"/>
                        <a:buChar char="§"/>
                      </a:pPr>
                      <a:endParaRPr lang="en-US" sz="2000" b="0" i="0" u="none" kern="1200" dirty="0">
                        <a:solidFill>
                          <a:schemeClr val="tx1"/>
                        </a:solidFill>
                        <a:latin typeface="Times New Roman" panose="02020603050405020304" pitchFamily="18" charset="0"/>
                        <a:ea typeface="+mn-ea"/>
                        <a:cs typeface="Times New Roman" panose="02020603050405020304" pitchFamily="18" charset="0"/>
                      </a:endParaRPr>
                    </a:p>
                    <a:p>
                      <a:pPr marL="285750" indent="-285750" algn="just" defTabSz="914400" rtl="0" eaLnBrk="1" latinLnBrk="0" hangingPunct="1">
                        <a:buFont typeface="Wingdings" panose="05000000000000000000" pitchFamily="2" charset="2"/>
                        <a:buChar char="§"/>
                      </a:pPr>
                      <a:r>
                        <a:rPr lang="en-US" sz="2000" b="0" i="0" u="none" kern="1200" dirty="0">
                          <a:solidFill>
                            <a:schemeClr val="tx1"/>
                          </a:solidFill>
                          <a:latin typeface="Times New Roman" panose="02020603050405020304" pitchFamily="18" charset="0"/>
                          <a:ea typeface="+mn-ea"/>
                          <a:cs typeface="Times New Roman" panose="02020603050405020304" pitchFamily="18" charset="0"/>
                        </a:rPr>
                        <a:t>The forces that create cohesiveness are attraction to the group, resistance to leaving the group, and motivation to remain a member of the group.</a:t>
                      </a:r>
                    </a:p>
                    <a:p>
                      <a:pPr marL="285750" indent="-285750" algn="just" defTabSz="914400" rtl="0" eaLnBrk="1" latinLnBrk="0" hangingPunct="1">
                        <a:buFont typeface="Wingdings" panose="05000000000000000000" pitchFamily="2" charset="2"/>
                        <a:buChar char="§"/>
                      </a:pPr>
                      <a:endParaRPr lang="en-US" sz="2000" b="0" i="0" u="none" kern="1200" dirty="0">
                        <a:solidFill>
                          <a:schemeClr val="tx1"/>
                        </a:solidFill>
                        <a:latin typeface="Times New Roman" panose="02020603050405020304" pitchFamily="18" charset="0"/>
                        <a:ea typeface="+mn-ea"/>
                        <a:cs typeface="Times New Roman" panose="02020603050405020304" pitchFamily="18" charset="0"/>
                      </a:endParaRPr>
                    </a:p>
                    <a:p>
                      <a:pPr marL="285750" indent="-285750" algn="just" defTabSz="914400" rtl="0" eaLnBrk="1" latinLnBrk="0" hangingPunct="1">
                        <a:buFont typeface="Wingdings" panose="05000000000000000000" pitchFamily="2" charset="2"/>
                        <a:buChar char="§"/>
                      </a:pPr>
                      <a:r>
                        <a:rPr lang="en-US" sz="2000" b="0" i="0" u="none" kern="1200" dirty="0">
                          <a:solidFill>
                            <a:schemeClr val="tx1"/>
                          </a:solidFill>
                          <a:latin typeface="Times New Roman" panose="02020603050405020304" pitchFamily="18" charset="0"/>
                          <a:ea typeface="+mn-ea"/>
                          <a:cs typeface="Times New Roman" panose="02020603050405020304" pitchFamily="18" charset="0"/>
                        </a:rPr>
                        <a:t>group cohesiveness is related to many aspects of group dynamics: maturity, homogeneity, manageable size, and frequency of interactions.</a:t>
                      </a:r>
                    </a:p>
                    <a:p>
                      <a:pPr marL="285750" indent="-285750" algn="just" defTabSz="914400" rtl="0" eaLnBrk="1" latinLnBrk="0" hangingPunct="1">
                        <a:buFont typeface="Wingdings" panose="05000000000000000000" pitchFamily="2" charset="2"/>
                        <a:buChar char="§"/>
                      </a:pPr>
                      <a:endParaRPr lang="en-US" sz="2000" b="0" i="0" u="none" kern="1200" dirty="0">
                        <a:solidFill>
                          <a:schemeClr val="tx1"/>
                        </a:solidFill>
                        <a:latin typeface="Times New Roman" panose="02020603050405020304" pitchFamily="18" charset="0"/>
                        <a:ea typeface="+mn-ea"/>
                        <a:cs typeface="Times New Roman" panose="02020603050405020304" pitchFamily="18" charset="0"/>
                      </a:endParaRP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extLst>
                  <a:ext uri="{0D108BD9-81ED-4DB2-BD59-A6C34878D82A}">
                    <a16:rowId xmlns:a16="http://schemas.microsoft.com/office/drawing/2014/main" val="3251237068"/>
                  </a:ext>
                </a:extLst>
              </a:tr>
            </a:tbl>
          </a:graphicData>
        </a:graphic>
      </p:graphicFrame>
    </p:spTree>
    <p:extLst>
      <p:ext uri="{BB962C8B-B14F-4D97-AF65-F5344CB8AC3E}">
        <p14:creationId xmlns:p14="http://schemas.microsoft.com/office/powerpoint/2010/main" val="140604965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7713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735352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Groups and Teams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0111AE01-D57E-6A5F-7643-2A46A2304380}"/>
              </a:ext>
            </a:extLst>
          </p:cNvPr>
          <p:cNvSpPr txBox="1"/>
          <p:nvPr/>
        </p:nvSpPr>
        <p:spPr>
          <a:xfrm>
            <a:off x="1231490" y="1898756"/>
            <a:ext cx="10198510" cy="461665"/>
          </a:xfrm>
          <a:prstGeom prst="rect">
            <a:avLst/>
          </a:prstGeom>
          <a:noFill/>
        </p:spPr>
        <p:txBody>
          <a:bodyPr wrap="square">
            <a:spAutoFit/>
          </a:bodyPr>
          <a:lstStyle/>
          <a:p>
            <a:pPr algn="ctr"/>
            <a:r>
              <a:rPr lang="en-US" sz="2400" b="1" dirty="0">
                <a:solidFill>
                  <a:srgbClr val="C00000"/>
                </a:solidFill>
                <a:latin typeface="Times New Roman" panose="02020603050405020304" pitchFamily="18" charset="0"/>
                <a:cs typeface="Times New Roman" panose="02020603050405020304" pitchFamily="18" charset="0"/>
              </a:rPr>
              <a:t>Group Cohesiveness</a:t>
            </a:r>
          </a:p>
        </p:txBody>
      </p:sp>
      <p:graphicFrame>
        <p:nvGraphicFramePr>
          <p:cNvPr id="9" name="Table 8">
            <a:extLst>
              <a:ext uri="{FF2B5EF4-FFF2-40B4-BE49-F238E27FC236}">
                <a16:creationId xmlns:a16="http://schemas.microsoft.com/office/drawing/2014/main" id="{F708A96C-80E0-A0B5-2586-275F230C68AD}"/>
              </a:ext>
            </a:extLst>
          </p:cNvPr>
          <p:cNvGraphicFramePr>
            <a:graphicFrameLocks noGrp="1"/>
          </p:cNvGraphicFramePr>
          <p:nvPr>
            <p:extLst>
              <p:ext uri="{D42A27DB-BD31-4B8C-83A1-F6EECF244321}">
                <p14:modId xmlns:p14="http://schemas.microsoft.com/office/powerpoint/2010/main" val="1657796783"/>
              </p:ext>
            </p:extLst>
          </p:nvPr>
        </p:nvGraphicFramePr>
        <p:xfrm>
          <a:off x="838200" y="3074088"/>
          <a:ext cx="10198510" cy="1962909"/>
        </p:xfrm>
        <a:graphic>
          <a:graphicData uri="http://schemas.openxmlformats.org/drawingml/2006/table">
            <a:tbl>
              <a:tblPr firstRow="1" bandRow="1"/>
              <a:tblGrid>
                <a:gridCol w="1594382">
                  <a:extLst>
                    <a:ext uri="{9D8B030D-6E8A-4147-A177-3AD203B41FA5}">
                      <a16:colId xmlns:a16="http://schemas.microsoft.com/office/drawing/2014/main" val="3871359360"/>
                    </a:ext>
                  </a:extLst>
                </a:gridCol>
                <a:gridCol w="8604128">
                  <a:extLst>
                    <a:ext uri="{9D8B030D-6E8A-4147-A177-3AD203B41FA5}">
                      <a16:colId xmlns:a16="http://schemas.microsoft.com/office/drawing/2014/main" val="1091551387"/>
                    </a:ext>
                  </a:extLst>
                </a:gridCol>
              </a:tblGrid>
              <a:tr h="1962909">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000" b="1" dirty="0">
                          <a:solidFill>
                            <a:schemeClr val="tx1"/>
                          </a:solidFill>
                          <a:latin typeface="Times New Roman" panose="02020603050405020304" pitchFamily="18" charset="0"/>
                          <a:cs typeface="Times New Roman" panose="02020603050405020304" pitchFamily="18" charset="0"/>
                        </a:rPr>
                        <a:t>Group cohesiveness </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285750" indent="-285750" algn="just" defTabSz="914400" rtl="0" eaLnBrk="1" latinLnBrk="0" hangingPunct="1">
                        <a:buFont typeface="Wingdings" panose="05000000000000000000" pitchFamily="2" charset="2"/>
                        <a:buChar char="§"/>
                      </a:pPr>
                      <a:r>
                        <a:rPr lang="en-US" sz="2000" b="0" i="0" u="none" kern="1200" dirty="0">
                          <a:solidFill>
                            <a:schemeClr val="tx1"/>
                          </a:solidFill>
                          <a:latin typeface="Times New Roman" panose="02020603050405020304" pitchFamily="18" charset="0"/>
                          <a:ea typeface="+mn-ea"/>
                          <a:cs typeface="Times New Roman" panose="02020603050405020304" pitchFamily="18" charset="0"/>
                        </a:rPr>
                        <a:t>The following  figure shows that group cohesiveness can be increased by competition or by the presence of an external threat. </a:t>
                      </a:r>
                    </a:p>
                    <a:p>
                      <a:pPr marL="285750" indent="-285750" algn="just" defTabSz="914400" rtl="0" eaLnBrk="1" latinLnBrk="0" hangingPunct="1">
                        <a:buFont typeface="Wingdings" panose="05000000000000000000" pitchFamily="2" charset="2"/>
                        <a:buChar char="§"/>
                      </a:pPr>
                      <a:endParaRPr lang="en-US" sz="2000" b="0" i="0" u="none" kern="1200" dirty="0">
                        <a:solidFill>
                          <a:schemeClr val="tx1"/>
                        </a:solidFill>
                        <a:latin typeface="Times New Roman" panose="02020603050405020304" pitchFamily="18" charset="0"/>
                        <a:ea typeface="+mn-ea"/>
                        <a:cs typeface="Times New Roman" panose="02020603050405020304" pitchFamily="18" charset="0"/>
                      </a:endParaRPr>
                    </a:p>
                    <a:p>
                      <a:pPr marL="285750" indent="-285750" algn="just" defTabSz="914400" rtl="0" eaLnBrk="1" latinLnBrk="0" hangingPunct="1">
                        <a:buFont typeface="Wingdings" panose="05000000000000000000" pitchFamily="2" charset="2"/>
                        <a:buChar char="§"/>
                      </a:pPr>
                      <a:r>
                        <a:rPr lang="en-US" sz="2000" b="0" i="0" u="none" kern="1200" dirty="0">
                          <a:solidFill>
                            <a:schemeClr val="tx1"/>
                          </a:solidFill>
                          <a:latin typeface="Times New Roman" panose="02020603050405020304" pitchFamily="18" charset="0"/>
                          <a:ea typeface="+mn-ea"/>
                          <a:cs typeface="Times New Roman" panose="02020603050405020304" pitchFamily="18" charset="0"/>
                        </a:rPr>
                        <a:t> Finally, successfully reaching goals often increases the cohesiveness of a group because people are proud to be identified with a winner and to be thought of as competent and successful. </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extLst>
                  <a:ext uri="{0D108BD9-81ED-4DB2-BD59-A6C34878D82A}">
                    <a16:rowId xmlns:a16="http://schemas.microsoft.com/office/drawing/2014/main" val="3251237068"/>
                  </a:ext>
                </a:extLst>
              </a:tr>
            </a:tbl>
          </a:graphicData>
        </a:graphic>
      </p:graphicFrame>
    </p:spTree>
    <p:extLst>
      <p:ext uri="{BB962C8B-B14F-4D97-AF65-F5344CB8AC3E}">
        <p14:creationId xmlns:p14="http://schemas.microsoft.com/office/powerpoint/2010/main" val="123774168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7713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735352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Groups and Teams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0111AE01-D57E-6A5F-7643-2A46A2304380}"/>
              </a:ext>
            </a:extLst>
          </p:cNvPr>
          <p:cNvSpPr txBox="1"/>
          <p:nvPr/>
        </p:nvSpPr>
        <p:spPr>
          <a:xfrm>
            <a:off x="1231490" y="1898756"/>
            <a:ext cx="10198510" cy="461665"/>
          </a:xfrm>
          <a:prstGeom prst="rect">
            <a:avLst/>
          </a:prstGeom>
          <a:noFill/>
        </p:spPr>
        <p:txBody>
          <a:bodyPr wrap="square">
            <a:spAutoFit/>
          </a:bodyPr>
          <a:lstStyle/>
          <a:p>
            <a:pPr algn="ctr"/>
            <a:r>
              <a:rPr lang="en-US" sz="2400" b="1" dirty="0">
                <a:solidFill>
                  <a:srgbClr val="C00000"/>
                </a:solidFill>
                <a:latin typeface="Times New Roman" panose="02020603050405020304" pitchFamily="18" charset="0"/>
                <a:cs typeface="Times New Roman" panose="02020603050405020304" pitchFamily="18" charset="0"/>
              </a:rPr>
              <a:t>Group Cohesiveness</a:t>
            </a:r>
          </a:p>
        </p:txBody>
      </p:sp>
      <p:pic>
        <p:nvPicPr>
          <p:cNvPr id="2" name="Picture 1">
            <a:extLst>
              <a:ext uri="{FF2B5EF4-FFF2-40B4-BE49-F238E27FC236}">
                <a16:creationId xmlns:a16="http://schemas.microsoft.com/office/drawing/2014/main" id="{458A210A-90C3-C326-9A47-6B49117330FC}"/>
              </a:ext>
            </a:extLst>
          </p:cNvPr>
          <p:cNvPicPr>
            <a:picLocks noChangeAspect="1"/>
          </p:cNvPicPr>
          <p:nvPr/>
        </p:nvPicPr>
        <p:blipFill>
          <a:blip r:embed="rId3"/>
          <a:stretch>
            <a:fillRect/>
          </a:stretch>
        </p:blipFill>
        <p:spPr>
          <a:xfrm>
            <a:off x="6043047" y="2360421"/>
            <a:ext cx="4995804" cy="3575276"/>
          </a:xfrm>
          <a:prstGeom prst="rect">
            <a:avLst/>
          </a:prstGeom>
        </p:spPr>
      </p:pic>
      <p:sp>
        <p:nvSpPr>
          <p:cNvPr id="11" name="TextBox 10">
            <a:extLst>
              <a:ext uri="{FF2B5EF4-FFF2-40B4-BE49-F238E27FC236}">
                <a16:creationId xmlns:a16="http://schemas.microsoft.com/office/drawing/2014/main" id="{DEC1592D-DD49-1C49-5F8A-9246CFA09087}"/>
              </a:ext>
            </a:extLst>
          </p:cNvPr>
          <p:cNvSpPr txBox="1"/>
          <p:nvPr/>
        </p:nvSpPr>
        <p:spPr>
          <a:xfrm>
            <a:off x="942308" y="2486946"/>
            <a:ext cx="4889898" cy="3170099"/>
          </a:xfrm>
          <a:prstGeom prst="rect">
            <a:avLst/>
          </a:prstGeom>
          <a:noFill/>
        </p:spPr>
        <p:txBody>
          <a:bodyPr wrap="square">
            <a:spAutoFit/>
          </a:bodyPr>
          <a:lstStyle/>
          <a:p>
            <a:pPr marL="0" marR="0" lvl="0" indent="0" algn="just" defTabSz="914400" eaLnBrk="1" fontAlgn="auto" latinLnBrk="0" hangingPunct="1">
              <a:lnSpc>
                <a:spcPct val="100000"/>
              </a:lnSpc>
              <a:spcBef>
                <a:spcPts val="0"/>
              </a:spcBef>
              <a:spcAft>
                <a:spcPts val="0"/>
              </a:spcAft>
              <a:buClrTx/>
              <a:buSzTx/>
              <a:buFontTx/>
              <a:buNone/>
              <a:tabLst/>
              <a:defRPr/>
            </a:pPr>
            <a:r>
              <a:rPr kumimoji="0" lang="en-US" sz="2000" b="1"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Figure 7.1. Factors That Affect Group Cohesiveness and Consequences of Group Cohesiveness</a:t>
            </a:r>
          </a:p>
          <a:p>
            <a:pPr marL="0" marR="0" lvl="0" indent="0" algn="just" defTabSz="914400" eaLnBrk="1" fontAlgn="auto" latinLnBrk="0" hangingPunct="1">
              <a:lnSpc>
                <a:spcPct val="100000"/>
              </a:lnSpc>
              <a:spcBef>
                <a:spcPts val="0"/>
              </a:spcBef>
              <a:spcAft>
                <a:spcPts val="0"/>
              </a:spcAft>
              <a:buClrTx/>
              <a:buSzTx/>
              <a:buFontTx/>
              <a:buNone/>
              <a:tabLst/>
              <a:defRPr/>
            </a:pP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The factors that increase and decrease cohesiveness and the consequences of high and low cohesiveness indicate that although it is often preferable to have a highly cohesive group, in some situations the effects of a highly cohesive group can be negative for the organization.</a:t>
            </a:r>
          </a:p>
        </p:txBody>
      </p:sp>
    </p:spTree>
    <p:extLst>
      <p:ext uri="{BB962C8B-B14F-4D97-AF65-F5344CB8AC3E}">
        <p14:creationId xmlns:p14="http://schemas.microsoft.com/office/powerpoint/2010/main" val="229372398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7713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735352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Groups and Teams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0111AE01-D57E-6A5F-7643-2A46A2304380}"/>
              </a:ext>
            </a:extLst>
          </p:cNvPr>
          <p:cNvSpPr txBox="1"/>
          <p:nvPr/>
        </p:nvSpPr>
        <p:spPr>
          <a:xfrm>
            <a:off x="1231490" y="1898756"/>
            <a:ext cx="10198510" cy="461665"/>
          </a:xfrm>
          <a:prstGeom prst="rect">
            <a:avLst/>
          </a:prstGeom>
          <a:noFill/>
        </p:spPr>
        <p:txBody>
          <a:bodyPr wrap="square">
            <a:spAutoFit/>
          </a:bodyPr>
          <a:lstStyle/>
          <a:p>
            <a:pPr algn="ctr"/>
            <a:r>
              <a:rPr lang="en-US" sz="2400" b="1" dirty="0">
                <a:solidFill>
                  <a:srgbClr val="C00000"/>
                </a:solidFill>
                <a:latin typeface="Times New Roman" panose="02020603050405020304" pitchFamily="18" charset="0"/>
                <a:cs typeface="Times New Roman" panose="02020603050405020304" pitchFamily="18" charset="0"/>
              </a:rPr>
              <a:t>Group Cohesiveness</a:t>
            </a:r>
          </a:p>
        </p:txBody>
      </p:sp>
      <p:graphicFrame>
        <p:nvGraphicFramePr>
          <p:cNvPr id="9" name="Table 8">
            <a:extLst>
              <a:ext uri="{FF2B5EF4-FFF2-40B4-BE49-F238E27FC236}">
                <a16:creationId xmlns:a16="http://schemas.microsoft.com/office/drawing/2014/main" id="{D94176D4-DACD-4E63-5BFD-C1286AAA63EB}"/>
              </a:ext>
            </a:extLst>
          </p:cNvPr>
          <p:cNvGraphicFramePr>
            <a:graphicFrameLocks noGrp="1"/>
          </p:cNvGraphicFramePr>
          <p:nvPr>
            <p:extLst>
              <p:ext uri="{D42A27DB-BD31-4B8C-83A1-F6EECF244321}">
                <p14:modId xmlns:p14="http://schemas.microsoft.com/office/powerpoint/2010/main" val="3055699485"/>
              </p:ext>
            </p:extLst>
          </p:nvPr>
        </p:nvGraphicFramePr>
        <p:xfrm>
          <a:off x="696862" y="2582045"/>
          <a:ext cx="10653555" cy="3340560"/>
        </p:xfrm>
        <a:graphic>
          <a:graphicData uri="http://schemas.openxmlformats.org/drawingml/2006/table">
            <a:tbl>
              <a:tblPr firstRow="1" bandRow="1"/>
              <a:tblGrid>
                <a:gridCol w="1665520">
                  <a:extLst>
                    <a:ext uri="{9D8B030D-6E8A-4147-A177-3AD203B41FA5}">
                      <a16:colId xmlns:a16="http://schemas.microsoft.com/office/drawing/2014/main" val="3871359360"/>
                    </a:ext>
                  </a:extLst>
                </a:gridCol>
                <a:gridCol w="8988035">
                  <a:extLst>
                    <a:ext uri="{9D8B030D-6E8A-4147-A177-3AD203B41FA5}">
                      <a16:colId xmlns:a16="http://schemas.microsoft.com/office/drawing/2014/main" val="1091551387"/>
                    </a:ext>
                  </a:extLst>
                </a:gridCol>
              </a:tblGrid>
              <a:tr h="3340560">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000" b="1" dirty="0">
                          <a:solidFill>
                            <a:schemeClr val="tx1"/>
                          </a:solidFill>
                          <a:latin typeface="Times New Roman" panose="02020603050405020304" pitchFamily="18" charset="0"/>
                          <a:cs typeface="Times New Roman" panose="02020603050405020304" pitchFamily="18" charset="0"/>
                        </a:rPr>
                        <a:t>Group cohesiveness </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285750" indent="-285750" algn="just" defTabSz="914400" rtl="0" eaLnBrk="1" latinLnBrk="0" hangingPunct="1">
                        <a:buFont typeface="Wingdings" panose="05000000000000000000" pitchFamily="2" charset="2"/>
                        <a:buChar char="§"/>
                      </a:pPr>
                      <a:r>
                        <a:rPr lang="en-US" sz="2000" b="0" i="0" u="none" kern="1200" dirty="0">
                          <a:solidFill>
                            <a:schemeClr val="tx1"/>
                          </a:solidFill>
                          <a:latin typeface="Times New Roman" panose="02020603050405020304" pitchFamily="18" charset="0"/>
                          <a:ea typeface="+mn-ea"/>
                          <a:cs typeface="Times New Roman" panose="02020603050405020304" pitchFamily="18" charset="0"/>
                        </a:rPr>
                        <a:t>Research on group performance factors has focused on the relationship between cohesiveness and group productivity.</a:t>
                      </a:r>
                    </a:p>
                    <a:p>
                      <a:pPr marL="285750" indent="-285750" algn="just" defTabSz="914400" rtl="0" eaLnBrk="1" latinLnBrk="0" hangingPunct="1">
                        <a:buFont typeface="Wingdings" panose="05000000000000000000" pitchFamily="2" charset="2"/>
                        <a:buChar char="§"/>
                      </a:pPr>
                      <a:endParaRPr lang="en-US" sz="800" b="0" i="0" u="none" kern="1200" dirty="0">
                        <a:solidFill>
                          <a:schemeClr val="tx1"/>
                        </a:solidFill>
                        <a:latin typeface="Times New Roman" panose="02020603050405020304" pitchFamily="18" charset="0"/>
                        <a:ea typeface="+mn-ea"/>
                        <a:cs typeface="Times New Roman" panose="02020603050405020304" pitchFamily="18" charset="0"/>
                      </a:endParaRPr>
                    </a:p>
                    <a:p>
                      <a:pPr marL="285750" indent="-285750" algn="just" defTabSz="914400" rtl="0" eaLnBrk="1" latinLnBrk="0" hangingPunct="1">
                        <a:buFont typeface="Wingdings" panose="05000000000000000000" pitchFamily="2" charset="2"/>
                        <a:buChar char="§"/>
                      </a:pPr>
                      <a:r>
                        <a:rPr lang="en-US" sz="2000" b="0" i="0" u="none" kern="1200" dirty="0">
                          <a:solidFill>
                            <a:schemeClr val="tx1"/>
                          </a:solidFill>
                          <a:latin typeface="Times New Roman" panose="02020603050405020304" pitchFamily="18" charset="0"/>
                          <a:ea typeface="+mn-ea"/>
                          <a:cs typeface="Times New Roman" panose="02020603050405020304" pitchFamily="18" charset="0"/>
                        </a:rPr>
                        <a:t> Highly cohesive groups appear to be more effective at achieving their goals than groups that are low in cohesiveness, especially in research and development groups in U.S. companies. However, highly cohesive groups will not necessarily be more productive in an organizational sense than groups with low cohesiveness. </a:t>
                      </a:r>
                    </a:p>
                    <a:p>
                      <a:pPr marL="0" indent="0" algn="just" defTabSz="914400" rtl="0" eaLnBrk="1" latinLnBrk="0" hangingPunct="1">
                        <a:buFont typeface="Wingdings" panose="05000000000000000000" pitchFamily="2" charset="2"/>
                        <a:buNone/>
                      </a:pPr>
                      <a:endParaRPr lang="en-US" sz="2000" b="0" i="0" u="none" kern="1200" dirty="0">
                        <a:solidFill>
                          <a:schemeClr val="tx1"/>
                        </a:solidFill>
                        <a:latin typeface="Times New Roman" panose="02020603050405020304" pitchFamily="18" charset="0"/>
                        <a:ea typeface="+mn-ea"/>
                        <a:cs typeface="Times New Roman" panose="02020603050405020304" pitchFamily="18" charset="0"/>
                      </a:endParaRPr>
                    </a:p>
                    <a:p>
                      <a:pPr marL="285750" indent="-285750" algn="just" defTabSz="914400" rtl="0" eaLnBrk="1" latinLnBrk="0" hangingPunct="1">
                        <a:buFont typeface="Wingdings" panose="05000000000000000000" pitchFamily="2" charset="2"/>
                        <a:buChar char="§"/>
                      </a:pPr>
                      <a:r>
                        <a:rPr lang="en-US" sz="2000" b="0" i="0" u="none" kern="1200" dirty="0">
                          <a:solidFill>
                            <a:schemeClr val="tx1"/>
                          </a:solidFill>
                          <a:latin typeface="Times New Roman" panose="02020603050405020304" pitchFamily="18" charset="0"/>
                          <a:ea typeface="+mn-ea"/>
                          <a:cs typeface="Times New Roman" panose="02020603050405020304" pitchFamily="18" charset="0"/>
                        </a:rPr>
                        <a:t>If such a group decides on a goal that has little to do with the business of the organization, it will probably work to achieve its own goal even at the expense of any organizational goals that might be compromised by the group’s efforts.</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extLst>
                  <a:ext uri="{0D108BD9-81ED-4DB2-BD59-A6C34878D82A}">
                    <a16:rowId xmlns:a16="http://schemas.microsoft.com/office/drawing/2014/main" val="3251237068"/>
                  </a:ext>
                </a:extLst>
              </a:tr>
            </a:tbl>
          </a:graphicData>
        </a:graphic>
      </p:graphicFrame>
    </p:spTree>
    <p:extLst>
      <p:ext uri="{BB962C8B-B14F-4D97-AF65-F5344CB8AC3E}">
        <p14:creationId xmlns:p14="http://schemas.microsoft.com/office/powerpoint/2010/main" val="264396425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7713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735352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Groups and Teams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0111AE01-D57E-6A5F-7643-2A46A2304380}"/>
              </a:ext>
            </a:extLst>
          </p:cNvPr>
          <p:cNvSpPr txBox="1"/>
          <p:nvPr/>
        </p:nvSpPr>
        <p:spPr>
          <a:xfrm>
            <a:off x="1231490" y="1898756"/>
            <a:ext cx="10198510" cy="461665"/>
          </a:xfrm>
          <a:prstGeom prst="rect">
            <a:avLst/>
          </a:prstGeom>
          <a:noFill/>
        </p:spPr>
        <p:txBody>
          <a:bodyPr wrap="square">
            <a:spAutoFit/>
          </a:bodyPr>
          <a:lstStyle/>
          <a:p>
            <a:pPr algn="ctr"/>
            <a:r>
              <a:rPr lang="en-US" sz="2400" b="1" dirty="0">
                <a:solidFill>
                  <a:srgbClr val="C00000"/>
                </a:solidFill>
                <a:latin typeface="Times New Roman" panose="02020603050405020304" pitchFamily="18" charset="0"/>
                <a:cs typeface="Times New Roman" panose="02020603050405020304" pitchFamily="18" charset="0"/>
              </a:rPr>
              <a:t>Group Cohesiveness</a:t>
            </a:r>
          </a:p>
        </p:txBody>
      </p:sp>
      <p:sp>
        <p:nvSpPr>
          <p:cNvPr id="2" name="TextBox 1">
            <a:extLst>
              <a:ext uri="{FF2B5EF4-FFF2-40B4-BE49-F238E27FC236}">
                <a16:creationId xmlns:a16="http://schemas.microsoft.com/office/drawing/2014/main" id="{E2ED2BED-F87D-5EC1-812C-B364473EA50F}"/>
              </a:ext>
            </a:extLst>
          </p:cNvPr>
          <p:cNvSpPr txBox="1"/>
          <p:nvPr/>
        </p:nvSpPr>
        <p:spPr>
          <a:xfrm>
            <a:off x="1203866" y="2476409"/>
            <a:ext cx="4892134" cy="3170099"/>
          </a:xfrm>
          <a:prstGeom prst="rect">
            <a:avLst/>
          </a:prstGeom>
          <a:noFill/>
        </p:spPr>
        <p:txBody>
          <a:bodyPr wrap="square">
            <a:spAutoFit/>
          </a:bodyPr>
          <a:lstStyle/>
          <a:p>
            <a:pPr marL="0" marR="0" lvl="0" indent="0" algn="just" defTabSz="914400" eaLnBrk="1" fontAlgn="auto" latinLnBrk="0" hangingPunct="1">
              <a:lnSpc>
                <a:spcPct val="100000"/>
              </a:lnSpc>
              <a:spcBef>
                <a:spcPts val="0"/>
              </a:spcBef>
              <a:spcAft>
                <a:spcPts val="0"/>
              </a:spcAft>
              <a:buClrTx/>
              <a:buSzTx/>
              <a:buFontTx/>
              <a:buNone/>
              <a:tabLst/>
              <a:defRPr/>
            </a:pPr>
            <a:r>
              <a:rPr kumimoji="0" lang="en-US" sz="2000" b="1"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Figure7.2. Group Cohesiveness, Goals, and Productivity</a:t>
            </a:r>
          </a:p>
          <a:p>
            <a:pPr marL="0" marR="0" lvl="0" indent="0" algn="just" defTabSz="914400" eaLnBrk="1" fontAlgn="auto" latinLnBrk="0" hangingPunct="1">
              <a:lnSpc>
                <a:spcPct val="100000"/>
              </a:lnSpc>
              <a:spcBef>
                <a:spcPts val="0"/>
              </a:spcBef>
              <a:spcAft>
                <a:spcPts val="0"/>
              </a:spcAft>
              <a:buClrTx/>
              <a:buSzTx/>
              <a:buFontTx/>
              <a:buNone/>
              <a:tabLst/>
              <a:defRPr/>
            </a:pPr>
            <a:endParaRPr kumimoji="0" lang="en-US" sz="2000" b="1"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a:p>
            <a:pPr marL="0" marR="0" lvl="0" indent="0" algn="just" defTabSz="914400" eaLnBrk="1" fontAlgn="auto" latinLnBrk="0" hangingPunct="1">
              <a:lnSpc>
                <a:spcPct val="100000"/>
              </a:lnSpc>
              <a:spcBef>
                <a:spcPts val="0"/>
              </a:spcBef>
              <a:spcAft>
                <a:spcPts val="0"/>
              </a:spcAft>
              <a:buClrTx/>
              <a:buSzTx/>
              <a:buFontTx/>
              <a:buNone/>
              <a:tabLst/>
              <a:defRPr/>
            </a:pPr>
            <a:r>
              <a:rPr kumimoji="0" lang="en-US" sz="2000" b="0" i="1"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This figure shows that the best combination is for the group to be cohesive and for the group’s goals to be congruent with the organization’s goals. The lowest potential group performance also occurs with highly cohesive groups when the group’s goals are not consistent with the organization’s goals.</a:t>
            </a:r>
          </a:p>
        </p:txBody>
      </p:sp>
      <p:pic>
        <p:nvPicPr>
          <p:cNvPr id="11" name="Picture 10">
            <a:extLst>
              <a:ext uri="{FF2B5EF4-FFF2-40B4-BE49-F238E27FC236}">
                <a16:creationId xmlns:a16="http://schemas.microsoft.com/office/drawing/2014/main" id="{163B71E9-5605-879E-46AD-DBD797DB7260}"/>
              </a:ext>
            </a:extLst>
          </p:cNvPr>
          <p:cNvPicPr>
            <a:picLocks noChangeAspect="1"/>
          </p:cNvPicPr>
          <p:nvPr/>
        </p:nvPicPr>
        <p:blipFill>
          <a:blip r:embed="rId3"/>
          <a:stretch>
            <a:fillRect/>
          </a:stretch>
        </p:blipFill>
        <p:spPr>
          <a:xfrm>
            <a:off x="6371303" y="2476409"/>
            <a:ext cx="4928736" cy="3519543"/>
          </a:xfrm>
          <a:prstGeom prst="rect">
            <a:avLst/>
          </a:prstGeom>
        </p:spPr>
      </p:pic>
    </p:spTree>
    <p:extLst>
      <p:ext uri="{BB962C8B-B14F-4D97-AF65-F5344CB8AC3E}">
        <p14:creationId xmlns:p14="http://schemas.microsoft.com/office/powerpoint/2010/main" val="307471981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7713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735352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Groups and Teams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0111AE01-D57E-6A5F-7643-2A46A2304380}"/>
              </a:ext>
            </a:extLst>
          </p:cNvPr>
          <p:cNvSpPr txBox="1"/>
          <p:nvPr/>
        </p:nvSpPr>
        <p:spPr>
          <a:xfrm>
            <a:off x="1231490" y="1898756"/>
            <a:ext cx="10198510" cy="461665"/>
          </a:xfrm>
          <a:prstGeom prst="rect">
            <a:avLst/>
          </a:prstGeom>
          <a:noFill/>
        </p:spPr>
        <p:txBody>
          <a:bodyPr wrap="square">
            <a:spAutoFit/>
          </a:bodyPr>
          <a:lstStyle/>
          <a:p>
            <a:pPr algn="ctr"/>
            <a:r>
              <a:rPr lang="en-US" sz="2400" b="1" dirty="0">
                <a:solidFill>
                  <a:srgbClr val="C00000"/>
                </a:solidFill>
                <a:latin typeface="Times New Roman" panose="02020603050405020304" pitchFamily="18" charset="0"/>
                <a:cs typeface="Times New Roman" panose="02020603050405020304" pitchFamily="18" charset="0"/>
              </a:rPr>
              <a:t>Group Cohesiveness</a:t>
            </a:r>
          </a:p>
        </p:txBody>
      </p:sp>
      <p:graphicFrame>
        <p:nvGraphicFramePr>
          <p:cNvPr id="9" name="Table 8">
            <a:extLst>
              <a:ext uri="{FF2B5EF4-FFF2-40B4-BE49-F238E27FC236}">
                <a16:creationId xmlns:a16="http://schemas.microsoft.com/office/drawing/2014/main" id="{386EE98B-1681-C1D6-5AEF-1027A1864787}"/>
              </a:ext>
            </a:extLst>
          </p:cNvPr>
          <p:cNvGraphicFramePr>
            <a:graphicFrameLocks noGrp="1"/>
          </p:cNvGraphicFramePr>
          <p:nvPr>
            <p:extLst>
              <p:ext uri="{D42A27DB-BD31-4B8C-83A1-F6EECF244321}">
                <p14:modId xmlns:p14="http://schemas.microsoft.com/office/powerpoint/2010/main" val="1892803"/>
              </p:ext>
            </p:extLst>
          </p:nvPr>
        </p:nvGraphicFramePr>
        <p:xfrm>
          <a:off x="617280" y="2495265"/>
          <a:ext cx="10578728" cy="3505200"/>
        </p:xfrm>
        <a:graphic>
          <a:graphicData uri="http://schemas.openxmlformats.org/drawingml/2006/table">
            <a:tbl>
              <a:tblPr firstRow="1" bandRow="1"/>
              <a:tblGrid>
                <a:gridCol w="208280">
                  <a:extLst>
                    <a:ext uri="{9D8B030D-6E8A-4147-A177-3AD203B41FA5}">
                      <a16:colId xmlns:a16="http://schemas.microsoft.com/office/drawing/2014/main" val="3871359360"/>
                    </a:ext>
                  </a:extLst>
                </a:gridCol>
                <a:gridCol w="10370448">
                  <a:extLst>
                    <a:ext uri="{9D8B030D-6E8A-4147-A177-3AD203B41FA5}">
                      <a16:colId xmlns:a16="http://schemas.microsoft.com/office/drawing/2014/main" val="1091551387"/>
                    </a:ext>
                  </a:extLst>
                </a:gridCol>
              </a:tblGrid>
              <a:tr h="3433370">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0" marR="0" lvl="0" indent="0" algn="just" defTabSz="914400" rtl="0" eaLnBrk="1" fontAlgn="auto" latinLnBrk="0" hangingPunct="1">
                        <a:lnSpc>
                          <a:spcPct val="100000"/>
                        </a:lnSpc>
                        <a:spcBef>
                          <a:spcPts val="0"/>
                        </a:spcBef>
                        <a:spcAft>
                          <a:spcPts val="0"/>
                        </a:spcAft>
                        <a:buClrTx/>
                        <a:buSzTx/>
                        <a:buFontTx/>
                        <a:buNone/>
                        <a:tabLst/>
                        <a:defRPr/>
                      </a:pPr>
                      <a:endParaRPr lang="en-US" sz="2000" b="1" dirty="0">
                        <a:solidFill>
                          <a:schemeClr val="tx1"/>
                        </a:solidFill>
                        <a:latin typeface="Times New Roman" panose="02020603050405020304" pitchFamily="18" charset="0"/>
                        <a:cs typeface="Times New Roman" panose="02020603050405020304" pitchFamily="18" charset="0"/>
                      </a:endParaRP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285750" indent="-285750" algn="just" defTabSz="914400" rtl="0" eaLnBrk="1" latinLnBrk="0" hangingPunct="1">
                        <a:buFont typeface="Wingdings" panose="05000000000000000000" pitchFamily="2" charset="2"/>
                        <a:buChar char="§"/>
                      </a:pPr>
                      <a:r>
                        <a:rPr lang="en-US" sz="2000" b="1" i="0" u="none" kern="1200" dirty="0">
                          <a:solidFill>
                            <a:schemeClr val="tx1"/>
                          </a:solidFill>
                          <a:latin typeface="Times New Roman" panose="02020603050405020304" pitchFamily="18" charset="0"/>
                          <a:ea typeface="+mn-ea"/>
                          <a:cs typeface="Times New Roman" panose="02020603050405020304" pitchFamily="18" charset="0"/>
                        </a:rPr>
                        <a:t>Cohesiveness</a:t>
                      </a:r>
                      <a:r>
                        <a:rPr lang="en-US" sz="2000" b="0" i="0" u="none" kern="1200" dirty="0">
                          <a:solidFill>
                            <a:schemeClr val="tx1"/>
                          </a:solidFill>
                          <a:latin typeface="Times New Roman" panose="02020603050405020304" pitchFamily="18" charset="0"/>
                          <a:ea typeface="+mn-ea"/>
                          <a:cs typeface="Times New Roman" panose="02020603050405020304" pitchFamily="18" charset="0"/>
                        </a:rPr>
                        <a:t> may also be a primary factor in the development of certain problems for some decision-making groups.</a:t>
                      </a:r>
                    </a:p>
                    <a:p>
                      <a:pPr marL="285750" indent="-285750" algn="just" defTabSz="914400" rtl="0" eaLnBrk="1" latinLnBrk="0" hangingPunct="1">
                        <a:buFont typeface="Wingdings" panose="05000000000000000000" pitchFamily="2" charset="2"/>
                        <a:buChar char="§"/>
                      </a:pPr>
                      <a:endParaRPr lang="en-US" sz="800" b="0" i="0" u="none" kern="1200" dirty="0">
                        <a:solidFill>
                          <a:schemeClr val="tx1"/>
                        </a:solidFill>
                        <a:latin typeface="Times New Roman" panose="02020603050405020304" pitchFamily="18" charset="0"/>
                        <a:ea typeface="+mn-ea"/>
                        <a:cs typeface="Times New Roman" panose="02020603050405020304" pitchFamily="18" charset="0"/>
                      </a:endParaRPr>
                    </a:p>
                    <a:p>
                      <a:pPr marL="285750" indent="-285750" algn="just" defTabSz="914400" rtl="0" eaLnBrk="1" latinLnBrk="0" hangingPunct="1">
                        <a:buFont typeface="Wingdings" panose="05000000000000000000" pitchFamily="2" charset="2"/>
                        <a:buChar char="§"/>
                      </a:pPr>
                      <a:r>
                        <a:rPr lang="en-US" sz="2000" b="0" i="0" u="none" kern="1200" dirty="0">
                          <a:solidFill>
                            <a:schemeClr val="tx1"/>
                          </a:solidFill>
                          <a:latin typeface="Times New Roman" panose="02020603050405020304" pitchFamily="18" charset="0"/>
                          <a:ea typeface="+mn-ea"/>
                          <a:cs typeface="Times New Roman" panose="02020603050405020304" pitchFamily="18" charset="0"/>
                        </a:rPr>
                        <a:t> An example </a:t>
                      </a:r>
                      <a:r>
                        <a:rPr lang="en-US" sz="2000" b="1" i="0" u="sng" kern="1200" dirty="0">
                          <a:solidFill>
                            <a:schemeClr val="tx1"/>
                          </a:solidFill>
                          <a:latin typeface="Times New Roman" panose="02020603050405020304" pitchFamily="18" charset="0"/>
                          <a:ea typeface="+mn-ea"/>
                          <a:cs typeface="Times New Roman" panose="02020603050405020304" pitchFamily="18" charset="0"/>
                        </a:rPr>
                        <a:t>is groupthink, </a:t>
                      </a:r>
                      <a:r>
                        <a:rPr lang="en-US" sz="2000" b="0" i="0" u="none" kern="1200" dirty="0">
                          <a:solidFill>
                            <a:schemeClr val="tx1"/>
                          </a:solidFill>
                          <a:latin typeface="Times New Roman" panose="02020603050405020304" pitchFamily="18" charset="0"/>
                          <a:ea typeface="+mn-ea"/>
                          <a:cs typeface="Times New Roman" panose="02020603050405020304" pitchFamily="18" charset="0"/>
                        </a:rPr>
                        <a:t>which occurs when a group’s overriding concern is a unanimous decision rather than critical analysis of alternatives. </a:t>
                      </a:r>
                    </a:p>
                    <a:p>
                      <a:pPr marL="285750" indent="-285750" algn="just" defTabSz="914400" rtl="0" eaLnBrk="1" latinLnBrk="0" hangingPunct="1">
                        <a:buFont typeface="Wingdings" panose="05000000000000000000" pitchFamily="2" charset="2"/>
                        <a:buChar char="§"/>
                      </a:pPr>
                      <a:endParaRPr lang="en-US" sz="800" b="0" i="0" u="none" kern="1200" dirty="0">
                        <a:solidFill>
                          <a:schemeClr val="tx1"/>
                        </a:solidFill>
                        <a:latin typeface="Times New Roman" panose="02020603050405020304" pitchFamily="18" charset="0"/>
                        <a:ea typeface="+mn-ea"/>
                        <a:cs typeface="Times New Roman" panose="02020603050405020304" pitchFamily="18" charset="0"/>
                      </a:endParaRPr>
                    </a:p>
                    <a:p>
                      <a:pPr marL="285750" indent="-285750" algn="just" defTabSz="914400" rtl="0" eaLnBrk="1" latinLnBrk="0" hangingPunct="1">
                        <a:buFont typeface="Wingdings" panose="05000000000000000000" pitchFamily="2" charset="2"/>
                        <a:buChar char="§"/>
                      </a:pPr>
                      <a:r>
                        <a:rPr lang="en-US" sz="2000" b="0" i="0" u="none" kern="1200" dirty="0">
                          <a:solidFill>
                            <a:schemeClr val="tx1"/>
                          </a:solidFill>
                          <a:latin typeface="Times New Roman" panose="02020603050405020304" pitchFamily="18" charset="0"/>
                          <a:ea typeface="+mn-ea"/>
                          <a:cs typeface="Times New Roman" panose="02020603050405020304" pitchFamily="18" charset="0"/>
                        </a:rPr>
                        <a:t>These problems, together with the evidence regarding group cohesiveness and productivity, mean that a manager must carefully weigh the pros and cons of fostering highly cohesive groups.</a:t>
                      </a:r>
                    </a:p>
                    <a:p>
                      <a:pPr marL="285750" indent="-285750" algn="just" defTabSz="914400" rtl="0" eaLnBrk="1" latinLnBrk="0" hangingPunct="1">
                        <a:buFont typeface="Wingdings" panose="05000000000000000000" pitchFamily="2" charset="2"/>
                        <a:buChar char="§"/>
                      </a:pPr>
                      <a:endParaRPr lang="en-US" sz="800" b="0" i="0" u="none" kern="1200" dirty="0">
                        <a:solidFill>
                          <a:schemeClr val="tx1"/>
                        </a:solidFill>
                        <a:latin typeface="Times New Roman" panose="02020603050405020304" pitchFamily="18" charset="0"/>
                        <a:ea typeface="+mn-ea"/>
                        <a:cs typeface="Times New Roman" panose="02020603050405020304" pitchFamily="18" charset="0"/>
                      </a:endParaRPr>
                    </a:p>
                    <a:p>
                      <a:pPr marL="285750" indent="-285750" algn="just" defTabSz="914400" rtl="0" eaLnBrk="1" latinLnBrk="0" hangingPunct="1">
                        <a:buFont typeface="Wingdings" panose="05000000000000000000" pitchFamily="2" charset="2"/>
                        <a:buChar char="§"/>
                      </a:pPr>
                      <a:r>
                        <a:rPr lang="en-US" sz="2000" b="0" i="0" u="none" kern="1200" dirty="0">
                          <a:solidFill>
                            <a:schemeClr val="tx1"/>
                          </a:solidFill>
                          <a:latin typeface="Times New Roman" panose="02020603050405020304" pitchFamily="18" charset="0"/>
                          <a:ea typeface="+mn-ea"/>
                          <a:cs typeface="Times New Roman" panose="02020603050405020304" pitchFamily="18" charset="0"/>
                        </a:rPr>
                        <a:t>Finally, there is emerging evidence that the emotional intelligence of group members can promote cohesiveness. In this context, emotional intelligence refers to interpersonal capability that includes the ability to perceive and express emotions, to understand and use them, and to manage emotions in oneself and other people.</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extLst>
                  <a:ext uri="{0D108BD9-81ED-4DB2-BD59-A6C34878D82A}">
                    <a16:rowId xmlns:a16="http://schemas.microsoft.com/office/drawing/2014/main" val="3251237068"/>
                  </a:ext>
                </a:extLst>
              </a:tr>
            </a:tbl>
          </a:graphicData>
        </a:graphic>
      </p:graphicFrame>
    </p:spTree>
    <p:extLst>
      <p:ext uri="{BB962C8B-B14F-4D97-AF65-F5344CB8AC3E}">
        <p14:creationId xmlns:p14="http://schemas.microsoft.com/office/powerpoint/2010/main" val="92547238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7713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735352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Groups and Teams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0111AE01-D57E-6A5F-7643-2A46A2304380}"/>
              </a:ext>
            </a:extLst>
          </p:cNvPr>
          <p:cNvSpPr txBox="1"/>
          <p:nvPr/>
        </p:nvSpPr>
        <p:spPr>
          <a:xfrm>
            <a:off x="1231490" y="1898756"/>
            <a:ext cx="10198510" cy="461665"/>
          </a:xfrm>
          <a:prstGeom prst="rect">
            <a:avLst/>
          </a:prstGeom>
          <a:noFill/>
        </p:spPr>
        <p:txBody>
          <a:bodyPr wrap="square">
            <a:spAutoFit/>
          </a:bodyPr>
          <a:lstStyle/>
          <a:p>
            <a:pPr algn="ctr"/>
            <a:r>
              <a:rPr lang="en-US" sz="2400" b="1" dirty="0">
                <a:solidFill>
                  <a:srgbClr val="C00000"/>
                </a:solidFill>
                <a:latin typeface="Times New Roman" panose="02020603050405020304" pitchFamily="18" charset="0"/>
                <a:cs typeface="Times New Roman" panose="02020603050405020304" pitchFamily="18" charset="0"/>
              </a:rPr>
              <a:t>Informal Leadership</a:t>
            </a:r>
          </a:p>
        </p:txBody>
      </p:sp>
      <p:graphicFrame>
        <p:nvGraphicFramePr>
          <p:cNvPr id="2" name="Table 1">
            <a:extLst>
              <a:ext uri="{FF2B5EF4-FFF2-40B4-BE49-F238E27FC236}">
                <a16:creationId xmlns:a16="http://schemas.microsoft.com/office/drawing/2014/main" id="{3985E02A-901F-E1CA-45D2-E2DABCE503C9}"/>
              </a:ext>
            </a:extLst>
          </p:cNvPr>
          <p:cNvGraphicFramePr>
            <a:graphicFrameLocks noGrp="1"/>
          </p:cNvGraphicFramePr>
          <p:nvPr>
            <p:extLst>
              <p:ext uri="{D42A27DB-BD31-4B8C-83A1-F6EECF244321}">
                <p14:modId xmlns:p14="http://schemas.microsoft.com/office/powerpoint/2010/main" val="839899717"/>
              </p:ext>
            </p:extLst>
          </p:nvPr>
        </p:nvGraphicFramePr>
        <p:xfrm>
          <a:off x="698396" y="2587293"/>
          <a:ext cx="10650488" cy="3335047"/>
        </p:xfrm>
        <a:graphic>
          <a:graphicData uri="http://schemas.openxmlformats.org/drawingml/2006/table">
            <a:tbl>
              <a:tblPr firstRow="1" bandRow="1"/>
              <a:tblGrid>
                <a:gridCol w="211521">
                  <a:extLst>
                    <a:ext uri="{9D8B030D-6E8A-4147-A177-3AD203B41FA5}">
                      <a16:colId xmlns:a16="http://schemas.microsoft.com/office/drawing/2014/main" val="3871359360"/>
                    </a:ext>
                  </a:extLst>
                </a:gridCol>
                <a:gridCol w="10438967">
                  <a:extLst>
                    <a:ext uri="{9D8B030D-6E8A-4147-A177-3AD203B41FA5}">
                      <a16:colId xmlns:a16="http://schemas.microsoft.com/office/drawing/2014/main" val="1091551387"/>
                    </a:ext>
                  </a:extLst>
                </a:gridCol>
              </a:tblGrid>
              <a:tr h="3335047">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0" marR="0" lvl="0" indent="0" algn="just" defTabSz="914400" rtl="0" eaLnBrk="1" fontAlgn="auto" latinLnBrk="0" hangingPunct="1">
                        <a:lnSpc>
                          <a:spcPct val="100000"/>
                        </a:lnSpc>
                        <a:spcBef>
                          <a:spcPts val="0"/>
                        </a:spcBef>
                        <a:spcAft>
                          <a:spcPts val="0"/>
                        </a:spcAft>
                        <a:buClrTx/>
                        <a:buSzTx/>
                        <a:buFontTx/>
                        <a:buNone/>
                        <a:tabLst/>
                        <a:defRPr/>
                      </a:pPr>
                      <a:endParaRPr lang="en-US" sz="2000" b="1" dirty="0">
                        <a:solidFill>
                          <a:schemeClr val="tx1"/>
                        </a:solidFill>
                        <a:latin typeface="Times New Roman" panose="02020603050405020304" pitchFamily="18" charset="0"/>
                        <a:cs typeface="Times New Roman" panose="02020603050405020304" pitchFamily="18" charset="0"/>
                      </a:endParaRP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285750" indent="-285750" algn="just" defTabSz="914400" rtl="0" eaLnBrk="1" latinLnBrk="0" hangingPunct="1">
                        <a:buFont typeface="Wingdings" panose="05000000000000000000" pitchFamily="2" charset="2"/>
                        <a:buChar char="§"/>
                      </a:pPr>
                      <a:r>
                        <a:rPr lang="en-US" sz="2000" b="1" i="0" u="sng" kern="1200" dirty="0">
                          <a:solidFill>
                            <a:schemeClr val="tx1"/>
                          </a:solidFill>
                          <a:latin typeface="Times New Roman" panose="02020603050405020304" pitchFamily="18" charset="0"/>
                          <a:ea typeface="+mn-ea"/>
                          <a:cs typeface="Times New Roman" panose="02020603050405020304" pitchFamily="18" charset="0"/>
                        </a:rPr>
                        <a:t>informal leader </a:t>
                      </a:r>
                      <a:r>
                        <a:rPr lang="en-US" sz="2000" b="0" i="0" u="none" kern="1200" dirty="0">
                          <a:solidFill>
                            <a:schemeClr val="tx1"/>
                          </a:solidFill>
                          <a:latin typeface="Times New Roman" panose="02020603050405020304" pitchFamily="18" charset="0"/>
                          <a:ea typeface="+mn-ea"/>
                          <a:cs typeface="Times New Roman" panose="02020603050405020304" pitchFamily="18" charset="0"/>
                        </a:rPr>
                        <a:t>is a person who engages in leadership activities but whose right to do so has not been formally recognized. </a:t>
                      </a:r>
                    </a:p>
                    <a:p>
                      <a:pPr marL="285750" indent="-285750" algn="just" defTabSz="914400" rtl="0" eaLnBrk="1" latinLnBrk="0" hangingPunct="1">
                        <a:buFont typeface="Wingdings" panose="05000000000000000000" pitchFamily="2" charset="2"/>
                        <a:buChar char="§"/>
                      </a:pPr>
                      <a:endParaRPr lang="en-US" sz="800" b="0" i="0" u="none" kern="1200" dirty="0">
                        <a:solidFill>
                          <a:schemeClr val="tx1"/>
                        </a:solidFill>
                        <a:latin typeface="Times New Roman" panose="02020603050405020304" pitchFamily="18" charset="0"/>
                        <a:ea typeface="+mn-ea"/>
                        <a:cs typeface="Times New Roman" panose="02020603050405020304" pitchFamily="18" charset="0"/>
                      </a:endParaRPr>
                    </a:p>
                    <a:p>
                      <a:pPr marL="285750" indent="-285750" algn="just" defTabSz="914400" rtl="0" eaLnBrk="1" latinLnBrk="0" hangingPunct="1">
                        <a:buFont typeface="Wingdings" panose="05000000000000000000" pitchFamily="2" charset="2"/>
                        <a:buChar char="§"/>
                      </a:pPr>
                      <a:r>
                        <a:rPr lang="en-US" sz="2000" b="0" i="0" u="none" kern="1200" dirty="0">
                          <a:solidFill>
                            <a:schemeClr val="tx1"/>
                          </a:solidFill>
                          <a:latin typeface="Times New Roman" panose="02020603050405020304" pitchFamily="18" charset="0"/>
                          <a:ea typeface="+mn-ea"/>
                          <a:cs typeface="Times New Roman" panose="02020603050405020304" pitchFamily="18" charset="0"/>
                        </a:rPr>
                        <a:t>The formal and the informal leader in any group or team may be the same person, or they may be different people. </a:t>
                      </a:r>
                    </a:p>
                    <a:p>
                      <a:pPr marL="285750" indent="-285750" algn="just" defTabSz="914400" rtl="0" eaLnBrk="1" latinLnBrk="0" hangingPunct="1">
                        <a:buFont typeface="Wingdings" panose="05000000000000000000" pitchFamily="2" charset="2"/>
                        <a:buChar char="§"/>
                      </a:pPr>
                      <a:endParaRPr lang="en-US" sz="800" b="0" i="0" u="none" kern="1200" dirty="0">
                        <a:solidFill>
                          <a:schemeClr val="tx1"/>
                        </a:solidFill>
                        <a:latin typeface="Times New Roman" panose="02020603050405020304" pitchFamily="18" charset="0"/>
                        <a:ea typeface="+mn-ea"/>
                        <a:cs typeface="Times New Roman" panose="02020603050405020304" pitchFamily="18" charset="0"/>
                      </a:endParaRPr>
                    </a:p>
                    <a:p>
                      <a:pPr marL="285750" indent="-285750" algn="just" defTabSz="914400" rtl="0" eaLnBrk="1" latinLnBrk="0" hangingPunct="1">
                        <a:buFont typeface="Wingdings" panose="05000000000000000000" pitchFamily="2" charset="2"/>
                        <a:buChar char="§"/>
                      </a:pPr>
                      <a:r>
                        <a:rPr lang="en-US" sz="2000" b="0" i="0" u="none" kern="1200" dirty="0">
                          <a:solidFill>
                            <a:schemeClr val="tx1"/>
                          </a:solidFill>
                          <a:latin typeface="Times New Roman" panose="02020603050405020304" pitchFamily="18" charset="0"/>
                          <a:ea typeface="+mn-ea"/>
                          <a:cs typeface="Times New Roman" panose="02020603050405020304" pitchFamily="18" charset="0"/>
                        </a:rPr>
                        <a:t>For example, most groups and teams need people to play both task and socioemotional roles. An informal leader is likely to be a person capable of carrying out both roles effectively. </a:t>
                      </a:r>
                    </a:p>
                    <a:p>
                      <a:pPr marL="285750" indent="-285750" algn="just" defTabSz="914400" rtl="0" eaLnBrk="1" latinLnBrk="0" hangingPunct="1">
                        <a:buFont typeface="Wingdings" panose="05000000000000000000" pitchFamily="2" charset="2"/>
                        <a:buChar char="§"/>
                      </a:pPr>
                      <a:endParaRPr lang="en-US" sz="800" b="0" i="0" u="none" kern="1200" dirty="0">
                        <a:solidFill>
                          <a:schemeClr val="tx1"/>
                        </a:solidFill>
                        <a:latin typeface="Times New Roman" panose="02020603050405020304" pitchFamily="18" charset="0"/>
                        <a:ea typeface="+mn-ea"/>
                        <a:cs typeface="Times New Roman" panose="02020603050405020304" pitchFamily="18" charset="0"/>
                      </a:endParaRPr>
                    </a:p>
                    <a:p>
                      <a:pPr marL="285750" indent="-285750" algn="just" defTabSz="914400" rtl="0" eaLnBrk="1" latinLnBrk="0" hangingPunct="1">
                        <a:buFont typeface="Wingdings" panose="05000000000000000000" pitchFamily="2" charset="2"/>
                        <a:buChar char="§"/>
                      </a:pPr>
                      <a:r>
                        <a:rPr lang="en-US" sz="2000" b="0" i="0" u="none" kern="1200" dirty="0">
                          <a:solidFill>
                            <a:schemeClr val="tx1"/>
                          </a:solidFill>
                          <a:latin typeface="Times New Roman" panose="02020603050405020304" pitchFamily="18" charset="0"/>
                          <a:ea typeface="+mn-ea"/>
                          <a:cs typeface="Times New Roman" panose="02020603050405020304" pitchFamily="18" charset="0"/>
                        </a:rPr>
                        <a:t>If the formal leader can fulfill one role but not the other, an informal leader often emerges to supplement the formal leader’s functions. If the formal leader can fill neither role, one or more informal leaders may emerge to carry out both sets of functions.</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extLst>
                  <a:ext uri="{0D108BD9-81ED-4DB2-BD59-A6C34878D82A}">
                    <a16:rowId xmlns:a16="http://schemas.microsoft.com/office/drawing/2014/main" val="3251237068"/>
                  </a:ext>
                </a:extLst>
              </a:tr>
            </a:tbl>
          </a:graphicData>
        </a:graphic>
      </p:graphicFrame>
    </p:spTree>
    <p:extLst>
      <p:ext uri="{BB962C8B-B14F-4D97-AF65-F5344CB8AC3E}">
        <p14:creationId xmlns:p14="http://schemas.microsoft.com/office/powerpoint/2010/main" val="326400276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7713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735352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Groups and Teams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0111AE01-D57E-6A5F-7643-2A46A2304380}"/>
              </a:ext>
            </a:extLst>
          </p:cNvPr>
          <p:cNvSpPr txBox="1"/>
          <p:nvPr/>
        </p:nvSpPr>
        <p:spPr>
          <a:xfrm>
            <a:off x="1231490" y="1898756"/>
            <a:ext cx="10198510" cy="461665"/>
          </a:xfrm>
          <a:prstGeom prst="rect">
            <a:avLst/>
          </a:prstGeom>
          <a:noFill/>
        </p:spPr>
        <p:txBody>
          <a:bodyPr wrap="square">
            <a:spAutoFit/>
          </a:bodyPr>
          <a:lstStyle/>
          <a:p>
            <a:pPr algn="ctr"/>
            <a:r>
              <a:rPr lang="en-US" sz="2400" b="1" dirty="0">
                <a:solidFill>
                  <a:srgbClr val="C00000"/>
                </a:solidFill>
                <a:latin typeface="Times New Roman" panose="02020603050405020304" pitchFamily="18" charset="0"/>
                <a:cs typeface="Times New Roman" panose="02020603050405020304" pitchFamily="18" charset="0"/>
              </a:rPr>
              <a:t>Informal Leadership</a:t>
            </a:r>
          </a:p>
        </p:txBody>
      </p:sp>
      <p:pic>
        <p:nvPicPr>
          <p:cNvPr id="9" name="Picture 8">
            <a:extLst>
              <a:ext uri="{FF2B5EF4-FFF2-40B4-BE49-F238E27FC236}">
                <a16:creationId xmlns:a16="http://schemas.microsoft.com/office/drawing/2014/main" id="{8A6C976E-6D76-B596-BADA-1A4F58403492}"/>
              </a:ext>
            </a:extLst>
          </p:cNvPr>
          <p:cNvPicPr>
            <a:picLocks noChangeAspect="1"/>
          </p:cNvPicPr>
          <p:nvPr/>
        </p:nvPicPr>
        <p:blipFill>
          <a:blip r:embed="rId3"/>
          <a:stretch>
            <a:fillRect/>
          </a:stretch>
        </p:blipFill>
        <p:spPr>
          <a:xfrm>
            <a:off x="6417940" y="2466004"/>
            <a:ext cx="4881716" cy="3475957"/>
          </a:xfrm>
          <a:prstGeom prst="rect">
            <a:avLst/>
          </a:prstGeom>
        </p:spPr>
      </p:pic>
      <p:sp>
        <p:nvSpPr>
          <p:cNvPr id="11" name="TextBox 10">
            <a:extLst>
              <a:ext uri="{FF2B5EF4-FFF2-40B4-BE49-F238E27FC236}">
                <a16:creationId xmlns:a16="http://schemas.microsoft.com/office/drawing/2014/main" id="{1BC43320-AA2F-3ED6-F7F7-25C3B903D55F}"/>
              </a:ext>
            </a:extLst>
          </p:cNvPr>
          <p:cNvSpPr txBox="1"/>
          <p:nvPr/>
        </p:nvSpPr>
        <p:spPr>
          <a:xfrm>
            <a:off x="762000" y="2582044"/>
            <a:ext cx="5511220" cy="3170099"/>
          </a:xfrm>
          <a:prstGeom prst="rect">
            <a:avLst/>
          </a:prstGeom>
          <a:solidFill>
            <a:srgbClr val="FF9518"/>
          </a:solidFill>
        </p:spPr>
        <p:txBody>
          <a:bodyPr wrap="square">
            <a:spAutoFit/>
          </a:bodyPr>
          <a:lstStyle/>
          <a:p>
            <a:pPr marL="0" marR="0" lvl="0" indent="0" algn="just" defTabSz="914400" eaLnBrk="1" fontAlgn="auto" latinLnBrk="0" hangingPunct="1">
              <a:lnSpc>
                <a:spcPct val="100000"/>
              </a:lnSpc>
              <a:spcBef>
                <a:spcPts val="0"/>
              </a:spcBef>
              <a:spcAft>
                <a:spcPts val="0"/>
              </a:spcAft>
              <a:buClrTx/>
              <a:buSzTx/>
              <a:buFontTx/>
              <a:buNone/>
              <a:tabLst/>
              <a:defRPr/>
            </a:pP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An informal leader is someone who engages in leadership activities without the formal authority to do so. Take these construction supervisors, for instance. The project manager may be away handling other responsibilities and one of the two supervisors in the center is taking charge during the manager’s absence. This supervisor, then, is emerging as an informal leader by taking on a larger role than has been actually granted to them by the company.</a:t>
            </a:r>
          </a:p>
        </p:txBody>
      </p:sp>
    </p:spTree>
    <p:extLst>
      <p:ext uri="{BB962C8B-B14F-4D97-AF65-F5344CB8AC3E}">
        <p14:creationId xmlns:p14="http://schemas.microsoft.com/office/powerpoint/2010/main" val="312834138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7713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735352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Groups and Teams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0111AE01-D57E-6A5F-7643-2A46A2304380}"/>
              </a:ext>
            </a:extLst>
          </p:cNvPr>
          <p:cNvSpPr txBox="1"/>
          <p:nvPr/>
        </p:nvSpPr>
        <p:spPr>
          <a:xfrm>
            <a:off x="1231490" y="1898756"/>
            <a:ext cx="10198510" cy="461665"/>
          </a:xfrm>
          <a:prstGeom prst="rect">
            <a:avLst/>
          </a:prstGeom>
          <a:noFill/>
        </p:spPr>
        <p:txBody>
          <a:bodyPr wrap="square">
            <a:spAutoFit/>
          </a:bodyPr>
          <a:lstStyle/>
          <a:p>
            <a:pPr algn="ctr"/>
            <a:r>
              <a:rPr lang="en-US" sz="2400" b="1" dirty="0">
                <a:solidFill>
                  <a:srgbClr val="C00000"/>
                </a:solidFill>
                <a:latin typeface="Times New Roman" panose="02020603050405020304" pitchFamily="18" charset="0"/>
                <a:cs typeface="Times New Roman" panose="02020603050405020304" pitchFamily="18" charset="0"/>
              </a:rPr>
              <a:t>Creating New Groups and Teams</a:t>
            </a:r>
          </a:p>
        </p:txBody>
      </p:sp>
      <p:graphicFrame>
        <p:nvGraphicFramePr>
          <p:cNvPr id="2" name="Table 1">
            <a:extLst>
              <a:ext uri="{FF2B5EF4-FFF2-40B4-BE49-F238E27FC236}">
                <a16:creationId xmlns:a16="http://schemas.microsoft.com/office/drawing/2014/main" id="{031E8ECC-2EC9-B682-5F8E-8553E6898175}"/>
              </a:ext>
            </a:extLst>
          </p:cNvPr>
          <p:cNvGraphicFramePr>
            <a:graphicFrameLocks noGrp="1"/>
          </p:cNvGraphicFramePr>
          <p:nvPr>
            <p:extLst>
              <p:ext uri="{D42A27DB-BD31-4B8C-83A1-F6EECF244321}">
                <p14:modId xmlns:p14="http://schemas.microsoft.com/office/powerpoint/2010/main" val="258610695"/>
              </p:ext>
            </p:extLst>
          </p:nvPr>
        </p:nvGraphicFramePr>
        <p:xfrm>
          <a:off x="942308" y="2606186"/>
          <a:ext cx="10105103" cy="3030247"/>
        </p:xfrm>
        <a:graphic>
          <a:graphicData uri="http://schemas.openxmlformats.org/drawingml/2006/table">
            <a:tbl>
              <a:tblPr firstRow="1" bandRow="1"/>
              <a:tblGrid>
                <a:gridCol w="240890">
                  <a:extLst>
                    <a:ext uri="{9D8B030D-6E8A-4147-A177-3AD203B41FA5}">
                      <a16:colId xmlns:a16="http://schemas.microsoft.com/office/drawing/2014/main" val="3871359360"/>
                    </a:ext>
                  </a:extLst>
                </a:gridCol>
                <a:gridCol w="9864213">
                  <a:extLst>
                    <a:ext uri="{9D8B030D-6E8A-4147-A177-3AD203B41FA5}">
                      <a16:colId xmlns:a16="http://schemas.microsoft.com/office/drawing/2014/main" val="1091551387"/>
                    </a:ext>
                  </a:extLst>
                </a:gridCol>
              </a:tblGrid>
              <a:tr h="3030247">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0" marR="0" lvl="0" indent="0" algn="just" defTabSz="914400" rtl="0" eaLnBrk="1" fontAlgn="auto" latinLnBrk="0" hangingPunct="1">
                        <a:lnSpc>
                          <a:spcPct val="100000"/>
                        </a:lnSpc>
                        <a:spcBef>
                          <a:spcPts val="0"/>
                        </a:spcBef>
                        <a:spcAft>
                          <a:spcPts val="0"/>
                        </a:spcAft>
                        <a:buClrTx/>
                        <a:buSzTx/>
                        <a:buFontTx/>
                        <a:buNone/>
                        <a:tabLst/>
                        <a:defRPr/>
                      </a:pPr>
                      <a:endParaRPr lang="en-US" sz="2000" b="1" dirty="0">
                        <a:solidFill>
                          <a:schemeClr val="tx1"/>
                        </a:solidFill>
                        <a:latin typeface="Times New Roman" panose="02020603050405020304" pitchFamily="18" charset="0"/>
                        <a:cs typeface="Times New Roman" panose="02020603050405020304" pitchFamily="18" charset="0"/>
                      </a:endParaRP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285750" indent="-285750" algn="just" defTabSz="914400" rtl="0" eaLnBrk="1" latinLnBrk="0" hangingPunct="1">
                        <a:buFont typeface="Wingdings" panose="05000000000000000000" pitchFamily="2" charset="2"/>
                        <a:buChar char="§"/>
                      </a:pPr>
                      <a:r>
                        <a:rPr lang="en-US" sz="2000" b="0" i="0" u="none" kern="1200" dirty="0">
                          <a:solidFill>
                            <a:schemeClr val="tx1"/>
                          </a:solidFill>
                          <a:latin typeface="Times New Roman" panose="02020603050405020304" pitchFamily="18" charset="0"/>
                          <a:ea typeface="+mn-ea"/>
                          <a:cs typeface="Times New Roman" panose="02020603050405020304" pitchFamily="18" charset="0"/>
                        </a:rPr>
                        <a:t>Managers frequently have the opportunity to create new groups and teams.</a:t>
                      </a:r>
                    </a:p>
                    <a:p>
                      <a:pPr marL="285750" indent="-285750" algn="just" defTabSz="914400" rtl="0" eaLnBrk="1" latinLnBrk="0" hangingPunct="1">
                        <a:buFont typeface="Wingdings" panose="05000000000000000000" pitchFamily="2" charset="2"/>
                        <a:buChar char="§"/>
                      </a:pPr>
                      <a:endParaRPr lang="en-US" sz="2000" b="0" i="0" u="none" kern="1200" dirty="0">
                        <a:solidFill>
                          <a:schemeClr val="tx1"/>
                        </a:solidFill>
                        <a:latin typeface="Times New Roman" panose="02020603050405020304" pitchFamily="18" charset="0"/>
                        <a:ea typeface="+mn-ea"/>
                        <a:cs typeface="Times New Roman" panose="02020603050405020304" pitchFamily="18" charset="0"/>
                      </a:endParaRPr>
                    </a:p>
                    <a:p>
                      <a:pPr marL="285750" indent="-285750" algn="just" defTabSz="914400" rtl="0" eaLnBrk="1" latinLnBrk="0" hangingPunct="1">
                        <a:buFont typeface="Wingdings" panose="05000000000000000000" pitchFamily="2" charset="2"/>
                        <a:buChar char="§"/>
                      </a:pPr>
                      <a:r>
                        <a:rPr lang="en-US" sz="2000" b="0" i="0" u="none" kern="1200" dirty="0">
                          <a:solidFill>
                            <a:schemeClr val="tx1"/>
                          </a:solidFill>
                          <a:latin typeface="Times New Roman" panose="02020603050405020304" pitchFamily="18" charset="0"/>
                          <a:ea typeface="+mn-ea"/>
                          <a:cs typeface="Times New Roman" panose="02020603050405020304" pitchFamily="18" charset="0"/>
                        </a:rPr>
                        <a:t> Given the significant roles that groups and teams can play in organizational effectiveness, it is clearly important that this process be approached logically and rationally. </a:t>
                      </a:r>
                    </a:p>
                    <a:p>
                      <a:pPr marL="285750" indent="-285750" algn="just" defTabSz="914400" rtl="0" eaLnBrk="1" latinLnBrk="0" hangingPunct="1">
                        <a:buFont typeface="Wingdings" panose="05000000000000000000" pitchFamily="2" charset="2"/>
                        <a:buChar char="§"/>
                      </a:pPr>
                      <a:endParaRPr lang="en-US" sz="2000" b="0" i="0" u="none" kern="1200" dirty="0">
                        <a:solidFill>
                          <a:schemeClr val="tx1"/>
                        </a:solidFill>
                        <a:latin typeface="Times New Roman" panose="02020603050405020304" pitchFamily="18" charset="0"/>
                        <a:ea typeface="+mn-ea"/>
                        <a:cs typeface="Times New Roman" panose="02020603050405020304" pitchFamily="18" charset="0"/>
                      </a:endParaRPr>
                    </a:p>
                    <a:p>
                      <a:pPr marL="285750" indent="-285750" algn="just" defTabSz="914400" rtl="0" eaLnBrk="1" latinLnBrk="0" hangingPunct="1">
                        <a:buFont typeface="Wingdings" panose="05000000000000000000" pitchFamily="2" charset="2"/>
                        <a:buChar char="§"/>
                      </a:pPr>
                      <a:r>
                        <a:rPr lang="en-US" sz="2000" b="0" i="0" u="none" kern="1200" dirty="0">
                          <a:solidFill>
                            <a:schemeClr val="tx1"/>
                          </a:solidFill>
                          <a:latin typeface="Times New Roman" panose="02020603050405020304" pitchFamily="18" charset="0"/>
                          <a:ea typeface="+mn-ea"/>
                          <a:cs typeface="Times New Roman" panose="02020603050405020304" pitchFamily="18" charset="0"/>
                        </a:rPr>
                        <a:t>In general, if a new group or team is being created, managers should be aware of the stages that groups and teams go through, understand how various performance factors should be considered, and be aware of the formal process experts suggest for implementing teams.</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extLst>
                  <a:ext uri="{0D108BD9-81ED-4DB2-BD59-A6C34878D82A}">
                    <a16:rowId xmlns:a16="http://schemas.microsoft.com/office/drawing/2014/main" val="3251237068"/>
                  </a:ext>
                </a:extLst>
              </a:tr>
            </a:tbl>
          </a:graphicData>
        </a:graphic>
      </p:graphicFrame>
    </p:spTree>
    <p:extLst>
      <p:ext uri="{BB962C8B-B14F-4D97-AF65-F5344CB8AC3E}">
        <p14:creationId xmlns:p14="http://schemas.microsoft.com/office/powerpoint/2010/main" val="370711731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7713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735352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Groups and Teams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0111AE01-D57E-6A5F-7643-2A46A2304380}"/>
              </a:ext>
            </a:extLst>
          </p:cNvPr>
          <p:cNvSpPr txBox="1"/>
          <p:nvPr/>
        </p:nvSpPr>
        <p:spPr>
          <a:xfrm>
            <a:off x="1231490" y="1898756"/>
            <a:ext cx="10198510" cy="461665"/>
          </a:xfrm>
          <a:prstGeom prst="rect">
            <a:avLst/>
          </a:prstGeom>
          <a:noFill/>
        </p:spPr>
        <p:txBody>
          <a:bodyPr wrap="square">
            <a:spAutoFit/>
          </a:bodyPr>
          <a:lstStyle/>
          <a:p>
            <a:pPr algn="ctr"/>
            <a:r>
              <a:rPr lang="en-US" sz="2400" b="1" dirty="0">
                <a:solidFill>
                  <a:srgbClr val="C00000"/>
                </a:solidFill>
                <a:latin typeface="Times New Roman" panose="02020603050405020304" pitchFamily="18" charset="0"/>
                <a:cs typeface="Times New Roman" panose="02020603050405020304" pitchFamily="18" charset="0"/>
              </a:rPr>
              <a:t>Stages of Group and Team Development</a:t>
            </a:r>
          </a:p>
        </p:txBody>
      </p:sp>
      <p:graphicFrame>
        <p:nvGraphicFramePr>
          <p:cNvPr id="9" name="Table 8">
            <a:extLst>
              <a:ext uri="{FF2B5EF4-FFF2-40B4-BE49-F238E27FC236}">
                <a16:creationId xmlns:a16="http://schemas.microsoft.com/office/drawing/2014/main" id="{C9E3CD67-46A6-55C4-016F-C67556B34C08}"/>
              </a:ext>
            </a:extLst>
          </p:cNvPr>
          <p:cNvGraphicFramePr>
            <a:graphicFrameLocks noGrp="1"/>
          </p:cNvGraphicFramePr>
          <p:nvPr>
            <p:extLst>
              <p:ext uri="{D42A27DB-BD31-4B8C-83A1-F6EECF244321}">
                <p14:modId xmlns:p14="http://schemas.microsoft.com/office/powerpoint/2010/main" val="2116370954"/>
              </p:ext>
            </p:extLst>
          </p:nvPr>
        </p:nvGraphicFramePr>
        <p:xfrm>
          <a:off x="617280" y="2321045"/>
          <a:ext cx="10691191" cy="3688080"/>
        </p:xfrm>
        <a:graphic>
          <a:graphicData uri="http://schemas.openxmlformats.org/drawingml/2006/table">
            <a:tbl>
              <a:tblPr firstRow="1" bandRow="1"/>
              <a:tblGrid>
                <a:gridCol w="208280">
                  <a:extLst>
                    <a:ext uri="{9D8B030D-6E8A-4147-A177-3AD203B41FA5}">
                      <a16:colId xmlns:a16="http://schemas.microsoft.com/office/drawing/2014/main" val="3871359360"/>
                    </a:ext>
                  </a:extLst>
                </a:gridCol>
                <a:gridCol w="10482911">
                  <a:extLst>
                    <a:ext uri="{9D8B030D-6E8A-4147-A177-3AD203B41FA5}">
                      <a16:colId xmlns:a16="http://schemas.microsoft.com/office/drawing/2014/main" val="1091551387"/>
                    </a:ext>
                  </a:extLst>
                </a:gridCol>
              </a:tblGrid>
              <a:tr h="3165342">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0" marR="0" lvl="0" indent="0" algn="just" defTabSz="914400" rtl="0" eaLnBrk="1" fontAlgn="auto" latinLnBrk="0" hangingPunct="1">
                        <a:lnSpc>
                          <a:spcPct val="100000"/>
                        </a:lnSpc>
                        <a:spcBef>
                          <a:spcPts val="0"/>
                        </a:spcBef>
                        <a:spcAft>
                          <a:spcPts val="0"/>
                        </a:spcAft>
                        <a:buClrTx/>
                        <a:buSzTx/>
                        <a:buFontTx/>
                        <a:buNone/>
                        <a:tabLst/>
                        <a:defRPr/>
                      </a:pPr>
                      <a:endParaRPr lang="en-US" sz="2000" b="1" dirty="0">
                        <a:solidFill>
                          <a:schemeClr val="tx1"/>
                        </a:solidFill>
                        <a:latin typeface="Times New Roman" panose="02020603050405020304" pitchFamily="18" charset="0"/>
                        <a:cs typeface="Times New Roman" panose="02020603050405020304" pitchFamily="18" charset="0"/>
                      </a:endParaRP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285750" indent="-285750" algn="just" defTabSz="914400" rtl="0" eaLnBrk="1" latinLnBrk="0" hangingPunct="1">
                        <a:buFont typeface="Wingdings" panose="05000000000000000000" pitchFamily="2" charset="2"/>
                        <a:buChar char="§"/>
                      </a:pPr>
                      <a:r>
                        <a:rPr lang="en-US" sz="2000" b="0" i="0" u="none" kern="1200" dirty="0">
                          <a:solidFill>
                            <a:schemeClr val="tx1"/>
                          </a:solidFill>
                          <a:latin typeface="Times New Roman" panose="02020603050405020304" pitchFamily="18" charset="0"/>
                          <a:ea typeface="+mn-ea"/>
                          <a:cs typeface="Times New Roman" panose="02020603050405020304" pitchFamily="18" charset="0"/>
                        </a:rPr>
                        <a:t>Groups are not static, and when a new group or team is created it generally goes through some “growing pains” before it becomes fully functional.</a:t>
                      </a:r>
                    </a:p>
                    <a:p>
                      <a:pPr marL="285750" indent="-285750" algn="just" defTabSz="914400" rtl="0" eaLnBrk="1" latinLnBrk="0" hangingPunct="1">
                        <a:buFont typeface="Wingdings" panose="05000000000000000000" pitchFamily="2" charset="2"/>
                        <a:buChar char="§"/>
                      </a:pPr>
                      <a:endParaRPr lang="en-US" sz="800" b="0" i="0" u="none" kern="1200" dirty="0">
                        <a:solidFill>
                          <a:schemeClr val="tx1"/>
                        </a:solidFill>
                        <a:latin typeface="Times New Roman" panose="02020603050405020304" pitchFamily="18" charset="0"/>
                        <a:ea typeface="+mn-ea"/>
                        <a:cs typeface="Times New Roman" panose="02020603050405020304" pitchFamily="18" charset="0"/>
                      </a:endParaRPr>
                    </a:p>
                    <a:p>
                      <a:pPr marL="285750" indent="-285750" algn="just" defTabSz="914400" rtl="0" eaLnBrk="1" latinLnBrk="0" hangingPunct="1">
                        <a:buFont typeface="Wingdings" panose="05000000000000000000" pitchFamily="2" charset="2"/>
                        <a:buChar char="§"/>
                      </a:pPr>
                      <a:r>
                        <a:rPr lang="en-US" sz="2000" b="0" i="0" u="none" kern="1200" dirty="0">
                          <a:solidFill>
                            <a:schemeClr val="tx1"/>
                          </a:solidFill>
                          <a:latin typeface="Times New Roman" panose="02020603050405020304" pitchFamily="18" charset="0"/>
                          <a:ea typeface="+mn-ea"/>
                          <a:cs typeface="Times New Roman" panose="02020603050405020304" pitchFamily="18" charset="0"/>
                        </a:rPr>
                        <a:t> Traditional research on small groups per se (as opposed to teams) has focused on a four-stage development process:</a:t>
                      </a:r>
                    </a:p>
                    <a:p>
                      <a:pPr marL="285750" indent="-285750" algn="just" defTabSz="914400" rtl="0" eaLnBrk="1" latinLnBrk="0" hangingPunct="1">
                        <a:buFont typeface="Wingdings" panose="05000000000000000000" pitchFamily="2" charset="2"/>
                        <a:buChar char="§"/>
                      </a:pPr>
                      <a:endParaRPr lang="en-US" sz="800" b="0" i="0" u="none" kern="1200" dirty="0">
                        <a:solidFill>
                          <a:schemeClr val="tx1"/>
                        </a:solidFill>
                        <a:latin typeface="Times New Roman" panose="02020603050405020304" pitchFamily="18" charset="0"/>
                        <a:ea typeface="+mn-ea"/>
                        <a:cs typeface="Times New Roman" panose="02020603050405020304" pitchFamily="18" charset="0"/>
                      </a:endParaRPr>
                    </a:p>
                    <a:p>
                      <a:pPr marL="342900" indent="-342900" algn="just" defTabSz="914400" rtl="0" eaLnBrk="1" latinLnBrk="0" hangingPunct="1">
                        <a:buFont typeface="+mj-lt"/>
                        <a:buAutoNum type="arabicPeriod"/>
                      </a:pPr>
                      <a:r>
                        <a:rPr lang="en-US" sz="2000" b="0" i="0" u="none" kern="1200" dirty="0">
                          <a:solidFill>
                            <a:schemeClr val="tx1"/>
                          </a:solidFill>
                          <a:latin typeface="Times New Roman" panose="02020603050405020304" pitchFamily="18" charset="0"/>
                          <a:ea typeface="+mn-ea"/>
                          <a:cs typeface="Times New Roman" panose="02020603050405020304" pitchFamily="18" charset="0"/>
                        </a:rPr>
                        <a:t>mutual acceptance,</a:t>
                      </a:r>
                    </a:p>
                    <a:p>
                      <a:pPr marL="342900" indent="-342900" algn="just" defTabSz="914400" rtl="0" eaLnBrk="1" latinLnBrk="0" hangingPunct="1">
                        <a:buFont typeface="+mj-lt"/>
                        <a:buAutoNum type="arabicPeriod"/>
                      </a:pPr>
                      <a:r>
                        <a:rPr lang="en-US" sz="2000" b="0" i="0" u="none" kern="1200" dirty="0">
                          <a:solidFill>
                            <a:schemeClr val="tx1"/>
                          </a:solidFill>
                          <a:latin typeface="Times New Roman" panose="02020603050405020304" pitchFamily="18" charset="0"/>
                          <a:ea typeface="+mn-ea"/>
                          <a:cs typeface="Times New Roman" panose="02020603050405020304" pitchFamily="18" charset="0"/>
                        </a:rPr>
                        <a:t>communication and decision making,</a:t>
                      </a:r>
                    </a:p>
                    <a:p>
                      <a:pPr marL="342900" indent="-342900" algn="just" defTabSz="914400" rtl="0" eaLnBrk="1" latinLnBrk="0" hangingPunct="1">
                        <a:buFont typeface="+mj-lt"/>
                        <a:buAutoNum type="arabicPeriod"/>
                      </a:pPr>
                      <a:r>
                        <a:rPr lang="en-US" sz="2000" b="0" i="0" u="none" kern="1200" dirty="0">
                          <a:solidFill>
                            <a:schemeClr val="tx1"/>
                          </a:solidFill>
                          <a:latin typeface="Times New Roman" panose="02020603050405020304" pitchFamily="18" charset="0"/>
                          <a:ea typeface="+mn-ea"/>
                          <a:cs typeface="Times New Roman" panose="02020603050405020304" pitchFamily="18" charset="0"/>
                        </a:rPr>
                        <a:t>motivation and productivity, and</a:t>
                      </a:r>
                    </a:p>
                    <a:p>
                      <a:pPr marL="342900" indent="-342900" algn="just" defTabSz="914400" rtl="0" eaLnBrk="1" latinLnBrk="0" hangingPunct="1">
                        <a:buFont typeface="+mj-lt"/>
                        <a:buAutoNum type="arabicPeriod"/>
                      </a:pPr>
                      <a:r>
                        <a:rPr lang="en-US" sz="2000" b="0" i="0" u="none" kern="1200" dirty="0">
                          <a:solidFill>
                            <a:schemeClr val="tx1"/>
                          </a:solidFill>
                          <a:latin typeface="Times New Roman" panose="02020603050405020304" pitchFamily="18" charset="0"/>
                          <a:ea typeface="+mn-ea"/>
                          <a:cs typeface="Times New Roman" panose="02020603050405020304" pitchFamily="18" charset="0"/>
                        </a:rPr>
                        <a:t>control and organization.</a:t>
                      </a:r>
                    </a:p>
                    <a:p>
                      <a:pPr marL="342900" indent="-342900" algn="just" defTabSz="914400" rtl="0" eaLnBrk="1" latinLnBrk="0" hangingPunct="1">
                        <a:buFont typeface="+mj-lt"/>
                        <a:buAutoNum type="arabicPeriod"/>
                      </a:pPr>
                      <a:r>
                        <a:rPr lang="en-US" sz="2000" b="0" i="0" u="none" kern="1200" dirty="0">
                          <a:solidFill>
                            <a:schemeClr val="tx1"/>
                          </a:solidFill>
                          <a:latin typeface="Times New Roman" panose="02020603050405020304" pitchFamily="18" charset="0"/>
                          <a:ea typeface="+mn-ea"/>
                          <a:cs typeface="Times New Roman" panose="02020603050405020304" pitchFamily="18" charset="0"/>
                        </a:rPr>
                        <a:t>The stages and the activities that typify them are shown in Figure 7.3. We will discuss the stages as separate and distinct. It is difficult to pinpoint exactly when a group moves from one stage to another, however, because the activities in the phases tend to overlap.</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extLst>
                  <a:ext uri="{0D108BD9-81ED-4DB2-BD59-A6C34878D82A}">
                    <a16:rowId xmlns:a16="http://schemas.microsoft.com/office/drawing/2014/main" val="3251237068"/>
                  </a:ext>
                </a:extLst>
              </a:tr>
            </a:tbl>
          </a:graphicData>
        </a:graphic>
      </p:graphicFrame>
    </p:spTree>
    <p:extLst>
      <p:ext uri="{BB962C8B-B14F-4D97-AF65-F5344CB8AC3E}">
        <p14:creationId xmlns:p14="http://schemas.microsoft.com/office/powerpoint/2010/main" val="330654572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66319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735352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Groups and Teams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0111AE01-D57E-6A5F-7643-2A46A2304380}"/>
              </a:ext>
            </a:extLst>
          </p:cNvPr>
          <p:cNvSpPr txBox="1"/>
          <p:nvPr/>
        </p:nvSpPr>
        <p:spPr>
          <a:xfrm>
            <a:off x="1231490" y="1898756"/>
            <a:ext cx="10198510" cy="461665"/>
          </a:xfrm>
          <a:prstGeom prst="rect">
            <a:avLst/>
          </a:prstGeom>
          <a:noFill/>
        </p:spPr>
        <p:txBody>
          <a:bodyPr wrap="square">
            <a:spAutoFit/>
          </a:bodyPr>
          <a:lstStyle/>
          <a:p>
            <a:pPr algn="ctr"/>
            <a:r>
              <a:rPr lang="en-US" sz="2400" b="1" dirty="0">
                <a:solidFill>
                  <a:srgbClr val="C00000"/>
                </a:solidFill>
                <a:latin typeface="Times New Roman" panose="02020603050405020304" pitchFamily="18" charset="0"/>
                <a:cs typeface="Times New Roman" panose="02020603050405020304" pitchFamily="18" charset="0"/>
              </a:rPr>
              <a:t>Stages of Group and Team Development</a:t>
            </a:r>
          </a:p>
        </p:txBody>
      </p:sp>
      <p:pic>
        <p:nvPicPr>
          <p:cNvPr id="2" name="Picture 1">
            <a:extLst>
              <a:ext uri="{FF2B5EF4-FFF2-40B4-BE49-F238E27FC236}">
                <a16:creationId xmlns:a16="http://schemas.microsoft.com/office/drawing/2014/main" id="{3E40D463-0A42-8BCF-9F6B-E7D57BE09C7D}"/>
              </a:ext>
            </a:extLst>
          </p:cNvPr>
          <p:cNvPicPr>
            <a:picLocks noChangeAspect="1"/>
          </p:cNvPicPr>
          <p:nvPr/>
        </p:nvPicPr>
        <p:blipFill>
          <a:blip r:embed="rId3"/>
          <a:stretch>
            <a:fillRect/>
          </a:stretch>
        </p:blipFill>
        <p:spPr>
          <a:xfrm>
            <a:off x="5783022" y="2635726"/>
            <a:ext cx="5509027" cy="3297696"/>
          </a:xfrm>
          <a:prstGeom prst="rect">
            <a:avLst/>
          </a:prstGeom>
        </p:spPr>
      </p:pic>
      <p:sp>
        <p:nvSpPr>
          <p:cNvPr id="11" name="TextBox 10">
            <a:extLst>
              <a:ext uri="{FF2B5EF4-FFF2-40B4-BE49-F238E27FC236}">
                <a16:creationId xmlns:a16="http://schemas.microsoft.com/office/drawing/2014/main" id="{1B896E00-17AE-19B4-CE5B-62213A5356FB}"/>
              </a:ext>
            </a:extLst>
          </p:cNvPr>
          <p:cNvSpPr txBox="1"/>
          <p:nvPr/>
        </p:nvSpPr>
        <p:spPr>
          <a:xfrm>
            <a:off x="899951" y="3291032"/>
            <a:ext cx="4606287" cy="1938992"/>
          </a:xfrm>
          <a:prstGeom prst="rect">
            <a:avLst/>
          </a:prstGeom>
          <a:solidFill>
            <a:srgbClr val="FF9518"/>
          </a:solidFill>
        </p:spPr>
        <p:txBody>
          <a:bodyPr wrap="square">
            <a:spAutoFit/>
          </a:bodyPr>
          <a:lstStyle/>
          <a:p>
            <a:pPr algn="just"/>
            <a:r>
              <a:rPr lang="en-US" sz="2000" i="1" dirty="0">
                <a:solidFill>
                  <a:prstClr val="black"/>
                </a:solidFill>
                <a:latin typeface="Times New Roman" panose="02020603050405020304" pitchFamily="18" charset="0"/>
                <a:cs typeface="Times New Roman" panose="02020603050405020304" pitchFamily="18" charset="0"/>
              </a:rPr>
              <a:t>This figure shows the stages of evolution from a newly formed group to a mature group. Note that as new members are added or an existing group gets a new task, the group needs to go through the stages again.</a:t>
            </a:r>
          </a:p>
        </p:txBody>
      </p:sp>
    </p:spTree>
    <p:extLst>
      <p:ext uri="{BB962C8B-B14F-4D97-AF65-F5344CB8AC3E}">
        <p14:creationId xmlns:p14="http://schemas.microsoft.com/office/powerpoint/2010/main" val="173836574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66319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735352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Groups and Teams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0111AE01-D57E-6A5F-7643-2A46A2304380}"/>
              </a:ext>
            </a:extLst>
          </p:cNvPr>
          <p:cNvSpPr txBox="1"/>
          <p:nvPr/>
        </p:nvSpPr>
        <p:spPr>
          <a:xfrm>
            <a:off x="1231490" y="1898756"/>
            <a:ext cx="10198510" cy="461665"/>
          </a:xfrm>
          <a:prstGeom prst="rect">
            <a:avLst/>
          </a:prstGeom>
          <a:noFill/>
        </p:spPr>
        <p:txBody>
          <a:bodyPr wrap="square">
            <a:spAutoFit/>
          </a:bodyPr>
          <a:lstStyle/>
          <a:p>
            <a:pPr algn="ctr"/>
            <a:r>
              <a:rPr lang="en-US" sz="2400" b="1" dirty="0">
                <a:solidFill>
                  <a:srgbClr val="C00000"/>
                </a:solidFill>
                <a:latin typeface="Times New Roman" panose="02020603050405020304" pitchFamily="18" charset="0"/>
                <a:cs typeface="Times New Roman" panose="02020603050405020304" pitchFamily="18" charset="0"/>
              </a:rPr>
              <a:t>Stages of Group and Team Development</a:t>
            </a:r>
          </a:p>
        </p:txBody>
      </p:sp>
      <p:graphicFrame>
        <p:nvGraphicFramePr>
          <p:cNvPr id="9" name="Table 8">
            <a:extLst>
              <a:ext uri="{FF2B5EF4-FFF2-40B4-BE49-F238E27FC236}">
                <a16:creationId xmlns:a16="http://schemas.microsoft.com/office/drawing/2014/main" id="{E33DE8FD-8906-ADE2-D59C-99F41469067A}"/>
              </a:ext>
            </a:extLst>
          </p:cNvPr>
          <p:cNvGraphicFramePr>
            <a:graphicFrameLocks noGrp="1"/>
          </p:cNvGraphicFramePr>
          <p:nvPr>
            <p:extLst>
              <p:ext uri="{D42A27DB-BD31-4B8C-83A1-F6EECF244321}">
                <p14:modId xmlns:p14="http://schemas.microsoft.com/office/powerpoint/2010/main" val="3637089621"/>
              </p:ext>
            </p:extLst>
          </p:nvPr>
        </p:nvGraphicFramePr>
        <p:xfrm>
          <a:off x="795357" y="2522920"/>
          <a:ext cx="10640566" cy="3383280"/>
        </p:xfrm>
        <a:graphic>
          <a:graphicData uri="http://schemas.openxmlformats.org/drawingml/2006/table">
            <a:tbl>
              <a:tblPr firstRow="1" bandRow="1"/>
              <a:tblGrid>
                <a:gridCol w="208280">
                  <a:extLst>
                    <a:ext uri="{9D8B030D-6E8A-4147-A177-3AD203B41FA5}">
                      <a16:colId xmlns:a16="http://schemas.microsoft.com/office/drawing/2014/main" val="3871359360"/>
                    </a:ext>
                  </a:extLst>
                </a:gridCol>
                <a:gridCol w="10432286">
                  <a:extLst>
                    <a:ext uri="{9D8B030D-6E8A-4147-A177-3AD203B41FA5}">
                      <a16:colId xmlns:a16="http://schemas.microsoft.com/office/drawing/2014/main" val="1091551387"/>
                    </a:ext>
                  </a:extLst>
                </a:gridCol>
              </a:tblGrid>
              <a:tr h="3165342">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0" marR="0" lvl="0" indent="0" algn="just" defTabSz="914400" rtl="0" eaLnBrk="1" fontAlgn="auto" latinLnBrk="0" hangingPunct="1">
                        <a:lnSpc>
                          <a:spcPct val="100000"/>
                        </a:lnSpc>
                        <a:spcBef>
                          <a:spcPts val="0"/>
                        </a:spcBef>
                        <a:spcAft>
                          <a:spcPts val="0"/>
                        </a:spcAft>
                        <a:buClrTx/>
                        <a:buSzTx/>
                        <a:buFontTx/>
                        <a:buNone/>
                        <a:tabLst/>
                        <a:defRPr/>
                      </a:pPr>
                      <a:endParaRPr lang="en-US" sz="2000" b="1" dirty="0">
                        <a:solidFill>
                          <a:schemeClr val="tx1"/>
                        </a:solidFill>
                        <a:latin typeface="Times New Roman" panose="02020603050405020304" pitchFamily="18" charset="0"/>
                        <a:cs typeface="Times New Roman" panose="02020603050405020304" pitchFamily="18" charset="0"/>
                      </a:endParaRP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342900" indent="-342900" algn="just" defTabSz="914400" rtl="0" eaLnBrk="1" latinLnBrk="0" hangingPunct="1">
                        <a:buFont typeface="+mj-lt"/>
                        <a:buAutoNum type="arabicPeriod"/>
                      </a:pPr>
                      <a:r>
                        <a:rPr lang="en-US" sz="2000" b="1" i="0" u="none" kern="1200" dirty="0">
                          <a:solidFill>
                            <a:schemeClr val="tx1"/>
                          </a:solidFill>
                          <a:latin typeface="Times New Roman" panose="02020603050405020304" pitchFamily="18" charset="0"/>
                          <a:ea typeface="+mn-ea"/>
                          <a:cs typeface="Times New Roman" panose="02020603050405020304" pitchFamily="18" charset="0"/>
                        </a:rPr>
                        <a:t>Mutual Acceptance</a:t>
                      </a:r>
                    </a:p>
                    <a:p>
                      <a:pPr marL="285750" indent="-285750" algn="just" defTabSz="914400" rtl="0" eaLnBrk="1" latinLnBrk="0" hangingPunct="1">
                        <a:buFont typeface="Wingdings" panose="05000000000000000000" pitchFamily="2" charset="2"/>
                        <a:buChar char="§"/>
                      </a:pPr>
                      <a:r>
                        <a:rPr lang="en-US" sz="2000" b="0" i="0" u="none" kern="1200" dirty="0">
                          <a:solidFill>
                            <a:schemeClr val="tx1"/>
                          </a:solidFill>
                          <a:latin typeface="Times New Roman" panose="02020603050405020304" pitchFamily="18" charset="0"/>
                          <a:ea typeface="+mn-ea"/>
                          <a:cs typeface="Times New Roman" panose="02020603050405020304" pitchFamily="18" charset="0"/>
                        </a:rPr>
                        <a:t>In the mutual acceptance stage of group development (</a:t>
                      </a:r>
                      <a:r>
                        <a:rPr lang="en-US" sz="2000" b="1" i="0" u="sng" kern="1200" dirty="0">
                          <a:solidFill>
                            <a:schemeClr val="tx1"/>
                          </a:solidFill>
                          <a:latin typeface="Times New Roman" panose="02020603050405020304" pitchFamily="18" charset="0"/>
                          <a:ea typeface="+mn-ea"/>
                          <a:cs typeface="Times New Roman" panose="02020603050405020304" pitchFamily="18" charset="0"/>
                        </a:rPr>
                        <a:t>also called the forming stage</a:t>
                      </a:r>
                      <a:r>
                        <a:rPr lang="en-US" sz="2000" b="0" i="0" u="none" kern="1200" dirty="0">
                          <a:solidFill>
                            <a:schemeClr val="tx1"/>
                          </a:solidFill>
                          <a:latin typeface="Times New Roman" panose="02020603050405020304" pitchFamily="18" charset="0"/>
                          <a:ea typeface="+mn-ea"/>
                          <a:cs typeface="Times New Roman" panose="02020603050405020304" pitchFamily="18" charset="0"/>
                        </a:rPr>
                        <a:t>), the group forms, and members get to know one another by sharing information about themselves.</a:t>
                      </a:r>
                    </a:p>
                    <a:p>
                      <a:pPr marL="285750" indent="-285750" algn="just" defTabSz="914400" rtl="0" eaLnBrk="1" latinLnBrk="0" hangingPunct="1">
                        <a:buFont typeface="Wingdings" panose="05000000000000000000" pitchFamily="2" charset="2"/>
                        <a:buChar char="§"/>
                      </a:pPr>
                      <a:endParaRPr lang="en-US" sz="2000" b="0" i="0" u="none" kern="1200" dirty="0">
                        <a:solidFill>
                          <a:schemeClr val="tx1"/>
                        </a:solidFill>
                        <a:latin typeface="Times New Roman" panose="02020603050405020304" pitchFamily="18" charset="0"/>
                        <a:ea typeface="+mn-ea"/>
                        <a:cs typeface="Times New Roman" panose="02020603050405020304" pitchFamily="18" charset="0"/>
                      </a:endParaRPr>
                    </a:p>
                    <a:p>
                      <a:pPr marL="285750" indent="-285750" algn="just" defTabSz="914400" rtl="0" eaLnBrk="1" latinLnBrk="0" hangingPunct="1">
                        <a:buFont typeface="Wingdings" panose="05000000000000000000" pitchFamily="2" charset="2"/>
                        <a:buChar char="§"/>
                      </a:pPr>
                      <a:r>
                        <a:rPr lang="en-US" sz="2000" b="0" i="0" u="none" kern="1200" dirty="0">
                          <a:solidFill>
                            <a:schemeClr val="tx1"/>
                          </a:solidFill>
                          <a:latin typeface="Times New Roman" panose="02020603050405020304" pitchFamily="18" charset="0"/>
                          <a:ea typeface="+mn-ea"/>
                          <a:cs typeface="Times New Roman" panose="02020603050405020304" pitchFamily="18" charset="0"/>
                        </a:rPr>
                        <a:t> They often test one another’s opinions by discussing subjects that have little to do with the group, such as the weather, politics, sports, or recent events within the organization.</a:t>
                      </a:r>
                    </a:p>
                    <a:p>
                      <a:pPr marL="0" indent="0" algn="just" defTabSz="914400" rtl="0" eaLnBrk="1" latinLnBrk="0" hangingPunct="1">
                        <a:buFont typeface="Wingdings" panose="05000000000000000000" pitchFamily="2" charset="2"/>
                        <a:buNone/>
                      </a:pPr>
                      <a:endParaRPr lang="en-US" sz="800" b="0" i="0" u="none" kern="1200" dirty="0">
                        <a:solidFill>
                          <a:schemeClr val="tx1"/>
                        </a:solidFill>
                        <a:latin typeface="Times New Roman" panose="02020603050405020304" pitchFamily="18" charset="0"/>
                        <a:ea typeface="+mn-ea"/>
                        <a:cs typeface="Times New Roman" panose="02020603050405020304" pitchFamily="18" charset="0"/>
                      </a:endParaRPr>
                    </a:p>
                    <a:p>
                      <a:pPr marL="285750" indent="-285750" algn="just" defTabSz="914400" rtl="0" eaLnBrk="1" latinLnBrk="0" hangingPunct="1">
                        <a:buFont typeface="Wingdings" panose="05000000000000000000" pitchFamily="2" charset="2"/>
                        <a:buChar char="§"/>
                      </a:pPr>
                      <a:r>
                        <a:rPr lang="en-US" sz="2000" b="0" i="0" u="none" kern="1200" dirty="0">
                          <a:solidFill>
                            <a:schemeClr val="tx1"/>
                          </a:solidFill>
                          <a:latin typeface="Times New Roman" panose="02020603050405020304" pitchFamily="18" charset="0"/>
                          <a:ea typeface="+mn-ea"/>
                          <a:cs typeface="Times New Roman" panose="02020603050405020304" pitchFamily="18" charset="0"/>
                        </a:rPr>
                        <a:t>Some aspects of the group’s task, such as its formal objectives, may also be discussed at this stage.</a:t>
                      </a:r>
                    </a:p>
                    <a:p>
                      <a:pPr marL="285750" indent="-285750" algn="just" defTabSz="914400" rtl="0" eaLnBrk="1" latinLnBrk="0" hangingPunct="1">
                        <a:buFont typeface="Wingdings" panose="05000000000000000000" pitchFamily="2" charset="2"/>
                        <a:buChar char="§"/>
                      </a:pPr>
                      <a:endParaRPr lang="en-US" sz="800" b="0" i="0" u="none" kern="1200" dirty="0">
                        <a:solidFill>
                          <a:schemeClr val="tx1"/>
                        </a:solidFill>
                        <a:latin typeface="Times New Roman" panose="02020603050405020304" pitchFamily="18" charset="0"/>
                        <a:ea typeface="+mn-ea"/>
                        <a:cs typeface="Times New Roman" panose="02020603050405020304" pitchFamily="18" charset="0"/>
                      </a:endParaRPr>
                    </a:p>
                    <a:p>
                      <a:pPr marL="285750" indent="-285750" algn="just" defTabSz="914400" rtl="0" eaLnBrk="1" latinLnBrk="0" hangingPunct="1">
                        <a:buFont typeface="Wingdings" panose="05000000000000000000" pitchFamily="2" charset="2"/>
                        <a:buChar char="§"/>
                      </a:pPr>
                      <a:r>
                        <a:rPr lang="en-US" sz="2000" b="0" i="0" u="none" kern="1200" dirty="0">
                          <a:solidFill>
                            <a:schemeClr val="tx1"/>
                          </a:solidFill>
                          <a:latin typeface="Times New Roman" panose="02020603050405020304" pitchFamily="18" charset="0"/>
                          <a:ea typeface="+mn-ea"/>
                          <a:cs typeface="Times New Roman" panose="02020603050405020304" pitchFamily="18" charset="0"/>
                        </a:rPr>
                        <a:t> However, such discussion probably will not be very productive because the members are unfamiliar with one another and do not know how to evaluate one another’s comments. </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extLst>
                  <a:ext uri="{0D108BD9-81ED-4DB2-BD59-A6C34878D82A}">
                    <a16:rowId xmlns:a16="http://schemas.microsoft.com/office/drawing/2014/main" val="3251237068"/>
                  </a:ext>
                </a:extLst>
              </a:tr>
            </a:tbl>
          </a:graphicData>
        </a:graphic>
      </p:graphicFrame>
    </p:spTree>
    <p:extLst>
      <p:ext uri="{BB962C8B-B14F-4D97-AF65-F5344CB8AC3E}">
        <p14:creationId xmlns:p14="http://schemas.microsoft.com/office/powerpoint/2010/main" val="208737338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66319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735352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Groups and Teams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0111AE01-D57E-6A5F-7643-2A46A2304380}"/>
              </a:ext>
            </a:extLst>
          </p:cNvPr>
          <p:cNvSpPr txBox="1"/>
          <p:nvPr/>
        </p:nvSpPr>
        <p:spPr>
          <a:xfrm>
            <a:off x="1231490" y="1898756"/>
            <a:ext cx="10198510" cy="461665"/>
          </a:xfrm>
          <a:prstGeom prst="rect">
            <a:avLst/>
          </a:prstGeom>
          <a:noFill/>
        </p:spPr>
        <p:txBody>
          <a:bodyPr wrap="square">
            <a:spAutoFit/>
          </a:bodyPr>
          <a:lstStyle/>
          <a:p>
            <a:pPr algn="ctr"/>
            <a:r>
              <a:rPr lang="en-US" sz="2400" b="1" dirty="0">
                <a:solidFill>
                  <a:srgbClr val="C00000"/>
                </a:solidFill>
                <a:latin typeface="Times New Roman" panose="02020603050405020304" pitchFamily="18" charset="0"/>
                <a:cs typeface="Times New Roman" panose="02020603050405020304" pitchFamily="18" charset="0"/>
              </a:rPr>
              <a:t>Stages of Group and Team Development</a:t>
            </a:r>
          </a:p>
        </p:txBody>
      </p:sp>
      <p:graphicFrame>
        <p:nvGraphicFramePr>
          <p:cNvPr id="2" name="Table 1">
            <a:extLst>
              <a:ext uri="{FF2B5EF4-FFF2-40B4-BE49-F238E27FC236}">
                <a16:creationId xmlns:a16="http://schemas.microsoft.com/office/drawing/2014/main" id="{4749B2F8-E837-5962-B90C-BD9ABA717327}"/>
              </a:ext>
            </a:extLst>
          </p:cNvPr>
          <p:cNvGraphicFramePr>
            <a:graphicFrameLocks noGrp="1"/>
          </p:cNvGraphicFramePr>
          <p:nvPr>
            <p:extLst>
              <p:ext uri="{D42A27DB-BD31-4B8C-83A1-F6EECF244321}">
                <p14:modId xmlns:p14="http://schemas.microsoft.com/office/powerpoint/2010/main" val="2735894440"/>
              </p:ext>
            </p:extLst>
          </p:nvPr>
        </p:nvGraphicFramePr>
        <p:xfrm>
          <a:off x="800100" y="2437786"/>
          <a:ext cx="10591800" cy="3444240"/>
        </p:xfrm>
        <a:graphic>
          <a:graphicData uri="http://schemas.openxmlformats.org/drawingml/2006/table">
            <a:tbl>
              <a:tblPr firstRow="1" bandRow="1"/>
              <a:tblGrid>
                <a:gridCol w="1935173">
                  <a:extLst>
                    <a:ext uri="{9D8B030D-6E8A-4147-A177-3AD203B41FA5}">
                      <a16:colId xmlns:a16="http://schemas.microsoft.com/office/drawing/2014/main" val="3871359360"/>
                    </a:ext>
                  </a:extLst>
                </a:gridCol>
                <a:gridCol w="8656627">
                  <a:extLst>
                    <a:ext uri="{9D8B030D-6E8A-4147-A177-3AD203B41FA5}">
                      <a16:colId xmlns:a16="http://schemas.microsoft.com/office/drawing/2014/main" val="1091551387"/>
                    </a:ext>
                  </a:extLst>
                </a:gridCol>
              </a:tblGrid>
              <a:tr h="3165342">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0" indent="0" algn="just" defTabSz="914400" rtl="0" eaLnBrk="1" latinLnBrk="0" hangingPunct="1">
                        <a:buFont typeface="Wingdings" panose="05000000000000000000" pitchFamily="2" charset="2"/>
                        <a:buNone/>
                      </a:pPr>
                      <a:r>
                        <a:rPr lang="en-US" sz="2000" b="1" i="0" u="none" kern="1200" dirty="0">
                          <a:solidFill>
                            <a:schemeClr val="tx1"/>
                          </a:solidFill>
                          <a:latin typeface="Times New Roman" panose="02020603050405020304" pitchFamily="18" charset="0"/>
                          <a:ea typeface="+mn-ea"/>
                          <a:cs typeface="Times New Roman" panose="02020603050405020304" pitchFamily="18" charset="0"/>
                        </a:rPr>
                        <a:t>Communication and Decision Making</a:t>
                      </a:r>
                    </a:p>
                    <a:p>
                      <a:pPr marL="0" marR="0" lvl="0" indent="0" algn="just" defTabSz="914400" rtl="0" eaLnBrk="1" fontAlgn="auto" latinLnBrk="0" hangingPunct="1">
                        <a:lnSpc>
                          <a:spcPct val="100000"/>
                        </a:lnSpc>
                        <a:spcBef>
                          <a:spcPts val="0"/>
                        </a:spcBef>
                        <a:spcAft>
                          <a:spcPts val="0"/>
                        </a:spcAft>
                        <a:buClrTx/>
                        <a:buSzTx/>
                        <a:buFontTx/>
                        <a:buNone/>
                        <a:tabLst/>
                        <a:defRPr/>
                      </a:pPr>
                      <a:endParaRPr lang="en-US" sz="2000" b="1" dirty="0">
                        <a:solidFill>
                          <a:schemeClr val="tx1"/>
                        </a:solidFill>
                        <a:latin typeface="Times New Roman" panose="02020603050405020304" pitchFamily="18" charset="0"/>
                        <a:cs typeface="Times New Roman" panose="02020603050405020304" pitchFamily="18" charset="0"/>
                      </a:endParaRP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0" indent="0" algn="just" defTabSz="914400" rtl="0" eaLnBrk="1" latinLnBrk="0" hangingPunct="1">
                        <a:buFont typeface="Wingdings" panose="05000000000000000000" pitchFamily="2" charset="2"/>
                        <a:buNone/>
                      </a:pPr>
                      <a:r>
                        <a:rPr lang="en-US" sz="2000" b="1" i="0" u="none" kern="1200" dirty="0">
                          <a:solidFill>
                            <a:schemeClr val="tx1"/>
                          </a:solidFill>
                          <a:latin typeface="Times New Roman" panose="02020603050405020304" pitchFamily="18" charset="0"/>
                          <a:ea typeface="+mn-ea"/>
                          <a:cs typeface="Times New Roman" panose="02020603050405020304" pitchFamily="18" charset="0"/>
                        </a:rPr>
                        <a:t>2- Communication and Decision Making</a:t>
                      </a:r>
                    </a:p>
                    <a:p>
                      <a:pPr marL="285750" indent="-285750" algn="just" defTabSz="914400" rtl="0" eaLnBrk="1" latinLnBrk="0" hangingPunct="1">
                        <a:buFont typeface="Wingdings" panose="05000000000000000000" pitchFamily="2" charset="2"/>
                        <a:buChar char="§"/>
                      </a:pPr>
                      <a:r>
                        <a:rPr lang="en-US" sz="2000" b="0" i="0" u="none" kern="1200" dirty="0">
                          <a:solidFill>
                            <a:schemeClr val="tx1"/>
                          </a:solidFill>
                          <a:latin typeface="Times New Roman" panose="02020603050405020304" pitchFamily="18" charset="0"/>
                          <a:ea typeface="+mn-ea"/>
                          <a:cs typeface="Times New Roman" panose="02020603050405020304" pitchFamily="18" charset="0"/>
                        </a:rPr>
                        <a:t>The group progresses to the communication and decision-making stage (</a:t>
                      </a:r>
                      <a:r>
                        <a:rPr lang="en-US" sz="2000" b="1" i="0" u="sng" kern="1200" dirty="0">
                          <a:solidFill>
                            <a:schemeClr val="tx1"/>
                          </a:solidFill>
                          <a:latin typeface="Times New Roman" panose="02020603050405020304" pitchFamily="18" charset="0"/>
                          <a:ea typeface="+mn-ea"/>
                          <a:cs typeface="Times New Roman" panose="02020603050405020304" pitchFamily="18" charset="0"/>
                        </a:rPr>
                        <a:t>also called storming stage)</a:t>
                      </a:r>
                      <a:r>
                        <a:rPr lang="en-US" sz="2000" b="0" i="0" u="none" kern="1200" dirty="0">
                          <a:solidFill>
                            <a:schemeClr val="tx1"/>
                          </a:solidFill>
                          <a:latin typeface="Times New Roman" panose="02020603050405020304" pitchFamily="18" charset="0"/>
                          <a:ea typeface="+mn-ea"/>
                          <a:cs typeface="Times New Roman" panose="02020603050405020304" pitchFamily="18" charset="0"/>
                        </a:rPr>
                        <a:t> once group members have begun to accept one another. </a:t>
                      </a:r>
                    </a:p>
                    <a:p>
                      <a:pPr marL="285750" indent="-285750" algn="just" defTabSz="914400" rtl="0" eaLnBrk="1" latinLnBrk="0" hangingPunct="1">
                        <a:buFont typeface="Wingdings" panose="05000000000000000000" pitchFamily="2" charset="2"/>
                        <a:buChar char="§"/>
                      </a:pPr>
                      <a:endParaRPr lang="en-US" sz="2000" b="0" i="0" u="none" kern="1200" dirty="0">
                        <a:solidFill>
                          <a:schemeClr val="tx1"/>
                        </a:solidFill>
                        <a:latin typeface="Times New Roman" panose="02020603050405020304" pitchFamily="18" charset="0"/>
                        <a:ea typeface="+mn-ea"/>
                        <a:cs typeface="Times New Roman" panose="02020603050405020304" pitchFamily="18" charset="0"/>
                      </a:endParaRPr>
                    </a:p>
                    <a:p>
                      <a:pPr marL="285750" indent="-285750" algn="just" defTabSz="914400" rtl="0" eaLnBrk="1" latinLnBrk="0" hangingPunct="1">
                        <a:buFont typeface="Wingdings" panose="05000000000000000000" pitchFamily="2" charset="2"/>
                        <a:buChar char="§"/>
                      </a:pPr>
                      <a:r>
                        <a:rPr lang="en-US" sz="2000" b="0" i="0" u="none" kern="1200" dirty="0">
                          <a:solidFill>
                            <a:schemeClr val="tx1"/>
                          </a:solidFill>
                          <a:latin typeface="Times New Roman" panose="02020603050405020304" pitchFamily="18" charset="0"/>
                          <a:ea typeface="+mn-ea"/>
                          <a:cs typeface="Times New Roman" panose="02020603050405020304" pitchFamily="18" charset="0"/>
                        </a:rPr>
                        <a:t>In this stage, members discuss their feelings and opinions more openly, which can increase conflict; they may show more tolerance for opposing viewpoints and explore different ideas to bring about a reasonable solution or decision. </a:t>
                      </a:r>
                    </a:p>
                    <a:p>
                      <a:pPr marL="285750" indent="-285750" algn="just" defTabSz="914400" rtl="0" eaLnBrk="1" latinLnBrk="0" hangingPunct="1">
                        <a:buFont typeface="Wingdings" panose="05000000000000000000" pitchFamily="2" charset="2"/>
                        <a:buChar char="§"/>
                      </a:pPr>
                      <a:endParaRPr lang="en-US" sz="2000" b="0" i="0" u="none" kern="1200" dirty="0">
                        <a:solidFill>
                          <a:schemeClr val="tx1"/>
                        </a:solidFill>
                        <a:latin typeface="Times New Roman" panose="02020603050405020304" pitchFamily="18" charset="0"/>
                        <a:ea typeface="+mn-ea"/>
                        <a:cs typeface="Times New Roman" panose="02020603050405020304" pitchFamily="18" charset="0"/>
                      </a:endParaRPr>
                    </a:p>
                    <a:p>
                      <a:pPr marL="285750" indent="-285750" algn="just" defTabSz="914400" rtl="0" eaLnBrk="1" latinLnBrk="0" hangingPunct="1">
                        <a:buFont typeface="Wingdings" panose="05000000000000000000" pitchFamily="2" charset="2"/>
                        <a:buChar char="§"/>
                      </a:pPr>
                      <a:r>
                        <a:rPr lang="en-US" sz="2000" b="0" i="0" u="none" kern="1200" dirty="0">
                          <a:solidFill>
                            <a:schemeClr val="tx1"/>
                          </a:solidFill>
                          <a:latin typeface="Times New Roman" panose="02020603050405020304" pitchFamily="18" charset="0"/>
                          <a:ea typeface="+mn-ea"/>
                          <a:cs typeface="Times New Roman" panose="02020603050405020304" pitchFamily="18" charset="0"/>
                        </a:rPr>
                        <a:t>The membership usually begins to develop norms of behavior during this stage. Members discuss and eventually agree on the group’s goals. Then they are assigned roles and tasks to accomplish the goals.</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extLst>
                  <a:ext uri="{0D108BD9-81ED-4DB2-BD59-A6C34878D82A}">
                    <a16:rowId xmlns:a16="http://schemas.microsoft.com/office/drawing/2014/main" val="3251237068"/>
                  </a:ext>
                </a:extLst>
              </a:tr>
            </a:tbl>
          </a:graphicData>
        </a:graphic>
      </p:graphicFrame>
    </p:spTree>
    <p:extLst>
      <p:ext uri="{BB962C8B-B14F-4D97-AF65-F5344CB8AC3E}">
        <p14:creationId xmlns:p14="http://schemas.microsoft.com/office/powerpoint/2010/main" val="369395189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66319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735352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Groups and Teams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0111AE01-D57E-6A5F-7643-2A46A2304380}"/>
              </a:ext>
            </a:extLst>
          </p:cNvPr>
          <p:cNvSpPr txBox="1"/>
          <p:nvPr/>
        </p:nvSpPr>
        <p:spPr>
          <a:xfrm>
            <a:off x="1231490" y="1898756"/>
            <a:ext cx="10198510" cy="461665"/>
          </a:xfrm>
          <a:prstGeom prst="rect">
            <a:avLst/>
          </a:prstGeom>
          <a:noFill/>
        </p:spPr>
        <p:txBody>
          <a:bodyPr wrap="square">
            <a:spAutoFit/>
          </a:bodyPr>
          <a:lstStyle/>
          <a:p>
            <a:pPr algn="ctr"/>
            <a:r>
              <a:rPr lang="en-US" sz="2400" b="1" dirty="0">
                <a:solidFill>
                  <a:srgbClr val="C00000"/>
                </a:solidFill>
                <a:latin typeface="Times New Roman" panose="02020603050405020304" pitchFamily="18" charset="0"/>
                <a:cs typeface="Times New Roman" panose="02020603050405020304" pitchFamily="18" charset="0"/>
              </a:rPr>
              <a:t>Stages of Group and Team Development</a:t>
            </a:r>
          </a:p>
        </p:txBody>
      </p:sp>
      <p:graphicFrame>
        <p:nvGraphicFramePr>
          <p:cNvPr id="9" name="Table 8">
            <a:extLst>
              <a:ext uri="{FF2B5EF4-FFF2-40B4-BE49-F238E27FC236}">
                <a16:creationId xmlns:a16="http://schemas.microsoft.com/office/drawing/2014/main" id="{21E638F9-2783-6715-83EA-13CDCB13F48D}"/>
              </a:ext>
            </a:extLst>
          </p:cNvPr>
          <p:cNvGraphicFramePr>
            <a:graphicFrameLocks noGrp="1"/>
          </p:cNvGraphicFramePr>
          <p:nvPr>
            <p:extLst>
              <p:ext uri="{D42A27DB-BD31-4B8C-83A1-F6EECF244321}">
                <p14:modId xmlns:p14="http://schemas.microsoft.com/office/powerpoint/2010/main" val="2315830129"/>
              </p:ext>
            </p:extLst>
          </p:nvPr>
        </p:nvGraphicFramePr>
        <p:xfrm>
          <a:off x="762000" y="2270087"/>
          <a:ext cx="10491019" cy="3749040"/>
        </p:xfrm>
        <a:graphic>
          <a:graphicData uri="http://schemas.openxmlformats.org/drawingml/2006/table">
            <a:tbl>
              <a:tblPr firstRow="1" bandRow="1"/>
              <a:tblGrid>
                <a:gridCol w="1715115">
                  <a:extLst>
                    <a:ext uri="{9D8B030D-6E8A-4147-A177-3AD203B41FA5}">
                      <a16:colId xmlns:a16="http://schemas.microsoft.com/office/drawing/2014/main" val="3871359360"/>
                    </a:ext>
                  </a:extLst>
                </a:gridCol>
                <a:gridCol w="8775904">
                  <a:extLst>
                    <a:ext uri="{9D8B030D-6E8A-4147-A177-3AD203B41FA5}">
                      <a16:colId xmlns:a16="http://schemas.microsoft.com/office/drawing/2014/main" val="1091551387"/>
                    </a:ext>
                  </a:extLst>
                </a:gridCol>
              </a:tblGrid>
              <a:tr h="3165342">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0" indent="0" algn="just" defTabSz="914400" rtl="0" eaLnBrk="1" latinLnBrk="0" hangingPunct="1">
                        <a:buFont typeface="Wingdings" panose="05000000000000000000" pitchFamily="2" charset="2"/>
                        <a:buNone/>
                      </a:pPr>
                      <a:r>
                        <a:rPr lang="en-US" sz="2000" b="1" i="0" u="none" kern="1200" dirty="0">
                          <a:solidFill>
                            <a:schemeClr val="tx1"/>
                          </a:solidFill>
                          <a:latin typeface="Times New Roman" panose="02020603050405020304" pitchFamily="18" charset="0"/>
                          <a:ea typeface="+mn-ea"/>
                          <a:cs typeface="Times New Roman" panose="02020603050405020304" pitchFamily="18" charset="0"/>
                        </a:rPr>
                        <a:t>Motivation and Productivity</a:t>
                      </a:r>
                    </a:p>
                    <a:p>
                      <a:pPr marL="0" marR="0" lvl="0" indent="0" algn="just" defTabSz="914400" rtl="0" eaLnBrk="1" fontAlgn="auto" latinLnBrk="0" hangingPunct="1">
                        <a:lnSpc>
                          <a:spcPct val="100000"/>
                        </a:lnSpc>
                        <a:spcBef>
                          <a:spcPts val="0"/>
                        </a:spcBef>
                        <a:spcAft>
                          <a:spcPts val="0"/>
                        </a:spcAft>
                        <a:buClrTx/>
                        <a:buSzTx/>
                        <a:buFontTx/>
                        <a:buNone/>
                        <a:tabLst/>
                        <a:defRPr/>
                      </a:pPr>
                      <a:endParaRPr lang="en-US" sz="2000" b="1" dirty="0">
                        <a:solidFill>
                          <a:schemeClr val="tx1"/>
                        </a:solidFill>
                        <a:latin typeface="Times New Roman" panose="02020603050405020304" pitchFamily="18" charset="0"/>
                        <a:cs typeface="Times New Roman" panose="02020603050405020304" pitchFamily="18" charset="0"/>
                      </a:endParaRP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0" indent="0" algn="just" defTabSz="914400" rtl="0" eaLnBrk="1" latinLnBrk="0" hangingPunct="1">
                        <a:buFont typeface="Wingdings" panose="05000000000000000000" pitchFamily="2" charset="2"/>
                        <a:buNone/>
                      </a:pPr>
                      <a:r>
                        <a:rPr lang="en-US" sz="2000" b="1" i="0" u="none" kern="1200" dirty="0">
                          <a:solidFill>
                            <a:schemeClr val="tx1"/>
                          </a:solidFill>
                          <a:latin typeface="Times New Roman" panose="02020603050405020304" pitchFamily="18" charset="0"/>
                          <a:ea typeface="+mn-ea"/>
                          <a:cs typeface="Times New Roman" panose="02020603050405020304" pitchFamily="18" charset="0"/>
                        </a:rPr>
                        <a:t>3- Motivation and Productivity</a:t>
                      </a:r>
                    </a:p>
                    <a:p>
                      <a:pPr marL="285750" indent="-285750" algn="just" defTabSz="914400" rtl="0" eaLnBrk="1" latinLnBrk="0" hangingPunct="1">
                        <a:buFont typeface="Wingdings" panose="05000000000000000000" pitchFamily="2" charset="2"/>
                        <a:buChar char="§"/>
                      </a:pPr>
                      <a:endParaRPr lang="en-US" sz="2000" b="0" i="0" u="none" kern="1200" dirty="0">
                        <a:solidFill>
                          <a:schemeClr val="tx1"/>
                        </a:solidFill>
                        <a:latin typeface="Times New Roman" panose="02020603050405020304" pitchFamily="18" charset="0"/>
                        <a:ea typeface="+mn-ea"/>
                        <a:cs typeface="Times New Roman" panose="02020603050405020304" pitchFamily="18" charset="0"/>
                      </a:endParaRPr>
                    </a:p>
                    <a:p>
                      <a:pPr marL="285750" indent="-285750" algn="just" defTabSz="914400" rtl="0" eaLnBrk="1" latinLnBrk="0" hangingPunct="1">
                        <a:buFont typeface="Wingdings" panose="05000000000000000000" pitchFamily="2" charset="2"/>
                        <a:buChar char="§"/>
                      </a:pPr>
                      <a:r>
                        <a:rPr lang="en-US" sz="2000" b="0" i="0" u="none" kern="1200" dirty="0">
                          <a:solidFill>
                            <a:schemeClr val="tx1"/>
                          </a:solidFill>
                          <a:latin typeface="Times New Roman" panose="02020603050405020304" pitchFamily="18" charset="0"/>
                          <a:ea typeface="+mn-ea"/>
                          <a:cs typeface="Times New Roman" panose="02020603050405020304" pitchFamily="18" charset="0"/>
                        </a:rPr>
                        <a:t>In the next stage, motivation and productivity stage </a:t>
                      </a:r>
                      <a:r>
                        <a:rPr lang="en-US" sz="2000" b="1" i="0" u="none" kern="1200" dirty="0">
                          <a:solidFill>
                            <a:schemeClr val="tx1"/>
                          </a:solidFill>
                          <a:latin typeface="Times New Roman" panose="02020603050405020304" pitchFamily="18" charset="0"/>
                          <a:ea typeface="+mn-ea"/>
                          <a:cs typeface="Times New Roman" panose="02020603050405020304" pitchFamily="18" charset="0"/>
                        </a:rPr>
                        <a:t>(also called the norming stage), </a:t>
                      </a:r>
                      <a:r>
                        <a:rPr lang="en-US" sz="2000" b="0" i="0" u="none" kern="1200" dirty="0">
                          <a:solidFill>
                            <a:schemeClr val="tx1"/>
                          </a:solidFill>
                          <a:latin typeface="Times New Roman" panose="02020603050405020304" pitchFamily="18" charset="0"/>
                          <a:ea typeface="+mn-ea"/>
                          <a:cs typeface="Times New Roman" panose="02020603050405020304" pitchFamily="18" charset="0"/>
                        </a:rPr>
                        <a:t>the emphasis shifts away from personal concerns and viewpoints to activities that will benefit the group.</a:t>
                      </a:r>
                    </a:p>
                    <a:p>
                      <a:pPr marL="285750" indent="-285750" algn="just" defTabSz="914400" rtl="0" eaLnBrk="1" latinLnBrk="0" hangingPunct="1">
                        <a:buFont typeface="Wingdings" panose="05000000000000000000" pitchFamily="2" charset="2"/>
                        <a:buChar char="§"/>
                      </a:pPr>
                      <a:endParaRPr lang="en-US" sz="2000" b="0" i="0" u="none" kern="1200" dirty="0">
                        <a:solidFill>
                          <a:schemeClr val="tx1"/>
                        </a:solidFill>
                        <a:latin typeface="Times New Roman" panose="02020603050405020304" pitchFamily="18" charset="0"/>
                        <a:ea typeface="+mn-ea"/>
                        <a:cs typeface="Times New Roman" panose="02020603050405020304" pitchFamily="18" charset="0"/>
                      </a:endParaRPr>
                    </a:p>
                    <a:p>
                      <a:pPr marL="285750" indent="-285750" algn="just" defTabSz="914400" rtl="0" eaLnBrk="1" latinLnBrk="0" hangingPunct="1">
                        <a:buFont typeface="Wingdings" panose="05000000000000000000" pitchFamily="2" charset="2"/>
                        <a:buChar char="§"/>
                      </a:pPr>
                      <a:r>
                        <a:rPr lang="en-US" sz="2000" b="0" i="0" u="none" kern="1200" dirty="0">
                          <a:solidFill>
                            <a:schemeClr val="tx1"/>
                          </a:solidFill>
                          <a:latin typeface="Times New Roman" panose="02020603050405020304" pitchFamily="18" charset="0"/>
                          <a:ea typeface="+mn-ea"/>
                          <a:cs typeface="Times New Roman" panose="02020603050405020304" pitchFamily="18" charset="0"/>
                        </a:rPr>
                        <a:t> Members perform their assigned tasks, cooperate with one another, and help one another accomplish their goals. </a:t>
                      </a:r>
                    </a:p>
                    <a:p>
                      <a:pPr marL="285750" indent="-285750" algn="just" defTabSz="914400" rtl="0" eaLnBrk="1" latinLnBrk="0" hangingPunct="1">
                        <a:buFont typeface="Wingdings" panose="05000000000000000000" pitchFamily="2" charset="2"/>
                        <a:buChar char="§"/>
                      </a:pPr>
                      <a:endParaRPr lang="en-US" sz="2000" b="0" i="0" u="none" kern="1200" dirty="0">
                        <a:solidFill>
                          <a:schemeClr val="tx1"/>
                        </a:solidFill>
                        <a:latin typeface="Times New Roman" panose="02020603050405020304" pitchFamily="18" charset="0"/>
                        <a:ea typeface="+mn-ea"/>
                        <a:cs typeface="Times New Roman" panose="02020603050405020304" pitchFamily="18" charset="0"/>
                      </a:endParaRPr>
                    </a:p>
                    <a:p>
                      <a:pPr marL="285750" indent="-285750" algn="just" defTabSz="914400" rtl="0" eaLnBrk="1" latinLnBrk="0" hangingPunct="1">
                        <a:buFont typeface="Wingdings" panose="05000000000000000000" pitchFamily="2" charset="2"/>
                        <a:buChar char="§"/>
                      </a:pPr>
                      <a:r>
                        <a:rPr lang="en-US" sz="2000" b="0" i="0" u="none" kern="1200" dirty="0">
                          <a:solidFill>
                            <a:schemeClr val="tx1"/>
                          </a:solidFill>
                          <a:latin typeface="Times New Roman" panose="02020603050405020304" pitchFamily="18" charset="0"/>
                          <a:ea typeface="+mn-ea"/>
                          <a:cs typeface="Times New Roman" panose="02020603050405020304" pitchFamily="18" charset="0"/>
                        </a:rPr>
                        <a:t>The members are highly motivated and may carry out their tasks creatively. In this stage, the group is accomplishing its work and moving toward the final stage of development.</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extLst>
                  <a:ext uri="{0D108BD9-81ED-4DB2-BD59-A6C34878D82A}">
                    <a16:rowId xmlns:a16="http://schemas.microsoft.com/office/drawing/2014/main" val="3251237068"/>
                  </a:ext>
                </a:extLst>
              </a:tr>
            </a:tbl>
          </a:graphicData>
        </a:graphic>
      </p:graphicFrame>
    </p:spTree>
    <p:extLst>
      <p:ext uri="{BB962C8B-B14F-4D97-AF65-F5344CB8AC3E}">
        <p14:creationId xmlns:p14="http://schemas.microsoft.com/office/powerpoint/2010/main" val="362584550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66319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735352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Groups and Teams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0111AE01-D57E-6A5F-7643-2A46A2304380}"/>
              </a:ext>
            </a:extLst>
          </p:cNvPr>
          <p:cNvSpPr txBox="1"/>
          <p:nvPr/>
        </p:nvSpPr>
        <p:spPr>
          <a:xfrm>
            <a:off x="1231490" y="1898756"/>
            <a:ext cx="10198510" cy="461665"/>
          </a:xfrm>
          <a:prstGeom prst="rect">
            <a:avLst/>
          </a:prstGeom>
          <a:noFill/>
        </p:spPr>
        <p:txBody>
          <a:bodyPr wrap="square">
            <a:spAutoFit/>
          </a:bodyPr>
          <a:lstStyle/>
          <a:p>
            <a:pPr algn="ctr"/>
            <a:r>
              <a:rPr lang="en-US" sz="2400" b="1" dirty="0">
                <a:solidFill>
                  <a:srgbClr val="C00000"/>
                </a:solidFill>
                <a:latin typeface="Times New Roman" panose="02020603050405020304" pitchFamily="18" charset="0"/>
                <a:cs typeface="Times New Roman" panose="02020603050405020304" pitchFamily="18" charset="0"/>
              </a:rPr>
              <a:t>Stages of Group and Team Development</a:t>
            </a:r>
          </a:p>
        </p:txBody>
      </p:sp>
      <p:graphicFrame>
        <p:nvGraphicFramePr>
          <p:cNvPr id="2" name="Table 1">
            <a:extLst>
              <a:ext uri="{FF2B5EF4-FFF2-40B4-BE49-F238E27FC236}">
                <a16:creationId xmlns:a16="http://schemas.microsoft.com/office/drawing/2014/main" id="{2D73E42F-A95D-3BAA-3759-BA413471D66B}"/>
              </a:ext>
            </a:extLst>
          </p:cNvPr>
          <p:cNvGraphicFramePr>
            <a:graphicFrameLocks noGrp="1"/>
          </p:cNvGraphicFramePr>
          <p:nvPr>
            <p:extLst>
              <p:ext uri="{D42A27DB-BD31-4B8C-83A1-F6EECF244321}">
                <p14:modId xmlns:p14="http://schemas.microsoft.com/office/powerpoint/2010/main" val="1654907438"/>
              </p:ext>
            </p:extLst>
          </p:nvPr>
        </p:nvGraphicFramePr>
        <p:xfrm>
          <a:off x="890254" y="2419284"/>
          <a:ext cx="10539746" cy="3688080"/>
        </p:xfrm>
        <a:graphic>
          <a:graphicData uri="http://schemas.openxmlformats.org/drawingml/2006/table">
            <a:tbl>
              <a:tblPr firstRow="1" bandRow="1"/>
              <a:tblGrid>
                <a:gridCol w="1681681">
                  <a:extLst>
                    <a:ext uri="{9D8B030D-6E8A-4147-A177-3AD203B41FA5}">
                      <a16:colId xmlns:a16="http://schemas.microsoft.com/office/drawing/2014/main" val="3871359360"/>
                    </a:ext>
                  </a:extLst>
                </a:gridCol>
                <a:gridCol w="8858065">
                  <a:extLst>
                    <a:ext uri="{9D8B030D-6E8A-4147-A177-3AD203B41FA5}">
                      <a16:colId xmlns:a16="http://schemas.microsoft.com/office/drawing/2014/main" val="1091551387"/>
                    </a:ext>
                  </a:extLst>
                </a:gridCol>
              </a:tblGrid>
              <a:tr h="2313500">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0" indent="0" algn="l" defTabSz="914400" rtl="0" eaLnBrk="1" latinLnBrk="0" hangingPunct="1">
                        <a:buFont typeface="Wingdings" panose="05000000000000000000" pitchFamily="2" charset="2"/>
                        <a:buNone/>
                      </a:pPr>
                      <a:r>
                        <a:rPr lang="en-US" sz="2000" b="1" i="0" u="none" kern="1200" dirty="0">
                          <a:solidFill>
                            <a:schemeClr val="tx1"/>
                          </a:solidFill>
                          <a:latin typeface="Times New Roman" panose="02020603050405020304" pitchFamily="18" charset="0"/>
                          <a:ea typeface="+mn-ea"/>
                          <a:cs typeface="Times New Roman" panose="02020603050405020304" pitchFamily="18" charset="0"/>
                        </a:rPr>
                        <a:t>Control and Organization</a:t>
                      </a:r>
                    </a:p>
                    <a:p>
                      <a:pPr marL="0" marR="0" lvl="0" indent="0" algn="just" defTabSz="914400" rtl="0" eaLnBrk="1" fontAlgn="auto" latinLnBrk="0" hangingPunct="1">
                        <a:lnSpc>
                          <a:spcPct val="100000"/>
                        </a:lnSpc>
                        <a:spcBef>
                          <a:spcPts val="0"/>
                        </a:spcBef>
                        <a:spcAft>
                          <a:spcPts val="0"/>
                        </a:spcAft>
                        <a:buClrTx/>
                        <a:buSzTx/>
                        <a:buFontTx/>
                        <a:buNone/>
                        <a:tabLst/>
                        <a:defRPr/>
                      </a:pPr>
                      <a:endParaRPr lang="en-US" sz="2000" b="1" dirty="0">
                        <a:solidFill>
                          <a:schemeClr val="tx1"/>
                        </a:solidFill>
                        <a:latin typeface="Times New Roman" panose="02020603050405020304" pitchFamily="18" charset="0"/>
                        <a:cs typeface="Times New Roman" panose="02020603050405020304" pitchFamily="18" charset="0"/>
                      </a:endParaRP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0" indent="0" algn="just" defTabSz="914400" rtl="0" eaLnBrk="1" latinLnBrk="0" hangingPunct="1">
                        <a:buFont typeface="Wingdings" panose="05000000000000000000" pitchFamily="2" charset="2"/>
                        <a:buNone/>
                      </a:pPr>
                      <a:r>
                        <a:rPr lang="en-US" sz="2000" b="1" i="0" u="none" kern="1200" dirty="0">
                          <a:solidFill>
                            <a:schemeClr val="tx1"/>
                          </a:solidFill>
                          <a:latin typeface="Times New Roman" panose="02020603050405020304" pitchFamily="18" charset="0"/>
                          <a:ea typeface="+mn-ea"/>
                          <a:cs typeface="Times New Roman" panose="02020603050405020304" pitchFamily="18" charset="0"/>
                        </a:rPr>
                        <a:t>4- Control and Organization</a:t>
                      </a:r>
                    </a:p>
                    <a:p>
                      <a:pPr marL="0" indent="0" algn="just" defTabSz="914400" rtl="0" eaLnBrk="1" latinLnBrk="0" hangingPunct="1">
                        <a:buFont typeface="Wingdings" panose="05000000000000000000" pitchFamily="2" charset="2"/>
                        <a:buNone/>
                      </a:pPr>
                      <a:endParaRPr lang="en-US" sz="2000" b="1" i="0" u="none" kern="1200" dirty="0">
                        <a:solidFill>
                          <a:schemeClr val="tx1"/>
                        </a:solidFill>
                        <a:latin typeface="Times New Roman" panose="02020603050405020304" pitchFamily="18" charset="0"/>
                        <a:ea typeface="+mn-ea"/>
                        <a:cs typeface="Times New Roman" panose="02020603050405020304" pitchFamily="18" charset="0"/>
                      </a:endParaRPr>
                    </a:p>
                    <a:p>
                      <a:pPr marL="285750" indent="-285750" algn="just" defTabSz="914400" rtl="0" eaLnBrk="1" latinLnBrk="0" hangingPunct="1">
                        <a:buFont typeface="Wingdings" panose="05000000000000000000" pitchFamily="2" charset="2"/>
                        <a:buChar char="§"/>
                      </a:pPr>
                      <a:r>
                        <a:rPr lang="en-US" sz="2000" b="0" i="0" u="none" kern="1200" dirty="0">
                          <a:solidFill>
                            <a:schemeClr val="tx1"/>
                          </a:solidFill>
                          <a:latin typeface="Times New Roman" panose="02020603050405020304" pitchFamily="18" charset="0"/>
                          <a:ea typeface="+mn-ea"/>
                          <a:cs typeface="Times New Roman" panose="02020603050405020304" pitchFamily="18" charset="0"/>
                        </a:rPr>
                        <a:t>In the final stage, control and organization stage (</a:t>
                      </a:r>
                      <a:r>
                        <a:rPr lang="en-US" sz="2000" b="1" i="0" u="sng" kern="1200" dirty="0">
                          <a:solidFill>
                            <a:schemeClr val="tx1"/>
                          </a:solidFill>
                          <a:latin typeface="Times New Roman" panose="02020603050405020304" pitchFamily="18" charset="0"/>
                          <a:ea typeface="+mn-ea"/>
                          <a:cs typeface="Times New Roman" panose="02020603050405020304" pitchFamily="18" charset="0"/>
                        </a:rPr>
                        <a:t>also called the performing stage</a:t>
                      </a:r>
                      <a:r>
                        <a:rPr lang="en-US" sz="2000" b="0" i="0" u="none" kern="1200" dirty="0">
                          <a:solidFill>
                            <a:schemeClr val="tx1"/>
                          </a:solidFill>
                          <a:latin typeface="Times New Roman" panose="02020603050405020304" pitchFamily="18" charset="0"/>
                          <a:ea typeface="+mn-ea"/>
                          <a:cs typeface="Times New Roman" panose="02020603050405020304" pitchFamily="18" charset="0"/>
                        </a:rPr>
                        <a:t>), the group works effectively toward accomplishing its goals.</a:t>
                      </a:r>
                    </a:p>
                    <a:p>
                      <a:pPr marL="285750" indent="-285750" algn="just" defTabSz="914400" rtl="0" eaLnBrk="1" latinLnBrk="0" hangingPunct="1">
                        <a:buFont typeface="Wingdings" panose="05000000000000000000" pitchFamily="2" charset="2"/>
                        <a:buChar char="§"/>
                      </a:pPr>
                      <a:endParaRPr lang="en-US" sz="800" b="0" i="0" u="none" kern="1200" dirty="0">
                        <a:solidFill>
                          <a:schemeClr val="tx1"/>
                        </a:solidFill>
                        <a:latin typeface="Times New Roman" panose="02020603050405020304" pitchFamily="18" charset="0"/>
                        <a:ea typeface="+mn-ea"/>
                        <a:cs typeface="Times New Roman" panose="02020603050405020304" pitchFamily="18" charset="0"/>
                      </a:endParaRPr>
                    </a:p>
                    <a:p>
                      <a:pPr marL="285750" indent="-285750" algn="just" defTabSz="914400" rtl="0" eaLnBrk="1" latinLnBrk="0" hangingPunct="1">
                        <a:buFont typeface="Wingdings" panose="05000000000000000000" pitchFamily="2" charset="2"/>
                        <a:buChar char="§"/>
                      </a:pPr>
                      <a:r>
                        <a:rPr lang="en-US" sz="2000" b="0" i="0" u="none" kern="1200" dirty="0">
                          <a:solidFill>
                            <a:schemeClr val="tx1"/>
                          </a:solidFill>
                          <a:latin typeface="Times New Roman" panose="02020603050405020304" pitchFamily="18" charset="0"/>
                          <a:ea typeface="+mn-ea"/>
                          <a:cs typeface="Times New Roman" panose="02020603050405020304" pitchFamily="18" charset="0"/>
                        </a:rPr>
                        <a:t> Tasks are assigned by mutual agreement and according to ability. In a mature group, the members’ activities are relatively spontaneous and flexible rather than subject to rigid structural restraints. </a:t>
                      </a:r>
                    </a:p>
                    <a:p>
                      <a:pPr marL="285750" indent="-285750" algn="just" defTabSz="914400" rtl="0" eaLnBrk="1" latinLnBrk="0" hangingPunct="1">
                        <a:buFont typeface="Wingdings" panose="05000000000000000000" pitchFamily="2" charset="2"/>
                        <a:buChar char="§"/>
                      </a:pPr>
                      <a:endParaRPr lang="en-US" sz="800" b="0" i="0" u="none" kern="1200" dirty="0">
                        <a:solidFill>
                          <a:schemeClr val="tx1"/>
                        </a:solidFill>
                        <a:latin typeface="Times New Roman" panose="02020603050405020304" pitchFamily="18" charset="0"/>
                        <a:ea typeface="+mn-ea"/>
                        <a:cs typeface="Times New Roman" panose="02020603050405020304" pitchFamily="18" charset="0"/>
                      </a:endParaRPr>
                    </a:p>
                    <a:p>
                      <a:pPr marL="285750" indent="-285750" algn="just" defTabSz="914400" rtl="0" eaLnBrk="1" latinLnBrk="0" hangingPunct="1">
                        <a:buFont typeface="Wingdings" panose="05000000000000000000" pitchFamily="2" charset="2"/>
                        <a:buChar char="§"/>
                      </a:pPr>
                      <a:r>
                        <a:rPr lang="en-US" sz="2000" b="0" i="0" u="none" kern="1200" dirty="0">
                          <a:solidFill>
                            <a:schemeClr val="tx1"/>
                          </a:solidFill>
                          <a:latin typeface="Times New Roman" panose="02020603050405020304" pitchFamily="18" charset="0"/>
                          <a:ea typeface="+mn-ea"/>
                          <a:cs typeface="Times New Roman" panose="02020603050405020304" pitchFamily="18" charset="0"/>
                        </a:rPr>
                        <a:t>Mature groups evaluate their activities and potential outcomes and take corrective actions if necessary. The characteristics of flexibility, spontaneity, and self-correction are very important if the group is to remain productive over an extended period.</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extLst>
                  <a:ext uri="{0D108BD9-81ED-4DB2-BD59-A6C34878D82A}">
                    <a16:rowId xmlns:a16="http://schemas.microsoft.com/office/drawing/2014/main" val="3251237068"/>
                  </a:ext>
                </a:extLst>
              </a:tr>
            </a:tbl>
          </a:graphicData>
        </a:graphic>
      </p:graphicFrame>
    </p:spTree>
    <p:extLst>
      <p:ext uri="{BB962C8B-B14F-4D97-AF65-F5344CB8AC3E}">
        <p14:creationId xmlns:p14="http://schemas.microsoft.com/office/powerpoint/2010/main" val="133283808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66319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735352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Groups and Teams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0111AE01-D57E-6A5F-7643-2A46A2304380}"/>
              </a:ext>
            </a:extLst>
          </p:cNvPr>
          <p:cNvSpPr txBox="1"/>
          <p:nvPr/>
        </p:nvSpPr>
        <p:spPr>
          <a:xfrm>
            <a:off x="1231490" y="1898756"/>
            <a:ext cx="10198510" cy="461665"/>
          </a:xfrm>
          <a:prstGeom prst="rect">
            <a:avLst/>
          </a:prstGeom>
          <a:noFill/>
        </p:spPr>
        <p:txBody>
          <a:bodyPr wrap="square">
            <a:spAutoFit/>
          </a:bodyPr>
          <a:lstStyle/>
          <a:p>
            <a:pPr algn="ctr"/>
            <a:r>
              <a:rPr lang="en-US" sz="2400" b="1" dirty="0">
                <a:solidFill>
                  <a:srgbClr val="C00000"/>
                </a:solidFill>
                <a:latin typeface="Times New Roman" panose="02020603050405020304" pitchFamily="18" charset="0"/>
                <a:cs typeface="Times New Roman" panose="02020603050405020304" pitchFamily="18" charset="0"/>
              </a:rPr>
              <a:t>Stages of Group and Team Development</a:t>
            </a:r>
          </a:p>
        </p:txBody>
      </p:sp>
      <p:graphicFrame>
        <p:nvGraphicFramePr>
          <p:cNvPr id="9" name="Table 8">
            <a:extLst>
              <a:ext uri="{FF2B5EF4-FFF2-40B4-BE49-F238E27FC236}">
                <a16:creationId xmlns:a16="http://schemas.microsoft.com/office/drawing/2014/main" id="{3BF124CA-3BF8-DE46-EDD4-473A5A8086E8}"/>
              </a:ext>
            </a:extLst>
          </p:cNvPr>
          <p:cNvGraphicFramePr>
            <a:graphicFrameLocks noGrp="1"/>
          </p:cNvGraphicFramePr>
          <p:nvPr>
            <p:extLst>
              <p:ext uri="{D42A27DB-BD31-4B8C-83A1-F6EECF244321}">
                <p14:modId xmlns:p14="http://schemas.microsoft.com/office/powerpoint/2010/main" val="16751257"/>
              </p:ext>
            </p:extLst>
          </p:nvPr>
        </p:nvGraphicFramePr>
        <p:xfrm>
          <a:off x="1058789" y="2402722"/>
          <a:ext cx="10074422" cy="3444240"/>
        </p:xfrm>
        <a:graphic>
          <a:graphicData uri="http://schemas.openxmlformats.org/drawingml/2006/table">
            <a:tbl>
              <a:tblPr firstRow="1" bandRow="1"/>
              <a:tblGrid>
                <a:gridCol w="208280">
                  <a:extLst>
                    <a:ext uri="{9D8B030D-6E8A-4147-A177-3AD203B41FA5}">
                      <a16:colId xmlns:a16="http://schemas.microsoft.com/office/drawing/2014/main" val="3871359360"/>
                    </a:ext>
                  </a:extLst>
                </a:gridCol>
                <a:gridCol w="9866142">
                  <a:extLst>
                    <a:ext uri="{9D8B030D-6E8A-4147-A177-3AD203B41FA5}">
                      <a16:colId xmlns:a16="http://schemas.microsoft.com/office/drawing/2014/main" val="1091551387"/>
                    </a:ext>
                  </a:extLst>
                </a:gridCol>
              </a:tblGrid>
              <a:tr h="2313500">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0" marR="0" lvl="0" indent="0" algn="just" defTabSz="914400" rtl="0" eaLnBrk="1" fontAlgn="auto" latinLnBrk="0" hangingPunct="1">
                        <a:lnSpc>
                          <a:spcPct val="100000"/>
                        </a:lnSpc>
                        <a:spcBef>
                          <a:spcPts val="0"/>
                        </a:spcBef>
                        <a:spcAft>
                          <a:spcPts val="0"/>
                        </a:spcAft>
                        <a:buClrTx/>
                        <a:buSzTx/>
                        <a:buFontTx/>
                        <a:buNone/>
                        <a:tabLst/>
                        <a:defRPr/>
                      </a:pPr>
                      <a:endParaRPr lang="en-US" sz="2000" b="1" dirty="0">
                        <a:solidFill>
                          <a:schemeClr val="tx1"/>
                        </a:solidFill>
                        <a:latin typeface="Times New Roman" panose="02020603050405020304" pitchFamily="18" charset="0"/>
                        <a:cs typeface="Times New Roman" panose="02020603050405020304" pitchFamily="18" charset="0"/>
                      </a:endParaRP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285750" indent="-285750" algn="just" defTabSz="914400" rtl="0" eaLnBrk="1" latinLnBrk="0" hangingPunct="1">
                        <a:buFont typeface="Wingdings" panose="05000000000000000000" pitchFamily="2" charset="2"/>
                        <a:buChar char="§"/>
                      </a:pPr>
                      <a:r>
                        <a:rPr lang="en-US" sz="2000" b="0" i="0" u="none" kern="1200" dirty="0">
                          <a:solidFill>
                            <a:schemeClr val="tx1"/>
                          </a:solidFill>
                          <a:latin typeface="Times New Roman" panose="02020603050405020304" pitchFamily="18" charset="0"/>
                          <a:ea typeface="+mn-ea"/>
                          <a:cs typeface="Times New Roman" panose="02020603050405020304" pitchFamily="18" charset="0"/>
                        </a:rPr>
                        <a:t>Finally, as working conditions and relationships change, either through a change in membership or when a task is completed and a new task is begun, groups may need to re-experience one or more of the stages of development to maintain the cohesiveness and productivity characteristic of a well-developed group. </a:t>
                      </a:r>
                    </a:p>
                    <a:p>
                      <a:pPr marL="285750" indent="-285750" algn="just" defTabSz="914400" rtl="0" eaLnBrk="1" latinLnBrk="0" hangingPunct="1">
                        <a:buFont typeface="Wingdings" panose="05000000000000000000" pitchFamily="2" charset="2"/>
                        <a:buChar char="§"/>
                      </a:pPr>
                      <a:endParaRPr lang="en-US" sz="2000" b="0" i="0" u="none" kern="1200" dirty="0">
                        <a:solidFill>
                          <a:schemeClr val="tx1"/>
                        </a:solidFill>
                        <a:latin typeface="Times New Roman" panose="02020603050405020304" pitchFamily="18" charset="0"/>
                        <a:ea typeface="+mn-ea"/>
                        <a:cs typeface="Times New Roman" panose="02020603050405020304" pitchFamily="18" charset="0"/>
                      </a:endParaRPr>
                    </a:p>
                    <a:p>
                      <a:pPr marL="285750" indent="-285750" algn="just" defTabSz="914400" rtl="0" eaLnBrk="1" latinLnBrk="0" hangingPunct="1">
                        <a:buFont typeface="Wingdings" panose="05000000000000000000" pitchFamily="2" charset="2"/>
                        <a:buChar char="§"/>
                      </a:pPr>
                      <a:r>
                        <a:rPr lang="en-US" sz="2000" b="0" i="0" u="none" kern="1200" dirty="0">
                          <a:solidFill>
                            <a:schemeClr val="tx1"/>
                          </a:solidFill>
                          <a:latin typeface="Times New Roman" panose="02020603050405020304" pitchFamily="18" charset="0"/>
                          <a:ea typeface="+mn-ea"/>
                          <a:cs typeface="Times New Roman" panose="02020603050405020304" pitchFamily="18" charset="0"/>
                        </a:rPr>
                        <a:t>The San Francisco Forty-Niners, for </a:t>
                      </a:r>
                      <a:r>
                        <a:rPr lang="en-US" sz="2000" b="0" i="0" u="none" kern="1200" dirty="0">
                          <a:solidFill>
                            <a:srgbClr val="C00000"/>
                          </a:solidFill>
                          <a:latin typeface="Times New Roman" panose="02020603050405020304" pitchFamily="18" charset="0"/>
                          <a:ea typeface="+mn-ea"/>
                          <a:cs typeface="Times New Roman" panose="02020603050405020304" pitchFamily="18" charset="0"/>
                        </a:rPr>
                        <a:t>example</a:t>
                      </a:r>
                      <a:r>
                        <a:rPr lang="en-US" sz="2000" b="0" i="0" u="none" kern="1200" dirty="0">
                          <a:solidFill>
                            <a:schemeClr val="tx1"/>
                          </a:solidFill>
                          <a:latin typeface="Times New Roman" panose="02020603050405020304" pitchFamily="18" charset="0"/>
                          <a:ea typeface="+mn-ea"/>
                          <a:cs typeface="Times New Roman" panose="02020603050405020304" pitchFamily="18" charset="0"/>
                        </a:rPr>
                        <a:t>, once returned from an NFL players strike to an uncomfortable and apprehension-filled period. </a:t>
                      </a:r>
                    </a:p>
                    <a:p>
                      <a:pPr marL="285750" indent="-285750" algn="just" defTabSz="914400" rtl="0" eaLnBrk="1" latinLnBrk="0" hangingPunct="1">
                        <a:buFont typeface="Wingdings" panose="05000000000000000000" pitchFamily="2" charset="2"/>
                        <a:buChar char="§"/>
                      </a:pPr>
                      <a:r>
                        <a:rPr lang="en-US" sz="2000" b="0" i="0" u="none" kern="1200" dirty="0">
                          <a:solidFill>
                            <a:schemeClr val="tx1"/>
                          </a:solidFill>
                          <a:latin typeface="Times New Roman" panose="02020603050405020304" pitchFamily="18" charset="0"/>
                          <a:ea typeface="+mn-ea"/>
                          <a:cs typeface="Times New Roman" panose="02020603050405020304" pitchFamily="18" charset="0"/>
                        </a:rPr>
                        <a:t>Their coach conducted rigorous practices but also allowed time for players to get together to air their feelings. Slowly, team unity returned, and players began joking and socializing again as they prepared for the rest of the season. </a:t>
                      </a:r>
                    </a:p>
                    <a:p>
                      <a:pPr marL="285750" indent="-285750" algn="just" defTabSz="914400" rtl="0" eaLnBrk="1" latinLnBrk="0" hangingPunct="1">
                        <a:buFont typeface="Wingdings" panose="05000000000000000000" pitchFamily="2" charset="2"/>
                        <a:buChar char="§"/>
                      </a:pPr>
                      <a:r>
                        <a:rPr lang="en-US" sz="2000" b="0" i="0" u="none" kern="1200" dirty="0">
                          <a:solidFill>
                            <a:schemeClr val="tx1"/>
                          </a:solidFill>
                          <a:latin typeface="Times New Roman" panose="02020603050405020304" pitchFamily="18" charset="0"/>
                          <a:ea typeface="+mn-ea"/>
                          <a:cs typeface="Times New Roman" panose="02020603050405020304" pitchFamily="18" charset="0"/>
                        </a:rPr>
                        <a:t>Their redevelopment as a mature group resulted in two subsequent Super Bowl victories.</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extLst>
                  <a:ext uri="{0D108BD9-81ED-4DB2-BD59-A6C34878D82A}">
                    <a16:rowId xmlns:a16="http://schemas.microsoft.com/office/drawing/2014/main" val="3251237068"/>
                  </a:ext>
                </a:extLst>
              </a:tr>
            </a:tbl>
          </a:graphicData>
        </a:graphic>
      </p:graphicFrame>
    </p:spTree>
    <p:extLst>
      <p:ext uri="{BB962C8B-B14F-4D97-AF65-F5344CB8AC3E}">
        <p14:creationId xmlns:p14="http://schemas.microsoft.com/office/powerpoint/2010/main" val="385943381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5221ee99d17410c2e92f9bbd0e0b6659">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78f112be96feb5cfdf5b4bd30a2b8b67"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B3E7BF15-7995-4493-8C72-830E6DC0AB65}"/>
</file>

<file path=customXml/itemProps2.xml><?xml version="1.0" encoding="utf-8"?>
<ds:datastoreItem xmlns:ds="http://schemas.openxmlformats.org/officeDocument/2006/customXml" ds:itemID="{CC8E4A4C-46DD-47D9-874F-B720B80DAF46}"/>
</file>

<file path=customXml/itemProps3.xml><?xml version="1.0" encoding="utf-8"?>
<ds:datastoreItem xmlns:ds="http://schemas.openxmlformats.org/officeDocument/2006/customXml" ds:itemID="{E5678732-1986-474A-95EA-A057384F76B9}"/>
</file>

<file path=docProps/app.xml><?xml version="1.0" encoding="utf-8"?>
<Properties xmlns="http://schemas.openxmlformats.org/officeDocument/2006/extended-properties" xmlns:vt="http://schemas.openxmlformats.org/officeDocument/2006/docPropsVTypes">
  <TotalTime>611</TotalTime>
  <Words>5042</Words>
  <Application>Microsoft Office PowerPoint</Application>
  <PresentationFormat>Widescreen</PresentationFormat>
  <Paragraphs>522</Paragraphs>
  <Slides>50</Slides>
  <Notes>1</Notes>
  <HiddenSlides>0</HiddenSlides>
  <MMClips>0</MMClips>
  <ScaleCrop>false</ScaleCrop>
  <HeadingPairs>
    <vt:vector size="6" baseType="variant">
      <vt:variant>
        <vt:lpstr>Fonts Used</vt:lpstr>
      </vt:variant>
      <vt:variant>
        <vt:i4>8</vt:i4>
      </vt:variant>
      <vt:variant>
        <vt:lpstr>Theme</vt:lpstr>
      </vt:variant>
      <vt:variant>
        <vt:i4>2</vt:i4>
      </vt:variant>
      <vt:variant>
        <vt:lpstr>Slide Titles</vt:lpstr>
      </vt:variant>
      <vt:variant>
        <vt:i4>50</vt:i4>
      </vt:variant>
    </vt:vector>
  </HeadingPairs>
  <TitlesOfParts>
    <vt:vector size="60" baseType="lpstr">
      <vt:lpstr>Alexandria</vt:lpstr>
      <vt:lpstr>Arial</vt:lpstr>
      <vt:lpstr>Calibri</vt:lpstr>
      <vt:lpstr>Calibri Light</vt:lpstr>
      <vt:lpstr>Cordale</vt:lpstr>
      <vt:lpstr>Roboto Light</vt:lpstr>
      <vt:lpstr>Times New Roman</vt:lpstr>
      <vt:lpstr>Wingdings</vt:lpstr>
      <vt:lpstr>Office Theme</vt:lpstr>
      <vt:lpstr>1_Office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Osama</cp:lastModifiedBy>
  <cp:revision>140</cp:revision>
  <dcterms:created xsi:type="dcterms:W3CDTF">2023-04-29T09:08:00Z</dcterms:created>
  <dcterms:modified xsi:type="dcterms:W3CDTF">2024-05-31T12:54:08Z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1033-12.2.0.13306</vt:lpwstr>
  </property>
  <property fmtid="{D5CDD505-2E9C-101B-9397-08002B2CF9AE}" pid="4" name="ContentTypeId">
    <vt:lpwstr>0x0101006A254F5D6A14094B8840E79896A2F150</vt:lpwstr>
  </property>
</Properties>
</file>