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592" r:id="rId4"/>
    <p:sldId id="615" r:id="rId5"/>
    <p:sldId id="593" r:id="rId6"/>
    <p:sldId id="616" r:id="rId7"/>
    <p:sldId id="617" r:id="rId8"/>
    <p:sldId id="257" r:id="rId9"/>
    <p:sldId id="618" r:id="rId10"/>
    <p:sldId id="619"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p:cViewPr varScale="1">
        <p:scale>
          <a:sx n="56" d="100"/>
          <a:sy n="56" d="100"/>
        </p:scale>
        <p:origin x="1068"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DD66C-8781-3851-50F0-2DE67CAEB47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6AA3EC6-776F-9E1B-A51C-E228C7356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E737802-5FDB-583D-F1C9-99382AC9F8F0}"/>
              </a:ext>
            </a:extLst>
          </p:cNvPr>
          <p:cNvSpPr>
            <a:spLocks noGrp="1"/>
          </p:cNvSpPr>
          <p:nvPr>
            <p:ph type="dt" sz="half" idx="10"/>
          </p:nvPr>
        </p:nvSpPr>
        <p:spPr/>
        <p:txBody>
          <a:bodyPr/>
          <a:lstStyle/>
          <a:p>
            <a:fld id="{6CD08501-4E0B-41E0-BABB-FCEF70CA6ED1}" type="datetimeFigureOut">
              <a:rPr lang="en-US" smtClean="0"/>
              <a:t>6/24/2024</a:t>
            </a:fld>
            <a:endParaRPr lang="en-US"/>
          </a:p>
        </p:txBody>
      </p:sp>
      <p:sp>
        <p:nvSpPr>
          <p:cNvPr id="5" name="Footer Placeholder 4">
            <a:extLst>
              <a:ext uri="{FF2B5EF4-FFF2-40B4-BE49-F238E27FC236}">
                <a16:creationId xmlns:a16="http://schemas.microsoft.com/office/drawing/2014/main" id="{5A25DFDF-68D3-F262-5EAF-432102FC34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6A00D1-732E-6D7C-69DB-3F7CB6F336CA}"/>
              </a:ext>
            </a:extLst>
          </p:cNvPr>
          <p:cNvSpPr>
            <a:spLocks noGrp="1"/>
          </p:cNvSpPr>
          <p:nvPr>
            <p:ph type="sldNum" sz="quarter" idx="12"/>
          </p:nvPr>
        </p:nvSpPr>
        <p:spPr/>
        <p:txBody>
          <a:bodyPr/>
          <a:lstStyle/>
          <a:p>
            <a:fld id="{FDFD6D87-12A3-4D26-8843-B766726E4907}" type="slidenum">
              <a:rPr lang="en-US" smtClean="0"/>
              <a:t>‹#›</a:t>
            </a:fld>
            <a:endParaRPr lang="en-US"/>
          </a:p>
        </p:txBody>
      </p:sp>
    </p:spTree>
    <p:extLst>
      <p:ext uri="{BB962C8B-B14F-4D97-AF65-F5344CB8AC3E}">
        <p14:creationId xmlns:p14="http://schemas.microsoft.com/office/powerpoint/2010/main" val="3704787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CAAF7-BA34-3930-53C5-D691407FE29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C0F56F8-9A16-7DF8-D757-90920586090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C719FB-CBD3-0696-5559-516006DB271E}"/>
              </a:ext>
            </a:extLst>
          </p:cNvPr>
          <p:cNvSpPr>
            <a:spLocks noGrp="1"/>
          </p:cNvSpPr>
          <p:nvPr>
            <p:ph type="dt" sz="half" idx="10"/>
          </p:nvPr>
        </p:nvSpPr>
        <p:spPr/>
        <p:txBody>
          <a:bodyPr/>
          <a:lstStyle/>
          <a:p>
            <a:fld id="{6CD08501-4E0B-41E0-BABB-FCEF70CA6ED1}" type="datetimeFigureOut">
              <a:rPr lang="en-US" smtClean="0"/>
              <a:t>6/24/2024</a:t>
            </a:fld>
            <a:endParaRPr lang="en-US"/>
          </a:p>
        </p:txBody>
      </p:sp>
      <p:sp>
        <p:nvSpPr>
          <p:cNvPr id="5" name="Footer Placeholder 4">
            <a:extLst>
              <a:ext uri="{FF2B5EF4-FFF2-40B4-BE49-F238E27FC236}">
                <a16:creationId xmlns:a16="http://schemas.microsoft.com/office/drawing/2014/main" id="{76F3DFF8-B9C7-6AC5-ACE8-8C076C92EF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AC59B1-FEE3-3F29-49C3-27C9222C2E94}"/>
              </a:ext>
            </a:extLst>
          </p:cNvPr>
          <p:cNvSpPr>
            <a:spLocks noGrp="1"/>
          </p:cNvSpPr>
          <p:nvPr>
            <p:ph type="sldNum" sz="quarter" idx="12"/>
          </p:nvPr>
        </p:nvSpPr>
        <p:spPr/>
        <p:txBody>
          <a:bodyPr/>
          <a:lstStyle/>
          <a:p>
            <a:fld id="{FDFD6D87-12A3-4D26-8843-B766726E4907}" type="slidenum">
              <a:rPr lang="en-US" smtClean="0"/>
              <a:t>‹#›</a:t>
            </a:fld>
            <a:endParaRPr lang="en-US"/>
          </a:p>
        </p:txBody>
      </p:sp>
    </p:spTree>
    <p:extLst>
      <p:ext uri="{BB962C8B-B14F-4D97-AF65-F5344CB8AC3E}">
        <p14:creationId xmlns:p14="http://schemas.microsoft.com/office/powerpoint/2010/main" val="1003296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6C372-5640-318D-15F2-A9BAF634DEE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C020BB3-EF76-5F6B-F9BC-1AB9FA622FD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F58E5CB-89A5-75D9-41FC-F704DAA0C411}"/>
              </a:ext>
            </a:extLst>
          </p:cNvPr>
          <p:cNvSpPr>
            <a:spLocks noGrp="1"/>
          </p:cNvSpPr>
          <p:nvPr>
            <p:ph type="dt" sz="half" idx="10"/>
          </p:nvPr>
        </p:nvSpPr>
        <p:spPr/>
        <p:txBody>
          <a:bodyPr/>
          <a:lstStyle/>
          <a:p>
            <a:fld id="{6CD08501-4E0B-41E0-BABB-FCEF70CA6ED1}" type="datetimeFigureOut">
              <a:rPr lang="en-US" smtClean="0"/>
              <a:t>6/24/2024</a:t>
            </a:fld>
            <a:endParaRPr lang="en-US"/>
          </a:p>
        </p:txBody>
      </p:sp>
      <p:sp>
        <p:nvSpPr>
          <p:cNvPr id="5" name="Footer Placeholder 4">
            <a:extLst>
              <a:ext uri="{FF2B5EF4-FFF2-40B4-BE49-F238E27FC236}">
                <a16:creationId xmlns:a16="http://schemas.microsoft.com/office/drawing/2014/main" id="{7681FBFF-F498-9A05-7920-8A398FBD47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7F32C6-E7C4-7456-3CAC-4DFDBD645FA4}"/>
              </a:ext>
            </a:extLst>
          </p:cNvPr>
          <p:cNvSpPr>
            <a:spLocks noGrp="1"/>
          </p:cNvSpPr>
          <p:nvPr>
            <p:ph type="sldNum" sz="quarter" idx="12"/>
          </p:nvPr>
        </p:nvSpPr>
        <p:spPr/>
        <p:txBody>
          <a:bodyPr/>
          <a:lstStyle/>
          <a:p>
            <a:fld id="{FDFD6D87-12A3-4D26-8843-B766726E4907}" type="slidenum">
              <a:rPr lang="en-US" smtClean="0"/>
              <a:t>‹#›</a:t>
            </a:fld>
            <a:endParaRPr lang="en-US"/>
          </a:p>
        </p:txBody>
      </p:sp>
    </p:spTree>
    <p:extLst>
      <p:ext uri="{BB962C8B-B14F-4D97-AF65-F5344CB8AC3E}">
        <p14:creationId xmlns:p14="http://schemas.microsoft.com/office/powerpoint/2010/main" val="326450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445F7-D1B0-0856-2BB6-34248C63866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3830D83-527A-9290-07AB-32AA4388CE0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64EAF92-F378-027E-2D8A-F3110554E91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EFB8F96-39BF-AE4C-DB2D-E1504807DE96}"/>
              </a:ext>
            </a:extLst>
          </p:cNvPr>
          <p:cNvSpPr>
            <a:spLocks noGrp="1"/>
          </p:cNvSpPr>
          <p:nvPr>
            <p:ph type="dt" sz="half" idx="10"/>
          </p:nvPr>
        </p:nvSpPr>
        <p:spPr/>
        <p:txBody>
          <a:bodyPr/>
          <a:lstStyle/>
          <a:p>
            <a:fld id="{6CD08501-4E0B-41E0-BABB-FCEF70CA6ED1}" type="datetimeFigureOut">
              <a:rPr lang="en-US" smtClean="0"/>
              <a:t>6/24/2024</a:t>
            </a:fld>
            <a:endParaRPr lang="en-US"/>
          </a:p>
        </p:txBody>
      </p:sp>
      <p:sp>
        <p:nvSpPr>
          <p:cNvPr id="6" name="Footer Placeholder 5">
            <a:extLst>
              <a:ext uri="{FF2B5EF4-FFF2-40B4-BE49-F238E27FC236}">
                <a16:creationId xmlns:a16="http://schemas.microsoft.com/office/drawing/2014/main" id="{57E5E856-BB30-4B62-FC44-1DC1F2165A0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4448FF-BC3E-F355-4AC7-966EDA45C7E2}"/>
              </a:ext>
            </a:extLst>
          </p:cNvPr>
          <p:cNvSpPr>
            <a:spLocks noGrp="1"/>
          </p:cNvSpPr>
          <p:nvPr>
            <p:ph type="sldNum" sz="quarter" idx="12"/>
          </p:nvPr>
        </p:nvSpPr>
        <p:spPr/>
        <p:txBody>
          <a:bodyPr/>
          <a:lstStyle/>
          <a:p>
            <a:fld id="{FDFD6D87-12A3-4D26-8843-B766726E4907}" type="slidenum">
              <a:rPr lang="en-US" smtClean="0"/>
              <a:t>‹#›</a:t>
            </a:fld>
            <a:endParaRPr lang="en-US"/>
          </a:p>
        </p:txBody>
      </p:sp>
    </p:spTree>
    <p:extLst>
      <p:ext uri="{BB962C8B-B14F-4D97-AF65-F5344CB8AC3E}">
        <p14:creationId xmlns:p14="http://schemas.microsoft.com/office/powerpoint/2010/main" val="2653947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07033-6132-CB37-F63D-F7274C6DD70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DEAE05A-1B4E-CAE6-2B44-E4CC65938D2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72DB5F4-4F6E-702F-B4CA-D9E0C985CE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F9033E8-AC15-7E13-51D1-C8A87476F5F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F61B184-F697-4253-E5EF-18E93BCBD8A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5406DFD-0B56-8BCF-53C2-7B681DA0C623}"/>
              </a:ext>
            </a:extLst>
          </p:cNvPr>
          <p:cNvSpPr>
            <a:spLocks noGrp="1"/>
          </p:cNvSpPr>
          <p:nvPr>
            <p:ph type="dt" sz="half" idx="10"/>
          </p:nvPr>
        </p:nvSpPr>
        <p:spPr/>
        <p:txBody>
          <a:bodyPr/>
          <a:lstStyle/>
          <a:p>
            <a:fld id="{6CD08501-4E0B-41E0-BABB-FCEF70CA6ED1}" type="datetimeFigureOut">
              <a:rPr lang="en-US" smtClean="0"/>
              <a:t>6/24/2024</a:t>
            </a:fld>
            <a:endParaRPr lang="en-US"/>
          </a:p>
        </p:txBody>
      </p:sp>
      <p:sp>
        <p:nvSpPr>
          <p:cNvPr id="8" name="Footer Placeholder 7">
            <a:extLst>
              <a:ext uri="{FF2B5EF4-FFF2-40B4-BE49-F238E27FC236}">
                <a16:creationId xmlns:a16="http://schemas.microsoft.com/office/drawing/2014/main" id="{71A1A7E3-9EF2-F540-07BE-A5C36185ACE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975554C-24EF-0FDD-E783-C16593552B8D}"/>
              </a:ext>
            </a:extLst>
          </p:cNvPr>
          <p:cNvSpPr>
            <a:spLocks noGrp="1"/>
          </p:cNvSpPr>
          <p:nvPr>
            <p:ph type="sldNum" sz="quarter" idx="12"/>
          </p:nvPr>
        </p:nvSpPr>
        <p:spPr/>
        <p:txBody>
          <a:bodyPr/>
          <a:lstStyle/>
          <a:p>
            <a:fld id="{FDFD6D87-12A3-4D26-8843-B766726E4907}" type="slidenum">
              <a:rPr lang="en-US" smtClean="0"/>
              <a:t>‹#›</a:t>
            </a:fld>
            <a:endParaRPr lang="en-US"/>
          </a:p>
        </p:txBody>
      </p:sp>
    </p:spTree>
    <p:extLst>
      <p:ext uri="{BB962C8B-B14F-4D97-AF65-F5344CB8AC3E}">
        <p14:creationId xmlns:p14="http://schemas.microsoft.com/office/powerpoint/2010/main" val="2934257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EE97C-86F6-8101-CED7-D9A419818E6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6F88B5B-E2D5-83E9-0EB0-F46111EAF63F}"/>
              </a:ext>
            </a:extLst>
          </p:cNvPr>
          <p:cNvSpPr>
            <a:spLocks noGrp="1"/>
          </p:cNvSpPr>
          <p:nvPr>
            <p:ph type="dt" sz="half" idx="10"/>
          </p:nvPr>
        </p:nvSpPr>
        <p:spPr/>
        <p:txBody>
          <a:bodyPr/>
          <a:lstStyle/>
          <a:p>
            <a:fld id="{6CD08501-4E0B-41E0-BABB-FCEF70CA6ED1}" type="datetimeFigureOut">
              <a:rPr lang="en-US" smtClean="0"/>
              <a:t>6/24/2024</a:t>
            </a:fld>
            <a:endParaRPr lang="en-US"/>
          </a:p>
        </p:txBody>
      </p:sp>
      <p:sp>
        <p:nvSpPr>
          <p:cNvPr id="4" name="Footer Placeholder 3">
            <a:extLst>
              <a:ext uri="{FF2B5EF4-FFF2-40B4-BE49-F238E27FC236}">
                <a16:creationId xmlns:a16="http://schemas.microsoft.com/office/drawing/2014/main" id="{4BE682CC-AFE4-F083-C0A9-347A7615B60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7CF3B9A-A2FF-809B-3086-34398D8882E2}"/>
              </a:ext>
            </a:extLst>
          </p:cNvPr>
          <p:cNvSpPr>
            <a:spLocks noGrp="1"/>
          </p:cNvSpPr>
          <p:nvPr>
            <p:ph type="sldNum" sz="quarter" idx="12"/>
          </p:nvPr>
        </p:nvSpPr>
        <p:spPr/>
        <p:txBody>
          <a:bodyPr/>
          <a:lstStyle/>
          <a:p>
            <a:fld id="{FDFD6D87-12A3-4D26-8843-B766726E4907}" type="slidenum">
              <a:rPr lang="en-US" smtClean="0"/>
              <a:t>‹#›</a:t>
            </a:fld>
            <a:endParaRPr lang="en-US"/>
          </a:p>
        </p:txBody>
      </p:sp>
    </p:spTree>
    <p:extLst>
      <p:ext uri="{BB962C8B-B14F-4D97-AF65-F5344CB8AC3E}">
        <p14:creationId xmlns:p14="http://schemas.microsoft.com/office/powerpoint/2010/main" val="20444747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D7FDA60-97A2-B07D-EFD6-428C397827B0}"/>
              </a:ext>
            </a:extLst>
          </p:cNvPr>
          <p:cNvSpPr>
            <a:spLocks noGrp="1"/>
          </p:cNvSpPr>
          <p:nvPr>
            <p:ph type="dt" sz="half" idx="10"/>
          </p:nvPr>
        </p:nvSpPr>
        <p:spPr/>
        <p:txBody>
          <a:bodyPr/>
          <a:lstStyle/>
          <a:p>
            <a:fld id="{6CD08501-4E0B-41E0-BABB-FCEF70CA6ED1}" type="datetimeFigureOut">
              <a:rPr lang="en-US" smtClean="0"/>
              <a:t>6/24/2024</a:t>
            </a:fld>
            <a:endParaRPr lang="en-US"/>
          </a:p>
        </p:txBody>
      </p:sp>
      <p:sp>
        <p:nvSpPr>
          <p:cNvPr id="3" name="Footer Placeholder 2">
            <a:extLst>
              <a:ext uri="{FF2B5EF4-FFF2-40B4-BE49-F238E27FC236}">
                <a16:creationId xmlns:a16="http://schemas.microsoft.com/office/drawing/2014/main" id="{20D4512D-A10F-01F0-3ABF-67D98F7EDCA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BC8E62A-FC78-4146-ABF3-85AD33BD6A42}"/>
              </a:ext>
            </a:extLst>
          </p:cNvPr>
          <p:cNvSpPr>
            <a:spLocks noGrp="1"/>
          </p:cNvSpPr>
          <p:nvPr>
            <p:ph type="sldNum" sz="quarter" idx="12"/>
          </p:nvPr>
        </p:nvSpPr>
        <p:spPr/>
        <p:txBody>
          <a:bodyPr/>
          <a:lstStyle/>
          <a:p>
            <a:fld id="{FDFD6D87-12A3-4D26-8843-B766726E4907}" type="slidenum">
              <a:rPr lang="en-US" smtClean="0"/>
              <a:t>‹#›</a:t>
            </a:fld>
            <a:endParaRPr lang="en-US"/>
          </a:p>
        </p:txBody>
      </p:sp>
    </p:spTree>
    <p:extLst>
      <p:ext uri="{BB962C8B-B14F-4D97-AF65-F5344CB8AC3E}">
        <p14:creationId xmlns:p14="http://schemas.microsoft.com/office/powerpoint/2010/main" val="3446996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47237-3B7E-8013-0B0D-5E0E4DB38B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D755406-9D0F-7736-0DB5-85BECBAB78E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E3DD904-CF02-BD54-15FD-C3D7BF6BF3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6CA71AB-8F49-8704-6ACC-6D2B986A2069}"/>
              </a:ext>
            </a:extLst>
          </p:cNvPr>
          <p:cNvSpPr>
            <a:spLocks noGrp="1"/>
          </p:cNvSpPr>
          <p:nvPr>
            <p:ph type="dt" sz="half" idx="10"/>
          </p:nvPr>
        </p:nvSpPr>
        <p:spPr/>
        <p:txBody>
          <a:bodyPr/>
          <a:lstStyle/>
          <a:p>
            <a:fld id="{6CD08501-4E0B-41E0-BABB-FCEF70CA6ED1}" type="datetimeFigureOut">
              <a:rPr lang="en-US" smtClean="0"/>
              <a:t>6/24/2024</a:t>
            </a:fld>
            <a:endParaRPr lang="en-US"/>
          </a:p>
        </p:txBody>
      </p:sp>
      <p:sp>
        <p:nvSpPr>
          <p:cNvPr id="6" name="Footer Placeholder 5">
            <a:extLst>
              <a:ext uri="{FF2B5EF4-FFF2-40B4-BE49-F238E27FC236}">
                <a16:creationId xmlns:a16="http://schemas.microsoft.com/office/drawing/2014/main" id="{010B1C59-5532-E1A2-56C6-B89D7A81625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553DDAA-3E6D-636E-A66F-A32DC3C39449}"/>
              </a:ext>
            </a:extLst>
          </p:cNvPr>
          <p:cNvSpPr>
            <a:spLocks noGrp="1"/>
          </p:cNvSpPr>
          <p:nvPr>
            <p:ph type="sldNum" sz="quarter" idx="12"/>
          </p:nvPr>
        </p:nvSpPr>
        <p:spPr/>
        <p:txBody>
          <a:bodyPr/>
          <a:lstStyle/>
          <a:p>
            <a:fld id="{FDFD6D87-12A3-4D26-8843-B766726E4907}" type="slidenum">
              <a:rPr lang="en-US" smtClean="0"/>
              <a:t>‹#›</a:t>
            </a:fld>
            <a:endParaRPr lang="en-US"/>
          </a:p>
        </p:txBody>
      </p:sp>
    </p:spTree>
    <p:extLst>
      <p:ext uri="{BB962C8B-B14F-4D97-AF65-F5344CB8AC3E}">
        <p14:creationId xmlns:p14="http://schemas.microsoft.com/office/powerpoint/2010/main" val="28284420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AFE15-43CE-A2D6-CBBD-854766E8801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865A9A6-0C79-ABC3-E7AC-8CF2AA2B60F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338C33E-6E63-2DA5-F4BD-C13B086457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9C82D9-9246-34FB-E362-2DA1F764E933}"/>
              </a:ext>
            </a:extLst>
          </p:cNvPr>
          <p:cNvSpPr>
            <a:spLocks noGrp="1"/>
          </p:cNvSpPr>
          <p:nvPr>
            <p:ph type="dt" sz="half" idx="10"/>
          </p:nvPr>
        </p:nvSpPr>
        <p:spPr/>
        <p:txBody>
          <a:bodyPr/>
          <a:lstStyle/>
          <a:p>
            <a:fld id="{6CD08501-4E0B-41E0-BABB-FCEF70CA6ED1}" type="datetimeFigureOut">
              <a:rPr lang="en-US" smtClean="0"/>
              <a:t>6/24/2024</a:t>
            </a:fld>
            <a:endParaRPr lang="en-US"/>
          </a:p>
        </p:txBody>
      </p:sp>
      <p:sp>
        <p:nvSpPr>
          <p:cNvPr id="6" name="Footer Placeholder 5">
            <a:extLst>
              <a:ext uri="{FF2B5EF4-FFF2-40B4-BE49-F238E27FC236}">
                <a16:creationId xmlns:a16="http://schemas.microsoft.com/office/drawing/2014/main" id="{A305542B-0446-360C-D008-CABD6196B4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097BF8-082B-2809-8498-4C3CAD462697}"/>
              </a:ext>
            </a:extLst>
          </p:cNvPr>
          <p:cNvSpPr>
            <a:spLocks noGrp="1"/>
          </p:cNvSpPr>
          <p:nvPr>
            <p:ph type="sldNum" sz="quarter" idx="12"/>
          </p:nvPr>
        </p:nvSpPr>
        <p:spPr/>
        <p:txBody>
          <a:bodyPr/>
          <a:lstStyle/>
          <a:p>
            <a:fld id="{FDFD6D87-12A3-4D26-8843-B766726E4907}" type="slidenum">
              <a:rPr lang="en-US" smtClean="0"/>
              <a:t>‹#›</a:t>
            </a:fld>
            <a:endParaRPr lang="en-US"/>
          </a:p>
        </p:txBody>
      </p:sp>
    </p:spTree>
    <p:extLst>
      <p:ext uri="{BB962C8B-B14F-4D97-AF65-F5344CB8AC3E}">
        <p14:creationId xmlns:p14="http://schemas.microsoft.com/office/powerpoint/2010/main" val="2174583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283EA-1286-29B5-7E9E-35E2C793E03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3459621-3D2F-E065-2ADC-EBF15A0472B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7001F16-CC0A-EB47-005F-B61E0B1929D2}"/>
              </a:ext>
            </a:extLst>
          </p:cNvPr>
          <p:cNvSpPr>
            <a:spLocks noGrp="1"/>
          </p:cNvSpPr>
          <p:nvPr>
            <p:ph type="dt" sz="half" idx="10"/>
          </p:nvPr>
        </p:nvSpPr>
        <p:spPr/>
        <p:txBody>
          <a:bodyPr/>
          <a:lstStyle/>
          <a:p>
            <a:fld id="{6CD08501-4E0B-41E0-BABB-FCEF70CA6ED1}" type="datetimeFigureOut">
              <a:rPr lang="en-US" smtClean="0"/>
              <a:t>6/24/2024</a:t>
            </a:fld>
            <a:endParaRPr lang="en-US"/>
          </a:p>
        </p:txBody>
      </p:sp>
      <p:sp>
        <p:nvSpPr>
          <p:cNvPr id="5" name="Footer Placeholder 4">
            <a:extLst>
              <a:ext uri="{FF2B5EF4-FFF2-40B4-BE49-F238E27FC236}">
                <a16:creationId xmlns:a16="http://schemas.microsoft.com/office/drawing/2014/main" id="{8FB4F935-243F-E4EA-4C99-862AF2B240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FFEFBC3-A185-037C-998C-C6CF643ED31B}"/>
              </a:ext>
            </a:extLst>
          </p:cNvPr>
          <p:cNvSpPr>
            <a:spLocks noGrp="1"/>
          </p:cNvSpPr>
          <p:nvPr>
            <p:ph type="sldNum" sz="quarter" idx="12"/>
          </p:nvPr>
        </p:nvSpPr>
        <p:spPr/>
        <p:txBody>
          <a:bodyPr/>
          <a:lstStyle/>
          <a:p>
            <a:fld id="{FDFD6D87-12A3-4D26-8843-B766726E4907}" type="slidenum">
              <a:rPr lang="en-US" smtClean="0"/>
              <a:t>‹#›</a:t>
            </a:fld>
            <a:endParaRPr lang="en-US"/>
          </a:p>
        </p:txBody>
      </p:sp>
    </p:spTree>
    <p:extLst>
      <p:ext uri="{BB962C8B-B14F-4D97-AF65-F5344CB8AC3E}">
        <p14:creationId xmlns:p14="http://schemas.microsoft.com/office/powerpoint/2010/main" val="18874909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679EF82-9A46-7743-3BDB-AFC06FF8C4E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6A7053A-6D59-D539-597C-2977C570146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E0E0078-2AB3-366A-D11E-EEA82147FF6D}"/>
              </a:ext>
            </a:extLst>
          </p:cNvPr>
          <p:cNvSpPr>
            <a:spLocks noGrp="1"/>
          </p:cNvSpPr>
          <p:nvPr>
            <p:ph type="dt" sz="half" idx="10"/>
          </p:nvPr>
        </p:nvSpPr>
        <p:spPr/>
        <p:txBody>
          <a:bodyPr/>
          <a:lstStyle/>
          <a:p>
            <a:fld id="{6CD08501-4E0B-41E0-BABB-FCEF70CA6ED1}" type="datetimeFigureOut">
              <a:rPr lang="en-US" smtClean="0"/>
              <a:t>6/24/2024</a:t>
            </a:fld>
            <a:endParaRPr lang="en-US"/>
          </a:p>
        </p:txBody>
      </p:sp>
      <p:sp>
        <p:nvSpPr>
          <p:cNvPr id="5" name="Footer Placeholder 4">
            <a:extLst>
              <a:ext uri="{FF2B5EF4-FFF2-40B4-BE49-F238E27FC236}">
                <a16:creationId xmlns:a16="http://schemas.microsoft.com/office/drawing/2014/main" id="{2002CA80-F0EB-94B7-F69E-ABB6CF6089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0232BFB-FFA5-B720-9099-D20D95E542BC}"/>
              </a:ext>
            </a:extLst>
          </p:cNvPr>
          <p:cNvSpPr>
            <a:spLocks noGrp="1"/>
          </p:cNvSpPr>
          <p:nvPr>
            <p:ph type="sldNum" sz="quarter" idx="12"/>
          </p:nvPr>
        </p:nvSpPr>
        <p:spPr/>
        <p:txBody>
          <a:bodyPr/>
          <a:lstStyle/>
          <a:p>
            <a:fld id="{FDFD6D87-12A3-4D26-8843-B766726E4907}" type="slidenum">
              <a:rPr lang="en-US" smtClean="0"/>
              <a:t>‹#›</a:t>
            </a:fld>
            <a:endParaRPr lang="en-US"/>
          </a:p>
        </p:txBody>
      </p:sp>
    </p:spTree>
    <p:extLst>
      <p:ext uri="{BB962C8B-B14F-4D97-AF65-F5344CB8AC3E}">
        <p14:creationId xmlns:p14="http://schemas.microsoft.com/office/powerpoint/2010/main" val="28999507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59733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6098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5464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713428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566035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23269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62451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30424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7591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3467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66519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2429266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636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264355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11317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6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1">
            <a:extLst>
              <a:ext uri="{FF2B5EF4-FFF2-40B4-BE49-F238E27FC236}">
                <a16:creationId xmlns:a16="http://schemas.microsoft.com/office/drawing/2014/main" id="{36BA39E4-4787-4A57-95AF-71D0542315A0}"/>
              </a:ext>
            </a:extLst>
          </p:cNvPr>
          <p:cNvGrpSpPr/>
          <p:nvPr userDrawn="1"/>
        </p:nvGrpSpPr>
        <p:grpSpPr>
          <a:xfrm flipV="1">
            <a:off x="5427361" y="1143268"/>
            <a:ext cx="1337278" cy="220479"/>
            <a:chOff x="5809673" y="3008118"/>
            <a:chExt cx="2419398" cy="398889"/>
          </a:xfrm>
        </p:grpSpPr>
        <p:sp>
          <p:nvSpPr>
            <p:cNvPr id="33" name="Rectangle 32">
              <a:extLst>
                <a:ext uri="{FF2B5EF4-FFF2-40B4-BE49-F238E27FC236}">
                  <a16:creationId xmlns:a16="http://schemas.microsoft.com/office/drawing/2014/main" id="{6C99468F-7C27-4A33-B8CC-5794F45C6159}"/>
                </a:ext>
              </a:extLst>
            </p:cNvPr>
            <p:cNvSpPr/>
            <p:nvPr userDrawn="1"/>
          </p:nvSpPr>
          <p:spPr>
            <a:xfrm>
              <a:off x="5809673" y="3008118"/>
              <a:ext cx="398888" cy="3988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4" name="Rectangle 33">
              <a:extLst>
                <a:ext uri="{FF2B5EF4-FFF2-40B4-BE49-F238E27FC236}">
                  <a16:creationId xmlns:a16="http://schemas.microsoft.com/office/drawing/2014/main" id="{EDA484AE-33CE-4979-81A4-360C2226ECDF}"/>
                </a:ext>
              </a:extLst>
            </p:cNvPr>
            <p:cNvSpPr/>
            <p:nvPr userDrawn="1"/>
          </p:nvSpPr>
          <p:spPr>
            <a:xfrm>
              <a:off x="6314801" y="3008118"/>
              <a:ext cx="398888" cy="398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5" name="Rectangle 34">
              <a:extLst>
                <a:ext uri="{FF2B5EF4-FFF2-40B4-BE49-F238E27FC236}">
                  <a16:creationId xmlns:a16="http://schemas.microsoft.com/office/drawing/2014/main" id="{688CA5D0-B787-4DFD-87F1-332795E33C1F}"/>
                </a:ext>
              </a:extLst>
            </p:cNvPr>
            <p:cNvSpPr/>
            <p:nvPr userDrawn="1"/>
          </p:nvSpPr>
          <p:spPr>
            <a:xfrm>
              <a:off x="6819928" y="3008118"/>
              <a:ext cx="398888" cy="3988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6" name="Rectangle 35">
              <a:extLst>
                <a:ext uri="{FF2B5EF4-FFF2-40B4-BE49-F238E27FC236}">
                  <a16:creationId xmlns:a16="http://schemas.microsoft.com/office/drawing/2014/main" id="{42618CF6-3DC5-4866-ACB7-14F89F22C719}"/>
                </a:ext>
              </a:extLst>
            </p:cNvPr>
            <p:cNvSpPr/>
            <p:nvPr userDrawn="1"/>
          </p:nvSpPr>
          <p:spPr>
            <a:xfrm>
              <a:off x="7325056" y="3008118"/>
              <a:ext cx="398888" cy="3988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7" name="Rectangle 36">
              <a:extLst>
                <a:ext uri="{FF2B5EF4-FFF2-40B4-BE49-F238E27FC236}">
                  <a16:creationId xmlns:a16="http://schemas.microsoft.com/office/drawing/2014/main" id="{C471A078-94EE-430C-8990-77DD907780E6}"/>
                </a:ext>
              </a:extLst>
            </p:cNvPr>
            <p:cNvSpPr/>
            <p:nvPr userDrawn="1"/>
          </p:nvSpPr>
          <p:spPr>
            <a:xfrm>
              <a:off x="7830183" y="3008118"/>
              <a:ext cx="398888" cy="3988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9323663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9DA4CB-FA43-F79F-CF67-27E98D95EC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225F04F-F807-3F49-E85C-55A19381D43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AAA9436-CDF0-9AEF-832E-02742C6FB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D08501-4E0B-41E0-BABB-FCEF70CA6ED1}" type="datetimeFigureOut">
              <a:rPr lang="en-US" smtClean="0"/>
              <a:t>6/24/2024</a:t>
            </a:fld>
            <a:endParaRPr lang="en-US"/>
          </a:p>
        </p:txBody>
      </p:sp>
      <p:sp>
        <p:nvSpPr>
          <p:cNvPr id="5" name="Footer Placeholder 4">
            <a:extLst>
              <a:ext uri="{FF2B5EF4-FFF2-40B4-BE49-F238E27FC236}">
                <a16:creationId xmlns:a16="http://schemas.microsoft.com/office/drawing/2014/main" id="{84BCE290-D5B1-EB30-DB12-CBBBFFE29E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7F12768-1E49-9713-8268-46F8818C059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FD6D87-12A3-4D26-8843-B766726E4907}" type="slidenum">
              <a:rPr lang="en-US" smtClean="0"/>
              <a:t>‹#›</a:t>
            </a:fld>
            <a:endParaRPr lang="en-US"/>
          </a:p>
        </p:txBody>
      </p:sp>
    </p:spTree>
    <p:extLst>
      <p:ext uri="{BB962C8B-B14F-4D97-AF65-F5344CB8AC3E}">
        <p14:creationId xmlns:p14="http://schemas.microsoft.com/office/powerpoint/2010/main" val="22192175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6340273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FA6AAEF-4645-D2FA-DF67-E9E58A586AAF}"/>
              </a:ext>
            </a:extLst>
          </p:cNvPr>
          <p:cNvSpPr txBox="1"/>
          <p:nvPr/>
        </p:nvSpPr>
        <p:spPr>
          <a:xfrm>
            <a:off x="4136571" y="1484784"/>
            <a:ext cx="3918857" cy="267765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en-GB"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Types of innovation</a:t>
            </a: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lang="ar-AE" sz="2800" b="1" dirty="0">
                <a:latin typeface="Times New Roman" panose="02020603050405020304" pitchFamily="18" charset="0"/>
                <a:cs typeface="Times New Roman" panose="02020603050405020304" pitchFamily="18" charset="0"/>
                <a:sym typeface="Arial"/>
              </a:rPr>
              <a:t>مرفقات إضافية غير داخلة بالامتحان للوحدة الثانية لمقرر الريادة والابتكار</a:t>
            </a:r>
          </a:p>
          <a:p>
            <a:pPr marL="0" marR="0" lvl="0" indent="0" algn="ctr" defTabSz="914400" rtl="0" eaLnBrk="1" fontAlgn="auto" latinLnBrk="0" hangingPunct="1">
              <a:lnSpc>
                <a:spcPct val="100000"/>
              </a:lnSpc>
              <a:spcBef>
                <a:spcPts val="0"/>
              </a:spcBef>
              <a:spcAft>
                <a:spcPts val="0"/>
              </a:spcAft>
              <a:buClrTx/>
              <a:buSzTx/>
              <a:buFont typeface="Arial"/>
              <a:buNone/>
              <a:tabLst/>
              <a:defRPr/>
            </a:pPr>
            <a:endParaRPr kumimoji="0" lang="ar-AE"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sym typeface="Arial"/>
            </a:endParaRP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lang="ar-AE" sz="2800" b="1" dirty="0">
                <a:latin typeface="Times New Roman" panose="02020603050405020304" pitchFamily="18" charset="0"/>
                <a:cs typeface="Times New Roman" panose="02020603050405020304" pitchFamily="18" charset="0"/>
                <a:sym typeface="Arial"/>
              </a:rPr>
              <a:t>د. وردة كلوب</a:t>
            </a:r>
            <a:endParaRPr kumimoji="0" lang="en-GB"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13435686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9698" y="180892"/>
            <a:ext cx="123418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6975" y="1462012"/>
            <a:ext cx="11244953" cy="415498"/>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100" b="0" i="0" u="none" strike="noStrike" kern="1200" cap="none" spc="0" normalizeH="0" baseline="0" noProof="0">
                <a:ln>
                  <a:noFill/>
                </a:ln>
                <a:solidFill>
                  <a:srgbClr val="333333"/>
                </a:solidFill>
                <a:effectLst/>
                <a:uLnTx/>
                <a:uFillTx/>
                <a:latin typeface="Arial" panose="020B0604020202020204" pitchFamily="34" charset="0"/>
                <a:ea typeface="+mn-ea"/>
                <a:cs typeface="Arial" panose="020B0604020202020204" pitchFamily="34" charset="0"/>
              </a:rPr>
              <a:t>      </a:t>
            </a:r>
            <a:endParaRPr kumimoji="0" lang="ar-JO" sz="21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91676" y="-202523"/>
            <a:ext cx="2510626" cy="1125123"/>
          </a:xfrm>
          <a:prstGeom prst="rect">
            <a:avLst/>
          </a:prstGeom>
        </p:spPr>
      </p:pic>
      <p:pic>
        <p:nvPicPr>
          <p:cNvPr id="7" name="Picture 6">
            <a:extLst>
              <a:ext uri="{FF2B5EF4-FFF2-40B4-BE49-F238E27FC236}">
                <a16:creationId xmlns:a16="http://schemas.microsoft.com/office/drawing/2014/main" id="{6CB3E576-5103-E529-35A7-4BE42A2E22C4}"/>
              </a:ext>
            </a:extLst>
          </p:cNvPr>
          <p:cNvPicPr>
            <a:picLocks noChangeAspect="1"/>
          </p:cNvPicPr>
          <p:nvPr/>
        </p:nvPicPr>
        <p:blipFill>
          <a:blip r:embed="rId3"/>
          <a:stretch>
            <a:fillRect/>
          </a:stretch>
        </p:blipFill>
        <p:spPr>
          <a:xfrm>
            <a:off x="162487" y="1092898"/>
            <a:ext cx="11841928" cy="5453426"/>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10" name="TextBox 9">
            <a:extLst>
              <a:ext uri="{FF2B5EF4-FFF2-40B4-BE49-F238E27FC236}">
                <a16:creationId xmlns:a16="http://schemas.microsoft.com/office/drawing/2014/main" id="{F5E3C92F-32C1-FBB4-1FBC-3E53E5FCFE97}"/>
              </a:ext>
            </a:extLst>
          </p:cNvPr>
          <p:cNvSpPr txBox="1"/>
          <p:nvPr/>
        </p:nvSpPr>
        <p:spPr>
          <a:xfrm>
            <a:off x="2703545" y="6546323"/>
            <a:ext cx="8381222"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https://www.sydle.com/blog/types-of-innovation-619541bf351e93287c42a7de</a:t>
            </a:r>
            <a:endParaRPr kumimoji="0" lang="ar-JO" sz="1800" b="0"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sp>
        <p:nvSpPr>
          <p:cNvPr id="12" name="TextBox 11">
            <a:extLst>
              <a:ext uri="{FF2B5EF4-FFF2-40B4-BE49-F238E27FC236}">
                <a16:creationId xmlns:a16="http://schemas.microsoft.com/office/drawing/2014/main" id="{700E675B-30F4-8D84-5819-649E0DC30E04}"/>
              </a:ext>
            </a:extLst>
          </p:cNvPr>
          <p:cNvSpPr txBox="1"/>
          <p:nvPr/>
        </p:nvSpPr>
        <p:spPr>
          <a:xfrm>
            <a:off x="3885145" y="134725"/>
            <a:ext cx="4668611"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 typeface="Arial"/>
              <a:buNone/>
              <a:tabLst/>
              <a:defRPr/>
            </a:pPr>
            <a:r>
              <a:rPr kumimoji="0" lang="en-GB"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Types of innovation</a:t>
            </a: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أنواع الابتكار</a:t>
            </a:r>
            <a:endParaRPr kumimoji="0" lang="en-GB"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408002773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037239" y="134726"/>
            <a:ext cx="391885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en-GB"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Types of innovation</a:t>
            </a: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أنواع الابتكار</a:t>
            </a:r>
            <a:endParaRPr kumimoji="0" lang="en-GB"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6975" y="1462012"/>
            <a:ext cx="11244953" cy="415498"/>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100" b="0" i="0" u="none" strike="noStrike" kern="1200" cap="none" spc="0" normalizeH="0" baseline="0" noProof="0">
                <a:ln>
                  <a:noFill/>
                </a:ln>
                <a:solidFill>
                  <a:srgbClr val="333333"/>
                </a:solidFill>
                <a:effectLst/>
                <a:uLnTx/>
                <a:uFillTx/>
                <a:latin typeface="Arial" panose="020B0604020202020204" pitchFamily="34" charset="0"/>
                <a:ea typeface="+mn-ea"/>
                <a:cs typeface="Arial" panose="020B0604020202020204" pitchFamily="34" charset="0"/>
              </a:rPr>
              <a:t>      </a:t>
            </a:r>
            <a:endParaRPr kumimoji="0" lang="ar-JO" sz="21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7" name="TextBox 6">
            <a:extLst>
              <a:ext uri="{FF2B5EF4-FFF2-40B4-BE49-F238E27FC236}">
                <a16:creationId xmlns:a16="http://schemas.microsoft.com/office/drawing/2014/main" id="{E8B87B53-FDF1-931E-29CA-AF9C44263038}"/>
              </a:ext>
            </a:extLst>
          </p:cNvPr>
          <p:cNvSpPr txBox="1"/>
          <p:nvPr/>
        </p:nvSpPr>
        <p:spPr>
          <a:xfrm>
            <a:off x="6410131" y="1669761"/>
            <a:ext cx="5184894" cy="409342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الابتكار الجذري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وكما يوحي الاسم، فإن الابتكار الجذري يغير بالفعل ظروف العلامة التجارية، سواء من حيث السوق أو ديناميكيات العمل.</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يمكن أن يحدث ذلك بسبب تغيير كامل في وضع الشركة، أو طريقة عملها، أو عملياتها، أو خدماتها، أو منتجاتها المقدمة، أو كيفية ارتباطها بالعملاء.</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أحد الأمثلة على الابتكار الجذري هو هاتف </a:t>
            </a:r>
            <a:r>
              <a:rPr kumimoji="0" lang="en-GB"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iPhone </a:t>
            </a: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من شركة </a:t>
            </a:r>
            <a:r>
              <a:rPr kumimoji="0" lang="en-GB"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Apple. </a:t>
            </a: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عندما تم إصدارها، كانت الهواتف الذكية موجودة بالفعل، لكن شركة </a:t>
            </a:r>
            <a:r>
              <a:rPr kumimoji="0" lang="en-GB"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Apple </a:t>
            </a: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تضمنت ميزات غيرت السوق وجعلتها أكثر شعبية.</a:t>
            </a:r>
          </a:p>
        </p:txBody>
      </p:sp>
      <p:sp>
        <p:nvSpPr>
          <p:cNvPr id="10" name="TextBox 9">
            <a:extLst>
              <a:ext uri="{FF2B5EF4-FFF2-40B4-BE49-F238E27FC236}">
                <a16:creationId xmlns:a16="http://schemas.microsoft.com/office/drawing/2014/main" id="{A6678303-262D-48BF-671F-417698024764}"/>
              </a:ext>
            </a:extLst>
          </p:cNvPr>
          <p:cNvSpPr txBox="1"/>
          <p:nvPr/>
        </p:nvSpPr>
        <p:spPr>
          <a:xfrm>
            <a:off x="690280" y="1495261"/>
            <a:ext cx="5091589" cy="3970318"/>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Alexandria" pitchFamily="2" charset="-78"/>
                <a:cs typeface="Alexandria" pitchFamily="2" charset="-78"/>
              </a:rPr>
              <a:t>Radical innovation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latin typeface="Alexandria" pitchFamily="2" charset="-78"/>
                <a:cs typeface="Alexandria" pitchFamily="2" charset="-78"/>
              </a:rPr>
              <a:t>As the name suggests, a radical innovation really changes the circumstances of a brand, whether in terms of market or of business dynamics.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latin typeface="Alexandria" pitchFamily="2" charset="-78"/>
                <a:cs typeface="Alexandria" pitchFamily="2" charset="-78"/>
              </a:rPr>
              <a:t>It can occur due to a complete change in a company's positioning, work method, processes, services, and products offered, or how it relates to customers.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latin typeface="Alexandria" pitchFamily="2" charset="-78"/>
                <a:cs typeface="Alexandria" pitchFamily="2" charset="-78"/>
              </a:rPr>
              <a:t>An example of radical innovation would be Apple's iPhone. When it was released, smartphones already existed, but Apple included features that changed the market and made it more popular.</a:t>
            </a:r>
          </a:p>
        </p:txBody>
      </p:sp>
    </p:spTree>
    <p:extLst>
      <p:ext uri="{BB962C8B-B14F-4D97-AF65-F5344CB8AC3E}">
        <p14:creationId xmlns:p14="http://schemas.microsoft.com/office/powerpoint/2010/main" val="36297277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0908" y="1230044"/>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6975" y="1462012"/>
            <a:ext cx="11244953" cy="415498"/>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100" b="0" i="0" u="none" strike="noStrike" kern="1200" cap="none" spc="0" normalizeH="0" baseline="0" noProof="0">
                <a:ln>
                  <a:noFill/>
                </a:ln>
                <a:solidFill>
                  <a:srgbClr val="333333"/>
                </a:solidFill>
                <a:effectLst/>
                <a:uLnTx/>
                <a:uFillTx/>
                <a:latin typeface="Arial" panose="020B0604020202020204" pitchFamily="34" charset="0"/>
                <a:ea typeface="+mn-ea"/>
                <a:cs typeface="Arial" panose="020B0604020202020204" pitchFamily="34" charset="0"/>
              </a:rPr>
              <a:t>      </a:t>
            </a:r>
            <a:endParaRPr kumimoji="0" lang="ar-JO" sz="21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7" name="TextBox 6">
            <a:extLst>
              <a:ext uri="{FF2B5EF4-FFF2-40B4-BE49-F238E27FC236}">
                <a16:creationId xmlns:a16="http://schemas.microsoft.com/office/drawing/2014/main" id="{E8B87B53-FDF1-931E-29CA-AF9C44263038}"/>
              </a:ext>
            </a:extLst>
          </p:cNvPr>
          <p:cNvSpPr txBox="1"/>
          <p:nvPr/>
        </p:nvSpPr>
        <p:spPr>
          <a:xfrm>
            <a:off x="6585453" y="1503987"/>
            <a:ext cx="4967849" cy="440120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الابتكار التدريجي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نوع آخر من الابتكار هو الابتكار التدريجي. فهو يضيف ميزات جديدة إلى منتج أو علامة تجارية أو طرق إنتاج دون الترويج لتغيير جذري للغاية.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عادةً ما يكون هذا تطورًا لابتكار تم تنفيذه بالفعل من قبل العلامة التجارية والذي يكمل ويقدم التحسينات، سواء كان ذلك للموظفين أو العملاء أو ميزات الأعمال.</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مثال على الابتكار المتزايد هو </a:t>
            </a:r>
            <a:r>
              <a:rPr kumimoji="0" lang="en-GB"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Gmail، </a:t>
            </a: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الذي تم إنشاؤه بغرض إرسال رسائل البريد الإلكتروني بسرعة - ولكن مع مرور الوقت، تمت إضافة ميزات مختلفة لتحسين تجربة العملاء وجعلها أكثر فائدة وتنافسية.</a:t>
            </a:r>
          </a:p>
        </p:txBody>
      </p:sp>
      <p:sp>
        <p:nvSpPr>
          <p:cNvPr id="10" name="TextBox 9">
            <a:extLst>
              <a:ext uri="{FF2B5EF4-FFF2-40B4-BE49-F238E27FC236}">
                <a16:creationId xmlns:a16="http://schemas.microsoft.com/office/drawing/2014/main" id="{A6678303-262D-48BF-671F-417698024764}"/>
              </a:ext>
            </a:extLst>
          </p:cNvPr>
          <p:cNvSpPr txBox="1"/>
          <p:nvPr/>
        </p:nvSpPr>
        <p:spPr>
          <a:xfrm>
            <a:off x="506110" y="1642193"/>
            <a:ext cx="5229850" cy="452431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Incremental innovation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Another type of innovation is incremental innovation. It adds new features to a product, brand, or production methods without promoting a very drastic change.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It's usually an evolution of an innovation already implemented by the brand that complements and offers improvements, be it to employees, customers, or features of a business.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An example of incremental innovation is Gmail, which was created with the purpose of sending emails quickly – but over time, different features were added to improve the customer experience and make it more useful and competitive.</a:t>
            </a:r>
            <a:endParaRPr kumimoji="0" lang="ar-JO"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8E07244A-3AD9-CD0F-F50D-A9858DDC6A55}"/>
              </a:ext>
            </a:extLst>
          </p:cNvPr>
          <p:cNvSpPr txBox="1"/>
          <p:nvPr/>
        </p:nvSpPr>
        <p:spPr>
          <a:xfrm>
            <a:off x="4037239" y="134726"/>
            <a:ext cx="391885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en-GB"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Types of innovation</a:t>
            </a: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أنواع الابتكار</a:t>
            </a:r>
            <a:endParaRPr kumimoji="0" lang="en-GB"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17532680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6975" y="1462012"/>
            <a:ext cx="11244953" cy="415498"/>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100" b="0" i="0" u="none" strike="noStrike" kern="1200" cap="none" spc="0" normalizeH="0" baseline="0" noProof="0">
                <a:ln>
                  <a:noFill/>
                </a:ln>
                <a:solidFill>
                  <a:srgbClr val="333333"/>
                </a:solidFill>
                <a:effectLst/>
                <a:uLnTx/>
                <a:uFillTx/>
                <a:latin typeface="Arial" panose="020B0604020202020204" pitchFamily="34" charset="0"/>
                <a:ea typeface="+mn-ea"/>
                <a:cs typeface="Arial" panose="020B0604020202020204" pitchFamily="34" charset="0"/>
              </a:rPr>
              <a:t>      </a:t>
            </a:r>
            <a:endParaRPr kumimoji="0" lang="ar-JO" sz="21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7" name="TextBox 6">
            <a:extLst>
              <a:ext uri="{FF2B5EF4-FFF2-40B4-BE49-F238E27FC236}">
                <a16:creationId xmlns:a16="http://schemas.microsoft.com/office/drawing/2014/main" id="{E8B87B53-FDF1-931E-29CA-AF9C44263038}"/>
              </a:ext>
            </a:extLst>
          </p:cNvPr>
          <p:cNvSpPr txBox="1"/>
          <p:nvPr/>
        </p:nvSpPr>
        <p:spPr>
          <a:xfrm>
            <a:off x="5618084" y="1241994"/>
            <a:ext cx="6125700" cy="501675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الابتكار المدمر</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لقد ساهمت التغيرات التكنولوجية والسلوكية في ظهور الابتكارات الهدامة في العقود الأخيرة.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يتبع هذا النوع من الابتكار السوق أكثر من علامة تجارية أو منتج أو خدمة معينة. يمكن الاستفادة منه من خلال شيء قدمته الشركة، ونتيجة لذلك، صنعت اسمها، ولكن بشكل عام، يعد تغييرًا قابلاً للتطوير ويصل إلى العديد من الأشخاص في نفس الوقت.</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ومن أمثلة الابتكارات الثورية شركة </a:t>
            </a:r>
            <a:r>
              <a:rPr kumimoji="0" lang="en-GB"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Netflix، </a:t>
            </a: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حيث كان السوق يعتمد على شركات مثل </a:t>
            </a:r>
            <a:r>
              <a:rPr kumimoji="0" lang="en-GB"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Blockbuster </a:t>
            </a: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للأفلام والمسلسلات التلفزيونية. بدأت </a:t>
            </a:r>
            <a:r>
              <a:rPr kumimoji="0" lang="en-GB"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Netflix </a:t>
            </a: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في تقديم خدمات تأجير أقراص </a:t>
            </a:r>
            <a:r>
              <a:rPr kumimoji="0" lang="en-GB"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DVD </a:t>
            </a: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عبر البريد ولكنها قررت الابتكار. بدأت في تقديم خدمات بث الفيديو من خلال اشتراك شهري، وبذلك أخرجت </a:t>
            </a:r>
            <a:r>
              <a:rPr kumimoji="0" lang="en-GB"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Blockbuster </a:t>
            </a: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من السوق. بالإضافة إلى كونه مبتكرًا، فقد أعطى هذا أيضًا لـ </a:t>
            </a:r>
            <a:r>
              <a:rPr kumimoji="0" lang="en-GB"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Netflix </a:t>
            </a: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إيرادات شهرية يمكن التنبؤ بها.</a:t>
            </a:r>
          </a:p>
        </p:txBody>
      </p:sp>
      <p:sp>
        <p:nvSpPr>
          <p:cNvPr id="10" name="TextBox 9">
            <a:extLst>
              <a:ext uri="{FF2B5EF4-FFF2-40B4-BE49-F238E27FC236}">
                <a16:creationId xmlns:a16="http://schemas.microsoft.com/office/drawing/2014/main" id="{A6678303-262D-48BF-671F-417698024764}"/>
              </a:ext>
            </a:extLst>
          </p:cNvPr>
          <p:cNvSpPr txBox="1"/>
          <p:nvPr/>
        </p:nvSpPr>
        <p:spPr>
          <a:xfrm>
            <a:off x="350073" y="1284464"/>
            <a:ext cx="5169864" cy="5016758"/>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Disruptive innovation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Technological and behavioural changes have favoured the emergence of disruptive innovation in recent decades.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This type of innovation follows the market more than a specific brand, product, or service. It can be leveraged by something a company has offered and, as a result, made their name, but, in general, it's a scalable change that reaches many people at the same time.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Examples of disruptive innovation include Netflix, as the market used to rely on companies like Blockbuster for movies and TV series. Netflix started offering DVD-by-mail rental services but decided to innovate. It started offering video streaming services through a monthly subscription and, in doing so, drove Blockbuster out of the market. In addition to being innovative, this also gave Netflix a predictable monthly revenue.</a:t>
            </a:r>
            <a:endParaRPr kumimoji="0" lang="ar-JO"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Box 8">
            <a:extLst>
              <a:ext uri="{FF2B5EF4-FFF2-40B4-BE49-F238E27FC236}">
                <a16:creationId xmlns:a16="http://schemas.microsoft.com/office/drawing/2014/main" id="{3AECBE14-03D1-0E42-BC9F-F2D69AE6CBAD}"/>
              </a:ext>
            </a:extLst>
          </p:cNvPr>
          <p:cNvSpPr txBox="1"/>
          <p:nvPr/>
        </p:nvSpPr>
        <p:spPr>
          <a:xfrm>
            <a:off x="4037239" y="134726"/>
            <a:ext cx="391885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en-GB"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Types of innovation</a:t>
            </a: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أنواع الابتكار</a:t>
            </a:r>
            <a:endParaRPr kumimoji="0" lang="en-GB"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Tree>
    <p:extLst>
      <p:ext uri="{BB962C8B-B14F-4D97-AF65-F5344CB8AC3E}">
        <p14:creationId xmlns:p14="http://schemas.microsoft.com/office/powerpoint/2010/main" val="37231453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6975" y="1462012"/>
            <a:ext cx="11244953" cy="415498"/>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100" b="0" i="0" u="none" strike="noStrike" kern="1200" cap="none" spc="0" normalizeH="0" baseline="0" noProof="0">
                <a:ln>
                  <a:noFill/>
                </a:ln>
                <a:solidFill>
                  <a:srgbClr val="333333"/>
                </a:solidFill>
                <a:effectLst/>
                <a:uLnTx/>
                <a:uFillTx/>
                <a:latin typeface="Arial" panose="020B0604020202020204" pitchFamily="34" charset="0"/>
                <a:ea typeface="+mn-ea"/>
                <a:cs typeface="Arial" panose="020B0604020202020204" pitchFamily="34" charset="0"/>
              </a:rPr>
              <a:t>      </a:t>
            </a:r>
            <a:endParaRPr kumimoji="0" lang="ar-JO" sz="21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15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9" name="TextBox 8">
            <a:extLst>
              <a:ext uri="{FF2B5EF4-FFF2-40B4-BE49-F238E27FC236}">
                <a16:creationId xmlns:a16="http://schemas.microsoft.com/office/drawing/2014/main" id="{3AECBE14-03D1-0E42-BC9F-F2D69AE6CBAD}"/>
              </a:ext>
            </a:extLst>
          </p:cNvPr>
          <p:cNvSpPr txBox="1"/>
          <p:nvPr/>
        </p:nvSpPr>
        <p:spPr>
          <a:xfrm>
            <a:off x="4037239" y="134726"/>
            <a:ext cx="391885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en-GB"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Types of innovation</a:t>
            </a: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أنواع الابتكار</a:t>
            </a:r>
            <a:endParaRPr kumimoji="0" lang="en-GB"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A94EC53-63C7-4516-832D-09E97F7DD092}"/>
              </a:ext>
            </a:extLst>
          </p:cNvPr>
          <p:cNvSpPr txBox="1"/>
          <p:nvPr/>
        </p:nvSpPr>
        <p:spPr>
          <a:xfrm>
            <a:off x="420193" y="1495261"/>
            <a:ext cx="11491856" cy="4801314"/>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dirty="0">
                <a:ln>
                  <a:noFill/>
                </a:ln>
                <a:effectLst/>
                <a:uLnTx/>
                <a:uFillTx/>
                <a:latin typeface="Alexandria" pitchFamily="2" charset="-78"/>
                <a:cs typeface="Alexandria" pitchFamily="2" charset="-78"/>
              </a:rPr>
              <a:t>نظرية النصفين الكرويين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effectLst/>
                <a:uLnTx/>
                <a:uFillTx/>
                <a:latin typeface="Alexandria" pitchFamily="2" charset="-78"/>
                <a:cs typeface="Alexandria" pitchFamily="2" charset="-78"/>
              </a:rPr>
              <a:t>تعـدّ هـذه النظريـة مـن النظريـات العلميـة التجريبيـة ، قـام العـالم ( روجـر سـبيري ) وفريـق مـن البـاحثين بـإجراء مجموعة مـن العمليـات الجراحيـة جعلـت مـن دراسـة كـل مـن نـصفي الـدماغ أمـرا ممكنـا فالفـرق الـوظيفي بـين نـصفي الـدماغ حقيقـة ماثلـة وهـذه الحقيقـة تمنحـه مرونـة وقـدرة علـى أداء مهامـه بشكل مذهل . إن كـلا النـصفين يـستقبلان المعلومـات نفـسها وعنـدما يقـدم البـاحثون معلومـات لأحـد النـصفين فـإن ذلـك يمكـنهم مـن التعـرف الفـروق بـين وظائفهمـا كـل علـى حـدة ونتيجـة لهذا الأكتشاف منح روجر سبيري جائزة نوبل عام ١٩٨١ فقد بيّن أن: الجانـــب الأيمـــن يـــتم فيـــه تجميـــع الأجـــزاء لتصنيع الكليـــات فهـــو تركيبـــي يعـــالج المعلومــات بــالتوازي أو بــشكل متــزامن فيبحــث عــن الأنمــاط وينــشئها ويتعــرف علــى العلاقـات بـين الأجـزاء المنفـصلة وهـو أكثـر مـايكون فـاعلا فـي الأمـور ذات الطبيعـة البصرية والمكانية كما في الرسم وصنع الصور والموسيقى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0" i="0" u="none" strike="noStrike" kern="1200" cap="none" spc="0" normalizeH="0" baseline="0" noProof="0" dirty="0">
              <a:ln>
                <a:noFill/>
              </a:ln>
              <a:solidFill>
                <a:prstClr val="white"/>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effectLst/>
                <a:uLnTx/>
                <a:uFillTx/>
                <a:latin typeface="Alexandria" pitchFamily="2" charset="-78"/>
                <a:cs typeface="Alexandria" pitchFamily="2" charset="-78"/>
              </a:rPr>
              <a:t> وسمات من يكون لديهم هذا النصف أكثر فاعلية من الأيـسر يفضلون التعلم الكلي على الجزئي ويحبون نظام القراءة الكلي والـصور والرســم والمخططــات ولهــم رغبــة فــي جمــع المعلومــات التــي لهــا علاقــة بــين الأشــياء ويفضلون التلقائية ويركزون على الخبرة الخارجية . أما النصف الأيسر فيتميز بأنه تحليلي ويخـتص بمعالجـة المعلومـات مـن خـلال ربـط الأجزاء بالكل بشكل خطي تتابعي وهذا أكثـر مـا يكـون فاعليـة فـي معالجـة المعلومـات اللفظية وترميز اللغة وفك رموزهـا ويفــضلون الــتعلم مــن الجــزء علــى الــتعلم مــن الكــل ويفــضلون نظــام القــراءة الــصوتي ويحبــون الكلمــات والرمــوز والحــروف ، ويرغبــون فــي جمــع معلومــات متــصلة بــالواقع ويفــضلون التعليمــات المتصلة والمنظمة ويركزون أكثر على الخبرة الداخلية .</a:t>
            </a:r>
          </a:p>
        </p:txBody>
      </p:sp>
    </p:spTree>
    <p:extLst>
      <p:ext uri="{BB962C8B-B14F-4D97-AF65-F5344CB8AC3E}">
        <p14:creationId xmlns:p14="http://schemas.microsoft.com/office/powerpoint/2010/main" val="342720946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232C37C-CE9D-86B0-370C-888B02E71BF4}"/>
              </a:ext>
            </a:extLst>
          </p:cNvPr>
          <p:cNvPicPr>
            <a:picLocks noGrp="1" noChangeAspect="1"/>
          </p:cNvPicPr>
          <p:nvPr>
            <p:ph idx="1"/>
          </p:nvPr>
        </p:nvPicPr>
        <p:blipFill>
          <a:blip r:embed="rId2"/>
          <a:stretch>
            <a:fillRect/>
          </a:stretch>
        </p:blipFill>
        <p:spPr>
          <a:xfrm>
            <a:off x="191344" y="0"/>
            <a:ext cx="11665296" cy="6857999"/>
          </a:xfrm>
        </p:spPr>
      </p:pic>
      <p:sp>
        <p:nvSpPr>
          <p:cNvPr id="3" name="TextBox 2">
            <a:extLst>
              <a:ext uri="{FF2B5EF4-FFF2-40B4-BE49-F238E27FC236}">
                <a16:creationId xmlns:a16="http://schemas.microsoft.com/office/drawing/2014/main" id="{C20A6CBC-C59F-CC7C-A031-8FAFBEAAF440}"/>
              </a:ext>
            </a:extLst>
          </p:cNvPr>
          <p:cNvSpPr txBox="1"/>
          <p:nvPr/>
        </p:nvSpPr>
        <p:spPr>
          <a:xfrm>
            <a:off x="1271464" y="620688"/>
            <a:ext cx="6097904" cy="369332"/>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dirty="0">
                <a:ln>
                  <a:noFill/>
                </a:ln>
                <a:effectLst/>
                <a:uLnTx/>
                <a:uFillTx/>
                <a:latin typeface="Alexandria" pitchFamily="2" charset="-78"/>
                <a:cs typeface="Alexandria" pitchFamily="2" charset="-78"/>
              </a:rPr>
              <a:t>نظرية النصفين الكرويين :</a:t>
            </a:r>
          </a:p>
        </p:txBody>
      </p:sp>
    </p:spTree>
    <p:extLst>
      <p:ext uri="{BB962C8B-B14F-4D97-AF65-F5344CB8AC3E}">
        <p14:creationId xmlns:p14="http://schemas.microsoft.com/office/powerpoint/2010/main" val="37901719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4786DEF-7B44-1F1F-DE84-87D57CBF2062}"/>
              </a:ext>
            </a:extLst>
          </p:cNvPr>
          <p:cNvPicPr>
            <a:picLocks noGrp="1" noChangeAspect="1"/>
          </p:cNvPicPr>
          <p:nvPr>
            <p:ph idx="1"/>
          </p:nvPr>
        </p:nvPicPr>
        <p:blipFill>
          <a:blip r:embed="rId2"/>
          <a:stretch>
            <a:fillRect/>
          </a:stretch>
        </p:blipFill>
        <p:spPr>
          <a:xfrm>
            <a:off x="30128" y="836712"/>
            <a:ext cx="5615829" cy="5760640"/>
          </a:xfrm>
        </p:spPr>
      </p:pic>
      <p:sp>
        <p:nvSpPr>
          <p:cNvPr id="7" name="TextBox 6">
            <a:extLst>
              <a:ext uri="{FF2B5EF4-FFF2-40B4-BE49-F238E27FC236}">
                <a16:creationId xmlns:a16="http://schemas.microsoft.com/office/drawing/2014/main" id="{4FEE3491-FEF8-0EB6-DA08-F0A67A522985}"/>
              </a:ext>
            </a:extLst>
          </p:cNvPr>
          <p:cNvSpPr txBox="1"/>
          <p:nvPr/>
        </p:nvSpPr>
        <p:spPr>
          <a:xfrm>
            <a:off x="5663952" y="188640"/>
            <a:ext cx="6408712" cy="7108997"/>
          </a:xfrm>
          <a:prstGeom prst="rect">
            <a:avLst/>
          </a:prstGeom>
          <a:noFill/>
        </p:spPr>
        <p:txBody>
          <a:bodyPr wrap="square">
            <a:spAutoFit/>
          </a:bodyPr>
          <a:lstStyle/>
          <a:p>
            <a:pPr algn="r" rtl="1">
              <a:lnSpc>
                <a:spcPct val="150000"/>
              </a:lnSpc>
            </a:pPr>
            <a:r>
              <a:rPr lang="ar-JO" b="0" i="0" dirty="0">
                <a:solidFill>
                  <a:srgbClr val="1F1F1F"/>
                </a:solidFill>
                <a:effectLst/>
                <a:highlight>
                  <a:srgbClr val="FFFFFF"/>
                </a:highlight>
                <a:latin typeface="Alexandria" pitchFamily="2" charset="-78"/>
                <a:cs typeface="Alexandria" pitchFamily="2" charset="-78"/>
              </a:rPr>
              <a:t>ترتبط نظريات حل المشكلات بطرق إبداعية بجانب العملية الإبداعية والمنتج الإبداعي حيث أن المنهجية نفسها (أي حل المشكلات) تستخدم في كثير من الأحيان لابتكار فكرة أو منتج أصيل وملائم. ولعل أشهر نماذج حل المشكلات هو </a:t>
            </a:r>
            <a:r>
              <a:rPr lang="ar-JO" b="1" i="0" dirty="0">
                <a:solidFill>
                  <a:srgbClr val="1F1F1F"/>
                </a:solidFill>
                <a:effectLst/>
                <a:highlight>
                  <a:srgbClr val="FFFFFF"/>
                </a:highlight>
                <a:latin typeface="Alexandria" pitchFamily="2" charset="-78"/>
                <a:cs typeface="Alexandria" pitchFamily="2" charset="-78"/>
              </a:rPr>
              <a:t>نموذج أوزبورن-بارنز لحل المشكلات بطرق إبداعية</a:t>
            </a:r>
            <a:r>
              <a:rPr lang="ar-JO" b="0" i="0" dirty="0">
                <a:solidFill>
                  <a:srgbClr val="1F1F1F"/>
                </a:solidFill>
                <a:effectLst/>
                <a:highlight>
                  <a:srgbClr val="FFFFFF"/>
                </a:highlight>
                <a:latin typeface="Alexandria" pitchFamily="2" charset="-78"/>
                <a:cs typeface="Alexandria" pitchFamily="2" charset="-78"/>
              </a:rPr>
              <a:t>. يفترض هذا النموذج وجود ستة خطوات أساسية لحل المشكلات بطرق إبداعية هي: ١) </a:t>
            </a:r>
            <a:r>
              <a:rPr lang="ar-JO" b="1" i="0" dirty="0">
                <a:solidFill>
                  <a:srgbClr val="1F1F1F"/>
                </a:solidFill>
                <a:effectLst/>
                <a:highlight>
                  <a:srgbClr val="FFFFFF"/>
                </a:highlight>
                <a:latin typeface="Alexandria" pitchFamily="2" charset="-78"/>
                <a:cs typeface="Alexandria" pitchFamily="2" charset="-78"/>
              </a:rPr>
              <a:t>التعرف على التحديات</a:t>
            </a:r>
            <a:r>
              <a:rPr lang="ar-JO" b="0" i="0" dirty="0">
                <a:solidFill>
                  <a:srgbClr val="1F1F1F"/>
                </a:solidFill>
                <a:effectLst/>
                <a:highlight>
                  <a:srgbClr val="FFFFFF"/>
                </a:highlight>
                <a:latin typeface="Alexandria" pitchFamily="2" charset="-78"/>
                <a:cs typeface="Alexandria" pitchFamily="2" charset="-78"/>
              </a:rPr>
              <a:t>٬ ٢) </a:t>
            </a:r>
            <a:r>
              <a:rPr lang="ar-JO" b="1" i="0" dirty="0">
                <a:solidFill>
                  <a:srgbClr val="1F1F1F"/>
                </a:solidFill>
                <a:effectLst/>
                <a:highlight>
                  <a:srgbClr val="FFFFFF"/>
                </a:highlight>
                <a:latin typeface="Alexandria" pitchFamily="2" charset="-78"/>
                <a:cs typeface="Alexandria" pitchFamily="2" charset="-78"/>
              </a:rPr>
              <a:t>تحديد المشكلة الأساسية</a:t>
            </a:r>
            <a:r>
              <a:rPr lang="ar-JO" b="0" i="0" dirty="0">
                <a:solidFill>
                  <a:srgbClr val="1F1F1F"/>
                </a:solidFill>
                <a:effectLst/>
                <a:highlight>
                  <a:srgbClr val="FFFFFF"/>
                </a:highlight>
                <a:latin typeface="Alexandria" pitchFamily="2" charset="-78"/>
                <a:cs typeface="Alexandria" pitchFamily="2" charset="-78"/>
              </a:rPr>
              <a:t>٬ ٣) </a:t>
            </a:r>
            <a:r>
              <a:rPr lang="ar-JO" b="1" i="0" dirty="0">
                <a:solidFill>
                  <a:srgbClr val="1F1F1F"/>
                </a:solidFill>
                <a:effectLst/>
                <a:highlight>
                  <a:srgbClr val="FFFFFF"/>
                </a:highlight>
                <a:latin typeface="Alexandria" pitchFamily="2" charset="-78"/>
                <a:cs typeface="Alexandria" pitchFamily="2" charset="-78"/>
              </a:rPr>
              <a:t>توليد حلول مقترحة</a:t>
            </a:r>
            <a:r>
              <a:rPr lang="ar-JO" b="0" i="0" dirty="0">
                <a:solidFill>
                  <a:srgbClr val="1F1F1F"/>
                </a:solidFill>
                <a:effectLst/>
                <a:highlight>
                  <a:srgbClr val="FFFFFF"/>
                </a:highlight>
                <a:latin typeface="Alexandria" pitchFamily="2" charset="-78"/>
                <a:cs typeface="Alexandria" pitchFamily="2" charset="-78"/>
              </a:rPr>
              <a:t>٬ ٤) </a:t>
            </a:r>
            <a:r>
              <a:rPr lang="ar-JO" b="1" i="0" dirty="0">
                <a:solidFill>
                  <a:srgbClr val="1F1F1F"/>
                </a:solidFill>
                <a:effectLst/>
                <a:highlight>
                  <a:srgbClr val="FFFFFF"/>
                </a:highlight>
                <a:latin typeface="Alexandria" pitchFamily="2" charset="-78"/>
                <a:cs typeface="Alexandria" pitchFamily="2" charset="-78"/>
              </a:rPr>
              <a:t>توليد واختيار المعايير</a:t>
            </a:r>
            <a:r>
              <a:rPr lang="ar-JO" b="0" i="0" dirty="0">
                <a:solidFill>
                  <a:srgbClr val="1F1F1F"/>
                </a:solidFill>
                <a:effectLst/>
                <a:highlight>
                  <a:srgbClr val="FFFFFF"/>
                </a:highlight>
                <a:latin typeface="Alexandria" pitchFamily="2" charset="-78"/>
                <a:cs typeface="Alexandria" pitchFamily="2" charset="-78"/>
              </a:rPr>
              <a:t>٬ ٥) </a:t>
            </a:r>
            <a:r>
              <a:rPr lang="ar-JO" b="1" i="0" dirty="0">
                <a:solidFill>
                  <a:srgbClr val="1F1F1F"/>
                </a:solidFill>
                <a:effectLst/>
                <a:highlight>
                  <a:srgbClr val="FFFFFF"/>
                </a:highlight>
                <a:latin typeface="Alexandria" pitchFamily="2" charset="-78"/>
                <a:cs typeface="Alexandria" pitchFamily="2" charset="-78"/>
              </a:rPr>
              <a:t>تطبيق المعايير على الحلول التي تم توليدها</a:t>
            </a:r>
            <a:r>
              <a:rPr lang="ar-JO" b="0" i="0" dirty="0">
                <a:solidFill>
                  <a:srgbClr val="1F1F1F"/>
                </a:solidFill>
                <a:effectLst/>
                <a:highlight>
                  <a:srgbClr val="FFFFFF"/>
                </a:highlight>
                <a:latin typeface="Alexandria" pitchFamily="2" charset="-78"/>
                <a:cs typeface="Alexandria" pitchFamily="2" charset="-78"/>
              </a:rPr>
              <a:t>٬ وأخيراً ٦) </a:t>
            </a:r>
            <a:r>
              <a:rPr lang="ar-JO" b="1" i="0" dirty="0">
                <a:solidFill>
                  <a:srgbClr val="1F1F1F"/>
                </a:solidFill>
                <a:effectLst/>
                <a:highlight>
                  <a:srgbClr val="FFFFFF"/>
                </a:highlight>
                <a:latin typeface="Alexandria" pitchFamily="2" charset="-78"/>
                <a:cs typeface="Alexandria" pitchFamily="2" charset="-78"/>
              </a:rPr>
              <a:t>تطوير خطة عمل</a:t>
            </a:r>
            <a:r>
              <a:rPr lang="ar-JO" b="0" i="0" dirty="0">
                <a:solidFill>
                  <a:srgbClr val="1F1F1F"/>
                </a:solidFill>
                <a:effectLst/>
                <a:highlight>
                  <a:srgbClr val="FFFFFF"/>
                </a:highlight>
                <a:latin typeface="Alexandria" pitchFamily="2" charset="-78"/>
                <a:cs typeface="Alexandria" pitchFamily="2" charset="-78"/>
              </a:rPr>
              <a:t>. وقد وقد استخدم تورانس هذه المنهجية في برنامج حل المشكلات المستقبلية والذي هو بمثابة مسابقة سنوية تطرح عدداً من المشكلات المستقبلية ويستخدم الطلبة من خلالها أسلوب أوزبورن-بارنز في حل المشكلات بطرق إبداعية للتوصل إلى حلول لهذه المشكلات المستقبلية.</a:t>
            </a:r>
          </a:p>
          <a:p>
            <a:pPr algn="r" rtl="1">
              <a:lnSpc>
                <a:spcPct val="150000"/>
              </a:lnSpc>
            </a:pPr>
            <a:br>
              <a:rPr lang="ar-JO" dirty="0">
                <a:latin typeface="Alexandria" pitchFamily="2" charset="-78"/>
                <a:cs typeface="Alexandria" pitchFamily="2" charset="-78"/>
              </a:rPr>
            </a:br>
            <a:endParaRPr lang="en-US"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3800037B-280C-AE4D-2B1A-05CCD634403C}"/>
              </a:ext>
            </a:extLst>
          </p:cNvPr>
          <p:cNvSpPr txBox="1"/>
          <p:nvPr/>
        </p:nvSpPr>
        <p:spPr>
          <a:xfrm>
            <a:off x="479376" y="260648"/>
            <a:ext cx="6097904" cy="369332"/>
          </a:xfrm>
          <a:prstGeom prst="rect">
            <a:avLst/>
          </a:prstGeom>
          <a:noFill/>
        </p:spPr>
        <p:txBody>
          <a:bodyPr wrap="square">
            <a:spAutoFit/>
          </a:bodyPr>
          <a:lstStyle/>
          <a:p>
            <a:r>
              <a:rPr lang="ar-JO" b="1" i="0" dirty="0">
                <a:solidFill>
                  <a:srgbClr val="1F1F1F"/>
                </a:solidFill>
                <a:effectLst/>
                <a:highlight>
                  <a:srgbClr val="FFFFFF"/>
                </a:highlight>
                <a:latin typeface="Alexandria" pitchFamily="2" charset="-78"/>
                <a:cs typeface="Alexandria" pitchFamily="2" charset="-78"/>
              </a:rPr>
              <a:t>نموذج أوزبورن-بارنز لحل المشكلات بطرق إبداعية</a:t>
            </a:r>
            <a:endParaRPr lang="en-US" dirty="0"/>
          </a:p>
        </p:txBody>
      </p:sp>
    </p:spTree>
    <p:extLst>
      <p:ext uri="{BB962C8B-B14F-4D97-AF65-F5344CB8AC3E}">
        <p14:creationId xmlns:p14="http://schemas.microsoft.com/office/powerpoint/2010/main" val="20218588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12F127A-C00B-BF3A-925C-BF1CF47B4F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368" y="260648"/>
            <a:ext cx="11593288" cy="6264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2704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178</TotalTime>
  <Words>1117</Words>
  <Application>Microsoft Office PowerPoint</Application>
  <PresentationFormat>Widescreen</PresentationFormat>
  <Paragraphs>61</Paragraphs>
  <Slides>9</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9</vt:i4>
      </vt:variant>
    </vt:vector>
  </HeadingPairs>
  <TitlesOfParts>
    <vt:vector size="16" baseType="lpstr">
      <vt:lpstr>Alexandria</vt: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HP</cp:lastModifiedBy>
  <cp:revision>7</cp:revision>
  <dcterms:created xsi:type="dcterms:W3CDTF">2024-06-24T10:04:30Z</dcterms:created>
  <dcterms:modified xsi:type="dcterms:W3CDTF">2024-06-24T13:03:08Z</dcterms:modified>
</cp:coreProperties>
</file>