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5.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42"/>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Lst>
  <p:sldSz cx="18288000" cy="10287000"/>
  <p:notesSz cx="6858000" cy="9144000"/>
  <p:embeddedFontLst>
    <p:embeddedFont>
      <p:font typeface="Alexandria" panose="020B0604020202020204" charset="-78"/>
      <p:regular r:id="rId43"/>
    </p:embeddedFont>
    <p:embeddedFont>
      <p:font typeface="Alexandria Bold" panose="020B0604020202020204" charset="-78"/>
      <p:regular r:id="rId44"/>
    </p:embeddedFont>
    <p:embeddedFont>
      <p:font typeface="Calibri (MS)" panose="020B0604020202020204" charset="0"/>
      <p:regular r:id="rId45"/>
    </p:embeddedFont>
    <p:embeddedFont>
      <p:font typeface="Calibri (MS) Bold" panose="020B0604020202020204" charset="0"/>
      <p:regular r:id="rId46"/>
    </p:embeddedFont>
    <p:embeddedFont>
      <p:font typeface="Calibri (MS) Bold Italics" panose="020B0604020202020204" charset="0"/>
      <p:regular r:id="rId47"/>
    </p:embeddedFont>
    <p:embeddedFont>
      <p:font typeface="Calibri (MS) Light" panose="020B0604020202020204" charset="0"/>
      <p:regular r:id="rId4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39" d="100"/>
          <a:sy n="39" d="100"/>
        </p:scale>
        <p:origin x="940" y="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font" Target="fonts/font5.fntdata"/><Relationship Id="rId50" Type="http://schemas.openxmlformats.org/officeDocument/2006/relationships/viewProps" Target="viewProps.xml"/><Relationship Id="rId55"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3.fntdata"/><Relationship Id="rId53" Type="http://schemas.openxmlformats.org/officeDocument/2006/relationships/customXml" Target="../customXml/item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2.fntdata"/><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1.fntdata"/><Relationship Id="rId48" Type="http://schemas.openxmlformats.org/officeDocument/2006/relationships/font" Target="fonts/font6.fntdata"/><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4.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19.06.2025</a:t>
            </a:fld>
            <a:endParaRPr lang="cs-CZ"/>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a:t>
            </a:fld>
            <a:endParaRPr lang="cs-CZ"/>
          </a:p>
        </p:txBody>
      </p:sp>
    </p:spTree>
    <p:extLst>
      <p:ext uri="{BB962C8B-B14F-4D97-AF65-F5344CB8AC3E}">
        <p14:creationId xmlns:p14="http://schemas.microsoft.com/office/powerpoint/2010/main" val="1798889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1</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2</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6/19/2025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6/19/2025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6/19/2025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6/19/2025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6/19/2025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6/19/2025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6/19/2025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5.jpe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15.svg"/></Relationships>
</file>

<file path=ppt/slides/_rels/slide2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17.png"/></Relationships>
</file>

<file path=ppt/slides/_rels/slide2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22.png"/><Relationship Id="rId4" Type="http://schemas.openxmlformats.org/officeDocument/2006/relationships/image" Target="../media/image17.pn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txBody>
          <a:bodyPr/>
          <a:lstStyle/>
          <a:p>
            <a:endParaRPr lang="en-GB"/>
          </a:p>
        </p:txBody>
      </p:sp>
      <p:grpSp>
        <p:nvGrpSpPr>
          <p:cNvPr id="3" name="Group 3"/>
          <p:cNvGrpSpPr/>
          <p:nvPr/>
        </p:nvGrpSpPr>
        <p:grpSpPr>
          <a:xfrm>
            <a:off x="9081644" y="292814"/>
            <a:ext cx="8188300" cy="9870742"/>
            <a:chOff x="0" y="0"/>
            <a:chExt cx="10917734" cy="13160990"/>
          </a:xfrm>
        </p:grpSpPr>
        <p:sp>
          <p:nvSpPr>
            <p:cNvPr id="4" name="Freeform 4"/>
            <p:cNvSpPr/>
            <p:nvPr/>
          </p:nvSpPr>
          <p:spPr>
            <a:xfrm>
              <a:off x="0" y="0"/>
              <a:ext cx="10917682" cy="13161011"/>
            </a:xfrm>
            <a:custGeom>
              <a:avLst/>
              <a:gdLst/>
              <a:ahLst/>
              <a:cxnLst/>
              <a:rect l="l" t="t" r="r" b="b"/>
              <a:pathLst>
                <a:path w="10917682" h="13161011">
                  <a:moveTo>
                    <a:pt x="0" y="6580505"/>
                  </a:moveTo>
                  <a:cubicBezTo>
                    <a:pt x="0" y="2946146"/>
                    <a:pt x="2443988" y="0"/>
                    <a:pt x="5458841" y="0"/>
                  </a:cubicBezTo>
                  <a:cubicBezTo>
                    <a:pt x="8473694" y="0"/>
                    <a:pt x="10917682" y="2946146"/>
                    <a:pt x="10917682" y="6580505"/>
                  </a:cubicBezTo>
                  <a:cubicBezTo>
                    <a:pt x="10917682" y="10214865"/>
                    <a:pt x="8473694" y="13161011"/>
                    <a:pt x="5458841" y="13161011"/>
                  </a:cubicBezTo>
                  <a:cubicBezTo>
                    <a:pt x="2443988" y="13161011"/>
                    <a:pt x="0" y="10214864"/>
                    <a:pt x="0" y="6580505"/>
                  </a:cubicBezTo>
                  <a:close/>
                </a:path>
              </a:pathLst>
            </a:custGeom>
            <a:solidFill>
              <a:srgbClr val="00B0F0"/>
            </a:solidFill>
          </p:spPr>
          <p:txBody>
            <a:bodyPr/>
            <a:lstStyle/>
            <a:p>
              <a:endParaRPr lang="en-GB"/>
            </a:p>
          </p:txBody>
        </p:sp>
      </p:grpSp>
      <p:sp>
        <p:nvSpPr>
          <p:cNvPr id="5" name="TextBox 5"/>
          <p:cNvSpPr txBox="1"/>
          <p:nvPr/>
        </p:nvSpPr>
        <p:spPr>
          <a:xfrm>
            <a:off x="1236345" y="5736908"/>
            <a:ext cx="7641907" cy="506730"/>
          </a:xfrm>
          <a:prstGeom prst="rect">
            <a:avLst/>
          </a:prstGeom>
        </p:spPr>
        <p:txBody>
          <a:bodyPr lIns="0" tIns="0" rIns="0" bIns="0" rtlCol="0" anchor="t">
            <a:spAutoFit/>
          </a:bodyPr>
          <a:lstStyle/>
          <a:p>
            <a:pPr algn="l">
              <a:lnSpc>
                <a:spcPts val="3600"/>
              </a:lnSpc>
            </a:pPr>
            <a:r>
              <a:rPr lang="en-US" sz="3000">
                <a:solidFill>
                  <a:srgbClr val="000000"/>
                </a:solidFill>
                <a:latin typeface="Alexandria"/>
                <a:ea typeface="Alexandria"/>
                <a:cs typeface="Alexandria"/>
                <a:sym typeface="Alexandria"/>
              </a:rPr>
              <a:t>Prepared by DR. AMER ALANAZI</a:t>
            </a:r>
          </a:p>
        </p:txBody>
      </p:sp>
      <p:sp>
        <p:nvSpPr>
          <p:cNvPr id="6" name="TextBox 6"/>
          <p:cNvSpPr txBox="1"/>
          <p:nvPr/>
        </p:nvSpPr>
        <p:spPr>
          <a:xfrm>
            <a:off x="1101944" y="3672250"/>
            <a:ext cx="8005420" cy="1072246"/>
          </a:xfrm>
          <a:prstGeom prst="rect">
            <a:avLst/>
          </a:prstGeom>
        </p:spPr>
        <p:txBody>
          <a:bodyPr lIns="0" tIns="0" rIns="0" bIns="0" rtlCol="0" anchor="t">
            <a:spAutoFit/>
          </a:bodyPr>
          <a:lstStyle/>
          <a:p>
            <a:pPr algn="l">
              <a:lnSpc>
                <a:spcPts val="7920"/>
              </a:lnSpc>
            </a:pPr>
            <a:r>
              <a:rPr lang="en-US" sz="6600" b="1">
                <a:solidFill>
                  <a:srgbClr val="00B0F0"/>
                </a:solidFill>
                <a:latin typeface="Alexandria Bold"/>
                <a:ea typeface="Alexandria Bold"/>
                <a:cs typeface="Alexandria Bold"/>
                <a:sym typeface="Alexandria Bold"/>
              </a:rPr>
              <a:t>Employment Relations</a:t>
            </a:r>
          </a:p>
        </p:txBody>
      </p:sp>
      <p:grpSp>
        <p:nvGrpSpPr>
          <p:cNvPr id="7" name="Group 7"/>
          <p:cNvGrpSpPr/>
          <p:nvPr/>
        </p:nvGrpSpPr>
        <p:grpSpPr>
          <a:xfrm>
            <a:off x="398670" y="8904188"/>
            <a:ext cx="5274912" cy="793750"/>
            <a:chOff x="0" y="0"/>
            <a:chExt cx="7033216" cy="1058334"/>
          </a:xfrm>
        </p:grpSpPr>
        <p:sp>
          <p:nvSpPr>
            <p:cNvPr id="8" name="Freeform 8"/>
            <p:cNvSpPr/>
            <p:nvPr/>
          </p:nvSpPr>
          <p:spPr>
            <a:xfrm>
              <a:off x="0" y="0"/>
              <a:ext cx="7033260" cy="1058291"/>
            </a:xfrm>
            <a:custGeom>
              <a:avLst/>
              <a:gdLst/>
              <a:ahLst/>
              <a:cxnLst/>
              <a:rect l="l" t="t" r="r" b="b"/>
              <a:pathLst>
                <a:path w="7033260" h="1058291">
                  <a:moveTo>
                    <a:pt x="0" y="176403"/>
                  </a:moveTo>
                  <a:cubicBezTo>
                    <a:pt x="0" y="78994"/>
                    <a:pt x="78994" y="0"/>
                    <a:pt x="176403" y="0"/>
                  </a:cubicBezTo>
                  <a:lnTo>
                    <a:pt x="6856857" y="0"/>
                  </a:lnTo>
                  <a:cubicBezTo>
                    <a:pt x="6954265" y="0"/>
                    <a:pt x="7033260" y="78994"/>
                    <a:pt x="7033260" y="176403"/>
                  </a:cubicBezTo>
                  <a:lnTo>
                    <a:pt x="7033260" y="881888"/>
                  </a:lnTo>
                  <a:cubicBezTo>
                    <a:pt x="7033260" y="979297"/>
                    <a:pt x="6954265" y="1058291"/>
                    <a:pt x="6856857" y="1058291"/>
                  </a:cubicBezTo>
                  <a:lnTo>
                    <a:pt x="176403" y="1058291"/>
                  </a:lnTo>
                  <a:cubicBezTo>
                    <a:pt x="78994" y="1058291"/>
                    <a:pt x="0" y="979297"/>
                    <a:pt x="0" y="881888"/>
                  </a:cubicBezTo>
                  <a:close/>
                </a:path>
              </a:pathLst>
            </a:custGeom>
            <a:solidFill>
              <a:srgbClr val="00B0F0"/>
            </a:solidFill>
          </p:spPr>
          <p:txBody>
            <a:bodyPr/>
            <a:lstStyle/>
            <a:p>
              <a:endParaRPr lang="en-GB"/>
            </a:p>
          </p:txBody>
        </p:sp>
        <p:sp>
          <p:nvSpPr>
            <p:cNvPr id="9" name="TextBox 9"/>
            <p:cNvSpPr txBox="1"/>
            <p:nvPr/>
          </p:nvSpPr>
          <p:spPr>
            <a:xfrm>
              <a:off x="0" y="0"/>
              <a:ext cx="7033216" cy="1058334"/>
            </a:xfrm>
            <a:prstGeom prst="rect">
              <a:avLst/>
            </a:prstGeom>
          </p:spPr>
          <p:txBody>
            <a:bodyPr lIns="50800" tIns="50800" rIns="50800" bIns="50800" rtlCol="0" anchor="ctr"/>
            <a:lstStyle/>
            <a:p>
              <a:pPr algn="ctr">
                <a:lnSpc>
                  <a:spcPts val="5040"/>
                </a:lnSpc>
              </a:pPr>
              <a:r>
                <a:rPr lang="en-US" sz="4200" b="1">
                  <a:solidFill>
                    <a:srgbClr val="FFFFFF"/>
                  </a:solidFill>
                  <a:latin typeface="Alexandria Bold"/>
                  <a:ea typeface="Alexandria Bold"/>
                  <a:cs typeface="Alexandria Bold"/>
                  <a:sym typeface="Alexandria Bold"/>
                </a:rPr>
                <a:t>Lecture (2)</a:t>
              </a:r>
            </a:p>
          </p:txBody>
        </p:sp>
      </p:grpSp>
      <p:sp>
        <p:nvSpPr>
          <p:cNvPr id="10" name="TextBox 10"/>
          <p:cNvSpPr txBox="1"/>
          <p:nvPr/>
        </p:nvSpPr>
        <p:spPr>
          <a:xfrm>
            <a:off x="585344" y="7616355"/>
            <a:ext cx="2556331" cy="1333113"/>
          </a:xfrm>
          <a:prstGeom prst="rect">
            <a:avLst/>
          </a:prstGeom>
        </p:spPr>
        <p:txBody>
          <a:bodyPr lIns="0" tIns="0" rIns="0" bIns="0" rtlCol="0" anchor="t">
            <a:spAutoFit/>
          </a:bodyPr>
          <a:lstStyle/>
          <a:p>
            <a:pPr algn="l">
              <a:lnSpc>
                <a:spcPts val="5759"/>
              </a:lnSpc>
            </a:pPr>
            <a:r>
              <a:rPr lang="en-US" sz="4800">
                <a:solidFill>
                  <a:srgbClr val="000000"/>
                </a:solidFill>
                <a:latin typeface="Calibri (MS)"/>
                <a:ea typeface="Calibri (MS)"/>
                <a:cs typeface="Calibri (MS)"/>
                <a:sym typeface="Calibri (MS)"/>
              </a:rPr>
              <a:t>HRM 624 </a:t>
            </a:r>
          </a:p>
          <a:p>
            <a:pPr algn="l">
              <a:lnSpc>
                <a:spcPts val="3600"/>
              </a:lnSpc>
            </a:pPr>
            <a:r>
              <a:rPr lang="en-US" sz="3000">
                <a:solidFill>
                  <a:srgbClr val="000000"/>
                </a:solidFill>
                <a:latin typeface="Alexandria"/>
                <a:ea typeface="Alexandria"/>
                <a:cs typeface="Alexandria"/>
                <a:sym typeface="Alexandria"/>
              </a:rPr>
              <a:t>2ⁿᵈ Lecture</a:t>
            </a:r>
          </a:p>
        </p:txBody>
      </p:sp>
      <p:grpSp>
        <p:nvGrpSpPr>
          <p:cNvPr id="11" name="Group 11"/>
          <p:cNvGrpSpPr/>
          <p:nvPr/>
        </p:nvGrpSpPr>
        <p:grpSpPr>
          <a:xfrm>
            <a:off x="9532986" y="540972"/>
            <a:ext cx="7285614" cy="9205056"/>
            <a:chOff x="0" y="0"/>
            <a:chExt cx="9714152" cy="12273408"/>
          </a:xfrm>
        </p:grpSpPr>
        <p:sp>
          <p:nvSpPr>
            <p:cNvPr id="12" name="Freeform 12"/>
            <p:cNvSpPr/>
            <p:nvPr/>
          </p:nvSpPr>
          <p:spPr>
            <a:xfrm>
              <a:off x="12700" y="12700"/>
              <a:ext cx="9688703" cy="12248007"/>
            </a:xfrm>
            <a:custGeom>
              <a:avLst/>
              <a:gdLst/>
              <a:ahLst/>
              <a:cxnLst/>
              <a:rect l="l" t="t" r="r" b="b"/>
              <a:pathLst>
                <a:path w="9688703" h="12248007">
                  <a:moveTo>
                    <a:pt x="0" y="6124067"/>
                  </a:moveTo>
                  <a:cubicBezTo>
                    <a:pt x="0" y="2741803"/>
                    <a:pt x="2168906" y="0"/>
                    <a:pt x="4844415" y="0"/>
                  </a:cubicBezTo>
                  <a:cubicBezTo>
                    <a:pt x="7519925" y="0"/>
                    <a:pt x="9688703" y="2741803"/>
                    <a:pt x="9688703" y="6124067"/>
                  </a:cubicBezTo>
                  <a:cubicBezTo>
                    <a:pt x="9688703" y="9506331"/>
                    <a:pt x="7519797" y="12248007"/>
                    <a:pt x="4844415" y="12248007"/>
                  </a:cubicBezTo>
                  <a:cubicBezTo>
                    <a:pt x="2169033" y="12248007"/>
                    <a:pt x="0" y="9506204"/>
                    <a:pt x="0" y="6124067"/>
                  </a:cubicBezTo>
                  <a:close/>
                </a:path>
              </a:pathLst>
            </a:custGeom>
            <a:blipFill>
              <a:blip r:embed="rId4"/>
              <a:stretch>
                <a:fillRect l="-52502" t="-103" r="-52503" b="-103"/>
              </a:stretch>
            </a:blipFill>
          </p:spPr>
          <p:txBody>
            <a:bodyPr/>
            <a:lstStyle/>
            <a:p>
              <a:endParaRPr lang="en-GB"/>
            </a:p>
          </p:txBody>
        </p:sp>
        <p:sp>
          <p:nvSpPr>
            <p:cNvPr id="13" name="Freeform 13"/>
            <p:cNvSpPr/>
            <p:nvPr/>
          </p:nvSpPr>
          <p:spPr>
            <a:xfrm>
              <a:off x="0" y="0"/>
              <a:ext cx="9714103" cy="12273534"/>
            </a:xfrm>
            <a:custGeom>
              <a:avLst/>
              <a:gdLst/>
              <a:ahLst/>
              <a:cxnLst/>
              <a:rect l="l" t="t" r="r" b="b"/>
              <a:pathLst>
                <a:path w="9714103" h="12273534">
                  <a:moveTo>
                    <a:pt x="0" y="6136767"/>
                  </a:moveTo>
                  <a:cubicBezTo>
                    <a:pt x="0" y="2750439"/>
                    <a:pt x="2171954" y="0"/>
                    <a:pt x="4857115" y="0"/>
                  </a:cubicBezTo>
                  <a:lnTo>
                    <a:pt x="4857115" y="12700"/>
                  </a:lnTo>
                  <a:lnTo>
                    <a:pt x="4857115" y="0"/>
                  </a:lnTo>
                  <a:cubicBezTo>
                    <a:pt x="7542149" y="0"/>
                    <a:pt x="9714103" y="2750439"/>
                    <a:pt x="9714103" y="6136767"/>
                  </a:cubicBezTo>
                  <a:lnTo>
                    <a:pt x="9701403" y="6136767"/>
                  </a:lnTo>
                  <a:lnTo>
                    <a:pt x="9714103" y="6136767"/>
                  </a:lnTo>
                  <a:cubicBezTo>
                    <a:pt x="9714103" y="9523095"/>
                    <a:pt x="7542149" y="12273534"/>
                    <a:pt x="4856988" y="12273534"/>
                  </a:cubicBezTo>
                  <a:lnTo>
                    <a:pt x="4856988" y="12260834"/>
                  </a:lnTo>
                  <a:lnTo>
                    <a:pt x="4856988" y="12273534"/>
                  </a:lnTo>
                  <a:cubicBezTo>
                    <a:pt x="2171954" y="12273407"/>
                    <a:pt x="0" y="9522968"/>
                    <a:pt x="0" y="6136767"/>
                  </a:cubicBezTo>
                  <a:lnTo>
                    <a:pt x="12700" y="6136767"/>
                  </a:lnTo>
                  <a:lnTo>
                    <a:pt x="25400" y="6136767"/>
                  </a:lnTo>
                  <a:lnTo>
                    <a:pt x="12700" y="6136767"/>
                  </a:lnTo>
                  <a:lnTo>
                    <a:pt x="0" y="6136767"/>
                  </a:lnTo>
                  <a:moveTo>
                    <a:pt x="25400" y="6136767"/>
                  </a:moveTo>
                  <a:cubicBezTo>
                    <a:pt x="25400" y="6143752"/>
                    <a:pt x="19685" y="6149467"/>
                    <a:pt x="12700" y="6149467"/>
                  </a:cubicBezTo>
                  <a:cubicBezTo>
                    <a:pt x="5715" y="6149467"/>
                    <a:pt x="0" y="6143752"/>
                    <a:pt x="0" y="6136767"/>
                  </a:cubicBezTo>
                  <a:cubicBezTo>
                    <a:pt x="0" y="6129782"/>
                    <a:pt x="5715" y="6124067"/>
                    <a:pt x="12700" y="6124067"/>
                  </a:cubicBezTo>
                  <a:cubicBezTo>
                    <a:pt x="19685" y="6124067"/>
                    <a:pt x="25400" y="6129782"/>
                    <a:pt x="25400" y="6136767"/>
                  </a:cubicBezTo>
                  <a:cubicBezTo>
                    <a:pt x="25400" y="9514840"/>
                    <a:pt x="2191258" y="12248007"/>
                    <a:pt x="4857115" y="12248007"/>
                  </a:cubicBezTo>
                  <a:cubicBezTo>
                    <a:pt x="7522973" y="12248007"/>
                    <a:pt x="9688703" y="9514840"/>
                    <a:pt x="9688703" y="6136767"/>
                  </a:cubicBezTo>
                  <a:cubicBezTo>
                    <a:pt x="9688703" y="2758694"/>
                    <a:pt x="7522972" y="25400"/>
                    <a:pt x="4857115" y="25400"/>
                  </a:cubicBezTo>
                  <a:lnTo>
                    <a:pt x="4857115" y="12700"/>
                  </a:lnTo>
                  <a:lnTo>
                    <a:pt x="4857115" y="25400"/>
                  </a:lnTo>
                  <a:cubicBezTo>
                    <a:pt x="2191258" y="25400"/>
                    <a:pt x="25400" y="2758567"/>
                    <a:pt x="25400" y="6136767"/>
                  </a:cubicBezTo>
                  <a:close/>
                </a:path>
              </a:pathLst>
            </a:custGeom>
            <a:solidFill>
              <a:srgbClr val="172C51"/>
            </a:solidFill>
          </p:spPr>
          <p:txBody>
            <a:bodyPr/>
            <a:lstStyle/>
            <a:p>
              <a:endParaRPr lang="en-GB"/>
            </a:p>
          </p:txBody>
        </p:sp>
      </p:grpSp>
      <p:pic>
        <p:nvPicPr>
          <p:cNvPr id="16" name="Graphic 21">
            <a:extLst>
              <a:ext uri="{FF2B5EF4-FFF2-40B4-BE49-F238E27FC236}">
                <a16:creationId xmlns:a16="http://schemas.microsoft.com/office/drawing/2014/main" id="{F0220B36-BA21-402F-BBFA-CF8AD117FC37}"/>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4487805" cy="209550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txBody>
          <a:bodyPr/>
          <a:lstStyle/>
          <a:p>
            <a:endParaRPr lang="en-GB"/>
          </a:p>
        </p:txBody>
      </p:sp>
      <p:grpSp>
        <p:nvGrpSpPr>
          <p:cNvPr id="3" name="Group 3"/>
          <p:cNvGrpSpPr>
            <a:grpSpLocks noChangeAspect="1"/>
          </p:cNvGrpSpPr>
          <p:nvPr/>
        </p:nvGrpSpPr>
        <p:grpSpPr>
          <a:xfrm>
            <a:off x="-89988" y="-87087"/>
            <a:ext cx="18995628" cy="10580916"/>
            <a:chOff x="0" y="0"/>
            <a:chExt cx="25327504" cy="14107888"/>
          </a:xfrm>
        </p:grpSpPr>
        <p:sp>
          <p:nvSpPr>
            <p:cNvPr id="4" name="Freeform 4"/>
            <p:cNvSpPr/>
            <p:nvPr/>
          </p:nvSpPr>
          <p:spPr>
            <a:xfrm>
              <a:off x="0" y="0"/>
              <a:ext cx="25327483" cy="14107922"/>
            </a:xfrm>
            <a:custGeom>
              <a:avLst/>
              <a:gdLst/>
              <a:ahLst/>
              <a:cxnLst/>
              <a:rect l="l" t="t" r="r" b="b"/>
              <a:pathLst>
                <a:path w="25327483" h="14107922">
                  <a:moveTo>
                    <a:pt x="0" y="0"/>
                  </a:moveTo>
                  <a:lnTo>
                    <a:pt x="25327483" y="0"/>
                  </a:lnTo>
                  <a:lnTo>
                    <a:pt x="25327483" y="14107922"/>
                  </a:lnTo>
                  <a:lnTo>
                    <a:pt x="0" y="14107922"/>
                  </a:lnTo>
                  <a:lnTo>
                    <a:pt x="0" y="0"/>
                  </a:lnTo>
                  <a:close/>
                </a:path>
              </a:pathLst>
            </a:custGeom>
            <a:blipFill>
              <a:blip r:embed="rId4"/>
              <a:stretch>
                <a:fillRect t="-39763" b="-39763"/>
              </a:stretch>
            </a:blipFill>
          </p:spPr>
          <p:txBody>
            <a:bodyPr/>
            <a:lstStyle/>
            <a:p>
              <a:endParaRPr lang="en-GB"/>
            </a:p>
          </p:txBody>
        </p:sp>
      </p:grpSp>
      <p:grpSp>
        <p:nvGrpSpPr>
          <p:cNvPr id="5" name="Group 5"/>
          <p:cNvGrpSpPr/>
          <p:nvPr/>
        </p:nvGrpSpPr>
        <p:grpSpPr>
          <a:xfrm>
            <a:off x="-19050" y="-65316"/>
            <a:ext cx="18287998" cy="8724680"/>
            <a:chOff x="0" y="0"/>
            <a:chExt cx="24383998" cy="11632906"/>
          </a:xfrm>
        </p:grpSpPr>
        <p:sp>
          <p:nvSpPr>
            <p:cNvPr id="6" name="Freeform 6"/>
            <p:cNvSpPr/>
            <p:nvPr/>
          </p:nvSpPr>
          <p:spPr>
            <a:xfrm>
              <a:off x="0" y="0"/>
              <a:ext cx="24384000" cy="11632946"/>
            </a:xfrm>
            <a:custGeom>
              <a:avLst/>
              <a:gdLst/>
              <a:ahLst/>
              <a:cxnLst/>
              <a:rect l="l" t="t" r="r" b="b"/>
              <a:pathLst>
                <a:path w="24384000" h="11632946">
                  <a:moveTo>
                    <a:pt x="0" y="11632946"/>
                  </a:moveTo>
                  <a:lnTo>
                    <a:pt x="20635595" y="11632946"/>
                  </a:lnTo>
                  <a:cubicBezTo>
                    <a:pt x="22705695" y="11632946"/>
                    <a:pt x="24384000" y="9954768"/>
                    <a:pt x="24384000" y="7884541"/>
                  </a:cubicBezTo>
                  <a:lnTo>
                    <a:pt x="24384000" y="0"/>
                  </a:lnTo>
                  <a:lnTo>
                    <a:pt x="0" y="0"/>
                  </a:lnTo>
                  <a:close/>
                </a:path>
              </a:pathLst>
            </a:custGeom>
            <a:solidFill>
              <a:srgbClr val="FFFFFF"/>
            </a:solidFill>
          </p:spPr>
          <p:txBody>
            <a:bodyPr/>
            <a:lstStyle/>
            <a:p>
              <a:endParaRPr lang="en-GB"/>
            </a:p>
          </p:txBody>
        </p:sp>
      </p:grpSp>
      <p:grpSp>
        <p:nvGrpSpPr>
          <p:cNvPr id="7" name="Group 7"/>
          <p:cNvGrpSpPr>
            <a:grpSpLocks noChangeAspect="1"/>
          </p:cNvGrpSpPr>
          <p:nvPr/>
        </p:nvGrpSpPr>
        <p:grpSpPr>
          <a:xfrm>
            <a:off x="0" y="-65313"/>
            <a:ext cx="12989496" cy="7951197"/>
            <a:chOff x="0" y="0"/>
            <a:chExt cx="17319328" cy="10601596"/>
          </a:xfrm>
        </p:grpSpPr>
        <p:sp>
          <p:nvSpPr>
            <p:cNvPr id="8" name="Freeform 8"/>
            <p:cNvSpPr/>
            <p:nvPr/>
          </p:nvSpPr>
          <p:spPr>
            <a:xfrm>
              <a:off x="0" y="0"/>
              <a:ext cx="17319371" cy="10601579"/>
            </a:xfrm>
            <a:custGeom>
              <a:avLst/>
              <a:gdLst/>
              <a:ahLst/>
              <a:cxnLst/>
              <a:rect l="l" t="t" r="r" b="b"/>
              <a:pathLst>
                <a:path w="17319371" h="10601579">
                  <a:moveTo>
                    <a:pt x="0" y="0"/>
                  </a:moveTo>
                  <a:lnTo>
                    <a:pt x="17319371" y="0"/>
                  </a:lnTo>
                  <a:lnTo>
                    <a:pt x="17319371" y="10601579"/>
                  </a:lnTo>
                  <a:lnTo>
                    <a:pt x="0" y="10601579"/>
                  </a:lnTo>
                  <a:lnTo>
                    <a:pt x="0" y="0"/>
                  </a:lnTo>
                  <a:close/>
                </a:path>
              </a:pathLst>
            </a:custGeom>
            <a:blipFill>
              <a:blip r:embed="rId5"/>
              <a:stretch>
                <a:fillRect l="-4556" r="-4570"/>
              </a:stretch>
            </a:blipFill>
          </p:spPr>
          <p:txBody>
            <a:bodyPr/>
            <a:lstStyle/>
            <a:p>
              <a:endParaRPr lang="en-GB"/>
            </a:p>
          </p:txBody>
        </p:sp>
      </p:grpSp>
      <p:sp>
        <p:nvSpPr>
          <p:cNvPr id="9" name="TextBox 9"/>
          <p:cNvSpPr txBox="1"/>
          <p:nvPr/>
        </p:nvSpPr>
        <p:spPr>
          <a:xfrm>
            <a:off x="9553287" y="4214760"/>
            <a:ext cx="10200252" cy="1718578"/>
          </a:xfrm>
          <a:prstGeom prst="rect">
            <a:avLst/>
          </a:prstGeom>
        </p:spPr>
        <p:txBody>
          <a:bodyPr lIns="0" tIns="0" rIns="0" bIns="0" rtlCol="0" anchor="t">
            <a:spAutoFit/>
          </a:bodyPr>
          <a:lstStyle/>
          <a:p>
            <a:pPr algn="l">
              <a:lnSpc>
                <a:spcPts val="7920"/>
              </a:lnSpc>
            </a:pPr>
            <a:r>
              <a:rPr lang="en-US" sz="6600" b="1">
                <a:solidFill>
                  <a:srgbClr val="00B0F0"/>
                </a:solidFill>
                <a:latin typeface="Alexandria Bold"/>
                <a:ea typeface="Alexandria Bold"/>
                <a:cs typeface="Alexandria Bold"/>
                <a:sym typeface="Alexandria Bold"/>
              </a:rPr>
              <a:t>Employment Relations</a:t>
            </a:r>
          </a:p>
          <a:p>
            <a:pPr algn="l">
              <a:lnSpc>
                <a:spcPts val="5040"/>
              </a:lnSpc>
            </a:pPr>
            <a:r>
              <a:rPr lang="en-US" sz="4200" b="1">
                <a:solidFill>
                  <a:srgbClr val="00B0F0"/>
                </a:solidFill>
                <a:latin typeface="Alexandria Bold"/>
                <a:ea typeface="Alexandria Bold"/>
                <a:cs typeface="Alexandria Bold"/>
                <a:sym typeface="Alexandria Bold"/>
              </a:rPr>
              <a:t>Labor unions – Good or bad?</a:t>
            </a:r>
          </a:p>
        </p:txBody>
      </p:sp>
      <p:grpSp>
        <p:nvGrpSpPr>
          <p:cNvPr id="10" name="Group 10"/>
          <p:cNvGrpSpPr/>
          <p:nvPr/>
        </p:nvGrpSpPr>
        <p:grpSpPr>
          <a:xfrm>
            <a:off x="9567582" y="6338865"/>
            <a:ext cx="5293962" cy="812800"/>
            <a:chOff x="0" y="0"/>
            <a:chExt cx="7058616" cy="1083734"/>
          </a:xfrm>
        </p:grpSpPr>
        <p:sp>
          <p:nvSpPr>
            <p:cNvPr id="11" name="Freeform 11"/>
            <p:cNvSpPr/>
            <p:nvPr/>
          </p:nvSpPr>
          <p:spPr>
            <a:xfrm>
              <a:off x="12700" y="12700"/>
              <a:ext cx="7033260" cy="1058291"/>
            </a:xfrm>
            <a:custGeom>
              <a:avLst/>
              <a:gdLst/>
              <a:ahLst/>
              <a:cxnLst/>
              <a:rect l="l" t="t" r="r" b="b"/>
              <a:pathLst>
                <a:path w="7033260" h="1058291">
                  <a:moveTo>
                    <a:pt x="0" y="176403"/>
                  </a:moveTo>
                  <a:cubicBezTo>
                    <a:pt x="0" y="78994"/>
                    <a:pt x="80518" y="0"/>
                    <a:pt x="179959" y="0"/>
                  </a:cubicBezTo>
                  <a:lnTo>
                    <a:pt x="6853301" y="0"/>
                  </a:lnTo>
                  <a:cubicBezTo>
                    <a:pt x="6952742" y="0"/>
                    <a:pt x="7033260" y="78994"/>
                    <a:pt x="7033260" y="176403"/>
                  </a:cubicBezTo>
                  <a:lnTo>
                    <a:pt x="7033260" y="881888"/>
                  </a:lnTo>
                  <a:cubicBezTo>
                    <a:pt x="7033260" y="979297"/>
                    <a:pt x="6952742" y="1058291"/>
                    <a:pt x="6853301" y="1058291"/>
                  </a:cubicBezTo>
                  <a:lnTo>
                    <a:pt x="179959" y="1058291"/>
                  </a:lnTo>
                  <a:cubicBezTo>
                    <a:pt x="80518" y="1058291"/>
                    <a:pt x="0" y="979297"/>
                    <a:pt x="0" y="881888"/>
                  </a:cubicBezTo>
                  <a:close/>
                </a:path>
              </a:pathLst>
            </a:custGeom>
            <a:solidFill>
              <a:srgbClr val="FFFFFF"/>
            </a:solidFill>
          </p:spPr>
          <p:txBody>
            <a:bodyPr/>
            <a:lstStyle/>
            <a:p>
              <a:endParaRPr lang="en-GB"/>
            </a:p>
          </p:txBody>
        </p:sp>
        <p:sp>
          <p:nvSpPr>
            <p:cNvPr id="12" name="Freeform 12"/>
            <p:cNvSpPr/>
            <p:nvPr/>
          </p:nvSpPr>
          <p:spPr>
            <a:xfrm>
              <a:off x="0" y="0"/>
              <a:ext cx="7058660" cy="1083691"/>
            </a:xfrm>
            <a:custGeom>
              <a:avLst/>
              <a:gdLst/>
              <a:ahLst/>
              <a:cxnLst/>
              <a:rect l="l" t="t" r="r" b="b"/>
              <a:pathLst>
                <a:path w="7058660" h="1083691">
                  <a:moveTo>
                    <a:pt x="0" y="189103"/>
                  </a:moveTo>
                  <a:cubicBezTo>
                    <a:pt x="0" y="84455"/>
                    <a:pt x="86487" y="0"/>
                    <a:pt x="192659" y="0"/>
                  </a:cubicBezTo>
                  <a:lnTo>
                    <a:pt x="6866001" y="0"/>
                  </a:lnTo>
                  <a:lnTo>
                    <a:pt x="6866001" y="12700"/>
                  </a:lnTo>
                  <a:lnTo>
                    <a:pt x="6866001" y="0"/>
                  </a:lnTo>
                  <a:cubicBezTo>
                    <a:pt x="6972173" y="0"/>
                    <a:pt x="7058660" y="84455"/>
                    <a:pt x="7058660" y="189103"/>
                  </a:cubicBezTo>
                  <a:lnTo>
                    <a:pt x="7045960" y="189103"/>
                  </a:lnTo>
                  <a:lnTo>
                    <a:pt x="7058660" y="189103"/>
                  </a:lnTo>
                  <a:lnTo>
                    <a:pt x="7058660" y="894588"/>
                  </a:lnTo>
                  <a:lnTo>
                    <a:pt x="7045960" y="894588"/>
                  </a:lnTo>
                  <a:lnTo>
                    <a:pt x="7058660" y="894588"/>
                  </a:lnTo>
                  <a:cubicBezTo>
                    <a:pt x="7058660" y="999236"/>
                    <a:pt x="6972173" y="1083691"/>
                    <a:pt x="6866001" y="1083691"/>
                  </a:cubicBezTo>
                  <a:lnTo>
                    <a:pt x="6866001" y="1070991"/>
                  </a:lnTo>
                  <a:lnTo>
                    <a:pt x="6866001" y="1083691"/>
                  </a:lnTo>
                  <a:lnTo>
                    <a:pt x="192659" y="1083691"/>
                  </a:lnTo>
                  <a:lnTo>
                    <a:pt x="192659" y="1070991"/>
                  </a:lnTo>
                  <a:lnTo>
                    <a:pt x="192659" y="1083691"/>
                  </a:lnTo>
                  <a:cubicBezTo>
                    <a:pt x="86487" y="1083691"/>
                    <a:pt x="0" y="999363"/>
                    <a:pt x="0" y="894588"/>
                  </a:cubicBezTo>
                  <a:lnTo>
                    <a:pt x="0" y="189103"/>
                  </a:lnTo>
                  <a:lnTo>
                    <a:pt x="12700" y="189103"/>
                  </a:lnTo>
                  <a:lnTo>
                    <a:pt x="0" y="189103"/>
                  </a:lnTo>
                  <a:moveTo>
                    <a:pt x="25400" y="189103"/>
                  </a:moveTo>
                  <a:lnTo>
                    <a:pt x="25400" y="894588"/>
                  </a:lnTo>
                  <a:lnTo>
                    <a:pt x="12700" y="894588"/>
                  </a:lnTo>
                  <a:lnTo>
                    <a:pt x="25400" y="894588"/>
                  </a:lnTo>
                  <a:cubicBezTo>
                    <a:pt x="25400" y="984758"/>
                    <a:pt x="100076" y="1058291"/>
                    <a:pt x="192659" y="1058291"/>
                  </a:cubicBezTo>
                  <a:lnTo>
                    <a:pt x="6866001" y="1058291"/>
                  </a:lnTo>
                  <a:cubicBezTo>
                    <a:pt x="6958584" y="1058291"/>
                    <a:pt x="7033260" y="984758"/>
                    <a:pt x="7033260" y="894588"/>
                  </a:cubicBezTo>
                  <a:lnTo>
                    <a:pt x="7033260" y="189103"/>
                  </a:lnTo>
                  <a:cubicBezTo>
                    <a:pt x="7033260" y="98933"/>
                    <a:pt x="6958584" y="25400"/>
                    <a:pt x="6866001" y="25400"/>
                  </a:cubicBezTo>
                  <a:lnTo>
                    <a:pt x="192659" y="25400"/>
                  </a:lnTo>
                  <a:lnTo>
                    <a:pt x="192659" y="12700"/>
                  </a:lnTo>
                  <a:lnTo>
                    <a:pt x="192659" y="25400"/>
                  </a:lnTo>
                  <a:cubicBezTo>
                    <a:pt x="100076" y="25400"/>
                    <a:pt x="25400" y="98933"/>
                    <a:pt x="25400" y="189103"/>
                  </a:cubicBezTo>
                  <a:close/>
                </a:path>
              </a:pathLst>
            </a:custGeom>
            <a:solidFill>
              <a:srgbClr val="8E5A6D"/>
            </a:solidFill>
          </p:spPr>
          <p:txBody>
            <a:bodyPr/>
            <a:lstStyle/>
            <a:p>
              <a:endParaRPr lang="en-GB"/>
            </a:p>
          </p:txBody>
        </p:sp>
        <p:sp>
          <p:nvSpPr>
            <p:cNvPr id="13" name="TextBox 13"/>
            <p:cNvSpPr txBox="1"/>
            <p:nvPr/>
          </p:nvSpPr>
          <p:spPr>
            <a:xfrm>
              <a:off x="0" y="0"/>
              <a:ext cx="7058616" cy="1083734"/>
            </a:xfrm>
            <a:prstGeom prst="rect">
              <a:avLst/>
            </a:prstGeom>
          </p:spPr>
          <p:txBody>
            <a:bodyPr lIns="50800" tIns="50800" rIns="50800" bIns="50800" rtlCol="0" anchor="ctr"/>
            <a:lstStyle/>
            <a:p>
              <a:pPr algn="ctr">
                <a:lnSpc>
                  <a:spcPts val="5040"/>
                </a:lnSpc>
              </a:pPr>
              <a:r>
                <a:rPr lang="en-US" sz="4200" b="1">
                  <a:solidFill>
                    <a:srgbClr val="000000"/>
                  </a:solidFill>
                  <a:latin typeface="Alexandria Bold"/>
                  <a:ea typeface="Alexandria Bold"/>
                  <a:cs typeface="Alexandria Bold"/>
                  <a:sym typeface="Alexandria Bold"/>
                </a:rPr>
                <a:t>Lecture (2)</a:t>
              </a:r>
            </a:p>
          </p:txBody>
        </p:sp>
      </p:grpSp>
      <p:sp>
        <p:nvSpPr>
          <p:cNvPr id="14" name="TextBox 14"/>
          <p:cNvSpPr txBox="1"/>
          <p:nvPr/>
        </p:nvSpPr>
        <p:spPr>
          <a:xfrm>
            <a:off x="9646776" y="7182873"/>
            <a:ext cx="1950108" cy="1037064"/>
          </a:xfrm>
          <a:prstGeom prst="rect">
            <a:avLst/>
          </a:prstGeom>
        </p:spPr>
        <p:txBody>
          <a:bodyPr lIns="0" tIns="0" rIns="0" bIns="0" rtlCol="0" anchor="t">
            <a:spAutoFit/>
          </a:bodyPr>
          <a:lstStyle/>
          <a:p>
            <a:pPr algn="l">
              <a:lnSpc>
                <a:spcPts val="3600"/>
              </a:lnSpc>
            </a:pPr>
            <a:r>
              <a:rPr lang="en-US" sz="3000">
                <a:solidFill>
                  <a:srgbClr val="000000"/>
                </a:solidFill>
                <a:latin typeface="Calibri (MS)"/>
                <a:ea typeface="Calibri (MS)"/>
                <a:cs typeface="Calibri (MS)"/>
                <a:sym typeface="Calibri (MS)"/>
              </a:rPr>
              <a:t>HRM 624 </a:t>
            </a:r>
          </a:p>
          <a:p>
            <a:pPr algn="l">
              <a:lnSpc>
                <a:spcPts val="3600"/>
              </a:lnSpc>
            </a:pPr>
            <a:r>
              <a:rPr lang="en-US" sz="3000">
                <a:solidFill>
                  <a:srgbClr val="000000"/>
                </a:solidFill>
                <a:latin typeface="Alexandria"/>
                <a:ea typeface="Alexandria"/>
                <a:cs typeface="Alexandria"/>
                <a:sym typeface="Alexandria"/>
              </a:rPr>
              <a:t>2nd Lecture</a:t>
            </a:r>
          </a:p>
        </p:txBody>
      </p:sp>
      <p:sp>
        <p:nvSpPr>
          <p:cNvPr id="15" name="TextBox 15"/>
          <p:cNvSpPr txBox="1"/>
          <p:nvPr/>
        </p:nvSpPr>
        <p:spPr>
          <a:xfrm>
            <a:off x="780218" y="9327028"/>
            <a:ext cx="7146814" cy="691515"/>
          </a:xfrm>
          <a:prstGeom prst="rect">
            <a:avLst/>
          </a:prstGeom>
        </p:spPr>
        <p:txBody>
          <a:bodyPr lIns="0" tIns="0" rIns="0" bIns="0" rtlCol="0" anchor="t">
            <a:spAutoFit/>
          </a:bodyPr>
          <a:lstStyle/>
          <a:p>
            <a:pPr algn="l">
              <a:lnSpc>
                <a:spcPts val="5040"/>
              </a:lnSpc>
            </a:pPr>
            <a:r>
              <a:rPr lang="en-US" sz="4200" b="1">
                <a:solidFill>
                  <a:srgbClr val="00B0F0"/>
                </a:solidFill>
                <a:latin typeface="Alexandria Bold"/>
                <a:ea typeface="Alexandria Bold"/>
                <a:cs typeface="Alexandria Bold"/>
                <a:sym typeface="Alexandria Bold"/>
              </a:rPr>
              <a:t>DR. AMER ALANAZI</a:t>
            </a:r>
          </a:p>
        </p:txBody>
      </p:sp>
      <p:sp>
        <p:nvSpPr>
          <p:cNvPr id="16" name="TextBox 16"/>
          <p:cNvSpPr txBox="1"/>
          <p:nvPr/>
        </p:nvSpPr>
        <p:spPr>
          <a:xfrm>
            <a:off x="780218" y="8792169"/>
            <a:ext cx="7146814" cy="599122"/>
          </a:xfrm>
          <a:prstGeom prst="rect">
            <a:avLst/>
          </a:prstGeom>
        </p:spPr>
        <p:txBody>
          <a:bodyPr lIns="0" tIns="0" rIns="0" bIns="0" rtlCol="0" anchor="t">
            <a:spAutoFit/>
          </a:bodyPr>
          <a:lstStyle/>
          <a:p>
            <a:pPr algn="l">
              <a:lnSpc>
                <a:spcPts val="4320"/>
              </a:lnSpc>
            </a:pPr>
            <a:r>
              <a:rPr lang="en-US" sz="3600">
                <a:solidFill>
                  <a:srgbClr val="00B0F0"/>
                </a:solidFill>
                <a:latin typeface="Alexandria"/>
                <a:ea typeface="Alexandria"/>
                <a:cs typeface="Alexandria"/>
                <a:sym typeface="Alexandria"/>
              </a:rPr>
              <a:t>Prepared by</a:t>
            </a:r>
          </a:p>
        </p:txBody>
      </p:sp>
      <p:sp>
        <p:nvSpPr>
          <p:cNvPr id="18" name="TextBox 18"/>
          <p:cNvSpPr txBox="1"/>
          <p:nvPr/>
        </p:nvSpPr>
        <p:spPr>
          <a:xfrm>
            <a:off x="13988377" y="9417991"/>
            <a:ext cx="3741420" cy="575400"/>
          </a:xfrm>
          <a:prstGeom prst="rect">
            <a:avLst/>
          </a:prstGeom>
        </p:spPr>
        <p:txBody>
          <a:bodyPr lIns="0" tIns="0" rIns="0" bIns="0" rtlCol="0" anchor="t">
            <a:spAutoFit/>
          </a:bodyPr>
          <a:lstStyle/>
          <a:p>
            <a:pPr algn="ctr">
              <a:lnSpc>
                <a:spcPts val="3600"/>
              </a:lnSpc>
            </a:pPr>
            <a:r>
              <a:rPr lang="en-US" sz="3000" b="1">
                <a:solidFill>
                  <a:srgbClr val="FFFFFF"/>
                </a:solidFill>
                <a:latin typeface="Calibri (MS) Bold"/>
                <a:ea typeface="Calibri (MS) Bold"/>
                <a:cs typeface="Calibri (MS) Bold"/>
                <a:sym typeface="Calibri (MS) Bold"/>
              </a:rPr>
              <a:t>www.midocean.ae</a:t>
            </a:r>
          </a:p>
        </p:txBody>
      </p:sp>
      <p:pic>
        <p:nvPicPr>
          <p:cNvPr id="21" name="Graphic 21">
            <a:extLst>
              <a:ext uri="{FF2B5EF4-FFF2-40B4-BE49-F238E27FC236}">
                <a16:creationId xmlns:a16="http://schemas.microsoft.com/office/drawing/2014/main" id="{C43DB9C8-4C06-78EB-995F-3E22F5A5C769}"/>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49400" y="-108858"/>
            <a:ext cx="3835034" cy="2051958"/>
          </a:xfrm>
          <a:prstGeom prst="rect">
            <a:avLst/>
          </a:prstGeom>
        </p:spPr>
      </p:pic>
    </p:spTree>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1668236" y="1625670"/>
            <a:ext cx="14951529" cy="6126412"/>
            <a:chOff x="0" y="0"/>
            <a:chExt cx="19935372" cy="8168550"/>
          </a:xfrm>
        </p:grpSpPr>
        <p:sp>
          <p:nvSpPr>
            <p:cNvPr id="4" name="Freeform 4"/>
            <p:cNvSpPr/>
            <p:nvPr/>
          </p:nvSpPr>
          <p:spPr>
            <a:xfrm>
              <a:off x="0" y="0"/>
              <a:ext cx="19935372" cy="8168550"/>
            </a:xfrm>
            <a:custGeom>
              <a:avLst/>
              <a:gdLst/>
              <a:ahLst/>
              <a:cxnLst/>
              <a:rect l="l" t="t" r="r" b="b"/>
              <a:pathLst>
                <a:path w="19935372" h="8168550">
                  <a:moveTo>
                    <a:pt x="0" y="0"/>
                  </a:moveTo>
                  <a:lnTo>
                    <a:pt x="19935372" y="0"/>
                  </a:lnTo>
                  <a:lnTo>
                    <a:pt x="19935372" y="8168550"/>
                  </a:lnTo>
                  <a:lnTo>
                    <a:pt x="0" y="8168550"/>
                  </a:lnTo>
                  <a:close/>
                </a:path>
              </a:pathLst>
            </a:custGeom>
            <a:solidFill>
              <a:srgbClr val="000000">
                <a:alpha val="0"/>
              </a:srgbClr>
            </a:solidFill>
          </p:spPr>
          <p:txBody>
            <a:bodyPr/>
            <a:lstStyle/>
            <a:p>
              <a:endParaRPr lang="en-GB"/>
            </a:p>
          </p:txBody>
        </p:sp>
        <p:sp>
          <p:nvSpPr>
            <p:cNvPr id="5" name="TextBox 5"/>
            <p:cNvSpPr txBox="1"/>
            <p:nvPr/>
          </p:nvSpPr>
          <p:spPr>
            <a:xfrm>
              <a:off x="0" y="-76200"/>
              <a:ext cx="19935372" cy="8244750"/>
            </a:xfrm>
            <a:prstGeom prst="rect">
              <a:avLst/>
            </a:prstGeom>
          </p:spPr>
          <p:txBody>
            <a:bodyPr lIns="0" tIns="0" rIns="0" bIns="0" rtlCol="0" anchor="ctr"/>
            <a:lstStyle/>
            <a:p>
              <a:pPr algn="ctr">
                <a:lnSpc>
                  <a:spcPts val="8748"/>
                </a:lnSpc>
              </a:pPr>
              <a:r>
                <a:rPr lang="en-US" sz="8100" b="1">
                  <a:solidFill>
                    <a:srgbClr val="000000"/>
                  </a:solidFill>
                  <a:latin typeface="Calibri (MS) Bold"/>
                  <a:ea typeface="Calibri (MS) Bold"/>
                  <a:cs typeface="Calibri (MS) Bold"/>
                  <a:sym typeface="Calibri (MS) Bold"/>
                </a:rPr>
                <a:t>Four Schools of Thought </a:t>
              </a:r>
            </a:p>
          </p:txBody>
        </p:sp>
      </p:grpSp>
      <p:pic>
        <p:nvPicPr>
          <p:cNvPr id="8" name="Graphic 21">
            <a:extLst>
              <a:ext uri="{FF2B5EF4-FFF2-40B4-BE49-F238E27FC236}">
                <a16:creationId xmlns:a16="http://schemas.microsoft.com/office/drawing/2014/main" id="{F7BD0323-3BE5-E964-F98D-BD0E8E0BD2C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244678" cy="1048112"/>
          </a:xfrm>
          <a:prstGeom prst="rect">
            <a:avLst/>
          </a:prstGeom>
        </p:spPr>
      </p:pic>
    </p:spTree>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1035506" y="2243817"/>
            <a:ext cx="16380274" cy="19050"/>
            <a:chOff x="0" y="0"/>
            <a:chExt cx="21840366" cy="25400"/>
          </a:xfrm>
        </p:grpSpPr>
        <p:sp>
          <p:nvSpPr>
            <p:cNvPr id="4" name="Freeform 4"/>
            <p:cNvSpPr/>
            <p:nvPr/>
          </p:nvSpPr>
          <p:spPr>
            <a:xfrm>
              <a:off x="12700" y="12700"/>
              <a:ext cx="21814917" cy="0"/>
            </a:xfrm>
            <a:custGeom>
              <a:avLst/>
              <a:gdLst/>
              <a:ahLst/>
              <a:cxnLst/>
              <a:rect l="l" t="t" r="r" b="b"/>
              <a:pathLst>
                <a:path w="21814917">
                  <a:moveTo>
                    <a:pt x="0" y="0"/>
                  </a:moveTo>
                  <a:lnTo>
                    <a:pt x="21814917" y="0"/>
                  </a:lnTo>
                </a:path>
              </a:pathLst>
            </a:custGeom>
            <a:solidFill>
              <a:srgbClr val="ED7D31"/>
            </a:solidFill>
          </p:spPr>
          <p:txBody>
            <a:bodyPr/>
            <a:lstStyle/>
            <a:p>
              <a:endParaRPr lang="en-GB"/>
            </a:p>
          </p:txBody>
        </p:sp>
        <p:sp>
          <p:nvSpPr>
            <p:cNvPr id="5" name="Freeform 5"/>
            <p:cNvSpPr/>
            <p:nvPr/>
          </p:nvSpPr>
          <p:spPr>
            <a:xfrm>
              <a:off x="12700" y="0"/>
              <a:ext cx="21814917" cy="25400"/>
            </a:xfrm>
            <a:custGeom>
              <a:avLst/>
              <a:gdLst/>
              <a:ahLst/>
              <a:cxnLst/>
              <a:rect l="l" t="t" r="r" b="b"/>
              <a:pathLst>
                <a:path w="21814917" h="25400">
                  <a:moveTo>
                    <a:pt x="0" y="0"/>
                  </a:moveTo>
                  <a:lnTo>
                    <a:pt x="21814917" y="0"/>
                  </a:lnTo>
                  <a:lnTo>
                    <a:pt x="21814917" y="25400"/>
                  </a:lnTo>
                  <a:lnTo>
                    <a:pt x="0" y="25400"/>
                  </a:lnTo>
                  <a:close/>
                </a:path>
              </a:pathLst>
            </a:custGeom>
            <a:solidFill>
              <a:srgbClr val="ED7D31"/>
            </a:solidFill>
          </p:spPr>
          <p:txBody>
            <a:bodyPr/>
            <a:lstStyle/>
            <a:p>
              <a:endParaRPr lang="en-GB"/>
            </a:p>
          </p:txBody>
        </p:sp>
      </p:grpSp>
      <p:sp>
        <p:nvSpPr>
          <p:cNvPr id="6" name="TextBox 6"/>
          <p:cNvSpPr txBox="1"/>
          <p:nvPr/>
        </p:nvSpPr>
        <p:spPr>
          <a:xfrm>
            <a:off x="1207908" y="2349544"/>
            <a:ext cx="16035470" cy="1483995"/>
          </a:xfrm>
          <a:prstGeom prst="rect">
            <a:avLst/>
          </a:prstGeom>
        </p:spPr>
        <p:txBody>
          <a:bodyPr lIns="0" tIns="0" rIns="0" bIns="0" rtlCol="0" anchor="t">
            <a:spAutoFit/>
          </a:bodyPr>
          <a:lstStyle/>
          <a:p>
            <a:pPr algn="l">
              <a:lnSpc>
                <a:spcPts val="7128"/>
              </a:lnSpc>
            </a:pPr>
            <a:r>
              <a:rPr lang="en-US" sz="6600">
                <a:solidFill>
                  <a:srgbClr val="000000"/>
                </a:solidFill>
                <a:latin typeface="Calibri (MS)"/>
                <a:ea typeface="Calibri (MS)"/>
                <a:cs typeface="Calibri (MS)"/>
                <a:sym typeface="Calibri (MS)"/>
              </a:rPr>
              <a:t>1- The Neoliberal School.</a:t>
            </a:r>
          </a:p>
        </p:txBody>
      </p:sp>
      <p:grpSp>
        <p:nvGrpSpPr>
          <p:cNvPr id="7" name="Group 7"/>
          <p:cNvGrpSpPr/>
          <p:nvPr/>
        </p:nvGrpSpPr>
        <p:grpSpPr>
          <a:xfrm>
            <a:off x="1035506" y="3986892"/>
            <a:ext cx="16380274" cy="19050"/>
            <a:chOff x="0" y="0"/>
            <a:chExt cx="21840366" cy="25400"/>
          </a:xfrm>
        </p:grpSpPr>
        <p:sp>
          <p:nvSpPr>
            <p:cNvPr id="8" name="Freeform 8"/>
            <p:cNvSpPr/>
            <p:nvPr/>
          </p:nvSpPr>
          <p:spPr>
            <a:xfrm>
              <a:off x="12700" y="12700"/>
              <a:ext cx="21814917" cy="0"/>
            </a:xfrm>
            <a:custGeom>
              <a:avLst/>
              <a:gdLst/>
              <a:ahLst/>
              <a:cxnLst/>
              <a:rect l="l" t="t" r="r" b="b"/>
              <a:pathLst>
                <a:path w="21814917">
                  <a:moveTo>
                    <a:pt x="0" y="0"/>
                  </a:moveTo>
                  <a:lnTo>
                    <a:pt x="21814917" y="0"/>
                  </a:lnTo>
                </a:path>
              </a:pathLst>
            </a:custGeom>
            <a:solidFill>
              <a:srgbClr val="815CD1"/>
            </a:solidFill>
          </p:spPr>
          <p:txBody>
            <a:bodyPr/>
            <a:lstStyle/>
            <a:p>
              <a:endParaRPr lang="en-GB"/>
            </a:p>
          </p:txBody>
        </p:sp>
        <p:sp>
          <p:nvSpPr>
            <p:cNvPr id="9" name="Freeform 9"/>
            <p:cNvSpPr/>
            <p:nvPr/>
          </p:nvSpPr>
          <p:spPr>
            <a:xfrm>
              <a:off x="12700" y="0"/>
              <a:ext cx="21814917" cy="25400"/>
            </a:xfrm>
            <a:custGeom>
              <a:avLst/>
              <a:gdLst/>
              <a:ahLst/>
              <a:cxnLst/>
              <a:rect l="l" t="t" r="r" b="b"/>
              <a:pathLst>
                <a:path w="21814917" h="25400">
                  <a:moveTo>
                    <a:pt x="0" y="0"/>
                  </a:moveTo>
                  <a:lnTo>
                    <a:pt x="21814917" y="0"/>
                  </a:lnTo>
                  <a:lnTo>
                    <a:pt x="21814917" y="25400"/>
                  </a:lnTo>
                  <a:lnTo>
                    <a:pt x="0" y="25400"/>
                  </a:lnTo>
                  <a:close/>
                </a:path>
              </a:pathLst>
            </a:custGeom>
            <a:solidFill>
              <a:srgbClr val="815CD1"/>
            </a:solidFill>
          </p:spPr>
          <p:txBody>
            <a:bodyPr/>
            <a:lstStyle/>
            <a:p>
              <a:endParaRPr lang="en-GB"/>
            </a:p>
          </p:txBody>
        </p:sp>
      </p:grpSp>
      <p:sp>
        <p:nvSpPr>
          <p:cNvPr id="10" name="TextBox 10"/>
          <p:cNvSpPr txBox="1"/>
          <p:nvPr/>
        </p:nvSpPr>
        <p:spPr>
          <a:xfrm>
            <a:off x="1207908" y="4092620"/>
            <a:ext cx="16035470" cy="1483995"/>
          </a:xfrm>
          <a:prstGeom prst="rect">
            <a:avLst/>
          </a:prstGeom>
        </p:spPr>
        <p:txBody>
          <a:bodyPr lIns="0" tIns="0" rIns="0" bIns="0" rtlCol="0" anchor="t">
            <a:spAutoFit/>
          </a:bodyPr>
          <a:lstStyle/>
          <a:p>
            <a:pPr algn="l">
              <a:lnSpc>
                <a:spcPts val="7128"/>
              </a:lnSpc>
            </a:pPr>
            <a:r>
              <a:rPr lang="en-US" sz="6600">
                <a:solidFill>
                  <a:srgbClr val="000000"/>
                </a:solidFill>
                <a:latin typeface="Calibri (MS)"/>
                <a:ea typeface="Calibri (MS)"/>
                <a:cs typeface="Calibri (MS)"/>
                <a:sym typeface="Calibri (MS)"/>
              </a:rPr>
              <a:t>2- The Human Resource Management School.</a:t>
            </a:r>
          </a:p>
        </p:txBody>
      </p:sp>
      <p:grpSp>
        <p:nvGrpSpPr>
          <p:cNvPr id="11" name="Group 11"/>
          <p:cNvGrpSpPr/>
          <p:nvPr/>
        </p:nvGrpSpPr>
        <p:grpSpPr>
          <a:xfrm>
            <a:off x="1035506" y="5729967"/>
            <a:ext cx="16380274" cy="19050"/>
            <a:chOff x="0" y="0"/>
            <a:chExt cx="21840366" cy="25400"/>
          </a:xfrm>
        </p:grpSpPr>
        <p:sp>
          <p:nvSpPr>
            <p:cNvPr id="12" name="Freeform 12"/>
            <p:cNvSpPr/>
            <p:nvPr/>
          </p:nvSpPr>
          <p:spPr>
            <a:xfrm>
              <a:off x="12700" y="12700"/>
              <a:ext cx="21814917" cy="0"/>
            </a:xfrm>
            <a:custGeom>
              <a:avLst/>
              <a:gdLst/>
              <a:ahLst/>
              <a:cxnLst/>
              <a:rect l="l" t="t" r="r" b="b"/>
              <a:pathLst>
                <a:path w="21814917">
                  <a:moveTo>
                    <a:pt x="0" y="0"/>
                  </a:moveTo>
                  <a:lnTo>
                    <a:pt x="21814917" y="0"/>
                  </a:lnTo>
                </a:path>
              </a:pathLst>
            </a:custGeom>
            <a:solidFill>
              <a:srgbClr val="82B98F"/>
            </a:solidFill>
          </p:spPr>
          <p:txBody>
            <a:bodyPr/>
            <a:lstStyle/>
            <a:p>
              <a:endParaRPr lang="en-GB"/>
            </a:p>
          </p:txBody>
        </p:sp>
        <p:sp>
          <p:nvSpPr>
            <p:cNvPr id="13" name="Freeform 13"/>
            <p:cNvSpPr/>
            <p:nvPr/>
          </p:nvSpPr>
          <p:spPr>
            <a:xfrm>
              <a:off x="12700" y="0"/>
              <a:ext cx="21814917" cy="25400"/>
            </a:xfrm>
            <a:custGeom>
              <a:avLst/>
              <a:gdLst/>
              <a:ahLst/>
              <a:cxnLst/>
              <a:rect l="l" t="t" r="r" b="b"/>
              <a:pathLst>
                <a:path w="21814917" h="25400">
                  <a:moveTo>
                    <a:pt x="0" y="0"/>
                  </a:moveTo>
                  <a:lnTo>
                    <a:pt x="21814917" y="0"/>
                  </a:lnTo>
                  <a:lnTo>
                    <a:pt x="21814917" y="25400"/>
                  </a:lnTo>
                  <a:lnTo>
                    <a:pt x="0" y="25400"/>
                  </a:lnTo>
                  <a:close/>
                </a:path>
              </a:pathLst>
            </a:custGeom>
            <a:solidFill>
              <a:srgbClr val="82B98F"/>
            </a:solidFill>
          </p:spPr>
          <p:txBody>
            <a:bodyPr/>
            <a:lstStyle/>
            <a:p>
              <a:endParaRPr lang="en-GB"/>
            </a:p>
          </p:txBody>
        </p:sp>
      </p:grpSp>
      <p:sp>
        <p:nvSpPr>
          <p:cNvPr id="14" name="TextBox 14"/>
          <p:cNvSpPr txBox="1"/>
          <p:nvPr/>
        </p:nvSpPr>
        <p:spPr>
          <a:xfrm>
            <a:off x="1207908" y="5835695"/>
            <a:ext cx="16035470" cy="1483995"/>
          </a:xfrm>
          <a:prstGeom prst="rect">
            <a:avLst/>
          </a:prstGeom>
        </p:spPr>
        <p:txBody>
          <a:bodyPr lIns="0" tIns="0" rIns="0" bIns="0" rtlCol="0" anchor="t">
            <a:spAutoFit/>
          </a:bodyPr>
          <a:lstStyle/>
          <a:p>
            <a:pPr algn="l">
              <a:lnSpc>
                <a:spcPts val="7128"/>
              </a:lnSpc>
            </a:pPr>
            <a:r>
              <a:rPr lang="en-US" sz="6600">
                <a:solidFill>
                  <a:srgbClr val="000000"/>
                </a:solidFill>
                <a:latin typeface="Calibri (MS)"/>
                <a:ea typeface="Calibri (MS)"/>
                <a:cs typeface="Calibri (MS)"/>
                <a:sym typeface="Calibri (MS)"/>
              </a:rPr>
              <a:t>3- The Industrial Relations School.</a:t>
            </a:r>
          </a:p>
        </p:txBody>
      </p:sp>
      <p:grpSp>
        <p:nvGrpSpPr>
          <p:cNvPr id="15" name="Group 15"/>
          <p:cNvGrpSpPr/>
          <p:nvPr/>
        </p:nvGrpSpPr>
        <p:grpSpPr>
          <a:xfrm>
            <a:off x="1035506" y="7473042"/>
            <a:ext cx="16380274" cy="19050"/>
            <a:chOff x="0" y="0"/>
            <a:chExt cx="21840366" cy="25400"/>
          </a:xfrm>
        </p:grpSpPr>
        <p:sp>
          <p:nvSpPr>
            <p:cNvPr id="16" name="Freeform 16"/>
            <p:cNvSpPr/>
            <p:nvPr/>
          </p:nvSpPr>
          <p:spPr>
            <a:xfrm>
              <a:off x="12700" y="12700"/>
              <a:ext cx="21814917" cy="0"/>
            </a:xfrm>
            <a:custGeom>
              <a:avLst/>
              <a:gdLst/>
              <a:ahLst/>
              <a:cxnLst/>
              <a:rect l="l" t="t" r="r" b="b"/>
              <a:pathLst>
                <a:path w="21814917">
                  <a:moveTo>
                    <a:pt x="0" y="0"/>
                  </a:moveTo>
                  <a:lnTo>
                    <a:pt x="21814917" y="0"/>
                  </a:lnTo>
                </a:path>
              </a:pathLst>
            </a:custGeom>
            <a:solidFill>
              <a:srgbClr val="A5A5A5"/>
            </a:solidFill>
          </p:spPr>
          <p:txBody>
            <a:bodyPr/>
            <a:lstStyle/>
            <a:p>
              <a:endParaRPr lang="en-GB"/>
            </a:p>
          </p:txBody>
        </p:sp>
        <p:sp>
          <p:nvSpPr>
            <p:cNvPr id="17" name="Freeform 17"/>
            <p:cNvSpPr/>
            <p:nvPr/>
          </p:nvSpPr>
          <p:spPr>
            <a:xfrm>
              <a:off x="12700" y="0"/>
              <a:ext cx="21814917" cy="25400"/>
            </a:xfrm>
            <a:custGeom>
              <a:avLst/>
              <a:gdLst/>
              <a:ahLst/>
              <a:cxnLst/>
              <a:rect l="l" t="t" r="r" b="b"/>
              <a:pathLst>
                <a:path w="21814917" h="25400">
                  <a:moveTo>
                    <a:pt x="0" y="0"/>
                  </a:moveTo>
                  <a:lnTo>
                    <a:pt x="21814917" y="0"/>
                  </a:lnTo>
                  <a:lnTo>
                    <a:pt x="21814917" y="25400"/>
                  </a:lnTo>
                  <a:lnTo>
                    <a:pt x="0" y="25400"/>
                  </a:lnTo>
                  <a:close/>
                </a:path>
              </a:pathLst>
            </a:custGeom>
            <a:solidFill>
              <a:srgbClr val="A5A5A5"/>
            </a:solidFill>
          </p:spPr>
          <p:txBody>
            <a:bodyPr/>
            <a:lstStyle/>
            <a:p>
              <a:endParaRPr lang="en-GB"/>
            </a:p>
          </p:txBody>
        </p:sp>
      </p:grpSp>
      <p:sp>
        <p:nvSpPr>
          <p:cNvPr id="18" name="TextBox 18"/>
          <p:cNvSpPr txBox="1"/>
          <p:nvPr/>
        </p:nvSpPr>
        <p:spPr>
          <a:xfrm>
            <a:off x="1207908" y="7578770"/>
            <a:ext cx="16035470" cy="1483995"/>
          </a:xfrm>
          <a:prstGeom prst="rect">
            <a:avLst/>
          </a:prstGeom>
        </p:spPr>
        <p:txBody>
          <a:bodyPr lIns="0" tIns="0" rIns="0" bIns="0" rtlCol="0" anchor="t">
            <a:spAutoFit/>
          </a:bodyPr>
          <a:lstStyle/>
          <a:p>
            <a:pPr algn="l">
              <a:lnSpc>
                <a:spcPts val="7128"/>
              </a:lnSpc>
            </a:pPr>
            <a:r>
              <a:rPr lang="en-US" sz="6600">
                <a:solidFill>
                  <a:srgbClr val="000000"/>
                </a:solidFill>
                <a:latin typeface="Calibri (MS)"/>
                <a:ea typeface="Calibri (MS)"/>
                <a:cs typeface="Calibri (MS)"/>
                <a:sym typeface="Calibri (MS)"/>
              </a:rPr>
              <a:t>4- The Critical Industrial Relations School.</a:t>
            </a:r>
          </a:p>
        </p:txBody>
      </p:sp>
      <p:pic>
        <p:nvPicPr>
          <p:cNvPr id="21" name="Graphic 21">
            <a:extLst>
              <a:ext uri="{FF2B5EF4-FFF2-40B4-BE49-F238E27FC236}">
                <a16:creationId xmlns:a16="http://schemas.microsoft.com/office/drawing/2014/main" id="{49B39D6D-BE18-4F87-23E3-C0B66353D40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244678" cy="1048112"/>
          </a:xfrm>
          <a:prstGeom prst="rect">
            <a:avLst/>
          </a:prstGeom>
        </p:spPr>
      </p:pic>
    </p:spTree>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1927862" y="1443794"/>
            <a:ext cx="5256710" cy="1968986"/>
            <a:chOff x="0" y="0"/>
            <a:chExt cx="7008946" cy="2625314"/>
          </a:xfrm>
        </p:grpSpPr>
        <p:sp>
          <p:nvSpPr>
            <p:cNvPr id="4" name="Freeform 4"/>
            <p:cNvSpPr/>
            <p:nvPr/>
          </p:nvSpPr>
          <p:spPr>
            <a:xfrm>
              <a:off x="0" y="0"/>
              <a:ext cx="7008946" cy="2625314"/>
            </a:xfrm>
            <a:custGeom>
              <a:avLst/>
              <a:gdLst/>
              <a:ahLst/>
              <a:cxnLst/>
              <a:rect l="l" t="t" r="r" b="b"/>
              <a:pathLst>
                <a:path w="7008946" h="2625314">
                  <a:moveTo>
                    <a:pt x="0" y="0"/>
                  </a:moveTo>
                  <a:lnTo>
                    <a:pt x="7008946" y="0"/>
                  </a:lnTo>
                  <a:lnTo>
                    <a:pt x="7008946" y="2625314"/>
                  </a:lnTo>
                  <a:lnTo>
                    <a:pt x="0" y="2625314"/>
                  </a:lnTo>
                  <a:close/>
                </a:path>
              </a:pathLst>
            </a:custGeom>
            <a:solidFill>
              <a:srgbClr val="000000">
                <a:alpha val="0"/>
              </a:srgbClr>
            </a:solidFill>
          </p:spPr>
          <p:txBody>
            <a:bodyPr/>
            <a:lstStyle/>
            <a:p>
              <a:endParaRPr lang="en-GB"/>
            </a:p>
          </p:txBody>
        </p:sp>
        <p:sp>
          <p:nvSpPr>
            <p:cNvPr id="5" name="TextBox 5"/>
            <p:cNvSpPr txBox="1"/>
            <p:nvPr/>
          </p:nvSpPr>
          <p:spPr>
            <a:xfrm>
              <a:off x="0" y="-85725"/>
              <a:ext cx="7008946" cy="2711039"/>
            </a:xfrm>
            <a:prstGeom prst="rect">
              <a:avLst/>
            </a:prstGeom>
          </p:spPr>
          <p:txBody>
            <a:bodyPr lIns="0" tIns="0" rIns="0" bIns="0" rtlCol="0" anchor="b"/>
            <a:lstStyle/>
            <a:p>
              <a:pPr algn="l">
                <a:lnSpc>
                  <a:spcPts val="9720"/>
                </a:lnSpc>
              </a:pPr>
              <a:r>
                <a:rPr lang="en-US" sz="9000" b="1">
                  <a:solidFill>
                    <a:srgbClr val="000000"/>
                  </a:solidFill>
                  <a:latin typeface="Calibri (MS) Bold"/>
                  <a:ea typeface="Calibri (MS) Bold"/>
                  <a:cs typeface="Calibri (MS) Bold"/>
                  <a:sym typeface="Calibri (MS) Bold"/>
                </a:rPr>
                <a:t>1ˢᵗ school:</a:t>
              </a:r>
            </a:p>
          </p:txBody>
        </p:sp>
      </p:grpSp>
      <p:sp>
        <p:nvSpPr>
          <p:cNvPr id="6" name="TextBox 6"/>
          <p:cNvSpPr txBox="1"/>
          <p:nvPr/>
        </p:nvSpPr>
        <p:spPr>
          <a:xfrm>
            <a:off x="2605665" y="4473484"/>
            <a:ext cx="12650288" cy="4324002"/>
          </a:xfrm>
          <a:prstGeom prst="rect">
            <a:avLst/>
          </a:prstGeom>
        </p:spPr>
        <p:txBody>
          <a:bodyPr lIns="0" tIns="0" rIns="0" bIns="0" rtlCol="0" anchor="t">
            <a:spAutoFit/>
          </a:bodyPr>
          <a:lstStyle/>
          <a:p>
            <a:pPr algn="l">
              <a:lnSpc>
                <a:spcPts val="10692"/>
              </a:lnSpc>
            </a:pPr>
            <a:r>
              <a:rPr lang="en-US" sz="9900" b="1">
                <a:solidFill>
                  <a:srgbClr val="000000"/>
                </a:solidFill>
                <a:latin typeface="Calibri (MS) Bold"/>
                <a:ea typeface="Calibri (MS) Bold"/>
                <a:cs typeface="Calibri (MS) Bold"/>
                <a:sym typeface="Calibri (MS) Bold"/>
              </a:rPr>
              <a:t>The Neoliberal School</a:t>
            </a:r>
          </a:p>
        </p:txBody>
      </p:sp>
      <p:pic>
        <p:nvPicPr>
          <p:cNvPr id="9" name="Graphic 21">
            <a:extLst>
              <a:ext uri="{FF2B5EF4-FFF2-40B4-BE49-F238E27FC236}">
                <a16:creationId xmlns:a16="http://schemas.microsoft.com/office/drawing/2014/main" id="{00A18A87-4331-77A8-2E2C-0929371375B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244678" cy="1048112"/>
          </a:xfrm>
          <a:prstGeom prst="rect">
            <a:avLst/>
          </a:prstGeom>
        </p:spPr>
      </p:pic>
    </p:spTree>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952500" y="961234"/>
            <a:ext cx="5127988" cy="8374722"/>
            <a:chOff x="0" y="0"/>
            <a:chExt cx="6837318" cy="11166296"/>
          </a:xfrm>
        </p:grpSpPr>
        <p:sp>
          <p:nvSpPr>
            <p:cNvPr id="4" name="Freeform 4"/>
            <p:cNvSpPr/>
            <p:nvPr/>
          </p:nvSpPr>
          <p:spPr>
            <a:xfrm>
              <a:off x="0" y="0"/>
              <a:ext cx="6837318" cy="11166296"/>
            </a:xfrm>
            <a:custGeom>
              <a:avLst/>
              <a:gdLst/>
              <a:ahLst/>
              <a:cxnLst/>
              <a:rect l="l" t="t" r="r" b="b"/>
              <a:pathLst>
                <a:path w="6837318" h="11166296">
                  <a:moveTo>
                    <a:pt x="0" y="0"/>
                  </a:moveTo>
                  <a:lnTo>
                    <a:pt x="6837318" y="0"/>
                  </a:lnTo>
                  <a:lnTo>
                    <a:pt x="6837318" y="11166296"/>
                  </a:lnTo>
                  <a:lnTo>
                    <a:pt x="0" y="11166296"/>
                  </a:lnTo>
                  <a:close/>
                </a:path>
              </a:pathLst>
            </a:custGeom>
            <a:solidFill>
              <a:srgbClr val="000000">
                <a:alpha val="0"/>
              </a:srgbClr>
            </a:solidFill>
          </p:spPr>
          <p:txBody>
            <a:bodyPr/>
            <a:lstStyle/>
            <a:p>
              <a:endParaRPr lang="en-GB"/>
            </a:p>
          </p:txBody>
        </p:sp>
        <p:sp>
          <p:nvSpPr>
            <p:cNvPr id="5" name="TextBox 5"/>
            <p:cNvSpPr txBox="1"/>
            <p:nvPr/>
          </p:nvSpPr>
          <p:spPr>
            <a:xfrm>
              <a:off x="0" y="-76200"/>
              <a:ext cx="6837318" cy="11242496"/>
            </a:xfrm>
            <a:prstGeom prst="rect">
              <a:avLst/>
            </a:prstGeom>
          </p:spPr>
          <p:txBody>
            <a:bodyPr lIns="0" tIns="0" rIns="0" bIns="0" rtlCol="0" anchor="ctr"/>
            <a:lstStyle/>
            <a:p>
              <a:pPr algn="l">
                <a:lnSpc>
                  <a:spcPts val="8748"/>
                </a:lnSpc>
              </a:pPr>
              <a:r>
                <a:rPr lang="en-US" sz="8100">
                  <a:solidFill>
                    <a:srgbClr val="000000"/>
                  </a:solidFill>
                  <a:latin typeface="Calibri (MS) Light"/>
                  <a:ea typeface="Calibri (MS) Light"/>
                  <a:cs typeface="Calibri (MS) Light"/>
                  <a:sym typeface="Calibri (MS) Light"/>
                </a:rPr>
                <a:t>The Neoliberal School</a:t>
              </a:r>
            </a:p>
          </p:txBody>
        </p:sp>
      </p:grpSp>
      <p:grpSp>
        <p:nvGrpSpPr>
          <p:cNvPr id="6" name="Group 6"/>
          <p:cNvGrpSpPr/>
          <p:nvPr/>
        </p:nvGrpSpPr>
        <p:grpSpPr>
          <a:xfrm>
            <a:off x="6962502" y="3258461"/>
            <a:ext cx="10369818" cy="1749480"/>
            <a:chOff x="0" y="0"/>
            <a:chExt cx="13826424" cy="2332640"/>
          </a:xfrm>
        </p:grpSpPr>
        <p:sp>
          <p:nvSpPr>
            <p:cNvPr id="7" name="Freeform 7"/>
            <p:cNvSpPr/>
            <p:nvPr/>
          </p:nvSpPr>
          <p:spPr>
            <a:xfrm>
              <a:off x="12700" y="12700"/>
              <a:ext cx="13801091" cy="2307209"/>
            </a:xfrm>
            <a:custGeom>
              <a:avLst/>
              <a:gdLst/>
              <a:ahLst/>
              <a:cxnLst/>
              <a:rect l="l" t="t" r="r" b="b"/>
              <a:pathLst>
                <a:path w="13801091" h="2307209">
                  <a:moveTo>
                    <a:pt x="0" y="384556"/>
                  </a:moveTo>
                  <a:cubicBezTo>
                    <a:pt x="0" y="172212"/>
                    <a:pt x="173736" y="0"/>
                    <a:pt x="388112" y="0"/>
                  </a:cubicBezTo>
                  <a:lnTo>
                    <a:pt x="13412978" y="0"/>
                  </a:lnTo>
                  <a:cubicBezTo>
                    <a:pt x="13627354" y="0"/>
                    <a:pt x="13801091" y="172212"/>
                    <a:pt x="13801091" y="384556"/>
                  </a:cubicBezTo>
                  <a:lnTo>
                    <a:pt x="13801091" y="1922653"/>
                  </a:lnTo>
                  <a:cubicBezTo>
                    <a:pt x="13801091" y="2134997"/>
                    <a:pt x="13627354" y="2307209"/>
                    <a:pt x="13412978" y="2307209"/>
                  </a:cubicBezTo>
                  <a:lnTo>
                    <a:pt x="388112" y="2307209"/>
                  </a:lnTo>
                  <a:cubicBezTo>
                    <a:pt x="173736" y="2307209"/>
                    <a:pt x="0" y="2135124"/>
                    <a:pt x="0" y="1922653"/>
                  </a:cubicBezTo>
                  <a:close/>
                </a:path>
              </a:pathLst>
            </a:custGeom>
            <a:solidFill>
              <a:srgbClr val="5B9BD5"/>
            </a:solidFill>
          </p:spPr>
          <p:txBody>
            <a:bodyPr/>
            <a:lstStyle/>
            <a:p>
              <a:endParaRPr lang="en-GB"/>
            </a:p>
          </p:txBody>
        </p:sp>
        <p:sp>
          <p:nvSpPr>
            <p:cNvPr id="8" name="Freeform 8"/>
            <p:cNvSpPr/>
            <p:nvPr/>
          </p:nvSpPr>
          <p:spPr>
            <a:xfrm>
              <a:off x="0" y="0"/>
              <a:ext cx="13826491" cy="2332609"/>
            </a:xfrm>
            <a:custGeom>
              <a:avLst/>
              <a:gdLst/>
              <a:ahLst/>
              <a:cxnLst/>
              <a:rect l="l" t="t" r="r" b="b"/>
              <a:pathLst>
                <a:path w="13826491" h="2332609">
                  <a:moveTo>
                    <a:pt x="0" y="397256"/>
                  </a:moveTo>
                  <a:cubicBezTo>
                    <a:pt x="0" y="177800"/>
                    <a:pt x="179578" y="0"/>
                    <a:pt x="400812" y="0"/>
                  </a:cubicBezTo>
                  <a:lnTo>
                    <a:pt x="13425678" y="0"/>
                  </a:lnTo>
                  <a:lnTo>
                    <a:pt x="13425678" y="12700"/>
                  </a:lnTo>
                  <a:lnTo>
                    <a:pt x="13425678" y="0"/>
                  </a:lnTo>
                  <a:cubicBezTo>
                    <a:pt x="13646913" y="0"/>
                    <a:pt x="13826491" y="177800"/>
                    <a:pt x="13826491" y="397256"/>
                  </a:cubicBezTo>
                  <a:lnTo>
                    <a:pt x="13813791" y="397256"/>
                  </a:lnTo>
                  <a:lnTo>
                    <a:pt x="13826491" y="397256"/>
                  </a:lnTo>
                  <a:lnTo>
                    <a:pt x="13826491" y="1935353"/>
                  </a:lnTo>
                  <a:lnTo>
                    <a:pt x="13813791" y="1935353"/>
                  </a:lnTo>
                  <a:lnTo>
                    <a:pt x="13826491" y="1935353"/>
                  </a:lnTo>
                  <a:cubicBezTo>
                    <a:pt x="13826491" y="2154809"/>
                    <a:pt x="13646913" y="2332609"/>
                    <a:pt x="13425678" y="2332609"/>
                  </a:cubicBezTo>
                  <a:lnTo>
                    <a:pt x="13425678" y="2319909"/>
                  </a:lnTo>
                  <a:lnTo>
                    <a:pt x="13425678" y="2332609"/>
                  </a:lnTo>
                  <a:lnTo>
                    <a:pt x="400812" y="2332609"/>
                  </a:lnTo>
                  <a:lnTo>
                    <a:pt x="400812" y="2319909"/>
                  </a:lnTo>
                  <a:lnTo>
                    <a:pt x="400812" y="2332609"/>
                  </a:lnTo>
                  <a:cubicBezTo>
                    <a:pt x="179578" y="2332609"/>
                    <a:pt x="0" y="2154809"/>
                    <a:pt x="0" y="1935353"/>
                  </a:cubicBezTo>
                  <a:lnTo>
                    <a:pt x="0" y="397256"/>
                  </a:lnTo>
                  <a:lnTo>
                    <a:pt x="12700" y="397256"/>
                  </a:lnTo>
                  <a:lnTo>
                    <a:pt x="0" y="397256"/>
                  </a:lnTo>
                  <a:moveTo>
                    <a:pt x="25400" y="397256"/>
                  </a:moveTo>
                  <a:lnTo>
                    <a:pt x="25400" y="1935353"/>
                  </a:lnTo>
                  <a:lnTo>
                    <a:pt x="12700" y="1935353"/>
                  </a:lnTo>
                  <a:lnTo>
                    <a:pt x="25400" y="1935353"/>
                  </a:lnTo>
                  <a:cubicBezTo>
                    <a:pt x="25400" y="2140585"/>
                    <a:pt x="193294" y="2307209"/>
                    <a:pt x="400812" y="2307209"/>
                  </a:cubicBezTo>
                  <a:lnTo>
                    <a:pt x="13425678" y="2307209"/>
                  </a:lnTo>
                  <a:cubicBezTo>
                    <a:pt x="13633069" y="2307209"/>
                    <a:pt x="13801091" y="2140585"/>
                    <a:pt x="13801091" y="1935353"/>
                  </a:cubicBezTo>
                  <a:lnTo>
                    <a:pt x="13801091" y="397256"/>
                  </a:lnTo>
                  <a:cubicBezTo>
                    <a:pt x="13801091" y="192024"/>
                    <a:pt x="13633196" y="25400"/>
                    <a:pt x="13425678" y="25400"/>
                  </a:cubicBezTo>
                  <a:lnTo>
                    <a:pt x="400812" y="25400"/>
                  </a:lnTo>
                  <a:lnTo>
                    <a:pt x="400812" y="12700"/>
                  </a:lnTo>
                  <a:lnTo>
                    <a:pt x="400812" y="25400"/>
                  </a:lnTo>
                  <a:cubicBezTo>
                    <a:pt x="193294" y="25400"/>
                    <a:pt x="25400" y="192024"/>
                    <a:pt x="25400" y="397256"/>
                  </a:cubicBezTo>
                  <a:close/>
                </a:path>
              </a:pathLst>
            </a:custGeom>
            <a:solidFill>
              <a:srgbClr val="FFFFFF"/>
            </a:solidFill>
          </p:spPr>
          <p:txBody>
            <a:bodyPr/>
            <a:lstStyle/>
            <a:p>
              <a:endParaRPr lang="en-GB"/>
            </a:p>
          </p:txBody>
        </p:sp>
      </p:grpSp>
      <p:grpSp>
        <p:nvGrpSpPr>
          <p:cNvPr id="9" name="Group 9"/>
          <p:cNvGrpSpPr/>
          <p:nvPr/>
        </p:nvGrpSpPr>
        <p:grpSpPr>
          <a:xfrm>
            <a:off x="7046974" y="3342933"/>
            <a:ext cx="10200873" cy="1580535"/>
            <a:chOff x="0" y="0"/>
            <a:chExt cx="13601164" cy="2107380"/>
          </a:xfrm>
        </p:grpSpPr>
        <p:sp>
          <p:nvSpPr>
            <p:cNvPr id="10" name="Freeform 10"/>
            <p:cNvSpPr/>
            <p:nvPr/>
          </p:nvSpPr>
          <p:spPr>
            <a:xfrm>
              <a:off x="0" y="0"/>
              <a:ext cx="13601164" cy="2107380"/>
            </a:xfrm>
            <a:custGeom>
              <a:avLst/>
              <a:gdLst/>
              <a:ahLst/>
              <a:cxnLst/>
              <a:rect l="l" t="t" r="r" b="b"/>
              <a:pathLst>
                <a:path w="13601164" h="2107380">
                  <a:moveTo>
                    <a:pt x="0" y="0"/>
                  </a:moveTo>
                  <a:lnTo>
                    <a:pt x="13601164" y="0"/>
                  </a:lnTo>
                  <a:lnTo>
                    <a:pt x="13601164" y="2107380"/>
                  </a:lnTo>
                  <a:lnTo>
                    <a:pt x="0" y="2107380"/>
                  </a:lnTo>
                  <a:close/>
                </a:path>
              </a:pathLst>
            </a:custGeom>
            <a:solidFill>
              <a:srgbClr val="000000">
                <a:alpha val="0"/>
              </a:srgbClr>
            </a:solidFill>
          </p:spPr>
          <p:txBody>
            <a:bodyPr/>
            <a:lstStyle/>
            <a:p>
              <a:endParaRPr lang="en-GB"/>
            </a:p>
          </p:txBody>
        </p:sp>
        <p:sp>
          <p:nvSpPr>
            <p:cNvPr id="11" name="TextBox 11"/>
            <p:cNvSpPr txBox="1"/>
            <p:nvPr/>
          </p:nvSpPr>
          <p:spPr>
            <a:xfrm>
              <a:off x="0" y="-38100"/>
              <a:ext cx="13601164" cy="2145480"/>
            </a:xfrm>
            <a:prstGeom prst="rect">
              <a:avLst/>
            </a:prstGeom>
          </p:spPr>
          <p:txBody>
            <a:bodyPr lIns="0" tIns="0" rIns="0" bIns="0" rtlCol="0" anchor="ctr"/>
            <a:lstStyle/>
            <a:p>
              <a:pPr algn="l">
                <a:lnSpc>
                  <a:spcPts val="4698"/>
                </a:lnSpc>
              </a:pPr>
              <a:r>
                <a:rPr lang="en-US" sz="4350">
                  <a:solidFill>
                    <a:srgbClr val="FFFFFF"/>
                  </a:solidFill>
                  <a:latin typeface="Calibri (MS)"/>
                  <a:ea typeface="Calibri (MS)"/>
                  <a:cs typeface="Calibri (MS)"/>
                  <a:sym typeface="Calibri (MS)"/>
                </a:rPr>
                <a:t>Focuses on the economic activity of self-interested agents.</a:t>
              </a:r>
            </a:p>
          </p:txBody>
        </p:sp>
      </p:grpSp>
      <p:grpSp>
        <p:nvGrpSpPr>
          <p:cNvPr id="12" name="Group 12"/>
          <p:cNvGrpSpPr/>
          <p:nvPr/>
        </p:nvGrpSpPr>
        <p:grpSpPr>
          <a:xfrm>
            <a:off x="6962502" y="5114170"/>
            <a:ext cx="10369818" cy="1749480"/>
            <a:chOff x="0" y="0"/>
            <a:chExt cx="13826424" cy="2332640"/>
          </a:xfrm>
        </p:grpSpPr>
        <p:sp>
          <p:nvSpPr>
            <p:cNvPr id="13" name="Freeform 13"/>
            <p:cNvSpPr/>
            <p:nvPr/>
          </p:nvSpPr>
          <p:spPr>
            <a:xfrm>
              <a:off x="12700" y="12700"/>
              <a:ext cx="13801091" cy="2307209"/>
            </a:xfrm>
            <a:custGeom>
              <a:avLst/>
              <a:gdLst/>
              <a:ahLst/>
              <a:cxnLst/>
              <a:rect l="l" t="t" r="r" b="b"/>
              <a:pathLst>
                <a:path w="13801091" h="2307209">
                  <a:moveTo>
                    <a:pt x="0" y="384556"/>
                  </a:moveTo>
                  <a:cubicBezTo>
                    <a:pt x="0" y="172212"/>
                    <a:pt x="173736" y="0"/>
                    <a:pt x="388112" y="0"/>
                  </a:cubicBezTo>
                  <a:lnTo>
                    <a:pt x="13412978" y="0"/>
                  </a:lnTo>
                  <a:cubicBezTo>
                    <a:pt x="13627354" y="0"/>
                    <a:pt x="13801091" y="172212"/>
                    <a:pt x="13801091" y="384556"/>
                  </a:cubicBezTo>
                  <a:lnTo>
                    <a:pt x="13801091" y="1922653"/>
                  </a:lnTo>
                  <a:cubicBezTo>
                    <a:pt x="13801091" y="2134997"/>
                    <a:pt x="13627354" y="2307209"/>
                    <a:pt x="13412978" y="2307209"/>
                  </a:cubicBezTo>
                  <a:lnTo>
                    <a:pt x="388112" y="2307209"/>
                  </a:lnTo>
                  <a:cubicBezTo>
                    <a:pt x="173736" y="2307209"/>
                    <a:pt x="0" y="2135124"/>
                    <a:pt x="0" y="1922653"/>
                  </a:cubicBezTo>
                  <a:close/>
                </a:path>
              </a:pathLst>
            </a:custGeom>
            <a:solidFill>
              <a:srgbClr val="B2C500"/>
            </a:solidFill>
          </p:spPr>
          <p:txBody>
            <a:bodyPr/>
            <a:lstStyle/>
            <a:p>
              <a:endParaRPr lang="en-GB"/>
            </a:p>
          </p:txBody>
        </p:sp>
        <p:sp>
          <p:nvSpPr>
            <p:cNvPr id="14" name="Freeform 14"/>
            <p:cNvSpPr/>
            <p:nvPr/>
          </p:nvSpPr>
          <p:spPr>
            <a:xfrm>
              <a:off x="0" y="0"/>
              <a:ext cx="13826491" cy="2332609"/>
            </a:xfrm>
            <a:custGeom>
              <a:avLst/>
              <a:gdLst/>
              <a:ahLst/>
              <a:cxnLst/>
              <a:rect l="l" t="t" r="r" b="b"/>
              <a:pathLst>
                <a:path w="13826491" h="2332609">
                  <a:moveTo>
                    <a:pt x="0" y="397256"/>
                  </a:moveTo>
                  <a:cubicBezTo>
                    <a:pt x="0" y="177800"/>
                    <a:pt x="179578" y="0"/>
                    <a:pt x="400812" y="0"/>
                  </a:cubicBezTo>
                  <a:lnTo>
                    <a:pt x="13425678" y="0"/>
                  </a:lnTo>
                  <a:lnTo>
                    <a:pt x="13425678" y="12700"/>
                  </a:lnTo>
                  <a:lnTo>
                    <a:pt x="13425678" y="0"/>
                  </a:lnTo>
                  <a:cubicBezTo>
                    <a:pt x="13646913" y="0"/>
                    <a:pt x="13826491" y="177800"/>
                    <a:pt x="13826491" y="397256"/>
                  </a:cubicBezTo>
                  <a:lnTo>
                    <a:pt x="13813791" y="397256"/>
                  </a:lnTo>
                  <a:lnTo>
                    <a:pt x="13826491" y="397256"/>
                  </a:lnTo>
                  <a:lnTo>
                    <a:pt x="13826491" y="1935353"/>
                  </a:lnTo>
                  <a:lnTo>
                    <a:pt x="13813791" y="1935353"/>
                  </a:lnTo>
                  <a:lnTo>
                    <a:pt x="13826491" y="1935353"/>
                  </a:lnTo>
                  <a:cubicBezTo>
                    <a:pt x="13826491" y="2154809"/>
                    <a:pt x="13646913" y="2332609"/>
                    <a:pt x="13425678" y="2332609"/>
                  </a:cubicBezTo>
                  <a:lnTo>
                    <a:pt x="13425678" y="2319909"/>
                  </a:lnTo>
                  <a:lnTo>
                    <a:pt x="13425678" y="2332609"/>
                  </a:lnTo>
                  <a:lnTo>
                    <a:pt x="400812" y="2332609"/>
                  </a:lnTo>
                  <a:lnTo>
                    <a:pt x="400812" y="2319909"/>
                  </a:lnTo>
                  <a:lnTo>
                    <a:pt x="400812" y="2332609"/>
                  </a:lnTo>
                  <a:cubicBezTo>
                    <a:pt x="179578" y="2332609"/>
                    <a:pt x="0" y="2154809"/>
                    <a:pt x="0" y="1935353"/>
                  </a:cubicBezTo>
                  <a:lnTo>
                    <a:pt x="0" y="397256"/>
                  </a:lnTo>
                  <a:lnTo>
                    <a:pt x="12700" y="397256"/>
                  </a:lnTo>
                  <a:lnTo>
                    <a:pt x="0" y="397256"/>
                  </a:lnTo>
                  <a:moveTo>
                    <a:pt x="25400" y="397256"/>
                  </a:moveTo>
                  <a:lnTo>
                    <a:pt x="25400" y="1935353"/>
                  </a:lnTo>
                  <a:lnTo>
                    <a:pt x="12700" y="1935353"/>
                  </a:lnTo>
                  <a:lnTo>
                    <a:pt x="25400" y="1935353"/>
                  </a:lnTo>
                  <a:cubicBezTo>
                    <a:pt x="25400" y="2140585"/>
                    <a:pt x="193294" y="2307209"/>
                    <a:pt x="400812" y="2307209"/>
                  </a:cubicBezTo>
                  <a:lnTo>
                    <a:pt x="13425678" y="2307209"/>
                  </a:lnTo>
                  <a:cubicBezTo>
                    <a:pt x="13633069" y="2307209"/>
                    <a:pt x="13801091" y="2140585"/>
                    <a:pt x="13801091" y="1935353"/>
                  </a:cubicBezTo>
                  <a:lnTo>
                    <a:pt x="13801091" y="397256"/>
                  </a:lnTo>
                  <a:cubicBezTo>
                    <a:pt x="13801091" y="192024"/>
                    <a:pt x="13633196" y="25400"/>
                    <a:pt x="13425678" y="25400"/>
                  </a:cubicBezTo>
                  <a:lnTo>
                    <a:pt x="400812" y="25400"/>
                  </a:lnTo>
                  <a:lnTo>
                    <a:pt x="400812" y="12700"/>
                  </a:lnTo>
                  <a:lnTo>
                    <a:pt x="400812" y="25400"/>
                  </a:lnTo>
                  <a:cubicBezTo>
                    <a:pt x="193294" y="25400"/>
                    <a:pt x="25400" y="192024"/>
                    <a:pt x="25400" y="397256"/>
                  </a:cubicBezTo>
                  <a:close/>
                </a:path>
              </a:pathLst>
            </a:custGeom>
            <a:solidFill>
              <a:srgbClr val="FFFFFF"/>
            </a:solidFill>
          </p:spPr>
          <p:txBody>
            <a:bodyPr/>
            <a:lstStyle/>
            <a:p>
              <a:endParaRPr lang="en-GB"/>
            </a:p>
          </p:txBody>
        </p:sp>
      </p:grpSp>
      <p:grpSp>
        <p:nvGrpSpPr>
          <p:cNvPr id="15" name="Group 15"/>
          <p:cNvGrpSpPr/>
          <p:nvPr/>
        </p:nvGrpSpPr>
        <p:grpSpPr>
          <a:xfrm>
            <a:off x="7046974" y="5198643"/>
            <a:ext cx="10200873" cy="1580535"/>
            <a:chOff x="0" y="0"/>
            <a:chExt cx="13601164" cy="2107380"/>
          </a:xfrm>
        </p:grpSpPr>
        <p:sp>
          <p:nvSpPr>
            <p:cNvPr id="16" name="Freeform 16"/>
            <p:cNvSpPr/>
            <p:nvPr/>
          </p:nvSpPr>
          <p:spPr>
            <a:xfrm>
              <a:off x="0" y="0"/>
              <a:ext cx="13601164" cy="2107380"/>
            </a:xfrm>
            <a:custGeom>
              <a:avLst/>
              <a:gdLst/>
              <a:ahLst/>
              <a:cxnLst/>
              <a:rect l="l" t="t" r="r" b="b"/>
              <a:pathLst>
                <a:path w="13601164" h="2107380">
                  <a:moveTo>
                    <a:pt x="0" y="0"/>
                  </a:moveTo>
                  <a:lnTo>
                    <a:pt x="13601164" y="0"/>
                  </a:lnTo>
                  <a:lnTo>
                    <a:pt x="13601164" y="2107380"/>
                  </a:lnTo>
                  <a:lnTo>
                    <a:pt x="0" y="2107380"/>
                  </a:lnTo>
                  <a:close/>
                </a:path>
              </a:pathLst>
            </a:custGeom>
            <a:solidFill>
              <a:srgbClr val="000000">
                <a:alpha val="0"/>
              </a:srgbClr>
            </a:solidFill>
          </p:spPr>
          <p:txBody>
            <a:bodyPr/>
            <a:lstStyle/>
            <a:p>
              <a:endParaRPr lang="en-GB"/>
            </a:p>
          </p:txBody>
        </p:sp>
        <p:sp>
          <p:nvSpPr>
            <p:cNvPr id="17" name="TextBox 17"/>
            <p:cNvSpPr txBox="1"/>
            <p:nvPr/>
          </p:nvSpPr>
          <p:spPr>
            <a:xfrm>
              <a:off x="0" y="-38100"/>
              <a:ext cx="13601164" cy="2145480"/>
            </a:xfrm>
            <a:prstGeom prst="rect">
              <a:avLst/>
            </a:prstGeom>
          </p:spPr>
          <p:txBody>
            <a:bodyPr lIns="0" tIns="0" rIns="0" bIns="0" rtlCol="0" anchor="ctr"/>
            <a:lstStyle/>
            <a:p>
              <a:pPr algn="l">
                <a:lnSpc>
                  <a:spcPts val="4698"/>
                </a:lnSpc>
              </a:pPr>
              <a:r>
                <a:rPr lang="en-US" sz="4350">
                  <a:solidFill>
                    <a:srgbClr val="FFFFFF"/>
                  </a:solidFill>
                  <a:latin typeface="Calibri (MS)"/>
                  <a:ea typeface="Calibri (MS)"/>
                  <a:cs typeface="Calibri (MS)"/>
                  <a:sym typeface="Calibri (MS)"/>
                </a:rPr>
                <a:t>Efficiency, equity, and voice achieved through free-market competition.</a:t>
              </a:r>
            </a:p>
          </p:txBody>
        </p:sp>
      </p:grpSp>
      <p:grpSp>
        <p:nvGrpSpPr>
          <p:cNvPr id="18" name="Group 18"/>
          <p:cNvGrpSpPr/>
          <p:nvPr/>
        </p:nvGrpSpPr>
        <p:grpSpPr>
          <a:xfrm>
            <a:off x="6962502" y="6969880"/>
            <a:ext cx="10369818" cy="1749480"/>
            <a:chOff x="0" y="0"/>
            <a:chExt cx="13826424" cy="2332640"/>
          </a:xfrm>
        </p:grpSpPr>
        <p:sp>
          <p:nvSpPr>
            <p:cNvPr id="19" name="Freeform 19"/>
            <p:cNvSpPr/>
            <p:nvPr/>
          </p:nvSpPr>
          <p:spPr>
            <a:xfrm>
              <a:off x="12700" y="12700"/>
              <a:ext cx="13801091" cy="2307209"/>
            </a:xfrm>
            <a:custGeom>
              <a:avLst/>
              <a:gdLst/>
              <a:ahLst/>
              <a:cxnLst/>
              <a:rect l="l" t="t" r="r" b="b"/>
              <a:pathLst>
                <a:path w="13801091" h="2307209">
                  <a:moveTo>
                    <a:pt x="0" y="384556"/>
                  </a:moveTo>
                  <a:cubicBezTo>
                    <a:pt x="0" y="172212"/>
                    <a:pt x="173736" y="0"/>
                    <a:pt x="388112" y="0"/>
                  </a:cubicBezTo>
                  <a:lnTo>
                    <a:pt x="13412978" y="0"/>
                  </a:lnTo>
                  <a:cubicBezTo>
                    <a:pt x="13627354" y="0"/>
                    <a:pt x="13801091" y="172212"/>
                    <a:pt x="13801091" y="384556"/>
                  </a:cubicBezTo>
                  <a:lnTo>
                    <a:pt x="13801091" y="1922653"/>
                  </a:lnTo>
                  <a:cubicBezTo>
                    <a:pt x="13801091" y="2134997"/>
                    <a:pt x="13627354" y="2307209"/>
                    <a:pt x="13412978" y="2307209"/>
                  </a:cubicBezTo>
                  <a:lnTo>
                    <a:pt x="388112" y="2307209"/>
                  </a:lnTo>
                  <a:cubicBezTo>
                    <a:pt x="173736" y="2307209"/>
                    <a:pt x="0" y="2135124"/>
                    <a:pt x="0" y="1922653"/>
                  </a:cubicBezTo>
                  <a:close/>
                </a:path>
              </a:pathLst>
            </a:custGeom>
            <a:solidFill>
              <a:srgbClr val="9C47AD"/>
            </a:solidFill>
          </p:spPr>
          <p:txBody>
            <a:bodyPr/>
            <a:lstStyle/>
            <a:p>
              <a:endParaRPr lang="en-GB"/>
            </a:p>
          </p:txBody>
        </p:sp>
        <p:sp>
          <p:nvSpPr>
            <p:cNvPr id="20" name="Freeform 20"/>
            <p:cNvSpPr/>
            <p:nvPr/>
          </p:nvSpPr>
          <p:spPr>
            <a:xfrm>
              <a:off x="0" y="0"/>
              <a:ext cx="13826491" cy="2332609"/>
            </a:xfrm>
            <a:custGeom>
              <a:avLst/>
              <a:gdLst/>
              <a:ahLst/>
              <a:cxnLst/>
              <a:rect l="l" t="t" r="r" b="b"/>
              <a:pathLst>
                <a:path w="13826491" h="2332609">
                  <a:moveTo>
                    <a:pt x="0" y="397256"/>
                  </a:moveTo>
                  <a:cubicBezTo>
                    <a:pt x="0" y="177800"/>
                    <a:pt x="179578" y="0"/>
                    <a:pt x="400812" y="0"/>
                  </a:cubicBezTo>
                  <a:lnTo>
                    <a:pt x="13425678" y="0"/>
                  </a:lnTo>
                  <a:lnTo>
                    <a:pt x="13425678" y="12700"/>
                  </a:lnTo>
                  <a:lnTo>
                    <a:pt x="13425678" y="0"/>
                  </a:lnTo>
                  <a:cubicBezTo>
                    <a:pt x="13646913" y="0"/>
                    <a:pt x="13826491" y="177800"/>
                    <a:pt x="13826491" y="397256"/>
                  </a:cubicBezTo>
                  <a:lnTo>
                    <a:pt x="13813791" y="397256"/>
                  </a:lnTo>
                  <a:lnTo>
                    <a:pt x="13826491" y="397256"/>
                  </a:lnTo>
                  <a:lnTo>
                    <a:pt x="13826491" y="1935353"/>
                  </a:lnTo>
                  <a:lnTo>
                    <a:pt x="13813791" y="1935353"/>
                  </a:lnTo>
                  <a:lnTo>
                    <a:pt x="13826491" y="1935353"/>
                  </a:lnTo>
                  <a:cubicBezTo>
                    <a:pt x="13826491" y="2154809"/>
                    <a:pt x="13646913" y="2332609"/>
                    <a:pt x="13425678" y="2332609"/>
                  </a:cubicBezTo>
                  <a:lnTo>
                    <a:pt x="13425678" y="2319909"/>
                  </a:lnTo>
                  <a:lnTo>
                    <a:pt x="13425678" y="2332609"/>
                  </a:lnTo>
                  <a:lnTo>
                    <a:pt x="400812" y="2332609"/>
                  </a:lnTo>
                  <a:lnTo>
                    <a:pt x="400812" y="2319909"/>
                  </a:lnTo>
                  <a:lnTo>
                    <a:pt x="400812" y="2332609"/>
                  </a:lnTo>
                  <a:cubicBezTo>
                    <a:pt x="179578" y="2332609"/>
                    <a:pt x="0" y="2154809"/>
                    <a:pt x="0" y="1935353"/>
                  </a:cubicBezTo>
                  <a:lnTo>
                    <a:pt x="0" y="397256"/>
                  </a:lnTo>
                  <a:lnTo>
                    <a:pt x="12700" y="397256"/>
                  </a:lnTo>
                  <a:lnTo>
                    <a:pt x="0" y="397256"/>
                  </a:lnTo>
                  <a:moveTo>
                    <a:pt x="25400" y="397256"/>
                  </a:moveTo>
                  <a:lnTo>
                    <a:pt x="25400" y="1935353"/>
                  </a:lnTo>
                  <a:lnTo>
                    <a:pt x="12700" y="1935353"/>
                  </a:lnTo>
                  <a:lnTo>
                    <a:pt x="25400" y="1935353"/>
                  </a:lnTo>
                  <a:cubicBezTo>
                    <a:pt x="25400" y="2140585"/>
                    <a:pt x="193294" y="2307209"/>
                    <a:pt x="400812" y="2307209"/>
                  </a:cubicBezTo>
                  <a:lnTo>
                    <a:pt x="13425678" y="2307209"/>
                  </a:lnTo>
                  <a:cubicBezTo>
                    <a:pt x="13633069" y="2307209"/>
                    <a:pt x="13801091" y="2140585"/>
                    <a:pt x="13801091" y="1935353"/>
                  </a:cubicBezTo>
                  <a:lnTo>
                    <a:pt x="13801091" y="397256"/>
                  </a:lnTo>
                  <a:cubicBezTo>
                    <a:pt x="13801091" y="192024"/>
                    <a:pt x="13633196" y="25400"/>
                    <a:pt x="13425678" y="25400"/>
                  </a:cubicBezTo>
                  <a:lnTo>
                    <a:pt x="400812" y="25400"/>
                  </a:lnTo>
                  <a:lnTo>
                    <a:pt x="400812" y="12700"/>
                  </a:lnTo>
                  <a:lnTo>
                    <a:pt x="400812" y="25400"/>
                  </a:lnTo>
                  <a:cubicBezTo>
                    <a:pt x="193294" y="25400"/>
                    <a:pt x="25400" y="192024"/>
                    <a:pt x="25400" y="397256"/>
                  </a:cubicBezTo>
                  <a:close/>
                </a:path>
              </a:pathLst>
            </a:custGeom>
            <a:solidFill>
              <a:srgbClr val="FFFFFF"/>
            </a:solidFill>
          </p:spPr>
          <p:txBody>
            <a:bodyPr/>
            <a:lstStyle/>
            <a:p>
              <a:endParaRPr lang="en-GB"/>
            </a:p>
          </p:txBody>
        </p:sp>
      </p:grpSp>
      <p:grpSp>
        <p:nvGrpSpPr>
          <p:cNvPr id="21" name="Group 21"/>
          <p:cNvGrpSpPr/>
          <p:nvPr/>
        </p:nvGrpSpPr>
        <p:grpSpPr>
          <a:xfrm>
            <a:off x="7046974" y="7054353"/>
            <a:ext cx="10200873" cy="1580535"/>
            <a:chOff x="0" y="0"/>
            <a:chExt cx="13601164" cy="2107380"/>
          </a:xfrm>
        </p:grpSpPr>
        <p:sp>
          <p:nvSpPr>
            <p:cNvPr id="22" name="Freeform 22"/>
            <p:cNvSpPr/>
            <p:nvPr/>
          </p:nvSpPr>
          <p:spPr>
            <a:xfrm>
              <a:off x="0" y="0"/>
              <a:ext cx="13601164" cy="2107380"/>
            </a:xfrm>
            <a:custGeom>
              <a:avLst/>
              <a:gdLst/>
              <a:ahLst/>
              <a:cxnLst/>
              <a:rect l="l" t="t" r="r" b="b"/>
              <a:pathLst>
                <a:path w="13601164" h="2107380">
                  <a:moveTo>
                    <a:pt x="0" y="0"/>
                  </a:moveTo>
                  <a:lnTo>
                    <a:pt x="13601164" y="0"/>
                  </a:lnTo>
                  <a:lnTo>
                    <a:pt x="13601164" y="2107380"/>
                  </a:lnTo>
                  <a:lnTo>
                    <a:pt x="0" y="2107380"/>
                  </a:lnTo>
                  <a:close/>
                </a:path>
              </a:pathLst>
            </a:custGeom>
            <a:solidFill>
              <a:srgbClr val="000000">
                <a:alpha val="0"/>
              </a:srgbClr>
            </a:solidFill>
          </p:spPr>
          <p:txBody>
            <a:bodyPr/>
            <a:lstStyle/>
            <a:p>
              <a:endParaRPr lang="en-GB"/>
            </a:p>
          </p:txBody>
        </p:sp>
        <p:sp>
          <p:nvSpPr>
            <p:cNvPr id="23" name="TextBox 23"/>
            <p:cNvSpPr txBox="1"/>
            <p:nvPr/>
          </p:nvSpPr>
          <p:spPr>
            <a:xfrm>
              <a:off x="0" y="-38100"/>
              <a:ext cx="13601164" cy="2145480"/>
            </a:xfrm>
            <a:prstGeom prst="rect">
              <a:avLst/>
            </a:prstGeom>
          </p:spPr>
          <p:txBody>
            <a:bodyPr lIns="0" tIns="0" rIns="0" bIns="0" rtlCol="0" anchor="ctr"/>
            <a:lstStyle/>
            <a:p>
              <a:pPr algn="l">
                <a:lnSpc>
                  <a:spcPts val="4698"/>
                </a:lnSpc>
              </a:pPr>
              <a:r>
                <a:rPr lang="en-US" sz="4350">
                  <a:solidFill>
                    <a:srgbClr val="FFFFFF"/>
                  </a:solidFill>
                  <a:latin typeface="Calibri (MS)"/>
                  <a:ea typeface="Calibri (MS)"/>
                  <a:cs typeface="Calibri (MS)"/>
                  <a:sym typeface="Calibri (MS)"/>
                </a:rPr>
                <a:t>Idealized, prefect competition results in the optimal allocation and pricing of resources.</a:t>
              </a:r>
            </a:p>
          </p:txBody>
        </p:sp>
      </p:grpSp>
      <p:pic>
        <p:nvPicPr>
          <p:cNvPr id="26" name="Graphic 21">
            <a:extLst>
              <a:ext uri="{FF2B5EF4-FFF2-40B4-BE49-F238E27FC236}">
                <a16:creationId xmlns:a16="http://schemas.microsoft.com/office/drawing/2014/main" id="{D6F0DAD7-E0BF-366E-BE97-EE16BB2276C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244678" cy="1048112"/>
          </a:xfrm>
          <a:prstGeom prst="rect">
            <a:avLst/>
          </a:prstGeom>
        </p:spPr>
      </p:pic>
    </p:spTree>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952500" y="961234"/>
            <a:ext cx="5127988" cy="8374722"/>
            <a:chOff x="0" y="0"/>
            <a:chExt cx="6837318" cy="11166296"/>
          </a:xfrm>
        </p:grpSpPr>
        <p:sp>
          <p:nvSpPr>
            <p:cNvPr id="4" name="Freeform 4"/>
            <p:cNvSpPr/>
            <p:nvPr/>
          </p:nvSpPr>
          <p:spPr>
            <a:xfrm>
              <a:off x="0" y="0"/>
              <a:ext cx="6837318" cy="11166296"/>
            </a:xfrm>
            <a:custGeom>
              <a:avLst/>
              <a:gdLst/>
              <a:ahLst/>
              <a:cxnLst/>
              <a:rect l="l" t="t" r="r" b="b"/>
              <a:pathLst>
                <a:path w="6837318" h="11166296">
                  <a:moveTo>
                    <a:pt x="0" y="0"/>
                  </a:moveTo>
                  <a:lnTo>
                    <a:pt x="6837318" y="0"/>
                  </a:lnTo>
                  <a:lnTo>
                    <a:pt x="6837318" y="11166296"/>
                  </a:lnTo>
                  <a:lnTo>
                    <a:pt x="0" y="11166296"/>
                  </a:lnTo>
                  <a:close/>
                </a:path>
              </a:pathLst>
            </a:custGeom>
            <a:solidFill>
              <a:srgbClr val="000000">
                <a:alpha val="0"/>
              </a:srgbClr>
            </a:solidFill>
          </p:spPr>
          <p:txBody>
            <a:bodyPr/>
            <a:lstStyle/>
            <a:p>
              <a:endParaRPr lang="en-GB"/>
            </a:p>
          </p:txBody>
        </p:sp>
        <p:sp>
          <p:nvSpPr>
            <p:cNvPr id="5" name="TextBox 5"/>
            <p:cNvSpPr txBox="1"/>
            <p:nvPr/>
          </p:nvSpPr>
          <p:spPr>
            <a:xfrm>
              <a:off x="0" y="-76200"/>
              <a:ext cx="6837318" cy="11242496"/>
            </a:xfrm>
            <a:prstGeom prst="rect">
              <a:avLst/>
            </a:prstGeom>
          </p:spPr>
          <p:txBody>
            <a:bodyPr lIns="0" tIns="0" rIns="0" bIns="0" rtlCol="0" anchor="ctr"/>
            <a:lstStyle/>
            <a:p>
              <a:pPr algn="l">
                <a:lnSpc>
                  <a:spcPts val="8748"/>
                </a:lnSpc>
              </a:pPr>
              <a:r>
                <a:rPr lang="en-US" sz="8100">
                  <a:solidFill>
                    <a:srgbClr val="000000"/>
                  </a:solidFill>
                  <a:latin typeface="Calibri (MS) Light"/>
                  <a:ea typeface="Calibri (MS) Light"/>
                  <a:cs typeface="Calibri (MS) Light"/>
                  <a:sym typeface="Calibri (MS) Light"/>
                </a:rPr>
                <a:t>The Neoliberal School</a:t>
              </a:r>
            </a:p>
          </p:txBody>
        </p:sp>
      </p:grpSp>
      <p:grpSp>
        <p:nvGrpSpPr>
          <p:cNvPr id="6" name="Group 6"/>
          <p:cNvGrpSpPr/>
          <p:nvPr/>
        </p:nvGrpSpPr>
        <p:grpSpPr>
          <a:xfrm>
            <a:off x="6962502" y="2527344"/>
            <a:ext cx="10369818" cy="2047830"/>
            <a:chOff x="0" y="0"/>
            <a:chExt cx="13826424" cy="2730440"/>
          </a:xfrm>
        </p:grpSpPr>
        <p:sp>
          <p:nvSpPr>
            <p:cNvPr id="7" name="Freeform 7"/>
            <p:cNvSpPr/>
            <p:nvPr/>
          </p:nvSpPr>
          <p:spPr>
            <a:xfrm>
              <a:off x="12700" y="12700"/>
              <a:ext cx="13801091" cy="2705100"/>
            </a:xfrm>
            <a:custGeom>
              <a:avLst/>
              <a:gdLst/>
              <a:ahLst/>
              <a:cxnLst/>
              <a:rect l="l" t="t" r="r" b="b"/>
              <a:pathLst>
                <a:path w="13801091" h="2705100">
                  <a:moveTo>
                    <a:pt x="0" y="450850"/>
                  </a:moveTo>
                  <a:cubicBezTo>
                    <a:pt x="0" y="201803"/>
                    <a:pt x="203327" y="0"/>
                    <a:pt x="454279" y="0"/>
                  </a:cubicBezTo>
                  <a:lnTo>
                    <a:pt x="13346812" y="0"/>
                  </a:lnTo>
                  <a:cubicBezTo>
                    <a:pt x="13597637" y="0"/>
                    <a:pt x="13801091" y="201803"/>
                    <a:pt x="13801091" y="450850"/>
                  </a:cubicBezTo>
                  <a:lnTo>
                    <a:pt x="13801091" y="2254250"/>
                  </a:lnTo>
                  <a:cubicBezTo>
                    <a:pt x="13801091" y="2503297"/>
                    <a:pt x="13597764" y="2705100"/>
                    <a:pt x="13346812" y="2705100"/>
                  </a:cubicBezTo>
                  <a:lnTo>
                    <a:pt x="454279" y="2705100"/>
                  </a:lnTo>
                  <a:cubicBezTo>
                    <a:pt x="203327" y="2705100"/>
                    <a:pt x="0" y="2503170"/>
                    <a:pt x="0" y="2254250"/>
                  </a:cubicBezTo>
                  <a:close/>
                </a:path>
              </a:pathLst>
            </a:custGeom>
            <a:solidFill>
              <a:srgbClr val="5B9BD5"/>
            </a:solidFill>
          </p:spPr>
          <p:txBody>
            <a:bodyPr/>
            <a:lstStyle/>
            <a:p>
              <a:endParaRPr lang="en-GB"/>
            </a:p>
          </p:txBody>
        </p:sp>
        <p:sp>
          <p:nvSpPr>
            <p:cNvPr id="8" name="Freeform 8"/>
            <p:cNvSpPr/>
            <p:nvPr/>
          </p:nvSpPr>
          <p:spPr>
            <a:xfrm>
              <a:off x="0" y="0"/>
              <a:ext cx="13826491" cy="2730500"/>
            </a:xfrm>
            <a:custGeom>
              <a:avLst/>
              <a:gdLst/>
              <a:ahLst/>
              <a:cxnLst/>
              <a:rect l="l" t="t" r="r" b="b"/>
              <a:pathLst>
                <a:path w="13826491" h="2730500">
                  <a:moveTo>
                    <a:pt x="0" y="463550"/>
                  </a:moveTo>
                  <a:cubicBezTo>
                    <a:pt x="0" y="207391"/>
                    <a:pt x="209169" y="0"/>
                    <a:pt x="466979" y="0"/>
                  </a:cubicBezTo>
                  <a:lnTo>
                    <a:pt x="13359512" y="0"/>
                  </a:lnTo>
                  <a:lnTo>
                    <a:pt x="13359512" y="12700"/>
                  </a:lnTo>
                  <a:lnTo>
                    <a:pt x="13359512" y="0"/>
                  </a:lnTo>
                  <a:cubicBezTo>
                    <a:pt x="13617322" y="0"/>
                    <a:pt x="13826491" y="207391"/>
                    <a:pt x="13826491" y="463550"/>
                  </a:cubicBezTo>
                  <a:lnTo>
                    <a:pt x="13813791" y="463550"/>
                  </a:lnTo>
                  <a:lnTo>
                    <a:pt x="13826491" y="463550"/>
                  </a:lnTo>
                  <a:lnTo>
                    <a:pt x="13826491" y="2266950"/>
                  </a:lnTo>
                  <a:lnTo>
                    <a:pt x="13813791" y="2266950"/>
                  </a:lnTo>
                  <a:lnTo>
                    <a:pt x="13826491" y="2266950"/>
                  </a:lnTo>
                  <a:cubicBezTo>
                    <a:pt x="13826491" y="2523109"/>
                    <a:pt x="13617322" y="2730500"/>
                    <a:pt x="13359512" y="2730500"/>
                  </a:cubicBezTo>
                  <a:lnTo>
                    <a:pt x="13359512" y="2717800"/>
                  </a:lnTo>
                  <a:lnTo>
                    <a:pt x="13359512" y="2730500"/>
                  </a:lnTo>
                  <a:lnTo>
                    <a:pt x="466979" y="2730500"/>
                  </a:lnTo>
                  <a:lnTo>
                    <a:pt x="466979" y="2717800"/>
                  </a:lnTo>
                  <a:lnTo>
                    <a:pt x="466979" y="2730500"/>
                  </a:lnTo>
                  <a:cubicBezTo>
                    <a:pt x="209169" y="2730500"/>
                    <a:pt x="0" y="2522982"/>
                    <a:pt x="0" y="2266950"/>
                  </a:cubicBezTo>
                  <a:lnTo>
                    <a:pt x="0" y="463550"/>
                  </a:lnTo>
                  <a:lnTo>
                    <a:pt x="12700" y="463550"/>
                  </a:lnTo>
                  <a:lnTo>
                    <a:pt x="0" y="463550"/>
                  </a:lnTo>
                  <a:moveTo>
                    <a:pt x="25400" y="463550"/>
                  </a:moveTo>
                  <a:lnTo>
                    <a:pt x="25400" y="2266950"/>
                  </a:lnTo>
                  <a:lnTo>
                    <a:pt x="12700" y="2266950"/>
                  </a:lnTo>
                  <a:lnTo>
                    <a:pt x="25400" y="2266950"/>
                  </a:lnTo>
                  <a:cubicBezTo>
                    <a:pt x="25400" y="2508758"/>
                    <a:pt x="223012" y="2705100"/>
                    <a:pt x="466979" y="2705100"/>
                  </a:cubicBezTo>
                  <a:lnTo>
                    <a:pt x="13359512" y="2705100"/>
                  </a:lnTo>
                  <a:cubicBezTo>
                    <a:pt x="13603478" y="2705100"/>
                    <a:pt x="13801091" y="2508885"/>
                    <a:pt x="13801091" y="2266950"/>
                  </a:cubicBezTo>
                  <a:lnTo>
                    <a:pt x="13801091" y="463550"/>
                  </a:lnTo>
                  <a:cubicBezTo>
                    <a:pt x="13801091" y="221615"/>
                    <a:pt x="13603478" y="25400"/>
                    <a:pt x="13359512" y="25400"/>
                  </a:cubicBezTo>
                  <a:lnTo>
                    <a:pt x="466979" y="25400"/>
                  </a:lnTo>
                  <a:lnTo>
                    <a:pt x="466979" y="12700"/>
                  </a:lnTo>
                  <a:lnTo>
                    <a:pt x="466979" y="25400"/>
                  </a:lnTo>
                  <a:cubicBezTo>
                    <a:pt x="223012" y="25400"/>
                    <a:pt x="25400" y="221615"/>
                    <a:pt x="25400" y="463550"/>
                  </a:cubicBezTo>
                  <a:close/>
                </a:path>
              </a:pathLst>
            </a:custGeom>
            <a:solidFill>
              <a:srgbClr val="FFFFFF"/>
            </a:solidFill>
          </p:spPr>
          <p:txBody>
            <a:bodyPr/>
            <a:lstStyle/>
            <a:p>
              <a:endParaRPr lang="en-GB"/>
            </a:p>
          </p:txBody>
        </p:sp>
      </p:grpSp>
      <p:grpSp>
        <p:nvGrpSpPr>
          <p:cNvPr id="9" name="Group 9"/>
          <p:cNvGrpSpPr/>
          <p:nvPr/>
        </p:nvGrpSpPr>
        <p:grpSpPr>
          <a:xfrm>
            <a:off x="7061539" y="2626381"/>
            <a:ext cx="10171743" cy="1849755"/>
            <a:chOff x="0" y="0"/>
            <a:chExt cx="13562324" cy="2466340"/>
          </a:xfrm>
        </p:grpSpPr>
        <p:sp>
          <p:nvSpPr>
            <p:cNvPr id="10" name="Freeform 10"/>
            <p:cNvSpPr/>
            <p:nvPr/>
          </p:nvSpPr>
          <p:spPr>
            <a:xfrm>
              <a:off x="0" y="0"/>
              <a:ext cx="13562324" cy="2466340"/>
            </a:xfrm>
            <a:custGeom>
              <a:avLst/>
              <a:gdLst/>
              <a:ahLst/>
              <a:cxnLst/>
              <a:rect l="l" t="t" r="r" b="b"/>
              <a:pathLst>
                <a:path w="13562324" h="2466340">
                  <a:moveTo>
                    <a:pt x="0" y="0"/>
                  </a:moveTo>
                  <a:lnTo>
                    <a:pt x="13562324" y="0"/>
                  </a:lnTo>
                  <a:lnTo>
                    <a:pt x="13562324" y="2466340"/>
                  </a:lnTo>
                  <a:lnTo>
                    <a:pt x="0" y="2466340"/>
                  </a:lnTo>
                  <a:close/>
                </a:path>
              </a:pathLst>
            </a:custGeom>
            <a:solidFill>
              <a:srgbClr val="000000">
                <a:alpha val="0"/>
              </a:srgbClr>
            </a:solidFill>
          </p:spPr>
          <p:txBody>
            <a:bodyPr/>
            <a:lstStyle/>
            <a:p>
              <a:endParaRPr lang="en-GB"/>
            </a:p>
          </p:txBody>
        </p:sp>
        <p:sp>
          <p:nvSpPr>
            <p:cNvPr id="11" name="TextBox 11"/>
            <p:cNvSpPr txBox="1"/>
            <p:nvPr/>
          </p:nvSpPr>
          <p:spPr>
            <a:xfrm>
              <a:off x="0" y="-57150"/>
              <a:ext cx="13562324" cy="2523490"/>
            </a:xfrm>
            <a:prstGeom prst="rect">
              <a:avLst/>
            </a:prstGeom>
          </p:spPr>
          <p:txBody>
            <a:bodyPr lIns="0" tIns="0" rIns="0" bIns="0" rtlCol="0" anchor="ctr"/>
            <a:lstStyle/>
            <a:p>
              <a:pPr algn="l">
                <a:lnSpc>
                  <a:spcPts val="5508"/>
                </a:lnSpc>
              </a:pPr>
              <a:r>
                <a:rPr lang="en-US" sz="5100">
                  <a:solidFill>
                    <a:srgbClr val="FFFFFF"/>
                  </a:solidFill>
                  <a:latin typeface="Calibri (MS)"/>
                  <a:ea typeface="Calibri (MS)"/>
                  <a:cs typeface="Calibri (MS)"/>
                  <a:sym typeface="Calibri (MS)"/>
                </a:rPr>
                <a:t>The conditions of the labor problem are not seen as exploitation</a:t>
              </a:r>
            </a:p>
          </p:txBody>
        </p:sp>
      </p:grpSp>
      <p:grpSp>
        <p:nvGrpSpPr>
          <p:cNvPr id="12" name="Group 12"/>
          <p:cNvGrpSpPr/>
          <p:nvPr/>
        </p:nvGrpSpPr>
        <p:grpSpPr>
          <a:xfrm>
            <a:off x="6962502" y="4703004"/>
            <a:ext cx="10369818" cy="2047830"/>
            <a:chOff x="0" y="0"/>
            <a:chExt cx="13826424" cy="2730440"/>
          </a:xfrm>
        </p:grpSpPr>
        <p:sp>
          <p:nvSpPr>
            <p:cNvPr id="13" name="Freeform 13"/>
            <p:cNvSpPr/>
            <p:nvPr/>
          </p:nvSpPr>
          <p:spPr>
            <a:xfrm>
              <a:off x="12700" y="12700"/>
              <a:ext cx="13801091" cy="2705100"/>
            </a:xfrm>
            <a:custGeom>
              <a:avLst/>
              <a:gdLst/>
              <a:ahLst/>
              <a:cxnLst/>
              <a:rect l="l" t="t" r="r" b="b"/>
              <a:pathLst>
                <a:path w="13801091" h="2705100">
                  <a:moveTo>
                    <a:pt x="0" y="450850"/>
                  </a:moveTo>
                  <a:cubicBezTo>
                    <a:pt x="0" y="201803"/>
                    <a:pt x="203327" y="0"/>
                    <a:pt x="454279" y="0"/>
                  </a:cubicBezTo>
                  <a:lnTo>
                    <a:pt x="13346812" y="0"/>
                  </a:lnTo>
                  <a:cubicBezTo>
                    <a:pt x="13597637" y="0"/>
                    <a:pt x="13801091" y="201803"/>
                    <a:pt x="13801091" y="450850"/>
                  </a:cubicBezTo>
                  <a:lnTo>
                    <a:pt x="13801091" y="2254250"/>
                  </a:lnTo>
                  <a:cubicBezTo>
                    <a:pt x="13801091" y="2503297"/>
                    <a:pt x="13597764" y="2705100"/>
                    <a:pt x="13346812" y="2705100"/>
                  </a:cubicBezTo>
                  <a:lnTo>
                    <a:pt x="454279" y="2705100"/>
                  </a:lnTo>
                  <a:cubicBezTo>
                    <a:pt x="203327" y="2705100"/>
                    <a:pt x="0" y="2503170"/>
                    <a:pt x="0" y="2254250"/>
                  </a:cubicBezTo>
                  <a:close/>
                </a:path>
              </a:pathLst>
            </a:custGeom>
            <a:solidFill>
              <a:srgbClr val="B2C500"/>
            </a:solidFill>
          </p:spPr>
          <p:txBody>
            <a:bodyPr/>
            <a:lstStyle/>
            <a:p>
              <a:endParaRPr lang="en-GB"/>
            </a:p>
          </p:txBody>
        </p:sp>
        <p:sp>
          <p:nvSpPr>
            <p:cNvPr id="14" name="Freeform 14"/>
            <p:cNvSpPr/>
            <p:nvPr/>
          </p:nvSpPr>
          <p:spPr>
            <a:xfrm>
              <a:off x="0" y="0"/>
              <a:ext cx="13826491" cy="2730500"/>
            </a:xfrm>
            <a:custGeom>
              <a:avLst/>
              <a:gdLst/>
              <a:ahLst/>
              <a:cxnLst/>
              <a:rect l="l" t="t" r="r" b="b"/>
              <a:pathLst>
                <a:path w="13826491" h="2730500">
                  <a:moveTo>
                    <a:pt x="0" y="463550"/>
                  </a:moveTo>
                  <a:cubicBezTo>
                    <a:pt x="0" y="207391"/>
                    <a:pt x="209169" y="0"/>
                    <a:pt x="466979" y="0"/>
                  </a:cubicBezTo>
                  <a:lnTo>
                    <a:pt x="13359512" y="0"/>
                  </a:lnTo>
                  <a:lnTo>
                    <a:pt x="13359512" y="12700"/>
                  </a:lnTo>
                  <a:lnTo>
                    <a:pt x="13359512" y="0"/>
                  </a:lnTo>
                  <a:cubicBezTo>
                    <a:pt x="13617322" y="0"/>
                    <a:pt x="13826491" y="207391"/>
                    <a:pt x="13826491" y="463550"/>
                  </a:cubicBezTo>
                  <a:lnTo>
                    <a:pt x="13813791" y="463550"/>
                  </a:lnTo>
                  <a:lnTo>
                    <a:pt x="13826491" y="463550"/>
                  </a:lnTo>
                  <a:lnTo>
                    <a:pt x="13826491" y="2266950"/>
                  </a:lnTo>
                  <a:lnTo>
                    <a:pt x="13813791" y="2266950"/>
                  </a:lnTo>
                  <a:lnTo>
                    <a:pt x="13826491" y="2266950"/>
                  </a:lnTo>
                  <a:cubicBezTo>
                    <a:pt x="13826491" y="2523109"/>
                    <a:pt x="13617322" y="2730500"/>
                    <a:pt x="13359512" y="2730500"/>
                  </a:cubicBezTo>
                  <a:lnTo>
                    <a:pt x="13359512" y="2717800"/>
                  </a:lnTo>
                  <a:lnTo>
                    <a:pt x="13359512" y="2730500"/>
                  </a:lnTo>
                  <a:lnTo>
                    <a:pt x="466979" y="2730500"/>
                  </a:lnTo>
                  <a:lnTo>
                    <a:pt x="466979" y="2717800"/>
                  </a:lnTo>
                  <a:lnTo>
                    <a:pt x="466979" y="2730500"/>
                  </a:lnTo>
                  <a:cubicBezTo>
                    <a:pt x="209169" y="2730500"/>
                    <a:pt x="0" y="2522982"/>
                    <a:pt x="0" y="2266950"/>
                  </a:cubicBezTo>
                  <a:lnTo>
                    <a:pt x="0" y="463550"/>
                  </a:lnTo>
                  <a:lnTo>
                    <a:pt x="12700" y="463550"/>
                  </a:lnTo>
                  <a:lnTo>
                    <a:pt x="0" y="463550"/>
                  </a:lnTo>
                  <a:moveTo>
                    <a:pt x="25400" y="463550"/>
                  </a:moveTo>
                  <a:lnTo>
                    <a:pt x="25400" y="2266950"/>
                  </a:lnTo>
                  <a:lnTo>
                    <a:pt x="12700" y="2266950"/>
                  </a:lnTo>
                  <a:lnTo>
                    <a:pt x="25400" y="2266950"/>
                  </a:lnTo>
                  <a:cubicBezTo>
                    <a:pt x="25400" y="2508758"/>
                    <a:pt x="223012" y="2705100"/>
                    <a:pt x="466979" y="2705100"/>
                  </a:cubicBezTo>
                  <a:lnTo>
                    <a:pt x="13359512" y="2705100"/>
                  </a:lnTo>
                  <a:cubicBezTo>
                    <a:pt x="13603478" y="2705100"/>
                    <a:pt x="13801091" y="2508885"/>
                    <a:pt x="13801091" y="2266950"/>
                  </a:cubicBezTo>
                  <a:lnTo>
                    <a:pt x="13801091" y="463550"/>
                  </a:lnTo>
                  <a:cubicBezTo>
                    <a:pt x="13801091" y="221615"/>
                    <a:pt x="13603478" y="25400"/>
                    <a:pt x="13359512" y="25400"/>
                  </a:cubicBezTo>
                  <a:lnTo>
                    <a:pt x="466979" y="25400"/>
                  </a:lnTo>
                  <a:lnTo>
                    <a:pt x="466979" y="12700"/>
                  </a:lnTo>
                  <a:lnTo>
                    <a:pt x="466979" y="25400"/>
                  </a:lnTo>
                  <a:cubicBezTo>
                    <a:pt x="223012" y="25400"/>
                    <a:pt x="25400" y="221615"/>
                    <a:pt x="25400" y="463550"/>
                  </a:cubicBezTo>
                  <a:close/>
                </a:path>
              </a:pathLst>
            </a:custGeom>
            <a:solidFill>
              <a:srgbClr val="FFFFFF"/>
            </a:solidFill>
          </p:spPr>
          <p:txBody>
            <a:bodyPr/>
            <a:lstStyle/>
            <a:p>
              <a:endParaRPr lang="en-GB"/>
            </a:p>
          </p:txBody>
        </p:sp>
      </p:grpSp>
      <p:grpSp>
        <p:nvGrpSpPr>
          <p:cNvPr id="15" name="Group 15"/>
          <p:cNvGrpSpPr/>
          <p:nvPr/>
        </p:nvGrpSpPr>
        <p:grpSpPr>
          <a:xfrm>
            <a:off x="7061539" y="4802042"/>
            <a:ext cx="10171743" cy="1849755"/>
            <a:chOff x="0" y="0"/>
            <a:chExt cx="13562324" cy="2466340"/>
          </a:xfrm>
        </p:grpSpPr>
        <p:sp>
          <p:nvSpPr>
            <p:cNvPr id="16" name="Freeform 16"/>
            <p:cNvSpPr/>
            <p:nvPr/>
          </p:nvSpPr>
          <p:spPr>
            <a:xfrm>
              <a:off x="0" y="0"/>
              <a:ext cx="13562324" cy="2466340"/>
            </a:xfrm>
            <a:custGeom>
              <a:avLst/>
              <a:gdLst/>
              <a:ahLst/>
              <a:cxnLst/>
              <a:rect l="l" t="t" r="r" b="b"/>
              <a:pathLst>
                <a:path w="13562324" h="2466340">
                  <a:moveTo>
                    <a:pt x="0" y="0"/>
                  </a:moveTo>
                  <a:lnTo>
                    <a:pt x="13562324" y="0"/>
                  </a:lnTo>
                  <a:lnTo>
                    <a:pt x="13562324" y="2466340"/>
                  </a:lnTo>
                  <a:lnTo>
                    <a:pt x="0" y="2466340"/>
                  </a:lnTo>
                  <a:close/>
                </a:path>
              </a:pathLst>
            </a:custGeom>
            <a:solidFill>
              <a:srgbClr val="000000">
                <a:alpha val="0"/>
              </a:srgbClr>
            </a:solidFill>
          </p:spPr>
          <p:txBody>
            <a:bodyPr/>
            <a:lstStyle/>
            <a:p>
              <a:endParaRPr lang="en-GB"/>
            </a:p>
          </p:txBody>
        </p:sp>
        <p:sp>
          <p:nvSpPr>
            <p:cNvPr id="17" name="TextBox 17"/>
            <p:cNvSpPr txBox="1"/>
            <p:nvPr/>
          </p:nvSpPr>
          <p:spPr>
            <a:xfrm>
              <a:off x="0" y="-57150"/>
              <a:ext cx="13562324" cy="2523490"/>
            </a:xfrm>
            <a:prstGeom prst="rect">
              <a:avLst/>
            </a:prstGeom>
          </p:spPr>
          <p:txBody>
            <a:bodyPr lIns="0" tIns="0" rIns="0" bIns="0" rtlCol="0" anchor="ctr"/>
            <a:lstStyle/>
            <a:p>
              <a:pPr algn="l">
                <a:lnSpc>
                  <a:spcPts val="5508"/>
                </a:lnSpc>
              </a:pPr>
              <a:r>
                <a:rPr lang="en-US" sz="5100">
                  <a:solidFill>
                    <a:srgbClr val="FFFFFF"/>
                  </a:solidFill>
                  <a:latin typeface="Calibri (MS)"/>
                  <a:ea typeface="Calibri (MS)"/>
                  <a:cs typeface="Calibri (MS)"/>
                  <a:sym typeface="Calibri (MS)"/>
                </a:rPr>
                <a:t>Rather, employees are paid their economic value.</a:t>
              </a:r>
            </a:p>
          </p:txBody>
        </p:sp>
      </p:grpSp>
      <p:grpSp>
        <p:nvGrpSpPr>
          <p:cNvPr id="18" name="Group 18"/>
          <p:cNvGrpSpPr/>
          <p:nvPr/>
        </p:nvGrpSpPr>
        <p:grpSpPr>
          <a:xfrm>
            <a:off x="6962502" y="6878664"/>
            <a:ext cx="10369818" cy="2047830"/>
            <a:chOff x="0" y="0"/>
            <a:chExt cx="13826424" cy="2730440"/>
          </a:xfrm>
        </p:grpSpPr>
        <p:sp>
          <p:nvSpPr>
            <p:cNvPr id="19" name="Freeform 19"/>
            <p:cNvSpPr/>
            <p:nvPr/>
          </p:nvSpPr>
          <p:spPr>
            <a:xfrm>
              <a:off x="12700" y="12700"/>
              <a:ext cx="13801091" cy="2705100"/>
            </a:xfrm>
            <a:custGeom>
              <a:avLst/>
              <a:gdLst/>
              <a:ahLst/>
              <a:cxnLst/>
              <a:rect l="l" t="t" r="r" b="b"/>
              <a:pathLst>
                <a:path w="13801091" h="2705100">
                  <a:moveTo>
                    <a:pt x="0" y="450850"/>
                  </a:moveTo>
                  <a:cubicBezTo>
                    <a:pt x="0" y="201803"/>
                    <a:pt x="203327" y="0"/>
                    <a:pt x="454279" y="0"/>
                  </a:cubicBezTo>
                  <a:lnTo>
                    <a:pt x="13346812" y="0"/>
                  </a:lnTo>
                  <a:cubicBezTo>
                    <a:pt x="13597637" y="0"/>
                    <a:pt x="13801091" y="201803"/>
                    <a:pt x="13801091" y="450850"/>
                  </a:cubicBezTo>
                  <a:lnTo>
                    <a:pt x="13801091" y="2254250"/>
                  </a:lnTo>
                  <a:cubicBezTo>
                    <a:pt x="13801091" y="2503297"/>
                    <a:pt x="13597764" y="2705100"/>
                    <a:pt x="13346812" y="2705100"/>
                  </a:cubicBezTo>
                  <a:lnTo>
                    <a:pt x="454279" y="2705100"/>
                  </a:lnTo>
                  <a:cubicBezTo>
                    <a:pt x="203327" y="2705100"/>
                    <a:pt x="0" y="2503170"/>
                    <a:pt x="0" y="2254250"/>
                  </a:cubicBezTo>
                  <a:close/>
                </a:path>
              </a:pathLst>
            </a:custGeom>
            <a:solidFill>
              <a:srgbClr val="9C47AD"/>
            </a:solidFill>
          </p:spPr>
          <p:txBody>
            <a:bodyPr/>
            <a:lstStyle/>
            <a:p>
              <a:endParaRPr lang="en-GB"/>
            </a:p>
          </p:txBody>
        </p:sp>
        <p:sp>
          <p:nvSpPr>
            <p:cNvPr id="20" name="Freeform 20"/>
            <p:cNvSpPr/>
            <p:nvPr/>
          </p:nvSpPr>
          <p:spPr>
            <a:xfrm>
              <a:off x="0" y="0"/>
              <a:ext cx="13826491" cy="2730500"/>
            </a:xfrm>
            <a:custGeom>
              <a:avLst/>
              <a:gdLst/>
              <a:ahLst/>
              <a:cxnLst/>
              <a:rect l="l" t="t" r="r" b="b"/>
              <a:pathLst>
                <a:path w="13826491" h="2730500">
                  <a:moveTo>
                    <a:pt x="0" y="463550"/>
                  </a:moveTo>
                  <a:cubicBezTo>
                    <a:pt x="0" y="207391"/>
                    <a:pt x="209169" y="0"/>
                    <a:pt x="466979" y="0"/>
                  </a:cubicBezTo>
                  <a:lnTo>
                    <a:pt x="13359512" y="0"/>
                  </a:lnTo>
                  <a:lnTo>
                    <a:pt x="13359512" y="12700"/>
                  </a:lnTo>
                  <a:lnTo>
                    <a:pt x="13359512" y="0"/>
                  </a:lnTo>
                  <a:cubicBezTo>
                    <a:pt x="13617322" y="0"/>
                    <a:pt x="13826491" y="207391"/>
                    <a:pt x="13826491" y="463550"/>
                  </a:cubicBezTo>
                  <a:lnTo>
                    <a:pt x="13813791" y="463550"/>
                  </a:lnTo>
                  <a:lnTo>
                    <a:pt x="13826491" y="463550"/>
                  </a:lnTo>
                  <a:lnTo>
                    <a:pt x="13826491" y="2266950"/>
                  </a:lnTo>
                  <a:lnTo>
                    <a:pt x="13813791" y="2266950"/>
                  </a:lnTo>
                  <a:lnTo>
                    <a:pt x="13826491" y="2266950"/>
                  </a:lnTo>
                  <a:cubicBezTo>
                    <a:pt x="13826491" y="2523109"/>
                    <a:pt x="13617322" y="2730500"/>
                    <a:pt x="13359512" y="2730500"/>
                  </a:cubicBezTo>
                  <a:lnTo>
                    <a:pt x="13359512" y="2717800"/>
                  </a:lnTo>
                  <a:lnTo>
                    <a:pt x="13359512" y="2730500"/>
                  </a:lnTo>
                  <a:lnTo>
                    <a:pt x="466979" y="2730500"/>
                  </a:lnTo>
                  <a:lnTo>
                    <a:pt x="466979" y="2717800"/>
                  </a:lnTo>
                  <a:lnTo>
                    <a:pt x="466979" y="2730500"/>
                  </a:lnTo>
                  <a:cubicBezTo>
                    <a:pt x="209169" y="2730500"/>
                    <a:pt x="0" y="2522982"/>
                    <a:pt x="0" y="2266950"/>
                  </a:cubicBezTo>
                  <a:lnTo>
                    <a:pt x="0" y="463550"/>
                  </a:lnTo>
                  <a:lnTo>
                    <a:pt x="12700" y="463550"/>
                  </a:lnTo>
                  <a:lnTo>
                    <a:pt x="0" y="463550"/>
                  </a:lnTo>
                  <a:moveTo>
                    <a:pt x="25400" y="463550"/>
                  </a:moveTo>
                  <a:lnTo>
                    <a:pt x="25400" y="2266950"/>
                  </a:lnTo>
                  <a:lnTo>
                    <a:pt x="12700" y="2266950"/>
                  </a:lnTo>
                  <a:lnTo>
                    <a:pt x="25400" y="2266950"/>
                  </a:lnTo>
                  <a:cubicBezTo>
                    <a:pt x="25400" y="2508758"/>
                    <a:pt x="223012" y="2705100"/>
                    <a:pt x="466979" y="2705100"/>
                  </a:cubicBezTo>
                  <a:lnTo>
                    <a:pt x="13359512" y="2705100"/>
                  </a:lnTo>
                  <a:cubicBezTo>
                    <a:pt x="13603478" y="2705100"/>
                    <a:pt x="13801091" y="2508885"/>
                    <a:pt x="13801091" y="2266950"/>
                  </a:cubicBezTo>
                  <a:lnTo>
                    <a:pt x="13801091" y="463550"/>
                  </a:lnTo>
                  <a:cubicBezTo>
                    <a:pt x="13801091" y="221615"/>
                    <a:pt x="13603478" y="25400"/>
                    <a:pt x="13359512" y="25400"/>
                  </a:cubicBezTo>
                  <a:lnTo>
                    <a:pt x="466979" y="25400"/>
                  </a:lnTo>
                  <a:lnTo>
                    <a:pt x="466979" y="12700"/>
                  </a:lnTo>
                  <a:lnTo>
                    <a:pt x="466979" y="25400"/>
                  </a:lnTo>
                  <a:cubicBezTo>
                    <a:pt x="223012" y="25400"/>
                    <a:pt x="25400" y="221615"/>
                    <a:pt x="25400" y="463550"/>
                  </a:cubicBezTo>
                  <a:close/>
                </a:path>
              </a:pathLst>
            </a:custGeom>
            <a:solidFill>
              <a:srgbClr val="FFFFFF"/>
            </a:solidFill>
          </p:spPr>
          <p:txBody>
            <a:bodyPr/>
            <a:lstStyle/>
            <a:p>
              <a:endParaRPr lang="en-GB"/>
            </a:p>
          </p:txBody>
        </p:sp>
      </p:grpSp>
      <p:grpSp>
        <p:nvGrpSpPr>
          <p:cNvPr id="21" name="Group 21"/>
          <p:cNvGrpSpPr/>
          <p:nvPr/>
        </p:nvGrpSpPr>
        <p:grpSpPr>
          <a:xfrm>
            <a:off x="7061539" y="6977702"/>
            <a:ext cx="10171743" cy="1849755"/>
            <a:chOff x="0" y="0"/>
            <a:chExt cx="13562324" cy="2466340"/>
          </a:xfrm>
        </p:grpSpPr>
        <p:sp>
          <p:nvSpPr>
            <p:cNvPr id="22" name="Freeform 22"/>
            <p:cNvSpPr/>
            <p:nvPr/>
          </p:nvSpPr>
          <p:spPr>
            <a:xfrm>
              <a:off x="0" y="0"/>
              <a:ext cx="13562324" cy="2466340"/>
            </a:xfrm>
            <a:custGeom>
              <a:avLst/>
              <a:gdLst/>
              <a:ahLst/>
              <a:cxnLst/>
              <a:rect l="l" t="t" r="r" b="b"/>
              <a:pathLst>
                <a:path w="13562324" h="2466340">
                  <a:moveTo>
                    <a:pt x="0" y="0"/>
                  </a:moveTo>
                  <a:lnTo>
                    <a:pt x="13562324" y="0"/>
                  </a:lnTo>
                  <a:lnTo>
                    <a:pt x="13562324" y="2466340"/>
                  </a:lnTo>
                  <a:lnTo>
                    <a:pt x="0" y="2466340"/>
                  </a:lnTo>
                  <a:close/>
                </a:path>
              </a:pathLst>
            </a:custGeom>
            <a:solidFill>
              <a:srgbClr val="000000">
                <a:alpha val="0"/>
              </a:srgbClr>
            </a:solidFill>
          </p:spPr>
          <p:txBody>
            <a:bodyPr/>
            <a:lstStyle/>
            <a:p>
              <a:endParaRPr lang="en-GB"/>
            </a:p>
          </p:txBody>
        </p:sp>
        <p:sp>
          <p:nvSpPr>
            <p:cNvPr id="23" name="TextBox 23"/>
            <p:cNvSpPr txBox="1"/>
            <p:nvPr/>
          </p:nvSpPr>
          <p:spPr>
            <a:xfrm>
              <a:off x="0" y="-57150"/>
              <a:ext cx="13562324" cy="2523490"/>
            </a:xfrm>
            <a:prstGeom prst="rect">
              <a:avLst/>
            </a:prstGeom>
          </p:spPr>
          <p:txBody>
            <a:bodyPr lIns="0" tIns="0" rIns="0" bIns="0" rtlCol="0" anchor="ctr"/>
            <a:lstStyle/>
            <a:p>
              <a:pPr algn="l">
                <a:lnSpc>
                  <a:spcPts val="5508"/>
                </a:lnSpc>
              </a:pPr>
              <a:r>
                <a:rPr lang="en-US" sz="5100">
                  <a:solidFill>
                    <a:srgbClr val="FFFFFF"/>
                  </a:solidFill>
                  <a:latin typeface="Calibri (MS)"/>
                  <a:ea typeface="Calibri (MS)"/>
                  <a:cs typeface="Calibri (MS)"/>
                  <a:sym typeface="Calibri (MS)"/>
                </a:rPr>
                <a:t>Employees are free to quit if they feel they are being exploited.</a:t>
              </a:r>
            </a:p>
          </p:txBody>
        </p:sp>
      </p:grpSp>
      <p:pic>
        <p:nvPicPr>
          <p:cNvPr id="26" name="Graphic 21">
            <a:extLst>
              <a:ext uri="{FF2B5EF4-FFF2-40B4-BE49-F238E27FC236}">
                <a16:creationId xmlns:a16="http://schemas.microsoft.com/office/drawing/2014/main" id="{6963FFC0-93ED-AB05-AE59-BC01BE5AFD4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244678" cy="1048112"/>
          </a:xfrm>
          <a:prstGeom prst="rect">
            <a:avLst/>
          </a:prstGeom>
        </p:spPr>
      </p:pic>
    </p:spTree>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952500" y="961234"/>
            <a:ext cx="5127988" cy="8374722"/>
            <a:chOff x="0" y="0"/>
            <a:chExt cx="6837318" cy="11166296"/>
          </a:xfrm>
        </p:grpSpPr>
        <p:sp>
          <p:nvSpPr>
            <p:cNvPr id="4" name="Freeform 4"/>
            <p:cNvSpPr/>
            <p:nvPr/>
          </p:nvSpPr>
          <p:spPr>
            <a:xfrm>
              <a:off x="0" y="0"/>
              <a:ext cx="6837318" cy="11166296"/>
            </a:xfrm>
            <a:custGeom>
              <a:avLst/>
              <a:gdLst/>
              <a:ahLst/>
              <a:cxnLst/>
              <a:rect l="l" t="t" r="r" b="b"/>
              <a:pathLst>
                <a:path w="6837318" h="11166296">
                  <a:moveTo>
                    <a:pt x="0" y="0"/>
                  </a:moveTo>
                  <a:lnTo>
                    <a:pt x="6837318" y="0"/>
                  </a:lnTo>
                  <a:lnTo>
                    <a:pt x="6837318" y="11166296"/>
                  </a:lnTo>
                  <a:lnTo>
                    <a:pt x="0" y="11166296"/>
                  </a:lnTo>
                  <a:close/>
                </a:path>
              </a:pathLst>
            </a:custGeom>
            <a:solidFill>
              <a:srgbClr val="000000">
                <a:alpha val="0"/>
              </a:srgbClr>
            </a:solidFill>
          </p:spPr>
          <p:txBody>
            <a:bodyPr/>
            <a:lstStyle/>
            <a:p>
              <a:endParaRPr lang="en-GB"/>
            </a:p>
          </p:txBody>
        </p:sp>
        <p:sp>
          <p:nvSpPr>
            <p:cNvPr id="5" name="TextBox 5"/>
            <p:cNvSpPr txBox="1"/>
            <p:nvPr/>
          </p:nvSpPr>
          <p:spPr>
            <a:xfrm>
              <a:off x="0" y="-76200"/>
              <a:ext cx="6837318" cy="11242496"/>
            </a:xfrm>
            <a:prstGeom prst="rect">
              <a:avLst/>
            </a:prstGeom>
          </p:spPr>
          <p:txBody>
            <a:bodyPr lIns="0" tIns="0" rIns="0" bIns="0" rtlCol="0" anchor="ctr"/>
            <a:lstStyle/>
            <a:p>
              <a:pPr algn="l">
                <a:lnSpc>
                  <a:spcPts val="8748"/>
                </a:lnSpc>
              </a:pPr>
              <a:r>
                <a:rPr lang="en-US" sz="8100">
                  <a:solidFill>
                    <a:srgbClr val="000000"/>
                  </a:solidFill>
                  <a:latin typeface="Calibri (MS) Light"/>
                  <a:ea typeface="Calibri (MS) Light"/>
                  <a:cs typeface="Calibri (MS) Light"/>
                  <a:sym typeface="Calibri (MS) Light"/>
                </a:rPr>
                <a:t>The Neoliberal School</a:t>
              </a:r>
            </a:p>
          </p:txBody>
        </p:sp>
      </p:grpSp>
      <p:grpSp>
        <p:nvGrpSpPr>
          <p:cNvPr id="6" name="Group 6"/>
          <p:cNvGrpSpPr/>
          <p:nvPr/>
        </p:nvGrpSpPr>
        <p:grpSpPr>
          <a:xfrm>
            <a:off x="6211660" y="2404326"/>
            <a:ext cx="11120660" cy="19050"/>
            <a:chOff x="0" y="0"/>
            <a:chExt cx="14827546" cy="25400"/>
          </a:xfrm>
        </p:grpSpPr>
        <p:sp>
          <p:nvSpPr>
            <p:cNvPr id="7" name="Freeform 7"/>
            <p:cNvSpPr/>
            <p:nvPr/>
          </p:nvSpPr>
          <p:spPr>
            <a:xfrm>
              <a:off x="12700" y="12700"/>
              <a:ext cx="14802104" cy="0"/>
            </a:xfrm>
            <a:custGeom>
              <a:avLst/>
              <a:gdLst/>
              <a:ahLst/>
              <a:cxnLst/>
              <a:rect l="l" t="t" r="r" b="b"/>
              <a:pathLst>
                <a:path w="14802104">
                  <a:moveTo>
                    <a:pt x="0" y="0"/>
                  </a:moveTo>
                  <a:lnTo>
                    <a:pt x="14802104" y="0"/>
                  </a:lnTo>
                </a:path>
              </a:pathLst>
            </a:custGeom>
            <a:solidFill>
              <a:srgbClr val="FFC000"/>
            </a:solidFill>
          </p:spPr>
          <p:txBody>
            <a:bodyPr/>
            <a:lstStyle/>
            <a:p>
              <a:endParaRPr lang="en-GB"/>
            </a:p>
          </p:txBody>
        </p:sp>
        <p:sp>
          <p:nvSpPr>
            <p:cNvPr id="8" name="Freeform 8"/>
            <p:cNvSpPr/>
            <p:nvPr/>
          </p:nvSpPr>
          <p:spPr>
            <a:xfrm>
              <a:off x="12700" y="0"/>
              <a:ext cx="14802104" cy="25400"/>
            </a:xfrm>
            <a:custGeom>
              <a:avLst/>
              <a:gdLst/>
              <a:ahLst/>
              <a:cxnLst/>
              <a:rect l="l" t="t" r="r" b="b"/>
              <a:pathLst>
                <a:path w="14802104" h="25400">
                  <a:moveTo>
                    <a:pt x="0" y="0"/>
                  </a:moveTo>
                  <a:lnTo>
                    <a:pt x="14802104" y="0"/>
                  </a:lnTo>
                  <a:lnTo>
                    <a:pt x="14802104" y="25400"/>
                  </a:lnTo>
                  <a:lnTo>
                    <a:pt x="0" y="25400"/>
                  </a:lnTo>
                  <a:close/>
                </a:path>
              </a:pathLst>
            </a:custGeom>
            <a:solidFill>
              <a:srgbClr val="FFC000"/>
            </a:solidFill>
          </p:spPr>
          <p:txBody>
            <a:bodyPr/>
            <a:lstStyle/>
            <a:p>
              <a:endParaRPr lang="en-GB"/>
            </a:p>
          </p:txBody>
        </p:sp>
      </p:grpSp>
      <p:sp>
        <p:nvSpPr>
          <p:cNvPr id="9" name="TextBox 9"/>
          <p:cNvSpPr txBox="1"/>
          <p:nvPr/>
        </p:nvSpPr>
        <p:spPr>
          <a:xfrm>
            <a:off x="6376443" y="2502434"/>
            <a:ext cx="10791095" cy="2046154"/>
          </a:xfrm>
          <a:prstGeom prst="rect">
            <a:avLst/>
          </a:prstGeom>
        </p:spPr>
        <p:txBody>
          <a:bodyPr lIns="0" tIns="0" rIns="0" bIns="0" rtlCol="0" anchor="t">
            <a:spAutoFit/>
          </a:bodyPr>
          <a:lstStyle/>
          <a:p>
            <a:pPr algn="l">
              <a:lnSpc>
                <a:spcPts val="6804"/>
              </a:lnSpc>
            </a:pPr>
            <a:r>
              <a:rPr lang="en-US" sz="6300">
                <a:solidFill>
                  <a:srgbClr val="000000"/>
                </a:solidFill>
                <a:latin typeface="Calibri (MS)"/>
                <a:ea typeface="Calibri (MS)"/>
                <a:cs typeface="Calibri (MS)"/>
                <a:sym typeface="Calibri (MS)"/>
              </a:rPr>
              <a:t>Solution to the labor problem?</a:t>
            </a:r>
          </a:p>
        </p:txBody>
      </p:sp>
      <p:grpSp>
        <p:nvGrpSpPr>
          <p:cNvPr id="10" name="Group 10"/>
          <p:cNvGrpSpPr/>
          <p:nvPr/>
        </p:nvGrpSpPr>
        <p:grpSpPr>
          <a:xfrm>
            <a:off x="6211660" y="4694322"/>
            <a:ext cx="11120660" cy="19050"/>
            <a:chOff x="0" y="0"/>
            <a:chExt cx="14827546" cy="25400"/>
          </a:xfrm>
        </p:grpSpPr>
        <p:sp>
          <p:nvSpPr>
            <p:cNvPr id="11" name="Freeform 11"/>
            <p:cNvSpPr/>
            <p:nvPr/>
          </p:nvSpPr>
          <p:spPr>
            <a:xfrm>
              <a:off x="12700" y="12700"/>
              <a:ext cx="14802104" cy="0"/>
            </a:xfrm>
            <a:custGeom>
              <a:avLst/>
              <a:gdLst/>
              <a:ahLst/>
              <a:cxnLst/>
              <a:rect l="l" t="t" r="r" b="b"/>
              <a:pathLst>
                <a:path w="14802104">
                  <a:moveTo>
                    <a:pt x="0" y="0"/>
                  </a:moveTo>
                  <a:lnTo>
                    <a:pt x="14802104" y="0"/>
                  </a:lnTo>
                </a:path>
              </a:pathLst>
            </a:custGeom>
            <a:solidFill>
              <a:srgbClr val="FFC000"/>
            </a:solidFill>
          </p:spPr>
          <p:txBody>
            <a:bodyPr/>
            <a:lstStyle/>
            <a:p>
              <a:endParaRPr lang="en-GB"/>
            </a:p>
          </p:txBody>
        </p:sp>
        <p:sp>
          <p:nvSpPr>
            <p:cNvPr id="12" name="Freeform 12"/>
            <p:cNvSpPr/>
            <p:nvPr/>
          </p:nvSpPr>
          <p:spPr>
            <a:xfrm>
              <a:off x="12700" y="0"/>
              <a:ext cx="14802104" cy="25400"/>
            </a:xfrm>
            <a:custGeom>
              <a:avLst/>
              <a:gdLst/>
              <a:ahLst/>
              <a:cxnLst/>
              <a:rect l="l" t="t" r="r" b="b"/>
              <a:pathLst>
                <a:path w="14802104" h="25400">
                  <a:moveTo>
                    <a:pt x="0" y="0"/>
                  </a:moveTo>
                  <a:lnTo>
                    <a:pt x="14802104" y="0"/>
                  </a:lnTo>
                  <a:lnTo>
                    <a:pt x="14802104" y="25400"/>
                  </a:lnTo>
                  <a:lnTo>
                    <a:pt x="0" y="25400"/>
                  </a:lnTo>
                  <a:close/>
                </a:path>
              </a:pathLst>
            </a:custGeom>
            <a:solidFill>
              <a:srgbClr val="FFC000"/>
            </a:solidFill>
          </p:spPr>
          <p:txBody>
            <a:bodyPr/>
            <a:lstStyle/>
            <a:p>
              <a:endParaRPr lang="en-GB"/>
            </a:p>
          </p:txBody>
        </p:sp>
      </p:grpSp>
      <p:sp>
        <p:nvSpPr>
          <p:cNvPr id="13" name="TextBox 13"/>
          <p:cNvSpPr txBox="1"/>
          <p:nvPr/>
        </p:nvSpPr>
        <p:spPr>
          <a:xfrm>
            <a:off x="6376443" y="4792429"/>
            <a:ext cx="10791095" cy="2046154"/>
          </a:xfrm>
          <a:prstGeom prst="rect">
            <a:avLst/>
          </a:prstGeom>
        </p:spPr>
        <p:txBody>
          <a:bodyPr lIns="0" tIns="0" rIns="0" bIns="0" rtlCol="0" anchor="t">
            <a:spAutoFit/>
          </a:bodyPr>
          <a:lstStyle/>
          <a:p>
            <a:pPr algn="l">
              <a:lnSpc>
                <a:spcPts val="6804"/>
              </a:lnSpc>
            </a:pPr>
            <a:r>
              <a:rPr lang="en-US" sz="6300">
                <a:solidFill>
                  <a:srgbClr val="000000"/>
                </a:solidFill>
                <a:latin typeface="Calibri (MS)"/>
                <a:ea typeface="Calibri (MS)"/>
                <a:cs typeface="Calibri (MS)"/>
                <a:sym typeface="Calibri (MS)"/>
              </a:rPr>
              <a:t>Ensure competition.</a:t>
            </a:r>
          </a:p>
        </p:txBody>
      </p:sp>
      <p:grpSp>
        <p:nvGrpSpPr>
          <p:cNvPr id="14" name="Group 14"/>
          <p:cNvGrpSpPr/>
          <p:nvPr/>
        </p:nvGrpSpPr>
        <p:grpSpPr>
          <a:xfrm>
            <a:off x="6211660" y="6984318"/>
            <a:ext cx="11120660" cy="19050"/>
            <a:chOff x="0" y="0"/>
            <a:chExt cx="14827546" cy="25400"/>
          </a:xfrm>
        </p:grpSpPr>
        <p:sp>
          <p:nvSpPr>
            <p:cNvPr id="15" name="Freeform 15"/>
            <p:cNvSpPr/>
            <p:nvPr/>
          </p:nvSpPr>
          <p:spPr>
            <a:xfrm>
              <a:off x="12700" y="12700"/>
              <a:ext cx="14802104" cy="0"/>
            </a:xfrm>
            <a:custGeom>
              <a:avLst/>
              <a:gdLst/>
              <a:ahLst/>
              <a:cxnLst/>
              <a:rect l="l" t="t" r="r" b="b"/>
              <a:pathLst>
                <a:path w="14802104">
                  <a:moveTo>
                    <a:pt x="0" y="0"/>
                  </a:moveTo>
                  <a:lnTo>
                    <a:pt x="14802104" y="0"/>
                  </a:lnTo>
                </a:path>
              </a:pathLst>
            </a:custGeom>
            <a:solidFill>
              <a:srgbClr val="FFC000"/>
            </a:solidFill>
          </p:spPr>
          <p:txBody>
            <a:bodyPr/>
            <a:lstStyle/>
            <a:p>
              <a:endParaRPr lang="en-GB"/>
            </a:p>
          </p:txBody>
        </p:sp>
        <p:sp>
          <p:nvSpPr>
            <p:cNvPr id="16" name="Freeform 16"/>
            <p:cNvSpPr/>
            <p:nvPr/>
          </p:nvSpPr>
          <p:spPr>
            <a:xfrm>
              <a:off x="12700" y="0"/>
              <a:ext cx="14802104" cy="25400"/>
            </a:xfrm>
            <a:custGeom>
              <a:avLst/>
              <a:gdLst/>
              <a:ahLst/>
              <a:cxnLst/>
              <a:rect l="l" t="t" r="r" b="b"/>
              <a:pathLst>
                <a:path w="14802104" h="25400">
                  <a:moveTo>
                    <a:pt x="0" y="0"/>
                  </a:moveTo>
                  <a:lnTo>
                    <a:pt x="14802104" y="0"/>
                  </a:lnTo>
                  <a:lnTo>
                    <a:pt x="14802104" y="25400"/>
                  </a:lnTo>
                  <a:lnTo>
                    <a:pt x="0" y="25400"/>
                  </a:lnTo>
                  <a:close/>
                </a:path>
              </a:pathLst>
            </a:custGeom>
            <a:solidFill>
              <a:srgbClr val="FFC000"/>
            </a:solidFill>
          </p:spPr>
          <p:txBody>
            <a:bodyPr/>
            <a:lstStyle/>
            <a:p>
              <a:endParaRPr lang="en-GB"/>
            </a:p>
          </p:txBody>
        </p:sp>
      </p:grpSp>
      <p:sp>
        <p:nvSpPr>
          <p:cNvPr id="17" name="TextBox 17"/>
          <p:cNvSpPr txBox="1"/>
          <p:nvPr/>
        </p:nvSpPr>
        <p:spPr>
          <a:xfrm>
            <a:off x="6376443" y="7064029"/>
            <a:ext cx="10791095" cy="2046154"/>
          </a:xfrm>
          <a:prstGeom prst="rect">
            <a:avLst/>
          </a:prstGeom>
        </p:spPr>
        <p:txBody>
          <a:bodyPr lIns="0" tIns="0" rIns="0" bIns="0" rtlCol="0" anchor="t">
            <a:spAutoFit/>
          </a:bodyPr>
          <a:lstStyle/>
          <a:p>
            <a:pPr algn="l">
              <a:lnSpc>
                <a:spcPts val="6804"/>
              </a:lnSpc>
            </a:pPr>
            <a:r>
              <a:rPr lang="en-US" sz="6300">
                <a:solidFill>
                  <a:srgbClr val="000000"/>
                </a:solidFill>
                <a:latin typeface="Calibri (MS)"/>
                <a:ea typeface="Calibri (MS)"/>
                <a:cs typeface="Calibri (MS)"/>
                <a:sym typeface="Calibri (MS)"/>
              </a:rPr>
              <a:t>Macroeconomic stimuli to reduce unemployment.</a:t>
            </a:r>
          </a:p>
        </p:txBody>
      </p:sp>
      <p:pic>
        <p:nvPicPr>
          <p:cNvPr id="20" name="Graphic 21">
            <a:extLst>
              <a:ext uri="{FF2B5EF4-FFF2-40B4-BE49-F238E27FC236}">
                <a16:creationId xmlns:a16="http://schemas.microsoft.com/office/drawing/2014/main" id="{93442C7F-FE16-4978-7A87-57A08EE5633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244678" cy="1048112"/>
          </a:xfrm>
          <a:prstGeom prst="rect">
            <a:avLst/>
          </a:prstGeom>
        </p:spPr>
      </p:pic>
    </p:spTree>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952500" y="961234"/>
            <a:ext cx="5127988" cy="8374722"/>
            <a:chOff x="0" y="0"/>
            <a:chExt cx="6837318" cy="11166296"/>
          </a:xfrm>
        </p:grpSpPr>
        <p:sp>
          <p:nvSpPr>
            <p:cNvPr id="3" name="Freeform 3"/>
            <p:cNvSpPr/>
            <p:nvPr/>
          </p:nvSpPr>
          <p:spPr>
            <a:xfrm>
              <a:off x="0" y="0"/>
              <a:ext cx="6837318" cy="11166296"/>
            </a:xfrm>
            <a:custGeom>
              <a:avLst/>
              <a:gdLst/>
              <a:ahLst/>
              <a:cxnLst/>
              <a:rect l="l" t="t" r="r" b="b"/>
              <a:pathLst>
                <a:path w="6837318" h="11166296">
                  <a:moveTo>
                    <a:pt x="0" y="0"/>
                  </a:moveTo>
                  <a:lnTo>
                    <a:pt x="6837318" y="0"/>
                  </a:lnTo>
                  <a:lnTo>
                    <a:pt x="6837318" y="11166296"/>
                  </a:lnTo>
                  <a:lnTo>
                    <a:pt x="0" y="11166296"/>
                  </a:lnTo>
                  <a:close/>
                </a:path>
              </a:pathLst>
            </a:custGeom>
            <a:solidFill>
              <a:srgbClr val="000000">
                <a:alpha val="0"/>
              </a:srgbClr>
            </a:solidFill>
          </p:spPr>
          <p:txBody>
            <a:bodyPr/>
            <a:lstStyle/>
            <a:p>
              <a:endParaRPr lang="en-GB"/>
            </a:p>
          </p:txBody>
        </p:sp>
        <p:sp>
          <p:nvSpPr>
            <p:cNvPr id="4" name="TextBox 4"/>
            <p:cNvSpPr txBox="1"/>
            <p:nvPr/>
          </p:nvSpPr>
          <p:spPr>
            <a:xfrm>
              <a:off x="0" y="-76200"/>
              <a:ext cx="6837318" cy="11242496"/>
            </a:xfrm>
            <a:prstGeom prst="rect">
              <a:avLst/>
            </a:prstGeom>
          </p:spPr>
          <p:txBody>
            <a:bodyPr lIns="0" tIns="0" rIns="0" bIns="0" rtlCol="0" anchor="ctr"/>
            <a:lstStyle/>
            <a:p>
              <a:pPr algn="l">
                <a:lnSpc>
                  <a:spcPts val="8748"/>
                </a:lnSpc>
              </a:pPr>
              <a:r>
                <a:rPr lang="en-US" sz="8100">
                  <a:solidFill>
                    <a:srgbClr val="000000"/>
                  </a:solidFill>
                  <a:latin typeface="Calibri (MS) Light"/>
                  <a:ea typeface="Calibri (MS) Light"/>
                  <a:cs typeface="Calibri (MS) Light"/>
                  <a:sym typeface="Calibri (MS) Light"/>
                </a:rPr>
                <a:t>The Neoliberal School</a:t>
              </a:r>
            </a:p>
          </p:txBody>
        </p:sp>
      </p:grpSp>
      <p:grpSp>
        <p:nvGrpSpPr>
          <p:cNvPr id="5" name="Group 5"/>
          <p:cNvGrpSpPr/>
          <p:nvPr/>
        </p:nvGrpSpPr>
        <p:grpSpPr>
          <a:xfrm>
            <a:off x="6962502" y="2382572"/>
            <a:ext cx="10369818" cy="19050"/>
            <a:chOff x="0" y="0"/>
            <a:chExt cx="13826424" cy="25400"/>
          </a:xfrm>
        </p:grpSpPr>
        <p:sp>
          <p:nvSpPr>
            <p:cNvPr id="6" name="Freeform 6"/>
            <p:cNvSpPr/>
            <p:nvPr/>
          </p:nvSpPr>
          <p:spPr>
            <a:xfrm>
              <a:off x="12700" y="12700"/>
              <a:ext cx="13800962" cy="0"/>
            </a:xfrm>
            <a:custGeom>
              <a:avLst/>
              <a:gdLst/>
              <a:ahLst/>
              <a:cxnLst/>
              <a:rect l="l" t="t" r="r" b="b"/>
              <a:pathLst>
                <a:path w="13800962">
                  <a:moveTo>
                    <a:pt x="0" y="0"/>
                  </a:moveTo>
                  <a:lnTo>
                    <a:pt x="13800962" y="0"/>
                  </a:lnTo>
                </a:path>
              </a:pathLst>
            </a:custGeom>
            <a:solidFill>
              <a:srgbClr val="FFC000"/>
            </a:solidFill>
          </p:spPr>
          <p:txBody>
            <a:bodyPr/>
            <a:lstStyle/>
            <a:p>
              <a:endParaRPr lang="en-GB"/>
            </a:p>
          </p:txBody>
        </p:sp>
        <p:sp>
          <p:nvSpPr>
            <p:cNvPr id="7" name="Freeform 7"/>
            <p:cNvSpPr/>
            <p:nvPr/>
          </p:nvSpPr>
          <p:spPr>
            <a:xfrm>
              <a:off x="12700" y="0"/>
              <a:ext cx="13800962" cy="25400"/>
            </a:xfrm>
            <a:custGeom>
              <a:avLst/>
              <a:gdLst/>
              <a:ahLst/>
              <a:cxnLst/>
              <a:rect l="l" t="t" r="r" b="b"/>
              <a:pathLst>
                <a:path w="13800962" h="25400">
                  <a:moveTo>
                    <a:pt x="0" y="0"/>
                  </a:moveTo>
                  <a:lnTo>
                    <a:pt x="13800962" y="0"/>
                  </a:lnTo>
                  <a:lnTo>
                    <a:pt x="13800962" y="25400"/>
                  </a:lnTo>
                  <a:lnTo>
                    <a:pt x="0" y="25400"/>
                  </a:lnTo>
                  <a:close/>
                </a:path>
              </a:pathLst>
            </a:custGeom>
            <a:solidFill>
              <a:srgbClr val="FFC000"/>
            </a:solidFill>
          </p:spPr>
          <p:txBody>
            <a:bodyPr/>
            <a:lstStyle/>
            <a:p>
              <a:endParaRPr lang="en-GB"/>
            </a:p>
          </p:txBody>
        </p:sp>
      </p:grpSp>
      <p:sp>
        <p:nvSpPr>
          <p:cNvPr id="8" name="TextBox 8"/>
          <p:cNvSpPr txBox="1"/>
          <p:nvPr/>
        </p:nvSpPr>
        <p:spPr>
          <a:xfrm>
            <a:off x="7081564" y="2463534"/>
            <a:ext cx="10131693" cy="2109020"/>
          </a:xfrm>
          <a:prstGeom prst="rect">
            <a:avLst/>
          </a:prstGeom>
        </p:spPr>
        <p:txBody>
          <a:bodyPr lIns="0" tIns="0" rIns="0" bIns="0" rtlCol="0" anchor="t">
            <a:spAutoFit/>
          </a:bodyPr>
          <a:lstStyle/>
          <a:p>
            <a:pPr algn="l">
              <a:lnSpc>
                <a:spcPts val="4860"/>
              </a:lnSpc>
            </a:pPr>
            <a:r>
              <a:rPr lang="en-US" sz="4500">
                <a:solidFill>
                  <a:srgbClr val="000000"/>
                </a:solidFill>
                <a:latin typeface="Calibri (MS)"/>
                <a:ea typeface="Calibri (MS)"/>
                <a:cs typeface="Calibri (MS)"/>
                <a:sym typeface="Calibri (MS)"/>
              </a:rPr>
              <a:t>Remove unnecessary government regulation.</a:t>
            </a:r>
          </a:p>
        </p:txBody>
      </p:sp>
      <p:grpSp>
        <p:nvGrpSpPr>
          <p:cNvPr id="9" name="Group 9"/>
          <p:cNvGrpSpPr/>
          <p:nvPr/>
        </p:nvGrpSpPr>
        <p:grpSpPr>
          <a:xfrm>
            <a:off x="6962502" y="4672568"/>
            <a:ext cx="10369818" cy="19050"/>
            <a:chOff x="0" y="0"/>
            <a:chExt cx="13826424" cy="25400"/>
          </a:xfrm>
        </p:grpSpPr>
        <p:sp>
          <p:nvSpPr>
            <p:cNvPr id="10" name="Freeform 10"/>
            <p:cNvSpPr/>
            <p:nvPr/>
          </p:nvSpPr>
          <p:spPr>
            <a:xfrm>
              <a:off x="12700" y="12700"/>
              <a:ext cx="13800962" cy="0"/>
            </a:xfrm>
            <a:custGeom>
              <a:avLst/>
              <a:gdLst/>
              <a:ahLst/>
              <a:cxnLst/>
              <a:rect l="l" t="t" r="r" b="b"/>
              <a:pathLst>
                <a:path w="13800962">
                  <a:moveTo>
                    <a:pt x="0" y="0"/>
                  </a:moveTo>
                  <a:lnTo>
                    <a:pt x="13800962" y="0"/>
                  </a:lnTo>
                </a:path>
              </a:pathLst>
            </a:custGeom>
            <a:solidFill>
              <a:srgbClr val="FFC000"/>
            </a:solidFill>
          </p:spPr>
          <p:txBody>
            <a:bodyPr/>
            <a:lstStyle/>
            <a:p>
              <a:endParaRPr lang="en-GB"/>
            </a:p>
          </p:txBody>
        </p:sp>
        <p:sp>
          <p:nvSpPr>
            <p:cNvPr id="11" name="Freeform 11"/>
            <p:cNvSpPr/>
            <p:nvPr/>
          </p:nvSpPr>
          <p:spPr>
            <a:xfrm>
              <a:off x="12700" y="0"/>
              <a:ext cx="13800962" cy="25400"/>
            </a:xfrm>
            <a:custGeom>
              <a:avLst/>
              <a:gdLst/>
              <a:ahLst/>
              <a:cxnLst/>
              <a:rect l="l" t="t" r="r" b="b"/>
              <a:pathLst>
                <a:path w="13800962" h="25400">
                  <a:moveTo>
                    <a:pt x="0" y="0"/>
                  </a:moveTo>
                  <a:lnTo>
                    <a:pt x="13800962" y="0"/>
                  </a:lnTo>
                  <a:lnTo>
                    <a:pt x="13800962" y="25400"/>
                  </a:lnTo>
                  <a:lnTo>
                    <a:pt x="0" y="25400"/>
                  </a:lnTo>
                  <a:close/>
                </a:path>
              </a:pathLst>
            </a:custGeom>
            <a:solidFill>
              <a:srgbClr val="FFC000"/>
            </a:solidFill>
          </p:spPr>
          <p:txBody>
            <a:bodyPr/>
            <a:lstStyle/>
            <a:p>
              <a:endParaRPr lang="en-GB"/>
            </a:p>
          </p:txBody>
        </p:sp>
      </p:grpSp>
      <p:sp>
        <p:nvSpPr>
          <p:cNvPr id="12" name="TextBox 12"/>
          <p:cNvSpPr txBox="1"/>
          <p:nvPr/>
        </p:nvSpPr>
        <p:spPr>
          <a:xfrm>
            <a:off x="7081564" y="4753530"/>
            <a:ext cx="10131693" cy="2109019"/>
          </a:xfrm>
          <a:prstGeom prst="rect">
            <a:avLst/>
          </a:prstGeom>
        </p:spPr>
        <p:txBody>
          <a:bodyPr lIns="0" tIns="0" rIns="0" bIns="0" rtlCol="0" anchor="t">
            <a:spAutoFit/>
          </a:bodyPr>
          <a:lstStyle/>
          <a:p>
            <a:pPr algn="l">
              <a:lnSpc>
                <a:spcPts val="4860"/>
              </a:lnSpc>
            </a:pPr>
            <a:r>
              <a:rPr lang="en-US" sz="4500">
                <a:solidFill>
                  <a:srgbClr val="000000"/>
                </a:solidFill>
                <a:latin typeface="Calibri (MS)"/>
                <a:ea typeface="Calibri (MS)"/>
                <a:cs typeface="Calibri (MS)"/>
                <a:sym typeface="Calibri (MS)"/>
              </a:rPr>
              <a:t>The best protection an employee has against his or her current employer are other employers.</a:t>
            </a:r>
          </a:p>
        </p:txBody>
      </p:sp>
      <p:grpSp>
        <p:nvGrpSpPr>
          <p:cNvPr id="13" name="Group 13"/>
          <p:cNvGrpSpPr/>
          <p:nvPr/>
        </p:nvGrpSpPr>
        <p:grpSpPr>
          <a:xfrm>
            <a:off x="6962502" y="6962564"/>
            <a:ext cx="10369818" cy="19050"/>
            <a:chOff x="0" y="0"/>
            <a:chExt cx="13826424" cy="25400"/>
          </a:xfrm>
        </p:grpSpPr>
        <p:sp>
          <p:nvSpPr>
            <p:cNvPr id="14" name="Freeform 14"/>
            <p:cNvSpPr/>
            <p:nvPr/>
          </p:nvSpPr>
          <p:spPr>
            <a:xfrm>
              <a:off x="12700" y="12700"/>
              <a:ext cx="13800962" cy="0"/>
            </a:xfrm>
            <a:custGeom>
              <a:avLst/>
              <a:gdLst/>
              <a:ahLst/>
              <a:cxnLst/>
              <a:rect l="l" t="t" r="r" b="b"/>
              <a:pathLst>
                <a:path w="13800962">
                  <a:moveTo>
                    <a:pt x="0" y="0"/>
                  </a:moveTo>
                  <a:lnTo>
                    <a:pt x="13800962" y="0"/>
                  </a:lnTo>
                </a:path>
              </a:pathLst>
            </a:custGeom>
            <a:solidFill>
              <a:srgbClr val="FFC000"/>
            </a:solidFill>
          </p:spPr>
          <p:txBody>
            <a:bodyPr/>
            <a:lstStyle/>
            <a:p>
              <a:endParaRPr lang="en-GB"/>
            </a:p>
          </p:txBody>
        </p:sp>
        <p:sp>
          <p:nvSpPr>
            <p:cNvPr id="15" name="Freeform 15"/>
            <p:cNvSpPr/>
            <p:nvPr/>
          </p:nvSpPr>
          <p:spPr>
            <a:xfrm>
              <a:off x="12700" y="0"/>
              <a:ext cx="13800962" cy="25400"/>
            </a:xfrm>
            <a:custGeom>
              <a:avLst/>
              <a:gdLst/>
              <a:ahLst/>
              <a:cxnLst/>
              <a:rect l="l" t="t" r="r" b="b"/>
              <a:pathLst>
                <a:path w="13800962" h="25400">
                  <a:moveTo>
                    <a:pt x="0" y="0"/>
                  </a:moveTo>
                  <a:lnTo>
                    <a:pt x="13800962" y="0"/>
                  </a:lnTo>
                  <a:lnTo>
                    <a:pt x="13800962" y="25400"/>
                  </a:lnTo>
                  <a:lnTo>
                    <a:pt x="0" y="25400"/>
                  </a:lnTo>
                  <a:close/>
                </a:path>
              </a:pathLst>
            </a:custGeom>
            <a:solidFill>
              <a:srgbClr val="FFC000"/>
            </a:solidFill>
          </p:spPr>
          <p:txBody>
            <a:bodyPr/>
            <a:lstStyle/>
            <a:p>
              <a:endParaRPr lang="en-GB"/>
            </a:p>
          </p:txBody>
        </p:sp>
      </p:grpSp>
      <p:sp>
        <p:nvSpPr>
          <p:cNvPr id="16" name="TextBox 16"/>
          <p:cNvSpPr txBox="1"/>
          <p:nvPr/>
        </p:nvSpPr>
        <p:spPr>
          <a:xfrm>
            <a:off x="7081564" y="7043526"/>
            <a:ext cx="10131693" cy="2109019"/>
          </a:xfrm>
          <a:prstGeom prst="rect">
            <a:avLst/>
          </a:prstGeom>
        </p:spPr>
        <p:txBody>
          <a:bodyPr lIns="0" tIns="0" rIns="0" bIns="0" rtlCol="0" anchor="t">
            <a:spAutoFit/>
          </a:bodyPr>
          <a:lstStyle/>
          <a:p>
            <a:pPr algn="l">
              <a:lnSpc>
                <a:spcPts val="4860"/>
              </a:lnSpc>
            </a:pPr>
            <a:r>
              <a:rPr lang="en-US" sz="4500">
                <a:solidFill>
                  <a:srgbClr val="000000"/>
                </a:solidFill>
                <a:latin typeface="Calibri (MS)"/>
                <a:ea typeface="Calibri (MS)"/>
                <a:cs typeface="Calibri (MS)"/>
                <a:sym typeface="Calibri (MS)"/>
              </a:rPr>
              <a:t>As long as there is (perfect) competition, employment outcomes are not seen as a problem.</a:t>
            </a:r>
          </a:p>
        </p:txBody>
      </p:sp>
      <p:pic>
        <p:nvPicPr>
          <p:cNvPr id="19" name="Graphic 21">
            <a:extLst>
              <a:ext uri="{FF2B5EF4-FFF2-40B4-BE49-F238E27FC236}">
                <a16:creationId xmlns:a16="http://schemas.microsoft.com/office/drawing/2014/main" id="{7EC5B7D0-0E09-DB15-B4AD-764EC97A3DA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244678" cy="1048112"/>
          </a:xfrm>
          <a:prstGeom prst="rect">
            <a:avLst/>
          </a:prstGeom>
        </p:spPr>
      </p:pic>
    </p:spTree>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1257300" y="1587357"/>
            <a:ext cx="15773400" cy="948675"/>
            <a:chOff x="0" y="0"/>
            <a:chExt cx="21031200" cy="1264900"/>
          </a:xfrm>
        </p:grpSpPr>
        <p:sp>
          <p:nvSpPr>
            <p:cNvPr id="4" name="Freeform 4"/>
            <p:cNvSpPr/>
            <p:nvPr/>
          </p:nvSpPr>
          <p:spPr>
            <a:xfrm>
              <a:off x="0" y="0"/>
              <a:ext cx="21031200" cy="1264900"/>
            </a:xfrm>
            <a:custGeom>
              <a:avLst/>
              <a:gdLst/>
              <a:ahLst/>
              <a:cxnLst/>
              <a:rect l="l" t="t" r="r" b="b"/>
              <a:pathLst>
                <a:path w="21031200" h="1264900">
                  <a:moveTo>
                    <a:pt x="0" y="0"/>
                  </a:moveTo>
                  <a:lnTo>
                    <a:pt x="21031200" y="0"/>
                  </a:lnTo>
                  <a:lnTo>
                    <a:pt x="21031200" y="1264900"/>
                  </a:lnTo>
                  <a:lnTo>
                    <a:pt x="0" y="1264900"/>
                  </a:lnTo>
                  <a:close/>
                </a:path>
              </a:pathLst>
            </a:custGeom>
            <a:solidFill>
              <a:srgbClr val="000000">
                <a:alpha val="0"/>
              </a:srgbClr>
            </a:solidFill>
          </p:spPr>
          <p:txBody>
            <a:bodyPr/>
            <a:lstStyle/>
            <a:p>
              <a:endParaRPr lang="en-GB"/>
            </a:p>
          </p:txBody>
        </p:sp>
        <p:sp>
          <p:nvSpPr>
            <p:cNvPr id="5" name="TextBox 5"/>
            <p:cNvSpPr txBox="1"/>
            <p:nvPr/>
          </p:nvSpPr>
          <p:spPr>
            <a:xfrm>
              <a:off x="0" y="-66675"/>
              <a:ext cx="21031200" cy="1331575"/>
            </a:xfrm>
            <a:prstGeom prst="rect">
              <a:avLst/>
            </a:prstGeom>
          </p:spPr>
          <p:txBody>
            <a:bodyPr lIns="0" tIns="0" rIns="0" bIns="0" rtlCol="0" anchor="ctr"/>
            <a:lstStyle/>
            <a:p>
              <a:pPr algn="ctr">
                <a:lnSpc>
                  <a:spcPts val="6415"/>
                </a:lnSpc>
              </a:pPr>
              <a:r>
                <a:rPr lang="en-US" sz="5940" b="1">
                  <a:solidFill>
                    <a:srgbClr val="203864"/>
                  </a:solidFill>
                  <a:latin typeface="Calibri (MS) Bold"/>
                  <a:ea typeface="Calibri (MS) Bold"/>
                  <a:cs typeface="Calibri (MS) Bold"/>
                  <a:sym typeface="Calibri (MS) Bold"/>
                </a:rPr>
                <a:t>The Neoliberal School</a:t>
              </a:r>
            </a:p>
          </p:txBody>
        </p:sp>
      </p:grpSp>
      <p:sp>
        <p:nvSpPr>
          <p:cNvPr id="6" name="TextBox 6"/>
          <p:cNvSpPr txBox="1"/>
          <p:nvPr/>
        </p:nvSpPr>
        <p:spPr>
          <a:xfrm>
            <a:off x="1893862" y="2896260"/>
            <a:ext cx="15590520" cy="6464142"/>
          </a:xfrm>
          <a:prstGeom prst="rect">
            <a:avLst/>
          </a:prstGeom>
        </p:spPr>
        <p:txBody>
          <a:bodyPr lIns="0" tIns="0" rIns="0" bIns="0" rtlCol="0" anchor="t">
            <a:spAutoFit/>
          </a:bodyPr>
          <a:lstStyle/>
          <a:p>
            <a:pPr algn="l">
              <a:lnSpc>
                <a:spcPts val="5184"/>
              </a:lnSpc>
            </a:pPr>
            <a:r>
              <a:rPr lang="en-US" sz="4800">
                <a:solidFill>
                  <a:srgbClr val="000000"/>
                </a:solidFill>
                <a:latin typeface="Calibri (MS)"/>
                <a:ea typeface="Calibri (MS)"/>
                <a:cs typeface="Calibri (MS)"/>
                <a:sym typeface="Calibri (MS)"/>
              </a:rPr>
              <a:t>View of labor unions in the neoliberal school of thought</a:t>
            </a:r>
          </a:p>
          <a:p>
            <a:pPr marL="760095" lvl="1" indent="-380048" algn="l">
              <a:lnSpc>
                <a:spcPts val="4536"/>
              </a:lnSpc>
              <a:buFont typeface="Arial"/>
              <a:buChar char="•"/>
            </a:pPr>
            <a:r>
              <a:rPr lang="en-US" sz="4200" b="1">
                <a:solidFill>
                  <a:srgbClr val="000000"/>
                </a:solidFill>
                <a:latin typeface="Calibri (MS) Bold"/>
                <a:ea typeface="Calibri (MS) Bold"/>
                <a:cs typeface="Calibri (MS) Bold"/>
                <a:sym typeface="Calibri (MS) Bold"/>
              </a:rPr>
              <a:t>Unions are seen as labor market monopolies that interfere with the invisible hand of free market competition; distort efficient outcomes.</a:t>
            </a:r>
          </a:p>
          <a:p>
            <a:pPr marL="760095" lvl="1" indent="-380048" algn="l">
              <a:lnSpc>
                <a:spcPts val="4536"/>
              </a:lnSpc>
              <a:buFont typeface="Arial"/>
              <a:buChar char="•"/>
            </a:pPr>
            <a:r>
              <a:rPr lang="en-US" sz="4200">
                <a:solidFill>
                  <a:srgbClr val="000000"/>
                </a:solidFill>
                <a:latin typeface="Calibri (MS)"/>
                <a:ea typeface="Calibri (MS)"/>
                <a:cs typeface="Calibri (MS)"/>
                <a:sym typeface="Calibri (MS)"/>
              </a:rPr>
              <a:t>Strike threat is used to raise wages above their competitive levels.</a:t>
            </a:r>
          </a:p>
          <a:p>
            <a:pPr marL="760095" lvl="1" indent="-380048" algn="l">
              <a:lnSpc>
                <a:spcPts val="4536"/>
              </a:lnSpc>
              <a:buFont typeface="Arial"/>
              <a:buChar char="•"/>
            </a:pPr>
            <a:r>
              <a:rPr lang="en-US" sz="4200">
                <a:solidFill>
                  <a:srgbClr val="000000"/>
                </a:solidFill>
                <a:latin typeface="Calibri (MS)"/>
                <a:ea typeface="Calibri (MS)"/>
                <a:cs typeface="Calibri (MS)"/>
                <a:sym typeface="Calibri (MS)"/>
              </a:rPr>
              <a:t>Restrictive work rules interfere with the discipline of the market by protecting lazy workers.</a:t>
            </a:r>
          </a:p>
          <a:p>
            <a:pPr marL="760095" lvl="1" indent="-380048" algn="l">
              <a:lnSpc>
                <a:spcPts val="4536"/>
              </a:lnSpc>
            </a:pPr>
            <a:endParaRPr lang="en-US" sz="4200">
              <a:solidFill>
                <a:srgbClr val="000000"/>
              </a:solidFill>
              <a:latin typeface="Calibri (MS)"/>
              <a:ea typeface="Calibri (MS)"/>
              <a:cs typeface="Calibri (MS)"/>
              <a:sym typeface="Calibri (MS)"/>
            </a:endParaRPr>
          </a:p>
        </p:txBody>
      </p:sp>
      <p:pic>
        <p:nvPicPr>
          <p:cNvPr id="9" name="Graphic 21">
            <a:extLst>
              <a:ext uri="{FF2B5EF4-FFF2-40B4-BE49-F238E27FC236}">
                <a16:creationId xmlns:a16="http://schemas.microsoft.com/office/drawing/2014/main" id="{110ACC6E-6D6C-3A2D-9AFD-CF7987B4162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244678" cy="1048112"/>
          </a:xfrm>
          <a:prstGeom prst="rect">
            <a:avLst/>
          </a:prstGeom>
        </p:spPr>
      </p:pic>
    </p:spTree>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a:grpSpLocks noChangeAspect="1"/>
          </p:cNvGrpSpPr>
          <p:nvPr/>
        </p:nvGrpSpPr>
        <p:grpSpPr>
          <a:xfrm>
            <a:off x="-19050" y="1402422"/>
            <a:ext cx="8115297" cy="8884578"/>
            <a:chOff x="0" y="0"/>
            <a:chExt cx="10820396" cy="11846104"/>
          </a:xfrm>
        </p:grpSpPr>
        <p:sp>
          <p:nvSpPr>
            <p:cNvPr id="4" name="Freeform 4" descr="Orange coloured pencil standing out from the crowd of black pencils"/>
            <p:cNvSpPr/>
            <p:nvPr/>
          </p:nvSpPr>
          <p:spPr>
            <a:xfrm>
              <a:off x="0" y="0"/>
              <a:ext cx="10820400" cy="11846052"/>
            </a:xfrm>
            <a:custGeom>
              <a:avLst/>
              <a:gdLst/>
              <a:ahLst/>
              <a:cxnLst/>
              <a:rect l="l" t="t" r="r" b="b"/>
              <a:pathLst>
                <a:path w="10820400" h="11846052">
                  <a:moveTo>
                    <a:pt x="0" y="0"/>
                  </a:moveTo>
                  <a:lnTo>
                    <a:pt x="10820400" y="0"/>
                  </a:lnTo>
                  <a:lnTo>
                    <a:pt x="10820400" y="11846052"/>
                  </a:lnTo>
                  <a:lnTo>
                    <a:pt x="0" y="11846052"/>
                  </a:lnTo>
                  <a:lnTo>
                    <a:pt x="0" y="0"/>
                  </a:lnTo>
                  <a:close/>
                </a:path>
              </a:pathLst>
            </a:custGeom>
            <a:blipFill>
              <a:blip r:embed="rId3"/>
              <a:stretch>
                <a:fillRect l="-19265" r="-92003" b="-15805"/>
              </a:stretch>
            </a:blipFill>
          </p:spPr>
          <p:txBody>
            <a:bodyPr/>
            <a:lstStyle/>
            <a:p>
              <a:endParaRPr lang="en-GB"/>
            </a:p>
          </p:txBody>
        </p:sp>
      </p:grpSp>
      <p:grpSp>
        <p:nvGrpSpPr>
          <p:cNvPr id="5" name="Group 5"/>
          <p:cNvGrpSpPr/>
          <p:nvPr/>
        </p:nvGrpSpPr>
        <p:grpSpPr>
          <a:xfrm>
            <a:off x="9172976" y="608528"/>
            <a:ext cx="8197452" cy="2338952"/>
            <a:chOff x="0" y="0"/>
            <a:chExt cx="10929936" cy="3118602"/>
          </a:xfrm>
        </p:grpSpPr>
        <p:sp>
          <p:nvSpPr>
            <p:cNvPr id="6" name="Freeform 6"/>
            <p:cNvSpPr/>
            <p:nvPr/>
          </p:nvSpPr>
          <p:spPr>
            <a:xfrm>
              <a:off x="0" y="0"/>
              <a:ext cx="10929936" cy="3118602"/>
            </a:xfrm>
            <a:custGeom>
              <a:avLst/>
              <a:gdLst/>
              <a:ahLst/>
              <a:cxnLst/>
              <a:rect l="l" t="t" r="r" b="b"/>
              <a:pathLst>
                <a:path w="10929936" h="3118602">
                  <a:moveTo>
                    <a:pt x="0" y="0"/>
                  </a:moveTo>
                  <a:lnTo>
                    <a:pt x="10929936" y="0"/>
                  </a:lnTo>
                  <a:lnTo>
                    <a:pt x="10929936" y="3118602"/>
                  </a:lnTo>
                  <a:lnTo>
                    <a:pt x="0" y="3118602"/>
                  </a:lnTo>
                  <a:close/>
                </a:path>
              </a:pathLst>
            </a:custGeom>
            <a:solidFill>
              <a:srgbClr val="000000">
                <a:alpha val="0"/>
              </a:srgbClr>
            </a:solidFill>
          </p:spPr>
          <p:txBody>
            <a:bodyPr/>
            <a:lstStyle/>
            <a:p>
              <a:endParaRPr lang="en-GB"/>
            </a:p>
          </p:txBody>
        </p:sp>
        <p:sp>
          <p:nvSpPr>
            <p:cNvPr id="7" name="TextBox 7"/>
            <p:cNvSpPr txBox="1"/>
            <p:nvPr/>
          </p:nvSpPr>
          <p:spPr>
            <a:xfrm>
              <a:off x="0" y="-47625"/>
              <a:ext cx="10929936" cy="3166227"/>
            </a:xfrm>
            <a:prstGeom prst="rect">
              <a:avLst/>
            </a:prstGeom>
          </p:spPr>
          <p:txBody>
            <a:bodyPr lIns="0" tIns="0" rIns="0" bIns="0" rtlCol="0" anchor="ctr"/>
            <a:lstStyle/>
            <a:p>
              <a:pPr algn="l">
                <a:lnSpc>
                  <a:spcPts val="6480"/>
                </a:lnSpc>
              </a:pPr>
              <a:r>
                <a:rPr lang="en-US" sz="6000">
                  <a:solidFill>
                    <a:srgbClr val="000000"/>
                  </a:solidFill>
                  <a:latin typeface="Calibri (MS) Light"/>
                  <a:ea typeface="Calibri (MS) Light"/>
                  <a:cs typeface="Calibri (MS) Light"/>
                  <a:sym typeface="Calibri (MS) Light"/>
                </a:rPr>
                <a:t>The Neoliberal School</a:t>
              </a:r>
            </a:p>
          </p:txBody>
        </p:sp>
      </p:grpSp>
      <p:grpSp>
        <p:nvGrpSpPr>
          <p:cNvPr id="8" name="Group 8"/>
          <p:cNvGrpSpPr/>
          <p:nvPr/>
        </p:nvGrpSpPr>
        <p:grpSpPr>
          <a:xfrm>
            <a:off x="9172976" y="4114800"/>
            <a:ext cx="7871010" cy="5245317"/>
            <a:chOff x="0" y="0"/>
            <a:chExt cx="10494680" cy="6993756"/>
          </a:xfrm>
        </p:grpSpPr>
        <p:sp>
          <p:nvSpPr>
            <p:cNvPr id="9" name="Freeform 9"/>
            <p:cNvSpPr/>
            <p:nvPr/>
          </p:nvSpPr>
          <p:spPr>
            <a:xfrm>
              <a:off x="0" y="0"/>
              <a:ext cx="10494680" cy="6993756"/>
            </a:xfrm>
            <a:custGeom>
              <a:avLst/>
              <a:gdLst/>
              <a:ahLst/>
              <a:cxnLst/>
              <a:rect l="l" t="t" r="r" b="b"/>
              <a:pathLst>
                <a:path w="10494680" h="6993756">
                  <a:moveTo>
                    <a:pt x="0" y="0"/>
                  </a:moveTo>
                  <a:lnTo>
                    <a:pt x="10494680" y="0"/>
                  </a:lnTo>
                  <a:lnTo>
                    <a:pt x="10494680" y="6993756"/>
                  </a:lnTo>
                  <a:lnTo>
                    <a:pt x="0" y="6993756"/>
                  </a:lnTo>
                  <a:close/>
                </a:path>
              </a:pathLst>
            </a:custGeom>
            <a:solidFill>
              <a:srgbClr val="000000">
                <a:alpha val="0"/>
              </a:srgbClr>
            </a:solidFill>
          </p:spPr>
          <p:txBody>
            <a:bodyPr/>
            <a:lstStyle/>
            <a:p>
              <a:endParaRPr lang="en-GB"/>
            </a:p>
          </p:txBody>
        </p:sp>
        <p:sp>
          <p:nvSpPr>
            <p:cNvPr id="10" name="TextBox 10"/>
            <p:cNvSpPr txBox="1"/>
            <p:nvPr/>
          </p:nvSpPr>
          <p:spPr>
            <a:xfrm>
              <a:off x="0" y="-28575"/>
              <a:ext cx="10494680" cy="7022331"/>
            </a:xfrm>
            <a:prstGeom prst="rect">
              <a:avLst/>
            </a:prstGeom>
          </p:spPr>
          <p:txBody>
            <a:bodyPr lIns="0" tIns="0" rIns="0" bIns="0" rtlCol="0" anchor="ctr"/>
            <a:lstStyle/>
            <a:p>
              <a:pPr algn="l">
                <a:lnSpc>
                  <a:spcPts val="3240"/>
                </a:lnSpc>
              </a:pPr>
              <a:r>
                <a:rPr lang="en-US" sz="3000">
                  <a:solidFill>
                    <a:srgbClr val="000000"/>
                  </a:solidFill>
                  <a:latin typeface="Calibri (MS)"/>
                  <a:ea typeface="Calibri (MS)"/>
                  <a:cs typeface="Calibri (MS)"/>
                  <a:sym typeface="Calibri (MS)"/>
                </a:rPr>
                <a:t>To those who believe in perfect competition</a:t>
              </a:r>
            </a:p>
            <a:p>
              <a:pPr marL="542925" lvl="1" indent="-271462" algn="l">
                <a:lnSpc>
                  <a:spcPts val="3240"/>
                </a:lnSpc>
                <a:buFont typeface="Arial"/>
                <a:buChar char="•"/>
              </a:pPr>
              <a:r>
                <a:rPr lang="en-US" sz="3000">
                  <a:solidFill>
                    <a:srgbClr val="000000"/>
                  </a:solidFill>
                  <a:latin typeface="Calibri (MS)"/>
                  <a:ea typeface="Calibri (MS)"/>
                  <a:cs typeface="Calibri (MS)"/>
                  <a:sym typeface="Calibri (MS)"/>
                </a:rPr>
                <a:t>Labor unions are bad.</a:t>
              </a:r>
            </a:p>
            <a:p>
              <a:pPr marL="542925" lvl="1" indent="-271462" algn="l">
                <a:lnSpc>
                  <a:spcPts val="3240"/>
                </a:lnSpc>
              </a:pPr>
              <a:endParaRPr lang="en-US" sz="3000">
                <a:solidFill>
                  <a:srgbClr val="000000"/>
                </a:solidFill>
                <a:latin typeface="Calibri (MS)"/>
                <a:ea typeface="Calibri (MS)"/>
                <a:cs typeface="Calibri (MS)"/>
                <a:sym typeface="Calibri (MS)"/>
              </a:endParaRPr>
            </a:p>
          </p:txBody>
        </p:sp>
      </p:grpSp>
      <p:pic>
        <p:nvPicPr>
          <p:cNvPr id="13" name="Graphic 21">
            <a:extLst>
              <a:ext uri="{FF2B5EF4-FFF2-40B4-BE49-F238E27FC236}">
                <a16:creationId xmlns:a16="http://schemas.microsoft.com/office/drawing/2014/main" id="{C5378713-2284-B1F4-8271-4880DEDFC76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244678" cy="1048112"/>
          </a:xfrm>
          <a:prstGeom prst="rect">
            <a:avLst/>
          </a:prstGeom>
        </p:spPr>
      </p:pic>
    </p:spTree>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927862" y="1616528"/>
            <a:ext cx="5780144" cy="1700313"/>
            <a:chOff x="0" y="0"/>
            <a:chExt cx="7706858" cy="2267084"/>
          </a:xfrm>
        </p:grpSpPr>
        <p:sp>
          <p:nvSpPr>
            <p:cNvPr id="3" name="Freeform 3"/>
            <p:cNvSpPr/>
            <p:nvPr/>
          </p:nvSpPr>
          <p:spPr>
            <a:xfrm>
              <a:off x="0" y="0"/>
              <a:ext cx="7706858" cy="2267084"/>
            </a:xfrm>
            <a:custGeom>
              <a:avLst/>
              <a:gdLst/>
              <a:ahLst/>
              <a:cxnLst/>
              <a:rect l="l" t="t" r="r" b="b"/>
              <a:pathLst>
                <a:path w="7706858" h="2267084">
                  <a:moveTo>
                    <a:pt x="0" y="0"/>
                  </a:moveTo>
                  <a:lnTo>
                    <a:pt x="7706858" y="0"/>
                  </a:lnTo>
                  <a:lnTo>
                    <a:pt x="7706858" y="2267084"/>
                  </a:lnTo>
                  <a:lnTo>
                    <a:pt x="0" y="2267084"/>
                  </a:lnTo>
                  <a:close/>
                </a:path>
              </a:pathLst>
            </a:custGeom>
            <a:solidFill>
              <a:srgbClr val="000000">
                <a:alpha val="0"/>
              </a:srgbClr>
            </a:solidFill>
          </p:spPr>
          <p:txBody>
            <a:bodyPr/>
            <a:lstStyle/>
            <a:p>
              <a:endParaRPr lang="en-GB"/>
            </a:p>
          </p:txBody>
        </p:sp>
        <p:sp>
          <p:nvSpPr>
            <p:cNvPr id="4" name="TextBox 4"/>
            <p:cNvSpPr txBox="1"/>
            <p:nvPr/>
          </p:nvSpPr>
          <p:spPr>
            <a:xfrm>
              <a:off x="0" y="-85725"/>
              <a:ext cx="7706858" cy="2352809"/>
            </a:xfrm>
            <a:prstGeom prst="rect">
              <a:avLst/>
            </a:prstGeom>
          </p:spPr>
          <p:txBody>
            <a:bodyPr lIns="0" tIns="0" rIns="0" bIns="0" rtlCol="0" anchor="b"/>
            <a:lstStyle/>
            <a:p>
              <a:pPr algn="l">
                <a:lnSpc>
                  <a:spcPts val="9720"/>
                </a:lnSpc>
              </a:pPr>
              <a:r>
                <a:rPr lang="en-US" sz="9000" b="1">
                  <a:solidFill>
                    <a:srgbClr val="000000"/>
                  </a:solidFill>
                  <a:latin typeface="Calibri (MS) Bold"/>
                  <a:ea typeface="Calibri (MS) Bold"/>
                  <a:cs typeface="Calibri (MS) Bold"/>
                  <a:sym typeface="Calibri (MS) Bold"/>
                </a:rPr>
                <a:t>2ⁿᵈ school:</a:t>
              </a:r>
            </a:p>
          </p:txBody>
        </p:sp>
      </p:grpSp>
      <p:sp>
        <p:nvSpPr>
          <p:cNvPr id="5" name="TextBox 5"/>
          <p:cNvSpPr txBox="1"/>
          <p:nvPr/>
        </p:nvSpPr>
        <p:spPr>
          <a:xfrm>
            <a:off x="2019301" y="4326402"/>
            <a:ext cx="14250488" cy="3948573"/>
          </a:xfrm>
          <a:prstGeom prst="rect">
            <a:avLst/>
          </a:prstGeom>
        </p:spPr>
        <p:txBody>
          <a:bodyPr lIns="0" tIns="0" rIns="0" bIns="0" rtlCol="0" anchor="t">
            <a:spAutoFit/>
          </a:bodyPr>
          <a:lstStyle/>
          <a:p>
            <a:pPr algn="ctr">
              <a:lnSpc>
                <a:spcPts val="10692"/>
              </a:lnSpc>
            </a:pPr>
            <a:r>
              <a:rPr lang="en-US" sz="9900" b="1">
                <a:solidFill>
                  <a:srgbClr val="000000"/>
                </a:solidFill>
                <a:latin typeface="Calibri (MS) Bold"/>
                <a:ea typeface="Calibri (MS) Bold"/>
                <a:cs typeface="Calibri (MS) Bold"/>
                <a:sym typeface="Calibri (MS) Bold"/>
              </a:rPr>
              <a:t>Human Resource Management School</a:t>
            </a:r>
          </a:p>
        </p:txBody>
      </p:sp>
      <p:pic>
        <p:nvPicPr>
          <p:cNvPr id="8" name="Graphic 21">
            <a:extLst>
              <a:ext uri="{FF2B5EF4-FFF2-40B4-BE49-F238E27FC236}">
                <a16:creationId xmlns:a16="http://schemas.microsoft.com/office/drawing/2014/main" id="{719950A2-1D8F-DC3D-D2F0-B2C876C0A20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244678" cy="1048112"/>
          </a:xfrm>
          <a:prstGeom prst="rect">
            <a:avLst/>
          </a:prstGeom>
        </p:spPr>
      </p:pic>
    </p:spTree>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sp>
        <p:nvSpPr>
          <p:cNvPr id="3" name="TextBox 3"/>
          <p:cNvSpPr txBox="1"/>
          <p:nvPr/>
        </p:nvSpPr>
        <p:spPr>
          <a:xfrm>
            <a:off x="8894276" y="1724199"/>
            <a:ext cx="7983693" cy="2040840"/>
          </a:xfrm>
          <a:prstGeom prst="rect">
            <a:avLst/>
          </a:prstGeom>
        </p:spPr>
        <p:txBody>
          <a:bodyPr lIns="0" tIns="0" rIns="0" bIns="0" rtlCol="0" anchor="t">
            <a:spAutoFit/>
          </a:bodyPr>
          <a:lstStyle/>
          <a:p>
            <a:pPr algn="ctr">
              <a:lnSpc>
                <a:spcPts val="5184"/>
              </a:lnSpc>
            </a:pPr>
            <a:r>
              <a:rPr lang="en-US" sz="4800" b="1">
                <a:solidFill>
                  <a:srgbClr val="203864"/>
                </a:solidFill>
                <a:latin typeface="Calibri (MS) Bold"/>
                <a:ea typeface="Calibri (MS) Bold"/>
                <a:cs typeface="Calibri (MS) Bold"/>
                <a:sym typeface="Calibri (MS) Bold"/>
              </a:rPr>
              <a:t>Human Resource Management School</a:t>
            </a:r>
          </a:p>
        </p:txBody>
      </p:sp>
      <p:sp>
        <p:nvSpPr>
          <p:cNvPr id="4" name="TextBox 4"/>
          <p:cNvSpPr txBox="1"/>
          <p:nvPr/>
        </p:nvSpPr>
        <p:spPr>
          <a:xfrm>
            <a:off x="8894276" y="3843909"/>
            <a:ext cx="7983693" cy="5323946"/>
          </a:xfrm>
          <a:prstGeom prst="rect">
            <a:avLst/>
          </a:prstGeom>
        </p:spPr>
        <p:txBody>
          <a:bodyPr lIns="0" tIns="0" rIns="0" bIns="0" rtlCol="0" anchor="t">
            <a:spAutoFit/>
          </a:bodyPr>
          <a:lstStyle/>
          <a:p>
            <a:pPr algn="l">
              <a:lnSpc>
                <a:spcPts val="3240"/>
              </a:lnSpc>
            </a:pPr>
            <a:r>
              <a:rPr lang="en-US" sz="3000">
                <a:solidFill>
                  <a:srgbClr val="000000"/>
                </a:solidFill>
                <a:latin typeface="Calibri (MS)"/>
                <a:ea typeface="Calibri (MS)"/>
                <a:cs typeface="Calibri (MS)"/>
                <a:sym typeface="Calibri (MS)"/>
              </a:rPr>
              <a:t>Believes that the labor problem stems from poor management</a:t>
            </a:r>
          </a:p>
          <a:p>
            <a:pPr marL="542925" lvl="1" indent="-271462" algn="l">
              <a:lnSpc>
                <a:spcPts val="3240"/>
              </a:lnSpc>
              <a:buFont typeface="Arial"/>
              <a:buChar char="•"/>
            </a:pPr>
            <a:r>
              <a:rPr lang="en-US" sz="3000">
                <a:solidFill>
                  <a:srgbClr val="000000"/>
                </a:solidFill>
                <a:latin typeface="Calibri (MS)"/>
                <a:ea typeface="Calibri (MS)"/>
                <a:cs typeface="Calibri (MS)"/>
                <a:sym typeface="Calibri (MS)"/>
              </a:rPr>
              <a:t>Poor selection, motivation, training, supervision.</a:t>
            </a:r>
          </a:p>
          <a:p>
            <a:pPr marL="542925" lvl="1" indent="-271462" algn="l">
              <a:lnSpc>
                <a:spcPts val="3240"/>
              </a:lnSpc>
            </a:pPr>
            <a:r>
              <a:rPr lang="en-US" sz="3000">
                <a:solidFill>
                  <a:srgbClr val="000000"/>
                </a:solidFill>
                <a:latin typeface="Calibri (MS)"/>
                <a:ea typeface="Calibri (MS)"/>
                <a:cs typeface="Calibri (MS)"/>
                <a:sym typeface="Calibri (MS)"/>
              </a:rPr>
              <a:t>Solution to the labor problem?</a:t>
            </a:r>
          </a:p>
          <a:p>
            <a:pPr marL="542925" lvl="1" indent="-271462" algn="l">
              <a:lnSpc>
                <a:spcPts val="3240"/>
              </a:lnSpc>
              <a:buFont typeface="Arial"/>
              <a:buChar char="•"/>
            </a:pPr>
            <a:r>
              <a:rPr lang="en-US" sz="3000">
                <a:solidFill>
                  <a:srgbClr val="000000"/>
                </a:solidFill>
                <a:latin typeface="Calibri (MS)"/>
                <a:ea typeface="Calibri (MS)"/>
                <a:cs typeface="Calibri (MS)"/>
                <a:sym typeface="Calibri (MS)"/>
              </a:rPr>
              <a:t>Better management.</a:t>
            </a:r>
          </a:p>
          <a:p>
            <a:pPr marL="542925" lvl="1" indent="-271462" algn="l">
              <a:lnSpc>
                <a:spcPts val="3240"/>
              </a:lnSpc>
            </a:pPr>
            <a:endParaRPr lang="en-US" sz="3000">
              <a:solidFill>
                <a:srgbClr val="000000"/>
              </a:solidFill>
              <a:latin typeface="Calibri (MS)"/>
              <a:ea typeface="Calibri (MS)"/>
              <a:cs typeface="Calibri (MS)"/>
              <a:sym typeface="Calibri (MS)"/>
            </a:endParaRPr>
          </a:p>
        </p:txBody>
      </p:sp>
      <p:grpSp>
        <p:nvGrpSpPr>
          <p:cNvPr id="5" name="Group 5"/>
          <p:cNvGrpSpPr>
            <a:grpSpLocks noChangeAspect="1"/>
          </p:cNvGrpSpPr>
          <p:nvPr/>
        </p:nvGrpSpPr>
        <p:grpSpPr>
          <a:xfrm>
            <a:off x="-19050" y="1707054"/>
            <a:ext cx="7726768" cy="8579946"/>
            <a:chOff x="0" y="0"/>
            <a:chExt cx="10302358" cy="11439928"/>
          </a:xfrm>
        </p:grpSpPr>
        <p:sp>
          <p:nvSpPr>
            <p:cNvPr id="6" name="Freeform 6" descr="Red toy person in front of two lines of white figures"/>
            <p:cNvSpPr/>
            <p:nvPr/>
          </p:nvSpPr>
          <p:spPr>
            <a:xfrm>
              <a:off x="0" y="0"/>
              <a:ext cx="10302367" cy="11439906"/>
            </a:xfrm>
            <a:custGeom>
              <a:avLst/>
              <a:gdLst/>
              <a:ahLst/>
              <a:cxnLst/>
              <a:rect l="l" t="t" r="r" b="b"/>
              <a:pathLst>
                <a:path w="10302367" h="11439906">
                  <a:moveTo>
                    <a:pt x="0" y="0"/>
                  </a:moveTo>
                  <a:lnTo>
                    <a:pt x="10302367" y="0"/>
                  </a:lnTo>
                  <a:lnTo>
                    <a:pt x="10302367" y="11439906"/>
                  </a:lnTo>
                  <a:lnTo>
                    <a:pt x="0" y="11439906"/>
                  </a:lnTo>
                  <a:lnTo>
                    <a:pt x="0" y="0"/>
                  </a:lnTo>
                  <a:close/>
                </a:path>
              </a:pathLst>
            </a:custGeom>
            <a:blipFill>
              <a:blip r:embed="rId3"/>
              <a:stretch>
                <a:fillRect l="-55147" r="-47339" b="-19896"/>
              </a:stretch>
            </a:blipFill>
          </p:spPr>
          <p:txBody>
            <a:bodyPr/>
            <a:lstStyle/>
            <a:p>
              <a:endParaRPr lang="en-GB"/>
            </a:p>
          </p:txBody>
        </p:sp>
      </p:grpSp>
      <p:grpSp>
        <p:nvGrpSpPr>
          <p:cNvPr id="7" name="Group 7"/>
          <p:cNvGrpSpPr>
            <a:grpSpLocks noChangeAspect="1"/>
          </p:cNvGrpSpPr>
          <p:nvPr/>
        </p:nvGrpSpPr>
        <p:grpSpPr>
          <a:xfrm>
            <a:off x="277402" y="545580"/>
            <a:ext cx="17306816" cy="876345"/>
            <a:chOff x="0" y="0"/>
            <a:chExt cx="23075754" cy="1168460"/>
          </a:xfrm>
        </p:grpSpPr>
        <p:sp>
          <p:nvSpPr>
            <p:cNvPr id="8" name="Freeform 8"/>
            <p:cNvSpPr/>
            <p:nvPr/>
          </p:nvSpPr>
          <p:spPr>
            <a:xfrm>
              <a:off x="0" y="0"/>
              <a:ext cx="23075773" cy="1168400"/>
            </a:xfrm>
            <a:custGeom>
              <a:avLst/>
              <a:gdLst/>
              <a:ahLst/>
              <a:cxnLst/>
              <a:rect l="l" t="t" r="r" b="b"/>
              <a:pathLst>
                <a:path w="23075773" h="1168400">
                  <a:moveTo>
                    <a:pt x="0" y="0"/>
                  </a:moveTo>
                  <a:lnTo>
                    <a:pt x="23075773" y="0"/>
                  </a:lnTo>
                  <a:lnTo>
                    <a:pt x="23075773" y="1168400"/>
                  </a:lnTo>
                  <a:lnTo>
                    <a:pt x="0" y="1168400"/>
                  </a:lnTo>
                  <a:lnTo>
                    <a:pt x="0" y="0"/>
                  </a:lnTo>
                  <a:close/>
                </a:path>
              </a:pathLst>
            </a:custGeom>
            <a:blipFill>
              <a:blip r:embed="rId4"/>
              <a:stretch>
                <a:fillRect t="-30253" b="-30258"/>
              </a:stretch>
            </a:blipFill>
          </p:spPr>
          <p:txBody>
            <a:bodyPr/>
            <a:lstStyle/>
            <a:p>
              <a:endParaRPr lang="en-GB"/>
            </a:p>
          </p:txBody>
        </p:sp>
      </p:grpSp>
    </p:spTree>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960120" y="1833938"/>
            <a:ext cx="6552903" cy="1589377"/>
            <a:chOff x="0" y="0"/>
            <a:chExt cx="8737204" cy="2119170"/>
          </a:xfrm>
        </p:grpSpPr>
        <p:sp>
          <p:nvSpPr>
            <p:cNvPr id="4" name="Freeform 4"/>
            <p:cNvSpPr/>
            <p:nvPr/>
          </p:nvSpPr>
          <p:spPr>
            <a:xfrm>
              <a:off x="0" y="0"/>
              <a:ext cx="8737204" cy="2119170"/>
            </a:xfrm>
            <a:custGeom>
              <a:avLst/>
              <a:gdLst/>
              <a:ahLst/>
              <a:cxnLst/>
              <a:rect l="l" t="t" r="r" b="b"/>
              <a:pathLst>
                <a:path w="8737204" h="2119170">
                  <a:moveTo>
                    <a:pt x="0" y="0"/>
                  </a:moveTo>
                  <a:lnTo>
                    <a:pt x="8737204" y="0"/>
                  </a:lnTo>
                  <a:lnTo>
                    <a:pt x="8737204" y="2119170"/>
                  </a:lnTo>
                  <a:lnTo>
                    <a:pt x="0" y="2119170"/>
                  </a:lnTo>
                  <a:close/>
                </a:path>
              </a:pathLst>
            </a:custGeom>
            <a:solidFill>
              <a:srgbClr val="000000">
                <a:alpha val="0"/>
              </a:srgbClr>
            </a:solidFill>
          </p:spPr>
          <p:txBody>
            <a:bodyPr/>
            <a:lstStyle/>
            <a:p>
              <a:endParaRPr lang="en-GB"/>
            </a:p>
          </p:txBody>
        </p:sp>
        <p:sp>
          <p:nvSpPr>
            <p:cNvPr id="5" name="TextBox 5"/>
            <p:cNvSpPr txBox="1"/>
            <p:nvPr/>
          </p:nvSpPr>
          <p:spPr>
            <a:xfrm>
              <a:off x="0" y="-57150"/>
              <a:ext cx="8737204" cy="2176320"/>
            </a:xfrm>
            <a:prstGeom prst="rect">
              <a:avLst/>
            </a:prstGeom>
          </p:spPr>
          <p:txBody>
            <a:bodyPr lIns="0" tIns="0" rIns="0" bIns="0" rtlCol="0" anchor="b"/>
            <a:lstStyle/>
            <a:p>
              <a:pPr algn="ctr">
                <a:lnSpc>
                  <a:spcPts val="6123"/>
                </a:lnSpc>
              </a:pPr>
              <a:r>
                <a:rPr lang="en-US" sz="5670" b="1">
                  <a:solidFill>
                    <a:srgbClr val="203864"/>
                  </a:solidFill>
                  <a:latin typeface="Calibri (MS) Bold"/>
                  <a:ea typeface="Calibri (MS) Bold"/>
                  <a:cs typeface="Calibri (MS) Bold"/>
                  <a:sym typeface="Calibri (MS) Bold"/>
                </a:rPr>
                <a:t>Human Resource Management School</a:t>
              </a:r>
            </a:p>
          </p:txBody>
        </p:sp>
      </p:grpSp>
      <p:sp>
        <p:nvSpPr>
          <p:cNvPr id="6" name="TextBox 6"/>
          <p:cNvSpPr txBox="1"/>
          <p:nvPr/>
        </p:nvSpPr>
        <p:spPr>
          <a:xfrm>
            <a:off x="1051560" y="4326493"/>
            <a:ext cx="6182503" cy="4918137"/>
          </a:xfrm>
          <a:prstGeom prst="rect">
            <a:avLst/>
          </a:prstGeom>
        </p:spPr>
        <p:txBody>
          <a:bodyPr lIns="0" tIns="0" rIns="0" bIns="0" rtlCol="0" anchor="t">
            <a:spAutoFit/>
          </a:bodyPr>
          <a:lstStyle/>
          <a:p>
            <a:pPr algn="l">
              <a:lnSpc>
                <a:spcPts val="3564"/>
              </a:lnSpc>
            </a:pPr>
            <a:r>
              <a:rPr lang="en-US" sz="3300">
                <a:solidFill>
                  <a:srgbClr val="000000"/>
                </a:solidFill>
                <a:latin typeface="Calibri (MS)"/>
                <a:ea typeface="Calibri (MS)"/>
                <a:cs typeface="Calibri (MS)"/>
                <a:sym typeface="Calibri (MS)"/>
              </a:rPr>
              <a:t>Solution to the labor problem?</a:t>
            </a:r>
          </a:p>
          <a:p>
            <a:pPr marL="597217" lvl="1" indent="-298609" algn="l">
              <a:lnSpc>
                <a:spcPts val="3564"/>
              </a:lnSpc>
              <a:buFont typeface="Arial"/>
              <a:buChar char="•"/>
            </a:pPr>
            <a:r>
              <a:rPr lang="en-US" sz="3300">
                <a:solidFill>
                  <a:srgbClr val="000000"/>
                </a:solidFill>
                <a:latin typeface="Calibri (MS)"/>
                <a:ea typeface="Calibri (MS)"/>
                <a:cs typeface="Calibri (MS)"/>
                <a:sym typeface="Calibri (MS)"/>
              </a:rPr>
              <a:t>Better management.</a:t>
            </a:r>
          </a:p>
          <a:p>
            <a:pPr marL="597217" lvl="1" indent="-298609" algn="l">
              <a:lnSpc>
                <a:spcPts val="3564"/>
              </a:lnSpc>
            </a:pPr>
            <a:endParaRPr lang="en-US" sz="3300">
              <a:solidFill>
                <a:srgbClr val="000000"/>
              </a:solidFill>
              <a:latin typeface="Calibri (MS)"/>
              <a:ea typeface="Calibri (MS)"/>
              <a:cs typeface="Calibri (MS)"/>
              <a:sym typeface="Calibri (MS)"/>
            </a:endParaRPr>
          </a:p>
        </p:txBody>
      </p:sp>
      <p:grpSp>
        <p:nvGrpSpPr>
          <p:cNvPr id="7" name="Group 7"/>
          <p:cNvGrpSpPr>
            <a:grpSpLocks noChangeAspect="1"/>
          </p:cNvGrpSpPr>
          <p:nvPr/>
        </p:nvGrpSpPr>
        <p:grpSpPr>
          <a:xfrm>
            <a:off x="7967553" y="1988049"/>
            <a:ext cx="10318162" cy="8298951"/>
            <a:chOff x="0" y="0"/>
            <a:chExt cx="13757550" cy="11065268"/>
          </a:xfrm>
        </p:grpSpPr>
        <p:sp>
          <p:nvSpPr>
            <p:cNvPr id="8" name="Freeform 8" descr="Light bulb on yellow background with sketched light beams and cord"/>
            <p:cNvSpPr/>
            <p:nvPr/>
          </p:nvSpPr>
          <p:spPr>
            <a:xfrm>
              <a:off x="0" y="0"/>
              <a:ext cx="13757529" cy="11065256"/>
            </a:xfrm>
            <a:custGeom>
              <a:avLst/>
              <a:gdLst/>
              <a:ahLst/>
              <a:cxnLst/>
              <a:rect l="l" t="t" r="r" b="b"/>
              <a:pathLst>
                <a:path w="13757529" h="11065256">
                  <a:moveTo>
                    <a:pt x="0" y="0"/>
                  </a:moveTo>
                  <a:lnTo>
                    <a:pt x="13757529" y="0"/>
                  </a:lnTo>
                  <a:lnTo>
                    <a:pt x="13757529" y="11065256"/>
                  </a:lnTo>
                  <a:lnTo>
                    <a:pt x="0" y="11065256"/>
                  </a:lnTo>
                  <a:lnTo>
                    <a:pt x="0" y="0"/>
                  </a:lnTo>
                  <a:close/>
                </a:path>
              </a:pathLst>
            </a:custGeom>
            <a:blipFill>
              <a:blip r:embed="rId3"/>
              <a:stretch>
                <a:fillRect l="-62111" b="-24003"/>
              </a:stretch>
            </a:blipFill>
          </p:spPr>
          <p:txBody>
            <a:bodyPr/>
            <a:lstStyle/>
            <a:p>
              <a:endParaRPr lang="en-GB"/>
            </a:p>
          </p:txBody>
        </p:sp>
      </p:grpSp>
      <p:grpSp>
        <p:nvGrpSpPr>
          <p:cNvPr id="9" name="Group 9"/>
          <p:cNvGrpSpPr>
            <a:grpSpLocks noChangeAspect="1"/>
          </p:cNvGrpSpPr>
          <p:nvPr/>
        </p:nvGrpSpPr>
        <p:grpSpPr>
          <a:xfrm>
            <a:off x="277402" y="545580"/>
            <a:ext cx="17306816" cy="876345"/>
            <a:chOff x="0" y="0"/>
            <a:chExt cx="23075754" cy="1168460"/>
          </a:xfrm>
        </p:grpSpPr>
        <p:sp>
          <p:nvSpPr>
            <p:cNvPr id="10" name="Freeform 10"/>
            <p:cNvSpPr/>
            <p:nvPr/>
          </p:nvSpPr>
          <p:spPr>
            <a:xfrm>
              <a:off x="0" y="0"/>
              <a:ext cx="23075773" cy="1168400"/>
            </a:xfrm>
            <a:custGeom>
              <a:avLst/>
              <a:gdLst/>
              <a:ahLst/>
              <a:cxnLst/>
              <a:rect l="l" t="t" r="r" b="b"/>
              <a:pathLst>
                <a:path w="23075773" h="1168400">
                  <a:moveTo>
                    <a:pt x="0" y="0"/>
                  </a:moveTo>
                  <a:lnTo>
                    <a:pt x="23075773" y="0"/>
                  </a:lnTo>
                  <a:lnTo>
                    <a:pt x="23075773" y="1168400"/>
                  </a:lnTo>
                  <a:lnTo>
                    <a:pt x="0" y="1168400"/>
                  </a:lnTo>
                  <a:lnTo>
                    <a:pt x="0" y="0"/>
                  </a:lnTo>
                  <a:close/>
                </a:path>
              </a:pathLst>
            </a:custGeom>
            <a:blipFill>
              <a:blip r:embed="rId4"/>
              <a:stretch>
                <a:fillRect t="-30253" b="-30258"/>
              </a:stretch>
            </a:blipFill>
          </p:spPr>
          <p:txBody>
            <a:bodyPr/>
            <a:lstStyle/>
            <a:p>
              <a:endParaRPr lang="en-GB"/>
            </a:p>
          </p:txBody>
        </p:sp>
      </p:grpSp>
    </p:spTree>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0235817" y="1112086"/>
            <a:ext cx="6737732" cy="2424304"/>
            <a:chOff x="0" y="0"/>
            <a:chExt cx="8983642" cy="3232406"/>
          </a:xfrm>
        </p:grpSpPr>
        <p:sp>
          <p:nvSpPr>
            <p:cNvPr id="3" name="Freeform 3"/>
            <p:cNvSpPr/>
            <p:nvPr/>
          </p:nvSpPr>
          <p:spPr>
            <a:xfrm>
              <a:off x="0" y="0"/>
              <a:ext cx="8983642" cy="3232406"/>
            </a:xfrm>
            <a:custGeom>
              <a:avLst/>
              <a:gdLst/>
              <a:ahLst/>
              <a:cxnLst/>
              <a:rect l="l" t="t" r="r" b="b"/>
              <a:pathLst>
                <a:path w="8983642" h="3232406">
                  <a:moveTo>
                    <a:pt x="0" y="0"/>
                  </a:moveTo>
                  <a:lnTo>
                    <a:pt x="8983642" y="0"/>
                  </a:lnTo>
                  <a:lnTo>
                    <a:pt x="8983642" y="3232406"/>
                  </a:lnTo>
                  <a:lnTo>
                    <a:pt x="0" y="3232406"/>
                  </a:lnTo>
                  <a:close/>
                </a:path>
              </a:pathLst>
            </a:custGeom>
            <a:solidFill>
              <a:srgbClr val="000000">
                <a:alpha val="0"/>
              </a:srgbClr>
            </a:solidFill>
          </p:spPr>
          <p:txBody>
            <a:bodyPr/>
            <a:lstStyle/>
            <a:p>
              <a:endParaRPr lang="en-GB"/>
            </a:p>
          </p:txBody>
        </p:sp>
        <p:sp>
          <p:nvSpPr>
            <p:cNvPr id="4" name="TextBox 4"/>
            <p:cNvSpPr txBox="1"/>
            <p:nvPr/>
          </p:nvSpPr>
          <p:spPr>
            <a:xfrm>
              <a:off x="0" y="-28575"/>
              <a:ext cx="8983642" cy="3260981"/>
            </a:xfrm>
            <a:prstGeom prst="rect">
              <a:avLst/>
            </a:prstGeom>
          </p:spPr>
          <p:txBody>
            <a:bodyPr lIns="0" tIns="0" rIns="0" bIns="0" rtlCol="0" anchor="b"/>
            <a:lstStyle/>
            <a:p>
              <a:pPr algn="ctr">
                <a:lnSpc>
                  <a:spcPts val="5184"/>
                </a:lnSpc>
              </a:pPr>
              <a:r>
                <a:rPr lang="en-US" sz="4800" b="1">
                  <a:solidFill>
                    <a:srgbClr val="203864"/>
                  </a:solidFill>
                  <a:latin typeface="Calibri (MS) Bold"/>
                  <a:ea typeface="Calibri (MS) Bold"/>
                  <a:cs typeface="Calibri (MS) Bold"/>
                  <a:sym typeface="Calibri (MS) Bold"/>
                </a:rPr>
                <a:t>Human resource management philosophy</a:t>
              </a:r>
            </a:p>
            <a:p>
              <a:pPr algn="ctr">
                <a:lnSpc>
                  <a:spcPts val="5184"/>
                </a:lnSpc>
              </a:pPr>
              <a:endParaRPr lang="en-US" sz="4800" b="1">
                <a:solidFill>
                  <a:srgbClr val="203864"/>
                </a:solidFill>
                <a:latin typeface="Calibri (MS) Bold"/>
                <a:ea typeface="Calibri (MS) Bold"/>
                <a:cs typeface="Calibri (MS) Bold"/>
                <a:sym typeface="Calibri (MS) Bold"/>
              </a:endParaRPr>
            </a:p>
          </p:txBody>
        </p:sp>
      </p:grpSp>
      <p:sp>
        <p:nvSpPr>
          <p:cNvPr id="5" name="TextBox 5"/>
          <p:cNvSpPr txBox="1"/>
          <p:nvPr/>
        </p:nvSpPr>
        <p:spPr>
          <a:xfrm>
            <a:off x="10327257" y="3826884"/>
            <a:ext cx="6554850" cy="5099358"/>
          </a:xfrm>
          <a:prstGeom prst="rect">
            <a:avLst/>
          </a:prstGeom>
        </p:spPr>
        <p:txBody>
          <a:bodyPr lIns="0" tIns="0" rIns="0" bIns="0" rtlCol="0" anchor="t">
            <a:spAutoFit/>
          </a:bodyPr>
          <a:lstStyle/>
          <a:p>
            <a:pPr algn="l">
              <a:lnSpc>
                <a:spcPts val="2754"/>
              </a:lnSpc>
            </a:pPr>
            <a:r>
              <a:rPr lang="en-US" sz="2550">
                <a:solidFill>
                  <a:srgbClr val="000000"/>
                </a:solidFill>
                <a:latin typeface="Calibri (MS)"/>
                <a:ea typeface="Calibri (MS)"/>
                <a:cs typeface="Calibri (MS)"/>
                <a:sym typeface="Calibri (MS)"/>
              </a:rPr>
              <a:t>Align the interests of workers and the firm via better management.</a:t>
            </a:r>
          </a:p>
          <a:p>
            <a:pPr algn="l">
              <a:lnSpc>
                <a:spcPts val="2754"/>
              </a:lnSpc>
            </a:pPr>
            <a:endParaRPr lang="en-US" sz="2550">
              <a:solidFill>
                <a:srgbClr val="000000"/>
              </a:solidFill>
              <a:latin typeface="Calibri (MS)"/>
              <a:ea typeface="Calibri (MS)"/>
              <a:cs typeface="Calibri (MS)"/>
              <a:sym typeface="Calibri (MS)"/>
            </a:endParaRPr>
          </a:p>
          <a:p>
            <a:pPr marL="461486" lvl="1" indent="-230743" algn="l">
              <a:lnSpc>
                <a:spcPts val="2754"/>
              </a:lnSpc>
              <a:buAutoNum type="arabicPeriod"/>
            </a:pPr>
            <a:r>
              <a:rPr lang="en-US" sz="2550">
                <a:solidFill>
                  <a:srgbClr val="000000"/>
                </a:solidFill>
                <a:latin typeface="Calibri (MS)"/>
                <a:ea typeface="Calibri (MS)"/>
                <a:cs typeface="Calibri (MS)"/>
                <a:sym typeface="Calibri (MS)"/>
              </a:rPr>
              <a:t>Create motivated and efficient workers.</a:t>
            </a:r>
          </a:p>
          <a:p>
            <a:pPr marL="461486" lvl="1" indent="-230743" algn="l">
              <a:lnSpc>
                <a:spcPts val="2754"/>
              </a:lnSpc>
              <a:buAutoNum type="arabicPeriod"/>
            </a:pPr>
            <a:r>
              <a:rPr lang="en-US" sz="2550">
                <a:solidFill>
                  <a:srgbClr val="000000"/>
                </a:solidFill>
                <a:latin typeface="Calibri (MS)"/>
                <a:ea typeface="Calibri (MS)"/>
                <a:cs typeface="Calibri (MS)"/>
                <a:sym typeface="Calibri (MS)"/>
              </a:rPr>
              <a:t>Firms should design and implement better supervisory methods.</a:t>
            </a:r>
          </a:p>
          <a:p>
            <a:pPr marL="461486" lvl="1" indent="-230743" algn="l">
              <a:lnSpc>
                <a:spcPts val="2754"/>
              </a:lnSpc>
              <a:buAutoNum type="arabicPeriod"/>
            </a:pPr>
            <a:r>
              <a:rPr lang="en-US" sz="2550">
                <a:solidFill>
                  <a:srgbClr val="000000"/>
                </a:solidFill>
                <a:latin typeface="Calibri (MS)"/>
                <a:ea typeface="Calibri (MS)"/>
                <a:cs typeface="Calibri (MS)"/>
                <a:sym typeface="Calibri (MS)"/>
              </a:rPr>
              <a:t>Selection procedures.</a:t>
            </a:r>
          </a:p>
        </p:txBody>
      </p:sp>
      <p:grpSp>
        <p:nvGrpSpPr>
          <p:cNvPr id="6" name="Group 6"/>
          <p:cNvGrpSpPr>
            <a:grpSpLocks noChangeAspect="1"/>
          </p:cNvGrpSpPr>
          <p:nvPr/>
        </p:nvGrpSpPr>
        <p:grpSpPr>
          <a:xfrm>
            <a:off x="30" y="1587357"/>
            <a:ext cx="9143970" cy="8699643"/>
            <a:chOff x="0" y="0"/>
            <a:chExt cx="12191960" cy="11599524"/>
          </a:xfrm>
        </p:grpSpPr>
        <p:sp>
          <p:nvSpPr>
            <p:cNvPr id="7" name="Freeform 7" descr="Person holding a puzzle piece"/>
            <p:cNvSpPr/>
            <p:nvPr/>
          </p:nvSpPr>
          <p:spPr>
            <a:xfrm>
              <a:off x="0" y="0"/>
              <a:ext cx="12192000" cy="11599545"/>
            </a:xfrm>
            <a:custGeom>
              <a:avLst/>
              <a:gdLst/>
              <a:ahLst/>
              <a:cxnLst/>
              <a:rect l="l" t="t" r="r" b="b"/>
              <a:pathLst>
                <a:path w="12192000" h="11599545">
                  <a:moveTo>
                    <a:pt x="0" y="0"/>
                  </a:moveTo>
                  <a:lnTo>
                    <a:pt x="12192000" y="0"/>
                  </a:lnTo>
                  <a:lnTo>
                    <a:pt x="12192000" y="11599545"/>
                  </a:lnTo>
                  <a:lnTo>
                    <a:pt x="0" y="11599545"/>
                  </a:lnTo>
                  <a:lnTo>
                    <a:pt x="0" y="0"/>
                  </a:lnTo>
                  <a:close/>
                </a:path>
              </a:pathLst>
            </a:custGeom>
            <a:blipFill>
              <a:blip r:embed="rId2"/>
              <a:stretch>
                <a:fillRect l="-33294" r="-32754" b="-18029"/>
              </a:stretch>
            </a:blipFill>
          </p:spPr>
          <p:txBody>
            <a:bodyPr/>
            <a:lstStyle/>
            <a:p>
              <a:endParaRPr lang="en-GB"/>
            </a:p>
          </p:txBody>
        </p:sp>
      </p:grpSp>
      <p:grpSp>
        <p:nvGrpSpPr>
          <p:cNvPr id="8" name="Group 8"/>
          <p:cNvGrpSpPr>
            <a:grpSpLocks noChangeAspect="1"/>
          </p:cNvGrpSpPr>
          <p:nvPr/>
        </p:nvGrpSpPr>
        <p:grpSpPr>
          <a:xfrm>
            <a:off x="277402" y="545580"/>
            <a:ext cx="17306816" cy="876345"/>
            <a:chOff x="0" y="0"/>
            <a:chExt cx="23075754" cy="1168460"/>
          </a:xfrm>
        </p:grpSpPr>
        <p:sp>
          <p:nvSpPr>
            <p:cNvPr id="9" name="Freeform 9"/>
            <p:cNvSpPr/>
            <p:nvPr/>
          </p:nvSpPr>
          <p:spPr>
            <a:xfrm>
              <a:off x="0" y="0"/>
              <a:ext cx="23075773" cy="1168400"/>
            </a:xfrm>
            <a:custGeom>
              <a:avLst/>
              <a:gdLst/>
              <a:ahLst/>
              <a:cxnLst/>
              <a:rect l="l" t="t" r="r" b="b"/>
              <a:pathLst>
                <a:path w="23075773" h="1168400">
                  <a:moveTo>
                    <a:pt x="0" y="0"/>
                  </a:moveTo>
                  <a:lnTo>
                    <a:pt x="23075773" y="0"/>
                  </a:lnTo>
                  <a:lnTo>
                    <a:pt x="23075773" y="1168400"/>
                  </a:lnTo>
                  <a:lnTo>
                    <a:pt x="0" y="1168400"/>
                  </a:lnTo>
                  <a:lnTo>
                    <a:pt x="0" y="0"/>
                  </a:lnTo>
                  <a:close/>
                </a:path>
              </a:pathLst>
            </a:custGeom>
            <a:blipFill>
              <a:blip r:embed="rId3"/>
              <a:stretch>
                <a:fillRect t="-30253" b="-30258"/>
              </a:stretch>
            </a:blipFill>
          </p:spPr>
          <p:txBody>
            <a:bodyPr/>
            <a:lstStyle/>
            <a:p>
              <a:endParaRPr lang="en-GB"/>
            </a:p>
          </p:txBody>
        </p:sp>
      </p:grpSp>
    </p:spTree>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10235817" y="2209352"/>
            <a:ext cx="6737732" cy="2424304"/>
            <a:chOff x="0" y="0"/>
            <a:chExt cx="8983642" cy="3232406"/>
          </a:xfrm>
        </p:grpSpPr>
        <p:sp>
          <p:nvSpPr>
            <p:cNvPr id="4" name="Freeform 4"/>
            <p:cNvSpPr/>
            <p:nvPr/>
          </p:nvSpPr>
          <p:spPr>
            <a:xfrm>
              <a:off x="0" y="0"/>
              <a:ext cx="8983642" cy="3232406"/>
            </a:xfrm>
            <a:custGeom>
              <a:avLst/>
              <a:gdLst/>
              <a:ahLst/>
              <a:cxnLst/>
              <a:rect l="l" t="t" r="r" b="b"/>
              <a:pathLst>
                <a:path w="8983642" h="3232406">
                  <a:moveTo>
                    <a:pt x="0" y="0"/>
                  </a:moveTo>
                  <a:lnTo>
                    <a:pt x="8983642" y="0"/>
                  </a:lnTo>
                  <a:lnTo>
                    <a:pt x="8983642" y="3232406"/>
                  </a:lnTo>
                  <a:lnTo>
                    <a:pt x="0" y="3232406"/>
                  </a:lnTo>
                  <a:close/>
                </a:path>
              </a:pathLst>
            </a:custGeom>
            <a:solidFill>
              <a:srgbClr val="000000">
                <a:alpha val="0"/>
              </a:srgbClr>
            </a:solidFill>
          </p:spPr>
          <p:txBody>
            <a:bodyPr/>
            <a:lstStyle/>
            <a:p>
              <a:endParaRPr lang="en-GB"/>
            </a:p>
          </p:txBody>
        </p:sp>
        <p:sp>
          <p:nvSpPr>
            <p:cNvPr id="5" name="TextBox 5"/>
            <p:cNvSpPr txBox="1"/>
            <p:nvPr/>
          </p:nvSpPr>
          <p:spPr>
            <a:xfrm>
              <a:off x="0" y="-28575"/>
              <a:ext cx="8983642" cy="3260981"/>
            </a:xfrm>
            <a:prstGeom prst="rect">
              <a:avLst/>
            </a:prstGeom>
          </p:spPr>
          <p:txBody>
            <a:bodyPr lIns="0" tIns="0" rIns="0" bIns="0" rtlCol="0" anchor="b"/>
            <a:lstStyle/>
            <a:p>
              <a:pPr algn="ctr">
                <a:lnSpc>
                  <a:spcPts val="5184"/>
                </a:lnSpc>
              </a:pPr>
              <a:r>
                <a:rPr lang="en-US" sz="4800" b="1">
                  <a:solidFill>
                    <a:srgbClr val="203864"/>
                  </a:solidFill>
                  <a:latin typeface="Calibri (MS) Bold"/>
                  <a:ea typeface="Calibri (MS) Bold"/>
                  <a:cs typeface="Calibri (MS) Bold"/>
                  <a:sym typeface="Calibri (MS) Bold"/>
                </a:rPr>
                <a:t>Human resource management philosophy</a:t>
              </a:r>
            </a:p>
            <a:p>
              <a:pPr algn="ctr">
                <a:lnSpc>
                  <a:spcPts val="5184"/>
                </a:lnSpc>
              </a:pPr>
              <a:endParaRPr lang="en-US" sz="4800" b="1">
                <a:solidFill>
                  <a:srgbClr val="203864"/>
                </a:solidFill>
                <a:latin typeface="Calibri (MS) Bold"/>
                <a:ea typeface="Calibri (MS) Bold"/>
                <a:cs typeface="Calibri (MS) Bold"/>
                <a:sym typeface="Calibri (MS) Bold"/>
              </a:endParaRPr>
            </a:p>
          </p:txBody>
        </p:sp>
      </p:grpSp>
      <p:sp>
        <p:nvSpPr>
          <p:cNvPr id="6" name="TextBox 6"/>
          <p:cNvSpPr txBox="1"/>
          <p:nvPr/>
        </p:nvSpPr>
        <p:spPr>
          <a:xfrm>
            <a:off x="10327257" y="5438229"/>
            <a:ext cx="6554850" cy="3488011"/>
          </a:xfrm>
          <a:prstGeom prst="rect">
            <a:avLst/>
          </a:prstGeom>
        </p:spPr>
        <p:txBody>
          <a:bodyPr lIns="0" tIns="0" rIns="0" bIns="0" rtlCol="0" anchor="t">
            <a:spAutoFit/>
          </a:bodyPr>
          <a:lstStyle/>
          <a:p>
            <a:pPr algn="l">
              <a:lnSpc>
                <a:spcPts val="3240"/>
              </a:lnSpc>
            </a:pPr>
            <a:r>
              <a:rPr lang="en-US" sz="3000">
                <a:solidFill>
                  <a:srgbClr val="000000"/>
                </a:solidFill>
                <a:latin typeface="Calibri (MS)"/>
                <a:ea typeface="Calibri (MS)"/>
                <a:cs typeface="Calibri (MS)"/>
                <a:sym typeface="Calibri (MS)"/>
              </a:rPr>
              <a:t>4. Training methods.</a:t>
            </a:r>
          </a:p>
          <a:p>
            <a:pPr algn="l">
              <a:lnSpc>
                <a:spcPts val="3240"/>
              </a:lnSpc>
            </a:pPr>
            <a:r>
              <a:rPr lang="en-US" sz="3000">
                <a:solidFill>
                  <a:srgbClr val="000000"/>
                </a:solidFill>
                <a:latin typeface="Calibri (MS)"/>
                <a:ea typeface="Calibri (MS)"/>
                <a:cs typeface="Calibri (MS)"/>
                <a:sym typeface="Calibri (MS)"/>
              </a:rPr>
              <a:t>5. Compensation systems.</a:t>
            </a:r>
          </a:p>
          <a:p>
            <a:pPr algn="l">
              <a:lnSpc>
                <a:spcPts val="3240"/>
              </a:lnSpc>
            </a:pPr>
            <a:r>
              <a:rPr lang="en-US" sz="3000">
                <a:solidFill>
                  <a:srgbClr val="000000"/>
                </a:solidFill>
                <a:latin typeface="Calibri (MS)"/>
                <a:ea typeface="Calibri (MS)"/>
                <a:cs typeface="Calibri (MS)"/>
                <a:sym typeface="Calibri (MS)"/>
              </a:rPr>
              <a:t>6. Evaluation and promotion mechanisms.</a:t>
            </a:r>
          </a:p>
        </p:txBody>
      </p:sp>
      <p:grpSp>
        <p:nvGrpSpPr>
          <p:cNvPr id="7" name="Group 7"/>
          <p:cNvGrpSpPr>
            <a:grpSpLocks noChangeAspect="1"/>
          </p:cNvGrpSpPr>
          <p:nvPr/>
        </p:nvGrpSpPr>
        <p:grpSpPr>
          <a:xfrm>
            <a:off x="30" y="1587357"/>
            <a:ext cx="9143970" cy="8699643"/>
            <a:chOff x="0" y="0"/>
            <a:chExt cx="12191960" cy="11599524"/>
          </a:xfrm>
        </p:grpSpPr>
        <p:sp>
          <p:nvSpPr>
            <p:cNvPr id="8" name="Freeform 8" descr="Person holding a puzzle piece"/>
            <p:cNvSpPr/>
            <p:nvPr/>
          </p:nvSpPr>
          <p:spPr>
            <a:xfrm>
              <a:off x="0" y="0"/>
              <a:ext cx="12192000" cy="11599545"/>
            </a:xfrm>
            <a:custGeom>
              <a:avLst/>
              <a:gdLst/>
              <a:ahLst/>
              <a:cxnLst/>
              <a:rect l="l" t="t" r="r" b="b"/>
              <a:pathLst>
                <a:path w="12192000" h="11599545">
                  <a:moveTo>
                    <a:pt x="0" y="0"/>
                  </a:moveTo>
                  <a:lnTo>
                    <a:pt x="12192000" y="0"/>
                  </a:lnTo>
                  <a:lnTo>
                    <a:pt x="12192000" y="11599545"/>
                  </a:lnTo>
                  <a:lnTo>
                    <a:pt x="0" y="11599545"/>
                  </a:lnTo>
                  <a:lnTo>
                    <a:pt x="0" y="0"/>
                  </a:lnTo>
                  <a:close/>
                </a:path>
              </a:pathLst>
            </a:custGeom>
            <a:blipFill>
              <a:blip r:embed="rId3"/>
              <a:stretch>
                <a:fillRect l="-33294" r="-32754" b="-18029"/>
              </a:stretch>
            </a:blipFill>
          </p:spPr>
          <p:txBody>
            <a:bodyPr/>
            <a:lstStyle/>
            <a:p>
              <a:endParaRPr lang="en-GB"/>
            </a:p>
          </p:txBody>
        </p:sp>
      </p:grpSp>
      <p:grpSp>
        <p:nvGrpSpPr>
          <p:cNvPr id="9" name="Group 9"/>
          <p:cNvGrpSpPr>
            <a:grpSpLocks noChangeAspect="1"/>
          </p:cNvGrpSpPr>
          <p:nvPr/>
        </p:nvGrpSpPr>
        <p:grpSpPr>
          <a:xfrm>
            <a:off x="277402" y="545580"/>
            <a:ext cx="17306816" cy="876345"/>
            <a:chOff x="0" y="0"/>
            <a:chExt cx="23075754" cy="1168460"/>
          </a:xfrm>
        </p:grpSpPr>
        <p:sp>
          <p:nvSpPr>
            <p:cNvPr id="10" name="Freeform 10"/>
            <p:cNvSpPr/>
            <p:nvPr/>
          </p:nvSpPr>
          <p:spPr>
            <a:xfrm>
              <a:off x="0" y="0"/>
              <a:ext cx="23075773" cy="1168400"/>
            </a:xfrm>
            <a:custGeom>
              <a:avLst/>
              <a:gdLst/>
              <a:ahLst/>
              <a:cxnLst/>
              <a:rect l="l" t="t" r="r" b="b"/>
              <a:pathLst>
                <a:path w="23075773" h="1168400">
                  <a:moveTo>
                    <a:pt x="0" y="0"/>
                  </a:moveTo>
                  <a:lnTo>
                    <a:pt x="23075773" y="0"/>
                  </a:lnTo>
                  <a:lnTo>
                    <a:pt x="23075773" y="1168400"/>
                  </a:lnTo>
                  <a:lnTo>
                    <a:pt x="0" y="1168400"/>
                  </a:lnTo>
                  <a:lnTo>
                    <a:pt x="0" y="0"/>
                  </a:lnTo>
                  <a:close/>
                </a:path>
              </a:pathLst>
            </a:custGeom>
            <a:blipFill>
              <a:blip r:embed="rId4"/>
              <a:stretch>
                <a:fillRect t="-30253" b="-30258"/>
              </a:stretch>
            </a:blipFill>
          </p:spPr>
          <p:txBody>
            <a:bodyPr/>
            <a:lstStyle/>
            <a:p>
              <a:endParaRPr lang="en-GB"/>
            </a:p>
          </p:txBody>
        </p:sp>
      </p:grpSp>
      <p:grpSp>
        <p:nvGrpSpPr>
          <p:cNvPr id="11" name="Group 11"/>
          <p:cNvGrpSpPr/>
          <p:nvPr/>
        </p:nvGrpSpPr>
        <p:grpSpPr>
          <a:xfrm>
            <a:off x="9631660" y="1220634"/>
            <a:ext cx="3447526" cy="733444"/>
            <a:chOff x="0" y="0"/>
            <a:chExt cx="4596702" cy="977926"/>
          </a:xfrm>
        </p:grpSpPr>
        <p:sp>
          <p:nvSpPr>
            <p:cNvPr id="12" name="Freeform 12"/>
            <p:cNvSpPr/>
            <p:nvPr/>
          </p:nvSpPr>
          <p:spPr>
            <a:xfrm>
              <a:off x="0" y="0"/>
              <a:ext cx="4596702" cy="977926"/>
            </a:xfrm>
            <a:custGeom>
              <a:avLst/>
              <a:gdLst/>
              <a:ahLst/>
              <a:cxnLst/>
              <a:rect l="l" t="t" r="r" b="b"/>
              <a:pathLst>
                <a:path w="4596702" h="977926">
                  <a:moveTo>
                    <a:pt x="0" y="0"/>
                  </a:moveTo>
                  <a:lnTo>
                    <a:pt x="4596702" y="0"/>
                  </a:lnTo>
                  <a:lnTo>
                    <a:pt x="4596702" y="977926"/>
                  </a:lnTo>
                  <a:lnTo>
                    <a:pt x="0" y="977926"/>
                  </a:lnTo>
                  <a:close/>
                </a:path>
              </a:pathLst>
            </a:custGeom>
            <a:solidFill>
              <a:srgbClr val="000000">
                <a:alpha val="0"/>
              </a:srgbClr>
            </a:solidFill>
          </p:spPr>
          <p:txBody>
            <a:bodyPr/>
            <a:lstStyle/>
            <a:p>
              <a:endParaRPr lang="en-GB"/>
            </a:p>
          </p:txBody>
        </p:sp>
        <p:sp>
          <p:nvSpPr>
            <p:cNvPr id="13" name="TextBox 13"/>
            <p:cNvSpPr txBox="1"/>
            <p:nvPr/>
          </p:nvSpPr>
          <p:spPr>
            <a:xfrm>
              <a:off x="0" y="9525"/>
              <a:ext cx="4596702" cy="968401"/>
            </a:xfrm>
            <a:prstGeom prst="rect">
              <a:avLst/>
            </a:prstGeom>
          </p:spPr>
          <p:txBody>
            <a:bodyPr lIns="0" tIns="0" rIns="0" bIns="0" rtlCol="0" anchor="b"/>
            <a:lstStyle/>
            <a:p>
              <a:pPr algn="ctr">
                <a:lnSpc>
                  <a:spcPts val="4315"/>
                </a:lnSpc>
              </a:pPr>
              <a:r>
                <a:rPr lang="en-US" sz="4440" b="1">
                  <a:solidFill>
                    <a:srgbClr val="7030A0"/>
                  </a:solidFill>
                  <a:latin typeface="Calibri (MS) Bold"/>
                  <a:ea typeface="Calibri (MS) Bold"/>
                  <a:cs typeface="Calibri (MS) Bold"/>
                  <a:sym typeface="Calibri (MS) Bold"/>
                </a:rPr>
                <a:t>continued</a:t>
              </a:r>
            </a:p>
          </p:txBody>
        </p:sp>
      </p:grpSp>
    </p:spTree>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a:grpSpLocks noChangeAspect="1"/>
          </p:cNvGrpSpPr>
          <p:nvPr/>
        </p:nvGrpSpPr>
        <p:grpSpPr>
          <a:xfrm>
            <a:off x="-19050" y="2342508"/>
            <a:ext cx="8115297" cy="7944492"/>
            <a:chOff x="0" y="0"/>
            <a:chExt cx="10820396" cy="10592656"/>
          </a:xfrm>
        </p:grpSpPr>
        <p:sp>
          <p:nvSpPr>
            <p:cNvPr id="4" name="Freeform 4" descr="Puzzle pieces"/>
            <p:cNvSpPr/>
            <p:nvPr/>
          </p:nvSpPr>
          <p:spPr>
            <a:xfrm>
              <a:off x="0" y="0"/>
              <a:ext cx="10820400" cy="10592689"/>
            </a:xfrm>
            <a:custGeom>
              <a:avLst/>
              <a:gdLst/>
              <a:ahLst/>
              <a:cxnLst/>
              <a:rect l="l" t="t" r="r" b="b"/>
              <a:pathLst>
                <a:path w="10820400" h="10592689">
                  <a:moveTo>
                    <a:pt x="0" y="0"/>
                  </a:moveTo>
                  <a:lnTo>
                    <a:pt x="10820400" y="0"/>
                  </a:lnTo>
                  <a:lnTo>
                    <a:pt x="10820400" y="10592689"/>
                  </a:lnTo>
                  <a:lnTo>
                    <a:pt x="0" y="10592689"/>
                  </a:lnTo>
                  <a:lnTo>
                    <a:pt x="0" y="0"/>
                  </a:lnTo>
                  <a:close/>
                </a:path>
              </a:pathLst>
            </a:custGeom>
            <a:blipFill>
              <a:blip r:embed="rId3"/>
              <a:stretch>
                <a:fillRect l="-52568" r="-38049" b="-29303"/>
              </a:stretch>
            </a:blipFill>
          </p:spPr>
          <p:txBody>
            <a:bodyPr/>
            <a:lstStyle/>
            <a:p>
              <a:endParaRPr lang="en-GB"/>
            </a:p>
          </p:txBody>
        </p:sp>
      </p:grpSp>
      <p:grpSp>
        <p:nvGrpSpPr>
          <p:cNvPr id="5" name="Group 5"/>
          <p:cNvGrpSpPr/>
          <p:nvPr/>
        </p:nvGrpSpPr>
        <p:grpSpPr>
          <a:xfrm>
            <a:off x="9009754" y="2342508"/>
            <a:ext cx="8197452" cy="1144365"/>
            <a:chOff x="0" y="0"/>
            <a:chExt cx="10929936" cy="1525820"/>
          </a:xfrm>
        </p:grpSpPr>
        <p:sp>
          <p:nvSpPr>
            <p:cNvPr id="6" name="Freeform 6"/>
            <p:cNvSpPr/>
            <p:nvPr/>
          </p:nvSpPr>
          <p:spPr>
            <a:xfrm>
              <a:off x="0" y="0"/>
              <a:ext cx="10929936" cy="1525820"/>
            </a:xfrm>
            <a:custGeom>
              <a:avLst/>
              <a:gdLst/>
              <a:ahLst/>
              <a:cxnLst/>
              <a:rect l="l" t="t" r="r" b="b"/>
              <a:pathLst>
                <a:path w="10929936" h="1525820">
                  <a:moveTo>
                    <a:pt x="0" y="0"/>
                  </a:moveTo>
                  <a:lnTo>
                    <a:pt x="10929936" y="0"/>
                  </a:lnTo>
                  <a:lnTo>
                    <a:pt x="10929936" y="1525820"/>
                  </a:lnTo>
                  <a:lnTo>
                    <a:pt x="0" y="1525820"/>
                  </a:lnTo>
                  <a:close/>
                </a:path>
              </a:pathLst>
            </a:custGeom>
            <a:solidFill>
              <a:srgbClr val="000000">
                <a:alpha val="0"/>
              </a:srgbClr>
            </a:solidFill>
          </p:spPr>
          <p:txBody>
            <a:bodyPr/>
            <a:lstStyle/>
            <a:p>
              <a:endParaRPr lang="en-GB"/>
            </a:p>
          </p:txBody>
        </p:sp>
        <p:sp>
          <p:nvSpPr>
            <p:cNvPr id="7" name="TextBox 7"/>
            <p:cNvSpPr txBox="1"/>
            <p:nvPr/>
          </p:nvSpPr>
          <p:spPr>
            <a:xfrm>
              <a:off x="0" y="-57150"/>
              <a:ext cx="10929936" cy="1582970"/>
            </a:xfrm>
            <a:prstGeom prst="rect">
              <a:avLst/>
            </a:prstGeom>
          </p:spPr>
          <p:txBody>
            <a:bodyPr lIns="0" tIns="0" rIns="0" bIns="0" rtlCol="0" anchor="ctr"/>
            <a:lstStyle/>
            <a:p>
              <a:pPr algn="ctr">
                <a:lnSpc>
                  <a:spcPts val="5832"/>
                </a:lnSpc>
              </a:pPr>
              <a:r>
                <a:rPr lang="en-US" sz="5400" b="1">
                  <a:solidFill>
                    <a:srgbClr val="203864"/>
                  </a:solidFill>
                  <a:latin typeface="Calibri (MS) Bold"/>
                  <a:ea typeface="Calibri (MS) Bold"/>
                  <a:cs typeface="Calibri (MS) Bold"/>
                  <a:sym typeface="Calibri (MS) Bold"/>
                </a:rPr>
                <a:t>Human Resource Management School </a:t>
              </a:r>
            </a:p>
          </p:txBody>
        </p:sp>
      </p:grpSp>
      <p:grpSp>
        <p:nvGrpSpPr>
          <p:cNvPr id="8" name="Group 8"/>
          <p:cNvGrpSpPr/>
          <p:nvPr/>
        </p:nvGrpSpPr>
        <p:grpSpPr>
          <a:xfrm>
            <a:off x="9172976" y="4114800"/>
            <a:ext cx="7871010" cy="5245317"/>
            <a:chOff x="0" y="0"/>
            <a:chExt cx="10494680" cy="6993756"/>
          </a:xfrm>
        </p:grpSpPr>
        <p:sp>
          <p:nvSpPr>
            <p:cNvPr id="9" name="Freeform 9"/>
            <p:cNvSpPr/>
            <p:nvPr/>
          </p:nvSpPr>
          <p:spPr>
            <a:xfrm>
              <a:off x="0" y="0"/>
              <a:ext cx="10494680" cy="6993756"/>
            </a:xfrm>
            <a:custGeom>
              <a:avLst/>
              <a:gdLst/>
              <a:ahLst/>
              <a:cxnLst/>
              <a:rect l="l" t="t" r="r" b="b"/>
              <a:pathLst>
                <a:path w="10494680" h="6993756">
                  <a:moveTo>
                    <a:pt x="0" y="0"/>
                  </a:moveTo>
                  <a:lnTo>
                    <a:pt x="10494680" y="0"/>
                  </a:lnTo>
                  <a:lnTo>
                    <a:pt x="10494680" y="6993756"/>
                  </a:lnTo>
                  <a:lnTo>
                    <a:pt x="0" y="6993756"/>
                  </a:lnTo>
                  <a:close/>
                </a:path>
              </a:pathLst>
            </a:custGeom>
            <a:solidFill>
              <a:srgbClr val="000000">
                <a:alpha val="0"/>
              </a:srgbClr>
            </a:solidFill>
          </p:spPr>
          <p:txBody>
            <a:bodyPr/>
            <a:lstStyle/>
            <a:p>
              <a:endParaRPr lang="en-GB"/>
            </a:p>
          </p:txBody>
        </p:sp>
        <p:sp>
          <p:nvSpPr>
            <p:cNvPr id="10" name="TextBox 10"/>
            <p:cNvSpPr txBox="1"/>
            <p:nvPr/>
          </p:nvSpPr>
          <p:spPr>
            <a:xfrm>
              <a:off x="0" y="-28575"/>
              <a:ext cx="10494680" cy="7022331"/>
            </a:xfrm>
            <a:prstGeom prst="rect">
              <a:avLst/>
            </a:prstGeom>
          </p:spPr>
          <p:txBody>
            <a:bodyPr lIns="0" tIns="0" rIns="0" bIns="0" rtlCol="0" anchor="ctr"/>
            <a:lstStyle/>
            <a:p>
              <a:pPr algn="l">
                <a:lnSpc>
                  <a:spcPts val="3240"/>
                </a:lnSpc>
              </a:pPr>
              <a:r>
                <a:rPr lang="en-US" sz="3000">
                  <a:solidFill>
                    <a:srgbClr val="000000"/>
                  </a:solidFill>
                  <a:latin typeface="Calibri (MS)"/>
                  <a:ea typeface="Calibri (MS)"/>
                  <a:cs typeface="Calibri (MS)"/>
                  <a:sym typeface="Calibri (MS)"/>
                </a:rPr>
                <a:t>View of unions in this school of thought</a:t>
              </a:r>
            </a:p>
            <a:p>
              <a:pPr algn="l">
                <a:lnSpc>
                  <a:spcPts val="3240"/>
                </a:lnSpc>
              </a:pPr>
              <a:r>
                <a:rPr lang="en-US" sz="3000">
                  <a:solidFill>
                    <a:srgbClr val="000000"/>
                  </a:solidFill>
                  <a:latin typeface="Calibri (MS)"/>
                  <a:ea typeface="Calibri (MS)"/>
                  <a:cs typeface="Calibri (MS)"/>
                  <a:sym typeface="Calibri (MS)"/>
                </a:rPr>
                <a:t>Unions are unnecessary “outside, third parties”.</a:t>
              </a:r>
            </a:p>
            <a:p>
              <a:pPr marL="542925" lvl="1" indent="-271462" algn="l">
                <a:lnSpc>
                  <a:spcPts val="3240"/>
                </a:lnSpc>
                <a:buFont typeface="Arial"/>
                <a:buChar char="•"/>
              </a:pPr>
              <a:r>
                <a:rPr lang="en-US" sz="3000">
                  <a:solidFill>
                    <a:srgbClr val="000000"/>
                  </a:solidFill>
                  <a:latin typeface="Calibri (MS)"/>
                  <a:ea typeface="Calibri (MS)"/>
                  <a:cs typeface="Calibri (MS)"/>
                  <a:sym typeface="Calibri (MS)"/>
                </a:rPr>
                <a:t>If a company has well-designed HR practices, workers will be satisfied and will not support a union.</a:t>
              </a:r>
            </a:p>
            <a:p>
              <a:pPr marL="542925" lvl="1" indent="-271462" algn="l">
                <a:lnSpc>
                  <a:spcPts val="3240"/>
                </a:lnSpc>
                <a:buFont typeface="Arial"/>
                <a:buChar char="•"/>
              </a:pPr>
              <a:r>
                <a:rPr lang="en-US" sz="3000">
                  <a:solidFill>
                    <a:srgbClr val="000000"/>
                  </a:solidFill>
                  <a:latin typeface="Calibri (MS)"/>
                  <a:ea typeface="Calibri (MS)"/>
                  <a:cs typeface="Calibri (MS)"/>
                  <a:sym typeface="Calibri (MS)"/>
                </a:rPr>
                <a:t>Independent labor unions are also seen as adversarial, a barrier to cooperation.</a:t>
              </a:r>
            </a:p>
          </p:txBody>
        </p:sp>
      </p:grpSp>
      <p:grpSp>
        <p:nvGrpSpPr>
          <p:cNvPr id="11" name="Group 11"/>
          <p:cNvGrpSpPr>
            <a:grpSpLocks noChangeAspect="1"/>
          </p:cNvGrpSpPr>
          <p:nvPr/>
        </p:nvGrpSpPr>
        <p:grpSpPr>
          <a:xfrm>
            <a:off x="277402" y="545580"/>
            <a:ext cx="17306816" cy="876345"/>
            <a:chOff x="0" y="0"/>
            <a:chExt cx="23075754" cy="1168460"/>
          </a:xfrm>
        </p:grpSpPr>
        <p:sp>
          <p:nvSpPr>
            <p:cNvPr id="12" name="Freeform 12"/>
            <p:cNvSpPr/>
            <p:nvPr/>
          </p:nvSpPr>
          <p:spPr>
            <a:xfrm>
              <a:off x="0" y="0"/>
              <a:ext cx="23075773" cy="1168400"/>
            </a:xfrm>
            <a:custGeom>
              <a:avLst/>
              <a:gdLst/>
              <a:ahLst/>
              <a:cxnLst/>
              <a:rect l="l" t="t" r="r" b="b"/>
              <a:pathLst>
                <a:path w="23075773" h="1168400">
                  <a:moveTo>
                    <a:pt x="0" y="0"/>
                  </a:moveTo>
                  <a:lnTo>
                    <a:pt x="23075773" y="0"/>
                  </a:lnTo>
                  <a:lnTo>
                    <a:pt x="23075773" y="1168400"/>
                  </a:lnTo>
                  <a:lnTo>
                    <a:pt x="0" y="1168400"/>
                  </a:lnTo>
                  <a:lnTo>
                    <a:pt x="0" y="0"/>
                  </a:lnTo>
                  <a:close/>
                </a:path>
              </a:pathLst>
            </a:custGeom>
            <a:blipFill>
              <a:blip r:embed="rId4"/>
              <a:stretch>
                <a:fillRect t="-30253" b="-30258"/>
              </a:stretch>
            </a:blipFill>
          </p:spPr>
          <p:txBody>
            <a:bodyPr/>
            <a:lstStyle/>
            <a:p>
              <a:endParaRPr lang="en-GB"/>
            </a:p>
          </p:txBody>
        </p:sp>
      </p:grpSp>
    </p:spTree>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a:grpSpLocks noChangeAspect="1"/>
          </p:cNvGrpSpPr>
          <p:nvPr/>
        </p:nvGrpSpPr>
        <p:grpSpPr>
          <a:xfrm>
            <a:off x="-19050" y="2434974"/>
            <a:ext cx="8115297" cy="7852024"/>
            <a:chOff x="0" y="0"/>
            <a:chExt cx="10820396" cy="10469366"/>
          </a:xfrm>
        </p:grpSpPr>
        <p:sp>
          <p:nvSpPr>
            <p:cNvPr id="4" name="Freeform 4" descr="Outdoor warehouse"/>
            <p:cNvSpPr/>
            <p:nvPr/>
          </p:nvSpPr>
          <p:spPr>
            <a:xfrm>
              <a:off x="0" y="0"/>
              <a:ext cx="10820400" cy="10469372"/>
            </a:xfrm>
            <a:custGeom>
              <a:avLst/>
              <a:gdLst/>
              <a:ahLst/>
              <a:cxnLst/>
              <a:rect l="l" t="t" r="r" b="b"/>
              <a:pathLst>
                <a:path w="10820400" h="10469372">
                  <a:moveTo>
                    <a:pt x="0" y="0"/>
                  </a:moveTo>
                  <a:lnTo>
                    <a:pt x="10820400" y="0"/>
                  </a:lnTo>
                  <a:lnTo>
                    <a:pt x="10820400" y="10469372"/>
                  </a:lnTo>
                  <a:lnTo>
                    <a:pt x="0" y="10469372"/>
                  </a:lnTo>
                  <a:lnTo>
                    <a:pt x="0" y="0"/>
                  </a:lnTo>
                  <a:close/>
                </a:path>
              </a:pathLst>
            </a:custGeom>
            <a:blipFill>
              <a:blip r:embed="rId3"/>
              <a:stretch>
                <a:fillRect l="-34686" r="-55931" b="-31211"/>
              </a:stretch>
            </a:blipFill>
          </p:spPr>
          <p:txBody>
            <a:bodyPr/>
            <a:lstStyle/>
            <a:p>
              <a:endParaRPr lang="en-GB"/>
            </a:p>
          </p:txBody>
        </p:sp>
      </p:grpSp>
      <p:grpSp>
        <p:nvGrpSpPr>
          <p:cNvPr id="5" name="Group 5"/>
          <p:cNvGrpSpPr/>
          <p:nvPr/>
        </p:nvGrpSpPr>
        <p:grpSpPr>
          <a:xfrm>
            <a:off x="9009754" y="2165062"/>
            <a:ext cx="8197452" cy="2338952"/>
            <a:chOff x="0" y="0"/>
            <a:chExt cx="10929936" cy="3118602"/>
          </a:xfrm>
        </p:grpSpPr>
        <p:sp>
          <p:nvSpPr>
            <p:cNvPr id="6" name="Freeform 6"/>
            <p:cNvSpPr/>
            <p:nvPr/>
          </p:nvSpPr>
          <p:spPr>
            <a:xfrm>
              <a:off x="0" y="0"/>
              <a:ext cx="10929936" cy="3118602"/>
            </a:xfrm>
            <a:custGeom>
              <a:avLst/>
              <a:gdLst/>
              <a:ahLst/>
              <a:cxnLst/>
              <a:rect l="l" t="t" r="r" b="b"/>
              <a:pathLst>
                <a:path w="10929936" h="3118602">
                  <a:moveTo>
                    <a:pt x="0" y="0"/>
                  </a:moveTo>
                  <a:lnTo>
                    <a:pt x="10929936" y="0"/>
                  </a:lnTo>
                  <a:lnTo>
                    <a:pt x="10929936" y="3118602"/>
                  </a:lnTo>
                  <a:lnTo>
                    <a:pt x="0" y="3118602"/>
                  </a:lnTo>
                  <a:close/>
                </a:path>
              </a:pathLst>
            </a:custGeom>
            <a:solidFill>
              <a:srgbClr val="000000">
                <a:alpha val="0"/>
              </a:srgbClr>
            </a:solidFill>
          </p:spPr>
          <p:txBody>
            <a:bodyPr/>
            <a:lstStyle/>
            <a:p>
              <a:endParaRPr lang="en-GB"/>
            </a:p>
          </p:txBody>
        </p:sp>
        <p:sp>
          <p:nvSpPr>
            <p:cNvPr id="7" name="TextBox 7"/>
            <p:cNvSpPr txBox="1"/>
            <p:nvPr/>
          </p:nvSpPr>
          <p:spPr>
            <a:xfrm>
              <a:off x="0" y="-47625"/>
              <a:ext cx="10929936" cy="3166227"/>
            </a:xfrm>
            <a:prstGeom prst="rect">
              <a:avLst/>
            </a:prstGeom>
          </p:spPr>
          <p:txBody>
            <a:bodyPr lIns="0" tIns="0" rIns="0" bIns="0" rtlCol="0" anchor="ctr"/>
            <a:lstStyle/>
            <a:p>
              <a:pPr algn="ctr">
                <a:lnSpc>
                  <a:spcPts val="6480"/>
                </a:lnSpc>
              </a:pPr>
              <a:r>
                <a:rPr lang="en-US" sz="6000" b="1">
                  <a:solidFill>
                    <a:srgbClr val="203864"/>
                  </a:solidFill>
                  <a:latin typeface="Calibri (MS) Bold"/>
                  <a:ea typeface="Calibri (MS) Bold"/>
                  <a:cs typeface="Calibri (MS) Bold"/>
                  <a:sym typeface="Calibri (MS) Bold"/>
                </a:rPr>
                <a:t>Human Resource Management School </a:t>
              </a:r>
            </a:p>
          </p:txBody>
        </p:sp>
      </p:grpSp>
      <p:grpSp>
        <p:nvGrpSpPr>
          <p:cNvPr id="8" name="Group 8"/>
          <p:cNvGrpSpPr/>
          <p:nvPr/>
        </p:nvGrpSpPr>
        <p:grpSpPr>
          <a:xfrm>
            <a:off x="9172976" y="4114800"/>
            <a:ext cx="7871010" cy="5245317"/>
            <a:chOff x="0" y="0"/>
            <a:chExt cx="10494680" cy="6993756"/>
          </a:xfrm>
        </p:grpSpPr>
        <p:sp>
          <p:nvSpPr>
            <p:cNvPr id="9" name="Freeform 9"/>
            <p:cNvSpPr/>
            <p:nvPr/>
          </p:nvSpPr>
          <p:spPr>
            <a:xfrm>
              <a:off x="0" y="0"/>
              <a:ext cx="10494680" cy="6993756"/>
            </a:xfrm>
            <a:custGeom>
              <a:avLst/>
              <a:gdLst/>
              <a:ahLst/>
              <a:cxnLst/>
              <a:rect l="l" t="t" r="r" b="b"/>
              <a:pathLst>
                <a:path w="10494680" h="6993756">
                  <a:moveTo>
                    <a:pt x="0" y="0"/>
                  </a:moveTo>
                  <a:lnTo>
                    <a:pt x="10494680" y="0"/>
                  </a:lnTo>
                  <a:lnTo>
                    <a:pt x="10494680" y="6993756"/>
                  </a:lnTo>
                  <a:lnTo>
                    <a:pt x="0" y="6993756"/>
                  </a:lnTo>
                  <a:close/>
                </a:path>
              </a:pathLst>
            </a:custGeom>
            <a:solidFill>
              <a:srgbClr val="000000">
                <a:alpha val="0"/>
              </a:srgbClr>
            </a:solidFill>
          </p:spPr>
          <p:txBody>
            <a:bodyPr/>
            <a:lstStyle/>
            <a:p>
              <a:endParaRPr lang="en-GB"/>
            </a:p>
          </p:txBody>
        </p:sp>
        <p:sp>
          <p:nvSpPr>
            <p:cNvPr id="10" name="TextBox 10"/>
            <p:cNvSpPr txBox="1"/>
            <p:nvPr/>
          </p:nvSpPr>
          <p:spPr>
            <a:xfrm>
              <a:off x="0" y="-28575"/>
              <a:ext cx="10494680" cy="7022331"/>
            </a:xfrm>
            <a:prstGeom prst="rect">
              <a:avLst/>
            </a:prstGeom>
          </p:spPr>
          <p:txBody>
            <a:bodyPr lIns="0" tIns="0" rIns="0" bIns="0" rtlCol="0" anchor="ctr"/>
            <a:lstStyle/>
            <a:p>
              <a:pPr algn="l">
                <a:lnSpc>
                  <a:spcPts val="3240"/>
                </a:lnSpc>
              </a:pPr>
              <a:r>
                <a:rPr lang="en-US" sz="3000">
                  <a:solidFill>
                    <a:srgbClr val="000000"/>
                  </a:solidFill>
                  <a:latin typeface="Calibri (MS)"/>
                  <a:ea typeface="Calibri (MS)"/>
                  <a:cs typeface="Calibri (MS)"/>
                  <a:sym typeface="Calibri (MS)"/>
                </a:rPr>
                <a:t>But companies get the union they deserve.</a:t>
              </a:r>
            </a:p>
            <a:p>
              <a:pPr marL="542925" lvl="1" indent="-271462" algn="l">
                <a:lnSpc>
                  <a:spcPts val="3240"/>
                </a:lnSpc>
                <a:buFont typeface="Arial"/>
                <a:buChar char="•"/>
              </a:pPr>
              <a:r>
                <a:rPr lang="en-US" sz="3000">
                  <a:solidFill>
                    <a:srgbClr val="000000"/>
                  </a:solidFill>
                  <a:latin typeface="Calibri (MS)"/>
                  <a:ea typeface="Calibri (MS)"/>
                  <a:cs typeface="Calibri (MS)"/>
                  <a:sym typeface="Calibri (MS)"/>
                </a:rPr>
                <a:t>If a company is practicing bad management, workers will seek unionization to combat these poor practices.</a:t>
              </a:r>
            </a:p>
            <a:p>
              <a:pPr marL="542925" lvl="1" indent="-271462" algn="l">
                <a:lnSpc>
                  <a:spcPts val="3240"/>
                </a:lnSpc>
              </a:pPr>
              <a:endParaRPr lang="en-US" sz="3000">
                <a:solidFill>
                  <a:srgbClr val="000000"/>
                </a:solidFill>
                <a:latin typeface="Calibri (MS)"/>
                <a:ea typeface="Calibri (MS)"/>
                <a:cs typeface="Calibri (MS)"/>
                <a:sym typeface="Calibri (MS)"/>
              </a:endParaRPr>
            </a:p>
          </p:txBody>
        </p:sp>
      </p:grpSp>
      <p:grpSp>
        <p:nvGrpSpPr>
          <p:cNvPr id="11" name="Group 11"/>
          <p:cNvGrpSpPr>
            <a:grpSpLocks noChangeAspect="1"/>
          </p:cNvGrpSpPr>
          <p:nvPr/>
        </p:nvGrpSpPr>
        <p:grpSpPr>
          <a:xfrm>
            <a:off x="277402" y="545580"/>
            <a:ext cx="17306816" cy="876345"/>
            <a:chOff x="0" y="0"/>
            <a:chExt cx="23075754" cy="1168460"/>
          </a:xfrm>
        </p:grpSpPr>
        <p:sp>
          <p:nvSpPr>
            <p:cNvPr id="12" name="Freeform 12"/>
            <p:cNvSpPr/>
            <p:nvPr/>
          </p:nvSpPr>
          <p:spPr>
            <a:xfrm>
              <a:off x="0" y="0"/>
              <a:ext cx="23075773" cy="1168400"/>
            </a:xfrm>
            <a:custGeom>
              <a:avLst/>
              <a:gdLst/>
              <a:ahLst/>
              <a:cxnLst/>
              <a:rect l="l" t="t" r="r" b="b"/>
              <a:pathLst>
                <a:path w="23075773" h="1168400">
                  <a:moveTo>
                    <a:pt x="0" y="0"/>
                  </a:moveTo>
                  <a:lnTo>
                    <a:pt x="23075773" y="0"/>
                  </a:lnTo>
                  <a:lnTo>
                    <a:pt x="23075773" y="1168400"/>
                  </a:lnTo>
                  <a:lnTo>
                    <a:pt x="0" y="1168400"/>
                  </a:lnTo>
                  <a:lnTo>
                    <a:pt x="0" y="0"/>
                  </a:lnTo>
                  <a:close/>
                </a:path>
              </a:pathLst>
            </a:custGeom>
            <a:blipFill>
              <a:blip r:embed="rId4"/>
              <a:stretch>
                <a:fillRect t="-30253" b="-30258"/>
              </a:stretch>
            </a:blipFill>
          </p:spPr>
          <p:txBody>
            <a:bodyPr/>
            <a:lstStyle/>
            <a:p>
              <a:endParaRPr lang="en-GB"/>
            </a:p>
          </p:txBody>
        </p:sp>
      </p:grpSp>
    </p:spTree>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1927862" y="1472226"/>
            <a:ext cx="5535214" cy="1689936"/>
            <a:chOff x="0" y="0"/>
            <a:chExt cx="7380286" cy="2253248"/>
          </a:xfrm>
        </p:grpSpPr>
        <p:sp>
          <p:nvSpPr>
            <p:cNvPr id="4" name="Freeform 4"/>
            <p:cNvSpPr/>
            <p:nvPr/>
          </p:nvSpPr>
          <p:spPr>
            <a:xfrm>
              <a:off x="0" y="0"/>
              <a:ext cx="7380286" cy="2253248"/>
            </a:xfrm>
            <a:custGeom>
              <a:avLst/>
              <a:gdLst/>
              <a:ahLst/>
              <a:cxnLst/>
              <a:rect l="l" t="t" r="r" b="b"/>
              <a:pathLst>
                <a:path w="7380286" h="2253248">
                  <a:moveTo>
                    <a:pt x="0" y="0"/>
                  </a:moveTo>
                  <a:lnTo>
                    <a:pt x="7380286" y="0"/>
                  </a:lnTo>
                  <a:lnTo>
                    <a:pt x="7380286" y="2253248"/>
                  </a:lnTo>
                  <a:lnTo>
                    <a:pt x="0" y="2253248"/>
                  </a:lnTo>
                  <a:close/>
                </a:path>
              </a:pathLst>
            </a:custGeom>
            <a:solidFill>
              <a:srgbClr val="000000">
                <a:alpha val="0"/>
              </a:srgbClr>
            </a:solidFill>
          </p:spPr>
          <p:txBody>
            <a:bodyPr/>
            <a:lstStyle/>
            <a:p>
              <a:endParaRPr lang="en-GB"/>
            </a:p>
          </p:txBody>
        </p:sp>
        <p:sp>
          <p:nvSpPr>
            <p:cNvPr id="5" name="TextBox 5"/>
            <p:cNvSpPr txBox="1"/>
            <p:nvPr/>
          </p:nvSpPr>
          <p:spPr>
            <a:xfrm>
              <a:off x="0" y="-85725"/>
              <a:ext cx="7380286" cy="2338973"/>
            </a:xfrm>
            <a:prstGeom prst="rect">
              <a:avLst/>
            </a:prstGeom>
          </p:spPr>
          <p:txBody>
            <a:bodyPr lIns="0" tIns="0" rIns="0" bIns="0" rtlCol="0" anchor="b"/>
            <a:lstStyle/>
            <a:p>
              <a:pPr algn="l">
                <a:lnSpc>
                  <a:spcPts val="9720"/>
                </a:lnSpc>
              </a:pPr>
              <a:r>
                <a:rPr lang="en-US" sz="9000">
                  <a:solidFill>
                    <a:srgbClr val="000000"/>
                  </a:solidFill>
                  <a:latin typeface="Calibri (MS) Light"/>
                  <a:ea typeface="Calibri (MS) Light"/>
                  <a:cs typeface="Calibri (MS) Light"/>
                  <a:sym typeface="Calibri (MS) Light"/>
                </a:rPr>
                <a:t>3ʳᵈ School:</a:t>
              </a:r>
            </a:p>
          </p:txBody>
        </p:sp>
      </p:grpSp>
      <p:sp>
        <p:nvSpPr>
          <p:cNvPr id="6" name="TextBox 6"/>
          <p:cNvSpPr txBox="1"/>
          <p:nvPr/>
        </p:nvSpPr>
        <p:spPr>
          <a:xfrm>
            <a:off x="2019301" y="3918315"/>
            <a:ext cx="13842273" cy="3465465"/>
          </a:xfrm>
          <a:prstGeom prst="rect">
            <a:avLst/>
          </a:prstGeom>
        </p:spPr>
        <p:txBody>
          <a:bodyPr lIns="0" tIns="0" rIns="0" bIns="0" rtlCol="0" anchor="t">
            <a:spAutoFit/>
          </a:bodyPr>
          <a:lstStyle/>
          <a:p>
            <a:pPr algn="ctr">
              <a:lnSpc>
                <a:spcPts val="10692"/>
              </a:lnSpc>
            </a:pPr>
            <a:r>
              <a:rPr lang="en-US" sz="9900" b="1">
                <a:solidFill>
                  <a:srgbClr val="000000"/>
                </a:solidFill>
                <a:latin typeface="Calibri (MS) Bold"/>
                <a:ea typeface="Calibri (MS) Bold"/>
                <a:cs typeface="Calibri (MS) Bold"/>
                <a:sym typeface="Calibri (MS) Bold"/>
              </a:rPr>
              <a:t>The Industrial Relations School</a:t>
            </a:r>
          </a:p>
        </p:txBody>
      </p:sp>
      <p:pic>
        <p:nvPicPr>
          <p:cNvPr id="9" name="Graphic 21">
            <a:extLst>
              <a:ext uri="{FF2B5EF4-FFF2-40B4-BE49-F238E27FC236}">
                <a16:creationId xmlns:a16="http://schemas.microsoft.com/office/drawing/2014/main" id="{DAADB5BB-F16B-3D85-3D88-89A8F9B7A38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244678" cy="1048112"/>
          </a:xfrm>
          <a:prstGeom prst="rect">
            <a:avLst/>
          </a:prstGeom>
        </p:spPr>
      </p:pic>
    </p:spTree>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10235817" y="2342508"/>
            <a:ext cx="6737732" cy="1193883"/>
            <a:chOff x="0" y="0"/>
            <a:chExt cx="8983642" cy="1591844"/>
          </a:xfrm>
        </p:grpSpPr>
        <p:sp>
          <p:nvSpPr>
            <p:cNvPr id="4" name="Freeform 4"/>
            <p:cNvSpPr/>
            <p:nvPr/>
          </p:nvSpPr>
          <p:spPr>
            <a:xfrm>
              <a:off x="0" y="0"/>
              <a:ext cx="8983642" cy="1591844"/>
            </a:xfrm>
            <a:custGeom>
              <a:avLst/>
              <a:gdLst/>
              <a:ahLst/>
              <a:cxnLst/>
              <a:rect l="l" t="t" r="r" b="b"/>
              <a:pathLst>
                <a:path w="8983642" h="1591844">
                  <a:moveTo>
                    <a:pt x="0" y="0"/>
                  </a:moveTo>
                  <a:lnTo>
                    <a:pt x="8983642" y="0"/>
                  </a:lnTo>
                  <a:lnTo>
                    <a:pt x="8983642" y="1591844"/>
                  </a:lnTo>
                  <a:lnTo>
                    <a:pt x="0" y="1591844"/>
                  </a:lnTo>
                  <a:close/>
                </a:path>
              </a:pathLst>
            </a:custGeom>
            <a:solidFill>
              <a:srgbClr val="000000">
                <a:alpha val="0"/>
              </a:srgbClr>
            </a:solidFill>
          </p:spPr>
          <p:txBody>
            <a:bodyPr/>
            <a:lstStyle/>
            <a:p>
              <a:endParaRPr lang="en-GB"/>
            </a:p>
          </p:txBody>
        </p:sp>
        <p:sp>
          <p:nvSpPr>
            <p:cNvPr id="5" name="TextBox 5"/>
            <p:cNvSpPr txBox="1"/>
            <p:nvPr/>
          </p:nvSpPr>
          <p:spPr>
            <a:xfrm>
              <a:off x="0" y="-38100"/>
              <a:ext cx="8983642" cy="1629944"/>
            </a:xfrm>
            <a:prstGeom prst="rect">
              <a:avLst/>
            </a:prstGeom>
          </p:spPr>
          <p:txBody>
            <a:bodyPr lIns="0" tIns="0" rIns="0" bIns="0" rtlCol="0" anchor="b"/>
            <a:lstStyle/>
            <a:p>
              <a:pPr algn="ctr">
                <a:lnSpc>
                  <a:spcPts val="4665"/>
                </a:lnSpc>
              </a:pPr>
              <a:r>
                <a:rPr lang="en-US" sz="4320" b="1">
                  <a:solidFill>
                    <a:srgbClr val="203864"/>
                  </a:solidFill>
                  <a:latin typeface="Calibri (MS) Bold"/>
                  <a:ea typeface="Calibri (MS) Bold"/>
                  <a:cs typeface="Calibri (MS) Bold"/>
                  <a:sym typeface="Calibri (MS) Bold"/>
                </a:rPr>
                <a:t>The Industrial Relations School</a:t>
              </a:r>
            </a:p>
          </p:txBody>
        </p:sp>
      </p:grpSp>
      <p:sp>
        <p:nvSpPr>
          <p:cNvPr id="6" name="TextBox 6"/>
          <p:cNvSpPr txBox="1"/>
          <p:nvPr/>
        </p:nvSpPr>
        <p:spPr>
          <a:xfrm>
            <a:off x="10327257" y="4446375"/>
            <a:ext cx="6554850" cy="4479865"/>
          </a:xfrm>
          <a:prstGeom prst="rect">
            <a:avLst/>
          </a:prstGeom>
        </p:spPr>
        <p:txBody>
          <a:bodyPr lIns="0" tIns="0" rIns="0" bIns="0" rtlCol="0" anchor="t">
            <a:spAutoFit/>
          </a:bodyPr>
          <a:lstStyle/>
          <a:p>
            <a:pPr marL="542925" lvl="1" indent="-271462" algn="l">
              <a:lnSpc>
                <a:spcPts val="5400"/>
              </a:lnSpc>
              <a:buFont typeface="Arial"/>
              <a:buChar char="•"/>
            </a:pPr>
            <a:r>
              <a:rPr lang="en-US" sz="3000">
                <a:solidFill>
                  <a:srgbClr val="000000"/>
                </a:solidFill>
                <a:latin typeface="Calibri (MS)"/>
                <a:ea typeface="Calibri (MS)"/>
                <a:cs typeface="Calibri (MS)"/>
                <a:sym typeface="Calibri (MS)"/>
              </a:rPr>
              <a:t>Key belief: The labor problem stems from unequal bargaining power between corporations and individual workers</a:t>
            </a:r>
          </a:p>
          <a:p>
            <a:pPr marL="542925" lvl="1" indent="-271462" algn="l">
              <a:lnSpc>
                <a:spcPts val="3240"/>
              </a:lnSpc>
            </a:pPr>
            <a:endParaRPr lang="en-US" sz="3000">
              <a:solidFill>
                <a:srgbClr val="000000"/>
              </a:solidFill>
              <a:latin typeface="Calibri (MS)"/>
              <a:ea typeface="Calibri (MS)"/>
              <a:cs typeface="Calibri (MS)"/>
              <a:sym typeface="Calibri (MS)"/>
            </a:endParaRPr>
          </a:p>
        </p:txBody>
      </p:sp>
      <p:grpSp>
        <p:nvGrpSpPr>
          <p:cNvPr id="7" name="Group 7"/>
          <p:cNvGrpSpPr>
            <a:grpSpLocks noChangeAspect="1"/>
          </p:cNvGrpSpPr>
          <p:nvPr/>
        </p:nvGrpSpPr>
        <p:grpSpPr>
          <a:xfrm>
            <a:off x="30" y="2342508"/>
            <a:ext cx="9143970" cy="7944492"/>
            <a:chOff x="0" y="0"/>
            <a:chExt cx="12191960" cy="10592656"/>
          </a:xfrm>
        </p:grpSpPr>
        <p:sp>
          <p:nvSpPr>
            <p:cNvPr id="8" name="Freeform 8" descr="One in a crowd"/>
            <p:cNvSpPr/>
            <p:nvPr/>
          </p:nvSpPr>
          <p:spPr>
            <a:xfrm>
              <a:off x="0" y="0"/>
              <a:ext cx="12192000" cy="10592689"/>
            </a:xfrm>
            <a:custGeom>
              <a:avLst/>
              <a:gdLst/>
              <a:ahLst/>
              <a:cxnLst/>
              <a:rect l="l" t="t" r="r" b="b"/>
              <a:pathLst>
                <a:path w="12192000" h="10592689">
                  <a:moveTo>
                    <a:pt x="0" y="0"/>
                  </a:moveTo>
                  <a:lnTo>
                    <a:pt x="12192000" y="0"/>
                  </a:lnTo>
                  <a:lnTo>
                    <a:pt x="12192000" y="10592689"/>
                  </a:lnTo>
                  <a:lnTo>
                    <a:pt x="0" y="10592689"/>
                  </a:lnTo>
                  <a:lnTo>
                    <a:pt x="0" y="0"/>
                  </a:lnTo>
                  <a:close/>
                </a:path>
              </a:pathLst>
            </a:custGeom>
            <a:blipFill>
              <a:blip r:embed="rId3"/>
              <a:stretch>
                <a:fillRect l="-31143" r="-18857" b="-29486"/>
              </a:stretch>
            </a:blipFill>
          </p:spPr>
          <p:txBody>
            <a:bodyPr/>
            <a:lstStyle/>
            <a:p>
              <a:endParaRPr lang="en-GB"/>
            </a:p>
          </p:txBody>
        </p:sp>
      </p:grpSp>
      <p:pic>
        <p:nvPicPr>
          <p:cNvPr id="11" name="Graphic 21">
            <a:extLst>
              <a:ext uri="{FF2B5EF4-FFF2-40B4-BE49-F238E27FC236}">
                <a16:creationId xmlns:a16="http://schemas.microsoft.com/office/drawing/2014/main" id="{F2E16CD1-4D11-9E72-1E11-56D5D3BFF02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244678" cy="1048112"/>
          </a:xfrm>
          <a:prstGeom prst="rect">
            <a:avLst/>
          </a:prstGeom>
        </p:spPr>
      </p:pic>
    </p:spTree>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1257300" y="1972638"/>
            <a:ext cx="15773400" cy="563394"/>
            <a:chOff x="0" y="0"/>
            <a:chExt cx="21031200" cy="751192"/>
          </a:xfrm>
        </p:grpSpPr>
        <p:sp>
          <p:nvSpPr>
            <p:cNvPr id="4" name="Freeform 4"/>
            <p:cNvSpPr/>
            <p:nvPr/>
          </p:nvSpPr>
          <p:spPr>
            <a:xfrm>
              <a:off x="0" y="0"/>
              <a:ext cx="21031200" cy="751192"/>
            </a:xfrm>
            <a:custGeom>
              <a:avLst/>
              <a:gdLst/>
              <a:ahLst/>
              <a:cxnLst/>
              <a:rect l="l" t="t" r="r" b="b"/>
              <a:pathLst>
                <a:path w="21031200" h="751192">
                  <a:moveTo>
                    <a:pt x="0" y="0"/>
                  </a:moveTo>
                  <a:lnTo>
                    <a:pt x="21031200" y="0"/>
                  </a:lnTo>
                  <a:lnTo>
                    <a:pt x="21031200" y="751192"/>
                  </a:lnTo>
                  <a:lnTo>
                    <a:pt x="0" y="751192"/>
                  </a:lnTo>
                  <a:close/>
                </a:path>
              </a:pathLst>
            </a:custGeom>
            <a:solidFill>
              <a:srgbClr val="000000">
                <a:alpha val="0"/>
              </a:srgbClr>
            </a:solidFill>
          </p:spPr>
          <p:txBody>
            <a:bodyPr/>
            <a:lstStyle/>
            <a:p>
              <a:endParaRPr lang="en-GB"/>
            </a:p>
          </p:txBody>
        </p:sp>
        <p:sp>
          <p:nvSpPr>
            <p:cNvPr id="5" name="TextBox 5"/>
            <p:cNvSpPr txBox="1"/>
            <p:nvPr/>
          </p:nvSpPr>
          <p:spPr>
            <a:xfrm>
              <a:off x="0" y="-66675"/>
              <a:ext cx="21031200" cy="817867"/>
            </a:xfrm>
            <a:prstGeom prst="rect">
              <a:avLst/>
            </a:prstGeom>
          </p:spPr>
          <p:txBody>
            <a:bodyPr lIns="0" tIns="0" rIns="0" bIns="0" rtlCol="0" anchor="ctr"/>
            <a:lstStyle/>
            <a:p>
              <a:pPr algn="ctr">
                <a:lnSpc>
                  <a:spcPts val="6415"/>
                </a:lnSpc>
              </a:pPr>
              <a:r>
                <a:rPr lang="en-US" sz="5940" b="1">
                  <a:solidFill>
                    <a:srgbClr val="203864"/>
                  </a:solidFill>
                  <a:latin typeface="Calibri (MS) Bold"/>
                  <a:ea typeface="Calibri (MS) Bold"/>
                  <a:cs typeface="Calibri (MS) Bold"/>
                  <a:sym typeface="Calibri (MS) Bold"/>
                </a:rPr>
                <a:t>The Industrial Relations School</a:t>
              </a:r>
            </a:p>
          </p:txBody>
        </p:sp>
      </p:grpSp>
      <p:sp>
        <p:nvSpPr>
          <p:cNvPr id="6" name="TextBox 6"/>
          <p:cNvSpPr txBox="1"/>
          <p:nvPr/>
        </p:nvSpPr>
        <p:spPr>
          <a:xfrm>
            <a:off x="1348740" y="3112343"/>
            <a:ext cx="15590520" cy="6107382"/>
          </a:xfrm>
          <a:prstGeom prst="rect">
            <a:avLst/>
          </a:prstGeom>
        </p:spPr>
        <p:txBody>
          <a:bodyPr lIns="0" tIns="0" rIns="0" bIns="0" rtlCol="0" anchor="t">
            <a:spAutoFit/>
          </a:bodyPr>
          <a:lstStyle/>
          <a:p>
            <a:pPr algn="l">
              <a:lnSpc>
                <a:spcPts val="7560"/>
              </a:lnSpc>
            </a:pPr>
            <a:r>
              <a:rPr lang="en-US" sz="4200">
                <a:solidFill>
                  <a:srgbClr val="000000"/>
                </a:solidFill>
                <a:latin typeface="Calibri (MS)"/>
                <a:ea typeface="Calibri (MS)"/>
                <a:cs typeface="Calibri (MS)"/>
                <a:sym typeface="Calibri (MS)"/>
              </a:rPr>
              <a:t>The IR school accepts corporations as efficient, valuable organizations</a:t>
            </a:r>
          </a:p>
          <a:p>
            <a:pPr algn="l">
              <a:lnSpc>
                <a:spcPts val="7560"/>
              </a:lnSpc>
            </a:pPr>
            <a:r>
              <a:rPr lang="en-US" sz="4200">
                <a:solidFill>
                  <a:srgbClr val="000000"/>
                </a:solidFill>
                <a:latin typeface="Calibri (MS)"/>
                <a:ea typeface="Calibri (MS)"/>
                <a:cs typeface="Calibri (MS)"/>
                <a:sym typeface="Calibri (MS)"/>
              </a:rPr>
              <a:t>So not opposed in principle to markets or corporations.</a:t>
            </a:r>
          </a:p>
          <a:p>
            <a:pPr algn="l">
              <a:lnSpc>
                <a:spcPts val="7560"/>
              </a:lnSpc>
            </a:pPr>
            <a:r>
              <a:rPr lang="en-US" sz="4200">
                <a:solidFill>
                  <a:srgbClr val="000000"/>
                </a:solidFill>
                <a:latin typeface="Calibri (MS)"/>
                <a:ea typeface="Calibri (MS)"/>
                <a:cs typeface="Calibri (MS)"/>
                <a:sym typeface="Calibri (MS)"/>
              </a:rPr>
              <a:t>But sees labor markets as destructively competitive.</a:t>
            </a:r>
          </a:p>
          <a:p>
            <a:pPr marL="1228725" lvl="2" indent="-409575" algn="l">
              <a:lnSpc>
                <a:spcPts val="5400"/>
              </a:lnSpc>
              <a:buFont typeface="Arial"/>
              <a:buChar char="⚬"/>
            </a:pPr>
            <a:r>
              <a:rPr lang="en-US" sz="3000">
                <a:solidFill>
                  <a:srgbClr val="000000"/>
                </a:solidFill>
                <a:latin typeface="Calibri (MS)"/>
                <a:ea typeface="Calibri (MS)"/>
                <a:cs typeface="Calibri (MS)"/>
                <a:sym typeface="Calibri (MS)"/>
              </a:rPr>
              <a:t>Need institutional checks and balances to achieve equity and voice.</a:t>
            </a:r>
          </a:p>
        </p:txBody>
      </p:sp>
      <p:pic>
        <p:nvPicPr>
          <p:cNvPr id="9" name="Graphic 21">
            <a:extLst>
              <a:ext uri="{FF2B5EF4-FFF2-40B4-BE49-F238E27FC236}">
                <a16:creationId xmlns:a16="http://schemas.microsoft.com/office/drawing/2014/main" id="{4A01F952-CE97-D7EE-41D1-336029BE1FB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244678" cy="1048112"/>
          </a:xfrm>
          <a:prstGeom prst="rect">
            <a:avLst/>
          </a:prstGeom>
        </p:spPr>
      </p:pic>
    </p:spTree>
  </p:cSld>
  <p:clrMapOvr>
    <a:masterClrMapping/>
  </p:clrMapOvr>
  <p:transition>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1315040" y="1112086"/>
            <a:ext cx="7828961" cy="2424304"/>
            <a:chOff x="0" y="0"/>
            <a:chExt cx="10438614" cy="3232406"/>
          </a:xfrm>
        </p:grpSpPr>
        <p:sp>
          <p:nvSpPr>
            <p:cNvPr id="4" name="Freeform 4"/>
            <p:cNvSpPr/>
            <p:nvPr/>
          </p:nvSpPr>
          <p:spPr>
            <a:xfrm>
              <a:off x="0" y="0"/>
              <a:ext cx="10438614" cy="3232406"/>
            </a:xfrm>
            <a:custGeom>
              <a:avLst/>
              <a:gdLst/>
              <a:ahLst/>
              <a:cxnLst/>
              <a:rect l="l" t="t" r="r" b="b"/>
              <a:pathLst>
                <a:path w="10438614" h="3232406">
                  <a:moveTo>
                    <a:pt x="0" y="0"/>
                  </a:moveTo>
                  <a:lnTo>
                    <a:pt x="10438614" y="0"/>
                  </a:lnTo>
                  <a:lnTo>
                    <a:pt x="10438614" y="3232406"/>
                  </a:lnTo>
                  <a:lnTo>
                    <a:pt x="0" y="3232406"/>
                  </a:lnTo>
                  <a:close/>
                </a:path>
              </a:pathLst>
            </a:custGeom>
            <a:solidFill>
              <a:srgbClr val="000000">
                <a:alpha val="0"/>
              </a:srgbClr>
            </a:solidFill>
          </p:spPr>
          <p:txBody>
            <a:bodyPr/>
            <a:lstStyle/>
            <a:p>
              <a:endParaRPr lang="en-GB"/>
            </a:p>
          </p:txBody>
        </p:sp>
        <p:sp>
          <p:nvSpPr>
            <p:cNvPr id="5" name="TextBox 5"/>
            <p:cNvSpPr txBox="1"/>
            <p:nvPr/>
          </p:nvSpPr>
          <p:spPr>
            <a:xfrm>
              <a:off x="0" y="-28575"/>
              <a:ext cx="10438614" cy="3260981"/>
            </a:xfrm>
            <a:prstGeom prst="rect">
              <a:avLst/>
            </a:prstGeom>
          </p:spPr>
          <p:txBody>
            <a:bodyPr lIns="0" tIns="0" rIns="0" bIns="0" rtlCol="0" anchor="b"/>
            <a:lstStyle/>
            <a:p>
              <a:pPr algn="ctr">
                <a:lnSpc>
                  <a:spcPts val="5184"/>
                </a:lnSpc>
              </a:pPr>
              <a:r>
                <a:rPr lang="en-US" sz="4800" b="1">
                  <a:solidFill>
                    <a:srgbClr val="203864"/>
                  </a:solidFill>
                  <a:latin typeface="Calibri (MS) Bold"/>
                  <a:ea typeface="Calibri (MS) Bold"/>
                  <a:cs typeface="Calibri (MS) Bold"/>
                  <a:sym typeface="Calibri (MS) Bold"/>
                </a:rPr>
                <a:t>The Industrial Relations School</a:t>
              </a:r>
            </a:p>
          </p:txBody>
        </p:sp>
      </p:grpSp>
      <p:sp>
        <p:nvSpPr>
          <p:cNvPr id="6" name="TextBox 6"/>
          <p:cNvSpPr txBox="1"/>
          <p:nvPr/>
        </p:nvSpPr>
        <p:spPr>
          <a:xfrm>
            <a:off x="1406478" y="3607809"/>
            <a:ext cx="7646080" cy="5452800"/>
          </a:xfrm>
          <a:prstGeom prst="rect">
            <a:avLst/>
          </a:prstGeom>
        </p:spPr>
        <p:txBody>
          <a:bodyPr lIns="0" tIns="0" rIns="0" bIns="0" rtlCol="0" anchor="t">
            <a:spAutoFit/>
          </a:bodyPr>
          <a:lstStyle/>
          <a:p>
            <a:pPr algn="l">
              <a:lnSpc>
                <a:spcPts val="5400"/>
              </a:lnSpc>
            </a:pPr>
            <a:r>
              <a:rPr lang="en-US" sz="3000">
                <a:solidFill>
                  <a:srgbClr val="000000"/>
                </a:solidFill>
                <a:latin typeface="Calibri (MS)"/>
                <a:ea typeface="Calibri (MS)"/>
                <a:cs typeface="Calibri (MS)"/>
                <a:sym typeface="Calibri (MS)"/>
              </a:rPr>
              <a:t>Institutional labor economists believed that there were many labor market imperfections</a:t>
            </a:r>
          </a:p>
          <a:p>
            <a:pPr marL="542925" lvl="1" indent="-271462" algn="l">
              <a:lnSpc>
                <a:spcPts val="5400"/>
              </a:lnSpc>
              <a:buFont typeface="Arial"/>
              <a:buChar char="•"/>
            </a:pPr>
            <a:r>
              <a:rPr lang="en-US" sz="3000">
                <a:solidFill>
                  <a:srgbClr val="000000"/>
                </a:solidFill>
                <a:latin typeface="Calibri (MS)"/>
                <a:ea typeface="Calibri (MS)"/>
                <a:cs typeface="Calibri (MS)"/>
                <a:sym typeface="Calibri (MS)"/>
              </a:rPr>
              <a:t>Persistent unemployment.</a:t>
            </a:r>
          </a:p>
          <a:p>
            <a:pPr marL="542925" lvl="1" indent="-271462" algn="l">
              <a:lnSpc>
                <a:spcPts val="5400"/>
              </a:lnSpc>
              <a:buFont typeface="Arial"/>
              <a:buChar char="•"/>
            </a:pPr>
            <a:r>
              <a:rPr lang="en-US" sz="3000">
                <a:solidFill>
                  <a:srgbClr val="000000"/>
                </a:solidFill>
                <a:latin typeface="Calibri (MS)"/>
                <a:ea typeface="Calibri (MS)"/>
                <a:cs typeface="Calibri (MS)"/>
                <a:sym typeface="Calibri (MS)"/>
              </a:rPr>
              <a:t>Company towns dominated by a single employer.</a:t>
            </a:r>
          </a:p>
          <a:p>
            <a:pPr marL="542925" lvl="1" indent="-271462" algn="l">
              <a:lnSpc>
                <a:spcPts val="5400"/>
              </a:lnSpc>
              <a:buFont typeface="Arial"/>
              <a:buChar char="•"/>
            </a:pPr>
            <a:r>
              <a:rPr lang="en-US" sz="3000">
                <a:solidFill>
                  <a:srgbClr val="000000"/>
                </a:solidFill>
                <a:latin typeface="Calibri (MS)"/>
                <a:ea typeface="Calibri (MS)"/>
                <a:cs typeface="Calibri (MS)"/>
                <a:sym typeface="Calibri (MS)"/>
              </a:rPr>
              <a:t>Lack of worker savings and other safety nets.</a:t>
            </a:r>
          </a:p>
          <a:p>
            <a:pPr marL="542925" lvl="1" indent="-271462" algn="l">
              <a:lnSpc>
                <a:spcPts val="3240"/>
              </a:lnSpc>
            </a:pPr>
            <a:endParaRPr lang="en-US" sz="3000">
              <a:solidFill>
                <a:srgbClr val="000000"/>
              </a:solidFill>
              <a:latin typeface="Calibri (MS)"/>
              <a:ea typeface="Calibri (MS)"/>
              <a:cs typeface="Calibri (MS)"/>
              <a:sym typeface="Calibri (MS)"/>
            </a:endParaRPr>
          </a:p>
        </p:txBody>
      </p:sp>
      <p:sp>
        <p:nvSpPr>
          <p:cNvPr id="7" name="Freeform 7" descr="Financial"/>
          <p:cNvSpPr/>
          <p:nvPr/>
        </p:nvSpPr>
        <p:spPr>
          <a:xfrm>
            <a:off x="10512028" y="1938402"/>
            <a:ext cx="6410194" cy="6410194"/>
          </a:xfrm>
          <a:custGeom>
            <a:avLst/>
            <a:gdLst/>
            <a:ahLst/>
            <a:cxnLst/>
            <a:rect l="l" t="t" r="r" b="b"/>
            <a:pathLst>
              <a:path w="6410194" h="6410194">
                <a:moveTo>
                  <a:pt x="0" y="0"/>
                </a:moveTo>
                <a:lnTo>
                  <a:pt x="6410195" y="0"/>
                </a:lnTo>
                <a:lnTo>
                  <a:pt x="6410195" y="6410194"/>
                </a:lnTo>
                <a:lnTo>
                  <a:pt x="0" y="6410194"/>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pic>
        <p:nvPicPr>
          <p:cNvPr id="10" name="Graphic 21">
            <a:extLst>
              <a:ext uri="{FF2B5EF4-FFF2-40B4-BE49-F238E27FC236}">
                <a16:creationId xmlns:a16="http://schemas.microsoft.com/office/drawing/2014/main" id="{CB2AF17B-E7EF-3934-B829-BC557DF655B7}"/>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244678" cy="1048112"/>
          </a:xfrm>
          <a:prstGeom prst="rect">
            <a:avLst/>
          </a:prstGeom>
        </p:spPr>
      </p:pic>
    </p:spTree>
  </p:cSld>
  <p:clrMapOvr>
    <a:masterClrMapping/>
  </p:clrMapOvr>
  <p:transition>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1257300" y="1248310"/>
            <a:ext cx="15773400" cy="1287722"/>
            <a:chOff x="0" y="0"/>
            <a:chExt cx="21031200" cy="1716962"/>
          </a:xfrm>
        </p:grpSpPr>
        <p:sp>
          <p:nvSpPr>
            <p:cNvPr id="4" name="Freeform 4"/>
            <p:cNvSpPr/>
            <p:nvPr/>
          </p:nvSpPr>
          <p:spPr>
            <a:xfrm>
              <a:off x="0" y="0"/>
              <a:ext cx="21031200" cy="1716962"/>
            </a:xfrm>
            <a:custGeom>
              <a:avLst/>
              <a:gdLst/>
              <a:ahLst/>
              <a:cxnLst/>
              <a:rect l="l" t="t" r="r" b="b"/>
              <a:pathLst>
                <a:path w="21031200" h="1716962">
                  <a:moveTo>
                    <a:pt x="0" y="0"/>
                  </a:moveTo>
                  <a:lnTo>
                    <a:pt x="21031200" y="0"/>
                  </a:lnTo>
                  <a:lnTo>
                    <a:pt x="21031200" y="1716962"/>
                  </a:lnTo>
                  <a:lnTo>
                    <a:pt x="0" y="1716962"/>
                  </a:lnTo>
                  <a:close/>
                </a:path>
              </a:pathLst>
            </a:custGeom>
            <a:solidFill>
              <a:srgbClr val="000000">
                <a:alpha val="0"/>
              </a:srgbClr>
            </a:solidFill>
          </p:spPr>
          <p:txBody>
            <a:bodyPr/>
            <a:lstStyle/>
            <a:p>
              <a:endParaRPr lang="en-GB"/>
            </a:p>
          </p:txBody>
        </p:sp>
        <p:sp>
          <p:nvSpPr>
            <p:cNvPr id="5" name="TextBox 5"/>
            <p:cNvSpPr txBox="1"/>
            <p:nvPr/>
          </p:nvSpPr>
          <p:spPr>
            <a:xfrm>
              <a:off x="0" y="-66675"/>
              <a:ext cx="21031200" cy="1783637"/>
            </a:xfrm>
            <a:prstGeom prst="rect">
              <a:avLst/>
            </a:prstGeom>
          </p:spPr>
          <p:txBody>
            <a:bodyPr lIns="0" tIns="0" rIns="0" bIns="0" rtlCol="0" anchor="ctr"/>
            <a:lstStyle/>
            <a:p>
              <a:pPr algn="ctr">
                <a:lnSpc>
                  <a:spcPts val="7128"/>
                </a:lnSpc>
              </a:pPr>
              <a:r>
                <a:rPr lang="en-US" sz="6600" b="1">
                  <a:solidFill>
                    <a:srgbClr val="203864"/>
                  </a:solidFill>
                  <a:latin typeface="Calibri (MS) Bold"/>
                  <a:ea typeface="Calibri (MS) Bold"/>
                  <a:cs typeface="Calibri (MS) Bold"/>
                  <a:sym typeface="Calibri (MS) Bold"/>
                </a:rPr>
                <a:t>The Industrial Relations School</a:t>
              </a:r>
            </a:p>
          </p:txBody>
        </p:sp>
      </p:grpSp>
      <p:grpSp>
        <p:nvGrpSpPr>
          <p:cNvPr id="6" name="Group 6"/>
          <p:cNvGrpSpPr/>
          <p:nvPr/>
        </p:nvGrpSpPr>
        <p:grpSpPr>
          <a:xfrm>
            <a:off x="1257300" y="3799075"/>
            <a:ext cx="15773400" cy="1958102"/>
            <a:chOff x="0" y="0"/>
            <a:chExt cx="21031200" cy="2610802"/>
          </a:xfrm>
        </p:grpSpPr>
        <p:sp>
          <p:nvSpPr>
            <p:cNvPr id="7" name="Freeform 7"/>
            <p:cNvSpPr/>
            <p:nvPr/>
          </p:nvSpPr>
          <p:spPr>
            <a:xfrm>
              <a:off x="0" y="0"/>
              <a:ext cx="21031200" cy="2610866"/>
            </a:xfrm>
            <a:custGeom>
              <a:avLst/>
              <a:gdLst/>
              <a:ahLst/>
              <a:cxnLst/>
              <a:rect l="l" t="t" r="r" b="b"/>
              <a:pathLst>
                <a:path w="21031200" h="2610866">
                  <a:moveTo>
                    <a:pt x="0" y="261112"/>
                  </a:moveTo>
                  <a:cubicBezTo>
                    <a:pt x="0" y="116840"/>
                    <a:pt x="116840" y="0"/>
                    <a:pt x="261112" y="0"/>
                  </a:cubicBezTo>
                  <a:lnTo>
                    <a:pt x="20770087" y="0"/>
                  </a:lnTo>
                  <a:cubicBezTo>
                    <a:pt x="20914361" y="0"/>
                    <a:pt x="21031200" y="116840"/>
                    <a:pt x="21031200" y="261112"/>
                  </a:cubicBezTo>
                  <a:lnTo>
                    <a:pt x="21031200" y="2349754"/>
                  </a:lnTo>
                  <a:cubicBezTo>
                    <a:pt x="21031200" y="2493899"/>
                    <a:pt x="20914361" y="2610866"/>
                    <a:pt x="20770089" y="2610866"/>
                  </a:cubicBezTo>
                  <a:lnTo>
                    <a:pt x="261112" y="2610866"/>
                  </a:lnTo>
                  <a:cubicBezTo>
                    <a:pt x="116840" y="2610739"/>
                    <a:pt x="0" y="2493899"/>
                    <a:pt x="0" y="2349754"/>
                  </a:cubicBezTo>
                  <a:close/>
                </a:path>
              </a:pathLst>
            </a:custGeom>
            <a:solidFill>
              <a:srgbClr val="CFD5EA"/>
            </a:solidFill>
          </p:spPr>
          <p:txBody>
            <a:bodyPr/>
            <a:lstStyle/>
            <a:p>
              <a:endParaRPr lang="en-GB"/>
            </a:p>
          </p:txBody>
        </p:sp>
      </p:grpSp>
      <p:grpSp>
        <p:nvGrpSpPr>
          <p:cNvPr id="8" name="Group 8"/>
          <p:cNvGrpSpPr/>
          <p:nvPr/>
        </p:nvGrpSpPr>
        <p:grpSpPr>
          <a:xfrm>
            <a:off x="1840100" y="4230123"/>
            <a:ext cx="1096005" cy="1096005"/>
            <a:chOff x="0" y="0"/>
            <a:chExt cx="1461340" cy="1461340"/>
          </a:xfrm>
        </p:grpSpPr>
        <p:sp>
          <p:nvSpPr>
            <p:cNvPr id="9" name="Freeform 9"/>
            <p:cNvSpPr/>
            <p:nvPr/>
          </p:nvSpPr>
          <p:spPr>
            <a:xfrm>
              <a:off x="12700" y="12700"/>
              <a:ext cx="1435989" cy="1435989"/>
            </a:xfrm>
            <a:custGeom>
              <a:avLst/>
              <a:gdLst/>
              <a:ahLst/>
              <a:cxnLst/>
              <a:rect l="l" t="t" r="r" b="b"/>
              <a:pathLst>
                <a:path w="1435989" h="1435989">
                  <a:moveTo>
                    <a:pt x="0" y="0"/>
                  </a:moveTo>
                  <a:lnTo>
                    <a:pt x="1435989" y="0"/>
                  </a:lnTo>
                  <a:lnTo>
                    <a:pt x="1435989" y="1435989"/>
                  </a:lnTo>
                  <a:lnTo>
                    <a:pt x="0" y="1435989"/>
                  </a:lnTo>
                  <a:close/>
                </a:path>
              </a:pathLst>
            </a:custGeom>
            <a:blipFill>
              <a:blip r:embed="rId3"/>
              <a:stretch>
                <a:fillRect l="-884" t="-884" r="-880" b="-880"/>
              </a:stretch>
            </a:blipFill>
          </p:spPr>
          <p:txBody>
            <a:bodyPr/>
            <a:lstStyle/>
            <a:p>
              <a:endParaRPr lang="en-GB"/>
            </a:p>
          </p:txBody>
        </p:sp>
        <p:sp>
          <p:nvSpPr>
            <p:cNvPr id="10" name="Freeform 10"/>
            <p:cNvSpPr/>
            <p:nvPr/>
          </p:nvSpPr>
          <p:spPr>
            <a:xfrm>
              <a:off x="0" y="0"/>
              <a:ext cx="1461389" cy="1461389"/>
            </a:xfrm>
            <a:custGeom>
              <a:avLst/>
              <a:gdLst/>
              <a:ahLst/>
              <a:cxnLst/>
              <a:rect l="l" t="t" r="r" b="b"/>
              <a:pathLst>
                <a:path w="1461389" h="1461389">
                  <a:moveTo>
                    <a:pt x="12700" y="0"/>
                  </a:moveTo>
                  <a:lnTo>
                    <a:pt x="1448689" y="0"/>
                  </a:lnTo>
                  <a:cubicBezTo>
                    <a:pt x="1455674" y="0"/>
                    <a:pt x="1461389" y="5715"/>
                    <a:pt x="1461389" y="12700"/>
                  </a:cubicBezTo>
                  <a:lnTo>
                    <a:pt x="1461389" y="1448689"/>
                  </a:lnTo>
                  <a:cubicBezTo>
                    <a:pt x="1461389" y="1455674"/>
                    <a:pt x="1455674" y="1461389"/>
                    <a:pt x="1448689" y="1461389"/>
                  </a:cubicBezTo>
                  <a:lnTo>
                    <a:pt x="12700" y="1461389"/>
                  </a:lnTo>
                  <a:cubicBezTo>
                    <a:pt x="5715" y="1461389"/>
                    <a:pt x="0" y="1455674"/>
                    <a:pt x="0" y="1448689"/>
                  </a:cubicBezTo>
                  <a:lnTo>
                    <a:pt x="0" y="12700"/>
                  </a:lnTo>
                  <a:cubicBezTo>
                    <a:pt x="0" y="5715"/>
                    <a:pt x="5715" y="0"/>
                    <a:pt x="12700" y="0"/>
                  </a:cubicBezTo>
                  <a:moveTo>
                    <a:pt x="12700" y="25400"/>
                  </a:moveTo>
                  <a:lnTo>
                    <a:pt x="12700" y="12700"/>
                  </a:lnTo>
                  <a:lnTo>
                    <a:pt x="25400" y="12700"/>
                  </a:lnTo>
                  <a:lnTo>
                    <a:pt x="25400" y="1448689"/>
                  </a:lnTo>
                  <a:lnTo>
                    <a:pt x="12700" y="1448689"/>
                  </a:lnTo>
                  <a:lnTo>
                    <a:pt x="12700" y="1435989"/>
                  </a:lnTo>
                  <a:lnTo>
                    <a:pt x="1448689" y="1435989"/>
                  </a:lnTo>
                  <a:lnTo>
                    <a:pt x="1448689" y="1448689"/>
                  </a:lnTo>
                  <a:lnTo>
                    <a:pt x="1435989" y="1448689"/>
                  </a:lnTo>
                  <a:lnTo>
                    <a:pt x="1435989" y="12700"/>
                  </a:lnTo>
                  <a:lnTo>
                    <a:pt x="1448689" y="12700"/>
                  </a:lnTo>
                  <a:lnTo>
                    <a:pt x="1448689" y="25400"/>
                  </a:lnTo>
                  <a:lnTo>
                    <a:pt x="12700" y="25400"/>
                  </a:lnTo>
                  <a:close/>
                </a:path>
              </a:pathLst>
            </a:custGeom>
            <a:solidFill>
              <a:srgbClr val="FFFFFF"/>
            </a:solidFill>
          </p:spPr>
          <p:txBody>
            <a:bodyPr/>
            <a:lstStyle/>
            <a:p>
              <a:endParaRPr lang="en-GB"/>
            </a:p>
          </p:txBody>
        </p:sp>
      </p:grpSp>
      <p:grpSp>
        <p:nvGrpSpPr>
          <p:cNvPr id="11" name="Group 11"/>
          <p:cNvGrpSpPr/>
          <p:nvPr/>
        </p:nvGrpSpPr>
        <p:grpSpPr>
          <a:xfrm>
            <a:off x="3514144" y="3794313"/>
            <a:ext cx="13521316" cy="1967627"/>
            <a:chOff x="0" y="0"/>
            <a:chExt cx="18028422" cy="2623502"/>
          </a:xfrm>
        </p:grpSpPr>
        <p:sp>
          <p:nvSpPr>
            <p:cNvPr id="12" name="Freeform 12"/>
            <p:cNvSpPr/>
            <p:nvPr/>
          </p:nvSpPr>
          <p:spPr>
            <a:xfrm>
              <a:off x="0" y="0"/>
              <a:ext cx="18028422" cy="2623502"/>
            </a:xfrm>
            <a:custGeom>
              <a:avLst/>
              <a:gdLst/>
              <a:ahLst/>
              <a:cxnLst/>
              <a:rect l="l" t="t" r="r" b="b"/>
              <a:pathLst>
                <a:path w="18028422" h="2623502">
                  <a:moveTo>
                    <a:pt x="0" y="0"/>
                  </a:moveTo>
                  <a:lnTo>
                    <a:pt x="18028422" y="0"/>
                  </a:lnTo>
                  <a:lnTo>
                    <a:pt x="18028422" y="2623502"/>
                  </a:lnTo>
                  <a:lnTo>
                    <a:pt x="0" y="2623502"/>
                  </a:lnTo>
                  <a:close/>
                </a:path>
              </a:pathLst>
            </a:custGeom>
            <a:solidFill>
              <a:srgbClr val="000000">
                <a:alpha val="0"/>
              </a:srgbClr>
            </a:solidFill>
          </p:spPr>
          <p:txBody>
            <a:bodyPr/>
            <a:lstStyle/>
            <a:p>
              <a:endParaRPr lang="en-GB"/>
            </a:p>
          </p:txBody>
        </p:sp>
        <p:sp>
          <p:nvSpPr>
            <p:cNvPr id="13" name="TextBox 13"/>
            <p:cNvSpPr txBox="1"/>
            <p:nvPr/>
          </p:nvSpPr>
          <p:spPr>
            <a:xfrm>
              <a:off x="0" y="-76200"/>
              <a:ext cx="18028422" cy="2699702"/>
            </a:xfrm>
            <a:prstGeom prst="rect">
              <a:avLst/>
            </a:prstGeom>
          </p:spPr>
          <p:txBody>
            <a:bodyPr lIns="0" tIns="0" rIns="0" bIns="0" rtlCol="0" anchor="ctr"/>
            <a:lstStyle/>
            <a:p>
              <a:pPr algn="l">
                <a:lnSpc>
                  <a:spcPts val="4500"/>
                </a:lnSpc>
              </a:pPr>
              <a:r>
                <a:rPr lang="en-US" sz="3750">
                  <a:solidFill>
                    <a:srgbClr val="000000"/>
                  </a:solidFill>
                  <a:latin typeface="Calibri (MS)"/>
                  <a:ea typeface="Calibri (MS)"/>
                  <a:cs typeface="Calibri (MS)"/>
                  <a:sym typeface="Calibri (MS)"/>
                </a:rPr>
                <a:t>Compared to the other schools of thought, the causes of the labor problem are different</a:t>
              </a:r>
            </a:p>
          </p:txBody>
        </p:sp>
      </p:grpSp>
      <p:grpSp>
        <p:nvGrpSpPr>
          <p:cNvPr id="14" name="Group 14"/>
          <p:cNvGrpSpPr/>
          <p:nvPr/>
        </p:nvGrpSpPr>
        <p:grpSpPr>
          <a:xfrm>
            <a:off x="1257300" y="6246704"/>
            <a:ext cx="15773400" cy="1958102"/>
            <a:chOff x="0" y="0"/>
            <a:chExt cx="21031200" cy="2610802"/>
          </a:xfrm>
        </p:grpSpPr>
        <p:sp>
          <p:nvSpPr>
            <p:cNvPr id="15" name="Freeform 15"/>
            <p:cNvSpPr/>
            <p:nvPr/>
          </p:nvSpPr>
          <p:spPr>
            <a:xfrm>
              <a:off x="0" y="0"/>
              <a:ext cx="21031200" cy="2610866"/>
            </a:xfrm>
            <a:custGeom>
              <a:avLst/>
              <a:gdLst/>
              <a:ahLst/>
              <a:cxnLst/>
              <a:rect l="l" t="t" r="r" b="b"/>
              <a:pathLst>
                <a:path w="21031200" h="2610866">
                  <a:moveTo>
                    <a:pt x="0" y="261112"/>
                  </a:moveTo>
                  <a:cubicBezTo>
                    <a:pt x="0" y="116840"/>
                    <a:pt x="116840" y="0"/>
                    <a:pt x="261112" y="0"/>
                  </a:cubicBezTo>
                  <a:lnTo>
                    <a:pt x="20770087" y="0"/>
                  </a:lnTo>
                  <a:cubicBezTo>
                    <a:pt x="20914361" y="0"/>
                    <a:pt x="21031200" y="116840"/>
                    <a:pt x="21031200" y="261112"/>
                  </a:cubicBezTo>
                  <a:lnTo>
                    <a:pt x="21031200" y="2349754"/>
                  </a:lnTo>
                  <a:cubicBezTo>
                    <a:pt x="21031200" y="2493899"/>
                    <a:pt x="20914361" y="2610866"/>
                    <a:pt x="20770089" y="2610866"/>
                  </a:cubicBezTo>
                  <a:lnTo>
                    <a:pt x="261112" y="2610866"/>
                  </a:lnTo>
                  <a:cubicBezTo>
                    <a:pt x="116840" y="2610739"/>
                    <a:pt x="0" y="2493899"/>
                    <a:pt x="0" y="2349754"/>
                  </a:cubicBezTo>
                  <a:close/>
                </a:path>
              </a:pathLst>
            </a:custGeom>
            <a:solidFill>
              <a:srgbClr val="CFD5EA"/>
            </a:solidFill>
          </p:spPr>
          <p:txBody>
            <a:bodyPr/>
            <a:lstStyle/>
            <a:p>
              <a:endParaRPr lang="en-GB"/>
            </a:p>
          </p:txBody>
        </p:sp>
      </p:grpSp>
      <p:grpSp>
        <p:nvGrpSpPr>
          <p:cNvPr id="16" name="Group 16"/>
          <p:cNvGrpSpPr/>
          <p:nvPr/>
        </p:nvGrpSpPr>
        <p:grpSpPr>
          <a:xfrm>
            <a:off x="1840100" y="6677751"/>
            <a:ext cx="1096005" cy="1096005"/>
            <a:chOff x="0" y="0"/>
            <a:chExt cx="1461340" cy="1461340"/>
          </a:xfrm>
        </p:grpSpPr>
        <p:sp>
          <p:nvSpPr>
            <p:cNvPr id="17" name="Freeform 17"/>
            <p:cNvSpPr/>
            <p:nvPr/>
          </p:nvSpPr>
          <p:spPr>
            <a:xfrm>
              <a:off x="12700" y="12700"/>
              <a:ext cx="1435989" cy="1435989"/>
            </a:xfrm>
            <a:custGeom>
              <a:avLst/>
              <a:gdLst/>
              <a:ahLst/>
              <a:cxnLst/>
              <a:rect l="l" t="t" r="r" b="b"/>
              <a:pathLst>
                <a:path w="1435989" h="1435989">
                  <a:moveTo>
                    <a:pt x="0" y="0"/>
                  </a:moveTo>
                  <a:lnTo>
                    <a:pt x="1435989" y="0"/>
                  </a:lnTo>
                  <a:lnTo>
                    <a:pt x="1435989" y="1435989"/>
                  </a:lnTo>
                  <a:lnTo>
                    <a:pt x="0" y="1435989"/>
                  </a:lnTo>
                  <a:close/>
                </a:path>
              </a:pathLst>
            </a:custGeom>
            <a:blipFill>
              <a:blip r:embed="rId4"/>
              <a:stretch>
                <a:fillRect l="-884" t="-884" r="-880" b="-880"/>
              </a:stretch>
            </a:blipFill>
          </p:spPr>
          <p:txBody>
            <a:bodyPr/>
            <a:lstStyle/>
            <a:p>
              <a:endParaRPr lang="en-GB"/>
            </a:p>
          </p:txBody>
        </p:sp>
        <p:sp>
          <p:nvSpPr>
            <p:cNvPr id="18" name="Freeform 18"/>
            <p:cNvSpPr/>
            <p:nvPr/>
          </p:nvSpPr>
          <p:spPr>
            <a:xfrm>
              <a:off x="0" y="0"/>
              <a:ext cx="1461389" cy="1461389"/>
            </a:xfrm>
            <a:custGeom>
              <a:avLst/>
              <a:gdLst/>
              <a:ahLst/>
              <a:cxnLst/>
              <a:rect l="l" t="t" r="r" b="b"/>
              <a:pathLst>
                <a:path w="1461389" h="1461389">
                  <a:moveTo>
                    <a:pt x="12700" y="0"/>
                  </a:moveTo>
                  <a:lnTo>
                    <a:pt x="1448689" y="0"/>
                  </a:lnTo>
                  <a:cubicBezTo>
                    <a:pt x="1455674" y="0"/>
                    <a:pt x="1461389" y="5715"/>
                    <a:pt x="1461389" y="12700"/>
                  </a:cubicBezTo>
                  <a:lnTo>
                    <a:pt x="1461389" y="1448689"/>
                  </a:lnTo>
                  <a:cubicBezTo>
                    <a:pt x="1461389" y="1455674"/>
                    <a:pt x="1455674" y="1461389"/>
                    <a:pt x="1448689" y="1461389"/>
                  </a:cubicBezTo>
                  <a:lnTo>
                    <a:pt x="12700" y="1461389"/>
                  </a:lnTo>
                  <a:cubicBezTo>
                    <a:pt x="5715" y="1461389"/>
                    <a:pt x="0" y="1455674"/>
                    <a:pt x="0" y="1448689"/>
                  </a:cubicBezTo>
                  <a:lnTo>
                    <a:pt x="0" y="12700"/>
                  </a:lnTo>
                  <a:cubicBezTo>
                    <a:pt x="0" y="5715"/>
                    <a:pt x="5715" y="0"/>
                    <a:pt x="12700" y="0"/>
                  </a:cubicBezTo>
                  <a:moveTo>
                    <a:pt x="12700" y="25400"/>
                  </a:moveTo>
                  <a:lnTo>
                    <a:pt x="12700" y="12700"/>
                  </a:lnTo>
                  <a:lnTo>
                    <a:pt x="25400" y="12700"/>
                  </a:lnTo>
                  <a:lnTo>
                    <a:pt x="25400" y="1448689"/>
                  </a:lnTo>
                  <a:lnTo>
                    <a:pt x="12700" y="1448689"/>
                  </a:lnTo>
                  <a:lnTo>
                    <a:pt x="12700" y="1435989"/>
                  </a:lnTo>
                  <a:lnTo>
                    <a:pt x="1448689" y="1435989"/>
                  </a:lnTo>
                  <a:lnTo>
                    <a:pt x="1448689" y="1448689"/>
                  </a:lnTo>
                  <a:lnTo>
                    <a:pt x="1435989" y="1448689"/>
                  </a:lnTo>
                  <a:lnTo>
                    <a:pt x="1435989" y="12700"/>
                  </a:lnTo>
                  <a:lnTo>
                    <a:pt x="1448689" y="12700"/>
                  </a:lnTo>
                  <a:lnTo>
                    <a:pt x="1448689" y="25400"/>
                  </a:lnTo>
                  <a:lnTo>
                    <a:pt x="12700" y="25400"/>
                  </a:lnTo>
                  <a:close/>
                </a:path>
              </a:pathLst>
            </a:custGeom>
            <a:solidFill>
              <a:srgbClr val="FFFFFF"/>
            </a:solidFill>
          </p:spPr>
          <p:txBody>
            <a:bodyPr/>
            <a:lstStyle/>
            <a:p>
              <a:endParaRPr lang="en-GB"/>
            </a:p>
          </p:txBody>
        </p:sp>
      </p:grpSp>
      <p:grpSp>
        <p:nvGrpSpPr>
          <p:cNvPr id="19" name="Group 19"/>
          <p:cNvGrpSpPr/>
          <p:nvPr/>
        </p:nvGrpSpPr>
        <p:grpSpPr>
          <a:xfrm>
            <a:off x="3514144" y="6241941"/>
            <a:ext cx="7107555" cy="1967627"/>
            <a:chOff x="0" y="0"/>
            <a:chExt cx="9476740" cy="2623502"/>
          </a:xfrm>
        </p:grpSpPr>
        <p:sp>
          <p:nvSpPr>
            <p:cNvPr id="20" name="Freeform 20"/>
            <p:cNvSpPr/>
            <p:nvPr/>
          </p:nvSpPr>
          <p:spPr>
            <a:xfrm>
              <a:off x="0" y="0"/>
              <a:ext cx="9476740" cy="2623502"/>
            </a:xfrm>
            <a:custGeom>
              <a:avLst/>
              <a:gdLst/>
              <a:ahLst/>
              <a:cxnLst/>
              <a:rect l="l" t="t" r="r" b="b"/>
              <a:pathLst>
                <a:path w="9476740" h="2623502">
                  <a:moveTo>
                    <a:pt x="0" y="0"/>
                  </a:moveTo>
                  <a:lnTo>
                    <a:pt x="9476740" y="0"/>
                  </a:lnTo>
                  <a:lnTo>
                    <a:pt x="9476740" y="2623502"/>
                  </a:lnTo>
                  <a:lnTo>
                    <a:pt x="0" y="2623502"/>
                  </a:lnTo>
                  <a:close/>
                </a:path>
              </a:pathLst>
            </a:custGeom>
            <a:solidFill>
              <a:srgbClr val="000000">
                <a:alpha val="0"/>
              </a:srgbClr>
            </a:solidFill>
          </p:spPr>
          <p:txBody>
            <a:bodyPr/>
            <a:lstStyle/>
            <a:p>
              <a:endParaRPr lang="en-GB"/>
            </a:p>
          </p:txBody>
        </p:sp>
        <p:sp>
          <p:nvSpPr>
            <p:cNvPr id="21" name="TextBox 21"/>
            <p:cNvSpPr txBox="1"/>
            <p:nvPr/>
          </p:nvSpPr>
          <p:spPr>
            <a:xfrm>
              <a:off x="0" y="-76200"/>
              <a:ext cx="9476740" cy="2699702"/>
            </a:xfrm>
            <a:prstGeom prst="rect">
              <a:avLst/>
            </a:prstGeom>
          </p:spPr>
          <p:txBody>
            <a:bodyPr lIns="0" tIns="0" rIns="0" bIns="0" rtlCol="0" anchor="ctr"/>
            <a:lstStyle/>
            <a:p>
              <a:pPr algn="l">
                <a:lnSpc>
                  <a:spcPts val="4500"/>
                </a:lnSpc>
              </a:pPr>
              <a:r>
                <a:rPr lang="en-US" sz="3750">
                  <a:solidFill>
                    <a:srgbClr val="000000"/>
                  </a:solidFill>
                  <a:latin typeface="Calibri (MS)"/>
                  <a:ea typeface="Calibri (MS)"/>
                  <a:cs typeface="Calibri (MS)"/>
                  <a:sym typeface="Calibri (MS)"/>
                </a:rPr>
                <a:t>So the solutions are different.</a:t>
              </a:r>
            </a:p>
          </p:txBody>
        </p:sp>
      </p:grpSp>
      <p:grpSp>
        <p:nvGrpSpPr>
          <p:cNvPr id="22" name="Group 22"/>
          <p:cNvGrpSpPr/>
          <p:nvPr/>
        </p:nvGrpSpPr>
        <p:grpSpPr>
          <a:xfrm>
            <a:off x="10612174" y="6241941"/>
            <a:ext cx="6423286" cy="1967627"/>
            <a:chOff x="0" y="0"/>
            <a:chExt cx="8564382" cy="2623502"/>
          </a:xfrm>
        </p:grpSpPr>
        <p:sp>
          <p:nvSpPr>
            <p:cNvPr id="23" name="Freeform 23"/>
            <p:cNvSpPr/>
            <p:nvPr/>
          </p:nvSpPr>
          <p:spPr>
            <a:xfrm>
              <a:off x="0" y="0"/>
              <a:ext cx="8564382" cy="2623502"/>
            </a:xfrm>
            <a:custGeom>
              <a:avLst/>
              <a:gdLst/>
              <a:ahLst/>
              <a:cxnLst/>
              <a:rect l="l" t="t" r="r" b="b"/>
              <a:pathLst>
                <a:path w="8564382" h="2623502">
                  <a:moveTo>
                    <a:pt x="0" y="0"/>
                  </a:moveTo>
                  <a:lnTo>
                    <a:pt x="8564382" y="0"/>
                  </a:lnTo>
                  <a:lnTo>
                    <a:pt x="8564382" y="2623502"/>
                  </a:lnTo>
                  <a:lnTo>
                    <a:pt x="0" y="2623502"/>
                  </a:lnTo>
                  <a:close/>
                </a:path>
              </a:pathLst>
            </a:custGeom>
            <a:solidFill>
              <a:srgbClr val="000000">
                <a:alpha val="0"/>
              </a:srgbClr>
            </a:solidFill>
          </p:spPr>
          <p:txBody>
            <a:bodyPr/>
            <a:lstStyle/>
            <a:p>
              <a:endParaRPr lang="en-GB"/>
            </a:p>
          </p:txBody>
        </p:sp>
        <p:sp>
          <p:nvSpPr>
            <p:cNvPr id="24" name="TextBox 24"/>
            <p:cNvSpPr txBox="1"/>
            <p:nvPr/>
          </p:nvSpPr>
          <p:spPr>
            <a:xfrm>
              <a:off x="0" y="-38100"/>
              <a:ext cx="8564382" cy="2661602"/>
            </a:xfrm>
            <a:prstGeom prst="rect">
              <a:avLst/>
            </a:prstGeom>
          </p:spPr>
          <p:txBody>
            <a:bodyPr lIns="0" tIns="0" rIns="0" bIns="0" rtlCol="0" anchor="ctr"/>
            <a:lstStyle/>
            <a:p>
              <a:pPr algn="l">
                <a:lnSpc>
                  <a:spcPts val="2879"/>
                </a:lnSpc>
              </a:pPr>
              <a:r>
                <a:rPr lang="en-US" sz="2400">
                  <a:solidFill>
                    <a:srgbClr val="000000"/>
                  </a:solidFill>
                  <a:latin typeface="Calibri (MS)"/>
                  <a:ea typeface="Calibri (MS)"/>
                  <a:cs typeface="Calibri (MS)"/>
                  <a:sym typeface="Calibri (MS)"/>
                </a:rPr>
                <a:t>Labor unions and other government policies (for example, minimum wage laws) to help increase worker power to better balance employer power.</a:t>
              </a:r>
            </a:p>
          </p:txBody>
        </p:sp>
      </p:grpSp>
      <p:pic>
        <p:nvPicPr>
          <p:cNvPr id="27" name="Graphic 21">
            <a:extLst>
              <a:ext uri="{FF2B5EF4-FFF2-40B4-BE49-F238E27FC236}">
                <a16:creationId xmlns:a16="http://schemas.microsoft.com/office/drawing/2014/main" id="{00FAFBB7-7981-A8A8-6F62-88758D316CC9}"/>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244678" cy="1048112"/>
          </a:xfrm>
          <a:prstGeom prst="rect">
            <a:avLst/>
          </a:prstGeom>
        </p:spPr>
      </p:pic>
    </p:spTree>
  </p:cSld>
  <p:clrMapOvr>
    <a:masterClrMapping/>
  </p:clrMapOvr>
  <p:transition>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a:grpSpLocks noChangeAspect="1"/>
          </p:cNvGrpSpPr>
          <p:nvPr/>
        </p:nvGrpSpPr>
        <p:grpSpPr>
          <a:xfrm>
            <a:off x="9154540" y="1448655"/>
            <a:ext cx="9133456" cy="8838345"/>
            <a:chOff x="0" y="0"/>
            <a:chExt cx="12177942" cy="11784460"/>
          </a:xfrm>
        </p:grpSpPr>
        <p:sp>
          <p:nvSpPr>
            <p:cNvPr id="4" name="Freeform 4" descr="Red toy person in front of two lines of white figures"/>
            <p:cNvSpPr/>
            <p:nvPr/>
          </p:nvSpPr>
          <p:spPr>
            <a:xfrm>
              <a:off x="0" y="0"/>
              <a:ext cx="12177903" cy="11784457"/>
            </a:xfrm>
            <a:custGeom>
              <a:avLst/>
              <a:gdLst/>
              <a:ahLst/>
              <a:cxnLst/>
              <a:rect l="l" t="t" r="r" b="b"/>
              <a:pathLst>
                <a:path w="12177903" h="11784457">
                  <a:moveTo>
                    <a:pt x="0" y="0"/>
                  </a:moveTo>
                  <a:lnTo>
                    <a:pt x="12177903" y="0"/>
                  </a:lnTo>
                  <a:lnTo>
                    <a:pt x="12177903" y="11784457"/>
                  </a:lnTo>
                  <a:lnTo>
                    <a:pt x="0" y="11784457"/>
                  </a:lnTo>
                  <a:lnTo>
                    <a:pt x="0" y="0"/>
                  </a:lnTo>
                  <a:close/>
                </a:path>
              </a:pathLst>
            </a:custGeom>
            <a:blipFill>
              <a:blip r:embed="rId3"/>
              <a:stretch>
                <a:fillRect l="-38952" r="-32348" b="-16601"/>
              </a:stretch>
            </a:blipFill>
          </p:spPr>
          <p:txBody>
            <a:bodyPr/>
            <a:lstStyle/>
            <a:p>
              <a:endParaRPr lang="en-GB"/>
            </a:p>
          </p:txBody>
        </p:sp>
      </p:grpSp>
      <p:grpSp>
        <p:nvGrpSpPr>
          <p:cNvPr id="5" name="Group 5"/>
          <p:cNvGrpSpPr/>
          <p:nvPr/>
        </p:nvGrpSpPr>
        <p:grpSpPr>
          <a:xfrm>
            <a:off x="1142702" y="1448655"/>
            <a:ext cx="7167580" cy="1487566"/>
            <a:chOff x="0" y="0"/>
            <a:chExt cx="9556774" cy="1983422"/>
          </a:xfrm>
        </p:grpSpPr>
        <p:sp>
          <p:nvSpPr>
            <p:cNvPr id="6" name="Freeform 6"/>
            <p:cNvSpPr/>
            <p:nvPr/>
          </p:nvSpPr>
          <p:spPr>
            <a:xfrm>
              <a:off x="0" y="0"/>
              <a:ext cx="9556774" cy="1983422"/>
            </a:xfrm>
            <a:custGeom>
              <a:avLst/>
              <a:gdLst/>
              <a:ahLst/>
              <a:cxnLst/>
              <a:rect l="l" t="t" r="r" b="b"/>
              <a:pathLst>
                <a:path w="9556774" h="1983422">
                  <a:moveTo>
                    <a:pt x="0" y="0"/>
                  </a:moveTo>
                  <a:lnTo>
                    <a:pt x="9556774" y="0"/>
                  </a:lnTo>
                  <a:lnTo>
                    <a:pt x="9556774" y="1983422"/>
                  </a:lnTo>
                  <a:lnTo>
                    <a:pt x="0" y="1983422"/>
                  </a:lnTo>
                  <a:close/>
                </a:path>
              </a:pathLst>
            </a:custGeom>
            <a:solidFill>
              <a:srgbClr val="000000">
                <a:alpha val="0"/>
              </a:srgbClr>
            </a:solidFill>
          </p:spPr>
          <p:txBody>
            <a:bodyPr/>
            <a:lstStyle/>
            <a:p>
              <a:endParaRPr lang="en-GB"/>
            </a:p>
          </p:txBody>
        </p:sp>
        <p:sp>
          <p:nvSpPr>
            <p:cNvPr id="7" name="TextBox 7"/>
            <p:cNvSpPr txBox="1"/>
            <p:nvPr/>
          </p:nvSpPr>
          <p:spPr>
            <a:xfrm>
              <a:off x="0" y="-57150"/>
              <a:ext cx="9556774" cy="2040572"/>
            </a:xfrm>
            <a:prstGeom prst="rect">
              <a:avLst/>
            </a:prstGeom>
          </p:spPr>
          <p:txBody>
            <a:bodyPr lIns="0" tIns="0" rIns="0" bIns="0" rtlCol="0" anchor="ctr"/>
            <a:lstStyle/>
            <a:p>
              <a:pPr algn="ctr">
                <a:lnSpc>
                  <a:spcPts val="5832"/>
                </a:lnSpc>
              </a:pPr>
              <a:r>
                <a:rPr lang="en-US" sz="5400" b="1">
                  <a:solidFill>
                    <a:srgbClr val="203864"/>
                  </a:solidFill>
                  <a:latin typeface="Calibri (MS) Bold"/>
                  <a:ea typeface="Calibri (MS) Bold"/>
                  <a:cs typeface="Calibri (MS) Bold"/>
                  <a:sym typeface="Calibri (MS) Bold"/>
                </a:rPr>
                <a:t>The Industrial Relations School </a:t>
              </a:r>
            </a:p>
          </p:txBody>
        </p:sp>
      </p:grpSp>
      <p:grpSp>
        <p:nvGrpSpPr>
          <p:cNvPr id="8" name="Group 8"/>
          <p:cNvGrpSpPr/>
          <p:nvPr/>
        </p:nvGrpSpPr>
        <p:grpSpPr>
          <a:xfrm>
            <a:off x="1142702" y="4327394"/>
            <a:ext cx="6989634" cy="5061205"/>
            <a:chOff x="0" y="0"/>
            <a:chExt cx="9319512" cy="6748274"/>
          </a:xfrm>
        </p:grpSpPr>
        <p:sp>
          <p:nvSpPr>
            <p:cNvPr id="9" name="Freeform 9"/>
            <p:cNvSpPr/>
            <p:nvPr/>
          </p:nvSpPr>
          <p:spPr>
            <a:xfrm>
              <a:off x="0" y="0"/>
              <a:ext cx="9319512" cy="6748274"/>
            </a:xfrm>
            <a:custGeom>
              <a:avLst/>
              <a:gdLst/>
              <a:ahLst/>
              <a:cxnLst/>
              <a:rect l="l" t="t" r="r" b="b"/>
              <a:pathLst>
                <a:path w="9319512" h="6748274">
                  <a:moveTo>
                    <a:pt x="0" y="0"/>
                  </a:moveTo>
                  <a:lnTo>
                    <a:pt x="9319512" y="0"/>
                  </a:lnTo>
                  <a:lnTo>
                    <a:pt x="9319512" y="6748274"/>
                  </a:lnTo>
                  <a:lnTo>
                    <a:pt x="0" y="6748274"/>
                  </a:lnTo>
                  <a:close/>
                </a:path>
              </a:pathLst>
            </a:custGeom>
            <a:solidFill>
              <a:srgbClr val="000000">
                <a:alpha val="0"/>
              </a:srgbClr>
            </a:solidFill>
          </p:spPr>
          <p:txBody>
            <a:bodyPr/>
            <a:lstStyle/>
            <a:p>
              <a:endParaRPr lang="en-GB"/>
            </a:p>
          </p:txBody>
        </p:sp>
        <p:sp>
          <p:nvSpPr>
            <p:cNvPr id="10" name="TextBox 10"/>
            <p:cNvSpPr txBox="1"/>
            <p:nvPr/>
          </p:nvSpPr>
          <p:spPr>
            <a:xfrm>
              <a:off x="0" y="-19050"/>
              <a:ext cx="9319512" cy="6767324"/>
            </a:xfrm>
            <a:prstGeom prst="rect">
              <a:avLst/>
            </a:prstGeom>
          </p:spPr>
          <p:txBody>
            <a:bodyPr lIns="0" tIns="0" rIns="0" bIns="0" rtlCol="0" anchor="ctr"/>
            <a:lstStyle/>
            <a:p>
              <a:pPr algn="l">
                <a:lnSpc>
                  <a:spcPts val="2754"/>
                </a:lnSpc>
              </a:pPr>
              <a:r>
                <a:rPr lang="en-US" sz="2550" b="1">
                  <a:solidFill>
                    <a:srgbClr val="000000"/>
                  </a:solidFill>
                  <a:latin typeface="Calibri (MS) Bold"/>
                  <a:ea typeface="Calibri (MS) Bold"/>
                  <a:cs typeface="Calibri (MS) Bold"/>
                  <a:sym typeface="Calibri (MS) Bold"/>
                </a:rPr>
                <a:t>View of unions in this school of thought</a:t>
              </a:r>
            </a:p>
            <a:p>
              <a:pPr algn="l">
                <a:lnSpc>
                  <a:spcPts val="2754"/>
                </a:lnSpc>
              </a:pPr>
              <a:r>
                <a:rPr lang="en-US" sz="2550">
                  <a:solidFill>
                    <a:srgbClr val="000000"/>
                  </a:solidFill>
                  <a:latin typeface="Calibri (MS)"/>
                  <a:ea typeface="Calibri (MS)"/>
                  <a:cs typeface="Calibri (MS)"/>
                  <a:sym typeface="Calibri (MS)"/>
                </a:rPr>
                <a:t>Unions are important as a way to better balance corporate power in the labor market.</a:t>
              </a:r>
            </a:p>
            <a:p>
              <a:pPr algn="l">
                <a:lnSpc>
                  <a:spcPts val="2754"/>
                </a:lnSpc>
              </a:pPr>
              <a:r>
                <a:rPr lang="en-US" sz="2550">
                  <a:solidFill>
                    <a:srgbClr val="000000"/>
                  </a:solidFill>
                  <a:latin typeface="Calibri (MS)"/>
                  <a:ea typeface="Calibri (MS)"/>
                  <a:cs typeface="Calibri (MS)"/>
                  <a:sym typeface="Calibri (MS)"/>
                </a:rPr>
                <a:t>Can provide meaningful voice to employees by being independent rather than controlled by companies.</a:t>
              </a:r>
            </a:p>
            <a:p>
              <a:pPr marL="1171586" lvl="1" indent="-585793" algn="l">
                <a:lnSpc>
                  <a:spcPts val="2754"/>
                </a:lnSpc>
                <a:buFont typeface="Arial"/>
                <a:buChar char="•"/>
              </a:pPr>
              <a:r>
                <a:rPr lang="en-US" sz="2550">
                  <a:solidFill>
                    <a:srgbClr val="000000"/>
                  </a:solidFill>
                  <a:latin typeface="Calibri (MS)"/>
                  <a:ea typeface="Calibri (MS)"/>
                  <a:cs typeface="Calibri (MS)"/>
                  <a:sym typeface="Calibri (MS)"/>
                </a:rPr>
                <a:t>Independent labor unions can elect their own leaders, collect and spend their own dues money, establish their organizational objectives and strategies, and strike.</a:t>
              </a:r>
            </a:p>
            <a:p>
              <a:pPr marL="1171586" lvl="1" indent="-585793" algn="l">
                <a:lnSpc>
                  <a:spcPts val="2754"/>
                </a:lnSpc>
              </a:pPr>
              <a:endParaRPr lang="en-US" sz="2550">
                <a:solidFill>
                  <a:srgbClr val="000000"/>
                </a:solidFill>
                <a:latin typeface="Calibri (MS)"/>
                <a:ea typeface="Calibri (MS)"/>
                <a:cs typeface="Calibri (MS)"/>
                <a:sym typeface="Calibri (MS)"/>
              </a:endParaRPr>
            </a:p>
          </p:txBody>
        </p:sp>
      </p:grpSp>
      <p:pic>
        <p:nvPicPr>
          <p:cNvPr id="13" name="Graphic 21">
            <a:extLst>
              <a:ext uri="{FF2B5EF4-FFF2-40B4-BE49-F238E27FC236}">
                <a16:creationId xmlns:a16="http://schemas.microsoft.com/office/drawing/2014/main" id="{CDA471A1-C41A-CC6C-33CB-95C0FB69AE7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244678" cy="1048112"/>
          </a:xfrm>
          <a:prstGeom prst="rect">
            <a:avLst/>
          </a:prstGeom>
        </p:spPr>
      </p:pic>
    </p:spTree>
  </p:cSld>
  <p:clrMapOvr>
    <a:masterClrMapping/>
  </p:clrMapOvr>
  <p:transition>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9770682" y="2234630"/>
            <a:ext cx="7260015" cy="1024015"/>
            <a:chOff x="0" y="0"/>
            <a:chExt cx="9680020" cy="1365354"/>
          </a:xfrm>
        </p:grpSpPr>
        <p:sp>
          <p:nvSpPr>
            <p:cNvPr id="4" name="Freeform 4"/>
            <p:cNvSpPr/>
            <p:nvPr/>
          </p:nvSpPr>
          <p:spPr>
            <a:xfrm>
              <a:off x="0" y="0"/>
              <a:ext cx="9680020" cy="1365354"/>
            </a:xfrm>
            <a:custGeom>
              <a:avLst/>
              <a:gdLst/>
              <a:ahLst/>
              <a:cxnLst/>
              <a:rect l="l" t="t" r="r" b="b"/>
              <a:pathLst>
                <a:path w="9680020" h="1365354">
                  <a:moveTo>
                    <a:pt x="0" y="0"/>
                  </a:moveTo>
                  <a:lnTo>
                    <a:pt x="9680020" y="0"/>
                  </a:lnTo>
                  <a:lnTo>
                    <a:pt x="9680020" y="1365354"/>
                  </a:lnTo>
                  <a:lnTo>
                    <a:pt x="0" y="1365354"/>
                  </a:lnTo>
                  <a:close/>
                </a:path>
              </a:pathLst>
            </a:custGeom>
            <a:solidFill>
              <a:srgbClr val="000000">
                <a:alpha val="0"/>
              </a:srgbClr>
            </a:solidFill>
          </p:spPr>
          <p:txBody>
            <a:bodyPr/>
            <a:lstStyle/>
            <a:p>
              <a:endParaRPr lang="en-GB"/>
            </a:p>
          </p:txBody>
        </p:sp>
        <p:sp>
          <p:nvSpPr>
            <p:cNvPr id="5" name="TextBox 5"/>
            <p:cNvSpPr txBox="1"/>
            <p:nvPr/>
          </p:nvSpPr>
          <p:spPr>
            <a:xfrm>
              <a:off x="0" y="-66675"/>
              <a:ext cx="9680020" cy="1432029"/>
            </a:xfrm>
            <a:prstGeom prst="rect">
              <a:avLst/>
            </a:prstGeom>
          </p:spPr>
          <p:txBody>
            <a:bodyPr lIns="0" tIns="0" rIns="0" bIns="0" rtlCol="0" anchor="ctr"/>
            <a:lstStyle/>
            <a:p>
              <a:pPr algn="ctr">
                <a:lnSpc>
                  <a:spcPts val="6415"/>
                </a:lnSpc>
              </a:pPr>
              <a:r>
                <a:rPr lang="en-US" sz="5940" b="1">
                  <a:solidFill>
                    <a:srgbClr val="203864"/>
                  </a:solidFill>
                  <a:latin typeface="Calibri (MS) Bold"/>
                  <a:ea typeface="Calibri (MS) Bold"/>
                  <a:cs typeface="Calibri (MS) Bold"/>
                  <a:sym typeface="Calibri (MS) Bold"/>
                </a:rPr>
                <a:t>The Industrial Relations School </a:t>
              </a:r>
            </a:p>
          </p:txBody>
        </p:sp>
      </p:grpSp>
      <p:sp>
        <p:nvSpPr>
          <p:cNvPr id="6" name="TextBox 6"/>
          <p:cNvSpPr txBox="1"/>
          <p:nvPr/>
        </p:nvSpPr>
        <p:spPr>
          <a:xfrm>
            <a:off x="9862122" y="4085711"/>
            <a:ext cx="7077135" cy="5134013"/>
          </a:xfrm>
          <a:prstGeom prst="rect">
            <a:avLst/>
          </a:prstGeom>
        </p:spPr>
        <p:txBody>
          <a:bodyPr lIns="0" tIns="0" rIns="0" bIns="0" rtlCol="0" anchor="t">
            <a:spAutoFit/>
          </a:bodyPr>
          <a:lstStyle/>
          <a:p>
            <a:pPr algn="l">
              <a:lnSpc>
                <a:spcPts val="4195"/>
              </a:lnSpc>
            </a:pPr>
            <a:r>
              <a:rPr lang="en-US" sz="3885">
                <a:solidFill>
                  <a:srgbClr val="000000"/>
                </a:solidFill>
                <a:latin typeface="Calibri (MS)"/>
                <a:ea typeface="Calibri (MS)"/>
                <a:cs typeface="Calibri (MS)"/>
                <a:sym typeface="Calibri (MS)"/>
              </a:rPr>
              <a:t>So based on the assumptions and beliefs of the IR school, unions are important for striking a balance between efficiency, equity, and voice</a:t>
            </a:r>
          </a:p>
          <a:p>
            <a:pPr marL="703088" lvl="1" indent="-351544" algn="l">
              <a:lnSpc>
                <a:spcPts val="4195"/>
              </a:lnSpc>
              <a:buFont typeface="Arial"/>
              <a:buChar char="•"/>
            </a:pPr>
            <a:r>
              <a:rPr lang="en-US" sz="3885">
                <a:solidFill>
                  <a:srgbClr val="000000"/>
                </a:solidFill>
                <a:latin typeface="Calibri (MS)"/>
                <a:ea typeface="Calibri (MS)"/>
                <a:cs typeface="Calibri (MS)"/>
                <a:sym typeface="Calibri (MS)"/>
              </a:rPr>
              <a:t>This school of thought provides the intellectual foundations for United States labor law and supporters of labor unions.</a:t>
            </a:r>
          </a:p>
          <a:p>
            <a:pPr marL="703088" lvl="1" indent="-351544" algn="l">
              <a:lnSpc>
                <a:spcPts val="4195"/>
              </a:lnSpc>
            </a:pPr>
            <a:endParaRPr lang="en-US" sz="3885">
              <a:solidFill>
                <a:srgbClr val="000000"/>
              </a:solidFill>
              <a:latin typeface="Calibri (MS)"/>
              <a:ea typeface="Calibri (MS)"/>
              <a:cs typeface="Calibri (MS)"/>
              <a:sym typeface="Calibri (MS)"/>
            </a:endParaRPr>
          </a:p>
        </p:txBody>
      </p:sp>
      <p:grpSp>
        <p:nvGrpSpPr>
          <p:cNvPr id="7" name="Group 7"/>
          <p:cNvGrpSpPr>
            <a:grpSpLocks noChangeAspect="1"/>
          </p:cNvGrpSpPr>
          <p:nvPr/>
        </p:nvGrpSpPr>
        <p:grpSpPr>
          <a:xfrm>
            <a:off x="30" y="1910994"/>
            <a:ext cx="9174824" cy="8376006"/>
            <a:chOff x="0" y="0"/>
            <a:chExt cx="12233098" cy="11168008"/>
          </a:xfrm>
        </p:grpSpPr>
        <p:sp>
          <p:nvSpPr>
            <p:cNvPr id="8" name="Freeform 8" descr="Abstract blurred public library with bookshelves"/>
            <p:cNvSpPr/>
            <p:nvPr/>
          </p:nvSpPr>
          <p:spPr>
            <a:xfrm>
              <a:off x="0" y="0"/>
              <a:ext cx="12233148" cy="11167999"/>
            </a:xfrm>
            <a:custGeom>
              <a:avLst/>
              <a:gdLst/>
              <a:ahLst/>
              <a:cxnLst/>
              <a:rect l="l" t="t" r="r" b="b"/>
              <a:pathLst>
                <a:path w="12233148" h="11167999">
                  <a:moveTo>
                    <a:pt x="0" y="0"/>
                  </a:moveTo>
                  <a:lnTo>
                    <a:pt x="12233148" y="0"/>
                  </a:lnTo>
                  <a:lnTo>
                    <a:pt x="12233148" y="11167999"/>
                  </a:lnTo>
                  <a:lnTo>
                    <a:pt x="0" y="11167999"/>
                  </a:lnTo>
                  <a:lnTo>
                    <a:pt x="0" y="0"/>
                  </a:lnTo>
                  <a:close/>
                </a:path>
              </a:pathLst>
            </a:custGeom>
            <a:blipFill>
              <a:blip r:embed="rId3"/>
              <a:stretch>
                <a:fillRect l="-15223" r="-52747" b="-22810"/>
              </a:stretch>
            </a:blipFill>
          </p:spPr>
          <p:txBody>
            <a:bodyPr/>
            <a:lstStyle/>
            <a:p>
              <a:endParaRPr lang="en-GB"/>
            </a:p>
          </p:txBody>
        </p:sp>
      </p:grpSp>
    </p:spTree>
  </p:cSld>
  <p:clrMapOvr>
    <a:masterClrMapping/>
  </p:clrMapOvr>
  <p:transition>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1927862" y="1443794"/>
            <a:ext cx="7608024" cy="2221900"/>
            <a:chOff x="0" y="0"/>
            <a:chExt cx="10144032" cy="2962534"/>
          </a:xfrm>
        </p:grpSpPr>
        <p:sp>
          <p:nvSpPr>
            <p:cNvPr id="4" name="Freeform 4"/>
            <p:cNvSpPr/>
            <p:nvPr/>
          </p:nvSpPr>
          <p:spPr>
            <a:xfrm>
              <a:off x="0" y="0"/>
              <a:ext cx="10144032" cy="2962534"/>
            </a:xfrm>
            <a:custGeom>
              <a:avLst/>
              <a:gdLst/>
              <a:ahLst/>
              <a:cxnLst/>
              <a:rect l="l" t="t" r="r" b="b"/>
              <a:pathLst>
                <a:path w="10144032" h="2962534">
                  <a:moveTo>
                    <a:pt x="0" y="0"/>
                  </a:moveTo>
                  <a:lnTo>
                    <a:pt x="10144032" y="0"/>
                  </a:lnTo>
                  <a:lnTo>
                    <a:pt x="10144032" y="2962534"/>
                  </a:lnTo>
                  <a:lnTo>
                    <a:pt x="0" y="2962534"/>
                  </a:lnTo>
                  <a:close/>
                </a:path>
              </a:pathLst>
            </a:custGeom>
            <a:solidFill>
              <a:srgbClr val="000000">
                <a:alpha val="0"/>
              </a:srgbClr>
            </a:solidFill>
          </p:spPr>
          <p:txBody>
            <a:bodyPr/>
            <a:lstStyle/>
            <a:p>
              <a:endParaRPr lang="en-GB"/>
            </a:p>
          </p:txBody>
        </p:sp>
        <p:sp>
          <p:nvSpPr>
            <p:cNvPr id="5" name="TextBox 5"/>
            <p:cNvSpPr txBox="1"/>
            <p:nvPr/>
          </p:nvSpPr>
          <p:spPr>
            <a:xfrm>
              <a:off x="0" y="-85725"/>
              <a:ext cx="10144032" cy="3048259"/>
            </a:xfrm>
            <a:prstGeom prst="rect">
              <a:avLst/>
            </a:prstGeom>
          </p:spPr>
          <p:txBody>
            <a:bodyPr lIns="0" tIns="0" rIns="0" bIns="0" rtlCol="0" anchor="b"/>
            <a:lstStyle/>
            <a:p>
              <a:pPr algn="l">
                <a:lnSpc>
                  <a:spcPts val="9720"/>
                </a:lnSpc>
              </a:pPr>
              <a:r>
                <a:rPr lang="en-US" sz="9000" b="1">
                  <a:solidFill>
                    <a:srgbClr val="000000"/>
                  </a:solidFill>
                  <a:latin typeface="Calibri (MS) Bold"/>
                  <a:ea typeface="Calibri (MS) Bold"/>
                  <a:cs typeface="Calibri (MS) Bold"/>
                  <a:sym typeface="Calibri (MS) Bold"/>
                </a:rPr>
                <a:t>4th School:</a:t>
              </a:r>
            </a:p>
          </p:txBody>
        </p:sp>
      </p:grpSp>
      <p:sp>
        <p:nvSpPr>
          <p:cNvPr id="6" name="TextBox 6"/>
          <p:cNvSpPr txBox="1"/>
          <p:nvPr/>
        </p:nvSpPr>
        <p:spPr>
          <a:xfrm>
            <a:off x="2019301" y="4146915"/>
            <a:ext cx="14070873" cy="2884821"/>
          </a:xfrm>
          <a:prstGeom prst="rect">
            <a:avLst/>
          </a:prstGeom>
        </p:spPr>
        <p:txBody>
          <a:bodyPr lIns="0" tIns="0" rIns="0" bIns="0" rtlCol="0" anchor="t">
            <a:spAutoFit/>
          </a:bodyPr>
          <a:lstStyle/>
          <a:p>
            <a:pPr algn="ctr">
              <a:lnSpc>
                <a:spcPts val="10692"/>
              </a:lnSpc>
            </a:pPr>
            <a:r>
              <a:rPr lang="en-US" sz="9900" b="1">
                <a:solidFill>
                  <a:srgbClr val="000000"/>
                </a:solidFill>
                <a:latin typeface="Calibri (MS) Bold"/>
                <a:ea typeface="Calibri (MS) Bold"/>
                <a:cs typeface="Calibri (MS) Bold"/>
                <a:sym typeface="Calibri (MS) Bold"/>
              </a:rPr>
              <a:t>The Critical Industrial Relations School</a:t>
            </a:r>
          </a:p>
        </p:txBody>
      </p:sp>
      <p:pic>
        <p:nvPicPr>
          <p:cNvPr id="9" name="Graphic 21">
            <a:extLst>
              <a:ext uri="{FF2B5EF4-FFF2-40B4-BE49-F238E27FC236}">
                <a16:creationId xmlns:a16="http://schemas.microsoft.com/office/drawing/2014/main" id="{99774444-7D19-71BB-7E61-66956356F4E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244678" cy="1048112"/>
          </a:xfrm>
          <a:prstGeom prst="rect">
            <a:avLst/>
          </a:prstGeom>
        </p:spPr>
      </p:pic>
    </p:spTree>
  </p:cSld>
  <p:clrMapOvr>
    <a:masterClrMapping/>
  </p:clrMapOvr>
  <p:transition>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sp>
        <p:nvSpPr>
          <p:cNvPr id="3" name="TextBox 3"/>
          <p:cNvSpPr txBox="1"/>
          <p:nvPr/>
        </p:nvSpPr>
        <p:spPr>
          <a:xfrm>
            <a:off x="1234440" y="1724199"/>
            <a:ext cx="5945617" cy="2040840"/>
          </a:xfrm>
          <a:prstGeom prst="rect">
            <a:avLst/>
          </a:prstGeom>
        </p:spPr>
        <p:txBody>
          <a:bodyPr lIns="0" tIns="0" rIns="0" bIns="0" rtlCol="0" anchor="t">
            <a:spAutoFit/>
          </a:bodyPr>
          <a:lstStyle/>
          <a:p>
            <a:pPr algn="ctr">
              <a:lnSpc>
                <a:spcPts val="5184"/>
              </a:lnSpc>
            </a:pPr>
            <a:r>
              <a:rPr lang="en-US" sz="4800" b="1">
                <a:solidFill>
                  <a:srgbClr val="203864"/>
                </a:solidFill>
                <a:latin typeface="Calibri (MS) Bold"/>
                <a:ea typeface="Calibri (MS) Bold"/>
                <a:cs typeface="Calibri (MS) Bold"/>
                <a:sym typeface="Calibri (MS) Bold"/>
              </a:rPr>
              <a:t>The Critical Industrial Relations School</a:t>
            </a:r>
          </a:p>
        </p:txBody>
      </p:sp>
      <p:sp>
        <p:nvSpPr>
          <p:cNvPr id="4" name="TextBox 4"/>
          <p:cNvSpPr txBox="1"/>
          <p:nvPr/>
        </p:nvSpPr>
        <p:spPr>
          <a:xfrm>
            <a:off x="1234440" y="3834384"/>
            <a:ext cx="5945617" cy="5333471"/>
          </a:xfrm>
          <a:prstGeom prst="rect">
            <a:avLst/>
          </a:prstGeom>
        </p:spPr>
        <p:txBody>
          <a:bodyPr lIns="0" tIns="0" rIns="0" bIns="0" rtlCol="0" anchor="t">
            <a:spAutoFit/>
          </a:bodyPr>
          <a:lstStyle/>
          <a:p>
            <a:pPr algn="l">
              <a:lnSpc>
                <a:spcPts val="4536"/>
              </a:lnSpc>
            </a:pPr>
            <a:r>
              <a:rPr lang="en-US" sz="4200">
                <a:solidFill>
                  <a:srgbClr val="000000"/>
                </a:solidFill>
                <a:latin typeface="Calibri (MS)"/>
                <a:ea typeface="Calibri (MS)"/>
                <a:cs typeface="Calibri (MS)"/>
                <a:sym typeface="Calibri (MS)"/>
              </a:rPr>
              <a:t>Grows out of earlier “Marxist industrial relations” school, and also referred to as a radical perspective</a:t>
            </a:r>
          </a:p>
          <a:p>
            <a:pPr marL="760095" lvl="1" indent="-380048" algn="l">
              <a:lnSpc>
                <a:spcPts val="4536"/>
              </a:lnSpc>
              <a:buFont typeface="Arial"/>
              <a:buChar char="•"/>
            </a:pPr>
            <a:r>
              <a:rPr lang="en-US" sz="4200">
                <a:solidFill>
                  <a:srgbClr val="000000"/>
                </a:solidFill>
                <a:latin typeface="Calibri (MS)"/>
                <a:ea typeface="Calibri (MS)"/>
                <a:cs typeface="Calibri (MS)"/>
                <a:sym typeface="Calibri (MS)"/>
              </a:rPr>
              <a:t>The “critical” label comes from being critical of existing societal institutions and social orderings.</a:t>
            </a:r>
          </a:p>
        </p:txBody>
      </p:sp>
      <p:grpSp>
        <p:nvGrpSpPr>
          <p:cNvPr id="5" name="Group 5"/>
          <p:cNvGrpSpPr>
            <a:grpSpLocks noChangeAspect="1"/>
          </p:cNvGrpSpPr>
          <p:nvPr/>
        </p:nvGrpSpPr>
        <p:grpSpPr>
          <a:xfrm>
            <a:off x="8476488" y="1707054"/>
            <a:ext cx="9811512" cy="8579946"/>
            <a:chOff x="0" y="0"/>
            <a:chExt cx="13082016" cy="11439928"/>
          </a:xfrm>
        </p:grpSpPr>
        <p:sp>
          <p:nvSpPr>
            <p:cNvPr id="6" name="Freeform 6" descr="Many question marks on black background"/>
            <p:cNvSpPr/>
            <p:nvPr/>
          </p:nvSpPr>
          <p:spPr>
            <a:xfrm>
              <a:off x="0" y="0"/>
              <a:ext cx="13082015" cy="11439906"/>
            </a:xfrm>
            <a:custGeom>
              <a:avLst/>
              <a:gdLst/>
              <a:ahLst/>
              <a:cxnLst/>
              <a:rect l="l" t="t" r="r" b="b"/>
              <a:pathLst>
                <a:path w="13082015" h="11439906">
                  <a:moveTo>
                    <a:pt x="0" y="0"/>
                  </a:moveTo>
                  <a:lnTo>
                    <a:pt x="13082015" y="0"/>
                  </a:lnTo>
                  <a:lnTo>
                    <a:pt x="13082015" y="11439906"/>
                  </a:lnTo>
                  <a:lnTo>
                    <a:pt x="0" y="11439906"/>
                  </a:lnTo>
                  <a:lnTo>
                    <a:pt x="0" y="0"/>
                  </a:lnTo>
                  <a:close/>
                </a:path>
              </a:pathLst>
            </a:custGeom>
            <a:blipFill>
              <a:blip r:embed="rId3"/>
              <a:stretch>
                <a:fillRect l="-71879" r="-3" b="-19680"/>
              </a:stretch>
            </a:blipFill>
          </p:spPr>
          <p:txBody>
            <a:bodyPr/>
            <a:lstStyle/>
            <a:p>
              <a:endParaRPr lang="en-GB"/>
            </a:p>
          </p:txBody>
        </p:sp>
      </p:grpSp>
      <p:pic>
        <p:nvPicPr>
          <p:cNvPr id="9" name="Graphic 21">
            <a:extLst>
              <a:ext uri="{FF2B5EF4-FFF2-40B4-BE49-F238E27FC236}">
                <a16:creationId xmlns:a16="http://schemas.microsoft.com/office/drawing/2014/main" id="{F0C47593-7600-3A9E-33C6-9FD53A34B01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244678" cy="1048112"/>
          </a:xfrm>
          <a:prstGeom prst="rect">
            <a:avLst/>
          </a:prstGeom>
        </p:spPr>
      </p:pic>
    </p:spTree>
  </p:cSld>
  <p:clrMapOvr>
    <a:masterClrMapping/>
  </p:clrMapOvr>
  <p:transition>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1257300" y="1602768"/>
            <a:ext cx="15773400" cy="933264"/>
            <a:chOff x="0" y="0"/>
            <a:chExt cx="21031200" cy="1244352"/>
          </a:xfrm>
        </p:grpSpPr>
        <p:sp>
          <p:nvSpPr>
            <p:cNvPr id="4" name="Freeform 4"/>
            <p:cNvSpPr/>
            <p:nvPr/>
          </p:nvSpPr>
          <p:spPr>
            <a:xfrm>
              <a:off x="0" y="0"/>
              <a:ext cx="21031200" cy="1244352"/>
            </a:xfrm>
            <a:custGeom>
              <a:avLst/>
              <a:gdLst/>
              <a:ahLst/>
              <a:cxnLst/>
              <a:rect l="l" t="t" r="r" b="b"/>
              <a:pathLst>
                <a:path w="21031200" h="1244352">
                  <a:moveTo>
                    <a:pt x="0" y="0"/>
                  </a:moveTo>
                  <a:lnTo>
                    <a:pt x="21031200" y="0"/>
                  </a:lnTo>
                  <a:lnTo>
                    <a:pt x="21031200" y="1244352"/>
                  </a:lnTo>
                  <a:lnTo>
                    <a:pt x="0" y="1244352"/>
                  </a:lnTo>
                  <a:close/>
                </a:path>
              </a:pathLst>
            </a:custGeom>
            <a:solidFill>
              <a:srgbClr val="000000">
                <a:alpha val="0"/>
              </a:srgbClr>
            </a:solidFill>
          </p:spPr>
          <p:txBody>
            <a:bodyPr/>
            <a:lstStyle/>
            <a:p>
              <a:endParaRPr lang="en-GB"/>
            </a:p>
          </p:txBody>
        </p:sp>
        <p:sp>
          <p:nvSpPr>
            <p:cNvPr id="5" name="TextBox 5"/>
            <p:cNvSpPr txBox="1"/>
            <p:nvPr/>
          </p:nvSpPr>
          <p:spPr>
            <a:xfrm>
              <a:off x="0" y="-66675"/>
              <a:ext cx="21031200" cy="1311027"/>
            </a:xfrm>
            <a:prstGeom prst="rect">
              <a:avLst/>
            </a:prstGeom>
          </p:spPr>
          <p:txBody>
            <a:bodyPr lIns="0" tIns="0" rIns="0" bIns="0" rtlCol="0" anchor="ctr"/>
            <a:lstStyle/>
            <a:p>
              <a:pPr algn="ctr">
                <a:lnSpc>
                  <a:spcPts val="6415"/>
                </a:lnSpc>
              </a:pPr>
              <a:r>
                <a:rPr lang="en-US" sz="5940" b="1">
                  <a:solidFill>
                    <a:srgbClr val="203864"/>
                  </a:solidFill>
                  <a:latin typeface="Calibri (MS) Bold"/>
                  <a:ea typeface="Calibri (MS) Bold"/>
                  <a:cs typeface="Calibri (MS) Bold"/>
                  <a:sym typeface="Calibri (MS) Bold"/>
                </a:rPr>
                <a:t>The Critical Industrial Relations School</a:t>
              </a:r>
            </a:p>
          </p:txBody>
        </p:sp>
      </p:grpSp>
      <p:grpSp>
        <p:nvGrpSpPr>
          <p:cNvPr id="6" name="Group 6"/>
          <p:cNvGrpSpPr/>
          <p:nvPr/>
        </p:nvGrpSpPr>
        <p:grpSpPr>
          <a:xfrm>
            <a:off x="1257300" y="3745602"/>
            <a:ext cx="15773400" cy="1576903"/>
            <a:chOff x="0" y="0"/>
            <a:chExt cx="21031200" cy="2102538"/>
          </a:xfrm>
        </p:grpSpPr>
        <p:sp>
          <p:nvSpPr>
            <p:cNvPr id="7" name="Freeform 7"/>
            <p:cNvSpPr/>
            <p:nvPr/>
          </p:nvSpPr>
          <p:spPr>
            <a:xfrm>
              <a:off x="0" y="0"/>
              <a:ext cx="21031200" cy="2102612"/>
            </a:xfrm>
            <a:custGeom>
              <a:avLst/>
              <a:gdLst/>
              <a:ahLst/>
              <a:cxnLst/>
              <a:rect l="l" t="t" r="r" b="b"/>
              <a:pathLst>
                <a:path w="21031200" h="2102612">
                  <a:moveTo>
                    <a:pt x="0" y="210312"/>
                  </a:moveTo>
                  <a:cubicBezTo>
                    <a:pt x="0" y="94107"/>
                    <a:pt x="94107" y="0"/>
                    <a:pt x="210312" y="0"/>
                  </a:cubicBezTo>
                  <a:lnTo>
                    <a:pt x="20820887" y="0"/>
                  </a:lnTo>
                  <a:cubicBezTo>
                    <a:pt x="20936965" y="0"/>
                    <a:pt x="21031200" y="94107"/>
                    <a:pt x="21031200" y="210312"/>
                  </a:cubicBezTo>
                  <a:lnTo>
                    <a:pt x="21031200" y="1892300"/>
                  </a:lnTo>
                  <a:cubicBezTo>
                    <a:pt x="21031200" y="2008378"/>
                    <a:pt x="20937093" y="2102612"/>
                    <a:pt x="20820887" y="2102612"/>
                  </a:cubicBezTo>
                  <a:lnTo>
                    <a:pt x="210312" y="2102612"/>
                  </a:lnTo>
                  <a:cubicBezTo>
                    <a:pt x="94107" y="2102485"/>
                    <a:pt x="0" y="2008378"/>
                    <a:pt x="0" y="1892300"/>
                  </a:cubicBezTo>
                  <a:close/>
                </a:path>
              </a:pathLst>
            </a:custGeom>
            <a:solidFill>
              <a:srgbClr val="CFD5EA"/>
            </a:solidFill>
          </p:spPr>
          <p:txBody>
            <a:bodyPr/>
            <a:lstStyle/>
            <a:p>
              <a:endParaRPr lang="en-GB"/>
            </a:p>
          </p:txBody>
        </p:sp>
      </p:grpSp>
      <p:grpSp>
        <p:nvGrpSpPr>
          <p:cNvPr id="8" name="Group 8"/>
          <p:cNvGrpSpPr/>
          <p:nvPr/>
        </p:nvGrpSpPr>
        <p:grpSpPr>
          <a:xfrm>
            <a:off x="1724789" y="4090879"/>
            <a:ext cx="886347" cy="886347"/>
            <a:chOff x="0" y="0"/>
            <a:chExt cx="1181796" cy="1181796"/>
          </a:xfrm>
        </p:grpSpPr>
        <p:sp>
          <p:nvSpPr>
            <p:cNvPr id="9" name="Freeform 9"/>
            <p:cNvSpPr/>
            <p:nvPr/>
          </p:nvSpPr>
          <p:spPr>
            <a:xfrm>
              <a:off x="12700" y="12700"/>
              <a:ext cx="1156335" cy="1156335"/>
            </a:xfrm>
            <a:custGeom>
              <a:avLst/>
              <a:gdLst/>
              <a:ahLst/>
              <a:cxnLst/>
              <a:rect l="l" t="t" r="r" b="b"/>
              <a:pathLst>
                <a:path w="1156335" h="1156335">
                  <a:moveTo>
                    <a:pt x="0" y="0"/>
                  </a:moveTo>
                  <a:lnTo>
                    <a:pt x="1156335" y="0"/>
                  </a:lnTo>
                  <a:lnTo>
                    <a:pt x="1156335" y="1156335"/>
                  </a:lnTo>
                  <a:lnTo>
                    <a:pt x="0" y="1156335"/>
                  </a:lnTo>
                  <a:close/>
                </a:path>
              </a:pathLst>
            </a:custGeom>
            <a:blipFill>
              <a:blip r:embed="rId3"/>
              <a:stretch>
                <a:fillRect l="-1098" t="-1098" r="-1103" b="-1103"/>
              </a:stretch>
            </a:blipFill>
          </p:spPr>
          <p:txBody>
            <a:bodyPr/>
            <a:lstStyle/>
            <a:p>
              <a:endParaRPr lang="en-GB"/>
            </a:p>
          </p:txBody>
        </p:sp>
        <p:sp>
          <p:nvSpPr>
            <p:cNvPr id="10" name="Freeform 10"/>
            <p:cNvSpPr/>
            <p:nvPr/>
          </p:nvSpPr>
          <p:spPr>
            <a:xfrm>
              <a:off x="0" y="0"/>
              <a:ext cx="1181735" cy="1181735"/>
            </a:xfrm>
            <a:custGeom>
              <a:avLst/>
              <a:gdLst/>
              <a:ahLst/>
              <a:cxnLst/>
              <a:rect l="l" t="t" r="r" b="b"/>
              <a:pathLst>
                <a:path w="1181735" h="1181735">
                  <a:moveTo>
                    <a:pt x="12700" y="0"/>
                  </a:moveTo>
                  <a:lnTo>
                    <a:pt x="1169035" y="0"/>
                  </a:lnTo>
                  <a:cubicBezTo>
                    <a:pt x="1176020" y="0"/>
                    <a:pt x="1181735" y="5715"/>
                    <a:pt x="1181735" y="12700"/>
                  </a:cubicBezTo>
                  <a:lnTo>
                    <a:pt x="1181735" y="1169035"/>
                  </a:lnTo>
                  <a:cubicBezTo>
                    <a:pt x="1181735" y="1176020"/>
                    <a:pt x="1176020" y="1181735"/>
                    <a:pt x="1169035" y="1181735"/>
                  </a:cubicBezTo>
                  <a:lnTo>
                    <a:pt x="12700" y="1181735"/>
                  </a:lnTo>
                  <a:cubicBezTo>
                    <a:pt x="5715" y="1181735"/>
                    <a:pt x="0" y="1176020"/>
                    <a:pt x="0" y="1169035"/>
                  </a:cubicBezTo>
                  <a:lnTo>
                    <a:pt x="0" y="12700"/>
                  </a:lnTo>
                  <a:cubicBezTo>
                    <a:pt x="0" y="5715"/>
                    <a:pt x="5715" y="0"/>
                    <a:pt x="12700" y="0"/>
                  </a:cubicBezTo>
                  <a:moveTo>
                    <a:pt x="12700" y="25400"/>
                  </a:moveTo>
                  <a:lnTo>
                    <a:pt x="12700" y="12700"/>
                  </a:lnTo>
                  <a:lnTo>
                    <a:pt x="25400" y="12700"/>
                  </a:lnTo>
                  <a:lnTo>
                    <a:pt x="25400" y="1169035"/>
                  </a:lnTo>
                  <a:lnTo>
                    <a:pt x="12700" y="1169035"/>
                  </a:lnTo>
                  <a:lnTo>
                    <a:pt x="12700" y="1156335"/>
                  </a:lnTo>
                  <a:lnTo>
                    <a:pt x="1169035" y="1156335"/>
                  </a:lnTo>
                  <a:lnTo>
                    <a:pt x="1169035" y="1169035"/>
                  </a:lnTo>
                  <a:lnTo>
                    <a:pt x="1156335" y="1169035"/>
                  </a:lnTo>
                  <a:lnTo>
                    <a:pt x="1156335" y="12700"/>
                  </a:lnTo>
                  <a:lnTo>
                    <a:pt x="1169035" y="12700"/>
                  </a:lnTo>
                  <a:lnTo>
                    <a:pt x="1169035" y="25400"/>
                  </a:lnTo>
                  <a:lnTo>
                    <a:pt x="12700" y="25400"/>
                  </a:lnTo>
                  <a:close/>
                </a:path>
              </a:pathLst>
            </a:custGeom>
            <a:solidFill>
              <a:srgbClr val="FFFFFF"/>
            </a:solidFill>
          </p:spPr>
          <p:txBody>
            <a:bodyPr/>
            <a:lstStyle/>
            <a:p>
              <a:endParaRPr lang="en-GB"/>
            </a:p>
          </p:txBody>
        </p:sp>
      </p:grpSp>
      <p:grpSp>
        <p:nvGrpSpPr>
          <p:cNvPr id="11" name="Group 11"/>
          <p:cNvGrpSpPr/>
          <p:nvPr/>
        </p:nvGrpSpPr>
        <p:grpSpPr>
          <a:xfrm>
            <a:off x="3073862" y="3740840"/>
            <a:ext cx="13961600" cy="1586428"/>
            <a:chOff x="0" y="0"/>
            <a:chExt cx="18615466" cy="2115238"/>
          </a:xfrm>
        </p:grpSpPr>
        <p:sp>
          <p:nvSpPr>
            <p:cNvPr id="12" name="Freeform 12"/>
            <p:cNvSpPr/>
            <p:nvPr/>
          </p:nvSpPr>
          <p:spPr>
            <a:xfrm>
              <a:off x="0" y="0"/>
              <a:ext cx="18615467" cy="2115238"/>
            </a:xfrm>
            <a:custGeom>
              <a:avLst/>
              <a:gdLst/>
              <a:ahLst/>
              <a:cxnLst/>
              <a:rect l="l" t="t" r="r" b="b"/>
              <a:pathLst>
                <a:path w="18615467" h="2115238">
                  <a:moveTo>
                    <a:pt x="0" y="0"/>
                  </a:moveTo>
                  <a:lnTo>
                    <a:pt x="18615467" y="0"/>
                  </a:lnTo>
                  <a:lnTo>
                    <a:pt x="18615467" y="2115238"/>
                  </a:lnTo>
                  <a:lnTo>
                    <a:pt x="0" y="2115238"/>
                  </a:lnTo>
                  <a:close/>
                </a:path>
              </a:pathLst>
            </a:custGeom>
            <a:solidFill>
              <a:srgbClr val="000000">
                <a:alpha val="0"/>
              </a:srgbClr>
            </a:solidFill>
          </p:spPr>
          <p:txBody>
            <a:bodyPr/>
            <a:lstStyle/>
            <a:p>
              <a:endParaRPr lang="en-GB"/>
            </a:p>
          </p:txBody>
        </p:sp>
        <p:sp>
          <p:nvSpPr>
            <p:cNvPr id="13" name="TextBox 13"/>
            <p:cNvSpPr txBox="1"/>
            <p:nvPr/>
          </p:nvSpPr>
          <p:spPr>
            <a:xfrm>
              <a:off x="0" y="-76200"/>
              <a:ext cx="18615466" cy="2191438"/>
            </a:xfrm>
            <a:prstGeom prst="rect">
              <a:avLst/>
            </a:prstGeom>
          </p:spPr>
          <p:txBody>
            <a:bodyPr lIns="0" tIns="0" rIns="0" bIns="0" rtlCol="0" anchor="ctr"/>
            <a:lstStyle/>
            <a:p>
              <a:pPr algn="l">
                <a:lnSpc>
                  <a:spcPts val="4500"/>
                </a:lnSpc>
              </a:pPr>
              <a:r>
                <a:rPr lang="en-US" sz="3750">
                  <a:solidFill>
                    <a:srgbClr val="000000"/>
                  </a:solidFill>
                  <a:latin typeface="Calibri (MS)"/>
                  <a:ea typeface="Calibri (MS)"/>
                  <a:cs typeface="Calibri (MS)"/>
                  <a:sym typeface="Calibri (MS)"/>
                </a:rPr>
                <a:t>The critical school</a:t>
              </a:r>
            </a:p>
          </p:txBody>
        </p:sp>
      </p:grpSp>
      <p:grpSp>
        <p:nvGrpSpPr>
          <p:cNvPr id="14" name="Group 14"/>
          <p:cNvGrpSpPr/>
          <p:nvPr/>
        </p:nvGrpSpPr>
        <p:grpSpPr>
          <a:xfrm>
            <a:off x="1257300" y="5716732"/>
            <a:ext cx="15773400" cy="1576904"/>
            <a:chOff x="0" y="0"/>
            <a:chExt cx="21031200" cy="2102538"/>
          </a:xfrm>
        </p:grpSpPr>
        <p:sp>
          <p:nvSpPr>
            <p:cNvPr id="15" name="Freeform 15"/>
            <p:cNvSpPr/>
            <p:nvPr/>
          </p:nvSpPr>
          <p:spPr>
            <a:xfrm>
              <a:off x="0" y="0"/>
              <a:ext cx="21031200" cy="2102612"/>
            </a:xfrm>
            <a:custGeom>
              <a:avLst/>
              <a:gdLst/>
              <a:ahLst/>
              <a:cxnLst/>
              <a:rect l="l" t="t" r="r" b="b"/>
              <a:pathLst>
                <a:path w="21031200" h="2102612">
                  <a:moveTo>
                    <a:pt x="0" y="210312"/>
                  </a:moveTo>
                  <a:cubicBezTo>
                    <a:pt x="0" y="94107"/>
                    <a:pt x="94107" y="0"/>
                    <a:pt x="210312" y="0"/>
                  </a:cubicBezTo>
                  <a:lnTo>
                    <a:pt x="20820887" y="0"/>
                  </a:lnTo>
                  <a:cubicBezTo>
                    <a:pt x="20936965" y="0"/>
                    <a:pt x="21031200" y="94107"/>
                    <a:pt x="21031200" y="210312"/>
                  </a:cubicBezTo>
                  <a:lnTo>
                    <a:pt x="21031200" y="1892300"/>
                  </a:lnTo>
                  <a:cubicBezTo>
                    <a:pt x="21031200" y="2008378"/>
                    <a:pt x="20937093" y="2102612"/>
                    <a:pt x="20820887" y="2102612"/>
                  </a:cubicBezTo>
                  <a:lnTo>
                    <a:pt x="210312" y="2102612"/>
                  </a:lnTo>
                  <a:cubicBezTo>
                    <a:pt x="94107" y="2102485"/>
                    <a:pt x="0" y="2008378"/>
                    <a:pt x="0" y="1892300"/>
                  </a:cubicBezTo>
                  <a:close/>
                </a:path>
              </a:pathLst>
            </a:custGeom>
            <a:solidFill>
              <a:srgbClr val="CFD5EA"/>
            </a:solidFill>
          </p:spPr>
          <p:txBody>
            <a:bodyPr/>
            <a:lstStyle/>
            <a:p>
              <a:endParaRPr lang="en-GB"/>
            </a:p>
          </p:txBody>
        </p:sp>
      </p:grpSp>
      <p:grpSp>
        <p:nvGrpSpPr>
          <p:cNvPr id="16" name="Group 16"/>
          <p:cNvGrpSpPr/>
          <p:nvPr/>
        </p:nvGrpSpPr>
        <p:grpSpPr>
          <a:xfrm>
            <a:off x="1724789" y="6062012"/>
            <a:ext cx="886347" cy="886347"/>
            <a:chOff x="0" y="0"/>
            <a:chExt cx="1181796" cy="1181796"/>
          </a:xfrm>
        </p:grpSpPr>
        <p:sp>
          <p:nvSpPr>
            <p:cNvPr id="17" name="Freeform 17"/>
            <p:cNvSpPr/>
            <p:nvPr/>
          </p:nvSpPr>
          <p:spPr>
            <a:xfrm>
              <a:off x="12700" y="12700"/>
              <a:ext cx="1156335" cy="1156335"/>
            </a:xfrm>
            <a:custGeom>
              <a:avLst/>
              <a:gdLst/>
              <a:ahLst/>
              <a:cxnLst/>
              <a:rect l="l" t="t" r="r" b="b"/>
              <a:pathLst>
                <a:path w="1156335" h="1156335">
                  <a:moveTo>
                    <a:pt x="0" y="0"/>
                  </a:moveTo>
                  <a:lnTo>
                    <a:pt x="1156335" y="0"/>
                  </a:lnTo>
                  <a:lnTo>
                    <a:pt x="1156335" y="1156335"/>
                  </a:lnTo>
                  <a:lnTo>
                    <a:pt x="0" y="1156335"/>
                  </a:lnTo>
                  <a:close/>
                </a:path>
              </a:pathLst>
            </a:custGeom>
            <a:blipFill>
              <a:blip r:embed="rId4"/>
              <a:stretch>
                <a:fillRect l="-1098" t="-1098" r="-1103" b="-1103"/>
              </a:stretch>
            </a:blipFill>
          </p:spPr>
          <p:txBody>
            <a:bodyPr/>
            <a:lstStyle/>
            <a:p>
              <a:endParaRPr lang="en-GB"/>
            </a:p>
          </p:txBody>
        </p:sp>
        <p:sp>
          <p:nvSpPr>
            <p:cNvPr id="18" name="Freeform 18"/>
            <p:cNvSpPr/>
            <p:nvPr/>
          </p:nvSpPr>
          <p:spPr>
            <a:xfrm>
              <a:off x="0" y="0"/>
              <a:ext cx="1181735" cy="1181735"/>
            </a:xfrm>
            <a:custGeom>
              <a:avLst/>
              <a:gdLst/>
              <a:ahLst/>
              <a:cxnLst/>
              <a:rect l="l" t="t" r="r" b="b"/>
              <a:pathLst>
                <a:path w="1181735" h="1181735">
                  <a:moveTo>
                    <a:pt x="12700" y="0"/>
                  </a:moveTo>
                  <a:lnTo>
                    <a:pt x="1169035" y="0"/>
                  </a:lnTo>
                  <a:cubicBezTo>
                    <a:pt x="1176020" y="0"/>
                    <a:pt x="1181735" y="5715"/>
                    <a:pt x="1181735" y="12700"/>
                  </a:cubicBezTo>
                  <a:lnTo>
                    <a:pt x="1181735" y="1169035"/>
                  </a:lnTo>
                  <a:cubicBezTo>
                    <a:pt x="1181735" y="1176020"/>
                    <a:pt x="1176020" y="1181735"/>
                    <a:pt x="1169035" y="1181735"/>
                  </a:cubicBezTo>
                  <a:lnTo>
                    <a:pt x="12700" y="1181735"/>
                  </a:lnTo>
                  <a:cubicBezTo>
                    <a:pt x="5715" y="1181735"/>
                    <a:pt x="0" y="1176020"/>
                    <a:pt x="0" y="1169035"/>
                  </a:cubicBezTo>
                  <a:lnTo>
                    <a:pt x="0" y="12700"/>
                  </a:lnTo>
                  <a:cubicBezTo>
                    <a:pt x="0" y="5715"/>
                    <a:pt x="5715" y="0"/>
                    <a:pt x="12700" y="0"/>
                  </a:cubicBezTo>
                  <a:moveTo>
                    <a:pt x="12700" y="25400"/>
                  </a:moveTo>
                  <a:lnTo>
                    <a:pt x="12700" y="12700"/>
                  </a:lnTo>
                  <a:lnTo>
                    <a:pt x="25400" y="12700"/>
                  </a:lnTo>
                  <a:lnTo>
                    <a:pt x="25400" y="1169035"/>
                  </a:lnTo>
                  <a:lnTo>
                    <a:pt x="12700" y="1169035"/>
                  </a:lnTo>
                  <a:lnTo>
                    <a:pt x="12700" y="1156335"/>
                  </a:lnTo>
                  <a:lnTo>
                    <a:pt x="1169035" y="1156335"/>
                  </a:lnTo>
                  <a:lnTo>
                    <a:pt x="1169035" y="1169035"/>
                  </a:lnTo>
                  <a:lnTo>
                    <a:pt x="1156335" y="1169035"/>
                  </a:lnTo>
                  <a:lnTo>
                    <a:pt x="1156335" y="12700"/>
                  </a:lnTo>
                  <a:lnTo>
                    <a:pt x="1169035" y="12700"/>
                  </a:lnTo>
                  <a:lnTo>
                    <a:pt x="1169035" y="25400"/>
                  </a:lnTo>
                  <a:lnTo>
                    <a:pt x="12700" y="25400"/>
                  </a:lnTo>
                  <a:close/>
                </a:path>
              </a:pathLst>
            </a:custGeom>
            <a:solidFill>
              <a:srgbClr val="FFFFFF"/>
            </a:solidFill>
          </p:spPr>
          <p:txBody>
            <a:bodyPr/>
            <a:lstStyle/>
            <a:p>
              <a:endParaRPr lang="en-GB"/>
            </a:p>
          </p:txBody>
        </p:sp>
      </p:grpSp>
      <p:grpSp>
        <p:nvGrpSpPr>
          <p:cNvPr id="19" name="Group 19"/>
          <p:cNvGrpSpPr/>
          <p:nvPr/>
        </p:nvGrpSpPr>
        <p:grpSpPr>
          <a:xfrm>
            <a:off x="3073862" y="5711970"/>
            <a:ext cx="13961600" cy="1586429"/>
            <a:chOff x="0" y="0"/>
            <a:chExt cx="18615466" cy="2115238"/>
          </a:xfrm>
        </p:grpSpPr>
        <p:sp>
          <p:nvSpPr>
            <p:cNvPr id="20" name="Freeform 20"/>
            <p:cNvSpPr/>
            <p:nvPr/>
          </p:nvSpPr>
          <p:spPr>
            <a:xfrm>
              <a:off x="0" y="0"/>
              <a:ext cx="18615467" cy="2115238"/>
            </a:xfrm>
            <a:custGeom>
              <a:avLst/>
              <a:gdLst/>
              <a:ahLst/>
              <a:cxnLst/>
              <a:rect l="l" t="t" r="r" b="b"/>
              <a:pathLst>
                <a:path w="18615467" h="2115238">
                  <a:moveTo>
                    <a:pt x="0" y="0"/>
                  </a:moveTo>
                  <a:lnTo>
                    <a:pt x="18615467" y="0"/>
                  </a:lnTo>
                  <a:lnTo>
                    <a:pt x="18615467" y="2115238"/>
                  </a:lnTo>
                  <a:lnTo>
                    <a:pt x="0" y="2115238"/>
                  </a:lnTo>
                  <a:close/>
                </a:path>
              </a:pathLst>
            </a:custGeom>
            <a:solidFill>
              <a:srgbClr val="000000">
                <a:alpha val="0"/>
              </a:srgbClr>
            </a:solidFill>
          </p:spPr>
          <p:txBody>
            <a:bodyPr/>
            <a:lstStyle/>
            <a:p>
              <a:endParaRPr lang="en-GB"/>
            </a:p>
          </p:txBody>
        </p:sp>
        <p:sp>
          <p:nvSpPr>
            <p:cNvPr id="21" name="TextBox 21"/>
            <p:cNvSpPr txBox="1"/>
            <p:nvPr/>
          </p:nvSpPr>
          <p:spPr>
            <a:xfrm>
              <a:off x="0" y="-76200"/>
              <a:ext cx="18615466" cy="2191438"/>
            </a:xfrm>
            <a:prstGeom prst="rect">
              <a:avLst/>
            </a:prstGeom>
          </p:spPr>
          <p:txBody>
            <a:bodyPr lIns="0" tIns="0" rIns="0" bIns="0" rtlCol="0" anchor="ctr"/>
            <a:lstStyle/>
            <a:p>
              <a:pPr algn="l">
                <a:lnSpc>
                  <a:spcPts val="4500"/>
                </a:lnSpc>
              </a:pPr>
              <a:r>
                <a:rPr lang="en-US" sz="3750">
                  <a:solidFill>
                    <a:srgbClr val="000000"/>
                  </a:solidFill>
                  <a:latin typeface="Calibri (MS)"/>
                  <a:ea typeface="Calibri (MS)"/>
                  <a:cs typeface="Calibri (MS)"/>
                  <a:sym typeface="Calibri (MS)"/>
                </a:rPr>
                <a:t>Emphasizes that capitalist institutions do not simply exist but are created by society.</a:t>
              </a:r>
            </a:p>
          </p:txBody>
        </p:sp>
      </p:grpSp>
      <p:grpSp>
        <p:nvGrpSpPr>
          <p:cNvPr id="22" name="Group 22"/>
          <p:cNvGrpSpPr/>
          <p:nvPr/>
        </p:nvGrpSpPr>
        <p:grpSpPr>
          <a:xfrm>
            <a:off x="1257300" y="7687863"/>
            <a:ext cx="15773400" cy="1576904"/>
            <a:chOff x="0" y="0"/>
            <a:chExt cx="21031200" cy="2102538"/>
          </a:xfrm>
        </p:grpSpPr>
        <p:sp>
          <p:nvSpPr>
            <p:cNvPr id="23" name="Freeform 23"/>
            <p:cNvSpPr/>
            <p:nvPr/>
          </p:nvSpPr>
          <p:spPr>
            <a:xfrm>
              <a:off x="0" y="0"/>
              <a:ext cx="21031200" cy="2102612"/>
            </a:xfrm>
            <a:custGeom>
              <a:avLst/>
              <a:gdLst/>
              <a:ahLst/>
              <a:cxnLst/>
              <a:rect l="l" t="t" r="r" b="b"/>
              <a:pathLst>
                <a:path w="21031200" h="2102612">
                  <a:moveTo>
                    <a:pt x="0" y="210312"/>
                  </a:moveTo>
                  <a:cubicBezTo>
                    <a:pt x="0" y="94107"/>
                    <a:pt x="94107" y="0"/>
                    <a:pt x="210312" y="0"/>
                  </a:cubicBezTo>
                  <a:lnTo>
                    <a:pt x="20820887" y="0"/>
                  </a:lnTo>
                  <a:cubicBezTo>
                    <a:pt x="20936965" y="0"/>
                    <a:pt x="21031200" y="94107"/>
                    <a:pt x="21031200" y="210312"/>
                  </a:cubicBezTo>
                  <a:lnTo>
                    <a:pt x="21031200" y="1892300"/>
                  </a:lnTo>
                  <a:cubicBezTo>
                    <a:pt x="21031200" y="2008378"/>
                    <a:pt x="20937093" y="2102612"/>
                    <a:pt x="20820887" y="2102612"/>
                  </a:cubicBezTo>
                  <a:lnTo>
                    <a:pt x="210312" y="2102612"/>
                  </a:lnTo>
                  <a:cubicBezTo>
                    <a:pt x="94107" y="2102485"/>
                    <a:pt x="0" y="2008378"/>
                    <a:pt x="0" y="1892300"/>
                  </a:cubicBezTo>
                  <a:close/>
                </a:path>
              </a:pathLst>
            </a:custGeom>
            <a:solidFill>
              <a:srgbClr val="CFD5EA"/>
            </a:solidFill>
          </p:spPr>
          <p:txBody>
            <a:bodyPr/>
            <a:lstStyle/>
            <a:p>
              <a:endParaRPr lang="en-GB"/>
            </a:p>
          </p:txBody>
        </p:sp>
      </p:grpSp>
      <p:grpSp>
        <p:nvGrpSpPr>
          <p:cNvPr id="24" name="Group 24"/>
          <p:cNvGrpSpPr/>
          <p:nvPr/>
        </p:nvGrpSpPr>
        <p:grpSpPr>
          <a:xfrm>
            <a:off x="1724789" y="8033142"/>
            <a:ext cx="886347" cy="886347"/>
            <a:chOff x="0" y="0"/>
            <a:chExt cx="1181796" cy="1181796"/>
          </a:xfrm>
        </p:grpSpPr>
        <p:sp>
          <p:nvSpPr>
            <p:cNvPr id="25" name="Freeform 25"/>
            <p:cNvSpPr/>
            <p:nvPr/>
          </p:nvSpPr>
          <p:spPr>
            <a:xfrm>
              <a:off x="12700" y="12700"/>
              <a:ext cx="1156335" cy="1156335"/>
            </a:xfrm>
            <a:custGeom>
              <a:avLst/>
              <a:gdLst/>
              <a:ahLst/>
              <a:cxnLst/>
              <a:rect l="l" t="t" r="r" b="b"/>
              <a:pathLst>
                <a:path w="1156335" h="1156335">
                  <a:moveTo>
                    <a:pt x="0" y="0"/>
                  </a:moveTo>
                  <a:lnTo>
                    <a:pt x="1156335" y="0"/>
                  </a:lnTo>
                  <a:lnTo>
                    <a:pt x="1156335" y="1156335"/>
                  </a:lnTo>
                  <a:lnTo>
                    <a:pt x="0" y="1156335"/>
                  </a:lnTo>
                  <a:close/>
                </a:path>
              </a:pathLst>
            </a:custGeom>
            <a:blipFill>
              <a:blip r:embed="rId5"/>
              <a:stretch>
                <a:fillRect l="-1098" t="-1098" r="-1103" b="-1103"/>
              </a:stretch>
            </a:blipFill>
          </p:spPr>
          <p:txBody>
            <a:bodyPr/>
            <a:lstStyle/>
            <a:p>
              <a:endParaRPr lang="en-GB"/>
            </a:p>
          </p:txBody>
        </p:sp>
        <p:sp>
          <p:nvSpPr>
            <p:cNvPr id="26" name="Freeform 26"/>
            <p:cNvSpPr/>
            <p:nvPr/>
          </p:nvSpPr>
          <p:spPr>
            <a:xfrm>
              <a:off x="0" y="0"/>
              <a:ext cx="1181735" cy="1181735"/>
            </a:xfrm>
            <a:custGeom>
              <a:avLst/>
              <a:gdLst/>
              <a:ahLst/>
              <a:cxnLst/>
              <a:rect l="l" t="t" r="r" b="b"/>
              <a:pathLst>
                <a:path w="1181735" h="1181735">
                  <a:moveTo>
                    <a:pt x="12700" y="0"/>
                  </a:moveTo>
                  <a:lnTo>
                    <a:pt x="1169035" y="0"/>
                  </a:lnTo>
                  <a:cubicBezTo>
                    <a:pt x="1176020" y="0"/>
                    <a:pt x="1181735" y="5715"/>
                    <a:pt x="1181735" y="12700"/>
                  </a:cubicBezTo>
                  <a:lnTo>
                    <a:pt x="1181735" y="1169035"/>
                  </a:lnTo>
                  <a:cubicBezTo>
                    <a:pt x="1181735" y="1176020"/>
                    <a:pt x="1176020" y="1181735"/>
                    <a:pt x="1169035" y="1181735"/>
                  </a:cubicBezTo>
                  <a:lnTo>
                    <a:pt x="12700" y="1181735"/>
                  </a:lnTo>
                  <a:cubicBezTo>
                    <a:pt x="5715" y="1181735"/>
                    <a:pt x="0" y="1176020"/>
                    <a:pt x="0" y="1169035"/>
                  </a:cubicBezTo>
                  <a:lnTo>
                    <a:pt x="0" y="12700"/>
                  </a:lnTo>
                  <a:cubicBezTo>
                    <a:pt x="0" y="5715"/>
                    <a:pt x="5715" y="0"/>
                    <a:pt x="12700" y="0"/>
                  </a:cubicBezTo>
                  <a:moveTo>
                    <a:pt x="12700" y="25400"/>
                  </a:moveTo>
                  <a:lnTo>
                    <a:pt x="12700" y="12700"/>
                  </a:lnTo>
                  <a:lnTo>
                    <a:pt x="25400" y="12700"/>
                  </a:lnTo>
                  <a:lnTo>
                    <a:pt x="25400" y="1169035"/>
                  </a:lnTo>
                  <a:lnTo>
                    <a:pt x="12700" y="1169035"/>
                  </a:lnTo>
                  <a:lnTo>
                    <a:pt x="12700" y="1156335"/>
                  </a:lnTo>
                  <a:lnTo>
                    <a:pt x="1169035" y="1156335"/>
                  </a:lnTo>
                  <a:lnTo>
                    <a:pt x="1169035" y="1169035"/>
                  </a:lnTo>
                  <a:lnTo>
                    <a:pt x="1156335" y="1169035"/>
                  </a:lnTo>
                  <a:lnTo>
                    <a:pt x="1156335" y="12700"/>
                  </a:lnTo>
                  <a:lnTo>
                    <a:pt x="1169035" y="12700"/>
                  </a:lnTo>
                  <a:lnTo>
                    <a:pt x="1169035" y="25400"/>
                  </a:lnTo>
                  <a:lnTo>
                    <a:pt x="12700" y="25400"/>
                  </a:lnTo>
                  <a:close/>
                </a:path>
              </a:pathLst>
            </a:custGeom>
            <a:solidFill>
              <a:srgbClr val="FFFFFF"/>
            </a:solidFill>
          </p:spPr>
          <p:txBody>
            <a:bodyPr/>
            <a:lstStyle/>
            <a:p>
              <a:endParaRPr lang="en-GB"/>
            </a:p>
          </p:txBody>
        </p:sp>
      </p:grpSp>
      <p:grpSp>
        <p:nvGrpSpPr>
          <p:cNvPr id="27" name="Group 27"/>
          <p:cNvGrpSpPr/>
          <p:nvPr/>
        </p:nvGrpSpPr>
        <p:grpSpPr>
          <a:xfrm>
            <a:off x="3073862" y="7683100"/>
            <a:ext cx="13961600" cy="1586429"/>
            <a:chOff x="0" y="0"/>
            <a:chExt cx="18615466" cy="2115238"/>
          </a:xfrm>
        </p:grpSpPr>
        <p:sp>
          <p:nvSpPr>
            <p:cNvPr id="28" name="Freeform 28"/>
            <p:cNvSpPr/>
            <p:nvPr/>
          </p:nvSpPr>
          <p:spPr>
            <a:xfrm>
              <a:off x="0" y="0"/>
              <a:ext cx="18615467" cy="2115238"/>
            </a:xfrm>
            <a:custGeom>
              <a:avLst/>
              <a:gdLst/>
              <a:ahLst/>
              <a:cxnLst/>
              <a:rect l="l" t="t" r="r" b="b"/>
              <a:pathLst>
                <a:path w="18615467" h="2115238">
                  <a:moveTo>
                    <a:pt x="0" y="0"/>
                  </a:moveTo>
                  <a:lnTo>
                    <a:pt x="18615467" y="0"/>
                  </a:lnTo>
                  <a:lnTo>
                    <a:pt x="18615467" y="2115238"/>
                  </a:lnTo>
                  <a:lnTo>
                    <a:pt x="0" y="2115238"/>
                  </a:lnTo>
                  <a:close/>
                </a:path>
              </a:pathLst>
            </a:custGeom>
            <a:solidFill>
              <a:srgbClr val="000000">
                <a:alpha val="0"/>
              </a:srgbClr>
            </a:solidFill>
          </p:spPr>
          <p:txBody>
            <a:bodyPr/>
            <a:lstStyle/>
            <a:p>
              <a:endParaRPr lang="en-GB"/>
            </a:p>
          </p:txBody>
        </p:sp>
        <p:sp>
          <p:nvSpPr>
            <p:cNvPr id="29" name="TextBox 29"/>
            <p:cNvSpPr txBox="1"/>
            <p:nvPr/>
          </p:nvSpPr>
          <p:spPr>
            <a:xfrm>
              <a:off x="0" y="-76200"/>
              <a:ext cx="18615466" cy="2191438"/>
            </a:xfrm>
            <a:prstGeom prst="rect">
              <a:avLst/>
            </a:prstGeom>
          </p:spPr>
          <p:txBody>
            <a:bodyPr lIns="0" tIns="0" rIns="0" bIns="0" rtlCol="0" anchor="ctr"/>
            <a:lstStyle/>
            <a:p>
              <a:pPr algn="l">
                <a:lnSpc>
                  <a:spcPts val="4500"/>
                </a:lnSpc>
              </a:pPr>
              <a:r>
                <a:rPr lang="en-US" sz="3750">
                  <a:solidFill>
                    <a:srgbClr val="000000"/>
                  </a:solidFill>
                  <a:latin typeface="Calibri (MS)"/>
                  <a:ea typeface="Calibri (MS)"/>
                  <a:cs typeface="Calibri (MS)"/>
                  <a:sym typeface="Calibri (MS)"/>
                </a:rPr>
                <a:t>Focuses on how dominant groups design and control institutions to serve their own interests.</a:t>
              </a:r>
            </a:p>
          </p:txBody>
        </p:sp>
      </p:grpSp>
      <p:pic>
        <p:nvPicPr>
          <p:cNvPr id="32" name="Graphic 21">
            <a:extLst>
              <a:ext uri="{FF2B5EF4-FFF2-40B4-BE49-F238E27FC236}">
                <a16:creationId xmlns:a16="http://schemas.microsoft.com/office/drawing/2014/main" id="{10442429-E9F3-5B8E-E827-10E332CB5469}"/>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244678" cy="1048112"/>
          </a:xfrm>
          <a:prstGeom prst="rect">
            <a:avLst/>
          </a:prstGeom>
        </p:spPr>
      </p:pic>
    </p:spTree>
  </p:cSld>
  <p:clrMapOvr>
    <a:masterClrMapping/>
  </p:clrMapOvr>
  <p:transition>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1257300" y="1618180"/>
            <a:ext cx="15773400" cy="917852"/>
            <a:chOff x="0" y="0"/>
            <a:chExt cx="21031200" cy="1223802"/>
          </a:xfrm>
        </p:grpSpPr>
        <p:sp>
          <p:nvSpPr>
            <p:cNvPr id="4" name="Freeform 4"/>
            <p:cNvSpPr/>
            <p:nvPr/>
          </p:nvSpPr>
          <p:spPr>
            <a:xfrm>
              <a:off x="0" y="0"/>
              <a:ext cx="21031200" cy="1223802"/>
            </a:xfrm>
            <a:custGeom>
              <a:avLst/>
              <a:gdLst/>
              <a:ahLst/>
              <a:cxnLst/>
              <a:rect l="l" t="t" r="r" b="b"/>
              <a:pathLst>
                <a:path w="21031200" h="1223802">
                  <a:moveTo>
                    <a:pt x="0" y="0"/>
                  </a:moveTo>
                  <a:lnTo>
                    <a:pt x="21031200" y="0"/>
                  </a:lnTo>
                  <a:lnTo>
                    <a:pt x="21031200" y="1223802"/>
                  </a:lnTo>
                  <a:lnTo>
                    <a:pt x="0" y="1223802"/>
                  </a:lnTo>
                  <a:close/>
                </a:path>
              </a:pathLst>
            </a:custGeom>
            <a:solidFill>
              <a:srgbClr val="000000">
                <a:alpha val="0"/>
              </a:srgbClr>
            </a:solidFill>
          </p:spPr>
          <p:txBody>
            <a:bodyPr/>
            <a:lstStyle/>
            <a:p>
              <a:endParaRPr lang="en-GB"/>
            </a:p>
          </p:txBody>
        </p:sp>
        <p:sp>
          <p:nvSpPr>
            <p:cNvPr id="5" name="TextBox 5"/>
            <p:cNvSpPr txBox="1"/>
            <p:nvPr/>
          </p:nvSpPr>
          <p:spPr>
            <a:xfrm>
              <a:off x="0" y="-66675"/>
              <a:ext cx="21031200" cy="1290477"/>
            </a:xfrm>
            <a:prstGeom prst="rect">
              <a:avLst/>
            </a:prstGeom>
          </p:spPr>
          <p:txBody>
            <a:bodyPr lIns="0" tIns="0" rIns="0" bIns="0" rtlCol="0" anchor="ctr"/>
            <a:lstStyle/>
            <a:p>
              <a:pPr algn="ctr">
                <a:lnSpc>
                  <a:spcPts val="6415"/>
                </a:lnSpc>
              </a:pPr>
              <a:r>
                <a:rPr lang="en-US" sz="5940" b="1">
                  <a:solidFill>
                    <a:srgbClr val="203864"/>
                  </a:solidFill>
                  <a:latin typeface="Calibri (MS) Bold"/>
                  <a:ea typeface="Calibri (MS) Bold"/>
                  <a:cs typeface="Calibri (MS) Bold"/>
                  <a:sym typeface="Calibri (MS) Bold"/>
                </a:rPr>
                <a:t>The Critical Industrial Relations School </a:t>
              </a:r>
            </a:p>
          </p:txBody>
        </p:sp>
      </p:grpSp>
      <p:grpSp>
        <p:nvGrpSpPr>
          <p:cNvPr id="6" name="Group 6"/>
          <p:cNvGrpSpPr/>
          <p:nvPr/>
        </p:nvGrpSpPr>
        <p:grpSpPr>
          <a:xfrm>
            <a:off x="1249700" y="3489938"/>
            <a:ext cx="6777428" cy="4310619"/>
            <a:chOff x="0" y="0"/>
            <a:chExt cx="9036570" cy="5747492"/>
          </a:xfrm>
        </p:grpSpPr>
        <p:sp>
          <p:nvSpPr>
            <p:cNvPr id="7" name="Freeform 7"/>
            <p:cNvSpPr/>
            <p:nvPr/>
          </p:nvSpPr>
          <p:spPr>
            <a:xfrm>
              <a:off x="12700" y="12700"/>
              <a:ext cx="9011158" cy="5722112"/>
            </a:xfrm>
            <a:custGeom>
              <a:avLst/>
              <a:gdLst/>
              <a:ahLst/>
              <a:cxnLst/>
              <a:rect l="l" t="t" r="r" b="b"/>
              <a:pathLst>
                <a:path w="9011158" h="5722112">
                  <a:moveTo>
                    <a:pt x="0" y="572262"/>
                  </a:moveTo>
                  <a:cubicBezTo>
                    <a:pt x="0" y="256159"/>
                    <a:pt x="256540" y="0"/>
                    <a:pt x="573151" y="0"/>
                  </a:cubicBezTo>
                  <a:lnTo>
                    <a:pt x="8438007" y="0"/>
                  </a:lnTo>
                  <a:cubicBezTo>
                    <a:pt x="8754490" y="0"/>
                    <a:pt x="9011158" y="256159"/>
                    <a:pt x="9011158" y="572262"/>
                  </a:cubicBezTo>
                  <a:lnTo>
                    <a:pt x="9011158" y="5149850"/>
                  </a:lnTo>
                  <a:cubicBezTo>
                    <a:pt x="9011158" y="5465826"/>
                    <a:pt x="8754618" y="5722112"/>
                    <a:pt x="8438007" y="5722112"/>
                  </a:cubicBezTo>
                  <a:lnTo>
                    <a:pt x="573151" y="5722112"/>
                  </a:lnTo>
                  <a:cubicBezTo>
                    <a:pt x="256540" y="5722112"/>
                    <a:pt x="0" y="5465953"/>
                    <a:pt x="0" y="5149850"/>
                  </a:cubicBezTo>
                  <a:close/>
                </a:path>
              </a:pathLst>
            </a:custGeom>
            <a:solidFill>
              <a:srgbClr val="4472C4"/>
            </a:solidFill>
          </p:spPr>
          <p:txBody>
            <a:bodyPr/>
            <a:lstStyle/>
            <a:p>
              <a:endParaRPr lang="en-GB"/>
            </a:p>
          </p:txBody>
        </p:sp>
        <p:sp>
          <p:nvSpPr>
            <p:cNvPr id="8" name="Freeform 8"/>
            <p:cNvSpPr/>
            <p:nvPr/>
          </p:nvSpPr>
          <p:spPr>
            <a:xfrm>
              <a:off x="0" y="0"/>
              <a:ext cx="9036558" cy="5747512"/>
            </a:xfrm>
            <a:custGeom>
              <a:avLst/>
              <a:gdLst/>
              <a:ahLst/>
              <a:cxnLst/>
              <a:rect l="l" t="t" r="r" b="b"/>
              <a:pathLst>
                <a:path w="9036558" h="5747512">
                  <a:moveTo>
                    <a:pt x="0" y="584962"/>
                  </a:moveTo>
                  <a:cubicBezTo>
                    <a:pt x="0" y="261874"/>
                    <a:pt x="262255" y="0"/>
                    <a:pt x="585851" y="0"/>
                  </a:cubicBezTo>
                  <a:lnTo>
                    <a:pt x="8450707" y="0"/>
                  </a:lnTo>
                  <a:lnTo>
                    <a:pt x="8450707" y="12700"/>
                  </a:lnTo>
                  <a:lnTo>
                    <a:pt x="8450707" y="0"/>
                  </a:lnTo>
                  <a:cubicBezTo>
                    <a:pt x="8774175" y="0"/>
                    <a:pt x="9036558" y="261874"/>
                    <a:pt x="9036558" y="584962"/>
                  </a:cubicBezTo>
                  <a:lnTo>
                    <a:pt x="9023858" y="584962"/>
                  </a:lnTo>
                  <a:lnTo>
                    <a:pt x="9036558" y="584962"/>
                  </a:lnTo>
                  <a:lnTo>
                    <a:pt x="9036558" y="5162550"/>
                  </a:lnTo>
                  <a:lnTo>
                    <a:pt x="9023858" y="5162550"/>
                  </a:lnTo>
                  <a:lnTo>
                    <a:pt x="9036558" y="5162550"/>
                  </a:lnTo>
                  <a:cubicBezTo>
                    <a:pt x="9036558" y="5485638"/>
                    <a:pt x="8774302" y="5747512"/>
                    <a:pt x="8450707" y="5747512"/>
                  </a:cubicBezTo>
                  <a:lnTo>
                    <a:pt x="8450707" y="5734812"/>
                  </a:lnTo>
                  <a:lnTo>
                    <a:pt x="8450707" y="5747512"/>
                  </a:lnTo>
                  <a:lnTo>
                    <a:pt x="585851" y="5747512"/>
                  </a:lnTo>
                  <a:lnTo>
                    <a:pt x="585851" y="5734812"/>
                  </a:lnTo>
                  <a:lnTo>
                    <a:pt x="585851" y="5747512"/>
                  </a:lnTo>
                  <a:cubicBezTo>
                    <a:pt x="262255" y="5747512"/>
                    <a:pt x="0" y="5485638"/>
                    <a:pt x="0" y="5162550"/>
                  </a:cubicBezTo>
                  <a:lnTo>
                    <a:pt x="0" y="584962"/>
                  </a:lnTo>
                  <a:lnTo>
                    <a:pt x="12700" y="584962"/>
                  </a:lnTo>
                  <a:lnTo>
                    <a:pt x="0" y="584962"/>
                  </a:lnTo>
                  <a:moveTo>
                    <a:pt x="25400" y="584962"/>
                  </a:moveTo>
                  <a:lnTo>
                    <a:pt x="25400" y="5162550"/>
                  </a:lnTo>
                  <a:lnTo>
                    <a:pt x="12700" y="5162550"/>
                  </a:lnTo>
                  <a:lnTo>
                    <a:pt x="25400" y="5162550"/>
                  </a:lnTo>
                  <a:cubicBezTo>
                    <a:pt x="25400" y="5471541"/>
                    <a:pt x="276352" y="5722112"/>
                    <a:pt x="585851" y="5722112"/>
                  </a:cubicBezTo>
                  <a:lnTo>
                    <a:pt x="8450707" y="5722112"/>
                  </a:lnTo>
                  <a:cubicBezTo>
                    <a:pt x="8760206" y="5722112"/>
                    <a:pt x="9011158" y="5471541"/>
                    <a:pt x="9011158" y="5162550"/>
                  </a:cubicBezTo>
                  <a:lnTo>
                    <a:pt x="9011158" y="584962"/>
                  </a:lnTo>
                  <a:cubicBezTo>
                    <a:pt x="9011158" y="275971"/>
                    <a:pt x="8760333" y="25400"/>
                    <a:pt x="8450707" y="25400"/>
                  </a:cubicBezTo>
                  <a:lnTo>
                    <a:pt x="585851" y="25400"/>
                  </a:lnTo>
                  <a:lnTo>
                    <a:pt x="585851" y="12700"/>
                  </a:lnTo>
                  <a:lnTo>
                    <a:pt x="585851" y="25400"/>
                  </a:lnTo>
                  <a:cubicBezTo>
                    <a:pt x="276352" y="25400"/>
                    <a:pt x="25400" y="275971"/>
                    <a:pt x="25400" y="584962"/>
                  </a:cubicBezTo>
                  <a:close/>
                </a:path>
              </a:pathLst>
            </a:custGeom>
            <a:solidFill>
              <a:srgbClr val="FFFFFF"/>
            </a:solidFill>
          </p:spPr>
          <p:txBody>
            <a:bodyPr/>
            <a:lstStyle/>
            <a:p>
              <a:endParaRPr lang="en-GB"/>
            </a:p>
          </p:txBody>
        </p:sp>
      </p:grpSp>
      <p:grpSp>
        <p:nvGrpSpPr>
          <p:cNvPr id="9" name="Group 9"/>
          <p:cNvGrpSpPr/>
          <p:nvPr/>
        </p:nvGrpSpPr>
        <p:grpSpPr>
          <a:xfrm>
            <a:off x="2000631" y="4203322"/>
            <a:ext cx="6777428" cy="4310619"/>
            <a:chOff x="0" y="0"/>
            <a:chExt cx="9036570" cy="5747492"/>
          </a:xfrm>
        </p:grpSpPr>
        <p:sp>
          <p:nvSpPr>
            <p:cNvPr id="10" name="Freeform 10"/>
            <p:cNvSpPr/>
            <p:nvPr/>
          </p:nvSpPr>
          <p:spPr>
            <a:xfrm>
              <a:off x="12700" y="12700"/>
              <a:ext cx="9011158" cy="5722112"/>
            </a:xfrm>
            <a:custGeom>
              <a:avLst/>
              <a:gdLst/>
              <a:ahLst/>
              <a:cxnLst/>
              <a:rect l="l" t="t" r="r" b="b"/>
              <a:pathLst>
                <a:path w="9011158" h="5722112">
                  <a:moveTo>
                    <a:pt x="0" y="572262"/>
                  </a:moveTo>
                  <a:cubicBezTo>
                    <a:pt x="0" y="256159"/>
                    <a:pt x="256540" y="0"/>
                    <a:pt x="573151" y="0"/>
                  </a:cubicBezTo>
                  <a:lnTo>
                    <a:pt x="8438007" y="0"/>
                  </a:lnTo>
                  <a:cubicBezTo>
                    <a:pt x="8754490" y="0"/>
                    <a:pt x="9011158" y="256159"/>
                    <a:pt x="9011158" y="572262"/>
                  </a:cubicBezTo>
                  <a:lnTo>
                    <a:pt x="9011158" y="5149850"/>
                  </a:lnTo>
                  <a:cubicBezTo>
                    <a:pt x="9011158" y="5465826"/>
                    <a:pt x="8754618" y="5722112"/>
                    <a:pt x="8438007" y="5722112"/>
                  </a:cubicBezTo>
                  <a:lnTo>
                    <a:pt x="573151" y="5722112"/>
                  </a:lnTo>
                  <a:cubicBezTo>
                    <a:pt x="256540" y="5722112"/>
                    <a:pt x="0" y="5465953"/>
                    <a:pt x="0" y="5149850"/>
                  </a:cubicBezTo>
                  <a:close/>
                </a:path>
              </a:pathLst>
            </a:custGeom>
            <a:solidFill>
              <a:srgbClr val="FFFFFF">
                <a:alpha val="80784"/>
              </a:srgbClr>
            </a:solidFill>
          </p:spPr>
          <p:txBody>
            <a:bodyPr/>
            <a:lstStyle/>
            <a:p>
              <a:endParaRPr lang="en-GB"/>
            </a:p>
          </p:txBody>
        </p:sp>
        <p:sp>
          <p:nvSpPr>
            <p:cNvPr id="11" name="Freeform 11"/>
            <p:cNvSpPr/>
            <p:nvPr/>
          </p:nvSpPr>
          <p:spPr>
            <a:xfrm>
              <a:off x="0" y="0"/>
              <a:ext cx="9036558" cy="5747512"/>
            </a:xfrm>
            <a:custGeom>
              <a:avLst/>
              <a:gdLst/>
              <a:ahLst/>
              <a:cxnLst/>
              <a:rect l="l" t="t" r="r" b="b"/>
              <a:pathLst>
                <a:path w="9036558" h="5747512">
                  <a:moveTo>
                    <a:pt x="0" y="584962"/>
                  </a:moveTo>
                  <a:cubicBezTo>
                    <a:pt x="0" y="261874"/>
                    <a:pt x="262255" y="0"/>
                    <a:pt x="585851" y="0"/>
                  </a:cubicBezTo>
                  <a:lnTo>
                    <a:pt x="8450707" y="0"/>
                  </a:lnTo>
                  <a:lnTo>
                    <a:pt x="8450707" y="12700"/>
                  </a:lnTo>
                  <a:lnTo>
                    <a:pt x="8450707" y="0"/>
                  </a:lnTo>
                  <a:cubicBezTo>
                    <a:pt x="8774175" y="0"/>
                    <a:pt x="9036558" y="261874"/>
                    <a:pt x="9036558" y="584962"/>
                  </a:cubicBezTo>
                  <a:lnTo>
                    <a:pt x="9023858" y="584962"/>
                  </a:lnTo>
                  <a:lnTo>
                    <a:pt x="9036558" y="584962"/>
                  </a:lnTo>
                  <a:lnTo>
                    <a:pt x="9036558" y="5162550"/>
                  </a:lnTo>
                  <a:lnTo>
                    <a:pt x="9023858" y="5162550"/>
                  </a:lnTo>
                  <a:lnTo>
                    <a:pt x="9036558" y="5162550"/>
                  </a:lnTo>
                  <a:cubicBezTo>
                    <a:pt x="9036558" y="5485638"/>
                    <a:pt x="8774302" y="5747512"/>
                    <a:pt x="8450707" y="5747512"/>
                  </a:cubicBezTo>
                  <a:lnTo>
                    <a:pt x="8450707" y="5734812"/>
                  </a:lnTo>
                  <a:lnTo>
                    <a:pt x="8450707" y="5747512"/>
                  </a:lnTo>
                  <a:lnTo>
                    <a:pt x="585851" y="5747512"/>
                  </a:lnTo>
                  <a:lnTo>
                    <a:pt x="585851" y="5734812"/>
                  </a:lnTo>
                  <a:lnTo>
                    <a:pt x="585851" y="5747512"/>
                  </a:lnTo>
                  <a:cubicBezTo>
                    <a:pt x="262255" y="5747512"/>
                    <a:pt x="0" y="5485638"/>
                    <a:pt x="0" y="5162550"/>
                  </a:cubicBezTo>
                  <a:lnTo>
                    <a:pt x="0" y="584962"/>
                  </a:lnTo>
                  <a:lnTo>
                    <a:pt x="12700" y="584962"/>
                  </a:lnTo>
                  <a:lnTo>
                    <a:pt x="0" y="584962"/>
                  </a:lnTo>
                  <a:moveTo>
                    <a:pt x="25400" y="584962"/>
                  </a:moveTo>
                  <a:lnTo>
                    <a:pt x="25400" y="5162550"/>
                  </a:lnTo>
                  <a:lnTo>
                    <a:pt x="12700" y="5162550"/>
                  </a:lnTo>
                  <a:lnTo>
                    <a:pt x="25400" y="5162550"/>
                  </a:lnTo>
                  <a:cubicBezTo>
                    <a:pt x="25400" y="5471541"/>
                    <a:pt x="276352" y="5722112"/>
                    <a:pt x="585851" y="5722112"/>
                  </a:cubicBezTo>
                  <a:lnTo>
                    <a:pt x="8450707" y="5722112"/>
                  </a:lnTo>
                  <a:cubicBezTo>
                    <a:pt x="8760206" y="5722112"/>
                    <a:pt x="9011158" y="5471541"/>
                    <a:pt x="9011158" y="5162550"/>
                  </a:cubicBezTo>
                  <a:lnTo>
                    <a:pt x="9011158" y="584962"/>
                  </a:lnTo>
                  <a:cubicBezTo>
                    <a:pt x="9011158" y="275971"/>
                    <a:pt x="8760333" y="25400"/>
                    <a:pt x="8450707" y="25400"/>
                  </a:cubicBezTo>
                  <a:lnTo>
                    <a:pt x="585851" y="25400"/>
                  </a:lnTo>
                  <a:lnTo>
                    <a:pt x="585851" y="12700"/>
                  </a:lnTo>
                  <a:lnTo>
                    <a:pt x="585851" y="25400"/>
                  </a:lnTo>
                  <a:cubicBezTo>
                    <a:pt x="276352" y="25400"/>
                    <a:pt x="25400" y="275971"/>
                    <a:pt x="25400" y="584962"/>
                  </a:cubicBezTo>
                  <a:close/>
                </a:path>
              </a:pathLst>
            </a:custGeom>
            <a:solidFill>
              <a:srgbClr val="4472C4"/>
            </a:solidFill>
          </p:spPr>
          <p:txBody>
            <a:bodyPr/>
            <a:lstStyle/>
            <a:p>
              <a:endParaRPr lang="en-GB"/>
            </a:p>
          </p:txBody>
        </p:sp>
      </p:grpSp>
      <p:grpSp>
        <p:nvGrpSpPr>
          <p:cNvPr id="12" name="Group 12"/>
          <p:cNvGrpSpPr/>
          <p:nvPr/>
        </p:nvGrpSpPr>
        <p:grpSpPr>
          <a:xfrm>
            <a:off x="2126326" y="4329018"/>
            <a:ext cx="6526036" cy="4059228"/>
            <a:chOff x="0" y="0"/>
            <a:chExt cx="8701382" cy="5412304"/>
          </a:xfrm>
        </p:grpSpPr>
        <p:sp>
          <p:nvSpPr>
            <p:cNvPr id="13" name="Freeform 13"/>
            <p:cNvSpPr/>
            <p:nvPr/>
          </p:nvSpPr>
          <p:spPr>
            <a:xfrm>
              <a:off x="0" y="0"/>
              <a:ext cx="8701382" cy="5412304"/>
            </a:xfrm>
            <a:custGeom>
              <a:avLst/>
              <a:gdLst/>
              <a:ahLst/>
              <a:cxnLst/>
              <a:rect l="l" t="t" r="r" b="b"/>
              <a:pathLst>
                <a:path w="8701382" h="5412304">
                  <a:moveTo>
                    <a:pt x="0" y="0"/>
                  </a:moveTo>
                  <a:lnTo>
                    <a:pt x="8701382" y="0"/>
                  </a:lnTo>
                  <a:lnTo>
                    <a:pt x="8701382" y="5412304"/>
                  </a:lnTo>
                  <a:lnTo>
                    <a:pt x="0" y="5412304"/>
                  </a:lnTo>
                  <a:close/>
                </a:path>
              </a:pathLst>
            </a:custGeom>
            <a:solidFill>
              <a:srgbClr val="000000">
                <a:alpha val="0"/>
              </a:srgbClr>
            </a:solidFill>
          </p:spPr>
          <p:txBody>
            <a:bodyPr/>
            <a:lstStyle/>
            <a:p>
              <a:endParaRPr lang="en-GB"/>
            </a:p>
          </p:txBody>
        </p:sp>
        <p:sp>
          <p:nvSpPr>
            <p:cNvPr id="14" name="TextBox 14"/>
            <p:cNvSpPr txBox="1"/>
            <p:nvPr/>
          </p:nvSpPr>
          <p:spPr>
            <a:xfrm>
              <a:off x="0" y="-38100"/>
              <a:ext cx="8701382" cy="5450404"/>
            </a:xfrm>
            <a:prstGeom prst="rect">
              <a:avLst/>
            </a:prstGeom>
          </p:spPr>
          <p:txBody>
            <a:bodyPr lIns="0" tIns="0" rIns="0" bIns="0" rtlCol="0" anchor="ctr"/>
            <a:lstStyle/>
            <a:p>
              <a:pPr algn="ctr">
                <a:lnSpc>
                  <a:spcPts val="4212"/>
                </a:lnSpc>
              </a:pPr>
              <a:r>
                <a:rPr lang="en-US" sz="3900">
                  <a:solidFill>
                    <a:srgbClr val="000000"/>
                  </a:solidFill>
                  <a:latin typeface="Calibri (MS)"/>
                  <a:ea typeface="Calibri (MS)"/>
                  <a:cs typeface="Calibri (MS)"/>
                  <a:sym typeface="Calibri (MS)"/>
                </a:rPr>
                <a:t>The causes of labor problem </a:t>
              </a:r>
            </a:p>
          </p:txBody>
        </p:sp>
      </p:grpSp>
      <p:grpSp>
        <p:nvGrpSpPr>
          <p:cNvPr id="15" name="Group 15"/>
          <p:cNvGrpSpPr/>
          <p:nvPr/>
        </p:nvGrpSpPr>
        <p:grpSpPr>
          <a:xfrm>
            <a:off x="9509940" y="3489938"/>
            <a:ext cx="6777428" cy="4310619"/>
            <a:chOff x="0" y="0"/>
            <a:chExt cx="9036570" cy="5747492"/>
          </a:xfrm>
        </p:grpSpPr>
        <p:sp>
          <p:nvSpPr>
            <p:cNvPr id="16" name="Freeform 16"/>
            <p:cNvSpPr/>
            <p:nvPr/>
          </p:nvSpPr>
          <p:spPr>
            <a:xfrm>
              <a:off x="12700" y="12700"/>
              <a:ext cx="9011158" cy="5722112"/>
            </a:xfrm>
            <a:custGeom>
              <a:avLst/>
              <a:gdLst/>
              <a:ahLst/>
              <a:cxnLst/>
              <a:rect l="l" t="t" r="r" b="b"/>
              <a:pathLst>
                <a:path w="9011158" h="5722112">
                  <a:moveTo>
                    <a:pt x="0" y="572262"/>
                  </a:moveTo>
                  <a:cubicBezTo>
                    <a:pt x="0" y="256159"/>
                    <a:pt x="256540" y="0"/>
                    <a:pt x="573151" y="0"/>
                  </a:cubicBezTo>
                  <a:lnTo>
                    <a:pt x="8438007" y="0"/>
                  </a:lnTo>
                  <a:cubicBezTo>
                    <a:pt x="8754490" y="0"/>
                    <a:pt x="9011158" y="256159"/>
                    <a:pt x="9011158" y="572262"/>
                  </a:cubicBezTo>
                  <a:lnTo>
                    <a:pt x="9011158" y="5149850"/>
                  </a:lnTo>
                  <a:cubicBezTo>
                    <a:pt x="9011158" y="5465826"/>
                    <a:pt x="8754618" y="5722112"/>
                    <a:pt x="8438007" y="5722112"/>
                  </a:cubicBezTo>
                  <a:lnTo>
                    <a:pt x="573151" y="5722112"/>
                  </a:lnTo>
                  <a:cubicBezTo>
                    <a:pt x="256540" y="5722112"/>
                    <a:pt x="0" y="5465953"/>
                    <a:pt x="0" y="5149850"/>
                  </a:cubicBezTo>
                  <a:close/>
                </a:path>
              </a:pathLst>
            </a:custGeom>
            <a:solidFill>
              <a:srgbClr val="4472C4"/>
            </a:solidFill>
          </p:spPr>
          <p:txBody>
            <a:bodyPr/>
            <a:lstStyle/>
            <a:p>
              <a:endParaRPr lang="en-GB"/>
            </a:p>
          </p:txBody>
        </p:sp>
        <p:sp>
          <p:nvSpPr>
            <p:cNvPr id="17" name="Freeform 17"/>
            <p:cNvSpPr/>
            <p:nvPr/>
          </p:nvSpPr>
          <p:spPr>
            <a:xfrm>
              <a:off x="0" y="0"/>
              <a:ext cx="9036558" cy="5747512"/>
            </a:xfrm>
            <a:custGeom>
              <a:avLst/>
              <a:gdLst/>
              <a:ahLst/>
              <a:cxnLst/>
              <a:rect l="l" t="t" r="r" b="b"/>
              <a:pathLst>
                <a:path w="9036558" h="5747512">
                  <a:moveTo>
                    <a:pt x="0" y="584962"/>
                  </a:moveTo>
                  <a:cubicBezTo>
                    <a:pt x="0" y="261874"/>
                    <a:pt x="262255" y="0"/>
                    <a:pt x="585851" y="0"/>
                  </a:cubicBezTo>
                  <a:lnTo>
                    <a:pt x="8450707" y="0"/>
                  </a:lnTo>
                  <a:lnTo>
                    <a:pt x="8450707" y="12700"/>
                  </a:lnTo>
                  <a:lnTo>
                    <a:pt x="8450707" y="0"/>
                  </a:lnTo>
                  <a:cubicBezTo>
                    <a:pt x="8774175" y="0"/>
                    <a:pt x="9036558" y="261874"/>
                    <a:pt x="9036558" y="584962"/>
                  </a:cubicBezTo>
                  <a:lnTo>
                    <a:pt x="9023858" y="584962"/>
                  </a:lnTo>
                  <a:lnTo>
                    <a:pt x="9036558" y="584962"/>
                  </a:lnTo>
                  <a:lnTo>
                    <a:pt x="9036558" y="5162550"/>
                  </a:lnTo>
                  <a:lnTo>
                    <a:pt x="9023858" y="5162550"/>
                  </a:lnTo>
                  <a:lnTo>
                    <a:pt x="9036558" y="5162550"/>
                  </a:lnTo>
                  <a:cubicBezTo>
                    <a:pt x="9036558" y="5485638"/>
                    <a:pt x="8774302" y="5747512"/>
                    <a:pt x="8450707" y="5747512"/>
                  </a:cubicBezTo>
                  <a:lnTo>
                    <a:pt x="8450707" y="5734812"/>
                  </a:lnTo>
                  <a:lnTo>
                    <a:pt x="8450707" y="5747512"/>
                  </a:lnTo>
                  <a:lnTo>
                    <a:pt x="585851" y="5747512"/>
                  </a:lnTo>
                  <a:lnTo>
                    <a:pt x="585851" y="5734812"/>
                  </a:lnTo>
                  <a:lnTo>
                    <a:pt x="585851" y="5747512"/>
                  </a:lnTo>
                  <a:cubicBezTo>
                    <a:pt x="262255" y="5747512"/>
                    <a:pt x="0" y="5485638"/>
                    <a:pt x="0" y="5162550"/>
                  </a:cubicBezTo>
                  <a:lnTo>
                    <a:pt x="0" y="584962"/>
                  </a:lnTo>
                  <a:lnTo>
                    <a:pt x="12700" y="584962"/>
                  </a:lnTo>
                  <a:lnTo>
                    <a:pt x="0" y="584962"/>
                  </a:lnTo>
                  <a:moveTo>
                    <a:pt x="25400" y="584962"/>
                  </a:moveTo>
                  <a:lnTo>
                    <a:pt x="25400" y="5162550"/>
                  </a:lnTo>
                  <a:lnTo>
                    <a:pt x="12700" y="5162550"/>
                  </a:lnTo>
                  <a:lnTo>
                    <a:pt x="25400" y="5162550"/>
                  </a:lnTo>
                  <a:cubicBezTo>
                    <a:pt x="25400" y="5471541"/>
                    <a:pt x="276352" y="5722112"/>
                    <a:pt x="585851" y="5722112"/>
                  </a:cubicBezTo>
                  <a:lnTo>
                    <a:pt x="8450707" y="5722112"/>
                  </a:lnTo>
                  <a:cubicBezTo>
                    <a:pt x="8760206" y="5722112"/>
                    <a:pt x="9011158" y="5471541"/>
                    <a:pt x="9011158" y="5162550"/>
                  </a:cubicBezTo>
                  <a:lnTo>
                    <a:pt x="9011158" y="584962"/>
                  </a:lnTo>
                  <a:cubicBezTo>
                    <a:pt x="9011158" y="275971"/>
                    <a:pt x="8760333" y="25400"/>
                    <a:pt x="8450707" y="25400"/>
                  </a:cubicBezTo>
                  <a:lnTo>
                    <a:pt x="585851" y="25400"/>
                  </a:lnTo>
                  <a:lnTo>
                    <a:pt x="585851" y="12700"/>
                  </a:lnTo>
                  <a:lnTo>
                    <a:pt x="585851" y="25400"/>
                  </a:lnTo>
                  <a:cubicBezTo>
                    <a:pt x="276352" y="25400"/>
                    <a:pt x="25400" y="275971"/>
                    <a:pt x="25400" y="584962"/>
                  </a:cubicBezTo>
                  <a:close/>
                </a:path>
              </a:pathLst>
            </a:custGeom>
            <a:solidFill>
              <a:srgbClr val="FFFFFF"/>
            </a:solidFill>
          </p:spPr>
          <p:txBody>
            <a:bodyPr/>
            <a:lstStyle/>
            <a:p>
              <a:endParaRPr lang="en-GB"/>
            </a:p>
          </p:txBody>
        </p:sp>
      </p:grpSp>
      <p:grpSp>
        <p:nvGrpSpPr>
          <p:cNvPr id="18" name="Group 18"/>
          <p:cNvGrpSpPr/>
          <p:nvPr/>
        </p:nvGrpSpPr>
        <p:grpSpPr>
          <a:xfrm>
            <a:off x="10260870" y="4203322"/>
            <a:ext cx="6777428" cy="4310619"/>
            <a:chOff x="0" y="0"/>
            <a:chExt cx="9036570" cy="5747492"/>
          </a:xfrm>
        </p:grpSpPr>
        <p:sp>
          <p:nvSpPr>
            <p:cNvPr id="19" name="Freeform 19"/>
            <p:cNvSpPr/>
            <p:nvPr/>
          </p:nvSpPr>
          <p:spPr>
            <a:xfrm>
              <a:off x="12700" y="12700"/>
              <a:ext cx="9011158" cy="5722112"/>
            </a:xfrm>
            <a:custGeom>
              <a:avLst/>
              <a:gdLst/>
              <a:ahLst/>
              <a:cxnLst/>
              <a:rect l="l" t="t" r="r" b="b"/>
              <a:pathLst>
                <a:path w="9011158" h="5722112">
                  <a:moveTo>
                    <a:pt x="0" y="572262"/>
                  </a:moveTo>
                  <a:cubicBezTo>
                    <a:pt x="0" y="256159"/>
                    <a:pt x="256540" y="0"/>
                    <a:pt x="573151" y="0"/>
                  </a:cubicBezTo>
                  <a:lnTo>
                    <a:pt x="8438007" y="0"/>
                  </a:lnTo>
                  <a:cubicBezTo>
                    <a:pt x="8754490" y="0"/>
                    <a:pt x="9011158" y="256159"/>
                    <a:pt x="9011158" y="572262"/>
                  </a:cubicBezTo>
                  <a:lnTo>
                    <a:pt x="9011158" y="5149850"/>
                  </a:lnTo>
                  <a:cubicBezTo>
                    <a:pt x="9011158" y="5465826"/>
                    <a:pt x="8754618" y="5722112"/>
                    <a:pt x="8438007" y="5722112"/>
                  </a:cubicBezTo>
                  <a:lnTo>
                    <a:pt x="573151" y="5722112"/>
                  </a:lnTo>
                  <a:cubicBezTo>
                    <a:pt x="256540" y="5722112"/>
                    <a:pt x="0" y="5465953"/>
                    <a:pt x="0" y="5149850"/>
                  </a:cubicBezTo>
                  <a:close/>
                </a:path>
              </a:pathLst>
            </a:custGeom>
            <a:solidFill>
              <a:srgbClr val="FFFFFF">
                <a:alpha val="80784"/>
              </a:srgbClr>
            </a:solidFill>
          </p:spPr>
          <p:txBody>
            <a:bodyPr/>
            <a:lstStyle/>
            <a:p>
              <a:endParaRPr lang="en-GB"/>
            </a:p>
          </p:txBody>
        </p:sp>
        <p:sp>
          <p:nvSpPr>
            <p:cNvPr id="20" name="Freeform 20"/>
            <p:cNvSpPr/>
            <p:nvPr/>
          </p:nvSpPr>
          <p:spPr>
            <a:xfrm>
              <a:off x="0" y="0"/>
              <a:ext cx="9036558" cy="5747512"/>
            </a:xfrm>
            <a:custGeom>
              <a:avLst/>
              <a:gdLst/>
              <a:ahLst/>
              <a:cxnLst/>
              <a:rect l="l" t="t" r="r" b="b"/>
              <a:pathLst>
                <a:path w="9036558" h="5747512">
                  <a:moveTo>
                    <a:pt x="0" y="584962"/>
                  </a:moveTo>
                  <a:cubicBezTo>
                    <a:pt x="0" y="261874"/>
                    <a:pt x="262255" y="0"/>
                    <a:pt x="585851" y="0"/>
                  </a:cubicBezTo>
                  <a:lnTo>
                    <a:pt x="8450707" y="0"/>
                  </a:lnTo>
                  <a:lnTo>
                    <a:pt x="8450707" y="12700"/>
                  </a:lnTo>
                  <a:lnTo>
                    <a:pt x="8450707" y="0"/>
                  </a:lnTo>
                  <a:cubicBezTo>
                    <a:pt x="8774175" y="0"/>
                    <a:pt x="9036558" y="261874"/>
                    <a:pt x="9036558" y="584962"/>
                  </a:cubicBezTo>
                  <a:lnTo>
                    <a:pt x="9023858" y="584962"/>
                  </a:lnTo>
                  <a:lnTo>
                    <a:pt x="9036558" y="584962"/>
                  </a:lnTo>
                  <a:lnTo>
                    <a:pt x="9036558" y="5162550"/>
                  </a:lnTo>
                  <a:lnTo>
                    <a:pt x="9023858" y="5162550"/>
                  </a:lnTo>
                  <a:lnTo>
                    <a:pt x="9036558" y="5162550"/>
                  </a:lnTo>
                  <a:cubicBezTo>
                    <a:pt x="9036558" y="5485638"/>
                    <a:pt x="8774302" y="5747512"/>
                    <a:pt x="8450707" y="5747512"/>
                  </a:cubicBezTo>
                  <a:lnTo>
                    <a:pt x="8450707" y="5734812"/>
                  </a:lnTo>
                  <a:lnTo>
                    <a:pt x="8450707" y="5747512"/>
                  </a:lnTo>
                  <a:lnTo>
                    <a:pt x="585851" y="5747512"/>
                  </a:lnTo>
                  <a:lnTo>
                    <a:pt x="585851" y="5734812"/>
                  </a:lnTo>
                  <a:lnTo>
                    <a:pt x="585851" y="5747512"/>
                  </a:lnTo>
                  <a:cubicBezTo>
                    <a:pt x="262255" y="5747512"/>
                    <a:pt x="0" y="5485638"/>
                    <a:pt x="0" y="5162550"/>
                  </a:cubicBezTo>
                  <a:lnTo>
                    <a:pt x="0" y="584962"/>
                  </a:lnTo>
                  <a:lnTo>
                    <a:pt x="12700" y="584962"/>
                  </a:lnTo>
                  <a:lnTo>
                    <a:pt x="0" y="584962"/>
                  </a:lnTo>
                  <a:moveTo>
                    <a:pt x="25400" y="584962"/>
                  </a:moveTo>
                  <a:lnTo>
                    <a:pt x="25400" y="5162550"/>
                  </a:lnTo>
                  <a:lnTo>
                    <a:pt x="12700" y="5162550"/>
                  </a:lnTo>
                  <a:lnTo>
                    <a:pt x="25400" y="5162550"/>
                  </a:lnTo>
                  <a:cubicBezTo>
                    <a:pt x="25400" y="5471541"/>
                    <a:pt x="276352" y="5722112"/>
                    <a:pt x="585851" y="5722112"/>
                  </a:cubicBezTo>
                  <a:lnTo>
                    <a:pt x="8450707" y="5722112"/>
                  </a:lnTo>
                  <a:cubicBezTo>
                    <a:pt x="8760206" y="5722112"/>
                    <a:pt x="9011158" y="5471541"/>
                    <a:pt x="9011158" y="5162550"/>
                  </a:cubicBezTo>
                  <a:lnTo>
                    <a:pt x="9011158" y="584962"/>
                  </a:lnTo>
                  <a:cubicBezTo>
                    <a:pt x="9011158" y="275971"/>
                    <a:pt x="8760333" y="25400"/>
                    <a:pt x="8450707" y="25400"/>
                  </a:cubicBezTo>
                  <a:lnTo>
                    <a:pt x="585851" y="25400"/>
                  </a:lnTo>
                  <a:lnTo>
                    <a:pt x="585851" y="12700"/>
                  </a:lnTo>
                  <a:lnTo>
                    <a:pt x="585851" y="25400"/>
                  </a:lnTo>
                  <a:cubicBezTo>
                    <a:pt x="276352" y="25400"/>
                    <a:pt x="25400" y="275971"/>
                    <a:pt x="25400" y="584962"/>
                  </a:cubicBezTo>
                  <a:close/>
                </a:path>
              </a:pathLst>
            </a:custGeom>
            <a:solidFill>
              <a:srgbClr val="4472C4"/>
            </a:solidFill>
          </p:spPr>
          <p:txBody>
            <a:bodyPr/>
            <a:lstStyle/>
            <a:p>
              <a:endParaRPr lang="en-GB"/>
            </a:p>
          </p:txBody>
        </p:sp>
      </p:grpSp>
      <p:grpSp>
        <p:nvGrpSpPr>
          <p:cNvPr id="21" name="Group 21"/>
          <p:cNvGrpSpPr/>
          <p:nvPr/>
        </p:nvGrpSpPr>
        <p:grpSpPr>
          <a:xfrm>
            <a:off x="10386566" y="4329018"/>
            <a:ext cx="6526036" cy="4059228"/>
            <a:chOff x="0" y="0"/>
            <a:chExt cx="8701382" cy="5412304"/>
          </a:xfrm>
        </p:grpSpPr>
        <p:sp>
          <p:nvSpPr>
            <p:cNvPr id="22" name="Freeform 22"/>
            <p:cNvSpPr/>
            <p:nvPr/>
          </p:nvSpPr>
          <p:spPr>
            <a:xfrm>
              <a:off x="0" y="0"/>
              <a:ext cx="8701382" cy="5412304"/>
            </a:xfrm>
            <a:custGeom>
              <a:avLst/>
              <a:gdLst/>
              <a:ahLst/>
              <a:cxnLst/>
              <a:rect l="l" t="t" r="r" b="b"/>
              <a:pathLst>
                <a:path w="8701382" h="5412304">
                  <a:moveTo>
                    <a:pt x="0" y="0"/>
                  </a:moveTo>
                  <a:lnTo>
                    <a:pt x="8701382" y="0"/>
                  </a:lnTo>
                  <a:lnTo>
                    <a:pt x="8701382" y="5412304"/>
                  </a:lnTo>
                  <a:lnTo>
                    <a:pt x="0" y="5412304"/>
                  </a:lnTo>
                  <a:close/>
                </a:path>
              </a:pathLst>
            </a:custGeom>
            <a:solidFill>
              <a:srgbClr val="000000">
                <a:alpha val="0"/>
              </a:srgbClr>
            </a:solidFill>
          </p:spPr>
          <p:txBody>
            <a:bodyPr/>
            <a:lstStyle/>
            <a:p>
              <a:endParaRPr lang="en-GB"/>
            </a:p>
          </p:txBody>
        </p:sp>
        <p:sp>
          <p:nvSpPr>
            <p:cNvPr id="23" name="TextBox 23"/>
            <p:cNvSpPr txBox="1"/>
            <p:nvPr/>
          </p:nvSpPr>
          <p:spPr>
            <a:xfrm>
              <a:off x="0" y="-38100"/>
              <a:ext cx="8701382" cy="5450404"/>
            </a:xfrm>
            <a:prstGeom prst="rect">
              <a:avLst/>
            </a:prstGeom>
          </p:spPr>
          <p:txBody>
            <a:bodyPr lIns="0" tIns="0" rIns="0" bIns="0" rtlCol="0" anchor="ctr"/>
            <a:lstStyle/>
            <a:p>
              <a:pPr algn="ctr">
                <a:lnSpc>
                  <a:spcPts val="4212"/>
                </a:lnSpc>
              </a:pPr>
              <a:r>
                <a:rPr lang="en-US" sz="3900">
                  <a:solidFill>
                    <a:srgbClr val="000000"/>
                  </a:solidFill>
                  <a:latin typeface="Calibri (MS)"/>
                  <a:ea typeface="Calibri (MS)"/>
                  <a:cs typeface="Calibri (MS)"/>
                  <a:sym typeface="Calibri (MS)"/>
                </a:rPr>
                <a:t>Employers’ dominant power in the workplace, and reinforced by significant influence over other societal institutions (for example, legal system and law enforcement).</a:t>
              </a:r>
            </a:p>
          </p:txBody>
        </p:sp>
      </p:grpSp>
      <p:pic>
        <p:nvPicPr>
          <p:cNvPr id="26" name="Graphic 21">
            <a:extLst>
              <a:ext uri="{FF2B5EF4-FFF2-40B4-BE49-F238E27FC236}">
                <a16:creationId xmlns:a16="http://schemas.microsoft.com/office/drawing/2014/main" id="{F0E76074-0230-039C-2C89-E718C3E4B9B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244678" cy="1048112"/>
          </a:xfrm>
          <a:prstGeom prst="rect">
            <a:avLst/>
          </a:prstGeom>
        </p:spPr>
      </p:pic>
    </p:spTree>
  </p:cSld>
  <p:clrMapOvr>
    <a:masterClrMapping/>
  </p:clrMapOvr>
  <p:transition>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10235817" y="1112086"/>
            <a:ext cx="6737732" cy="2424304"/>
            <a:chOff x="0" y="0"/>
            <a:chExt cx="8983642" cy="3232406"/>
          </a:xfrm>
        </p:grpSpPr>
        <p:sp>
          <p:nvSpPr>
            <p:cNvPr id="4" name="Freeform 4"/>
            <p:cNvSpPr/>
            <p:nvPr/>
          </p:nvSpPr>
          <p:spPr>
            <a:xfrm>
              <a:off x="0" y="0"/>
              <a:ext cx="8983642" cy="3232406"/>
            </a:xfrm>
            <a:custGeom>
              <a:avLst/>
              <a:gdLst/>
              <a:ahLst/>
              <a:cxnLst/>
              <a:rect l="l" t="t" r="r" b="b"/>
              <a:pathLst>
                <a:path w="8983642" h="3232406">
                  <a:moveTo>
                    <a:pt x="0" y="0"/>
                  </a:moveTo>
                  <a:lnTo>
                    <a:pt x="8983642" y="0"/>
                  </a:lnTo>
                  <a:lnTo>
                    <a:pt x="8983642" y="3232406"/>
                  </a:lnTo>
                  <a:lnTo>
                    <a:pt x="0" y="3232406"/>
                  </a:lnTo>
                  <a:close/>
                </a:path>
              </a:pathLst>
            </a:custGeom>
            <a:solidFill>
              <a:srgbClr val="000000">
                <a:alpha val="0"/>
              </a:srgbClr>
            </a:solidFill>
          </p:spPr>
          <p:txBody>
            <a:bodyPr/>
            <a:lstStyle/>
            <a:p>
              <a:endParaRPr lang="en-GB"/>
            </a:p>
          </p:txBody>
        </p:sp>
        <p:sp>
          <p:nvSpPr>
            <p:cNvPr id="5" name="TextBox 5"/>
            <p:cNvSpPr txBox="1"/>
            <p:nvPr/>
          </p:nvSpPr>
          <p:spPr>
            <a:xfrm>
              <a:off x="0" y="-28575"/>
              <a:ext cx="8983642" cy="3260981"/>
            </a:xfrm>
            <a:prstGeom prst="rect">
              <a:avLst/>
            </a:prstGeom>
          </p:spPr>
          <p:txBody>
            <a:bodyPr lIns="0" tIns="0" rIns="0" bIns="0" rtlCol="0" anchor="b"/>
            <a:lstStyle/>
            <a:p>
              <a:pPr algn="ctr">
                <a:lnSpc>
                  <a:spcPts val="5184"/>
                </a:lnSpc>
              </a:pPr>
              <a:r>
                <a:rPr lang="en-US" sz="4800" b="1">
                  <a:solidFill>
                    <a:srgbClr val="203864"/>
                  </a:solidFill>
                  <a:latin typeface="Calibri (MS) Bold"/>
                  <a:ea typeface="Calibri (MS) Bold"/>
                  <a:cs typeface="Calibri (MS) Bold"/>
                  <a:sym typeface="Calibri (MS) Bold"/>
                </a:rPr>
                <a:t>The Critical Industrial Relations School </a:t>
              </a:r>
            </a:p>
          </p:txBody>
        </p:sp>
      </p:grpSp>
      <p:sp>
        <p:nvSpPr>
          <p:cNvPr id="6" name="TextBox 6"/>
          <p:cNvSpPr txBox="1"/>
          <p:nvPr/>
        </p:nvSpPr>
        <p:spPr>
          <a:xfrm>
            <a:off x="10327257" y="3826884"/>
            <a:ext cx="6554850" cy="5099358"/>
          </a:xfrm>
          <a:prstGeom prst="rect">
            <a:avLst/>
          </a:prstGeom>
        </p:spPr>
        <p:txBody>
          <a:bodyPr lIns="0" tIns="0" rIns="0" bIns="0" rtlCol="0" anchor="t">
            <a:spAutoFit/>
          </a:bodyPr>
          <a:lstStyle/>
          <a:p>
            <a:pPr algn="l">
              <a:lnSpc>
                <a:spcPts val="3888"/>
              </a:lnSpc>
            </a:pPr>
            <a:r>
              <a:rPr lang="en-US" sz="3600">
                <a:solidFill>
                  <a:srgbClr val="000000"/>
                </a:solidFill>
                <a:latin typeface="Calibri (MS)"/>
                <a:ea typeface="Calibri (MS)"/>
                <a:cs typeface="Calibri (MS)"/>
                <a:sym typeface="Calibri (MS)"/>
              </a:rPr>
              <a:t>The solutions to the labor problem </a:t>
            </a:r>
          </a:p>
          <a:p>
            <a:pPr algn="l">
              <a:lnSpc>
                <a:spcPts val="3888"/>
              </a:lnSpc>
            </a:pPr>
            <a:r>
              <a:rPr lang="en-US" sz="3600">
                <a:solidFill>
                  <a:srgbClr val="000000"/>
                </a:solidFill>
                <a:latin typeface="Calibri (MS)"/>
                <a:ea typeface="Calibri (MS)"/>
                <a:cs typeface="Calibri (MS)"/>
                <a:sym typeface="Calibri (MS)"/>
              </a:rPr>
              <a:t>Restructuring the nature of capitalism.</a:t>
            </a:r>
          </a:p>
          <a:p>
            <a:pPr marL="1361610" lvl="1" indent="-680805" algn="l">
              <a:lnSpc>
                <a:spcPts val="3888"/>
              </a:lnSpc>
              <a:buFont typeface="Arial"/>
              <a:buChar char="•"/>
            </a:pPr>
            <a:r>
              <a:rPr lang="en-US" sz="3600">
                <a:solidFill>
                  <a:srgbClr val="000000"/>
                </a:solidFill>
                <a:latin typeface="Calibri (MS)"/>
                <a:ea typeface="Calibri (MS)"/>
                <a:cs typeface="Calibri (MS)"/>
                <a:sym typeface="Calibri (MS)"/>
              </a:rPr>
              <a:t>For some: replacing capitalism with socialism.</a:t>
            </a:r>
          </a:p>
          <a:p>
            <a:pPr marL="1361610" lvl="1" indent="-680805" algn="l">
              <a:lnSpc>
                <a:spcPts val="3888"/>
              </a:lnSpc>
              <a:buFont typeface="Arial"/>
              <a:buChar char="•"/>
            </a:pPr>
            <a:r>
              <a:rPr lang="en-US" sz="3600">
                <a:solidFill>
                  <a:srgbClr val="000000"/>
                </a:solidFill>
                <a:latin typeface="Calibri (MS)"/>
                <a:ea typeface="Calibri (MS)"/>
                <a:cs typeface="Calibri (MS)"/>
                <a:sym typeface="Calibri (MS)"/>
              </a:rPr>
              <a:t>For others: significant changes in power structures and influence.</a:t>
            </a:r>
          </a:p>
          <a:p>
            <a:pPr marL="1361610" lvl="1" indent="-680805" algn="l">
              <a:lnSpc>
                <a:spcPts val="3888"/>
              </a:lnSpc>
            </a:pPr>
            <a:endParaRPr lang="en-US" sz="3600">
              <a:solidFill>
                <a:srgbClr val="000000"/>
              </a:solidFill>
              <a:latin typeface="Calibri (MS)"/>
              <a:ea typeface="Calibri (MS)"/>
              <a:cs typeface="Calibri (MS)"/>
              <a:sym typeface="Calibri (MS)"/>
            </a:endParaRPr>
          </a:p>
        </p:txBody>
      </p:sp>
      <p:grpSp>
        <p:nvGrpSpPr>
          <p:cNvPr id="7" name="Group 7"/>
          <p:cNvGrpSpPr>
            <a:grpSpLocks noChangeAspect="1"/>
          </p:cNvGrpSpPr>
          <p:nvPr/>
        </p:nvGrpSpPr>
        <p:grpSpPr>
          <a:xfrm>
            <a:off x="30" y="2172984"/>
            <a:ext cx="9143970" cy="8114016"/>
            <a:chOff x="0" y="0"/>
            <a:chExt cx="12191960" cy="10818688"/>
          </a:xfrm>
        </p:grpSpPr>
        <p:sp>
          <p:nvSpPr>
            <p:cNvPr id="8" name="Freeform 8"/>
            <p:cNvSpPr/>
            <p:nvPr/>
          </p:nvSpPr>
          <p:spPr>
            <a:xfrm>
              <a:off x="0" y="0"/>
              <a:ext cx="12192000" cy="10818749"/>
            </a:xfrm>
            <a:custGeom>
              <a:avLst/>
              <a:gdLst/>
              <a:ahLst/>
              <a:cxnLst/>
              <a:rect l="l" t="t" r="r" b="b"/>
              <a:pathLst>
                <a:path w="12192000" h="10818749">
                  <a:moveTo>
                    <a:pt x="0" y="0"/>
                  </a:moveTo>
                  <a:lnTo>
                    <a:pt x="12192000" y="0"/>
                  </a:lnTo>
                  <a:lnTo>
                    <a:pt x="12192000" y="10818749"/>
                  </a:lnTo>
                  <a:lnTo>
                    <a:pt x="0" y="10818749"/>
                  </a:lnTo>
                  <a:lnTo>
                    <a:pt x="0" y="0"/>
                  </a:lnTo>
                  <a:close/>
                </a:path>
              </a:pathLst>
            </a:custGeom>
            <a:blipFill>
              <a:blip r:embed="rId3"/>
              <a:stretch>
                <a:fillRect l="-44361" r="-55637" b="-26779"/>
              </a:stretch>
            </a:blipFill>
          </p:spPr>
          <p:txBody>
            <a:bodyPr/>
            <a:lstStyle/>
            <a:p>
              <a:endParaRPr lang="en-GB"/>
            </a:p>
          </p:txBody>
        </p:sp>
      </p:grpSp>
      <p:pic>
        <p:nvPicPr>
          <p:cNvPr id="11" name="Graphic 21">
            <a:extLst>
              <a:ext uri="{FF2B5EF4-FFF2-40B4-BE49-F238E27FC236}">
                <a16:creationId xmlns:a16="http://schemas.microsoft.com/office/drawing/2014/main" id="{2DBB8907-0035-A3FB-C373-3C573F2883C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244678" cy="1048112"/>
          </a:xfrm>
          <a:prstGeom prst="rect">
            <a:avLst/>
          </a:prstGeom>
        </p:spPr>
      </p:pic>
    </p:spTree>
  </p:cSld>
  <p:clrMapOvr>
    <a:masterClrMapping/>
  </p:clrMapOvr>
  <p:transition>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1257300" y="1787703"/>
            <a:ext cx="15773400" cy="748329"/>
            <a:chOff x="0" y="0"/>
            <a:chExt cx="21031200" cy="997772"/>
          </a:xfrm>
        </p:grpSpPr>
        <p:sp>
          <p:nvSpPr>
            <p:cNvPr id="4" name="Freeform 4"/>
            <p:cNvSpPr/>
            <p:nvPr/>
          </p:nvSpPr>
          <p:spPr>
            <a:xfrm>
              <a:off x="0" y="0"/>
              <a:ext cx="21031200" cy="997772"/>
            </a:xfrm>
            <a:custGeom>
              <a:avLst/>
              <a:gdLst/>
              <a:ahLst/>
              <a:cxnLst/>
              <a:rect l="l" t="t" r="r" b="b"/>
              <a:pathLst>
                <a:path w="21031200" h="997772">
                  <a:moveTo>
                    <a:pt x="0" y="0"/>
                  </a:moveTo>
                  <a:lnTo>
                    <a:pt x="21031200" y="0"/>
                  </a:lnTo>
                  <a:lnTo>
                    <a:pt x="21031200" y="997772"/>
                  </a:lnTo>
                  <a:lnTo>
                    <a:pt x="0" y="997772"/>
                  </a:lnTo>
                  <a:close/>
                </a:path>
              </a:pathLst>
            </a:custGeom>
            <a:solidFill>
              <a:srgbClr val="000000">
                <a:alpha val="0"/>
              </a:srgbClr>
            </a:solidFill>
          </p:spPr>
          <p:txBody>
            <a:bodyPr/>
            <a:lstStyle/>
            <a:p>
              <a:endParaRPr lang="en-GB"/>
            </a:p>
          </p:txBody>
        </p:sp>
        <p:sp>
          <p:nvSpPr>
            <p:cNvPr id="5" name="TextBox 5"/>
            <p:cNvSpPr txBox="1"/>
            <p:nvPr/>
          </p:nvSpPr>
          <p:spPr>
            <a:xfrm>
              <a:off x="0" y="-66675"/>
              <a:ext cx="21031200" cy="1064447"/>
            </a:xfrm>
            <a:prstGeom prst="rect">
              <a:avLst/>
            </a:prstGeom>
          </p:spPr>
          <p:txBody>
            <a:bodyPr lIns="0" tIns="0" rIns="0" bIns="0" rtlCol="0" anchor="ctr"/>
            <a:lstStyle/>
            <a:p>
              <a:pPr algn="ctr">
                <a:lnSpc>
                  <a:spcPts val="6415"/>
                </a:lnSpc>
              </a:pPr>
              <a:r>
                <a:rPr lang="en-US" sz="5940" b="1">
                  <a:solidFill>
                    <a:srgbClr val="203864"/>
                  </a:solidFill>
                  <a:latin typeface="Calibri (MS) Bold"/>
                  <a:ea typeface="Calibri (MS) Bold"/>
                  <a:cs typeface="Calibri (MS) Bold"/>
                  <a:sym typeface="Calibri (MS) Bold"/>
                </a:rPr>
                <a:t>The Critical Industrial Relations School </a:t>
              </a:r>
            </a:p>
          </p:txBody>
        </p:sp>
      </p:grpSp>
      <p:sp>
        <p:nvSpPr>
          <p:cNvPr id="6" name="TextBox 6"/>
          <p:cNvSpPr txBox="1"/>
          <p:nvPr/>
        </p:nvSpPr>
        <p:spPr>
          <a:xfrm>
            <a:off x="1348740" y="3363628"/>
            <a:ext cx="15590520" cy="5856094"/>
          </a:xfrm>
          <a:prstGeom prst="rect">
            <a:avLst/>
          </a:prstGeom>
        </p:spPr>
        <p:txBody>
          <a:bodyPr lIns="0" tIns="0" rIns="0" bIns="0" rtlCol="0" anchor="t">
            <a:spAutoFit/>
          </a:bodyPr>
          <a:lstStyle/>
          <a:p>
            <a:pPr algn="l">
              <a:lnSpc>
                <a:spcPts val="5832"/>
              </a:lnSpc>
            </a:pPr>
            <a:r>
              <a:rPr lang="en-US" sz="5400">
                <a:solidFill>
                  <a:srgbClr val="000000"/>
                </a:solidFill>
                <a:latin typeface="Calibri (MS)"/>
                <a:ea typeface="Calibri (MS)"/>
                <a:cs typeface="Calibri (MS)"/>
                <a:sym typeface="Calibri (MS)"/>
              </a:rPr>
              <a:t>View of unions in this school of thought</a:t>
            </a:r>
          </a:p>
          <a:p>
            <a:pPr algn="l">
              <a:lnSpc>
                <a:spcPts val="4536"/>
              </a:lnSpc>
            </a:pPr>
            <a:r>
              <a:rPr lang="en-US" sz="4200">
                <a:solidFill>
                  <a:srgbClr val="000000"/>
                </a:solidFill>
                <a:latin typeface="Calibri (MS)"/>
                <a:ea typeface="Calibri (MS)"/>
                <a:cs typeface="Calibri (MS)"/>
                <a:sym typeface="Calibri (MS)"/>
              </a:rPr>
              <a:t>Strong, militant unions can benefit workers.</a:t>
            </a:r>
          </a:p>
          <a:p>
            <a:pPr marL="1470195" lvl="1" indent="-735098" algn="l">
              <a:lnSpc>
                <a:spcPts val="4536"/>
              </a:lnSpc>
              <a:buFont typeface="Arial"/>
              <a:buChar char="•"/>
            </a:pPr>
            <a:r>
              <a:rPr lang="en-US" sz="4200">
                <a:solidFill>
                  <a:srgbClr val="000000"/>
                </a:solidFill>
                <a:latin typeface="Calibri (MS)"/>
                <a:ea typeface="Calibri (MS)"/>
                <a:cs typeface="Calibri (MS)"/>
                <a:sym typeface="Calibri (MS)"/>
              </a:rPr>
              <a:t>Fighting for improved compensation, better working conditions, and greater control over workplace decision making.</a:t>
            </a:r>
          </a:p>
          <a:p>
            <a:pPr marL="1470195" lvl="1" indent="-735098" algn="l">
              <a:lnSpc>
                <a:spcPts val="4536"/>
              </a:lnSpc>
              <a:buFont typeface="Arial"/>
              <a:buChar char="•"/>
            </a:pPr>
            <a:r>
              <a:rPr lang="en-US" sz="4200">
                <a:solidFill>
                  <a:srgbClr val="000000"/>
                </a:solidFill>
                <a:latin typeface="Calibri (MS)"/>
                <a:ea typeface="Calibri (MS)"/>
                <a:cs typeface="Calibri (MS)"/>
                <a:sym typeface="Calibri (MS)"/>
              </a:rPr>
              <a:t>Mobilizing and raising working class consciousness.</a:t>
            </a:r>
          </a:p>
          <a:p>
            <a:pPr marL="1470195" lvl="1" indent="-735098" algn="l">
              <a:lnSpc>
                <a:spcPts val="4536"/>
              </a:lnSpc>
            </a:pPr>
            <a:endParaRPr lang="en-US" sz="4200">
              <a:solidFill>
                <a:srgbClr val="000000"/>
              </a:solidFill>
              <a:latin typeface="Calibri (MS)"/>
              <a:ea typeface="Calibri (MS)"/>
              <a:cs typeface="Calibri (MS)"/>
              <a:sym typeface="Calibri (MS)"/>
            </a:endParaRPr>
          </a:p>
        </p:txBody>
      </p:sp>
      <p:pic>
        <p:nvPicPr>
          <p:cNvPr id="9" name="Graphic 21">
            <a:extLst>
              <a:ext uri="{FF2B5EF4-FFF2-40B4-BE49-F238E27FC236}">
                <a16:creationId xmlns:a16="http://schemas.microsoft.com/office/drawing/2014/main" id="{AE1E5A5A-99DF-1025-73E1-6E25A5A69BC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244678" cy="1048112"/>
          </a:xfrm>
          <a:prstGeom prst="rect">
            <a:avLst/>
          </a:prstGeom>
        </p:spPr>
      </p:pic>
    </p:spTree>
  </p:cSld>
  <p:clrMapOvr>
    <a:masterClrMapping/>
  </p:clrMapOvr>
  <p:transition>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1257300" y="1787703"/>
            <a:ext cx="15773400" cy="748329"/>
            <a:chOff x="0" y="0"/>
            <a:chExt cx="21031200" cy="997772"/>
          </a:xfrm>
        </p:grpSpPr>
        <p:sp>
          <p:nvSpPr>
            <p:cNvPr id="4" name="Freeform 4"/>
            <p:cNvSpPr/>
            <p:nvPr/>
          </p:nvSpPr>
          <p:spPr>
            <a:xfrm>
              <a:off x="0" y="0"/>
              <a:ext cx="21031200" cy="997772"/>
            </a:xfrm>
            <a:custGeom>
              <a:avLst/>
              <a:gdLst/>
              <a:ahLst/>
              <a:cxnLst/>
              <a:rect l="l" t="t" r="r" b="b"/>
              <a:pathLst>
                <a:path w="21031200" h="997772">
                  <a:moveTo>
                    <a:pt x="0" y="0"/>
                  </a:moveTo>
                  <a:lnTo>
                    <a:pt x="21031200" y="0"/>
                  </a:lnTo>
                  <a:lnTo>
                    <a:pt x="21031200" y="997772"/>
                  </a:lnTo>
                  <a:lnTo>
                    <a:pt x="0" y="997772"/>
                  </a:lnTo>
                  <a:close/>
                </a:path>
              </a:pathLst>
            </a:custGeom>
            <a:solidFill>
              <a:srgbClr val="000000">
                <a:alpha val="0"/>
              </a:srgbClr>
            </a:solidFill>
          </p:spPr>
          <p:txBody>
            <a:bodyPr/>
            <a:lstStyle/>
            <a:p>
              <a:endParaRPr lang="en-GB"/>
            </a:p>
          </p:txBody>
        </p:sp>
        <p:sp>
          <p:nvSpPr>
            <p:cNvPr id="5" name="TextBox 5"/>
            <p:cNvSpPr txBox="1"/>
            <p:nvPr/>
          </p:nvSpPr>
          <p:spPr>
            <a:xfrm>
              <a:off x="0" y="-66675"/>
              <a:ext cx="21031200" cy="1064447"/>
            </a:xfrm>
            <a:prstGeom prst="rect">
              <a:avLst/>
            </a:prstGeom>
          </p:spPr>
          <p:txBody>
            <a:bodyPr lIns="0" tIns="0" rIns="0" bIns="0" rtlCol="0" anchor="ctr"/>
            <a:lstStyle/>
            <a:p>
              <a:pPr algn="ctr">
                <a:lnSpc>
                  <a:spcPts val="6415"/>
                </a:lnSpc>
              </a:pPr>
              <a:r>
                <a:rPr lang="en-US" sz="5940" b="1">
                  <a:solidFill>
                    <a:srgbClr val="203864"/>
                  </a:solidFill>
                  <a:latin typeface="Calibri (MS) Bold"/>
                  <a:ea typeface="Calibri (MS) Bold"/>
                  <a:cs typeface="Calibri (MS) Bold"/>
                  <a:sym typeface="Calibri (MS) Bold"/>
                </a:rPr>
                <a:t>The Critical Industrial Relations School </a:t>
              </a:r>
            </a:p>
          </p:txBody>
        </p:sp>
      </p:grpSp>
      <p:sp>
        <p:nvSpPr>
          <p:cNvPr id="6" name="TextBox 6"/>
          <p:cNvSpPr txBox="1"/>
          <p:nvPr/>
        </p:nvSpPr>
        <p:spPr>
          <a:xfrm>
            <a:off x="1348740" y="3274802"/>
            <a:ext cx="15590520" cy="5944923"/>
          </a:xfrm>
          <a:prstGeom prst="rect">
            <a:avLst/>
          </a:prstGeom>
        </p:spPr>
        <p:txBody>
          <a:bodyPr lIns="0" tIns="0" rIns="0" bIns="0" rtlCol="0" anchor="t">
            <a:spAutoFit/>
          </a:bodyPr>
          <a:lstStyle/>
          <a:p>
            <a:pPr algn="l">
              <a:lnSpc>
                <a:spcPts val="4536"/>
              </a:lnSpc>
            </a:pPr>
            <a:r>
              <a:rPr lang="en-US" sz="4200">
                <a:solidFill>
                  <a:srgbClr val="000000"/>
                </a:solidFill>
                <a:latin typeface="Calibri (MS)"/>
                <a:ea typeface="Calibri (MS)"/>
                <a:cs typeface="Calibri (MS)"/>
                <a:sym typeface="Calibri (MS)"/>
              </a:rPr>
              <a:t>Emphasis is on aggressive, labor movement activism that links workers across industries, occupations, and regions.</a:t>
            </a:r>
          </a:p>
          <a:p>
            <a:pPr marL="1361610" lvl="2" indent="-453870" algn="l">
              <a:lnSpc>
                <a:spcPts val="3888"/>
              </a:lnSpc>
              <a:buFont typeface="Arial"/>
              <a:buChar char="⚬"/>
            </a:pPr>
            <a:r>
              <a:rPr lang="en-US" sz="3600">
                <a:solidFill>
                  <a:srgbClr val="000000"/>
                </a:solidFill>
                <a:latin typeface="Calibri (MS)"/>
                <a:ea typeface="Calibri (MS)"/>
                <a:cs typeface="Calibri (MS)"/>
                <a:sym typeface="Calibri (MS)"/>
              </a:rPr>
              <a:t>Adherents to this school of thought are critical of the pragmatic, collective-bargaining focus of many United States unions.</a:t>
            </a:r>
          </a:p>
          <a:p>
            <a:pPr marL="1793025" lvl="1" indent="-896513" algn="l">
              <a:lnSpc>
                <a:spcPts val="3240"/>
              </a:lnSpc>
              <a:buFont typeface="Arial"/>
              <a:buChar char="•"/>
            </a:pPr>
            <a:r>
              <a:rPr lang="en-US" sz="3000">
                <a:solidFill>
                  <a:srgbClr val="000000"/>
                </a:solidFill>
                <a:latin typeface="Calibri (MS)"/>
                <a:ea typeface="Calibri (MS)"/>
                <a:cs typeface="Calibri (MS)"/>
                <a:sym typeface="Calibri (MS)"/>
              </a:rPr>
              <a:t>Believe that they do enough to challenge capital’s power in the workplace and society.</a:t>
            </a:r>
          </a:p>
          <a:p>
            <a:pPr marL="2151630" lvl="1" indent="-1075815" algn="l">
              <a:lnSpc>
                <a:spcPts val="3888"/>
              </a:lnSpc>
            </a:pPr>
            <a:endParaRPr lang="en-US" sz="3000">
              <a:solidFill>
                <a:srgbClr val="000000"/>
              </a:solidFill>
              <a:latin typeface="Calibri (MS)"/>
              <a:ea typeface="Calibri (MS)"/>
              <a:cs typeface="Calibri (MS)"/>
              <a:sym typeface="Calibri (MS)"/>
            </a:endParaRPr>
          </a:p>
        </p:txBody>
      </p:sp>
      <p:pic>
        <p:nvPicPr>
          <p:cNvPr id="9" name="Graphic 21">
            <a:extLst>
              <a:ext uri="{FF2B5EF4-FFF2-40B4-BE49-F238E27FC236}">
                <a16:creationId xmlns:a16="http://schemas.microsoft.com/office/drawing/2014/main" id="{124A7904-1BC1-E24A-76C0-80F4D6F7758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244678" cy="1048112"/>
          </a:xfrm>
          <a:prstGeom prst="rect">
            <a:avLst/>
          </a:prstGeom>
        </p:spPr>
      </p:pic>
    </p:spTree>
  </p:cSld>
  <p:clrMapOvr>
    <a:masterClrMapping/>
  </p:clrMapOvr>
  <p:transition>
    <p:fad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rot="-5400000">
            <a:off x="4977" y="4258930"/>
            <a:ext cx="5957271" cy="3839445"/>
            <a:chOff x="0" y="0"/>
            <a:chExt cx="7943028" cy="5119260"/>
          </a:xfrm>
        </p:grpSpPr>
        <p:sp>
          <p:nvSpPr>
            <p:cNvPr id="4" name="Freeform 4"/>
            <p:cNvSpPr/>
            <p:nvPr/>
          </p:nvSpPr>
          <p:spPr>
            <a:xfrm>
              <a:off x="12700" y="12700"/>
              <a:ext cx="7917688" cy="5093843"/>
            </a:xfrm>
            <a:custGeom>
              <a:avLst/>
              <a:gdLst/>
              <a:ahLst/>
              <a:cxnLst/>
              <a:rect l="l" t="t" r="r" b="b"/>
              <a:pathLst>
                <a:path w="7917688" h="5093843">
                  <a:moveTo>
                    <a:pt x="0" y="0"/>
                  </a:moveTo>
                  <a:lnTo>
                    <a:pt x="7917688" y="0"/>
                  </a:lnTo>
                  <a:lnTo>
                    <a:pt x="6334125" y="5093843"/>
                  </a:lnTo>
                  <a:lnTo>
                    <a:pt x="1583563" y="5093843"/>
                  </a:lnTo>
                  <a:close/>
                </a:path>
              </a:pathLst>
            </a:custGeom>
            <a:solidFill>
              <a:srgbClr val="ED7D31"/>
            </a:solidFill>
          </p:spPr>
          <p:txBody>
            <a:bodyPr/>
            <a:lstStyle/>
            <a:p>
              <a:endParaRPr lang="en-GB"/>
            </a:p>
          </p:txBody>
        </p:sp>
        <p:sp>
          <p:nvSpPr>
            <p:cNvPr id="5" name="Freeform 5"/>
            <p:cNvSpPr/>
            <p:nvPr/>
          </p:nvSpPr>
          <p:spPr>
            <a:xfrm>
              <a:off x="-635" y="0"/>
              <a:ext cx="7944358" cy="5119243"/>
            </a:xfrm>
            <a:custGeom>
              <a:avLst/>
              <a:gdLst/>
              <a:ahLst/>
              <a:cxnLst/>
              <a:rect l="l" t="t" r="r" b="b"/>
              <a:pathLst>
                <a:path w="7944358" h="5119243">
                  <a:moveTo>
                    <a:pt x="13335" y="0"/>
                  </a:moveTo>
                  <a:lnTo>
                    <a:pt x="7931023" y="0"/>
                  </a:lnTo>
                  <a:cubicBezTo>
                    <a:pt x="7935087" y="0"/>
                    <a:pt x="7938897" y="1905"/>
                    <a:pt x="7941310" y="5207"/>
                  </a:cubicBezTo>
                  <a:cubicBezTo>
                    <a:pt x="7943723" y="8509"/>
                    <a:pt x="7944358" y="12700"/>
                    <a:pt x="7943215" y="16510"/>
                  </a:cubicBezTo>
                  <a:lnTo>
                    <a:pt x="6359525" y="5110353"/>
                  </a:lnTo>
                  <a:cubicBezTo>
                    <a:pt x="6357874" y="5115687"/>
                    <a:pt x="6352921" y="5119243"/>
                    <a:pt x="6347460" y="5119243"/>
                  </a:cubicBezTo>
                  <a:lnTo>
                    <a:pt x="1596898" y="5119243"/>
                  </a:lnTo>
                  <a:cubicBezTo>
                    <a:pt x="1591310" y="5119243"/>
                    <a:pt x="1586484" y="5115687"/>
                    <a:pt x="1584833" y="5110353"/>
                  </a:cubicBezTo>
                  <a:lnTo>
                    <a:pt x="1270" y="16510"/>
                  </a:lnTo>
                  <a:cubicBezTo>
                    <a:pt x="0" y="12573"/>
                    <a:pt x="762" y="8382"/>
                    <a:pt x="3048" y="5207"/>
                  </a:cubicBezTo>
                  <a:cubicBezTo>
                    <a:pt x="5334" y="2032"/>
                    <a:pt x="9271" y="0"/>
                    <a:pt x="13335" y="0"/>
                  </a:cubicBezTo>
                  <a:moveTo>
                    <a:pt x="13335" y="25400"/>
                  </a:moveTo>
                  <a:lnTo>
                    <a:pt x="13335" y="12700"/>
                  </a:lnTo>
                  <a:lnTo>
                    <a:pt x="25400" y="8890"/>
                  </a:lnTo>
                  <a:lnTo>
                    <a:pt x="1608963" y="5102733"/>
                  </a:lnTo>
                  <a:lnTo>
                    <a:pt x="1596898" y="5106543"/>
                  </a:lnTo>
                  <a:lnTo>
                    <a:pt x="1596898" y="5093843"/>
                  </a:lnTo>
                  <a:lnTo>
                    <a:pt x="6347460" y="5093843"/>
                  </a:lnTo>
                  <a:lnTo>
                    <a:pt x="6347460" y="5106543"/>
                  </a:lnTo>
                  <a:lnTo>
                    <a:pt x="6335395" y="5102733"/>
                  </a:lnTo>
                  <a:lnTo>
                    <a:pt x="7918831" y="8890"/>
                  </a:lnTo>
                  <a:lnTo>
                    <a:pt x="7930896" y="12700"/>
                  </a:lnTo>
                  <a:lnTo>
                    <a:pt x="7930896" y="25400"/>
                  </a:lnTo>
                  <a:lnTo>
                    <a:pt x="13335" y="25400"/>
                  </a:lnTo>
                  <a:close/>
                </a:path>
              </a:pathLst>
            </a:custGeom>
            <a:solidFill>
              <a:srgbClr val="FFFFFF"/>
            </a:solidFill>
          </p:spPr>
          <p:txBody>
            <a:bodyPr/>
            <a:lstStyle/>
            <a:p>
              <a:endParaRPr lang="en-GB"/>
            </a:p>
          </p:txBody>
        </p:sp>
      </p:grpSp>
      <p:grpSp>
        <p:nvGrpSpPr>
          <p:cNvPr id="6" name="Group 6"/>
          <p:cNvGrpSpPr/>
          <p:nvPr/>
        </p:nvGrpSpPr>
        <p:grpSpPr>
          <a:xfrm>
            <a:off x="1063890" y="4387662"/>
            <a:ext cx="3839445" cy="3581982"/>
            <a:chOff x="0" y="0"/>
            <a:chExt cx="5119260" cy="4775976"/>
          </a:xfrm>
        </p:grpSpPr>
        <p:sp>
          <p:nvSpPr>
            <p:cNvPr id="7" name="Freeform 7"/>
            <p:cNvSpPr/>
            <p:nvPr/>
          </p:nvSpPr>
          <p:spPr>
            <a:xfrm>
              <a:off x="0" y="0"/>
              <a:ext cx="5119260" cy="4775976"/>
            </a:xfrm>
            <a:custGeom>
              <a:avLst/>
              <a:gdLst/>
              <a:ahLst/>
              <a:cxnLst/>
              <a:rect l="l" t="t" r="r" b="b"/>
              <a:pathLst>
                <a:path w="5119260" h="4775976">
                  <a:moveTo>
                    <a:pt x="0" y="0"/>
                  </a:moveTo>
                  <a:lnTo>
                    <a:pt x="5119260" y="0"/>
                  </a:lnTo>
                  <a:lnTo>
                    <a:pt x="5119260" y="4775976"/>
                  </a:lnTo>
                  <a:lnTo>
                    <a:pt x="0" y="4775976"/>
                  </a:lnTo>
                  <a:close/>
                </a:path>
              </a:pathLst>
            </a:custGeom>
            <a:solidFill>
              <a:srgbClr val="000000">
                <a:alpha val="0"/>
              </a:srgbClr>
            </a:solidFill>
          </p:spPr>
          <p:txBody>
            <a:bodyPr/>
            <a:lstStyle/>
            <a:p>
              <a:endParaRPr lang="en-GB"/>
            </a:p>
          </p:txBody>
        </p:sp>
        <p:sp>
          <p:nvSpPr>
            <p:cNvPr id="8" name="TextBox 8"/>
            <p:cNvSpPr txBox="1"/>
            <p:nvPr/>
          </p:nvSpPr>
          <p:spPr>
            <a:xfrm>
              <a:off x="0" y="-47625"/>
              <a:ext cx="5119260" cy="4823601"/>
            </a:xfrm>
            <a:prstGeom prst="rect">
              <a:avLst/>
            </a:prstGeom>
          </p:spPr>
          <p:txBody>
            <a:bodyPr lIns="0" tIns="0" rIns="0" bIns="0" rtlCol="0" anchor="ctr"/>
            <a:lstStyle/>
            <a:p>
              <a:pPr algn="ctr">
                <a:lnSpc>
                  <a:spcPts val="5022"/>
                </a:lnSpc>
              </a:pPr>
              <a:r>
                <a:rPr lang="en-US" sz="4650">
                  <a:solidFill>
                    <a:srgbClr val="FFFFFF"/>
                  </a:solidFill>
                  <a:latin typeface="Calibri (MS)"/>
                  <a:ea typeface="Calibri (MS)"/>
                  <a:cs typeface="Calibri (MS)"/>
                  <a:sym typeface="Calibri (MS)"/>
                </a:rPr>
                <a:t>1- The Neoliberal School.</a:t>
              </a:r>
            </a:p>
          </p:txBody>
        </p:sp>
      </p:grpSp>
      <p:grpSp>
        <p:nvGrpSpPr>
          <p:cNvPr id="9" name="Group 9"/>
          <p:cNvGrpSpPr/>
          <p:nvPr/>
        </p:nvGrpSpPr>
        <p:grpSpPr>
          <a:xfrm rot="-5400000">
            <a:off x="4111900" y="4258931"/>
            <a:ext cx="5957271" cy="3839445"/>
            <a:chOff x="0" y="0"/>
            <a:chExt cx="7943028" cy="5119260"/>
          </a:xfrm>
        </p:grpSpPr>
        <p:sp>
          <p:nvSpPr>
            <p:cNvPr id="10" name="Freeform 10"/>
            <p:cNvSpPr/>
            <p:nvPr/>
          </p:nvSpPr>
          <p:spPr>
            <a:xfrm>
              <a:off x="12700" y="12700"/>
              <a:ext cx="7917688" cy="5093843"/>
            </a:xfrm>
            <a:custGeom>
              <a:avLst/>
              <a:gdLst/>
              <a:ahLst/>
              <a:cxnLst/>
              <a:rect l="l" t="t" r="r" b="b"/>
              <a:pathLst>
                <a:path w="7917688" h="5093843">
                  <a:moveTo>
                    <a:pt x="0" y="0"/>
                  </a:moveTo>
                  <a:lnTo>
                    <a:pt x="7917688" y="0"/>
                  </a:lnTo>
                  <a:lnTo>
                    <a:pt x="6334125" y="5093843"/>
                  </a:lnTo>
                  <a:lnTo>
                    <a:pt x="1583563" y="5093843"/>
                  </a:lnTo>
                  <a:close/>
                </a:path>
              </a:pathLst>
            </a:custGeom>
            <a:solidFill>
              <a:srgbClr val="815CD1"/>
            </a:solidFill>
          </p:spPr>
          <p:txBody>
            <a:bodyPr/>
            <a:lstStyle/>
            <a:p>
              <a:endParaRPr lang="en-GB"/>
            </a:p>
          </p:txBody>
        </p:sp>
        <p:sp>
          <p:nvSpPr>
            <p:cNvPr id="11" name="Freeform 11"/>
            <p:cNvSpPr/>
            <p:nvPr/>
          </p:nvSpPr>
          <p:spPr>
            <a:xfrm>
              <a:off x="-635" y="0"/>
              <a:ext cx="7944358" cy="5119243"/>
            </a:xfrm>
            <a:custGeom>
              <a:avLst/>
              <a:gdLst/>
              <a:ahLst/>
              <a:cxnLst/>
              <a:rect l="l" t="t" r="r" b="b"/>
              <a:pathLst>
                <a:path w="7944358" h="5119243">
                  <a:moveTo>
                    <a:pt x="13335" y="0"/>
                  </a:moveTo>
                  <a:lnTo>
                    <a:pt x="7931023" y="0"/>
                  </a:lnTo>
                  <a:cubicBezTo>
                    <a:pt x="7935087" y="0"/>
                    <a:pt x="7938897" y="1905"/>
                    <a:pt x="7941310" y="5207"/>
                  </a:cubicBezTo>
                  <a:cubicBezTo>
                    <a:pt x="7943723" y="8509"/>
                    <a:pt x="7944358" y="12700"/>
                    <a:pt x="7943215" y="16510"/>
                  </a:cubicBezTo>
                  <a:lnTo>
                    <a:pt x="6359525" y="5110353"/>
                  </a:lnTo>
                  <a:cubicBezTo>
                    <a:pt x="6357874" y="5115687"/>
                    <a:pt x="6352921" y="5119243"/>
                    <a:pt x="6347460" y="5119243"/>
                  </a:cubicBezTo>
                  <a:lnTo>
                    <a:pt x="1596898" y="5119243"/>
                  </a:lnTo>
                  <a:cubicBezTo>
                    <a:pt x="1591310" y="5119243"/>
                    <a:pt x="1586484" y="5115687"/>
                    <a:pt x="1584833" y="5110353"/>
                  </a:cubicBezTo>
                  <a:lnTo>
                    <a:pt x="1270" y="16510"/>
                  </a:lnTo>
                  <a:cubicBezTo>
                    <a:pt x="0" y="12573"/>
                    <a:pt x="762" y="8382"/>
                    <a:pt x="3048" y="5207"/>
                  </a:cubicBezTo>
                  <a:cubicBezTo>
                    <a:pt x="5334" y="2032"/>
                    <a:pt x="9271" y="0"/>
                    <a:pt x="13335" y="0"/>
                  </a:cubicBezTo>
                  <a:moveTo>
                    <a:pt x="13335" y="25400"/>
                  </a:moveTo>
                  <a:lnTo>
                    <a:pt x="13335" y="12700"/>
                  </a:lnTo>
                  <a:lnTo>
                    <a:pt x="25400" y="8890"/>
                  </a:lnTo>
                  <a:lnTo>
                    <a:pt x="1608963" y="5102733"/>
                  </a:lnTo>
                  <a:lnTo>
                    <a:pt x="1596898" y="5106543"/>
                  </a:lnTo>
                  <a:lnTo>
                    <a:pt x="1596898" y="5093843"/>
                  </a:lnTo>
                  <a:lnTo>
                    <a:pt x="6347460" y="5093843"/>
                  </a:lnTo>
                  <a:lnTo>
                    <a:pt x="6347460" y="5106543"/>
                  </a:lnTo>
                  <a:lnTo>
                    <a:pt x="6335395" y="5102733"/>
                  </a:lnTo>
                  <a:lnTo>
                    <a:pt x="7918831" y="8890"/>
                  </a:lnTo>
                  <a:lnTo>
                    <a:pt x="7930896" y="12700"/>
                  </a:lnTo>
                  <a:lnTo>
                    <a:pt x="7930896" y="25400"/>
                  </a:lnTo>
                  <a:lnTo>
                    <a:pt x="13335" y="25400"/>
                  </a:lnTo>
                  <a:close/>
                </a:path>
              </a:pathLst>
            </a:custGeom>
            <a:solidFill>
              <a:srgbClr val="FFFFFF"/>
            </a:solidFill>
          </p:spPr>
          <p:txBody>
            <a:bodyPr/>
            <a:lstStyle/>
            <a:p>
              <a:endParaRPr lang="en-GB"/>
            </a:p>
          </p:txBody>
        </p:sp>
      </p:grpSp>
      <p:grpSp>
        <p:nvGrpSpPr>
          <p:cNvPr id="12" name="Group 12"/>
          <p:cNvGrpSpPr/>
          <p:nvPr/>
        </p:nvGrpSpPr>
        <p:grpSpPr>
          <a:xfrm>
            <a:off x="5170814" y="4387662"/>
            <a:ext cx="3839445" cy="3581982"/>
            <a:chOff x="0" y="0"/>
            <a:chExt cx="5119260" cy="4775976"/>
          </a:xfrm>
        </p:grpSpPr>
        <p:sp>
          <p:nvSpPr>
            <p:cNvPr id="13" name="Freeform 13"/>
            <p:cNvSpPr/>
            <p:nvPr/>
          </p:nvSpPr>
          <p:spPr>
            <a:xfrm>
              <a:off x="0" y="0"/>
              <a:ext cx="5119260" cy="4775976"/>
            </a:xfrm>
            <a:custGeom>
              <a:avLst/>
              <a:gdLst/>
              <a:ahLst/>
              <a:cxnLst/>
              <a:rect l="l" t="t" r="r" b="b"/>
              <a:pathLst>
                <a:path w="5119260" h="4775976">
                  <a:moveTo>
                    <a:pt x="0" y="0"/>
                  </a:moveTo>
                  <a:lnTo>
                    <a:pt x="5119260" y="0"/>
                  </a:lnTo>
                  <a:lnTo>
                    <a:pt x="5119260" y="4775976"/>
                  </a:lnTo>
                  <a:lnTo>
                    <a:pt x="0" y="4775976"/>
                  </a:lnTo>
                  <a:close/>
                </a:path>
              </a:pathLst>
            </a:custGeom>
            <a:solidFill>
              <a:srgbClr val="000000">
                <a:alpha val="0"/>
              </a:srgbClr>
            </a:solidFill>
          </p:spPr>
          <p:txBody>
            <a:bodyPr/>
            <a:lstStyle/>
            <a:p>
              <a:endParaRPr lang="en-GB"/>
            </a:p>
          </p:txBody>
        </p:sp>
        <p:sp>
          <p:nvSpPr>
            <p:cNvPr id="14" name="TextBox 14"/>
            <p:cNvSpPr txBox="1"/>
            <p:nvPr/>
          </p:nvSpPr>
          <p:spPr>
            <a:xfrm>
              <a:off x="0" y="-47625"/>
              <a:ext cx="5119260" cy="4823601"/>
            </a:xfrm>
            <a:prstGeom prst="rect">
              <a:avLst/>
            </a:prstGeom>
          </p:spPr>
          <p:txBody>
            <a:bodyPr lIns="0" tIns="0" rIns="0" bIns="0" rtlCol="0" anchor="ctr"/>
            <a:lstStyle/>
            <a:p>
              <a:pPr algn="ctr">
                <a:lnSpc>
                  <a:spcPts val="5022"/>
                </a:lnSpc>
              </a:pPr>
              <a:r>
                <a:rPr lang="en-US" sz="4650">
                  <a:solidFill>
                    <a:srgbClr val="FFFFFF"/>
                  </a:solidFill>
                  <a:latin typeface="Calibri (MS)"/>
                  <a:ea typeface="Calibri (MS)"/>
                  <a:cs typeface="Calibri (MS)"/>
                  <a:sym typeface="Calibri (MS)"/>
                </a:rPr>
                <a:t>2- The Human Resource Management School.</a:t>
              </a:r>
            </a:p>
          </p:txBody>
        </p:sp>
      </p:grpSp>
      <p:grpSp>
        <p:nvGrpSpPr>
          <p:cNvPr id="15" name="Group 15"/>
          <p:cNvGrpSpPr/>
          <p:nvPr/>
        </p:nvGrpSpPr>
        <p:grpSpPr>
          <a:xfrm rot="-5400000">
            <a:off x="8218826" y="4258930"/>
            <a:ext cx="5957271" cy="3839445"/>
            <a:chOff x="0" y="0"/>
            <a:chExt cx="7943028" cy="5119260"/>
          </a:xfrm>
        </p:grpSpPr>
        <p:sp>
          <p:nvSpPr>
            <p:cNvPr id="16" name="Freeform 16"/>
            <p:cNvSpPr/>
            <p:nvPr/>
          </p:nvSpPr>
          <p:spPr>
            <a:xfrm>
              <a:off x="12700" y="12700"/>
              <a:ext cx="7917688" cy="5093843"/>
            </a:xfrm>
            <a:custGeom>
              <a:avLst/>
              <a:gdLst/>
              <a:ahLst/>
              <a:cxnLst/>
              <a:rect l="l" t="t" r="r" b="b"/>
              <a:pathLst>
                <a:path w="7917688" h="5093843">
                  <a:moveTo>
                    <a:pt x="0" y="0"/>
                  </a:moveTo>
                  <a:lnTo>
                    <a:pt x="7917688" y="0"/>
                  </a:lnTo>
                  <a:lnTo>
                    <a:pt x="6334125" y="5093843"/>
                  </a:lnTo>
                  <a:lnTo>
                    <a:pt x="1583563" y="5093843"/>
                  </a:lnTo>
                  <a:close/>
                </a:path>
              </a:pathLst>
            </a:custGeom>
            <a:solidFill>
              <a:srgbClr val="82B98F"/>
            </a:solidFill>
          </p:spPr>
          <p:txBody>
            <a:bodyPr/>
            <a:lstStyle/>
            <a:p>
              <a:endParaRPr lang="en-GB"/>
            </a:p>
          </p:txBody>
        </p:sp>
        <p:sp>
          <p:nvSpPr>
            <p:cNvPr id="17" name="Freeform 17"/>
            <p:cNvSpPr/>
            <p:nvPr/>
          </p:nvSpPr>
          <p:spPr>
            <a:xfrm>
              <a:off x="-635" y="0"/>
              <a:ext cx="7944358" cy="5119243"/>
            </a:xfrm>
            <a:custGeom>
              <a:avLst/>
              <a:gdLst/>
              <a:ahLst/>
              <a:cxnLst/>
              <a:rect l="l" t="t" r="r" b="b"/>
              <a:pathLst>
                <a:path w="7944358" h="5119243">
                  <a:moveTo>
                    <a:pt x="13335" y="0"/>
                  </a:moveTo>
                  <a:lnTo>
                    <a:pt x="7931023" y="0"/>
                  </a:lnTo>
                  <a:cubicBezTo>
                    <a:pt x="7935087" y="0"/>
                    <a:pt x="7938897" y="1905"/>
                    <a:pt x="7941310" y="5207"/>
                  </a:cubicBezTo>
                  <a:cubicBezTo>
                    <a:pt x="7943723" y="8509"/>
                    <a:pt x="7944358" y="12700"/>
                    <a:pt x="7943215" y="16510"/>
                  </a:cubicBezTo>
                  <a:lnTo>
                    <a:pt x="6359525" y="5110353"/>
                  </a:lnTo>
                  <a:cubicBezTo>
                    <a:pt x="6357874" y="5115687"/>
                    <a:pt x="6352921" y="5119243"/>
                    <a:pt x="6347460" y="5119243"/>
                  </a:cubicBezTo>
                  <a:lnTo>
                    <a:pt x="1596898" y="5119243"/>
                  </a:lnTo>
                  <a:cubicBezTo>
                    <a:pt x="1591310" y="5119243"/>
                    <a:pt x="1586484" y="5115687"/>
                    <a:pt x="1584833" y="5110353"/>
                  </a:cubicBezTo>
                  <a:lnTo>
                    <a:pt x="1270" y="16510"/>
                  </a:lnTo>
                  <a:cubicBezTo>
                    <a:pt x="0" y="12573"/>
                    <a:pt x="762" y="8382"/>
                    <a:pt x="3048" y="5207"/>
                  </a:cubicBezTo>
                  <a:cubicBezTo>
                    <a:pt x="5334" y="2032"/>
                    <a:pt x="9271" y="0"/>
                    <a:pt x="13335" y="0"/>
                  </a:cubicBezTo>
                  <a:moveTo>
                    <a:pt x="13335" y="25400"/>
                  </a:moveTo>
                  <a:lnTo>
                    <a:pt x="13335" y="12700"/>
                  </a:lnTo>
                  <a:lnTo>
                    <a:pt x="25400" y="8890"/>
                  </a:lnTo>
                  <a:lnTo>
                    <a:pt x="1608963" y="5102733"/>
                  </a:lnTo>
                  <a:lnTo>
                    <a:pt x="1596898" y="5106543"/>
                  </a:lnTo>
                  <a:lnTo>
                    <a:pt x="1596898" y="5093843"/>
                  </a:lnTo>
                  <a:lnTo>
                    <a:pt x="6347460" y="5093843"/>
                  </a:lnTo>
                  <a:lnTo>
                    <a:pt x="6347460" y="5106543"/>
                  </a:lnTo>
                  <a:lnTo>
                    <a:pt x="6335395" y="5102733"/>
                  </a:lnTo>
                  <a:lnTo>
                    <a:pt x="7918831" y="8890"/>
                  </a:lnTo>
                  <a:lnTo>
                    <a:pt x="7930896" y="12700"/>
                  </a:lnTo>
                  <a:lnTo>
                    <a:pt x="7930896" y="25400"/>
                  </a:lnTo>
                  <a:lnTo>
                    <a:pt x="13335" y="25400"/>
                  </a:lnTo>
                  <a:close/>
                </a:path>
              </a:pathLst>
            </a:custGeom>
            <a:solidFill>
              <a:srgbClr val="FFFFFF"/>
            </a:solidFill>
          </p:spPr>
          <p:txBody>
            <a:bodyPr/>
            <a:lstStyle/>
            <a:p>
              <a:endParaRPr lang="en-GB"/>
            </a:p>
          </p:txBody>
        </p:sp>
      </p:grpSp>
      <p:grpSp>
        <p:nvGrpSpPr>
          <p:cNvPr id="18" name="Group 18"/>
          <p:cNvGrpSpPr/>
          <p:nvPr/>
        </p:nvGrpSpPr>
        <p:grpSpPr>
          <a:xfrm>
            <a:off x="9277738" y="4387662"/>
            <a:ext cx="3839445" cy="3581982"/>
            <a:chOff x="0" y="0"/>
            <a:chExt cx="5119260" cy="4775976"/>
          </a:xfrm>
        </p:grpSpPr>
        <p:sp>
          <p:nvSpPr>
            <p:cNvPr id="19" name="Freeform 19"/>
            <p:cNvSpPr/>
            <p:nvPr/>
          </p:nvSpPr>
          <p:spPr>
            <a:xfrm>
              <a:off x="0" y="0"/>
              <a:ext cx="5119260" cy="4775976"/>
            </a:xfrm>
            <a:custGeom>
              <a:avLst/>
              <a:gdLst/>
              <a:ahLst/>
              <a:cxnLst/>
              <a:rect l="l" t="t" r="r" b="b"/>
              <a:pathLst>
                <a:path w="5119260" h="4775976">
                  <a:moveTo>
                    <a:pt x="0" y="0"/>
                  </a:moveTo>
                  <a:lnTo>
                    <a:pt x="5119260" y="0"/>
                  </a:lnTo>
                  <a:lnTo>
                    <a:pt x="5119260" y="4775976"/>
                  </a:lnTo>
                  <a:lnTo>
                    <a:pt x="0" y="4775976"/>
                  </a:lnTo>
                  <a:close/>
                </a:path>
              </a:pathLst>
            </a:custGeom>
            <a:solidFill>
              <a:srgbClr val="000000">
                <a:alpha val="0"/>
              </a:srgbClr>
            </a:solidFill>
          </p:spPr>
          <p:txBody>
            <a:bodyPr/>
            <a:lstStyle/>
            <a:p>
              <a:endParaRPr lang="en-GB"/>
            </a:p>
          </p:txBody>
        </p:sp>
        <p:sp>
          <p:nvSpPr>
            <p:cNvPr id="20" name="TextBox 20"/>
            <p:cNvSpPr txBox="1"/>
            <p:nvPr/>
          </p:nvSpPr>
          <p:spPr>
            <a:xfrm>
              <a:off x="0" y="-47625"/>
              <a:ext cx="5119260" cy="4823601"/>
            </a:xfrm>
            <a:prstGeom prst="rect">
              <a:avLst/>
            </a:prstGeom>
          </p:spPr>
          <p:txBody>
            <a:bodyPr lIns="0" tIns="0" rIns="0" bIns="0" rtlCol="0" anchor="ctr"/>
            <a:lstStyle/>
            <a:p>
              <a:pPr algn="ctr">
                <a:lnSpc>
                  <a:spcPts val="5022"/>
                </a:lnSpc>
              </a:pPr>
              <a:r>
                <a:rPr lang="en-US" sz="4650">
                  <a:solidFill>
                    <a:srgbClr val="FFFFFF"/>
                  </a:solidFill>
                  <a:latin typeface="Calibri (MS)"/>
                  <a:ea typeface="Calibri (MS)"/>
                  <a:cs typeface="Calibri (MS)"/>
                  <a:sym typeface="Calibri (MS)"/>
                </a:rPr>
                <a:t>3- The Industrial Relations School.</a:t>
              </a:r>
            </a:p>
          </p:txBody>
        </p:sp>
      </p:grpSp>
      <p:grpSp>
        <p:nvGrpSpPr>
          <p:cNvPr id="21" name="Group 21"/>
          <p:cNvGrpSpPr/>
          <p:nvPr/>
        </p:nvGrpSpPr>
        <p:grpSpPr>
          <a:xfrm rot="-5400000">
            <a:off x="12325751" y="4258930"/>
            <a:ext cx="5957271" cy="3839445"/>
            <a:chOff x="0" y="0"/>
            <a:chExt cx="7943028" cy="5119260"/>
          </a:xfrm>
        </p:grpSpPr>
        <p:sp>
          <p:nvSpPr>
            <p:cNvPr id="22" name="Freeform 22"/>
            <p:cNvSpPr/>
            <p:nvPr/>
          </p:nvSpPr>
          <p:spPr>
            <a:xfrm>
              <a:off x="12700" y="12700"/>
              <a:ext cx="7917688" cy="5093843"/>
            </a:xfrm>
            <a:custGeom>
              <a:avLst/>
              <a:gdLst/>
              <a:ahLst/>
              <a:cxnLst/>
              <a:rect l="l" t="t" r="r" b="b"/>
              <a:pathLst>
                <a:path w="7917688" h="5093843">
                  <a:moveTo>
                    <a:pt x="0" y="0"/>
                  </a:moveTo>
                  <a:lnTo>
                    <a:pt x="7917688" y="0"/>
                  </a:lnTo>
                  <a:lnTo>
                    <a:pt x="6334125" y="5093843"/>
                  </a:lnTo>
                  <a:lnTo>
                    <a:pt x="1583563" y="5093843"/>
                  </a:lnTo>
                  <a:close/>
                </a:path>
              </a:pathLst>
            </a:custGeom>
            <a:solidFill>
              <a:srgbClr val="A5A5A5"/>
            </a:solidFill>
          </p:spPr>
          <p:txBody>
            <a:bodyPr/>
            <a:lstStyle/>
            <a:p>
              <a:endParaRPr lang="en-GB"/>
            </a:p>
          </p:txBody>
        </p:sp>
        <p:sp>
          <p:nvSpPr>
            <p:cNvPr id="23" name="Freeform 23"/>
            <p:cNvSpPr/>
            <p:nvPr/>
          </p:nvSpPr>
          <p:spPr>
            <a:xfrm>
              <a:off x="-635" y="0"/>
              <a:ext cx="7944358" cy="5119243"/>
            </a:xfrm>
            <a:custGeom>
              <a:avLst/>
              <a:gdLst/>
              <a:ahLst/>
              <a:cxnLst/>
              <a:rect l="l" t="t" r="r" b="b"/>
              <a:pathLst>
                <a:path w="7944358" h="5119243">
                  <a:moveTo>
                    <a:pt x="13335" y="0"/>
                  </a:moveTo>
                  <a:lnTo>
                    <a:pt x="7931023" y="0"/>
                  </a:lnTo>
                  <a:cubicBezTo>
                    <a:pt x="7935087" y="0"/>
                    <a:pt x="7938897" y="1905"/>
                    <a:pt x="7941310" y="5207"/>
                  </a:cubicBezTo>
                  <a:cubicBezTo>
                    <a:pt x="7943723" y="8509"/>
                    <a:pt x="7944358" y="12700"/>
                    <a:pt x="7943215" y="16510"/>
                  </a:cubicBezTo>
                  <a:lnTo>
                    <a:pt x="6359525" y="5110353"/>
                  </a:lnTo>
                  <a:cubicBezTo>
                    <a:pt x="6357874" y="5115687"/>
                    <a:pt x="6352921" y="5119243"/>
                    <a:pt x="6347460" y="5119243"/>
                  </a:cubicBezTo>
                  <a:lnTo>
                    <a:pt x="1596898" y="5119243"/>
                  </a:lnTo>
                  <a:cubicBezTo>
                    <a:pt x="1591310" y="5119243"/>
                    <a:pt x="1586484" y="5115687"/>
                    <a:pt x="1584833" y="5110353"/>
                  </a:cubicBezTo>
                  <a:lnTo>
                    <a:pt x="1270" y="16510"/>
                  </a:lnTo>
                  <a:cubicBezTo>
                    <a:pt x="0" y="12573"/>
                    <a:pt x="762" y="8382"/>
                    <a:pt x="3048" y="5207"/>
                  </a:cubicBezTo>
                  <a:cubicBezTo>
                    <a:pt x="5334" y="2032"/>
                    <a:pt x="9271" y="0"/>
                    <a:pt x="13335" y="0"/>
                  </a:cubicBezTo>
                  <a:moveTo>
                    <a:pt x="13335" y="25400"/>
                  </a:moveTo>
                  <a:lnTo>
                    <a:pt x="13335" y="12700"/>
                  </a:lnTo>
                  <a:lnTo>
                    <a:pt x="25400" y="8890"/>
                  </a:lnTo>
                  <a:lnTo>
                    <a:pt x="1608963" y="5102733"/>
                  </a:lnTo>
                  <a:lnTo>
                    <a:pt x="1596898" y="5106543"/>
                  </a:lnTo>
                  <a:lnTo>
                    <a:pt x="1596898" y="5093843"/>
                  </a:lnTo>
                  <a:lnTo>
                    <a:pt x="6347460" y="5093843"/>
                  </a:lnTo>
                  <a:lnTo>
                    <a:pt x="6347460" y="5106543"/>
                  </a:lnTo>
                  <a:lnTo>
                    <a:pt x="6335395" y="5102733"/>
                  </a:lnTo>
                  <a:lnTo>
                    <a:pt x="7918831" y="8890"/>
                  </a:lnTo>
                  <a:lnTo>
                    <a:pt x="7930896" y="12700"/>
                  </a:lnTo>
                  <a:lnTo>
                    <a:pt x="7930896" y="25400"/>
                  </a:lnTo>
                  <a:lnTo>
                    <a:pt x="13335" y="25400"/>
                  </a:lnTo>
                  <a:close/>
                </a:path>
              </a:pathLst>
            </a:custGeom>
            <a:solidFill>
              <a:srgbClr val="FFFFFF"/>
            </a:solidFill>
          </p:spPr>
          <p:txBody>
            <a:bodyPr/>
            <a:lstStyle/>
            <a:p>
              <a:endParaRPr lang="en-GB"/>
            </a:p>
          </p:txBody>
        </p:sp>
      </p:grpSp>
      <p:grpSp>
        <p:nvGrpSpPr>
          <p:cNvPr id="24" name="Group 24"/>
          <p:cNvGrpSpPr/>
          <p:nvPr/>
        </p:nvGrpSpPr>
        <p:grpSpPr>
          <a:xfrm>
            <a:off x="13384663" y="4387662"/>
            <a:ext cx="3839445" cy="3581982"/>
            <a:chOff x="0" y="0"/>
            <a:chExt cx="5119260" cy="4775976"/>
          </a:xfrm>
        </p:grpSpPr>
        <p:sp>
          <p:nvSpPr>
            <p:cNvPr id="25" name="Freeform 25"/>
            <p:cNvSpPr/>
            <p:nvPr/>
          </p:nvSpPr>
          <p:spPr>
            <a:xfrm>
              <a:off x="0" y="0"/>
              <a:ext cx="5119260" cy="4775976"/>
            </a:xfrm>
            <a:custGeom>
              <a:avLst/>
              <a:gdLst/>
              <a:ahLst/>
              <a:cxnLst/>
              <a:rect l="l" t="t" r="r" b="b"/>
              <a:pathLst>
                <a:path w="5119260" h="4775976">
                  <a:moveTo>
                    <a:pt x="0" y="0"/>
                  </a:moveTo>
                  <a:lnTo>
                    <a:pt x="5119260" y="0"/>
                  </a:lnTo>
                  <a:lnTo>
                    <a:pt x="5119260" y="4775976"/>
                  </a:lnTo>
                  <a:lnTo>
                    <a:pt x="0" y="4775976"/>
                  </a:lnTo>
                  <a:close/>
                </a:path>
              </a:pathLst>
            </a:custGeom>
            <a:solidFill>
              <a:srgbClr val="000000">
                <a:alpha val="0"/>
              </a:srgbClr>
            </a:solidFill>
          </p:spPr>
          <p:txBody>
            <a:bodyPr/>
            <a:lstStyle/>
            <a:p>
              <a:endParaRPr lang="en-GB"/>
            </a:p>
          </p:txBody>
        </p:sp>
        <p:sp>
          <p:nvSpPr>
            <p:cNvPr id="26" name="TextBox 26"/>
            <p:cNvSpPr txBox="1"/>
            <p:nvPr/>
          </p:nvSpPr>
          <p:spPr>
            <a:xfrm>
              <a:off x="0" y="-47625"/>
              <a:ext cx="5119260" cy="4823601"/>
            </a:xfrm>
            <a:prstGeom prst="rect">
              <a:avLst/>
            </a:prstGeom>
          </p:spPr>
          <p:txBody>
            <a:bodyPr lIns="0" tIns="0" rIns="0" bIns="0" rtlCol="0" anchor="ctr"/>
            <a:lstStyle/>
            <a:p>
              <a:pPr algn="ctr">
                <a:lnSpc>
                  <a:spcPts val="5022"/>
                </a:lnSpc>
              </a:pPr>
              <a:r>
                <a:rPr lang="en-US" sz="4650">
                  <a:solidFill>
                    <a:srgbClr val="FFFFFF"/>
                  </a:solidFill>
                  <a:latin typeface="Calibri (MS)"/>
                  <a:ea typeface="Calibri (MS)"/>
                  <a:cs typeface="Calibri (MS)"/>
                  <a:sym typeface="Calibri (MS)"/>
                </a:rPr>
                <a:t>4- The Critical Industrial Relations School.</a:t>
              </a:r>
            </a:p>
          </p:txBody>
        </p:sp>
      </p:grpSp>
      <p:grpSp>
        <p:nvGrpSpPr>
          <p:cNvPr id="29" name="Group 29"/>
          <p:cNvGrpSpPr/>
          <p:nvPr/>
        </p:nvGrpSpPr>
        <p:grpSpPr>
          <a:xfrm>
            <a:off x="1257298" y="1521172"/>
            <a:ext cx="15773400" cy="794562"/>
            <a:chOff x="0" y="0"/>
            <a:chExt cx="21031200" cy="1059416"/>
          </a:xfrm>
        </p:grpSpPr>
        <p:sp>
          <p:nvSpPr>
            <p:cNvPr id="30" name="Freeform 30"/>
            <p:cNvSpPr/>
            <p:nvPr/>
          </p:nvSpPr>
          <p:spPr>
            <a:xfrm>
              <a:off x="0" y="0"/>
              <a:ext cx="21031200" cy="1059416"/>
            </a:xfrm>
            <a:custGeom>
              <a:avLst/>
              <a:gdLst/>
              <a:ahLst/>
              <a:cxnLst/>
              <a:rect l="l" t="t" r="r" b="b"/>
              <a:pathLst>
                <a:path w="21031200" h="1059416">
                  <a:moveTo>
                    <a:pt x="0" y="0"/>
                  </a:moveTo>
                  <a:lnTo>
                    <a:pt x="21031200" y="0"/>
                  </a:lnTo>
                  <a:lnTo>
                    <a:pt x="21031200" y="1059416"/>
                  </a:lnTo>
                  <a:lnTo>
                    <a:pt x="0" y="1059416"/>
                  </a:lnTo>
                  <a:close/>
                </a:path>
              </a:pathLst>
            </a:custGeom>
            <a:solidFill>
              <a:srgbClr val="000000">
                <a:alpha val="0"/>
              </a:srgbClr>
            </a:solidFill>
          </p:spPr>
          <p:txBody>
            <a:bodyPr/>
            <a:lstStyle/>
            <a:p>
              <a:endParaRPr lang="en-GB"/>
            </a:p>
          </p:txBody>
        </p:sp>
        <p:sp>
          <p:nvSpPr>
            <p:cNvPr id="31" name="TextBox 31"/>
            <p:cNvSpPr txBox="1"/>
            <p:nvPr/>
          </p:nvSpPr>
          <p:spPr>
            <a:xfrm>
              <a:off x="0" y="-66675"/>
              <a:ext cx="21031200" cy="1126091"/>
            </a:xfrm>
            <a:prstGeom prst="rect">
              <a:avLst/>
            </a:prstGeom>
          </p:spPr>
          <p:txBody>
            <a:bodyPr lIns="0" tIns="0" rIns="0" bIns="0" rtlCol="0" anchor="ctr"/>
            <a:lstStyle/>
            <a:p>
              <a:pPr algn="ctr">
                <a:lnSpc>
                  <a:spcPts val="6415"/>
                </a:lnSpc>
              </a:pPr>
              <a:r>
                <a:rPr lang="en-US" sz="5940" b="1" dirty="0">
                  <a:solidFill>
                    <a:srgbClr val="203864"/>
                  </a:solidFill>
                  <a:latin typeface="Calibri (MS) Bold"/>
                  <a:ea typeface="Calibri (MS) Bold"/>
                  <a:cs typeface="Calibri (MS) Bold"/>
                  <a:sym typeface="Calibri (MS) Bold"/>
                </a:rPr>
                <a:t>Schools of Thought</a:t>
              </a:r>
            </a:p>
          </p:txBody>
        </p:sp>
      </p:grpSp>
      <p:pic>
        <p:nvPicPr>
          <p:cNvPr id="32" name="Graphic 21">
            <a:extLst>
              <a:ext uri="{FF2B5EF4-FFF2-40B4-BE49-F238E27FC236}">
                <a16:creationId xmlns:a16="http://schemas.microsoft.com/office/drawing/2014/main" id="{E21EB96F-C422-9F3E-DF53-43BEA1F296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244678" cy="1048112"/>
          </a:xfrm>
          <a:prstGeom prst="rect">
            <a:avLst/>
          </a:prstGeom>
        </p:spPr>
      </p:pic>
    </p:spTree>
  </p:cSld>
  <p:clrMapOvr>
    <a:masterClrMapping/>
  </p:clrMapOvr>
  <p:transition>
    <p:fad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1257300" y="1741470"/>
            <a:ext cx="15773400" cy="794562"/>
            <a:chOff x="0" y="0"/>
            <a:chExt cx="21031200" cy="1059416"/>
          </a:xfrm>
        </p:grpSpPr>
        <p:sp>
          <p:nvSpPr>
            <p:cNvPr id="4" name="Freeform 4"/>
            <p:cNvSpPr/>
            <p:nvPr/>
          </p:nvSpPr>
          <p:spPr>
            <a:xfrm>
              <a:off x="0" y="0"/>
              <a:ext cx="21031200" cy="1059416"/>
            </a:xfrm>
            <a:custGeom>
              <a:avLst/>
              <a:gdLst/>
              <a:ahLst/>
              <a:cxnLst/>
              <a:rect l="l" t="t" r="r" b="b"/>
              <a:pathLst>
                <a:path w="21031200" h="1059416">
                  <a:moveTo>
                    <a:pt x="0" y="0"/>
                  </a:moveTo>
                  <a:lnTo>
                    <a:pt x="21031200" y="0"/>
                  </a:lnTo>
                  <a:lnTo>
                    <a:pt x="21031200" y="1059416"/>
                  </a:lnTo>
                  <a:lnTo>
                    <a:pt x="0" y="1059416"/>
                  </a:lnTo>
                  <a:close/>
                </a:path>
              </a:pathLst>
            </a:custGeom>
            <a:solidFill>
              <a:srgbClr val="000000">
                <a:alpha val="0"/>
              </a:srgbClr>
            </a:solidFill>
          </p:spPr>
          <p:txBody>
            <a:bodyPr/>
            <a:lstStyle/>
            <a:p>
              <a:endParaRPr lang="en-GB"/>
            </a:p>
          </p:txBody>
        </p:sp>
        <p:sp>
          <p:nvSpPr>
            <p:cNvPr id="5" name="TextBox 5"/>
            <p:cNvSpPr txBox="1"/>
            <p:nvPr/>
          </p:nvSpPr>
          <p:spPr>
            <a:xfrm>
              <a:off x="0" y="-66675"/>
              <a:ext cx="21031200" cy="1126091"/>
            </a:xfrm>
            <a:prstGeom prst="rect">
              <a:avLst/>
            </a:prstGeom>
          </p:spPr>
          <p:txBody>
            <a:bodyPr lIns="0" tIns="0" rIns="0" bIns="0" rtlCol="0" anchor="ctr"/>
            <a:lstStyle/>
            <a:p>
              <a:pPr algn="ctr">
                <a:lnSpc>
                  <a:spcPts val="6415"/>
                </a:lnSpc>
              </a:pPr>
              <a:r>
                <a:rPr lang="en-US" sz="5940" b="1">
                  <a:solidFill>
                    <a:srgbClr val="203864"/>
                  </a:solidFill>
                  <a:latin typeface="Calibri (MS) Bold"/>
                  <a:ea typeface="Calibri (MS) Bold"/>
                  <a:cs typeface="Calibri (MS) Bold"/>
                  <a:sym typeface="Calibri (MS) Bold"/>
                </a:rPr>
                <a:t>Four Schools of Thought</a:t>
              </a:r>
            </a:p>
          </p:txBody>
        </p:sp>
      </p:grpSp>
      <p:sp>
        <p:nvSpPr>
          <p:cNvPr id="6" name="TextBox 6"/>
          <p:cNvSpPr txBox="1"/>
          <p:nvPr/>
        </p:nvSpPr>
        <p:spPr>
          <a:xfrm>
            <a:off x="1348740" y="2863196"/>
            <a:ext cx="15590520" cy="6356528"/>
          </a:xfrm>
          <a:prstGeom prst="rect">
            <a:avLst/>
          </a:prstGeom>
        </p:spPr>
        <p:txBody>
          <a:bodyPr lIns="0" tIns="0" rIns="0" bIns="0" rtlCol="0" anchor="t">
            <a:spAutoFit/>
          </a:bodyPr>
          <a:lstStyle/>
          <a:p>
            <a:pPr algn="l">
              <a:lnSpc>
                <a:spcPts val="4536"/>
              </a:lnSpc>
            </a:pPr>
            <a:r>
              <a:rPr lang="en-US" sz="4200">
                <a:solidFill>
                  <a:srgbClr val="000000"/>
                </a:solidFill>
                <a:latin typeface="Calibri (MS)"/>
                <a:ea typeface="Calibri (MS)"/>
                <a:cs typeface="Calibri (MS)"/>
                <a:sym typeface="Calibri (MS)"/>
              </a:rPr>
              <a:t>The schools reflect alternative perspectives on the fundamental assumptions of human resources and industrial relations</a:t>
            </a:r>
          </a:p>
          <a:p>
            <a:pPr marL="760095" lvl="1" indent="-380048" algn="l">
              <a:lnSpc>
                <a:spcPts val="4536"/>
              </a:lnSpc>
              <a:buFont typeface="Arial"/>
              <a:buChar char="•"/>
            </a:pPr>
            <a:r>
              <a:rPr lang="en-US" sz="4200">
                <a:solidFill>
                  <a:srgbClr val="000000"/>
                </a:solidFill>
                <a:latin typeface="Calibri (MS)"/>
                <a:ea typeface="Calibri (MS)"/>
                <a:cs typeface="Calibri (MS)"/>
                <a:sym typeface="Calibri (MS)"/>
              </a:rPr>
              <a:t>Is labor just a commodity?</a:t>
            </a:r>
          </a:p>
          <a:p>
            <a:pPr marL="760095" lvl="1" indent="-380048" algn="l">
              <a:lnSpc>
                <a:spcPts val="4536"/>
              </a:lnSpc>
              <a:buFont typeface="Arial"/>
              <a:buChar char="•"/>
            </a:pPr>
            <a:r>
              <a:rPr lang="en-US" sz="4200">
                <a:solidFill>
                  <a:srgbClr val="000000"/>
                </a:solidFill>
                <a:latin typeface="Calibri (MS)"/>
                <a:ea typeface="Calibri (MS)"/>
                <a:cs typeface="Calibri (MS)"/>
                <a:sym typeface="Calibri (MS)"/>
              </a:rPr>
              <a:t>Are employers and employees equals in competitive labor markets?</a:t>
            </a:r>
          </a:p>
          <a:p>
            <a:pPr marL="760095" lvl="1" indent="-380048" algn="l">
              <a:lnSpc>
                <a:spcPts val="4536"/>
              </a:lnSpc>
              <a:buFont typeface="Arial"/>
              <a:buChar char="•"/>
            </a:pPr>
            <a:r>
              <a:rPr lang="en-US" sz="4200">
                <a:solidFill>
                  <a:srgbClr val="000000"/>
                </a:solidFill>
                <a:latin typeface="Calibri (MS)"/>
                <a:ea typeface="Calibri (MS)"/>
                <a:cs typeface="Calibri (MS)"/>
                <a:sym typeface="Calibri (MS)"/>
              </a:rPr>
              <a:t>What is the nature of conflict between employers and employees?</a:t>
            </a:r>
          </a:p>
          <a:p>
            <a:pPr marL="760095" lvl="1" indent="-380048" algn="l">
              <a:lnSpc>
                <a:spcPts val="4536"/>
              </a:lnSpc>
            </a:pPr>
            <a:r>
              <a:rPr lang="en-US" sz="4200">
                <a:solidFill>
                  <a:srgbClr val="000000"/>
                </a:solidFill>
                <a:latin typeface="Calibri (MS)"/>
                <a:ea typeface="Calibri (MS)"/>
                <a:cs typeface="Calibri (MS)"/>
                <a:sym typeface="Calibri (MS)"/>
              </a:rPr>
              <a:t>Essential for understanding views of labor unions (plus views of HRM and other work-related institutions)</a:t>
            </a:r>
          </a:p>
          <a:p>
            <a:pPr marL="760095" lvl="1" indent="-380048" algn="l">
              <a:lnSpc>
                <a:spcPts val="4536"/>
              </a:lnSpc>
            </a:pPr>
            <a:endParaRPr lang="en-US" sz="4200">
              <a:solidFill>
                <a:srgbClr val="000000"/>
              </a:solidFill>
              <a:latin typeface="Calibri (MS)"/>
              <a:ea typeface="Calibri (MS)"/>
              <a:cs typeface="Calibri (MS)"/>
              <a:sym typeface="Calibri (MS)"/>
            </a:endParaRPr>
          </a:p>
        </p:txBody>
      </p:sp>
      <p:pic>
        <p:nvPicPr>
          <p:cNvPr id="9" name="Graphic 21">
            <a:extLst>
              <a:ext uri="{FF2B5EF4-FFF2-40B4-BE49-F238E27FC236}">
                <a16:creationId xmlns:a16="http://schemas.microsoft.com/office/drawing/2014/main" id="{8F82993C-D6E1-9FD9-3C0E-DD494FB77F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244678" cy="1048112"/>
          </a:xfrm>
          <a:prstGeom prst="rect">
            <a:avLst/>
          </a:prstGeom>
        </p:spPr>
      </p:pic>
    </p:spTree>
  </p:cSld>
  <p:clrMapOvr>
    <a:masterClrMapping/>
  </p:clrMapOvr>
  <p:transition>
    <p:fad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5" name="Group 5"/>
          <p:cNvGrpSpPr/>
          <p:nvPr/>
        </p:nvGrpSpPr>
        <p:grpSpPr>
          <a:xfrm>
            <a:off x="0" y="3494316"/>
            <a:ext cx="18288000" cy="1649184"/>
            <a:chOff x="0" y="0"/>
            <a:chExt cx="24384000" cy="2198912"/>
          </a:xfrm>
        </p:grpSpPr>
        <p:sp>
          <p:nvSpPr>
            <p:cNvPr id="6" name="Freeform 6"/>
            <p:cNvSpPr/>
            <p:nvPr/>
          </p:nvSpPr>
          <p:spPr>
            <a:xfrm>
              <a:off x="0" y="0"/>
              <a:ext cx="24384000" cy="2198912"/>
            </a:xfrm>
            <a:custGeom>
              <a:avLst/>
              <a:gdLst/>
              <a:ahLst/>
              <a:cxnLst/>
              <a:rect l="l" t="t" r="r" b="b"/>
              <a:pathLst>
                <a:path w="24384000" h="2198912">
                  <a:moveTo>
                    <a:pt x="0" y="0"/>
                  </a:moveTo>
                  <a:lnTo>
                    <a:pt x="24384000" y="0"/>
                  </a:lnTo>
                  <a:lnTo>
                    <a:pt x="24384000" y="2198912"/>
                  </a:lnTo>
                  <a:lnTo>
                    <a:pt x="0" y="2198912"/>
                  </a:lnTo>
                  <a:close/>
                </a:path>
              </a:pathLst>
            </a:custGeom>
            <a:solidFill>
              <a:srgbClr val="000000">
                <a:alpha val="0"/>
              </a:srgbClr>
            </a:solidFill>
          </p:spPr>
          <p:txBody>
            <a:bodyPr/>
            <a:lstStyle/>
            <a:p>
              <a:endParaRPr lang="en-GB"/>
            </a:p>
          </p:txBody>
        </p:sp>
        <p:sp>
          <p:nvSpPr>
            <p:cNvPr id="7" name="TextBox 7"/>
            <p:cNvSpPr txBox="1"/>
            <p:nvPr/>
          </p:nvSpPr>
          <p:spPr>
            <a:xfrm>
              <a:off x="0" y="-85725"/>
              <a:ext cx="24384000" cy="2284637"/>
            </a:xfrm>
            <a:prstGeom prst="rect">
              <a:avLst/>
            </a:prstGeom>
          </p:spPr>
          <p:txBody>
            <a:bodyPr lIns="0" tIns="0" rIns="0" bIns="0" rtlCol="0" anchor="b"/>
            <a:lstStyle/>
            <a:p>
              <a:pPr algn="ctr">
                <a:lnSpc>
                  <a:spcPts val="9720"/>
                </a:lnSpc>
              </a:pPr>
              <a:r>
                <a:rPr lang="en-US" sz="9000" b="1">
                  <a:solidFill>
                    <a:srgbClr val="203864"/>
                  </a:solidFill>
                  <a:latin typeface="Calibri (MS) Bold"/>
                  <a:ea typeface="Calibri (MS) Bold"/>
                  <a:cs typeface="Calibri (MS) Bold"/>
                  <a:sym typeface="Calibri (MS) Bold"/>
                </a:rPr>
                <a:t>Competing Views of Labor Unions</a:t>
              </a:r>
            </a:p>
          </p:txBody>
        </p:sp>
      </p:grpSp>
      <p:pic>
        <p:nvPicPr>
          <p:cNvPr id="8" name="Graphic 21">
            <a:extLst>
              <a:ext uri="{FF2B5EF4-FFF2-40B4-BE49-F238E27FC236}">
                <a16:creationId xmlns:a16="http://schemas.microsoft.com/office/drawing/2014/main" id="{4A47AB5A-5316-E698-260C-1F57DC782F9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244678" cy="1048112"/>
          </a:xfrm>
          <a:prstGeom prst="rect">
            <a:avLst/>
          </a:prstGeom>
        </p:spPr>
      </p:pic>
    </p:spTree>
  </p:cSld>
  <p:clrMapOvr>
    <a:masterClrMapping/>
  </p:clrMapOvr>
  <p:transition>
    <p:fad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14020800" y="9885888"/>
            <a:ext cx="4267200" cy="547688"/>
            <a:chOff x="0" y="0"/>
            <a:chExt cx="5689600" cy="730250"/>
          </a:xfrm>
        </p:grpSpPr>
        <p:sp>
          <p:nvSpPr>
            <p:cNvPr id="4" name="Freeform 4"/>
            <p:cNvSpPr/>
            <p:nvPr/>
          </p:nvSpPr>
          <p:spPr>
            <a:xfrm>
              <a:off x="0" y="0"/>
              <a:ext cx="5689600" cy="730250"/>
            </a:xfrm>
            <a:custGeom>
              <a:avLst/>
              <a:gdLst/>
              <a:ahLst/>
              <a:cxnLst/>
              <a:rect l="l" t="t" r="r" b="b"/>
              <a:pathLst>
                <a:path w="5689600" h="730250">
                  <a:moveTo>
                    <a:pt x="0" y="0"/>
                  </a:moveTo>
                  <a:lnTo>
                    <a:pt x="5689600" y="0"/>
                  </a:lnTo>
                  <a:lnTo>
                    <a:pt x="5689600" y="730250"/>
                  </a:lnTo>
                  <a:lnTo>
                    <a:pt x="0" y="730250"/>
                  </a:lnTo>
                  <a:close/>
                </a:path>
              </a:pathLst>
            </a:custGeom>
            <a:solidFill>
              <a:srgbClr val="000000">
                <a:alpha val="0"/>
              </a:srgbClr>
            </a:solidFill>
          </p:spPr>
          <p:txBody>
            <a:bodyPr/>
            <a:lstStyle/>
            <a:p>
              <a:endParaRPr lang="en-GB"/>
            </a:p>
          </p:txBody>
        </p:sp>
        <p:sp>
          <p:nvSpPr>
            <p:cNvPr id="5" name="TextBox 5"/>
            <p:cNvSpPr txBox="1"/>
            <p:nvPr/>
          </p:nvSpPr>
          <p:spPr>
            <a:xfrm>
              <a:off x="0" y="-28575"/>
              <a:ext cx="5689600" cy="758825"/>
            </a:xfrm>
            <a:prstGeom prst="rect">
              <a:avLst/>
            </a:prstGeom>
          </p:spPr>
          <p:txBody>
            <a:bodyPr lIns="0" tIns="0" rIns="0" bIns="0" rtlCol="0" anchor="ctr"/>
            <a:lstStyle/>
            <a:p>
              <a:pPr algn="r">
                <a:lnSpc>
                  <a:spcPts val="1620"/>
                </a:lnSpc>
              </a:pPr>
              <a:r>
                <a:rPr lang="en-US" sz="1350">
                  <a:solidFill>
                    <a:srgbClr val="FFFFFF"/>
                  </a:solidFill>
                  <a:latin typeface="Calibri (MS)"/>
                  <a:ea typeface="Calibri (MS)"/>
                  <a:cs typeface="Calibri (MS)"/>
                  <a:sym typeface="Calibri (MS)"/>
                </a:rPr>
                <a:t>‹#›</a:t>
              </a:r>
            </a:p>
          </p:txBody>
        </p:sp>
      </p:grpSp>
      <p:grpSp>
        <p:nvGrpSpPr>
          <p:cNvPr id="10" name="Group 10"/>
          <p:cNvGrpSpPr/>
          <p:nvPr/>
        </p:nvGrpSpPr>
        <p:grpSpPr>
          <a:xfrm>
            <a:off x="0" y="1579917"/>
            <a:ext cx="18288000" cy="914400"/>
            <a:chOff x="0" y="0"/>
            <a:chExt cx="24384000" cy="1219200"/>
          </a:xfrm>
        </p:grpSpPr>
        <p:sp>
          <p:nvSpPr>
            <p:cNvPr id="11" name="Freeform 11"/>
            <p:cNvSpPr/>
            <p:nvPr/>
          </p:nvSpPr>
          <p:spPr>
            <a:xfrm>
              <a:off x="0" y="0"/>
              <a:ext cx="24384000" cy="1219200"/>
            </a:xfrm>
            <a:custGeom>
              <a:avLst/>
              <a:gdLst/>
              <a:ahLst/>
              <a:cxnLst/>
              <a:rect l="l" t="t" r="r" b="b"/>
              <a:pathLst>
                <a:path w="24384000" h="1219200">
                  <a:moveTo>
                    <a:pt x="0" y="0"/>
                  </a:moveTo>
                  <a:lnTo>
                    <a:pt x="24384000" y="0"/>
                  </a:lnTo>
                  <a:lnTo>
                    <a:pt x="24384000" y="1219200"/>
                  </a:lnTo>
                  <a:lnTo>
                    <a:pt x="0" y="1219200"/>
                  </a:lnTo>
                  <a:close/>
                </a:path>
              </a:pathLst>
            </a:custGeom>
            <a:solidFill>
              <a:srgbClr val="000000">
                <a:alpha val="0"/>
              </a:srgbClr>
            </a:solidFill>
          </p:spPr>
          <p:txBody>
            <a:bodyPr/>
            <a:lstStyle/>
            <a:p>
              <a:endParaRPr lang="en-GB"/>
            </a:p>
          </p:txBody>
        </p:sp>
        <p:sp>
          <p:nvSpPr>
            <p:cNvPr id="12" name="TextBox 12"/>
            <p:cNvSpPr txBox="1"/>
            <p:nvPr/>
          </p:nvSpPr>
          <p:spPr>
            <a:xfrm>
              <a:off x="0" y="-57150"/>
              <a:ext cx="24384000" cy="1276350"/>
            </a:xfrm>
            <a:prstGeom prst="rect">
              <a:avLst/>
            </a:prstGeom>
          </p:spPr>
          <p:txBody>
            <a:bodyPr lIns="0" tIns="0" rIns="0" bIns="0" rtlCol="0" anchor="ctr"/>
            <a:lstStyle/>
            <a:p>
              <a:pPr algn="ctr">
                <a:lnSpc>
                  <a:spcPts val="5832"/>
                </a:lnSpc>
              </a:pPr>
              <a:r>
                <a:rPr lang="en-US" sz="5400" b="1">
                  <a:solidFill>
                    <a:srgbClr val="203864"/>
                  </a:solidFill>
                  <a:latin typeface="Calibri (MS) Bold"/>
                  <a:ea typeface="Calibri (MS) Bold"/>
                  <a:cs typeface="Calibri (MS) Bold"/>
                  <a:sym typeface="Calibri (MS) Bold"/>
                </a:rPr>
                <a:t>Competing Views of Labor Unions</a:t>
              </a:r>
            </a:p>
          </p:txBody>
        </p:sp>
      </p:grpSp>
      <p:graphicFrame>
        <p:nvGraphicFramePr>
          <p:cNvPr id="14" name="Table 14"/>
          <p:cNvGraphicFramePr>
            <a:graphicFrameLocks noGrp="1"/>
          </p:cNvGraphicFramePr>
          <p:nvPr>
            <p:extLst>
              <p:ext uri="{D42A27DB-BD31-4B8C-83A1-F6EECF244321}">
                <p14:modId xmlns:p14="http://schemas.microsoft.com/office/powerpoint/2010/main" val="2481802576"/>
              </p:ext>
            </p:extLst>
          </p:nvPr>
        </p:nvGraphicFramePr>
        <p:xfrm>
          <a:off x="1882317" y="3279603"/>
          <a:ext cx="14097000" cy="6222112"/>
        </p:xfrm>
        <a:graphic>
          <a:graphicData uri="http://schemas.openxmlformats.org/drawingml/2006/table">
            <a:tbl>
              <a:tblPr/>
              <a:tblGrid>
                <a:gridCol w="5036188">
                  <a:extLst>
                    <a:ext uri="{9D8B030D-6E8A-4147-A177-3AD203B41FA5}">
                      <a16:colId xmlns:a16="http://schemas.microsoft.com/office/drawing/2014/main" val="20000"/>
                    </a:ext>
                  </a:extLst>
                </a:gridCol>
                <a:gridCol w="9060812">
                  <a:extLst>
                    <a:ext uri="{9D8B030D-6E8A-4147-A177-3AD203B41FA5}">
                      <a16:colId xmlns:a16="http://schemas.microsoft.com/office/drawing/2014/main" val="20001"/>
                    </a:ext>
                  </a:extLst>
                </a:gridCol>
              </a:tblGrid>
              <a:tr h="626123">
                <a:tc>
                  <a:txBody>
                    <a:bodyPr/>
                    <a:lstStyle/>
                    <a:p>
                      <a:pPr algn="ctr">
                        <a:lnSpc>
                          <a:spcPts val="7200"/>
                        </a:lnSpc>
                        <a:defRPr/>
                      </a:pPr>
                      <a:r>
                        <a:rPr lang="en-US" sz="3000" b="1" dirty="0">
                          <a:solidFill>
                            <a:srgbClr val="000000"/>
                          </a:solidFill>
                          <a:latin typeface="Calibri (MS) Bold"/>
                          <a:ea typeface="Calibri (MS) Bold"/>
                          <a:cs typeface="Calibri (MS) Bold"/>
                          <a:sym typeface="Calibri (MS) Bold"/>
                        </a:rPr>
                        <a:t>In Each School of Thought…</a:t>
                      </a:r>
                      <a:endParaRPr lang="en-US" sz="1100" dirty="0"/>
                    </a:p>
                  </a:txBody>
                  <a:tcPr marT="91440" marB="9144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7920"/>
                        </a:lnSpc>
                        <a:defRPr/>
                      </a:pPr>
                      <a:r>
                        <a:rPr lang="en-US" sz="3300" b="1" dirty="0">
                          <a:solidFill>
                            <a:srgbClr val="000000"/>
                          </a:solidFill>
                          <a:latin typeface="Calibri (MS) Bold"/>
                          <a:ea typeface="Calibri (MS) Bold"/>
                          <a:cs typeface="Calibri (MS) Bold"/>
                          <a:sym typeface="Calibri (MS) Bold"/>
                        </a:rPr>
                        <a:t>Labor Unions are…</a:t>
                      </a:r>
                      <a:endParaRPr lang="en-US" sz="1100" dirty="0"/>
                    </a:p>
                    <a:p>
                      <a:pPr algn="ctr">
                        <a:lnSpc>
                          <a:spcPts val="3960"/>
                        </a:lnSpc>
                      </a:pPr>
                      <a:endParaRPr lang="en-US" sz="1100" dirty="0"/>
                    </a:p>
                  </a:txBody>
                  <a:tcPr marT="91440" marB="9144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847489">
                <a:tc>
                  <a:txBody>
                    <a:bodyPr/>
                    <a:lstStyle/>
                    <a:p>
                      <a:pPr algn="ctr">
                        <a:lnSpc>
                          <a:spcPts val="7200"/>
                        </a:lnSpc>
                        <a:defRPr/>
                      </a:pPr>
                      <a:r>
                        <a:rPr lang="en-US" sz="3000" dirty="0">
                          <a:solidFill>
                            <a:srgbClr val="008000"/>
                          </a:solidFill>
                          <a:latin typeface="Calibri (MS)"/>
                          <a:ea typeface="Calibri (MS)"/>
                          <a:cs typeface="Calibri (MS)"/>
                          <a:sym typeface="Calibri (MS)"/>
                        </a:rPr>
                        <a:t>Neoliberalism</a:t>
                      </a:r>
                      <a:endParaRPr lang="en-US" sz="1100" dirty="0"/>
                    </a:p>
                  </a:txBody>
                  <a:tcPr marT="91440" marB="9144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7200"/>
                        </a:lnSpc>
                        <a:defRPr/>
                      </a:pPr>
                      <a:r>
                        <a:rPr lang="en-US" sz="3000" b="1" i="1">
                          <a:solidFill>
                            <a:srgbClr val="008000"/>
                          </a:solidFill>
                          <a:latin typeface="Calibri (MS) Bold Italics"/>
                          <a:ea typeface="Calibri (MS) Bold Italics"/>
                          <a:cs typeface="Calibri (MS) Bold Italics"/>
                          <a:sym typeface="Calibri (MS) Bold Italics"/>
                        </a:rPr>
                        <a:t>Bad: </a:t>
                      </a:r>
                      <a:r>
                        <a:rPr lang="en-US" sz="3000">
                          <a:solidFill>
                            <a:srgbClr val="000000"/>
                          </a:solidFill>
                          <a:latin typeface="Calibri (MS)"/>
                          <a:ea typeface="Calibri (MS)"/>
                          <a:cs typeface="Calibri (MS)"/>
                          <a:sym typeface="Calibri (MS)"/>
                        </a:rPr>
                        <a:t>monopolies that benefit a few at the expense of everyone else.</a:t>
                      </a:r>
                      <a:endParaRPr lang="en-US" sz="1100"/>
                    </a:p>
                  </a:txBody>
                  <a:tcPr marT="91440" marB="9144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745838">
                <a:tc>
                  <a:txBody>
                    <a:bodyPr/>
                    <a:lstStyle/>
                    <a:p>
                      <a:pPr algn="ctr">
                        <a:lnSpc>
                          <a:spcPts val="7200"/>
                        </a:lnSpc>
                        <a:defRPr/>
                      </a:pPr>
                      <a:r>
                        <a:rPr lang="en-US" sz="3000">
                          <a:solidFill>
                            <a:srgbClr val="996600"/>
                          </a:solidFill>
                          <a:latin typeface="Calibri (MS)"/>
                          <a:ea typeface="Calibri (MS)"/>
                          <a:cs typeface="Calibri (MS)"/>
                          <a:sym typeface="Calibri (MS)"/>
                        </a:rPr>
                        <a:t>Human Resource</a:t>
                      </a:r>
                      <a:endParaRPr lang="en-US" sz="1100"/>
                    </a:p>
                    <a:p>
                      <a:pPr algn="ctr">
                        <a:lnSpc>
                          <a:spcPts val="7200"/>
                        </a:lnSpc>
                      </a:pPr>
                      <a:r>
                        <a:rPr lang="en-US" sz="3000">
                          <a:solidFill>
                            <a:srgbClr val="996600"/>
                          </a:solidFill>
                          <a:latin typeface="Calibri (MS)"/>
                          <a:ea typeface="Calibri (MS)"/>
                          <a:cs typeface="Calibri (MS)"/>
                          <a:sym typeface="Calibri (MS)"/>
                        </a:rPr>
                        <a:t>Management</a:t>
                      </a:r>
                    </a:p>
                  </a:txBody>
                  <a:tcPr marT="91440" marB="9144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7200"/>
                        </a:lnSpc>
                        <a:defRPr/>
                      </a:pPr>
                      <a:r>
                        <a:rPr lang="en-US" sz="3000" b="1" i="1" dirty="0">
                          <a:solidFill>
                            <a:srgbClr val="996600"/>
                          </a:solidFill>
                          <a:latin typeface="Calibri (MS) Bold Italics"/>
                          <a:ea typeface="Calibri (MS) Bold Italics"/>
                          <a:cs typeface="Calibri (MS) Bold Italics"/>
                          <a:sym typeface="Calibri (MS) Bold Italics"/>
                        </a:rPr>
                        <a:t>Unnecessary: </a:t>
                      </a:r>
                      <a:r>
                        <a:rPr lang="en-US" sz="3000" dirty="0">
                          <a:solidFill>
                            <a:srgbClr val="000000"/>
                          </a:solidFill>
                          <a:latin typeface="Calibri (MS)"/>
                          <a:ea typeface="Calibri (MS)"/>
                          <a:cs typeface="Calibri (MS)"/>
                          <a:sym typeface="Calibri (MS)"/>
                        </a:rPr>
                        <a:t>effective management policies are best. Also, unions add unproductive conflict. </a:t>
                      </a:r>
                      <a:endParaRPr lang="en-US" sz="1100" dirty="0"/>
                    </a:p>
                    <a:p>
                      <a:pPr algn="ctr">
                        <a:lnSpc>
                          <a:spcPts val="7200"/>
                        </a:lnSpc>
                      </a:pPr>
                      <a:endParaRPr lang="en-US" sz="1100" dirty="0"/>
                    </a:p>
                  </a:txBody>
                  <a:tcPr marT="91440" marB="9144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pic>
        <p:nvPicPr>
          <p:cNvPr id="17" name="Graphic 21">
            <a:extLst>
              <a:ext uri="{FF2B5EF4-FFF2-40B4-BE49-F238E27FC236}">
                <a16:creationId xmlns:a16="http://schemas.microsoft.com/office/drawing/2014/main" id="{D6C7529E-015F-6095-99E1-CC4F5A58456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244678" cy="1048112"/>
          </a:xfrm>
          <a:prstGeom prst="rect">
            <a:avLst/>
          </a:prstGeom>
        </p:spPr>
      </p:pic>
    </p:spTree>
  </p:cSld>
  <p:clrMapOvr>
    <a:masterClrMapping/>
  </p:clrMapOvr>
  <p:transition>
    <p:fad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7" name="Group 7"/>
          <p:cNvGrpSpPr/>
          <p:nvPr/>
        </p:nvGrpSpPr>
        <p:grpSpPr>
          <a:xfrm>
            <a:off x="14020800" y="9885888"/>
            <a:ext cx="4267200" cy="547688"/>
            <a:chOff x="0" y="0"/>
            <a:chExt cx="5689600" cy="730250"/>
          </a:xfrm>
        </p:grpSpPr>
        <p:sp>
          <p:nvSpPr>
            <p:cNvPr id="8" name="Freeform 8"/>
            <p:cNvSpPr/>
            <p:nvPr/>
          </p:nvSpPr>
          <p:spPr>
            <a:xfrm>
              <a:off x="0" y="0"/>
              <a:ext cx="5689600" cy="730250"/>
            </a:xfrm>
            <a:custGeom>
              <a:avLst/>
              <a:gdLst/>
              <a:ahLst/>
              <a:cxnLst/>
              <a:rect l="l" t="t" r="r" b="b"/>
              <a:pathLst>
                <a:path w="5689600" h="730250">
                  <a:moveTo>
                    <a:pt x="0" y="0"/>
                  </a:moveTo>
                  <a:lnTo>
                    <a:pt x="5689600" y="0"/>
                  </a:lnTo>
                  <a:lnTo>
                    <a:pt x="5689600" y="730250"/>
                  </a:lnTo>
                  <a:lnTo>
                    <a:pt x="0" y="730250"/>
                  </a:lnTo>
                  <a:close/>
                </a:path>
              </a:pathLst>
            </a:custGeom>
            <a:solidFill>
              <a:srgbClr val="000000">
                <a:alpha val="0"/>
              </a:srgbClr>
            </a:solidFill>
          </p:spPr>
          <p:txBody>
            <a:bodyPr/>
            <a:lstStyle/>
            <a:p>
              <a:endParaRPr lang="en-GB"/>
            </a:p>
          </p:txBody>
        </p:sp>
        <p:sp>
          <p:nvSpPr>
            <p:cNvPr id="9" name="TextBox 9"/>
            <p:cNvSpPr txBox="1"/>
            <p:nvPr/>
          </p:nvSpPr>
          <p:spPr>
            <a:xfrm>
              <a:off x="0" y="-28575"/>
              <a:ext cx="5689600" cy="758825"/>
            </a:xfrm>
            <a:prstGeom prst="rect">
              <a:avLst/>
            </a:prstGeom>
          </p:spPr>
          <p:txBody>
            <a:bodyPr lIns="0" tIns="0" rIns="0" bIns="0" rtlCol="0" anchor="ctr"/>
            <a:lstStyle/>
            <a:p>
              <a:pPr algn="r">
                <a:lnSpc>
                  <a:spcPts val="1620"/>
                </a:lnSpc>
              </a:pPr>
              <a:r>
                <a:rPr lang="en-US" sz="1350">
                  <a:solidFill>
                    <a:srgbClr val="FFFFFF"/>
                  </a:solidFill>
                  <a:latin typeface="Calibri (MS)"/>
                  <a:ea typeface="Calibri (MS)"/>
                  <a:cs typeface="Calibri (MS)"/>
                  <a:sym typeface="Calibri (MS)"/>
                </a:rPr>
                <a:t>‹#›</a:t>
              </a:r>
            </a:p>
          </p:txBody>
        </p:sp>
      </p:grpSp>
      <p:grpSp>
        <p:nvGrpSpPr>
          <p:cNvPr id="12" name="Group 12"/>
          <p:cNvGrpSpPr/>
          <p:nvPr/>
        </p:nvGrpSpPr>
        <p:grpSpPr>
          <a:xfrm>
            <a:off x="0" y="2013145"/>
            <a:ext cx="18288000" cy="914400"/>
            <a:chOff x="0" y="0"/>
            <a:chExt cx="24384000" cy="1219200"/>
          </a:xfrm>
        </p:grpSpPr>
        <p:sp>
          <p:nvSpPr>
            <p:cNvPr id="13" name="Freeform 13"/>
            <p:cNvSpPr/>
            <p:nvPr/>
          </p:nvSpPr>
          <p:spPr>
            <a:xfrm>
              <a:off x="0" y="0"/>
              <a:ext cx="24384000" cy="1219200"/>
            </a:xfrm>
            <a:custGeom>
              <a:avLst/>
              <a:gdLst/>
              <a:ahLst/>
              <a:cxnLst/>
              <a:rect l="l" t="t" r="r" b="b"/>
              <a:pathLst>
                <a:path w="24384000" h="1219200">
                  <a:moveTo>
                    <a:pt x="0" y="0"/>
                  </a:moveTo>
                  <a:lnTo>
                    <a:pt x="24384000" y="0"/>
                  </a:lnTo>
                  <a:lnTo>
                    <a:pt x="24384000" y="1219200"/>
                  </a:lnTo>
                  <a:lnTo>
                    <a:pt x="0" y="1219200"/>
                  </a:lnTo>
                  <a:close/>
                </a:path>
              </a:pathLst>
            </a:custGeom>
            <a:solidFill>
              <a:srgbClr val="000000">
                <a:alpha val="0"/>
              </a:srgbClr>
            </a:solidFill>
          </p:spPr>
          <p:txBody>
            <a:bodyPr/>
            <a:lstStyle/>
            <a:p>
              <a:endParaRPr lang="en-GB"/>
            </a:p>
          </p:txBody>
        </p:sp>
        <p:sp>
          <p:nvSpPr>
            <p:cNvPr id="14" name="TextBox 14"/>
            <p:cNvSpPr txBox="1"/>
            <p:nvPr/>
          </p:nvSpPr>
          <p:spPr>
            <a:xfrm>
              <a:off x="0" y="-57150"/>
              <a:ext cx="24384000" cy="1276350"/>
            </a:xfrm>
            <a:prstGeom prst="rect">
              <a:avLst/>
            </a:prstGeom>
          </p:spPr>
          <p:txBody>
            <a:bodyPr lIns="0" tIns="0" rIns="0" bIns="0" rtlCol="0" anchor="ctr"/>
            <a:lstStyle/>
            <a:p>
              <a:pPr algn="ctr">
                <a:lnSpc>
                  <a:spcPts val="5832"/>
                </a:lnSpc>
              </a:pPr>
              <a:r>
                <a:rPr lang="en-US" sz="5400" b="1">
                  <a:solidFill>
                    <a:srgbClr val="203864"/>
                  </a:solidFill>
                  <a:latin typeface="Calibri (MS) Bold"/>
                  <a:ea typeface="Calibri (MS) Bold"/>
                  <a:cs typeface="Calibri (MS) Bold"/>
                  <a:sym typeface="Calibri (MS) Bold"/>
                </a:rPr>
                <a:t>Competing Views of Labor Unions</a:t>
              </a:r>
            </a:p>
          </p:txBody>
        </p:sp>
      </p:grpSp>
      <p:graphicFrame>
        <p:nvGraphicFramePr>
          <p:cNvPr id="15" name="Table 15"/>
          <p:cNvGraphicFramePr>
            <a:graphicFrameLocks noGrp="1"/>
          </p:cNvGraphicFramePr>
          <p:nvPr/>
        </p:nvGraphicFramePr>
        <p:xfrm>
          <a:off x="0" y="3328343"/>
          <a:ext cx="17820401" cy="7112724"/>
        </p:xfrm>
        <a:graphic>
          <a:graphicData uri="http://schemas.openxmlformats.org/drawingml/2006/table">
            <a:tbl>
              <a:tblPr/>
              <a:tblGrid>
                <a:gridCol w="5557524">
                  <a:extLst>
                    <a:ext uri="{9D8B030D-6E8A-4147-A177-3AD203B41FA5}">
                      <a16:colId xmlns:a16="http://schemas.microsoft.com/office/drawing/2014/main" val="20000"/>
                    </a:ext>
                  </a:extLst>
                </a:gridCol>
                <a:gridCol w="12262877">
                  <a:extLst>
                    <a:ext uri="{9D8B030D-6E8A-4147-A177-3AD203B41FA5}">
                      <a16:colId xmlns:a16="http://schemas.microsoft.com/office/drawing/2014/main" val="20001"/>
                    </a:ext>
                  </a:extLst>
                </a:gridCol>
              </a:tblGrid>
              <a:tr h="1612604">
                <a:tc>
                  <a:txBody>
                    <a:bodyPr/>
                    <a:lstStyle/>
                    <a:p>
                      <a:pPr algn="ctr">
                        <a:lnSpc>
                          <a:spcPts val="7200"/>
                        </a:lnSpc>
                        <a:defRPr/>
                      </a:pPr>
                      <a:r>
                        <a:rPr lang="en-US" sz="3000" b="1">
                          <a:solidFill>
                            <a:srgbClr val="000000"/>
                          </a:solidFill>
                          <a:latin typeface="Calibri (MS) Bold"/>
                          <a:ea typeface="Calibri (MS) Bold"/>
                          <a:cs typeface="Calibri (MS) Bold"/>
                          <a:sym typeface="Calibri (MS) Bold"/>
                        </a:rPr>
                        <a:t>In Each School of Thought…</a:t>
                      </a:r>
                      <a:endParaRPr lang="en-US" sz="1100"/>
                    </a:p>
                  </a:txBody>
                  <a:tcPr marT="91440" marB="9144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7920"/>
                        </a:lnSpc>
                        <a:defRPr/>
                      </a:pPr>
                      <a:r>
                        <a:rPr lang="en-US" sz="3300" b="1">
                          <a:solidFill>
                            <a:srgbClr val="000000"/>
                          </a:solidFill>
                          <a:latin typeface="Calibri (MS) Bold"/>
                          <a:ea typeface="Calibri (MS) Bold"/>
                          <a:cs typeface="Calibri (MS) Bold"/>
                          <a:sym typeface="Calibri (MS) Bold"/>
                        </a:rPr>
                        <a:t>Labor Unions are…</a:t>
                      </a:r>
                      <a:endParaRPr lang="en-US" sz="1100"/>
                    </a:p>
                    <a:p>
                      <a:pPr algn="ctr">
                        <a:lnSpc>
                          <a:spcPts val="3960"/>
                        </a:lnSpc>
                      </a:pPr>
                      <a:endParaRPr lang="en-US" sz="1100"/>
                    </a:p>
                  </a:txBody>
                  <a:tcPr marT="91440" marB="9144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2750060">
                <a:tc>
                  <a:txBody>
                    <a:bodyPr/>
                    <a:lstStyle/>
                    <a:p>
                      <a:pPr algn="ctr">
                        <a:lnSpc>
                          <a:spcPts val="5400"/>
                        </a:lnSpc>
                        <a:defRPr/>
                      </a:pPr>
                      <a:r>
                        <a:rPr lang="en-US" sz="3000">
                          <a:solidFill>
                            <a:srgbClr val="0000CC"/>
                          </a:solidFill>
                          <a:latin typeface="Calibri (MS)"/>
                          <a:ea typeface="Calibri (MS)"/>
                          <a:cs typeface="Calibri (MS)"/>
                          <a:sym typeface="Calibri (MS)"/>
                        </a:rPr>
                        <a:t>Industrial Relations</a:t>
                      </a:r>
                      <a:endParaRPr lang="en-US" sz="1100"/>
                    </a:p>
                  </a:txBody>
                  <a:tcPr marT="91440" marB="9144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5400"/>
                        </a:lnSpc>
                        <a:defRPr/>
                      </a:pPr>
                      <a:r>
                        <a:rPr lang="en-US" sz="3000" b="1" i="1">
                          <a:solidFill>
                            <a:srgbClr val="0026AD"/>
                          </a:solidFill>
                          <a:latin typeface="Calibri (MS) Bold Italics"/>
                          <a:ea typeface="Calibri (MS) Bold Italics"/>
                          <a:cs typeface="Calibri (MS) Bold Italics"/>
                          <a:sym typeface="Calibri (MS) Bold Italics"/>
                        </a:rPr>
                        <a:t>Important:</a:t>
                      </a:r>
                      <a:r>
                        <a:rPr lang="en-US" sz="3000" b="1" i="1">
                          <a:solidFill>
                            <a:srgbClr val="000000"/>
                          </a:solidFill>
                          <a:latin typeface="Calibri (MS) Bold Italics"/>
                          <a:ea typeface="Calibri (MS) Bold Italics"/>
                          <a:cs typeface="Calibri (MS) Bold Italics"/>
                          <a:sym typeface="Calibri (MS) Bold Italics"/>
                        </a:rPr>
                        <a:t> </a:t>
                      </a:r>
                      <a:r>
                        <a:rPr lang="en-US" sz="3000">
                          <a:solidFill>
                            <a:srgbClr val="000000"/>
                          </a:solidFill>
                          <a:latin typeface="Calibri (MS)"/>
                          <a:ea typeface="Calibri (MS)"/>
                          <a:cs typeface="Calibri (MS)"/>
                          <a:sym typeface="Calibri (MS)"/>
                        </a:rPr>
                        <a:t>necessary to counter corporate bargaining power and to balance efficiency, equity, and voice in democratic, capitalist societies. </a:t>
                      </a:r>
                      <a:endParaRPr lang="en-US" sz="1100"/>
                    </a:p>
                    <a:p>
                      <a:pPr algn="ctr">
                        <a:lnSpc>
                          <a:spcPts val="5400"/>
                        </a:lnSpc>
                      </a:pPr>
                      <a:endParaRPr lang="en-US" sz="1100"/>
                    </a:p>
                  </a:txBody>
                  <a:tcPr marT="91440" marB="9144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2750060">
                <a:tc>
                  <a:txBody>
                    <a:bodyPr/>
                    <a:lstStyle/>
                    <a:p>
                      <a:pPr algn="ctr">
                        <a:lnSpc>
                          <a:spcPts val="5400"/>
                        </a:lnSpc>
                        <a:defRPr/>
                      </a:pPr>
                      <a:r>
                        <a:rPr lang="en-US" sz="3000">
                          <a:solidFill>
                            <a:srgbClr val="C30C20"/>
                          </a:solidFill>
                          <a:latin typeface="Calibri (MS)"/>
                          <a:ea typeface="Calibri (MS)"/>
                          <a:cs typeface="Calibri (MS)"/>
                          <a:sym typeface="Calibri (MS)"/>
                        </a:rPr>
                        <a:t>Critical (Marxist) Industrial </a:t>
                      </a:r>
                      <a:endParaRPr lang="en-US" sz="1100"/>
                    </a:p>
                    <a:p>
                      <a:pPr algn="ctr">
                        <a:lnSpc>
                          <a:spcPts val="5400"/>
                        </a:lnSpc>
                      </a:pPr>
                      <a:r>
                        <a:rPr lang="en-US" sz="3000">
                          <a:solidFill>
                            <a:srgbClr val="C30C20"/>
                          </a:solidFill>
                          <a:latin typeface="Calibri (MS)"/>
                          <a:ea typeface="Calibri (MS)"/>
                          <a:cs typeface="Calibri (MS)"/>
                          <a:sym typeface="Calibri (MS)"/>
                        </a:rPr>
                        <a:t>Relations</a:t>
                      </a:r>
                    </a:p>
                  </a:txBody>
                  <a:tcPr marT="91440" marB="9144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5400"/>
                        </a:lnSpc>
                        <a:defRPr/>
                      </a:pPr>
                      <a:r>
                        <a:rPr lang="en-US" sz="3000" b="1" i="1">
                          <a:solidFill>
                            <a:srgbClr val="C30C20"/>
                          </a:solidFill>
                          <a:latin typeface="Calibri (MS) Bold Italics"/>
                          <a:ea typeface="Calibri (MS) Bold Italics"/>
                          <a:cs typeface="Calibri (MS) Bold Italics"/>
                          <a:sym typeface="Calibri (MS) Bold Italics"/>
                        </a:rPr>
                        <a:t>Important but inadequate:</a:t>
                      </a:r>
                      <a:r>
                        <a:rPr lang="en-US" sz="3000" b="1" i="1">
                          <a:solidFill>
                            <a:srgbClr val="FF0000"/>
                          </a:solidFill>
                          <a:latin typeface="Calibri (MS) Bold Italics"/>
                          <a:ea typeface="Calibri (MS) Bold Italics"/>
                          <a:cs typeface="Calibri (MS) Bold Italics"/>
                          <a:sym typeface="Calibri (MS) Bold Italics"/>
                        </a:rPr>
                        <a:t> </a:t>
                      </a:r>
                      <a:r>
                        <a:rPr lang="en-US" sz="3000">
                          <a:solidFill>
                            <a:srgbClr val="000000"/>
                          </a:solidFill>
                          <a:latin typeface="Calibri (MS)"/>
                          <a:ea typeface="Calibri (MS)"/>
                          <a:cs typeface="Calibri (MS)"/>
                          <a:sym typeface="Calibri (MS)"/>
                        </a:rPr>
                        <a:t>An important mechanism for the struggle against capitalists and for protecting workers, but with systemic imbalances, need greater socio-political changes for true reform. </a:t>
                      </a:r>
                      <a:endParaRPr lang="en-US" sz="1100"/>
                    </a:p>
                  </a:txBody>
                  <a:tcPr marT="91440" marB="9144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pic>
        <p:nvPicPr>
          <p:cNvPr id="16" name="Graphic 21">
            <a:extLst>
              <a:ext uri="{FF2B5EF4-FFF2-40B4-BE49-F238E27FC236}">
                <a16:creationId xmlns:a16="http://schemas.microsoft.com/office/drawing/2014/main" id="{B8EA3A00-1717-8497-1056-21115D3598C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244678" cy="1048112"/>
          </a:xfrm>
          <a:prstGeom prst="rect">
            <a:avLst/>
          </a:prstGeom>
        </p:spPr>
      </p:pic>
    </p:spTree>
  </p:cSld>
  <p:clrMapOvr>
    <a:masterClrMapping/>
  </p:clrMapOvr>
  <p:transition>
    <p:fade/>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1257300" y="1494890"/>
            <a:ext cx="15773400" cy="1041143"/>
            <a:chOff x="0" y="0"/>
            <a:chExt cx="21031200" cy="1388190"/>
          </a:xfrm>
        </p:grpSpPr>
        <p:sp>
          <p:nvSpPr>
            <p:cNvPr id="4" name="Freeform 4"/>
            <p:cNvSpPr/>
            <p:nvPr/>
          </p:nvSpPr>
          <p:spPr>
            <a:xfrm>
              <a:off x="0" y="0"/>
              <a:ext cx="21031200" cy="1388190"/>
            </a:xfrm>
            <a:custGeom>
              <a:avLst/>
              <a:gdLst/>
              <a:ahLst/>
              <a:cxnLst/>
              <a:rect l="l" t="t" r="r" b="b"/>
              <a:pathLst>
                <a:path w="21031200" h="1388190">
                  <a:moveTo>
                    <a:pt x="0" y="0"/>
                  </a:moveTo>
                  <a:lnTo>
                    <a:pt x="21031200" y="0"/>
                  </a:lnTo>
                  <a:lnTo>
                    <a:pt x="21031200" y="1388190"/>
                  </a:lnTo>
                  <a:lnTo>
                    <a:pt x="0" y="1388190"/>
                  </a:lnTo>
                  <a:close/>
                </a:path>
              </a:pathLst>
            </a:custGeom>
            <a:solidFill>
              <a:srgbClr val="000000">
                <a:alpha val="0"/>
              </a:srgbClr>
            </a:solidFill>
          </p:spPr>
          <p:txBody>
            <a:bodyPr/>
            <a:lstStyle/>
            <a:p>
              <a:endParaRPr lang="en-GB"/>
            </a:p>
          </p:txBody>
        </p:sp>
        <p:sp>
          <p:nvSpPr>
            <p:cNvPr id="5" name="TextBox 5"/>
            <p:cNvSpPr txBox="1"/>
            <p:nvPr/>
          </p:nvSpPr>
          <p:spPr>
            <a:xfrm>
              <a:off x="0" y="-66675"/>
              <a:ext cx="21031200" cy="1454865"/>
            </a:xfrm>
            <a:prstGeom prst="rect">
              <a:avLst/>
            </a:prstGeom>
          </p:spPr>
          <p:txBody>
            <a:bodyPr lIns="0" tIns="0" rIns="0" bIns="0" rtlCol="0" anchor="ctr"/>
            <a:lstStyle/>
            <a:p>
              <a:pPr algn="ctr">
                <a:lnSpc>
                  <a:spcPts val="6415"/>
                </a:lnSpc>
              </a:pPr>
              <a:r>
                <a:rPr lang="en-US" sz="5940" b="1">
                  <a:solidFill>
                    <a:srgbClr val="203864"/>
                  </a:solidFill>
                  <a:latin typeface="Calibri (MS) Bold"/>
                  <a:ea typeface="Calibri (MS) Bold"/>
                  <a:cs typeface="Calibri (MS) Bold"/>
                  <a:sym typeface="Calibri (MS) Bold"/>
                </a:rPr>
                <a:t>Competing Views of Labor Unions</a:t>
              </a:r>
            </a:p>
          </p:txBody>
        </p:sp>
      </p:grpSp>
      <p:sp>
        <p:nvSpPr>
          <p:cNvPr id="6" name="TextBox 6"/>
          <p:cNvSpPr txBox="1"/>
          <p:nvPr/>
        </p:nvSpPr>
        <p:spPr>
          <a:xfrm>
            <a:off x="1348740" y="2746058"/>
            <a:ext cx="15590520" cy="6473667"/>
          </a:xfrm>
          <a:prstGeom prst="rect">
            <a:avLst/>
          </a:prstGeom>
        </p:spPr>
        <p:txBody>
          <a:bodyPr lIns="0" tIns="0" rIns="0" bIns="0" rtlCol="0" anchor="t">
            <a:spAutoFit/>
          </a:bodyPr>
          <a:lstStyle/>
          <a:p>
            <a:pPr algn="l">
              <a:lnSpc>
                <a:spcPts val="4536"/>
              </a:lnSpc>
            </a:pPr>
            <a:r>
              <a:rPr lang="en-US" sz="4200">
                <a:solidFill>
                  <a:srgbClr val="000000"/>
                </a:solidFill>
                <a:latin typeface="Calibri (MS)"/>
                <a:ea typeface="Calibri (MS)"/>
                <a:cs typeface="Calibri (MS)"/>
                <a:sym typeface="Calibri (MS)"/>
              </a:rPr>
              <a:t>To understand labor unions and labor relations it is imperative to understand the beliefs of the different schools of thought</a:t>
            </a:r>
          </a:p>
          <a:p>
            <a:pPr algn="l">
              <a:lnSpc>
                <a:spcPts val="4536"/>
              </a:lnSpc>
            </a:pPr>
            <a:r>
              <a:rPr lang="en-US" sz="4200">
                <a:solidFill>
                  <a:srgbClr val="000000"/>
                </a:solidFill>
                <a:latin typeface="Calibri (MS)"/>
                <a:ea typeface="Calibri (MS)"/>
                <a:cs typeface="Calibri (MS)"/>
                <a:sym typeface="Calibri (MS)"/>
              </a:rPr>
              <a:t>More generally, these four schools of thought continue to be the key frameworks for analyzing all aspects of the employment relationship in the 21st century and for thinking about how to improve employment issues</a:t>
            </a:r>
          </a:p>
          <a:p>
            <a:pPr algn="l">
              <a:lnSpc>
                <a:spcPts val="4536"/>
              </a:lnSpc>
            </a:pPr>
            <a:endParaRPr lang="en-US" sz="4200">
              <a:solidFill>
                <a:srgbClr val="000000"/>
              </a:solidFill>
              <a:latin typeface="Calibri (MS)"/>
              <a:ea typeface="Calibri (MS)"/>
              <a:cs typeface="Calibri (MS)"/>
              <a:sym typeface="Calibri (MS)"/>
            </a:endParaRPr>
          </a:p>
        </p:txBody>
      </p:sp>
      <p:pic>
        <p:nvPicPr>
          <p:cNvPr id="9" name="Graphic 21">
            <a:extLst>
              <a:ext uri="{FF2B5EF4-FFF2-40B4-BE49-F238E27FC236}">
                <a16:creationId xmlns:a16="http://schemas.microsoft.com/office/drawing/2014/main" id="{303442AB-F6A1-309F-4ECF-70E17D6EF4C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244678" cy="1048112"/>
          </a:xfrm>
          <a:prstGeom prst="rect">
            <a:avLst/>
          </a:prstGeom>
        </p:spPr>
      </p:pic>
    </p:spTree>
  </p:cSld>
  <p:clrMapOvr>
    <a:masterClrMapping/>
  </p:clrMapOvr>
  <p:transition>
    <p:fade/>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11824720" y="1470615"/>
            <a:ext cx="6192633" cy="7428464"/>
            <a:chOff x="0" y="0"/>
            <a:chExt cx="8256844" cy="9904618"/>
          </a:xfrm>
        </p:grpSpPr>
        <p:sp>
          <p:nvSpPr>
            <p:cNvPr id="4" name="Freeform 4"/>
            <p:cNvSpPr/>
            <p:nvPr/>
          </p:nvSpPr>
          <p:spPr>
            <a:xfrm>
              <a:off x="0" y="0"/>
              <a:ext cx="8256905" cy="9904603"/>
            </a:xfrm>
            <a:custGeom>
              <a:avLst/>
              <a:gdLst/>
              <a:ahLst/>
              <a:cxnLst/>
              <a:rect l="l" t="t" r="r" b="b"/>
              <a:pathLst>
                <a:path w="8256905" h="9904603">
                  <a:moveTo>
                    <a:pt x="0" y="506984"/>
                  </a:moveTo>
                  <a:cubicBezTo>
                    <a:pt x="0" y="226949"/>
                    <a:pt x="226949" y="0"/>
                    <a:pt x="506984" y="0"/>
                  </a:cubicBezTo>
                  <a:lnTo>
                    <a:pt x="7749921" y="0"/>
                  </a:lnTo>
                  <a:cubicBezTo>
                    <a:pt x="8029956" y="0"/>
                    <a:pt x="8256905" y="226949"/>
                    <a:pt x="8256905" y="506984"/>
                  </a:cubicBezTo>
                  <a:lnTo>
                    <a:pt x="8256905" y="9397619"/>
                  </a:lnTo>
                  <a:cubicBezTo>
                    <a:pt x="8256905" y="9677653"/>
                    <a:pt x="8029956" y="9904602"/>
                    <a:pt x="7749921" y="9904602"/>
                  </a:cubicBezTo>
                  <a:lnTo>
                    <a:pt x="506984" y="9904602"/>
                  </a:lnTo>
                  <a:cubicBezTo>
                    <a:pt x="226949" y="9904603"/>
                    <a:pt x="0" y="9677654"/>
                    <a:pt x="0" y="9397619"/>
                  </a:cubicBezTo>
                  <a:close/>
                </a:path>
              </a:pathLst>
            </a:custGeom>
            <a:solidFill>
              <a:srgbClr val="00B0F0">
                <a:alpha val="38039"/>
              </a:srgbClr>
            </a:solidFill>
          </p:spPr>
          <p:txBody>
            <a:bodyPr/>
            <a:lstStyle/>
            <a:p>
              <a:endParaRPr lang="en-GB"/>
            </a:p>
          </p:txBody>
        </p:sp>
      </p:grpSp>
      <p:grpSp>
        <p:nvGrpSpPr>
          <p:cNvPr id="5" name="Group 5"/>
          <p:cNvGrpSpPr/>
          <p:nvPr/>
        </p:nvGrpSpPr>
        <p:grpSpPr>
          <a:xfrm>
            <a:off x="942333" y="2174222"/>
            <a:ext cx="11800512" cy="6488574"/>
            <a:chOff x="0" y="0"/>
            <a:chExt cx="15734016" cy="8651432"/>
          </a:xfrm>
        </p:grpSpPr>
        <p:sp>
          <p:nvSpPr>
            <p:cNvPr id="6" name="Freeform 6"/>
            <p:cNvSpPr/>
            <p:nvPr/>
          </p:nvSpPr>
          <p:spPr>
            <a:xfrm>
              <a:off x="38100" y="38100"/>
              <a:ext cx="15657703" cy="8575294"/>
            </a:xfrm>
            <a:custGeom>
              <a:avLst/>
              <a:gdLst/>
              <a:ahLst/>
              <a:cxnLst/>
              <a:rect l="l" t="t" r="r" b="b"/>
              <a:pathLst>
                <a:path w="15657703" h="8575294">
                  <a:moveTo>
                    <a:pt x="0" y="526542"/>
                  </a:moveTo>
                  <a:cubicBezTo>
                    <a:pt x="0" y="235712"/>
                    <a:pt x="236728" y="0"/>
                    <a:pt x="528574" y="0"/>
                  </a:cubicBezTo>
                  <a:lnTo>
                    <a:pt x="15129129" y="0"/>
                  </a:lnTo>
                  <a:cubicBezTo>
                    <a:pt x="15421102" y="0"/>
                    <a:pt x="15657703" y="235712"/>
                    <a:pt x="15657703" y="526542"/>
                  </a:cubicBezTo>
                  <a:lnTo>
                    <a:pt x="15657703" y="8048752"/>
                  </a:lnTo>
                  <a:cubicBezTo>
                    <a:pt x="15657703" y="8339582"/>
                    <a:pt x="15420975" y="8575294"/>
                    <a:pt x="15129129" y="8575294"/>
                  </a:cubicBezTo>
                  <a:lnTo>
                    <a:pt x="528574" y="8575294"/>
                  </a:lnTo>
                  <a:cubicBezTo>
                    <a:pt x="236728" y="8575294"/>
                    <a:pt x="0" y="8339455"/>
                    <a:pt x="0" y="8048752"/>
                  </a:cubicBezTo>
                  <a:close/>
                </a:path>
              </a:pathLst>
            </a:custGeom>
            <a:solidFill>
              <a:srgbClr val="FFFFFF"/>
            </a:solidFill>
          </p:spPr>
          <p:txBody>
            <a:bodyPr/>
            <a:lstStyle/>
            <a:p>
              <a:endParaRPr lang="en-GB"/>
            </a:p>
          </p:txBody>
        </p:sp>
        <p:sp>
          <p:nvSpPr>
            <p:cNvPr id="7" name="Freeform 7"/>
            <p:cNvSpPr/>
            <p:nvPr/>
          </p:nvSpPr>
          <p:spPr>
            <a:xfrm>
              <a:off x="0" y="0"/>
              <a:ext cx="15733903" cy="8651494"/>
            </a:xfrm>
            <a:custGeom>
              <a:avLst/>
              <a:gdLst/>
              <a:ahLst/>
              <a:cxnLst/>
              <a:rect l="l" t="t" r="r" b="b"/>
              <a:pathLst>
                <a:path w="15733903" h="8651494">
                  <a:moveTo>
                    <a:pt x="0" y="564642"/>
                  </a:moveTo>
                  <a:cubicBezTo>
                    <a:pt x="0" y="252603"/>
                    <a:pt x="253873" y="0"/>
                    <a:pt x="566674" y="0"/>
                  </a:cubicBezTo>
                  <a:lnTo>
                    <a:pt x="15167229" y="0"/>
                  </a:lnTo>
                  <a:lnTo>
                    <a:pt x="15167229" y="38100"/>
                  </a:lnTo>
                  <a:lnTo>
                    <a:pt x="15167229" y="0"/>
                  </a:lnTo>
                  <a:cubicBezTo>
                    <a:pt x="15480030" y="0"/>
                    <a:pt x="15733903" y="252603"/>
                    <a:pt x="15733903" y="564642"/>
                  </a:cubicBezTo>
                  <a:lnTo>
                    <a:pt x="15695803" y="564642"/>
                  </a:lnTo>
                  <a:lnTo>
                    <a:pt x="15733903" y="564642"/>
                  </a:lnTo>
                  <a:lnTo>
                    <a:pt x="15733903" y="8086852"/>
                  </a:lnTo>
                  <a:lnTo>
                    <a:pt x="15695803" y="8086852"/>
                  </a:lnTo>
                  <a:lnTo>
                    <a:pt x="15733903" y="8086852"/>
                  </a:lnTo>
                  <a:cubicBezTo>
                    <a:pt x="15733903" y="8398764"/>
                    <a:pt x="15480030" y="8651494"/>
                    <a:pt x="15167229" y="8651494"/>
                  </a:cubicBezTo>
                  <a:lnTo>
                    <a:pt x="15167229" y="8613394"/>
                  </a:lnTo>
                  <a:lnTo>
                    <a:pt x="15167229" y="8651494"/>
                  </a:lnTo>
                  <a:lnTo>
                    <a:pt x="566674" y="8651494"/>
                  </a:lnTo>
                  <a:lnTo>
                    <a:pt x="566674" y="8613394"/>
                  </a:lnTo>
                  <a:lnTo>
                    <a:pt x="566674" y="8651494"/>
                  </a:lnTo>
                  <a:cubicBezTo>
                    <a:pt x="253873" y="8651494"/>
                    <a:pt x="0" y="8398764"/>
                    <a:pt x="0" y="8086852"/>
                  </a:cubicBezTo>
                  <a:lnTo>
                    <a:pt x="0" y="564642"/>
                  </a:lnTo>
                  <a:lnTo>
                    <a:pt x="38100" y="564642"/>
                  </a:lnTo>
                  <a:lnTo>
                    <a:pt x="0" y="564642"/>
                  </a:lnTo>
                  <a:moveTo>
                    <a:pt x="76200" y="564642"/>
                  </a:moveTo>
                  <a:lnTo>
                    <a:pt x="76200" y="8086852"/>
                  </a:lnTo>
                  <a:lnTo>
                    <a:pt x="38100" y="8086852"/>
                  </a:lnTo>
                  <a:lnTo>
                    <a:pt x="76200" y="8086852"/>
                  </a:lnTo>
                  <a:cubicBezTo>
                    <a:pt x="76200" y="8356473"/>
                    <a:pt x="295656" y="8575294"/>
                    <a:pt x="566674" y="8575294"/>
                  </a:cubicBezTo>
                  <a:lnTo>
                    <a:pt x="15167229" y="8575294"/>
                  </a:lnTo>
                  <a:cubicBezTo>
                    <a:pt x="15438247" y="8575294"/>
                    <a:pt x="15657703" y="8356473"/>
                    <a:pt x="15657703" y="8086852"/>
                  </a:cubicBezTo>
                  <a:lnTo>
                    <a:pt x="15657703" y="564642"/>
                  </a:lnTo>
                  <a:cubicBezTo>
                    <a:pt x="15657703" y="295021"/>
                    <a:pt x="15438247" y="76200"/>
                    <a:pt x="15167229" y="76200"/>
                  </a:cubicBezTo>
                  <a:lnTo>
                    <a:pt x="566674" y="76200"/>
                  </a:lnTo>
                  <a:lnTo>
                    <a:pt x="566674" y="38100"/>
                  </a:lnTo>
                  <a:lnTo>
                    <a:pt x="566674" y="76200"/>
                  </a:lnTo>
                  <a:cubicBezTo>
                    <a:pt x="295656" y="76200"/>
                    <a:pt x="76200" y="295021"/>
                    <a:pt x="76200" y="564642"/>
                  </a:cubicBezTo>
                  <a:close/>
                </a:path>
              </a:pathLst>
            </a:custGeom>
            <a:solidFill>
              <a:srgbClr val="00B0F0"/>
            </a:solidFill>
          </p:spPr>
          <p:txBody>
            <a:bodyPr/>
            <a:lstStyle/>
            <a:p>
              <a:endParaRPr lang="en-GB"/>
            </a:p>
          </p:txBody>
        </p:sp>
        <p:sp>
          <p:nvSpPr>
            <p:cNvPr id="8" name="TextBox 8"/>
            <p:cNvSpPr txBox="1"/>
            <p:nvPr/>
          </p:nvSpPr>
          <p:spPr>
            <a:xfrm>
              <a:off x="0" y="-57150"/>
              <a:ext cx="15734016" cy="8708582"/>
            </a:xfrm>
            <a:prstGeom prst="rect">
              <a:avLst/>
            </a:prstGeom>
          </p:spPr>
          <p:txBody>
            <a:bodyPr lIns="50800" tIns="50800" rIns="50800" bIns="50800" rtlCol="0" anchor="ctr"/>
            <a:lstStyle/>
            <a:p>
              <a:pPr algn="l">
                <a:lnSpc>
                  <a:spcPts val="3240"/>
                </a:lnSpc>
              </a:pPr>
              <a:r>
                <a:rPr lang="en-US" sz="2700">
                  <a:solidFill>
                    <a:srgbClr val="FFFFFF"/>
                  </a:solidFill>
                  <a:latin typeface="Calibri (MS)"/>
                  <a:ea typeface="Calibri (MS)"/>
                  <a:cs typeface="Calibri (MS)"/>
                  <a:sym typeface="Calibri (MS)"/>
                </a:rPr>
                <a:t>John W. Budd , Labor relations text bok , MC Graw-Hill , 6ᵗʰ edition .</a:t>
              </a:r>
            </a:p>
          </p:txBody>
        </p:sp>
      </p:grpSp>
      <p:sp>
        <p:nvSpPr>
          <p:cNvPr id="9" name="TextBox 9"/>
          <p:cNvSpPr txBox="1"/>
          <p:nvPr/>
        </p:nvSpPr>
        <p:spPr>
          <a:xfrm>
            <a:off x="2605404" y="2134216"/>
            <a:ext cx="12097943" cy="992357"/>
          </a:xfrm>
          <a:prstGeom prst="rect">
            <a:avLst/>
          </a:prstGeom>
        </p:spPr>
        <p:txBody>
          <a:bodyPr lIns="0" tIns="0" rIns="0" bIns="0" rtlCol="0" anchor="t">
            <a:spAutoFit/>
          </a:bodyPr>
          <a:lstStyle/>
          <a:p>
            <a:pPr algn="l">
              <a:lnSpc>
                <a:spcPts val="6480"/>
              </a:lnSpc>
            </a:pPr>
            <a:r>
              <a:rPr lang="en-US" sz="5400" b="1">
                <a:solidFill>
                  <a:srgbClr val="203864"/>
                </a:solidFill>
                <a:latin typeface="Calibri (MS) Bold"/>
                <a:ea typeface="Calibri (MS) Bold"/>
                <a:cs typeface="Calibri (MS) Bold"/>
                <a:sym typeface="Calibri (MS) Bold"/>
              </a:rPr>
              <a:t>List of references</a:t>
            </a:r>
          </a:p>
        </p:txBody>
      </p:sp>
      <p:sp>
        <p:nvSpPr>
          <p:cNvPr id="10" name="TextBox 10"/>
          <p:cNvSpPr txBox="1"/>
          <p:nvPr/>
        </p:nvSpPr>
        <p:spPr>
          <a:xfrm>
            <a:off x="2961783" y="3285232"/>
            <a:ext cx="9040743" cy="2181702"/>
          </a:xfrm>
          <a:prstGeom prst="rect">
            <a:avLst/>
          </a:prstGeom>
        </p:spPr>
        <p:txBody>
          <a:bodyPr lIns="0" tIns="0" rIns="0" bIns="0" rtlCol="0" anchor="t">
            <a:spAutoFit/>
          </a:bodyPr>
          <a:lstStyle/>
          <a:p>
            <a:pPr algn="l">
              <a:lnSpc>
                <a:spcPts val="3240"/>
              </a:lnSpc>
            </a:pPr>
            <a:endParaRPr/>
          </a:p>
          <a:p>
            <a:pPr algn="l">
              <a:lnSpc>
                <a:spcPts val="3240"/>
              </a:lnSpc>
            </a:pPr>
            <a:r>
              <a:rPr lang="en-US" sz="2700">
                <a:solidFill>
                  <a:srgbClr val="000000"/>
                </a:solidFill>
                <a:latin typeface="Calibri (MS)"/>
                <a:ea typeface="Calibri (MS)"/>
                <a:cs typeface="Calibri (MS)"/>
                <a:sym typeface="Calibri (MS)"/>
              </a:rPr>
              <a:t>Textbook: </a:t>
            </a:r>
          </a:p>
          <a:p>
            <a:pPr algn="l">
              <a:lnSpc>
                <a:spcPts val="3240"/>
              </a:lnSpc>
            </a:pPr>
            <a:endParaRPr lang="en-US" sz="2700">
              <a:solidFill>
                <a:srgbClr val="000000"/>
              </a:solidFill>
              <a:latin typeface="Calibri (MS)"/>
              <a:ea typeface="Calibri (MS)"/>
              <a:cs typeface="Calibri (MS)"/>
              <a:sym typeface="Calibri (MS)"/>
            </a:endParaRPr>
          </a:p>
          <a:p>
            <a:pPr algn="l">
              <a:lnSpc>
                <a:spcPts val="3240"/>
              </a:lnSpc>
            </a:pPr>
            <a:r>
              <a:rPr lang="en-US" sz="2700">
                <a:solidFill>
                  <a:srgbClr val="000000"/>
                </a:solidFill>
                <a:latin typeface="Calibri (MS)"/>
                <a:ea typeface="Calibri (MS)"/>
                <a:cs typeface="Calibri (MS)"/>
                <a:sym typeface="Calibri (MS)"/>
              </a:rPr>
              <a:t>John W. Budd , Labor relations textbook , MC Graw-Hill , 6ᵗʰ edition .</a:t>
            </a:r>
          </a:p>
        </p:txBody>
      </p:sp>
      <p:grpSp>
        <p:nvGrpSpPr>
          <p:cNvPr id="11" name="Group 11"/>
          <p:cNvGrpSpPr>
            <a:grpSpLocks noChangeAspect="1"/>
          </p:cNvGrpSpPr>
          <p:nvPr/>
        </p:nvGrpSpPr>
        <p:grpSpPr>
          <a:xfrm>
            <a:off x="12822150" y="1733805"/>
            <a:ext cx="4999089" cy="6773199"/>
            <a:chOff x="0" y="0"/>
            <a:chExt cx="6665452" cy="9030932"/>
          </a:xfrm>
        </p:grpSpPr>
        <p:sp>
          <p:nvSpPr>
            <p:cNvPr id="12" name="Freeform 12" descr="A book cover with text and blue text  Description automatically generated"/>
            <p:cNvSpPr/>
            <p:nvPr/>
          </p:nvSpPr>
          <p:spPr>
            <a:xfrm>
              <a:off x="0" y="0"/>
              <a:ext cx="6665468" cy="9030970"/>
            </a:xfrm>
            <a:custGeom>
              <a:avLst/>
              <a:gdLst/>
              <a:ahLst/>
              <a:cxnLst/>
              <a:rect l="l" t="t" r="r" b="b"/>
              <a:pathLst>
                <a:path w="6665468" h="9030970">
                  <a:moveTo>
                    <a:pt x="0" y="0"/>
                  </a:moveTo>
                  <a:lnTo>
                    <a:pt x="6665468" y="0"/>
                  </a:lnTo>
                  <a:lnTo>
                    <a:pt x="6665468" y="9030970"/>
                  </a:lnTo>
                  <a:lnTo>
                    <a:pt x="0" y="9030970"/>
                  </a:lnTo>
                  <a:lnTo>
                    <a:pt x="0" y="0"/>
                  </a:lnTo>
                  <a:close/>
                </a:path>
              </a:pathLst>
            </a:custGeom>
            <a:blipFill>
              <a:blip r:embed="rId3"/>
              <a:stretch>
                <a:fillRect l="-3658" r="-3658"/>
              </a:stretch>
            </a:blipFill>
          </p:spPr>
          <p:txBody>
            <a:bodyPr/>
            <a:lstStyle/>
            <a:p>
              <a:endParaRPr lang="en-GB"/>
            </a:p>
          </p:txBody>
        </p:sp>
      </p:grpSp>
      <p:pic>
        <p:nvPicPr>
          <p:cNvPr id="15" name="Graphic 21">
            <a:extLst>
              <a:ext uri="{FF2B5EF4-FFF2-40B4-BE49-F238E27FC236}">
                <a16:creationId xmlns:a16="http://schemas.microsoft.com/office/drawing/2014/main" id="{97B7E035-DF0E-4473-084C-0D205C27438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244678" cy="1048112"/>
          </a:xfrm>
          <a:prstGeom prst="rect">
            <a:avLst/>
          </a:prstGeom>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noChangeAspect="1"/>
          </p:cNvGrpSpPr>
          <p:nvPr/>
        </p:nvGrpSpPr>
        <p:grpSpPr>
          <a:xfrm>
            <a:off x="0" y="10668"/>
            <a:ext cx="18288000" cy="10265664"/>
            <a:chOff x="0" y="0"/>
            <a:chExt cx="24384000" cy="13687552"/>
          </a:xfrm>
        </p:grpSpPr>
        <p:sp>
          <p:nvSpPr>
            <p:cNvPr id="3" name="Freeform 3"/>
            <p:cNvSpPr/>
            <p:nvPr/>
          </p:nvSpPr>
          <p:spPr>
            <a:xfrm>
              <a:off x="0" y="0"/>
              <a:ext cx="24384000" cy="13687552"/>
            </a:xfrm>
            <a:custGeom>
              <a:avLst/>
              <a:gdLst/>
              <a:ahLst/>
              <a:cxnLst/>
              <a:rect l="l" t="t" r="r" b="b"/>
              <a:pathLst>
                <a:path w="24384000" h="13687552">
                  <a:moveTo>
                    <a:pt x="0" y="0"/>
                  </a:moveTo>
                  <a:lnTo>
                    <a:pt x="24384000" y="0"/>
                  </a:lnTo>
                  <a:lnTo>
                    <a:pt x="24384000" y="13687552"/>
                  </a:lnTo>
                  <a:lnTo>
                    <a:pt x="0" y="13687552"/>
                  </a:lnTo>
                  <a:lnTo>
                    <a:pt x="0" y="0"/>
                  </a:lnTo>
                  <a:close/>
                </a:path>
              </a:pathLst>
            </a:custGeom>
            <a:blipFill>
              <a:blip r:embed="rId2"/>
              <a:stretch>
                <a:fillRect t="-18" b="-18"/>
              </a:stretch>
            </a:blipFill>
          </p:spPr>
          <p:txBody>
            <a:bodyPr/>
            <a:lstStyle/>
            <a:p>
              <a:endParaRPr lang="en-GB"/>
            </a:p>
          </p:txBody>
        </p:sp>
      </p:grpSp>
      <p:grpSp>
        <p:nvGrpSpPr>
          <p:cNvPr id="4" name="Group 4"/>
          <p:cNvGrpSpPr/>
          <p:nvPr/>
        </p:nvGrpSpPr>
        <p:grpSpPr>
          <a:xfrm>
            <a:off x="9768968" y="4729653"/>
            <a:ext cx="8519032" cy="5557349"/>
            <a:chOff x="0" y="0"/>
            <a:chExt cx="11358710" cy="7409798"/>
          </a:xfrm>
        </p:grpSpPr>
        <p:sp>
          <p:nvSpPr>
            <p:cNvPr id="5" name="Freeform 5"/>
            <p:cNvSpPr/>
            <p:nvPr/>
          </p:nvSpPr>
          <p:spPr>
            <a:xfrm>
              <a:off x="0" y="0"/>
              <a:ext cx="11358753" cy="7409815"/>
            </a:xfrm>
            <a:custGeom>
              <a:avLst/>
              <a:gdLst/>
              <a:ahLst/>
              <a:cxnLst/>
              <a:rect l="l" t="t" r="r" b="b"/>
              <a:pathLst>
                <a:path w="11358753" h="7409815">
                  <a:moveTo>
                    <a:pt x="11358753" y="7409815"/>
                  </a:moveTo>
                  <a:lnTo>
                    <a:pt x="11358753" y="0"/>
                  </a:lnTo>
                  <a:lnTo>
                    <a:pt x="0" y="7409815"/>
                  </a:lnTo>
                  <a:close/>
                </a:path>
              </a:pathLst>
            </a:custGeom>
            <a:solidFill>
              <a:srgbClr val="669BBC">
                <a:alpha val="58824"/>
              </a:srgbClr>
            </a:solidFill>
          </p:spPr>
          <p:txBody>
            <a:bodyPr/>
            <a:lstStyle/>
            <a:p>
              <a:endParaRPr lang="en-GB"/>
            </a:p>
          </p:txBody>
        </p:sp>
      </p:grpSp>
      <p:sp>
        <p:nvSpPr>
          <p:cNvPr id="6" name="TextBox 6"/>
          <p:cNvSpPr txBox="1"/>
          <p:nvPr/>
        </p:nvSpPr>
        <p:spPr>
          <a:xfrm>
            <a:off x="1150186" y="8606332"/>
            <a:ext cx="6603968" cy="1153477"/>
          </a:xfrm>
          <a:prstGeom prst="rect">
            <a:avLst/>
          </a:prstGeom>
        </p:spPr>
        <p:txBody>
          <a:bodyPr lIns="0" tIns="0" rIns="0" bIns="0" rtlCol="0" anchor="t">
            <a:spAutoFit/>
          </a:bodyPr>
          <a:lstStyle/>
          <a:p>
            <a:pPr algn="l">
              <a:lnSpc>
                <a:spcPts val="8640"/>
              </a:lnSpc>
            </a:pPr>
            <a:r>
              <a:rPr lang="en-US" sz="7200" b="1">
                <a:solidFill>
                  <a:srgbClr val="FFFFFF"/>
                </a:solidFill>
                <a:latin typeface="Alexandria Bold"/>
                <a:ea typeface="Alexandria Bold"/>
                <a:cs typeface="Alexandria Bold"/>
                <a:sym typeface="Alexandria Bold"/>
              </a:rPr>
              <a:t>Thank You</a:t>
            </a:r>
          </a:p>
        </p:txBody>
      </p:sp>
      <p:sp>
        <p:nvSpPr>
          <p:cNvPr id="7" name="Freeform 7"/>
          <p:cNvSpPr/>
          <p:nvPr/>
        </p:nvSpPr>
        <p:spPr>
          <a:xfrm>
            <a:off x="14364270" y="9253110"/>
            <a:ext cx="3418899" cy="576078"/>
          </a:xfrm>
          <a:custGeom>
            <a:avLst/>
            <a:gdLst/>
            <a:ahLst/>
            <a:cxnLst/>
            <a:rect l="l" t="t" r="r" b="b"/>
            <a:pathLst>
              <a:path w="3418899" h="576078">
                <a:moveTo>
                  <a:pt x="0" y="0"/>
                </a:moveTo>
                <a:lnTo>
                  <a:pt x="3418899" y="0"/>
                </a:lnTo>
                <a:lnTo>
                  <a:pt x="3418899" y="576078"/>
                </a:lnTo>
                <a:lnTo>
                  <a:pt x="0" y="576078"/>
                </a:lnTo>
                <a:lnTo>
                  <a:pt x="0" y="0"/>
                </a:lnTo>
                <a:close/>
              </a:path>
            </a:pathLst>
          </a:custGeom>
          <a:blipFill>
            <a:blip r:embed="rId3">
              <a:extLst>
                <a:ext uri="{96DAC541-7B7A-43D3-8B79-37D633B846F1}">
                  <asvg:svgBlip xmlns:asvg="http://schemas.microsoft.com/office/drawing/2016/SVG/main" r:embed="rId4"/>
                </a:ext>
              </a:extLst>
            </a:blip>
            <a:stretch>
              <a:fillRect t="-141" b="-141"/>
            </a:stretch>
          </a:blipFill>
        </p:spPr>
        <p:txBody>
          <a:bodyPr/>
          <a:lstStyle/>
          <a:p>
            <a:endParaRPr lang="en-GB"/>
          </a:p>
        </p:txBody>
      </p:sp>
      <p:grpSp>
        <p:nvGrpSpPr>
          <p:cNvPr id="8" name="Group 8"/>
          <p:cNvGrpSpPr/>
          <p:nvPr/>
        </p:nvGrpSpPr>
        <p:grpSpPr>
          <a:xfrm rot="-5400000">
            <a:off x="-2028027" y="5578899"/>
            <a:ext cx="5702238" cy="1646184"/>
            <a:chOff x="0" y="0"/>
            <a:chExt cx="7602984" cy="2194912"/>
          </a:xfrm>
        </p:grpSpPr>
        <p:sp>
          <p:nvSpPr>
            <p:cNvPr id="9" name="Freeform 9"/>
            <p:cNvSpPr/>
            <p:nvPr/>
          </p:nvSpPr>
          <p:spPr>
            <a:xfrm>
              <a:off x="0" y="0"/>
              <a:ext cx="7602982" cy="2194941"/>
            </a:xfrm>
            <a:custGeom>
              <a:avLst/>
              <a:gdLst/>
              <a:ahLst/>
              <a:cxnLst/>
              <a:rect l="l" t="t" r="r" b="b"/>
              <a:pathLst>
                <a:path w="7602982" h="2194941">
                  <a:moveTo>
                    <a:pt x="0" y="0"/>
                  </a:moveTo>
                  <a:lnTo>
                    <a:pt x="2205101" y="2194941"/>
                  </a:lnTo>
                  <a:lnTo>
                    <a:pt x="7602982" y="2169541"/>
                  </a:lnTo>
                  <a:lnTo>
                    <a:pt x="5448681" y="0"/>
                  </a:lnTo>
                  <a:lnTo>
                    <a:pt x="0" y="0"/>
                  </a:lnTo>
                  <a:close/>
                </a:path>
              </a:pathLst>
            </a:custGeom>
            <a:solidFill>
              <a:srgbClr val="669BBC"/>
            </a:solidFill>
          </p:spPr>
          <p:txBody>
            <a:bodyPr/>
            <a:lstStyle/>
            <a:p>
              <a:endParaRPr lang="en-GB"/>
            </a:p>
          </p:txBody>
        </p:sp>
      </p:grpSp>
      <p:pic>
        <p:nvPicPr>
          <p:cNvPr id="12" name="Graphic 21">
            <a:extLst>
              <a:ext uri="{FF2B5EF4-FFF2-40B4-BE49-F238E27FC236}">
                <a16:creationId xmlns:a16="http://schemas.microsoft.com/office/drawing/2014/main" id="{3F46BE82-9842-BACD-352E-1A7AE5709B30}"/>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748220" y="-21786"/>
            <a:ext cx="4650998" cy="217170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76F9629-5F33-48B4-8DBE-30D8E278A0AF}"/>
</file>

<file path=customXml/itemProps2.xml><?xml version="1.0" encoding="utf-8"?>
<ds:datastoreItem xmlns:ds="http://schemas.openxmlformats.org/officeDocument/2006/customXml" ds:itemID="{AFDB815B-FD48-41B8-8FD6-FB9BD41E8AE2}"/>
</file>

<file path=customXml/itemProps3.xml><?xml version="1.0" encoding="utf-8"?>
<ds:datastoreItem xmlns:ds="http://schemas.openxmlformats.org/officeDocument/2006/customXml" ds:itemID="{CF97AB99-F0D3-4DE8-A2AF-25E191177BF2}"/>
</file>

<file path=docProps/app.xml><?xml version="1.0" encoding="utf-8"?>
<Properties xmlns="http://schemas.openxmlformats.org/officeDocument/2006/extended-properties" xmlns:vt="http://schemas.openxmlformats.org/officeDocument/2006/docPropsVTypes">
  <TotalTime>3</TotalTime>
  <Words>1345</Words>
  <Application>Microsoft Office PowerPoint</Application>
  <PresentationFormat>Custom</PresentationFormat>
  <Paragraphs>171</Paragraphs>
  <Slides>40</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40</vt:i4>
      </vt:variant>
    </vt:vector>
  </HeadingPairs>
  <TitlesOfParts>
    <vt:vector size="49" baseType="lpstr">
      <vt:lpstr>Alexandria</vt:lpstr>
      <vt:lpstr>Calibri</vt:lpstr>
      <vt:lpstr>Arial</vt:lpstr>
      <vt:lpstr>Alexandria Bold</vt:lpstr>
      <vt:lpstr>Calibri (MS)</vt:lpstr>
      <vt:lpstr>Calibri (MS) Light</vt:lpstr>
      <vt:lpstr>Calibri (MS) Bold Italics</vt:lpstr>
      <vt:lpstr>Calibri (MS) 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DR AMER Lecture 2 HRM624.pptx</dc:title>
  <dc:creator>Rokaya</dc:creator>
  <cp:lastModifiedBy>Musaad A. Alanazi</cp:lastModifiedBy>
  <cp:revision>8</cp:revision>
  <dcterms:created xsi:type="dcterms:W3CDTF">2006-08-16T00:00:00Z</dcterms:created>
  <dcterms:modified xsi:type="dcterms:W3CDTF">2025-06-19T08:02:54Z</dcterms:modified>
  <dc:identifier>DAGqxnLFc1c</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