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4"/>
    <p:sldMasterId id="2147483660" r:id="rId5"/>
  </p:sldMasterIdLst>
  <p:notesMasterIdLst>
    <p:notesMasterId r:id="rId36"/>
  </p:notesMasterIdLst>
  <p:sldIdLst>
    <p:sldId id="256" r:id="rId6"/>
    <p:sldId id="288"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80" r:id="rId29"/>
    <p:sldId id="281" r:id="rId30"/>
    <p:sldId id="282" r:id="rId31"/>
    <p:sldId id="283" r:id="rId32"/>
    <p:sldId id="284" r:id="rId33"/>
    <p:sldId id="285" r:id="rId34"/>
    <p:sldId id="286" r:id="rId35"/>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78" d="100"/>
          <a:sy n="78" d="100"/>
        </p:scale>
        <p:origin x="850"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EF6BBD0A-9AAC-4B48-8006-57244AFC19FA}" type="datetimeFigureOut">
              <a:rPr lang="ar-SA" smtClean="0"/>
              <a:t>09/12/1446</a:t>
            </a:fld>
            <a:endParaRPr lang="ar-SA"/>
          </a:p>
        </p:txBody>
      </p:sp>
      <p:sp>
        <p:nvSpPr>
          <p:cNvPr id="4" name="عنصر نائب لصورة الشريحة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7294A124-6E7A-4EF6-BDB0-566E8F9ED03B}" type="slidenum">
              <a:rPr lang="ar-SA" smtClean="0"/>
              <a:t>‹#›</a:t>
            </a:fld>
            <a:endParaRPr lang="ar-SA"/>
          </a:p>
        </p:txBody>
      </p:sp>
    </p:spTree>
    <p:extLst>
      <p:ext uri="{BB962C8B-B14F-4D97-AF65-F5344CB8AC3E}">
        <p14:creationId xmlns:p14="http://schemas.microsoft.com/office/powerpoint/2010/main" val="117658862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5A95499B-824A-4D01-B77D-B3AFB6A19E27}" type="slidenum">
              <a:rPr kumimoji="0" lang="ar-SA"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l" defTabSz="914400" rtl="1" eaLnBrk="1" fontAlgn="auto" latinLnBrk="0" hangingPunct="1">
                <a:lnSpc>
                  <a:spcPct val="100000"/>
                </a:lnSpc>
                <a:spcBef>
                  <a:spcPts val="0"/>
                </a:spcBef>
                <a:spcAft>
                  <a:spcPts val="0"/>
                </a:spcAft>
                <a:buClrTx/>
                <a:buSzTx/>
                <a:buFontTx/>
                <a:buNone/>
                <a:tabLst/>
                <a:defRPr/>
              </a:pPr>
              <a:t>1</a:t>
            </a:fld>
            <a:endParaRPr kumimoji="0" lang="ar-SA" sz="1200" b="0" i="0" u="none" strike="noStrike" kern="1200" cap="none" spc="0" normalizeH="0" baseline="0" noProof="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6693614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294A124-6E7A-4EF6-BDB0-566E8F9ED03B}" type="slidenum">
              <a:rPr lang="ar-SA" smtClean="0"/>
              <a:t>5</a:t>
            </a:fld>
            <a:endParaRPr lang="ar-SA"/>
          </a:p>
        </p:txBody>
      </p:sp>
    </p:spTree>
    <p:extLst>
      <p:ext uri="{BB962C8B-B14F-4D97-AF65-F5344CB8AC3E}">
        <p14:creationId xmlns:p14="http://schemas.microsoft.com/office/powerpoint/2010/main" val="41743980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pPr algn="l"/>
            <a:r>
              <a:rPr lang="en-US" sz="1200" b="1" i="0" kern="1200" dirty="0">
                <a:solidFill>
                  <a:schemeClr val="tx1"/>
                </a:solidFill>
                <a:effectLst/>
                <a:latin typeface="+mn-lt"/>
                <a:ea typeface="+mn-ea"/>
                <a:cs typeface="+mn-cs"/>
              </a:rPr>
              <a:t>Henry </a:t>
            </a:r>
            <a:r>
              <a:rPr lang="en-US" sz="1200" b="1" i="0" kern="1200" dirty="0" err="1">
                <a:solidFill>
                  <a:schemeClr val="tx1"/>
                </a:solidFill>
                <a:effectLst/>
                <a:latin typeface="+mn-lt"/>
                <a:ea typeface="+mn-ea"/>
                <a:cs typeface="+mn-cs"/>
              </a:rPr>
              <a:t>Mintzberg</a:t>
            </a:r>
            <a:r>
              <a:rPr lang="en-US" sz="1200" b="0" i="0" kern="1200" dirty="0">
                <a:solidFill>
                  <a:schemeClr val="tx1"/>
                </a:solidFill>
                <a:effectLst/>
                <a:latin typeface="+mn-lt"/>
                <a:ea typeface="+mn-ea"/>
                <a:cs typeface="+mn-cs"/>
              </a:rPr>
              <a:t> </a:t>
            </a:r>
            <a:r>
              <a:rPr lang="en-US" sz="1200" b="0" i="0" kern="1200" baseline="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is a Canadian academic and author on business and management.</a:t>
            </a:r>
            <a:endParaRPr lang="ar-SA" dirty="0"/>
          </a:p>
        </p:txBody>
      </p:sp>
      <p:sp>
        <p:nvSpPr>
          <p:cNvPr id="4" name="عنصر نائب لرقم الشريحة 3"/>
          <p:cNvSpPr>
            <a:spLocks noGrp="1"/>
          </p:cNvSpPr>
          <p:nvPr>
            <p:ph type="sldNum" sz="quarter" idx="10"/>
          </p:nvPr>
        </p:nvSpPr>
        <p:spPr/>
        <p:txBody>
          <a:bodyPr/>
          <a:lstStyle/>
          <a:p>
            <a:fld id="{26DFF845-8311-4C3A-B393-5F09E1C5979C}" type="slidenum">
              <a:rPr lang="ar-SA" smtClean="0"/>
              <a:t>11</a:t>
            </a:fld>
            <a:endParaRPr lang="ar-SA"/>
          </a:p>
        </p:txBody>
      </p:sp>
    </p:spTree>
    <p:extLst>
      <p:ext uri="{BB962C8B-B14F-4D97-AF65-F5344CB8AC3E}">
        <p14:creationId xmlns:p14="http://schemas.microsoft.com/office/powerpoint/2010/main" val="33519570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pPr algn="l"/>
            <a:r>
              <a:rPr lang="en-US" sz="1200" b="1" i="0" kern="1200" dirty="0">
                <a:solidFill>
                  <a:schemeClr val="tx1"/>
                </a:solidFill>
                <a:effectLst/>
                <a:latin typeface="+mn-lt"/>
                <a:ea typeface="+mn-ea"/>
                <a:cs typeface="+mn-cs"/>
              </a:rPr>
              <a:t>Fred </a:t>
            </a:r>
            <a:r>
              <a:rPr lang="en-US" sz="1200" b="1" i="0" kern="1200" dirty="0" err="1">
                <a:solidFill>
                  <a:schemeClr val="tx1"/>
                </a:solidFill>
                <a:effectLst/>
                <a:latin typeface="+mn-lt"/>
                <a:ea typeface="+mn-ea"/>
                <a:cs typeface="+mn-cs"/>
              </a:rPr>
              <a:t>Luthans</a:t>
            </a:r>
            <a:r>
              <a:rPr lang="en-US" sz="1200" b="0" i="0" kern="1200" dirty="0">
                <a:solidFill>
                  <a:schemeClr val="tx1"/>
                </a:solidFill>
                <a:effectLst/>
                <a:latin typeface="+mn-lt"/>
                <a:ea typeface="+mn-ea"/>
                <a:cs typeface="+mn-cs"/>
              </a:rPr>
              <a:t> is a management professor specializing in organizational behavior. </a:t>
            </a:r>
            <a:endParaRPr lang="ar-SA" dirty="0"/>
          </a:p>
        </p:txBody>
      </p:sp>
      <p:sp>
        <p:nvSpPr>
          <p:cNvPr id="4" name="عنصر نائب لرقم الشريحة 3"/>
          <p:cNvSpPr>
            <a:spLocks noGrp="1"/>
          </p:cNvSpPr>
          <p:nvPr>
            <p:ph type="sldNum" sz="quarter" idx="10"/>
          </p:nvPr>
        </p:nvSpPr>
        <p:spPr/>
        <p:txBody>
          <a:bodyPr/>
          <a:lstStyle/>
          <a:p>
            <a:fld id="{26DFF845-8311-4C3A-B393-5F09E1C5979C}" type="slidenum">
              <a:rPr lang="ar-SA" smtClean="0"/>
              <a:t>18</a:t>
            </a:fld>
            <a:endParaRPr lang="ar-SA"/>
          </a:p>
        </p:txBody>
      </p:sp>
    </p:spTree>
    <p:extLst>
      <p:ext uri="{BB962C8B-B14F-4D97-AF65-F5344CB8AC3E}">
        <p14:creationId xmlns:p14="http://schemas.microsoft.com/office/powerpoint/2010/main" val="9023694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6"/>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8CDCD5DF-9E2C-475F-831F-3AD95DDCE302}" type="datetimeFigureOut">
              <a:rPr lang="ar-SA" smtClean="0"/>
              <a:t>09/12/1446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37155170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8CDCD5DF-9E2C-475F-831F-3AD95DDCE302}" type="datetimeFigureOut">
              <a:rPr lang="ar-SA" smtClean="0"/>
              <a:t>09/12/1446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15667675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1"/>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8CDCD5DF-9E2C-475F-831F-3AD95DDCE302}" type="datetimeFigureOut">
              <a:rPr lang="ar-SA" smtClean="0"/>
              <a:t>09/12/1446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1554016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8CDCD5DF-9E2C-475F-831F-3AD95DDCE302}" type="datetimeFigureOut">
              <a:rPr lang="ar-SA" smtClean="0"/>
              <a:t>09/12/1446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912088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8CDCD5DF-9E2C-475F-831F-3AD95DDCE302}" type="datetimeFigureOut">
              <a:rPr lang="ar-SA" smtClean="0"/>
              <a:t>09/12/1446</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1785960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8CDCD5DF-9E2C-475F-831F-3AD95DDCE302}" type="datetimeFigureOut">
              <a:rPr lang="ar-SA" smtClean="0"/>
              <a:t>09/12/1446</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342778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8CDCD5DF-9E2C-475F-831F-3AD95DDCE302}" type="datetimeFigureOut">
              <a:rPr lang="ar-SA" smtClean="0"/>
              <a:t>09/12/1446</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8827630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1"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8CDCD5DF-9E2C-475F-831F-3AD95DDCE302}" type="datetimeFigureOut">
              <a:rPr lang="ar-SA" smtClean="0"/>
              <a:t>09/12/1446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1378062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8CDCD5DF-9E2C-475F-831F-3AD95DDCE302}" type="datetimeFigureOut">
              <a:rPr lang="ar-SA" smtClean="0"/>
              <a:t>09/12/1446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295198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8CDCD5DF-9E2C-475F-831F-3AD95DDCE302}" type="datetimeFigureOut">
              <a:rPr lang="ar-SA" smtClean="0"/>
              <a:t>09/12/1446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619227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39"/>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39"/>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8CDCD5DF-9E2C-475F-831F-3AD95DDCE302}" type="datetimeFigureOut">
              <a:rPr lang="ar-SA" smtClean="0"/>
              <a:t>09/12/1446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11427404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8"/>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09/12/1446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7737865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09/12/1446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7442007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3"/>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09/12/1446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8222730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2C584659-EF5A-4D9C-9289-0271511955A0}" type="datetimeFigureOut">
              <a:rPr lang="ar-SA" smtClean="0"/>
              <a:t>09/12/1446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40533817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2C584659-EF5A-4D9C-9289-0271511955A0}" type="datetimeFigureOut">
              <a:rPr lang="ar-SA" smtClean="0"/>
              <a:t>09/12/1446</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2655143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2C584659-EF5A-4D9C-9289-0271511955A0}" type="datetimeFigureOut">
              <a:rPr lang="ar-SA" smtClean="0"/>
              <a:t>09/12/1446</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13089681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2C584659-EF5A-4D9C-9289-0271511955A0}" type="datetimeFigureOut">
              <a:rPr lang="ar-SA" smtClean="0"/>
              <a:t>09/12/1446</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6493614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2"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2C584659-EF5A-4D9C-9289-0271511955A0}" type="datetimeFigureOut">
              <a:rPr lang="ar-SA" smtClean="0"/>
              <a:t>09/12/1446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1720688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2C584659-EF5A-4D9C-9289-0271511955A0}" type="datetimeFigureOut">
              <a:rPr lang="ar-SA" smtClean="0"/>
              <a:t>09/12/1446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4757705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09/12/1446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1215202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41"/>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41"/>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09/12/1446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125918130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265015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49852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2.jpe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1"/>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1"/>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8CDCD5DF-9E2C-475F-831F-3AD95DDCE302}" type="datetimeFigureOut">
              <a:rPr lang="ar-SA" smtClean="0"/>
              <a:t>09/12/1446</a:t>
            </a:fld>
            <a:endParaRPr lang="ar-SA"/>
          </a:p>
        </p:txBody>
      </p:sp>
      <p:sp>
        <p:nvSpPr>
          <p:cNvPr id="5" name="عنصر نائب للتذييل 4"/>
          <p:cNvSpPr>
            <a:spLocks noGrp="1"/>
          </p:cNvSpPr>
          <p:nvPr>
            <p:ph type="ftr" sz="quarter" idx="3"/>
          </p:nvPr>
        </p:nvSpPr>
        <p:spPr>
          <a:xfrm>
            <a:off x="4165600" y="6356351"/>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1"/>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42605E6F-9146-4F49-9372-D46607F02382}" type="slidenum">
              <a:rPr lang="ar-SA" smtClean="0"/>
              <a:t>‹#›</a:t>
            </a:fld>
            <a:endParaRPr lang="ar-SA"/>
          </a:p>
        </p:txBody>
      </p:sp>
    </p:spTree>
    <p:extLst>
      <p:ext uri="{BB962C8B-B14F-4D97-AF65-F5344CB8AC3E}">
        <p14:creationId xmlns:p14="http://schemas.microsoft.com/office/powerpoint/2010/main" val="3206156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3"/>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3"/>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2C584659-EF5A-4D9C-9289-0271511955A0}" type="datetimeFigureOut">
              <a:rPr lang="ar-SA" smtClean="0"/>
              <a:t>09/12/1446</a:t>
            </a:fld>
            <a:endParaRPr lang="ar-SA"/>
          </a:p>
        </p:txBody>
      </p:sp>
      <p:sp>
        <p:nvSpPr>
          <p:cNvPr id="5" name="عنصر نائب للتذييل 4"/>
          <p:cNvSpPr>
            <a:spLocks noGrp="1"/>
          </p:cNvSpPr>
          <p:nvPr>
            <p:ph type="ftr" sz="quarter" idx="3"/>
          </p:nvPr>
        </p:nvSpPr>
        <p:spPr>
          <a:xfrm>
            <a:off x="4165600" y="6356353"/>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3"/>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94B733DD-B3A1-40FC-8D47-98E93B51BA17}" type="slidenum">
              <a:rPr lang="ar-SA" smtClean="0"/>
              <a:t>‹#›</a:t>
            </a:fld>
            <a:endParaRPr lang="ar-SA"/>
          </a:p>
        </p:txBody>
      </p:sp>
    </p:spTree>
    <p:extLst>
      <p:ext uri="{BB962C8B-B14F-4D97-AF65-F5344CB8AC3E}">
        <p14:creationId xmlns:p14="http://schemas.microsoft.com/office/powerpoint/2010/main" val="17392219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5" name="Group 16">
            <a:extLst>
              <a:ext uri="{FF2B5EF4-FFF2-40B4-BE49-F238E27FC236}">
                <a16:creationId xmlns:a16="http://schemas.microsoft.com/office/drawing/2014/main" id="{FE9AD2FE-2C27-43F0-9E30-395F3F19C8D7}"/>
              </a:ext>
            </a:extLst>
          </p:cNvPr>
          <p:cNvGrpSpPr/>
          <p:nvPr/>
        </p:nvGrpSpPr>
        <p:grpSpPr>
          <a:xfrm>
            <a:off x="1765303" y="0"/>
            <a:ext cx="1518619" cy="1879600"/>
            <a:chOff x="321733" y="0"/>
            <a:chExt cx="2024825" cy="1879600"/>
          </a:xfrm>
          <a:solidFill>
            <a:schemeClr val="bg1">
              <a:alpha val="7000"/>
            </a:schemeClr>
          </a:solidFill>
        </p:grpSpPr>
        <p:sp>
          <p:nvSpPr>
            <p:cNvPr id="6"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sp>
        <p:nvSpPr>
          <p:cNvPr id="9" name="Rectangle: Rounded Corners 33">
            <a:extLst>
              <a:ext uri="{FF2B5EF4-FFF2-40B4-BE49-F238E27FC236}">
                <a16:creationId xmlns:a16="http://schemas.microsoft.com/office/drawing/2014/main" id="{15C30772-0DD8-7BE1-E943-20DE696CFBEA}"/>
              </a:ext>
            </a:extLst>
          </p:cNvPr>
          <p:cNvSpPr/>
          <p:nvPr/>
        </p:nvSpPr>
        <p:spPr>
          <a:xfrm>
            <a:off x="1430106" y="5719027"/>
            <a:ext cx="3133938" cy="720080"/>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2800" b="1" dirty="0">
                <a:solidFill>
                  <a:srgbClr val="C00000"/>
                </a:solidFill>
                <a:latin typeface="Book Antiqua" panose="02040602050305030304" pitchFamily="18" charset="0"/>
              </a:rPr>
              <a:t>Lecture No. 1</a:t>
            </a:r>
            <a:endParaRPr kumimoji="0" lang="en-US" sz="2800" b="1" i="0" u="none" strike="noStrike" kern="1200" cap="none" spc="0" normalizeH="0" baseline="0" noProof="0" dirty="0">
              <a:ln>
                <a:noFill/>
              </a:ln>
              <a:solidFill>
                <a:srgbClr val="C00000"/>
              </a:solidFill>
              <a:effectLst/>
              <a:uLnTx/>
              <a:uFillTx/>
              <a:latin typeface="Book Antiqua" panose="02040602050305030304" pitchFamily="18" charset="0"/>
              <a:ea typeface="+mn-ea"/>
              <a:cs typeface="+mn-cs"/>
            </a:endParaRPr>
          </a:p>
        </p:txBody>
      </p:sp>
      <p:sp>
        <p:nvSpPr>
          <p:cNvPr id="13" name="TextBox 45">
            <a:extLst>
              <a:ext uri="{FF2B5EF4-FFF2-40B4-BE49-F238E27FC236}">
                <a16:creationId xmlns:a16="http://schemas.microsoft.com/office/drawing/2014/main" id="{FA59789B-D841-DB76-25B9-1348B202C2B5}"/>
              </a:ext>
            </a:extLst>
          </p:cNvPr>
          <p:cNvSpPr txBox="1"/>
          <p:nvPr/>
        </p:nvSpPr>
        <p:spPr>
          <a:xfrm>
            <a:off x="1821554" y="2381950"/>
            <a:ext cx="1467068" cy="523220"/>
          </a:xfrm>
          <a:prstGeom prst="rect">
            <a:avLst/>
          </a:prstGeom>
          <a:noFill/>
        </p:spPr>
        <p:txBody>
          <a:bodyPr wrap="non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Calibri"/>
                <a:ea typeface="+mn-ea"/>
              </a:rPr>
              <a:t>PMG201</a:t>
            </a:r>
            <a:endParaRPr kumimoji="0" lang="en-US" sz="28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ajawal Medium" panose="00000600000000000000" pitchFamily="2" charset="-78"/>
              <a:ea typeface="+mn-ea"/>
              <a:cs typeface="Tajawal Medium" panose="00000600000000000000" pitchFamily="2" charset="-78"/>
            </a:endParaRPr>
          </a:p>
        </p:txBody>
      </p:sp>
      <p:sp>
        <p:nvSpPr>
          <p:cNvPr id="15" name="مستطيل 14"/>
          <p:cNvSpPr/>
          <p:nvPr/>
        </p:nvSpPr>
        <p:spPr>
          <a:xfrm>
            <a:off x="491421" y="1692284"/>
            <a:ext cx="5011308" cy="523220"/>
          </a:xfrm>
          <a:prstGeom prst="rect">
            <a:avLst/>
          </a:prstGeom>
        </p:spPr>
        <p:txBody>
          <a:bodyPr wrap="non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C00000"/>
                </a:solidFill>
                <a:effectLst/>
                <a:uLnTx/>
                <a:uFillTx/>
                <a:latin typeface="Algerian" panose="04020705040A02060702" pitchFamily="82" charset="0"/>
                <a:ea typeface="+mn-ea"/>
                <a:cs typeface="+mn-cs"/>
              </a:rPr>
              <a:t>Project Feasibility Study</a:t>
            </a:r>
            <a:endParaRPr kumimoji="0" lang="ar-SA" sz="2800" b="0" i="0" u="none" strike="noStrike" kern="1200" cap="none" spc="0" normalizeH="0" baseline="0" noProof="0" dirty="0">
              <a:ln>
                <a:noFill/>
              </a:ln>
              <a:solidFill>
                <a:srgbClr val="C00000"/>
              </a:solidFill>
              <a:effectLst/>
              <a:uLnTx/>
              <a:uFillTx/>
              <a:latin typeface="Algerian" panose="04020705040A02060702" pitchFamily="82" charset="0"/>
              <a:ea typeface="+mn-ea"/>
              <a:cs typeface="Arial" panose="020B0604020202020204" pitchFamily="34" charset="0"/>
            </a:endParaRPr>
          </a:p>
        </p:txBody>
      </p:sp>
      <p:sp>
        <p:nvSpPr>
          <p:cNvPr id="19" name="Rectangle 1"/>
          <p:cNvSpPr>
            <a:spLocks noChangeArrowheads="1"/>
          </p:cNvSpPr>
          <p:nvPr/>
        </p:nvSpPr>
        <p:spPr bwMode="auto">
          <a:xfrm>
            <a:off x="13645569" y="3402699"/>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defRPr/>
            </a:pPr>
            <a:br>
              <a:rPr kumimoji="0" lang="ar-SA" altLang="ar-SA" sz="1800" b="0" i="0" u="none" strike="noStrike" kern="1200" cap="none" spc="0" normalizeH="0" baseline="0" noProof="0">
                <a:ln>
                  <a:noFill/>
                </a:ln>
                <a:solidFill>
                  <a:prstClr val="black"/>
                </a:solidFill>
                <a:effectLst/>
                <a:uLnTx/>
                <a:uFillTx/>
                <a:latin typeface="Arial" pitchFamily="34" charset="0"/>
                <a:ea typeface="+mn-ea"/>
                <a:cs typeface="Arial" pitchFamily="34" charset="0"/>
              </a:rPr>
            </a:br>
            <a:endParaRPr kumimoji="0" lang="ar-SA" altLang="ar-SA" sz="1800" b="0" i="0" u="none" strike="noStrike" kern="1200" cap="none" spc="0" normalizeH="0" baseline="0" noProof="0">
              <a:ln>
                <a:noFill/>
              </a:ln>
              <a:solidFill>
                <a:prstClr val="black"/>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937640109"/>
      </p:ext>
    </p:extLst>
  </p:cSld>
  <p:clrMapOvr>
    <a:masterClrMapping/>
  </p:clrMapOvr>
  <mc:AlternateContent xmlns:mc="http://schemas.openxmlformats.org/markup-compatibility/2006" xmlns:p14="http://schemas.microsoft.com/office/powerpoint/2010/main">
    <mc:Choice Requires="p14">
      <p:transition spd="slow" p14:dur="2000" advTm="71289"/>
    </mc:Choice>
    <mc:Fallback xmlns="">
      <p:transition spd="slow" advTm="71289"/>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1F8FFBAB-71C2-DE7E-C300-0E9AAE962E36}"/>
              </a:ext>
            </a:extLst>
          </p:cNvPr>
          <p:cNvSpPr>
            <a:spLocks noGrp="1"/>
          </p:cNvSpPr>
          <p:nvPr>
            <p:ph type="body" idx="1"/>
          </p:nvPr>
        </p:nvSpPr>
        <p:spPr>
          <a:xfrm>
            <a:off x="4511824" y="4509120"/>
            <a:ext cx="5616624" cy="678334"/>
          </a:xfrm>
        </p:spPr>
        <p:txBody>
          <a:bodyPr>
            <a:normAutofit fontScale="92500" lnSpcReduction="10000"/>
          </a:bodyPr>
          <a:lstStyle/>
          <a:p>
            <a:r>
              <a:rPr lang="en-US" sz="4400" b="1" dirty="0">
                <a:solidFill>
                  <a:srgbClr val="FF0000"/>
                </a:solidFill>
                <a:effectLst>
                  <a:outerShdw blurRad="38100" dist="38100" dir="2700000" algn="tl">
                    <a:srgbClr val="000000">
                      <a:alpha val="43137"/>
                    </a:srgbClr>
                  </a:outerShdw>
                </a:effectLst>
              </a:rPr>
              <a:t>Overview to the project </a:t>
            </a:r>
            <a:endParaRPr lang="en-GB" sz="4400" b="1" dirty="0">
              <a:solidFill>
                <a:srgbClr val="FF0000"/>
              </a:solidFill>
              <a:effectLst>
                <a:outerShdw blurRad="38100" dist="38100" dir="2700000" algn="tl">
                  <a:srgbClr val="000000">
                    <a:alpha val="43137"/>
                  </a:srgbClr>
                </a:outerShdw>
              </a:effectLst>
            </a:endParaRPr>
          </a:p>
        </p:txBody>
      </p:sp>
      <p:sp>
        <p:nvSpPr>
          <p:cNvPr id="2" name="Text Placeholder 3">
            <a:extLst>
              <a:ext uri="{FF2B5EF4-FFF2-40B4-BE49-F238E27FC236}">
                <a16:creationId xmlns:a16="http://schemas.microsoft.com/office/drawing/2014/main" id="{48485714-52F3-C70F-F1F3-FE11FA6A5D28}"/>
              </a:ext>
            </a:extLst>
          </p:cNvPr>
          <p:cNvSpPr txBox="1">
            <a:spLocks/>
          </p:cNvSpPr>
          <p:nvPr/>
        </p:nvSpPr>
        <p:spPr>
          <a:xfrm>
            <a:off x="-528736" y="5805264"/>
            <a:ext cx="5616624" cy="678334"/>
          </a:xfrm>
          <a:prstGeom prst="rect">
            <a:avLst/>
          </a:prstGeom>
        </p:spPr>
        <p:txBody>
          <a:bodyPr vert="horz" lIns="91440" tIns="45720" rIns="91440" bIns="45720" rtlCol="1" anchor="b">
            <a:normAutofit fontScale="92500" lnSpcReduction="10000"/>
          </a:bodyPr>
          <a:lstStyle>
            <a:lvl1pPr marL="0" indent="0" algn="r" defTabSz="914400" rtl="1"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1pPr>
            <a:lvl2pPr marL="457200" indent="0" algn="r" defTabSz="914400" rtl="1"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r" defTabSz="914400" rtl="1"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r" defTabSz="914400" rtl="1"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r" defTabSz="914400" rtl="1"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r" defTabSz="914400" rtl="1"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r" defTabSz="914400" rtl="1"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r" defTabSz="914400" rtl="1"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r" defTabSz="914400" rtl="1"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r>
              <a:rPr lang="en-US" sz="4400" b="1" dirty="0">
                <a:solidFill>
                  <a:srgbClr val="00B0F0"/>
                </a:solidFill>
                <a:effectLst>
                  <a:outerShdw blurRad="38100" dist="38100" dir="2700000" algn="tl">
                    <a:srgbClr val="000000">
                      <a:alpha val="43137"/>
                    </a:srgbClr>
                  </a:outerShdw>
                </a:effectLst>
                <a:highlight>
                  <a:srgbClr val="000000"/>
                </a:highlight>
              </a:rPr>
              <a:t>Dr. </a:t>
            </a:r>
            <a:r>
              <a:rPr lang="en-US" sz="4400" b="1" dirty="0" err="1">
                <a:solidFill>
                  <a:srgbClr val="00B0F0"/>
                </a:solidFill>
                <a:effectLst>
                  <a:outerShdw blurRad="38100" dist="38100" dir="2700000" algn="tl">
                    <a:srgbClr val="000000">
                      <a:alpha val="43137"/>
                    </a:srgbClr>
                  </a:outerShdw>
                </a:effectLst>
                <a:highlight>
                  <a:srgbClr val="000000"/>
                </a:highlight>
              </a:rPr>
              <a:t>Nagwan</a:t>
            </a:r>
            <a:r>
              <a:rPr lang="en-US" sz="4400" b="1" dirty="0">
                <a:solidFill>
                  <a:srgbClr val="00B0F0"/>
                </a:solidFill>
                <a:effectLst>
                  <a:outerShdw blurRad="38100" dist="38100" dir="2700000" algn="tl">
                    <a:srgbClr val="000000">
                      <a:alpha val="43137"/>
                    </a:srgbClr>
                  </a:outerShdw>
                </a:effectLst>
                <a:highlight>
                  <a:srgbClr val="000000"/>
                </a:highlight>
              </a:rPr>
              <a:t> Al-</a:t>
            </a:r>
            <a:r>
              <a:rPr lang="en-US" sz="4400" b="1" dirty="0" err="1">
                <a:solidFill>
                  <a:srgbClr val="00B0F0"/>
                </a:solidFill>
                <a:effectLst>
                  <a:outerShdw blurRad="38100" dist="38100" dir="2700000" algn="tl">
                    <a:srgbClr val="000000">
                      <a:alpha val="43137"/>
                    </a:srgbClr>
                  </a:outerShdw>
                </a:effectLst>
                <a:highlight>
                  <a:srgbClr val="000000"/>
                </a:highlight>
              </a:rPr>
              <a:t>Qershi</a:t>
            </a:r>
            <a:endParaRPr lang="en-GB" sz="4400" b="1" dirty="0">
              <a:solidFill>
                <a:srgbClr val="00B0F0"/>
              </a:solidFill>
              <a:effectLst>
                <a:outerShdw blurRad="38100" dist="38100" dir="2700000" algn="tl">
                  <a:srgbClr val="000000">
                    <a:alpha val="43137"/>
                  </a:srgbClr>
                </a:outerShdw>
              </a:effectLst>
              <a:highlight>
                <a:srgbClr val="000000"/>
              </a:highlight>
            </a:endParaRPr>
          </a:p>
        </p:txBody>
      </p:sp>
    </p:spTree>
    <p:extLst>
      <p:ext uri="{BB962C8B-B14F-4D97-AF65-F5344CB8AC3E}">
        <p14:creationId xmlns:p14="http://schemas.microsoft.com/office/powerpoint/2010/main" val="3355569889"/>
      </p:ext>
    </p:extLst>
  </p:cSld>
  <p:clrMapOvr>
    <a:masterClrMapping/>
  </p:clrMapOvr>
  <mc:AlternateContent xmlns:mc="http://schemas.openxmlformats.org/markup-compatibility/2006" xmlns:p14="http://schemas.microsoft.com/office/powerpoint/2010/main">
    <mc:Choice Requires="p14">
      <p:transition spd="slow" p14:dur="2000" advTm="6294"/>
    </mc:Choice>
    <mc:Fallback xmlns="">
      <p:transition spd="slow" advTm="6294"/>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مستطيل 4"/>
          <p:cNvSpPr/>
          <p:nvPr/>
        </p:nvSpPr>
        <p:spPr>
          <a:xfrm>
            <a:off x="1631504" y="1627377"/>
            <a:ext cx="7339313" cy="3615464"/>
          </a:xfrm>
          <a:prstGeom prst="rect">
            <a:avLst/>
          </a:prstGeom>
        </p:spPr>
        <p:txBody>
          <a:bodyPr wrap="square" lIns="95619" tIns="47809" rIns="95619" bIns="47809">
            <a:spAutoFit/>
          </a:bodyPr>
          <a:lstStyle/>
          <a:p>
            <a:pPr marL="228600" indent="-228600" algn="l" rtl="0">
              <a:lnSpc>
                <a:spcPct val="90000"/>
              </a:lnSpc>
              <a:buClr>
                <a:schemeClr val="dk1"/>
              </a:buClr>
              <a:buSzPts val="2400"/>
              <a:buFont typeface="Noto Sans Symbols"/>
              <a:buChar char="❑"/>
            </a:pPr>
            <a:r>
              <a:rPr lang="en-US" sz="2000" u="sng" dirty="0">
                <a:latin typeface="Arial Black"/>
                <a:ea typeface="Arial Black"/>
                <a:cs typeface="Arial Black"/>
                <a:sym typeface="Arial Black"/>
              </a:rPr>
              <a:t>Project Overview </a:t>
            </a:r>
            <a:endParaRPr lang="en-US" sz="2400" u="sng" dirty="0"/>
          </a:p>
          <a:p>
            <a:pPr algn="l" rtl="0">
              <a:lnSpc>
                <a:spcPct val="90000"/>
              </a:lnSpc>
              <a:spcBef>
                <a:spcPts val="1000"/>
              </a:spcBef>
              <a:buClr>
                <a:schemeClr val="dk1"/>
              </a:buClr>
              <a:buSzPts val="2400"/>
            </a:pPr>
            <a:r>
              <a:rPr lang="en-US" sz="2000" dirty="0"/>
              <a:t>1. Background and Purpose of a Project.</a:t>
            </a:r>
            <a:endParaRPr lang="en-US" sz="2400" dirty="0"/>
          </a:p>
          <a:p>
            <a:pPr algn="l" rtl="0">
              <a:lnSpc>
                <a:spcPct val="90000"/>
              </a:lnSpc>
              <a:spcBef>
                <a:spcPts val="1000"/>
              </a:spcBef>
              <a:buClr>
                <a:schemeClr val="dk1"/>
              </a:buClr>
              <a:buSzPts val="2400"/>
            </a:pPr>
            <a:r>
              <a:rPr lang="en-US" sz="2000" dirty="0"/>
              <a:t>2. Project Selection Process and Implementation Agency. </a:t>
            </a:r>
          </a:p>
          <a:p>
            <a:pPr algn="l" rtl="0">
              <a:lnSpc>
                <a:spcPct val="90000"/>
              </a:lnSpc>
              <a:spcBef>
                <a:spcPts val="1000"/>
              </a:spcBef>
              <a:buClr>
                <a:schemeClr val="dk1"/>
              </a:buClr>
              <a:buSzPts val="2400"/>
            </a:pPr>
            <a:r>
              <a:rPr lang="en-US" sz="2000" dirty="0"/>
              <a:t>3. Contents of a Project. </a:t>
            </a:r>
          </a:p>
          <a:p>
            <a:pPr algn="l" rtl="0">
              <a:lnSpc>
                <a:spcPct val="90000"/>
              </a:lnSpc>
              <a:spcBef>
                <a:spcPts val="1000"/>
              </a:spcBef>
              <a:buClr>
                <a:schemeClr val="dk1"/>
              </a:buClr>
              <a:buSzPts val="2400"/>
            </a:pPr>
            <a:r>
              <a:rPr lang="en-US" sz="2000" dirty="0"/>
              <a:t>4. Guidelines for Writing Project Plans for Candidate Projects. </a:t>
            </a:r>
          </a:p>
          <a:p>
            <a:pPr algn="l" rtl="0">
              <a:lnSpc>
                <a:spcPct val="90000"/>
              </a:lnSpc>
              <a:spcBef>
                <a:spcPts val="1000"/>
              </a:spcBef>
              <a:buClr>
                <a:schemeClr val="dk1"/>
              </a:buClr>
              <a:buSzPts val="2400"/>
            </a:pPr>
            <a:r>
              <a:rPr lang="en-US" sz="2000" b="1" dirty="0"/>
              <a:t>Ⅱ. Basic Data Analysis .</a:t>
            </a:r>
          </a:p>
          <a:p>
            <a:pPr algn="l" rtl="0">
              <a:lnSpc>
                <a:spcPct val="90000"/>
              </a:lnSpc>
              <a:spcBef>
                <a:spcPts val="1000"/>
              </a:spcBef>
              <a:buClr>
                <a:schemeClr val="dk1"/>
              </a:buClr>
              <a:buSzPts val="2400"/>
            </a:pPr>
            <a:r>
              <a:rPr lang="en-US" sz="2000" dirty="0"/>
              <a:t>Analysis of the Natural and Living Environments. </a:t>
            </a:r>
          </a:p>
          <a:p>
            <a:pPr algn="l" rtl="0">
              <a:lnSpc>
                <a:spcPct val="90000"/>
              </a:lnSpc>
              <a:spcBef>
                <a:spcPts val="1000"/>
              </a:spcBef>
              <a:buClr>
                <a:schemeClr val="dk1"/>
              </a:buClr>
              <a:buSzPts val="2400"/>
            </a:pPr>
            <a:r>
              <a:rPr lang="en-US" sz="2000" dirty="0"/>
              <a:t>Analysis of the Social and Economic Environments.</a:t>
            </a:r>
            <a:endParaRPr lang="en-US" sz="2400" dirty="0"/>
          </a:p>
          <a:p>
            <a:pPr algn="l" rtl="0">
              <a:lnSpc>
                <a:spcPct val="90000"/>
              </a:lnSpc>
              <a:spcBef>
                <a:spcPts val="1000"/>
              </a:spcBef>
              <a:buClr>
                <a:schemeClr val="dk1"/>
              </a:buClr>
              <a:buSzPts val="2400"/>
            </a:pPr>
            <a:r>
              <a:rPr lang="en-US" sz="2000" dirty="0">
                <a:latin typeface="Arial Black"/>
                <a:ea typeface="Arial Black"/>
                <a:cs typeface="Arial Black"/>
                <a:sym typeface="Arial Black"/>
              </a:rPr>
              <a:t>Project Scope.</a:t>
            </a:r>
            <a:endParaRPr lang="ar-SA" sz="2100" b="1" dirty="0"/>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3712" y="813214"/>
            <a:ext cx="4891757" cy="78424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1275016"/>
      </p:ext>
    </p:extLst>
  </p:cSld>
  <p:clrMapOvr>
    <a:masterClrMapping/>
  </p:clrMapOvr>
  <mc:AlternateContent xmlns:mc="http://schemas.openxmlformats.org/markup-compatibility/2006" xmlns:p14="http://schemas.microsoft.com/office/powerpoint/2010/main">
    <mc:Choice Requires="p14">
      <p:transition spd="slow" p14:dur="2000" advTm="374740"/>
    </mc:Choice>
    <mc:Fallback xmlns="">
      <p:transition spd="slow" advTm="374740"/>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p:cNvSpPr/>
          <p:nvPr/>
        </p:nvSpPr>
        <p:spPr>
          <a:xfrm>
            <a:off x="1127448" y="1537604"/>
            <a:ext cx="6048672" cy="3600986"/>
          </a:xfrm>
          <a:prstGeom prst="rect">
            <a:avLst/>
          </a:prstGeom>
        </p:spPr>
        <p:txBody>
          <a:bodyPr wrap="square">
            <a:spAutoFit/>
          </a:bodyPr>
          <a:lstStyle/>
          <a:p>
            <a:pPr lvl="0" algn="l" rtl="0">
              <a:lnSpc>
                <a:spcPct val="90000"/>
              </a:lnSpc>
              <a:buClr>
                <a:schemeClr val="dk1"/>
              </a:buClr>
              <a:buSzPts val="4800"/>
            </a:pPr>
            <a:r>
              <a:rPr lang="en-US" sz="2000" dirty="0">
                <a:latin typeface="Arial Black"/>
                <a:ea typeface="Arial Black"/>
                <a:cs typeface="Arial Black"/>
                <a:sym typeface="Arial Black"/>
              </a:rPr>
              <a:t>Project Overview</a:t>
            </a:r>
          </a:p>
          <a:p>
            <a:pPr algn="l"/>
            <a:r>
              <a:rPr lang="en-US" sz="2100" dirty="0"/>
              <a:t>A Preliminary Feasibility Study is </a:t>
            </a:r>
            <a:r>
              <a:rPr lang="en-US" sz="2100" u="sng" dirty="0"/>
              <a:t>based on a project plan submitted to the budget authority by the competent authority requesting </a:t>
            </a:r>
            <a:r>
              <a:rPr lang="ar-EG" sz="2100" u="sng" dirty="0" err="1"/>
              <a:t>the</a:t>
            </a:r>
            <a:r>
              <a:rPr lang="ar-EG" sz="2100" u="sng" dirty="0"/>
              <a:t> </a:t>
            </a:r>
            <a:r>
              <a:rPr lang="en-US" sz="2100" u="sng" dirty="0"/>
              <a:t>execution of such study.</a:t>
            </a:r>
            <a:r>
              <a:rPr lang="en-US" sz="2100" dirty="0"/>
              <a:t> </a:t>
            </a:r>
            <a:r>
              <a:rPr lang="en-US" sz="2100" u="sng" dirty="0"/>
              <a:t>The level of detail of a project plan depends on its nature.</a:t>
            </a:r>
            <a:r>
              <a:rPr lang="en-US" sz="2100" dirty="0"/>
              <a:t> For standardized projects like a national highway network project, only basic information is included like the origin and destination, route length, and number of lanes. For some projects, the competent authority has a completed preliminary project plan as detailed as a feasibility study.</a:t>
            </a:r>
            <a:endParaRPr lang="ar-SA" sz="21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0136" y="1412776"/>
            <a:ext cx="3960440" cy="367240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2552615"/>
      </p:ext>
    </p:extLst>
  </p:cSld>
  <p:clrMapOvr>
    <a:masterClrMapping/>
  </p:clrMapOvr>
  <mc:AlternateContent xmlns:mc="http://schemas.openxmlformats.org/markup-compatibility/2006" xmlns:p14="http://schemas.microsoft.com/office/powerpoint/2010/main">
    <mc:Choice Requires="p14">
      <p:transition spd="slow" p14:dur="2000" advTm="336494"/>
    </mc:Choice>
    <mc:Fallback xmlns="">
      <p:transition spd="slow" advTm="336494"/>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p:cNvSpPr/>
          <p:nvPr/>
        </p:nvSpPr>
        <p:spPr>
          <a:xfrm>
            <a:off x="1487488" y="1283416"/>
            <a:ext cx="5400600" cy="369332"/>
          </a:xfrm>
          <a:prstGeom prst="rect">
            <a:avLst/>
          </a:prstGeom>
        </p:spPr>
        <p:txBody>
          <a:bodyPr wrap="square">
            <a:spAutoFit/>
          </a:bodyPr>
          <a:lstStyle/>
          <a:p>
            <a:pPr algn="l" rtl="0"/>
            <a:r>
              <a:rPr lang="en-US" dirty="0">
                <a:solidFill>
                  <a:srgbClr val="FF0000"/>
                </a:solidFill>
                <a:latin typeface="Arial Black"/>
                <a:ea typeface="Arial Black"/>
                <a:cs typeface="Arial Black"/>
                <a:sym typeface="Arial Black"/>
              </a:rPr>
              <a:t>1. Background and Purpose of a Project</a:t>
            </a:r>
            <a:endParaRPr lang="ar-SA" dirty="0">
              <a:solidFill>
                <a:srgbClr val="FF0000"/>
              </a:solidFill>
            </a:endParaRPr>
          </a:p>
        </p:txBody>
      </p:sp>
      <p:sp>
        <p:nvSpPr>
          <p:cNvPr id="3" name="مستطيل 2"/>
          <p:cNvSpPr/>
          <p:nvPr/>
        </p:nvSpPr>
        <p:spPr>
          <a:xfrm>
            <a:off x="1402295" y="2065930"/>
            <a:ext cx="5472608" cy="3139321"/>
          </a:xfrm>
          <a:prstGeom prst="rect">
            <a:avLst/>
          </a:prstGeom>
        </p:spPr>
        <p:txBody>
          <a:bodyPr wrap="square">
            <a:spAutoFit/>
          </a:bodyPr>
          <a:lstStyle/>
          <a:p>
            <a:pPr lvl="0" algn="l" rtl="0">
              <a:lnSpc>
                <a:spcPct val="90000"/>
              </a:lnSpc>
              <a:buClr>
                <a:schemeClr val="dk1"/>
              </a:buClr>
              <a:buSzPts val="2800"/>
            </a:pPr>
            <a:r>
              <a:rPr lang="en-US" sz="2200" u="sng" dirty="0"/>
              <a:t>Projects targeted for preliminary feasibility studies have different backgrounds and purposes</a:t>
            </a:r>
            <a:r>
              <a:rPr lang="en-US" sz="2200" dirty="0"/>
              <a:t>. For example, in the case of road or railroad construction projects, the need can be raised in accordance with the Master Plan for Nationwide Transport Network or with the purpose of ensuring balanced regional development.</a:t>
            </a:r>
          </a:p>
          <a:p>
            <a:pPr lvl="0" algn="l" rtl="0">
              <a:lnSpc>
                <a:spcPct val="90000"/>
              </a:lnSpc>
              <a:buClr>
                <a:schemeClr val="dk1"/>
              </a:buClr>
              <a:buSzPts val="2800"/>
            </a:pPr>
            <a:r>
              <a:rPr lang="en-US" sz="2200" u="sng" dirty="0"/>
              <a:t>The need for a project can be raised by a civil petition to improve local.</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2144" y="1652748"/>
            <a:ext cx="3960440" cy="355250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689564"/>
      </p:ext>
    </p:extLst>
  </p:cSld>
  <p:clrMapOvr>
    <a:masterClrMapping/>
  </p:clrMapOvr>
  <mc:AlternateContent xmlns:mc="http://schemas.openxmlformats.org/markup-compatibility/2006" xmlns:p14="http://schemas.microsoft.com/office/powerpoint/2010/main">
    <mc:Choice Requires="p14">
      <p:transition spd="slow" p14:dur="2000" advTm="300372"/>
    </mc:Choice>
    <mc:Fallback xmlns="">
      <p:transition spd="slow" advTm="300372"/>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524001" y="0"/>
            <a:ext cx="2957829" cy="1080650"/>
          </a:xfrm>
          <a:prstGeom prst="rect">
            <a:avLst/>
          </a:prstGeom>
        </p:spPr>
      </p:pic>
      <p:sp>
        <p:nvSpPr>
          <p:cNvPr id="2" name="مستطيل 1"/>
          <p:cNvSpPr/>
          <p:nvPr/>
        </p:nvSpPr>
        <p:spPr>
          <a:xfrm>
            <a:off x="1343472" y="1340696"/>
            <a:ext cx="5688632" cy="400110"/>
          </a:xfrm>
          <a:prstGeom prst="rect">
            <a:avLst/>
          </a:prstGeom>
        </p:spPr>
        <p:txBody>
          <a:bodyPr wrap="square">
            <a:spAutoFit/>
          </a:bodyPr>
          <a:lstStyle/>
          <a:p>
            <a:pPr algn="l" rtl="0"/>
            <a:r>
              <a:rPr lang="en-US" sz="2000" b="1" dirty="0">
                <a:solidFill>
                  <a:srgbClr val="FF0000"/>
                </a:solidFill>
                <a:ea typeface="Arial Black"/>
                <a:cs typeface="Arial Black"/>
                <a:sym typeface="Arial Black"/>
              </a:rPr>
              <a:t>Background and Purpose of a Project cont</a:t>
            </a:r>
            <a:r>
              <a:rPr lang="en-US" dirty="0">
                <a:solidFill>
                  <a:srgbClr val="FF0000"/>
                </a:solidFill>
                <a:latin typeface="Arial Black"/>
                <a:ea typeface="Arial Black"/>
                <a:cs typeface="Arial Black"/>
                <a:sym typeface="Arial Black"/>
              </a:rPr>
              <a:t>..</a:t>
            </a:r>
            <a:endParaRPr lang="ar-SA" dirty="0">
              <a:solidFill>
                <a:srgbClr val="FF0000"/>
              </a:solidFill>
            </a:endParaRPr>
          </a:p>
        </p:txBody>
      </p:sp>
      <p:sp>
        <p:nvSpPr>
          <p:cNvPr id="3" name="مستطيل 2"/>
          <p:cNvSpPr/>
          <p:nvPr/>
        </p:nvSpPr>
        <p:spPr>
          <a:xfrm>
            <a:off x="1343472" y="1990459"/>
            <a:ext cx="4896544" cy="3477875"/>
          </a:xfrm>
          <a:prstGeom prst="rect">
            <a:avLst/>
          </a:prstGeom>
        </p:spPr>
        <p:txBody>
          <a:bodyPr wrap="square">
            <a:spAutoFit/>
          </a:bodyPr>
          <a:lstStyle/>
          <a:p>
            <a:pPr algn="l" rtl="0"/>
            <a:r>
              <a:rPr lang="en-US" sz="2000" dirty="0"/>
              <a:t>The purpose of a project is similar to its need in some respects, but it can still be defined as an objective. The purpose of a project should be explicitly defined in its plan.</a:t>
            </a:r>
          </a:p>
          <a:p>
            <a:pPr lvl="0" algn="l" rtl="0"/>
            <a:r>
              <a:rPr lang="en-US" sz="2000" u="sng" dirty="0"/>
              <a:t>The study team considers all the information from a project plan submitted by the competent authority, relevant literature, and field visits; identifies the background and purpose of the project; and states them in a report.</a:t>
            </a:r>
          </a:p>
          <a:p>
            <a:pPr algn="l" rtl="0"/>
            <a:endParaRPr lang="ar-SA" sz="2000" dirty="0"/>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78414" y="1915831"/>
            <a:ext cx="3889587" cy="355250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7215474"/>
      </p:ext>
    </p:extLst>
  </p:cSld>
  <p:clrMapOvr>
    <a:masterClrMapping/>
  </p:clrMapOvr>
  <mc:AlternateContent xmlns:mc="http://schemas.openxmlformats.org/markup-compatibility/2006" xmlns:p14="http://schemas.microsoft.com/office/powerpoint/2010/main">
    <mc:Choice Requires="p14">
      <p:transition spd="slow" p14:dur="2000" advTm="164735"/>
    </mc:Choice>
    <mc:Fallback xmlns="">
      <p:transition spd="slow" advTm="164735"/>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مستطيل 2"/>
          <p:cNvSpPr/>
          <p:nvPr/>
        </p:nvSpPr>
        <p:spPr>
          <a:xfrm>
            <a:off x="1362944" y="1137985"/>
            <a:ext cx="6048672" cy="830997"/>
          </a:xfrm>
          <a:prstGeom prst="rect">
            <a:avLst/>
          </a:prstGeom>
        </p:spPr>
        <p:txBody>
          <a:bodyPr wrap="square">
            <a:spAutoFit/>
          </a:bodyPr>
          <a:lstStyle/>
          <a:p>
            <a:pPr algn="l"/>
            <a:r>
              <a:rPr lang="en-US" dirty="0">
                <a:solidFill>
                  <a:srgbClr val="FF0000"/>
                </a:solidFill>
                <a:latin typeface="Arial Black"/>
                <a:ea typeface="Arial Black"/>
                <a:cs typeface="Arial Black"/>
                <a:sym typeface="Arial Black"/>
              </a:rPr>
              <a:t>2. </a:t>
            </a:r>
            <a:r>
              <a:rPr lang="en-US" sz="2400" b="1" dirty="0">
                <a:solidFill>
                  <a:srgbClr val="FF0000"/>
                </a:solidFill>
                <a:latin typeface="+mj-lt"/>
                <a:ea typeface="Arial Black"/>
                <a:cs typeface="Arial Black"/>
                <a:sym typeface="Arial Black"/>
              </a:rPr>
              <a:t>Project Selection Process and Implementation Agency</a:t>
            </a:r>
            <a:endParaRPr lang="ar-SA" sz="2400" b="1" dirty="0">
              <a:solidFill>
                <a:srgbClr val="FF0000"/>
              </a:solidFill>
              <a:latin typeface="+mj-lt"/>
            </a:endParaRPr>
          </a:p>
        </p:txBody>
      </p:sp>
      <p:sp>
        <p:nvSpPr>
          <p:cNvPr id="4" name="مستطيل 3"/>
          <p:cNvSpPr/>
          <p:nvPr/>
        </p:nvSpPr>
        <p:spPr>
          <a:xfrm>
            <a:off x="1343472" y="1968982"/>
            <a:ext cx="6547523" cy="3416320"/>
          </a:xfrm>
          <a:prstGeom prst="rect">
            <a:avLst/>
          </a:prstGeom>
        </p:spPr>
        <p:txBody>
          <a:bodyPr wrap="square">
            <a:spAutoFit/>
          </a:bodyPr>
          <a:lstStyle/>
          <a:p>
            <a:pPr algn="l" rtl="0"/>
            <a:r>
              <a:rPr lang="en-US" sz="2400" dirty="0"/>
              <a:t>Even when a project subject to a preliminary feasibility study has a background and a purpose, the process by which the project has been chosen as the subject of a study should be clarified. </a:t>
            </a:r>
            <a:r>
              <a:rPr lang="en-US" sz="2400" u="sng" dirty="0"/>
              <a:t>Investigating the process of a project selected as the subject of a preliminary feasibility study and the party or agency that played a leading role in requesting a budget can hint at issues that should be dealt with in the analysis of the project</a:t>
            </a:r>
            <a:endParaRPr lang="ar-SA" sz="2400" u="sng"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8208" y="1323530"/>
            <a:ext cx="4122712" cy="390567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651038"/>
      </p:ext>
    </p:extLst>
  </p:cSld>
  <p:clrMapOvr>
    <a:masterClrMapping/>
  </p:clrMapOvr>
  <mc:AlternateContent xmlns:mc="http://schemas.openxmlformats.org/markup-compatibility/2006" xmlns:p14="http://schemas.microsoft.com/office/powerpoint/2010/main">
    <mc:Choice Requires="p14">
      <p:transition spd="slow" p14:dur="2000" advTm="148936"/>
    </mc:Choice>
    <mc:Fallback xmlns="">
      <p:transition spd="slow" advTm="148936"/>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مستطيل 3"/>
          <p:cNvSpPr/>
          <p:nvPr/>
        </p:nvSpPr>
        <p:spPr>
          <a:xfrm>
            <a:off x="1320063" y="1934199"/>
            <a:ext cx="6288105" cy="3534301"/>
          </a:xfrm>
          <a:prstGeom prst="rect">
            <a:avLst/>
          </a:prstGeom>
        </p:spPr>
        <p:txBody>
          <a:bodyPr wrap="square">
            <a:spAutoFit/>
          </a:bodyPr>
          <a:lstStyle/>
          <a:p>
            <a:pPr algn="l" rtl="0">
              <a:lnSpc>
                <a:spcPct val="90000"/>
              </a:lnSpc>
              <a:buClr>
                <a:schemeClr val="dk1"/>
              </a:buClr>
              <a:buSzPts val="2800"/>
            </a:pPr>
            <a:r>
              <a:rPr lang="en-US" sz="2300" u="sng" dirty="0"/>
              <a:t>Interests can differ between projects led by the central government and those by local government organizations. Though it is not always the case</a:t>
            </a:r>
            <a:r>
              <a:rPr lang="en-US" sz="2300" dirty="0"/>
              <a:t>, </a:t>
            </a:r>
          </a:p>
          <a:p>
            <a:pPr algn="l" rtl="0">
              <a:lnSpc>
                <a:spcPct val="90000"/>
              </a:lnSpc>
              <a:spcBef>
                <a:spcPts val="1000"/>
              </a:spcBef>
              <a:buClr>
                <a:schemeClr val="dk1"/>
              </a:buClr>
              <a:buSzPts val="2800"/>
            </a:pPr>
            <a:r>
              <a:rPr lang="en-US" sz="2300" dirty="0"/>
              <a:t>1- </a:t>
            </a:r>
            <a:r>
              <a:rPr lang="en-US" sz="2300" u="sng" dirty="0"/>
              <a:t>Projects by the central government often have ripple effects that spread to varying degrees throughout different regions, not only in a specific region.</a:t>
            </a:r>
          </a:p>
          <a:p>
            <a:pPr algn="l" rtl="0">
              <a:lnSpc>
                <a:spcPct val="90000"/>
              </a:lnSpc>
              <a:spcBef>
                <a:spcPts val="1000"/>
              </a:spcBef>
              <a:buClr>
                <a:schemeClr val="dk1"/>
              </a:buClr>
              <a:buSzPts val="2800"/>
            </a:pPr>
            <a:r>
              <a:rPr lang="en-US" sz="2300" u="sng" dirty="0"/>
              <a:t>2- Projects by local government organizations tend to have ripple effects that do not spread much beyond their jurisdictions, if at all.</a:t>
            </a:r>
          </a:p>
        </p:txBody>
      </p:sp>
      <p:sp>
        <p:nvSpPr>
          <p:cNvPr id="5" name="مستطيل 4"/>
          <p:cNvSpPr/>
          <p:nvPr/>
        </p:nvSpPr>
        <p:spPr>
          <a:xfrm>
            <a:off x="1415480" y="1389500"/>
            <a:ext cx="4836096" cy="646331"/>
          </a:xfrm>
          <a:prstGeom prst="rect">
            <a:avLst/>
          </a:prstGeom>
        </p:spPr>
        <p:txBody>
          <a:bodyPr wrap="square">
            <a:spAutoFit/>
          </a:bodyPr>
          <a:lstStyle/>
          <a:p>
            <a:pPr algn="l" rtl="0"/>
            <a:r>
              <a:rPr lang="en-US" dirty="0">
                <a:solidFill>
                  <a:srgbClr val="FF0000"/>
                </a:solidFill>
                <a:latin typeface="Arial Black"/>
                <a:ea typeface="Arial Black"/>
                <a:cs typeface="Arial Black"/>
                <a:sym typeface="Arial Black"/>
              </a:rPr>
              <a:t>Project Selection Process and Implementation Agency</a:t>
            </a:r>
            <a:endParaRPr lang="ar-SA" dirty="0"/>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8168" y="1628800"/>
            <a:ext cx="3922755" cy="309808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64719548"/>
      </p:ext>
    </p:extLst>
  </p:cSld>
  <p:clrMapOvr>
    <a:masterClrMapping/>
  </p:clrMapOvr>
  <mc:AlternateContent xmlns:mc="http://schemas.openxmlformats.org/markup-compatibility/2006" xmlns:p14="http://schemas.microsoft.com/office/powerpoint/2010/main">
    <mc:Choice Requires="p14">
      <p:transition spd="slow" p14:dur="2000" advTm="301823"/>
    </mc:Choice>
    <mc:Fallback xmlns="">
      <p:transition spd="slow" advTm="301823"/>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2A61C26-2216-E13E-2DAA-FEF4A7305383}"/>
              </a:ext>
            </a:extLst>
          </p:cNvPr>
          <p:cNvSpPr txBox="1"/>
          <p:nvPr/>
        </p:nvSpPr>
        <p:spPr>
          <a:xfrm>
            <a:off x="5429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1343472" y="2045540"/>
            <a:ext cx="7200800" cy="3323987"/>
          </a:xfrm>
          <a:prstGeom prst="rect">
            <a:avLst/>
          </a:prstGeom>
        </p:spPr>
        <p:txBody>
          <a:bodyPr wrap="square">
            <a:spAutoFit/>
          </a:bodyPr>
          <a:lstStyle/>
          <a:p>
            <a:pPr algn="l" rtl="0"/>
            <a:r>
              <a:rPr lang="en-US" sz="2100" dirty="0"/>
              <a:t>Among the details that go into a project plan to be written by the competent authority, </a:t>
            </a:r>
            <a:r>
              <a:rPr lang="ar-EG" sz="2100" dirty="0"/>
              <a:t> السلطة المختصة </a:t>
            </a:r>
            <a:r>
              <a:rPr lang="en-US" sz="2100" dirty="0"/>
              <a:t>the most important is the contents of the project other than its background and purpose, selection process, and the implementation agency. Knowing in advance the location of a project, its construction scale, and costs are important clues</a:t>
            </a:r>
            <a:r>
              <a:rPr lang="ar-EG" sz="2100" dirty="0"/>
              <a:t> أدلة مهمة</a:t>
            </a:r>
            <a:r>
              <a:rPr lang="en-US" sz="2100" dirty="0"/>
              <a:t> in roughly determining its economic feasibility.</a:t>
            </a:r>
          </a:p>
          <a:p>
            <a:pPr algn="l" rtl="0"/>
            <a:r>
              <a:rPr lang="en-US" sz="2100" dirty="0"/>
              <a:t> </a:t>
            </a:r>
            <a:r>
              <a:rPr lang="en-US" sz="2100" u="sng" dirty="0"/>
              <a:t>A project plan needs to state the spatial location, construction details, and total project costs based on data and past experience</a:t>
            </a:r>
            <a:endParaRPr lang="ar-SA" sz="2100" dirty="0"/>
          </a:p>
        </p:txBody>
      </p:sp>
      <p:sp>
        <p:nvSpPr>
          <p:cNvPr id="5" name="مستطيل 4"/>
          <p:cNvSpPr/>
          <p:nvPr/>
        </p:nvSpPr>
        <p:spPr>
          <a:xfrm>
            <a:off x="1775520" y="1374827"/>
            <a:ext cx="3854068" cy="430887"/>
          </a:xfrm>
          <a:prstGeom prst="rect">
            <a:avLst/>
          </a:prstGeom>
        </p:spPr>
        <p:txBody>
          <a:bodyPr wrap="none">
            <a:spAutoFit/>
          </a:bodyPr>
          <a:lstStyle/>
          <a:p>
            <a:pPr algn="l" rtl="0"/>
            <a:r>
              <a:rPr lang="en-US" sz="2200" dirty="0">
                <a:solidFill>
                  <a:srgbClr val="FF0000"/>
                </a:solidFill>
                <a:latin typeface="Arial Black"/>
                <a:ea typeface="Arial Black"/>
                <a:cs typeface="Arial Black"/>
                <a:sym typeface="Arial Black"/>
              </a:rPr>
              <a:t>3. Contents of a Project</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607786">
            <a:off x="8510473" y="857685"/>
            <a:ext cx="4176464" cy="33531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3593803"/>
      </p:ext>
    </p:extLst>
  </p:cSld>
  <p:clrMapOvr>
    <a:masterClrMapping/>
  </p:clrMapOvr>
  <mc:AlternateContent xmlns:mc="http://schemas.openxmlformats.org/markup-compatibility/2006" xmlns:p14="http://schemas.microsoft.com/office/powerpoint/2010/main">
    <mc:Choice Requires="p14">
      <p:transition spd="slow" p14:dur="2000" advTm="171529"/>
    </mc:Choice>
    <mc:Fallback xmlns="">
      <p:transition spd="slow" advTm="171529"/>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مستطيل 2"/>
          <p:cNvSpPr/>
          <p:nvPr/>
        </p:nvSpPr>
        <p:spPr>
          <a:xfrm>
            <a:off x="1415480" y="1807427"/>
            <a:ext cx="6480720" cy="3697538"/>
          </a:xfrm>
          <a:prstGeom prst="rect">
            <a:avLst/>
          </a:prstGeom>
        </p:spPr>
        <p:txBody>
          <a:bodyPr wrap="square" lIns="95619" tIns="47809" rIns="95619" bIns="47809">
            <a:spAutoFit/>
          </a:bodyPr>
          <a:lstStyle/>
          <a:p>
            <a:pPr algn="l" rtl="0"/>
            <a:r>
              <a:rPr lang="en-US" dirty="0">
                <a:solidFill>
                  <a:srgbClr val="FF0000"/>
                </a:solidFill>
              </a:rPr>
              <a:t>Although the </a:t>
            </a:r>
            <a:r>
              <a:rPr lang="en-US" b="1" i="1" u="sng" dirty="0">
                <a:solidFill>
                  <a:srgbClr val="FF0000"/>
                </a:solidFill>
              </a:rPr>
              <a:t>spatial location of a project is the element first considered when considering whether to pursue it</a:t>
            </a:r>
            <a:r>
              <a:rPr lang="en-US" u="sng" dirty="0">
                <a:solidFill>
                  <a:schemeClr val="tx2">
                    <a:lumMod val="40000"/>
                    <a:lumOff val="60000"/>
                  </a:schemeClr>
                </a:solidFill>
              </a:rPr>
              <a:t>,</a:t>
            </a:r>
            <a:r>
              <a:rPr lang="en-US" dirty="0">
                <a:solidFill>
                  <a:schemeClr val="tx2">
                    <a:lumMod val="40000"/>
                    <a:lumOff val="60000"/>
                  </a:schemeClr>
                </a:solidFill>
              </a:rPr>
              <a:t> </a:t>
            </a:r>
            <a:r>
              <a:rPr lang="en-US" dirty="0"/>
              <a:t>it requires extensive investigation to determine a specific location and detailed routes. Also, a bit of preliminary investigation is required to estimate construction details and total project costs. Arguably, a preliminary investigation should be conducted to select a specific location and route, and to estimate construction details and total project costs.</a:t>
            </a:r>
            <a:r>
              <a:rPr lang="en-US" dirty="0">
                <a:solidFill>
                  <a:schemeClr val="tx2">
                    <a:lumMod val="40000"/>
                    <a:lumOff val="60000"/>
                  </a:schemeClr>
                </a:solidFill>
              </a:rPr>
              <a:t> </a:t>
            </a:r>
            <a:r>
              <a:rPr lang="en-US" b="1" i="1" u="sng" dirty="0">
                <a:solidFill>
                  <a:srgbClr val="FF0000"/>
                </a:solidFill>
              </a:rPr>
              <a:t>Nevertheless,</a:t>
            </a:r>
            <a:r>
              <a:rPr lang="ar-EG" b="1" i="1" u="sng" dirty="0">
                <a:solidFill>
                  <a:srgbClr val="FF0000"/>
                </a:solidFill>
              </a:rPr>
              <a:t> ومع ذلك </a:t>
            </a:r>
            <a:r>
              <a:rPr lang="en-US" b="1" i="1" u="sng" dirty="0">
                <a:solidFill>
                  <a:srgbClr val="FF0000"/>
                </a:solidFill>
              </a:rPr>
              <a:t> there should be no request for a preliminary feasibility study without an estimated spatial location</a:t>
            </a:r>
            <a:r>
              <a:rPr lang="en-US" b="1" i="1" dirty="0">
                <a:solidFill>
                  <a:srgbClr val="FF0000"/>
                </a:solidFill>
              </a:rPr>
              <a:t>, </a:t>
            </a:r>
            <a:r>
              <a:rPr lang="en-US" b="1" i="1" u="sng" dirty="0">
                <a:solidFill>
                  <a:srgbClr val="FF0000"/>
                </a:solidFill>
              </a:rPr>
              <a:t>rough route</a:t>
            </a:r>
            <a:r>
              <a:rPr lang="en-US" b="1" i="1" dirty="0">
                <a:solidFill>
                  <a:srgbClr val="FF0000"/>
                </a:solidFill>
              </a:rPr>
              <a:t>, </a:t>
            </a:r>
            <a:r>
              <a:rPr lang="en-US" b="1" i="1" u="sng" dirty="0">
                <a:solidFill>
                  <a:srgbClr val="FF0000"/>
                </a:solidFill>
              </a:rPr>
              <a:t>or total project costs.</a:t>
            </a:r>
            <a:r>
              <a:rPr lang="en-US" b="1" i="1" dirty="0">
                <a:solidFill>
                  <a:srgbClr val="FF0000"/>
                </a:solidFill>
              </a:rPr>
              <a:t> </a:t>
            </a:r>
            <a:r>
              <a:rPr lang="en-US" dirty="0"/>
              <a:t>To this end, it should be </a:t>
            </a:r>
            <a:r>
              <a:rPr lang="en-US" b="1" u="sng" dirty="0">
                <a:solidFill>
                  <a:srgbClr val="FF0000"/>
                </a:solidFill>
              </a:rPr>
              <a:t>mandatory</a:t>
            </a:r>
            <a:r>
              <a:rPr lang="en-US" b="1" dirty="0">
                <a:solidFill>
                  <a:srgbClr val="FF0000"/>
                </a:solidFill>
              </a:rPr>
              <a:t> </a:t>
            </a:r>
            <a:r>
              <a:rPr lang="en-US" dirty="0"/>
              <a:t>to include a rough spatial location, construction details, and total project costs in a project plan submitted to the budget authorities.</a:t>
            </a:r>
            <a:endParaRPr lang="ar-SA" dirty="0"/>
          </a:p>
        </p:txBody>
      </p:sp>
      <p:sp>
        <p:nvSpPr>
          <p:cNvPr id="6" name="مستطيل 5"/>
          <p:cNvSpPr/>
          <p:nvPr/>
        </p:nvSpPr>
        <p:spPr>
          <a:xfrm>
            <a:off x="1686972" y="1353035"/>
            <a:ext cx="4744416" cy="465884"/>
          </a:xfrm>
          <a:prstGeom prst="rect">
            <a:avLst/>
          </a:prstGeom>
        </p:spPr>
        <p:txBody>
          <a:bodyPr wrap="none" lIns="95619" tIns="47809" rIns="95619" bIns="47809">
            <a:spAutoFit/>
          </a:bodyPr>
          <a:lstStyle/>
          <a:p>
            <a:r>
              <a:rPr lang="en-US" sz="2400" dirty="0">
                <a:solidFill>
                  <a:srgbClr val="FF0000"/>
                </a:solidFill>
                <a:latin typeface="Arial Black"/>
                <a:ea typeface="Arial Black"/>
                <a:cs typeface="Arial Black"/>
                <a:sym typeface="Arial Black"/>
              </a:rPr>
              <a:t>Contents of a Project cont.</a:t>
            </a:r>
            <a:endParaRPr lang="ar-SA" sz="2100" b="1" u="sng" dirty="0">
              <a:solidFill>
                <a:srgbClr val="FF0000"/>
              </a:solidFill>
            </a:endParaRPr>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081475">
            <a:off x="8363900" y="1165596"/>
            <a:ext cx="3672408" cy="33531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0383301"/>
      </p:ext>
    </p:extLst>
  </p:cSld>
  <p:clrMapOvr>
    <a:masterClrMapping/>
  </p:clrMapOvr>
  <mc:AlternateContent xmlns:mc="http://schemas.openxmlformats.org/markup-compatibility/2006" xmlns:p14="http://schemas.microsoft.com/office/powerpoint/2010/main">
    <mc:Choice Requires="p14">
      <p:transition spd="slow" p14:dur="2000" advTm="162742"/>
    </mc:Choice>
    <mc:Fallback xmlns="">
      <p:transition spd="slow" advTm="162742"/>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مستطيل 2"/>
          <p:cNvSpPr/>
          <p:nvPr/>
        </p:nvSpPr>
        <p:spPr>
          <a:xfrm>
            <a:off x="2027041" y="1445761"/>
            <a:ext cx="4572000" cy="646331"/>
          </a:xfrm>
          <a:prstGeom prst="rect">
            <a:avLst/>
          </a:prstGeom>
        </p:spPr>
        <p:txBody>
          <a:bodyPr>
            <a:spAutoFit/>
          </a:bodyPr>
          <a:lstStyle/>
          <a:p>
            <a:pPr algn="l" rtl="0"/>
            <a:r>
              <a:rPr lang="en-US" dirty="0">
                <a:solidFill>
                  <a:srgbClr val="C00000"/>
                </a:solidFill>
                <a:latin typeface="Arial Black"/>
                <a:ea typeface="Arial Black"/>
                <a:cs typeface="Arial Black"/>
                <a:sym typeface="Arial Black"/>
              </a:rPr>
              <a:t>4. Guidelines for Writing Project Plans for Candidate Projects</a:t>
            </a:r>
            <a:endParaRPr lang="ar-SA" dirty="0">
              <a:solidFill>
                <a:srgbClr val="C00000"/>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1293" y="908720"/>
            <a:ext cx="3306706" cy="403244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مستطيل 3"/>
          <p:cNvSpPr/>
          <p:nvPr/>
        </p:nvSpPr>
        <p:spPr>
          <a:xfrm>
            <a:off x="1919538" y="2305267"/>
            <a:ext cx="4464495" cy="2751522"/>
          </a:xfrm>
          <a:prstGeom prst="rect">
            <a:avLst/>
          </a:prstGeom>
        </p:spPr>
        <p:txBody>
          <a:bodyPr wrap="square">
            <a:spAutoFit/>
          </a:bodyPr>
          <a:lstStyle/>
          <a:p>
            <a:pPr marL="228600" indent="-228600" algn="l" rtl="0">
              <a:lnSpc>
                <a:spcPct val="90000"/>
              </a:lnSpc>
              <a:buClr>
                <a:schemeClr val="dk1"/>
              </a:buClr>
              <a:buSzPts val="2800"/>
              <a:buFont typeface="Noto Sans Symbols"/>
              <a:buChar char="❑"/>
            </a:pPr>
            <a:r>
              <a:rPr lang="en-US" sz="2400" dirty="0"/>
              <a:t>Based on the above discussion, the competent authorities of projects should </a:t>
            </a:r>
            <a:r>
              <a:rPr lang="en-US" sz="2400" u="sng" dirty="0"/>
              <a:t>write a project plan about candidate projects applying for preliminary feasibility studies </a:t>
            </a:r>
            <a:r>
              <a:rPr lang="en-US" sz="2400" dirty="0"/>
              <a:t>as follows and submit it to the budget authorities:</a:t>
            </a:r>
          </a:p>
        </p:txBody>
      </p:sp>
    </p:spTree>
    <p:extLst>
      <p:ext uri="{BB962C8B-B14F-4D97-AF65-F5344CB8AC3E}">
        <p14:creationId xmlns:p14="http://schemas.microsoft.com/office/powerpoint/2010/main" val="1972806131"/>
      </p:ext>
    </p:extLst>
  </p:cSld>
  <p:clrMapOvr>
    <a:masterClrMapping/>
  </p:clrMapOvr>
  <mc:AlternateContent xmlns:mc="http://schemas.openxmlformats.org/markup-compatibility/2006" xmlns:p14="http://schemas.microsoft.com/office/powerpoint/2010/main">
    <mc:Choice Requires="p14">
      <p:transition spd="slow" p14:dur="2000" advTm="212953"/>
    </mc:Choice>
    <mc:Fallback xmlns="">
      <p:transition spd="slow" advTm="212953"/>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مستطيل 2"/>
          <p:cNvSpPr/>
          <p:nvPr/>
        </p:nvSpPr>
        <p:spPr>
          <a:xfrm>
            <a:off x="2035482" y="1844824"/>
            <a:ext cx="4572000" cy="3416320"/>
          </a:xfrm>
          <a:prstGeom prst="rect">
            <a:avLst/>
          </a:prstGeom>
        </p:spPr>
        <p:txBody>
          <a:bodyPr>
            <a:spAutoFit/>
          </a:bodyPr>
          <a:lstStyle/>
          <a:p>
            <a:pPr algn="l" rtl="0"/>
            <a:r>
              <a:rPr lang="en-US" sz="2400" dirty="0"/>
              <a:t>The project plan (draft) of a candidate project should </a:t>
            </a:r>
            <a:r>
              <a:rPr lang="en-US" sz="2400" u="sng" dirty="0"/>
              <a:t>explicitly mention its background and purpose. A vague description </a:t>
            </a:r>
            <a:r>
              <a:rPr lang="ar-EG" sz="2400" u="sng" dirty="0"/>
              <a:t> الوصف الغامض </a:t>
            </a:r>
            <a:r>
              <a:rPr lang="en-US" sz="2400" u="sng" dirty="0"/>
              <a:t>of the background or purpose like ‘promotion of regional development’ or ‘resolution of regional transportation problems’ is inadequate and unacceptable. </a:t>
            </a:r>
            <a:endParaRPr lang="ar-SA" sz="2400" dirty="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55840" y="1179203"/>
            <a:ext cx="3273490" cy="71242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1296" y="1844824"/>
            <a:ext cx="3528392" cy="33843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93900622"/>
      </p:ext>
    </p:extLst>
  </p:cSld>
  <p:clrMapOvr>
    <a:masterClrMapping/>
  </p:clrMapOvr>
  <mc:AlternateContent xmlns:mc="http://schemas.openxmlformats.org/markup-compatibility/2006" xmlns:p14="http://schemas.microsoft.com/office/powerpoint/2010/main">
    <mc:Choice Requires="p14">
      <p:transition spd="slow" p14:dur="2000" advTm="150324"/>
    </mc:Choice>
    <mc:Fallback xmlns="">
      <p:transition spd="slow" advTm="150324"/>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2A61C26-2216-E13E-2DAA-FEF4A7305383}"/>
              </a:ext>
            </a:extLst>
          </p:cNvPr>
          <p:cNvSpPr txBox="1"/>
          <p:nvPr/>
        </p:nvSpPr>
        <p:spPr>
          <a:xfrm>
            <a:off x="5429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1991544" y="1916832"/>
            <a:ext cx="4783099" cy="3416320"/>
          </a:xfrm>
          <a:prstGeom prst="rect">
            <a:avLst/>
          </a:prstGeom>
        </p:spPr>
        <p:txBody>
          <a:bodyPr wrap="square">
            <a:spAutoFit/>
          </a:bodyPr>
          <a:lstStyle/>
          <a:p>
            <a:pPr algn="l" rtl="0"/>
            <a:r>
              <a:rPr lang="en-US" sz="2400" dirty="0"/>
              <a:t>The project plan (draft) should state the </a:t>
            </a:r>
            <a:r>
              <a:rPr lang="en-US" sz="2400" u="sng" dirty="0">
                <a:solidFill>
                  <a:srgbClr val="FF0000"/>
                </a:solidFill>
              </a:rPr>
              <a:t>specific location of the project,</a:t>
            </a:r>
            <a:r>
              <a:rPr lang="en-US" sz="2400" dirty="0">
                <a:solidFill>
                  <a:srgbClr val="FF0000"/>
                </a:solidFill>
              </a:rPr>
              <a:t> </a:t>
            </a:r>
            <a:r>
              <a:rPr lang="en-US" sz="2400" dirty="0"/>
              <a:t>namely the region where it will be conducted or the route it will cover to the possible maximum extent. Merely mentioning the jurisdiction names of the origin and destination or listing candidate cities is inappropriate. </a:t>
            </a:r>
            <a:endParaRPr lang="ar-SA" sz="2400"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9776" y="908720"/>
            <a:ext cx="3456385" cy="85569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6080" y="1988840"/>
            <a:ext cx="3528392" cy="33843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7095157"/>
      </p:ext>
    </p:extLst>
  </p:cSld>
  <p:clrMapOvr>
    <a:masterClrMapping/>
  </p:clrMapOvr>
  <mc:AlternateContent xmlns:mc="http://schemas.openxmlformats.org/markup-compatibility/2006" xmlns:p14="http://schemas.microsoft.com/office/powerpoint/2010/main">
    <mc:Choice Requires="p14">
      <p:transition spd="slow" p14:dur="2000" advTm="151687"/>
    </mc:Choice>
    <mc:Fallback xmlns="">
      <p:transition spd="slow" advTm="151687"/>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4568" y="1110267"/>
            <a:ext cx="2582863" cy="604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6160" y="1916832"/>
            <a:ext cx="3528392" cy="33843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مستطيل 3"/>
          <p:cNvSpPr/>
          <p:nvPr/>
        </p:nvSpPr>
        <p:spPr>
          <a:xfrm>
            <a:off x="1775520" y="1697753"/>
            <a:ext cx="5976664" cy="3416320"/>
          </a:xfrm>
          <a:prstGeom prst="rect">
            <a:avLst/>
          </a:prstGeom>
        </p:spPr>
        <p:txBody>
          <a:bodyPr wrap="square">
            <a:spAutoFit/>
          </a:bodyPr>
          <a:lstStyle/>
          <a:p>
            <a:pPr marL="228600" indent="-228600" algn="l" rtl="0">
              <a:buSzPts val="2800"/>
            </a:pPr>
            <a:r>
              <a:rPr lang="en-US" sz="2400" dirty="0">
                <a:solidFill>
                  <a:schemeClr val="tx2">
                    <a:lumMod val="20000"/>
                    <a:lumOff val="80000"/>
                  </a:schemeClr>
                </a:solidFill>
              </a:rPr>
              <a:t>	</a:t>
            </a:r>
            <a:r>
              <a:rPr lang="en-US" sz="2400" dirty="0"/>
              <a:t>The implementation agency should  be specified. Even for a project where it will likely be determined automatically according to standard procedures, the plan should explicitly state the </a:t>
            </a:r>
            <a:r>
              <a:rPr lang="en-US" sz="2400" u="sng" dirty="0">
                <a:solidFill>
                  <a:srgbClr val="FF0000"/>
                </a:solidFill>
              </a:rPr>
              <a:t>implementation agency</a:t>
            </a:r>
            <a:r>
              <a:rPr lang="en-US" sz="2400" dirty="0">
                <a:solidFill>
                  <a:schemeClr val="tx2">
                    <a:lumMod val="20000"/>
                    <a:lumOff val="80000"/>
                  </a:schemeClr>
                </a:solidFill>
              </a:rPr>
              <a:t>. </a:t>
            </a:r>
            <a:r>
              <a:rPr lang="en-US" sz="2400" dirty="0"/>
              <a:t>In this regard, </a:t>
            </a:r>
            <a:r>
              <a:rPr lang="en-US" sz="2400" u="sng" dirty="0"/>
              <a:t>well-defined role sharing between the central government and local government organizations should be clarified as well.</a:t>
            </a:r>
          </a:p>
        </p:txBody>
      </p:sp>
    </p:spTree>
    <p:extLst>
      <p:ext uri="{BB962C8B-B14F-4D97-AF65-F5344CB8AC3E}">
        <p14:creationId xmlns:p14="http://schemas.microsoft.com/office/powerpoint/2010/main" val="2577656232"/>
      </p:ext>
    </p:extLst>
  </p:cSld>
  <p:clrMapOvr>
    <a:masterClrMapping/>
  </p:clrMapOvr>
  <mc:AlternateContent xmlns:mc="http://schemas.openxmlformats.org/markup-compatibility/2006" xmlns:p14="http://schemas.microsoft.com/office/powerpoint/2010/main">
    <mc:Choice Requires="p14">
      <p:transition spd="slow" p14:dur="2000" advTm="170382"/>
    </mc:Choice>
    <mc:Fallback xmlns="">
      <p:transition spd="slow" advTm="170382"/>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مستطيل 3"/>
          <p:cNvSpPr/>
          <p:nvPr/>
        </p:nvSpPr>
        <p:spPr>
          <a:xfrm>
            <a:off x="1487488" y="1679081"/>
            <a:ext cx="6120680" cy="3748719"/>
          </a:xfrm>
          <a:prstGeom prst="rect">
            <a:avLst/>
          </a:prstGeom>
        </p:spPr>
        <p:txBody>
          <a:bodyPr wrap="square">
            <a:spAutoFit/>
          </a:bodyPr>
          <a:lstStyle/>
          <a:p>
            <a:pPr algn="l" rtl="0">
              <a:lnSpc>
                <a:spcPct val="90000"/>
              </a:lnSpc>
              <a:buClr>
                <a:schemeClr val="dk1"/>
              </a:buClr>
              <a:buSzPts val="2800"/>
            </a:pPr>
            <a:r>
              <a:rPr lang="en-US" sz="2400" u="sng" dirty="0"/>
              <a:t>The contents of a project should be rendered explicitly and the total project costs should be estimated and offered</a:t>
            </a:r>
            <a:r>
              <a:rPr lang="en-US" sz="2400" dirty="0"/>
              <a:t>. As the project costs depend on the details of a project, only when the project plan can settle which facilities or structures will be included can total project costs be properly estimated. </a:t>
            </a:r>
            <a:r>
              <a:rPr lang="en-US" sz="2400" u="sng" dirty="0"/>
              <a:t>Estimation of total project costs can only be derived at first from the cost data of similar projects, but such estimation is critical to determining the need for investigation into the project.</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3792" y="758207"/>
            <a:ext cx="4032448" cy="92087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2184" y="1736812"/>
            <a:ext cx="3528392" cy="33843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9927464"/>
      </p:ext>
    </p:extLst>
  </p:cSld>
  <p:clrMapOvr>
    <a:masterClrMapping/>
  </p:clrMapOvr>
  <mc:AlternateContent xmlns:mc="http://schemas.openxmlformats.org/markup-compatibility/2006" xmlns:p14="http://schemas.microsoft.com/office/powerpoint/2010/main">
    <mc:Choice Requires="p14">
      <p:transition spd="slow" p14:dur="2000" advTm="80931"/>
    </mc:Choice>
    <mc:Fallback xmlns="">
      <p:transition spd="slow" advTm="80931"/>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2A61C26-2216-E13E-2DAA-FEF4A7305383}"/>
              </a:ext>
            </a:extLst>
          </p:cNvPr>
          <p:cNvSpPr txBox="1"/>
          <p:nvPr/>
        </p:nvSpPr>
        <p:spPr>
          <a:xfrm>
            <a:off x="5429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1307469" y="1775124"/>
            <a:ext cx="6264696" cy="3416320"/>
          </a:xfrm>
          <a:prstGeom prst="rect">
            <a:avLst/>
          </a:prstGeom>
        </p:spPr>
        <p:txBody>
          <a:bodyPr wrap="square">
            <a:spAutoFit/>
          </a:bodyPr>
          <a:lstStyle/>
          <a:p>
            <a:pPr marL="228600" indent="-228600" algn="l" rtl="0">
              <a:lnSpc>
                <a:spcPct val="90000"/>
              </a:lnSpc>
              <a:buClr>
                <a:schemeClr val="dk1"/>
              </a:buClr>
              <a:buSzPts val="2800"/>
              <a:buChar char="•"/>
            </a:pPr>
            <a:r>
              <a:rPr lang="en-US" sz="2400" dirty="0"/>
              <a:t>The plan should also stipulate</a:t>
            </a:r>
            <a:r>
              <a:rPr lang="ar-EG" sz="2400" dirty="0"/>
              <a:t> تنص / تشترط </a:t>
            </a:r>
            <a:r>
              <a:rPr lang="en-US" sz="2400" dirty="0"/>
              <a:t> the expected effects of a project. Such effects as increased production, employment, added value, and the like once it is completed may not be </a:t>
            </a:r>
            <a:r>
              <a:rPr lang="en-US" sz="2400" dirty="0" err="1"/>
              <a:t>definiely</a:t>
            </a:r>
            <a:r>
              <a:rPr lang="en-US" sz="2400" dirty="0"/>
              <a:t> known at this step, but other expected effects need to be roughly presented like, in the case of a transport project, </a:t>
            </a:r>
            <a:r>
              <a:rPr lang="en-US" sz="2400" u="sng" dirty="0"/>
              <a:t>how much travel time can be reduced, how many commuters or travelers can be accommodated, and how much costs can be reduced.</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7848" y="930046"/>
            <a:ext cx="3166417" cy="7264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4925" y="1791096"/>
            <a:ext cx="3528392" cy="33843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0808296"/>
      </p:ext>
    </p:extLst>
  </p:cSld>
  <p:clrMapOvr>
    <a:masterClrMapping/>
  </p:clrMapOvr>
  <mc:AlternateContent xmlns:mc="http://schemas.openxmlformats.org/markup-compatibility/2006" xmlns:p14="http://schemas.microsoft.com/office/powerpoint/2010/main">
    <mc:Choice Requires="p14">
      <p:transition spd="slow" p14:dur="2000" advTm="119245"/>
    </mc:Choice>
    <mc:Fallback xmlns="">
      <p:transition spd="slow" advTm="119245"/>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524001" y="0"/>
            <a:ext cx="2957829" cy="1008642"/>
          </a:xfrm>
          <a:prstGeom prst="rect">
            <a:avLst/>
          </a:prstGeom>
        </p:spPr>
      </p:pic>
      <p:sp>
        <p:nvSpPr>
          <p:cNvPr id="8" name="TextBox 8">
            <a:extLst>
              <a:ext uri="{FF2B5EF4-FFF2-40B4-BE49-F238E27FC236}">
                <a16:creationId xmlns:a16="http://schemas.microsoft.com/office/drawing/2014/main" id="{D2A61C26-2216-E13E-2DAA-FEF4A7305383}"/>
              </a:ext>
            </a:extLst>
          </p:cNvPr>
          <p:cNvSpPr txBox="1"/>
          <p:nvPr/>
        </p:nvSpPr>
        <p:spPr>
          <a:xfrm>
            <a:off x="5429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2063552" y="1183811"/>
            <a:ext cx="3744416" cy="465884"/>
          </a:xfrm>
          <a:prstGeom prst="rect">
            <a:avLst/>
          </a:prstGeom>
        </p:spPr>
        <p:txBody>
          <a:bodyPr wrap="square" lIns="95619" tIns="47809" rIns="95619" bIns="47809">
            <a:spAutoFit/>
          </a:bodyPr>
          <a:lstStyle/>
          <a:p>
            <a:pPr algn="ctr"/>
            <a:r>
              <a:rPr lang="en-US" sz="2400" dirty="0">
                <a:solidFill>
                  <a:srgbClr val="FF0000"/>
                </a:solidFill>
                <a:latin typeface="Arial Black"/>
                <a:ea typeface="Arial Black"/>
                <a:cs typeface="Arial Black"/>
                <a:sym typeface="Arial Black"/>
              </a:rPr>
              <a:t>Basic Data Analysis</a:t>
            </a:r>
            <a:endParaRPr lang="ar-SA" sz="2400" b="1" dirty="0">
              <a:solidFill>
                <a:srgbClr val="FF0000"/>
              </a:solidFill>
            </a:endParaRPr>
          </a:p>
        </p:txBody>
      </p:sp>
      <p:sp>
        <p:nvSpPr>
          <p:cNvPr id="3" name="مستطيل 2"/>
          <p:cNvSpPr/>
          <p:nvPr/>
        </p:nvSpPr>
        <p:spPr>
          <a:xfrm>
            <a:off x="1524001" y="1824864"/>
            <a:ext cx="6130552" cy="3416320"/>
          </a:xfrm>
          <a:prstGeom prst="rect">
            <a:avLst/>
          </a:prstGeom>
        </p:spPr>
        <p:txBody>
          <a:bodyPr wrap="square">
            <a:spAutoFit/>
          </a:bodyPr>
          <a:lstStyle/>
          <a:p>
            <a:pPr lvl="0" algn="l" rtl="0">
              <a:lnSpc>
                <a:spcPct val="90000"/>
              </a:lnSpc>
              <a:buClr>
                <a:schemeClr val="dk1"/>
              </a:buClr>
              <a:buSzPts val="2800"/>
            </a:pPr>
            <a:r>
              <a:rPr lang="en-US" sz="2400" dirty="0"/>
              <a:t>The </a:t>
            </a:r>
            <a:r>
              <a:rPr lang="en-US" sz="2400" b="1" u="sng" dirty="0"/>
              <a:t>first</a:t>
            </a:r>
            <a:r>
              <a:rPr lang="en-US" sz="2400" dirty="0"/>
              <a:t> thing to do when pursuing a public investment project or evaluating feasibility is to </a:t>
            </a:r>
            <a:r>
              <a:rPr lang="en-US" sz="2400" u="sng" dirty="0"/>
              <a:t>fully analyze basic data about the region subject to the project</a:t>
            </a:r>
            <a:r>
              <a:rPr lang="en-US" sz="2400" dirty="0"/>
              <a:t>. For a preliminary feasibility study, therefore, </a:t>
            </a:r>
            <a:r>
              <a:rPr lang="en-US" sz="2400" u="sng" dirty="0"/>
              <a:t>the study team starts by visiting the target region </a:t>
            </a:r>
            <a:r>
              <a:rPr lang="en-US" sz="2400" dirty="0"/>
              <a:t>and gathering basic data about it. The basic data of a region can be largely divided into data on the </a:t>
            </a:r>
            <a:r>
              <a:rPr lang="en-US" sz="2400" u="sng" dirty="0">
                <a:highlight>
                  <a:srgbClr val="FFFF00"/>
                </a:highlight>
              </a:rPr>
              <a:t>natural environment </a:t>
            </a:r>
            <a:r>
              <a:rPr lang="en-US" sz="2400" dirty="0"/>
              <a:t>and that on the</a:t>
            </a:r>
            <a:r>
              <a:rPr lang="en-US" sz="2400" dirty="0">
                <a:solidFill>
                  <a:schemeClr val="tx2">
                    <a:lumMod val="20000"/>
                    <a:lumOff val="80000"/>
                  </a:schemeClr>
                </a:solidFill>
              </a:rPr>
              <a:t> </a:t>
            </a:r>
            <a:r>
              <a:rPr lang="en-US" sz="2400" u="sng" dirty="0">
                <a:highlight>
                  <a:srgbClr val="FFFF00"/>
                </a:highlight>
              </a:rPr>
              <a:t>social and economic environment</a:t>
            </a:r>
            <a:r>
              <a:rPr lang="en-US" sz="2400" u="sng" dirty="0">
                <a:solidFill>
                  <a:schemeClr val="tx2">
                    <a:lumMod val="20000"/>
                    <a:lumOff val="80000"/>
                  </a:schemeClr>
                </a:solidFill>
              </a:rPr>
              <a:t>.</a:t>
            </a:r>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8208" y="1268760"/>
            <a:ext cx="4032448" cy="36969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1317080"/>
      </p:ext>
    </p:extLst>
  </p:cSld>
  <p:clrMapOvr>
    <a:masterClrMapping/>
  </p:clrMapOvr>
  <mc:AlternateContent xmlns:mc="http://schemas.openxmlformats.org/markup-compatibility/2006" xmlns:p14="http://schemas.microsoft.com/office/powerpoint/2010/main">
    <mc:Choice Requires="p14">
      <p:transition spd="slow" p14:dur="2000" advTm="238144"/>
    </mc:Choice>
    <mc:Fallback xmlns="">
      <p:transition spd="slow" advTm="238144"/>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مستطيل 2"/>
          <p:cNvSpPr/>
          <p:nvPr/>
        </p:nvSpPr>
        <p:spPr>
          <a:xfrm>
            <a:off x="1919536" y="1271586"/>
            <a:ext cx="4591321" cy="461665"/>
          </a:xfrm>
          <a:prstGeom prst="rect">
            <a:avLst/>
          </a:prstGeom>
        </p:spPr>
        <p:txBody>
          <a:bodyPr wrap="none">
            <a:spAutoFit/>
          </a:bodyPr>
          <a:lstStyle/>
          <a:p>
            <a:r>
              <a:rPr lang="en-US" sz="2400" dirty="0">
                <a:solidFill>
                  <a:srgbClr val="FF0000"/>
                </a:solidFill>
                <a:latin typeface="Arial Black"/>
                <a:ea typeface="Arial Black"/>
                <a:cs typeface="Arial Black"/>
                <a:sym typeface="Arial Black"/>
              </a:rPr>
              <a:t>Basic Data Analysis cont. </a:t>
            </a:r>
            <a:endParaRPr lang="ar-SA" sz="2400" dirty="0">
              <a:solidFill>
                <a:srgbClr val="FF0000"/>
              </a:solidFill>
            </a:endParaRPr>
          </a:p>
        </p:txBody>
      </p:sp>
      <p:sp>
        <p:nvSpPr>
          <p:cNvPr id="4" name="مستطيل 3"/>
          <p:cNvSpPr/>
          <p:nvPr/>
        </p:nvSpPr>
        <p:spPr>
          <a:xfrm>
            <a:off x="1524001" y="1734752"/>
            <a:ext cx="7752184" cy="3748719"/>
          </a:xfrm>
          <a:prstGeom prst="rect">
            <a:avLst/>
          </a:prstGeom>
        </p:spPr>
        <p:txBody>
          <a:bodyPr wrap="square">
            <a:spAutoFit/>
          </a:bodyPr>
          <a:lstStyle/>
          <a:p>
            <a:pPr lvl="0" algn="l" rtl="0">
              <a:lnSpc>
                <a:spcPct val="90000"/>
              </a:lnSpc>
              <a:buClr>
                <a:schemeClr val="dk1"/>
              </a:buClr>
              <a:buSzPct val="100000"/>
            </a:pPr>
            <a:r>
              <a:rPr lang="en-US" sz="2400" u="sng" dirty="0"/>
              <a:t>Data on the </a:t>
            </a:r>
            <a:r>
              <a:rPr lang="en-US" sz="2400" u="sng" dirty="0">
                <a:highlight>
                  <a:srgbClr val="FFFF00"/>
                </a:highlight>
              </a:rPr>
              <a:t>natural environment </a:t>
            </a:r>
            <a:r>
              <a:rPr lang="en-US" sz="2400" u="sng" dirty="0"/>
              <a:t>refers to that about climate, geological features, altitudes, slopes,</a:t>
            </a:r>
            <a:r>
              <a:rPr lang="ar-EG" sz="2400" u="sng" dirty="0"/>
              <a:t> المرتفعات والمنحدرات</a:t>
            </a:r>
            <a:r>
              <a:rPr lang="en-US" sz="2400" dirty="0"/>
              <a:t> etc.</a:t>
            </a:r>
          </a:p>
          <a:p>
            <a:pPr algn="l" rtl="0">
              <a:lnSpc>
                <a:spcPct val="90000"/>
              </a:lnSpc>
              <a:buClr>
                <a:schemeClr val="dk1"/>
              </a:buClr>
              <a:buSzPct val="100000"/>
            </a:pPr>
            <a:r>
              <a:rPr lang="en-US" sz="2400" u="sng" dirty="0"/>
              <a:t>Data on </a:t>
            </a:r>
            <a:r>
              <a:rPr lang="en-US" sz="2400" u="sng" dirty="0">
                <a:highlight>
                  <a:srgbClr val="FFFF00"/>
                </a:highlight>
              </a:rPr>
              <a:t>the social and economic environment </a:t>
            </a:r>
            <a:r>
              <a:rPr lang="en-US" sz="2400" u="sng" dirty="0"/>
              <a:t>includes demographics, each industry’s employment structure, gross regional domestic product (GRDP), land use, and so on.</a:t>
            </a:r>
          </a:p>
          <a:p>
            <a:pPr algn="l" rtl="0">
              <a:lnSpc>
                <a:spcPct val="90000"/>
              </a:lnSpc>
              <a:buClr>
                <a:schemeClr val="dk1"/>
              </a:buClr>
              <a:buSzPct val="100000"/>
            </a:pPr>
            <a:r>
              <a:rPr lang="en-US" sz="2400" u="sng" dirty="0"/>
              <a:t>Analysis of the transportation situation should be done to ascertain </a:t>
            </a:r>
            <a:r>
              <a:rPr lang="ar-EG" sz="2400" u="sng" dirty="0"/>
              <a:t> </a:t>
            </a:r>
            <a:r>
              <a:rPr lang="ar-EG" sz="2400" u="sng" dirty="0" err="1"/>
              <a:t>للتاكد</a:t>
            </a:r>
            <a:r>
              <a:rPr lang="ar-EG" sz="2400" u="sng" dirty="0"/>
              <a:t> </a:t>
            </a:r>
            <a:r>
              <a:rPr lang="en-US" sz="2400" u="sng" dirty="0"/>
              <a:t>what the project can do for the transportation system of the target region so that the need for the project can be determined before transportation analysis is conducted in full swing</a:t>
            </a:r>
            <a:r>
              <a:rPr lang="ar-EG" sz="2400" u="sng" dirty="0"/>
              <a:t> على قدم وساق </a:t>
            </a:r>
            <a:r>
              <a:rPr lang="en-US" sz="2400" u="sng" dirty="0"/>
              <a:t>.</a:t>
            </a: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08368" y="1271586"/>
            <a:ext cx="3024336" cy="310289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3316403"/>
      </p:ext>
    </p:extLst>
  </p:cSld>
  <p:clrMapOvr>
    <a:masterClrMapping/>
  </p:clrMapOvr>
  <mc:AlternateContent xmlns:mc="http://schemas.openxmlformats.org/markup-compatibility/2006" xmlns:p14="http://schemas.microsoft.com/office/powerpoint/2010/main">
    <mc:Choice Requires="p14">
      <p:transition spd="slow" p14:dur="2000" advTm="110042"/>
    </mc:Choice>
    <mc:Fallback xmlns="">
      <p:transition spd="slow" advTm="110042"/>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p:cNvSpPr/>
          <p:nvPr/>
        </p:nvSpPr>
        <p:spPr>
          <a:xfrm>
            <a:off x="1524001" y="1398699"/>
            <a:ext cx="5976663" cy="4060599"/>
          </a:xfrm>
          <a:prstGeom prst="rect">
            <a:avLst/>
          </a:prstGeom>
        </p:spPr>
        <p:txBody>
          <a:bodyPr wrap="square">
            <a:spAutoFit/>
          </a:bodyPr>
          <a:lstStyle/>
          <a:p>
            <a:pPr lvl="0" algn="l" rtl="0">
              <a:lnSpc>
                <a:spcPct val="90000"/>
              </a:lnSpc>
              <a:buClr>
                <a:schemeClr val="dk1"/>
              </a:buClr>
              <a:buSzPts val="2800"/>
            </a:pPr>
            <a:r>
              <a:rPr lang="en-US" sz="2400" b="1" u="sng" dirty="0">
                <a:solidFill>
                  <a:srgbClr val="FF0000"/>
                </a:solidFill>
              </a:rPr>
              <a:t>1. Analysis of the Natural and Living Environments</a:t>
            </a:r>
            <a:endParaRPr lang="en-US" sz="2400" dirty="0">
              <a:solidFill>
                <a:srgbClr val="FF0000"/>
              </a:solidFill>
            </a:endParaRPr>
          </a:p>
          <a:p>
            <a:pPr marL="228600" indent="-228600" algn="l" rtl="0">
              <a:lnSpc>
                <a:spcPct val="90000"/>
              </a:lnSpc>
              <a:spcBef>
                <a:spcPts val="1000"/>
              </a:spcBef>
              <a:buClr>
                <a:schemeClr val="dk1"/>
              </a:buClr>
              <a:buSzPts val="2800"/>
              <a:buFont typeface="Noto Sans Symbols"/>
              <a:buChar char="❑"/>
            </a:pPr>
            <a:r>
              <a:rPr lang="en-US" sz="2000" dirty="0"/>
              <a:t>Depending on their characteristics, some projects are more strongly impacted by the </a:t>
            </a:r>
            <a:r>
              <a:rPr lang="en-US" sz="2000" u="sng" dirty="0"/>
              <a:t>natural environments </a:t>
            </a:r>
            <a:r>
              <a:rPr lang="en-US" sz="2000" dirty="0"/>
              <a:t>than others. Projects to build expressways or railroads can be very different in nature and vary greatly in cost depending on topography.</a:t>
            </a:r>
          </a:p>
          <a:p>
            <a:pPr marL="228600" indent="-228600" algn="l" rtl="0">
              <a:lnSpc>
                <a:spcPct val="90000"/>
              </a:lnSpc>
              <a:spcBef>
                <a:spcPts val="1000"/>
              </a:spcBef>
              <a:buClr>
                <a:schemeClr val="dk1"/>
              </a:buClr>
              <a:buSzPts val="2800"/>
              <a:buFont typeface="Noto Sans Symbols"/>
              <a:buChar char="❑"/>
            </a:pPr>
            <a:r>
              <a:rPr lang="en-US" sz="2000" dirty="0">
                <a:solidFill>
                  <a:schemeClr val="tx2">
                    <a:lumMod val="20000"/>
                    <a:lumOff val="80000"/>
                  </a:schemeClr>
                </a:solidFill>
              </a:rPr>
              <a:t> </a:t>
            </a:r>
            <a:r>
              <a:rPr lang="en-US" sz="2000" dirty="0"/>
              <a:t>On the other hand, projects to build industrial complexes are influenced more by the social and economic environment than the natural one. Their success or failure depends on the population, industrial structure, regional income level, and such</a:t>
            </a:r>
            <a:r>
              <a:rPr lang="en-US" sz="2000" dirty="0">
                <a:solidFill>
                  <a:schemeClr val="tx2">
                    <a:lumMod val="20000"/>
                    <a:lumOff val="80000"/>
                  </a:schemeClr>
                </a:solidFill>
              </a:rPr>
              <a:t>.</a:t>
            </a: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4152" y="1596231"/>
            <a:ext cx="3940199" cy="36655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22422779"/>
      </p:ext>
    </p:extLst>
  </p:cSld>
  <p:clrMapOvr>
    <a:masterClrMapping/>
  </p:clrMapOvr>
  <mc:AlternateContent xmlns:mc="http://schemas.openxmlformats.org/markup-compatibility/2006" xmlns:p14="http://schemas.microsoft.com/office/powerpoint/2010/main">
    <mc:Choice Requires="p14">
      <p:transition spd="slow" p14:dur="2000" advTm="135707"/>
    </mc:Choice>
    <mc:Fallback xmlns="">
      <p:transition spd="slow" advTm="135707"/>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524001" y="-39677"/>
            <a:ext cx="2957829" cy="1452983"/>
          </a:xfrm>
          <a:prstGeom prst="rect">
            <a:avLst/>
          </a:prstGeom>
        </p:spPr>
      </p:pic>
      <p:sp>
        <p:nvSpPr>
          <p:cNvPr id="8" name="TextBox 8">
            <a:extLst>
              <a:ext uri="{FF2B5EF4-FFF2-40B4-BE49-F238E27FC236}">
                <a16:creationId xmlns:a16="http://schemas.microsoft.com/office/drawing/2014/main" id="{D2A61C26-2216-E13E-2DAA-FEF4A7305383}"/>
              </a:ext>
            </a:extLst>
          </p:cNvPr>
          <p:cNvSpPr txBox="1"/>
          <p:nvPr/>
        </p:nvSpPr>
        <p:spPr>
          <a:xfrm>
            <a:off x="5429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1949820" y="1476962"/>
            <a:ext cx="6450436" cy="712105"/>
          </a:xfrm>
          <a:prstGeom prst="rect">
            <a:avLst/>
          </a:prstGeom>
        </p:spPr>
        <p:txBody>
          <a:bodyPr wrap="square" lIns="95619" tIns="47809" rIns="95619" bIns="47809">
            <a:spAutoFit/>
          </a:bodyPr>
          <a:lstStyle/>
          <a:p>
            <a:pPr algn="l" rtl="0"/>
            <a:r>
              <a:rPr lang="en-US" sz="2000" dirty="0">
                <a:solidFill>
                  <a:srgbClr val="FF0000"/>
                </a:solidFill>
                <a:latin typeface="Arial Black"/>
                <a:ea typeface="Arial Black"/>
                <a:cs typeface="Arial Black"/>
                <a:sym typeface="Arial Black"/>
              </a:rPr>
              <a:t>Analysis of the Natural and Living Environments cont..</a:t>
            </a:r>
            <a:endParaRPr lang="ar-SA" sz="2100" b="1" u="sng" dirty="0">
              <a:solidFill>
                <a:srgbClr val="FF0000"/>
              </a:solidFill>
            </a:endParaRPr>
          </a:p>
        </p:txBody>
      </p:sp>
      <p:sp>
        <p:nvSpPr>
          <p:cNvPr id="3" name="مستطيل 2"/>
          <p:cNvSpPr/>
          <p:nvPr/>
        </p:nvSpPr>
        <p:spPr>
          <a:xfrm>
            <a:off x="1827815" y="2324659"/>
            <a:ext cx="5308029" cy="2838841"/>
          </a:xfrm>
          <a:prstGeom prst="rect">
            <a:avLst/>
          </a:prstGeom>
        </p:spPr>
        <p:txBody>
          <a:bodyPr wrap="square" lIns="95619" tIns="47809" rIns="95619" bIns="47809">
            <a:spAutoFit/>
          </a:bodyPr>
          <a:lstStyle/>
          <a:p>
            <a:pPr marL="228600" indent="-228600" algn="l" rtl="0">
              <a:lnSpc>
                <a:spcPct val="90000"/>
              </a:lnSpc>
              <a:buClr>
                <a:schemeClr val="dk1"/>
              </a:buClr>
              <a:buSzPts val="2800"/>
              <a:buFont typeface="Noto Sans Symbols"/>
              <a:buChar char="❑"/>
            </a:pPr>
            <a:r>
              <a:rPr lang="en-US" sz="2200" dirty="0"/>
              <a:t>It is also important to look into living environment conditions like water and/or soil pollution, sanitation, and construction noise that have direct impact on daily life. Preliminary feasibility studies should conduct a rough investigation in any form about daily life pollution, etc. that can happen when the concerned project goes ahead.</a:t>
            </a: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8208" y="1463436"/>
            <a:ext cx="3672409" cy="36655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2915606"/>
      </p:ext>
    </p:extLst>
  </p:cSld>
  <p:clrMapOvr>
    <a:masterClrMapping/>
  </p:clrMapOvr>
  <mc:AlternateContent xmlns:mc="http://schemas.openxmlformats.org/markup-compatibility/2006" xmlns:p14="http://schemas.microsoft.com/office/powerpoint/2010/main">
    <mc:Choice Requires="p14">
      <p:transition spd="slow" p14:dur="2000" advTm="153201"/>
    </mc:Choice>
    <mc:Fallback xmlns="">
      <p:transition spd="slow" advTm="153201"/>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p:cNvSpPr/>
          <p:nvPr/>
        </p:nvSpPr>
        <p:spPr>
          <a:xfrm>
            <a:off x="1989578" y="1243141"/>
            <a:ext cx="6977614" cy="369332"/>
          </a:xfrm>
          <a:prstGeom prst="rect">
            <a:avLst/>
          </a:prstGeom>
        </p:spPr>
        <p:txBody>
          <a:bodyPr wrap="square">
            <a:spAutoFit/>
          </a:bodyPr>
          <a:lstStyle/>
          <a:p>
            <a:pPr algn="l" rtl="0"/>
            <a:r>
              <a:rPr lang="en-US" dirty="0">
                <a:solidFill>
                  <a:srgbClr val="FF0000"/>
                </a:solidFill>
                <a:latin typeface="Arial Black"/>
                <a:ea typeface="Arial Black"/>
                <a:cs typeface="Arial Black"/>
                <a:sym typeface="Arial Black"/>
              </a:rPr>
              <a:t>2. Analysis of the Social and Economic Environments</a:t>
            </a:r>
            <a:endParaRPr lang="ar-SA" dirty="0">
              <a:solidFill>
                <a:srgbClr val="FF0000"/>
              </a:solidFill>
            </a:endParaRPr>
          </a:p>
        </p:txBody>
      </p:sp>
      <p:sp>
        <p:nvSpPr>
          <p:cNvPr id="3" name="مستطيل 2"/>
          <p:cNvSpPr/>
          <p:nvPr/>
        </p:nvSpPr>
        <p:spPr>
          <a:xfrm>
            <a:off x="1271464" y="2045175"/>
            <a:ext cx="6504478" cy="3267561"/>
          </a:xfrm>
          <a:prstGeom prst="rect">
            <a:avLst/>
          </a:prstGeom>
        </p:spPr>
        <p:txBody>
          <a:bodyPr wrap="square">
            <a:spAutoFit/>
          </a:bodyPr>
          <a:lstStyle/>
          <a:p>
            <a:pPr algn="l" rtl="0">
              <a:lnSpc>
                <a:spcPct val="90000"/>
              </a:lnSpc>
              <a:spcBef>
                <a:spcPts val="1000"/>
              </a:spcBef>
              <a:buClr>
                <a:schemeClr val="dk1"/>
              </a:buClr>
              <a:buSzPct val="100000"/>
            </a:pPr>
            <a:r>
              <a:rPr lang="en-US" sz="2200" dirty="0"/>
              <a:t>The most basic data is that on demographics, industrial structure, and GRDP</a:t>
            </a:r>
            <a:r>
              <a:rPr lang="ar-EG" sz="2200" dirty="0"/>
              <a:t> </a:t>
            </a:r>
            <a:r>
              <a:rPr lang="en-US" sz="2000" u="sng" dirty="0"/>
              <a:t>gross regional domestic product</a:t>
            </a:r>
            <a:r>
              <a:rPr lang="en-US" sz="2200" dirty="0"/>
              <a:t>. This is true regardless of the type of project at issue, and these are important determinants of the project’s ripple effects.</a:t>
            </a:r>
          </a:p>
          <a:p>
            <a:pPr algn="l" rtl="0">
              <a:lnSpc>
                <a:spcPct val="90000"/>
              </a:lnSpc>
              <a:spcBef>
                <a:spcPts val="1000"/>
              </a:spcBef>
              <a:buClr>
                <a:schemeClr val="dk1"/>
              </a:buClr>
              <a:buSzPct val="100000"/>
            </a:pPr>
            <a:r>
              <a:rPr lang="en-US" sz="2200" dirty="0"/>
              <a:t>Demand is higher in densely</a:t>
            </a:r>
            <a:r>
              <a:rPr lang="ar-EG" sz="2200" dirty="0"/>
              <a:t>كثيفة </a:t>
            </a:r>
            <a:r>
              <a:rPr lang="en-US" sz="2200" dirty="0"/>
              <a:t> populated regions, so the project is likely to be more economically feasible. The industrial structure serves as a definite clue </a:t>
            </a:r>
            <a:r>
              <a:rPr lang="ar-EG" sz="2200" dirty="0"/>
              <a:t>دليل واضح</a:t>
            </a:r>
            <a:r>
              <a:rPr lang="en-US" sz="2200" dirty="0"/>
              <a:t>as to whether the project is appropriate for the region. </a:t>
            </a: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28362" y="2016175"/>
            <a:ext cx="3279508" cy="282565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09904245"/>
      </p:ext>
    </p:extLst>
  </p:cSld>
  <p:clrMapOvr>
    <a:masterClrMapping/>
  </p:clrMapOvr>
  <mc:AlternateContent xmlns:mc="http://schemas.openxmlformats.org/markup-compatibility/2006" xmlns:p14="http://schemas.microsoft.com/office/powerpoint/2010/main">
    <mc:Choice Requires="p14">
      <p:transition spd="slow" p14:dur="2000" advTm="203439"/>
    </mc:Choice>
    <mc:Fallback xmlns="">
      <p:transition spd="slow" advTm="203439"/>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مستطيل 2"/>
          <p:cNvSpPr/>
          <p:nvPr/>
        </p:nvSpPr>
        <p:spPr>
          <a:xfrm>
            <a:off x="1524001" y="1617986"/>
            <a:ext cx="5772379" cy="3785652"/>
          </a:xfrm>
          <a:prstGeom prst="rect">
            <a:avLst/>
          </a:prstGeom>
        </p:spPr>
        <p:txBody>
          <a:bodyPr wrap="square">
            <a:spAutoFit/>
          </a:bodyPr>
          <a:lstStyle/>
          <a:p>
            <a:pPr lvl="0" algn="l" rtl="0"/>
            <a:r>
              <a:rPr lang="en-US" sz="2400" dirty="0"/>
              <a:t>GRDP</a:t>
            </a:r>
            <a:r>
              <a:rPr lang="ar-EG" sz="2400" dirty="0"/>
              <a:t> </a:t>
            </a:r>
            <a:r>
              <a:rPr lang="en-US" sz="2400" u="sng" dirty="0"/>
              <a:t>gross regional domestic product</a:t>
            </a:r>
            <a:r>
              <a:rPr lang="en-US" sz="2400" dirty="0"/>
              <a:t> data are important in determining economic feasibility and balanced regional development.</a:t>
            </a:r>
            <a:endParaRPr lang="ar-SA" sz="2400" dirty="0"/>
          </a:p>
          <a:p>
            <a:pPr algn="l" rtl="0"/>
            <a:r>
              <a:rPr lang="en-US" sz="2400" dirty="0"/>
              <a:t>In the case of transport projects like those for roads and railroads, the most important part of basic investigations for preliminary feasibility studies is to know the transportation conditions of the target region.</a:t>
            </a:r>
            <a:endParaRPr lang="ar-SA" sz="2400" dirty="0"/>
          </a:p>
        </p:txBody>
      </p:sp>
      <p:sp>
        <p:nvSpPr>
          <p:cNvPr id="4" name="مستطيل 3"/>
          <p:cNvSpPr/>
          <p:nvPr/>
        </p:nvSpPr>
        <p:spPr>
          <a:xfrm>
            <a:off x="1810881" y="1248654"/>
            <a:ext cx="6624735" cy="369332"/>
          </a:xfrm>
          <a:prstGeom prst="rect">
            <a:avLst/>
          </a:prstGeom>
        </p:spPr>
        <p:txBody>
          <a:bodyPr wrap="square">
            <a:spAutoFit/>
          </a:bodyPr>
          <a:lstStyle/>
          <a:p>
            <a:pPr algn="l" rtl="0"/>
            <a:r>
              <a:rPr lang="en-US" dirty="0">
                <a:solidFill>
                  <a:srgbClr val="FF0000"/>
                </a:solidFill>
                <a:latin typeface="Arial Black"/>
                <a:ea typeface="Arial Black"/>
                <a:cs typeface="Arial Black"/>
                <a:sym typeface="Arial Black"/>
              </a:rPr>
              <a:t>Analysis of the Social and Economic Environments</a:t>
            </a:r>
            <a:endParaRPr lang="ar-SA" dirty="0"/>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88287" y="1977311"/>
            <a:ext cx="3019645" cy="304167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4430849"/>
      </p:ext>
    </p:extLst>
  </p:cSld>
  <p:clrMapOvr>
    <a:masterClrMapping/>
  </p:clrMapOvr>
  <mc:AlternateContent xmlns:mc="http://schemas.openxmlformats.org/markup-compatibility/2006" xmlns:p14="http://schemas.microsoft.com/office/powerpoint/2010/main">
    <mc:Choice Requires="p14">
      <p:transition spd="slow" p14:dur="2000" advTm="277832"/>
    </mc:Choice>
    <mc:Fallback xmlns="">
      <p:transition spd="slow" advTm="277832"/>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مستطيل 3"/>
          <p:cNvSpPr/>
          <p:nvPr/>
        </p:nvSpPr>
        <p:spPr>
          <a:xfrm>
            <a:off x="1524001" y="2028904"/>
            <a:ext cx="4392488" cy="3416320"/>
          </a:xfrm>
          <a:prstGeom prst="rect">
            <a:avLst/>
          </a:prstGeom>
        </p:spPr>
        <p:txBody>
          <a:bodyPr wrap="square">
            <a:spAutoFit/>
          </a:bodyPr>
          <a:lstStyle/>
          <a:p>
            <a:pPr algn="l" rtl="0">
              <a:lnSpc>
                <a:spcPct val="90000"/>
              </a:lnSpc>
              <a:buClr>
                <a:schemeClr val="dk1"/>
              </a:buClr>
              <a:buSzPts val="2800"/>
            </a:pPr>
            <a:r>
              <a:rPr lang="en-US" sz="2400" dirty="0"/>
              <a:t>It is also important to review </a:t>
            </a:r>
            <a:r>
              <a:rPr lang="en-US" sz="2400" u="sng" dirty="0">
                <a:solidFill>
                  <a:srgbClr val="FF0000"/>
                </a:solidFill>
              </a:rPr>
              <a:t>upper-level </a:t>
            </a:r>
            <a:r>
              <a:rPr lang="en-US" sz="2400" dirty="0"/>
              <a:t>and relevant plans of the concerned project as a sort of socio-economic environment analysis. Review of higher-level plans can indicate whether the concerned project has been well coordinated and check the order of priority for investment determined in higher-level plans.</a:t>
            </a:r>
          </a:p>
        </p:txBody>
      </p:sp>
      <p:sp>
        <p:nvSpPr>
          <p:cNvPr id="9" name="مستطيل 8"/>
          <p:cNvSpPr/>
          <p:nvPr/>
        </p:nvSpPr>
        <p:spPr>
          <a:xfrm>
            <a:off x="1703512" y="1502342"/>
            <a:ext cx="6624735" cy="369332"/>
          </a:xfrm>
          <a:prstGeom prst="rect">
            <a:avLst/>
          </a:prstGeom>
        </p:spPr>
        <p:txBody>
          <a:bodyPr wrap="square">
            <a:spAutoFit/>
          </a:bodyPr>
          <a:lstStyle/>
          <a:p>
            <a:pPr algn="l" rtl="0"/>
            <a:r>
              <a:rPr lang="en-US" dirty="0">
                <a:solidFill>
                  <a:srgbClr val="FF0000"/>
                </a:solidFill>
                <a:latin typeface="Arial Black"/>
                <a:ea typeface="Arial Black"/>
                <a:cs typeface="Arial Black"/>
                <a:sym typeface="Arial Black"/>
              </a:rPr>
              <a:t>Analysis of the Social and Economic Environments</a:t>
            </a:r>
            <a:endParaRPr lang="ar-SA" dirty="0"/>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8048" y="2403550"/>
            <a:ext cx="4215612" cy="304167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3270038"/>
      </p:ext>
    </p:extLst>
  </p:cSld>
  <p:clrMapOvr>
    <a:masterClrMapping/>
  </p:clrMapOvr>
  <mc:AlternateContent xmlns:mc="http://schemas.openxmlformats.org/markup-compatibility/2006" xmlns:p14="http://schemas.microsoft.com/office/powerpoint/2010/main">
    <mc:Choice Requires="p14">
      <p:transition spd="slow" p14:dur="2000" advTm="159585"/>
    </mc:Choice>
    <mc:Fallback xmlns="">
      <p:transition spd="slow" advTm="159585"/>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مستطيل 3"/>
          <p:cNvSpPr/>
          <p:nvPr/>
        </p:nvSpPr>
        <p:spPr>
          <a:xfrm>
            <a:off x="1480724" y="1282040"/>
            <a:ext cx="4975315" cy="4191917"/>
          </a:xfrm>
          <a:prstGeom prst="rect">
            <a:avLst/>
          </a:prstGeom>
        </p:spPr>
        <p:txBody>
          <a:bodyPr wrap="square">
            <a:spAutoFit/>
          </a:bodyPr>
          <a:lstStyle/>
          <a:p>
            <a:pPr marL="228600" indent="-228600" algn="ctr" rtl="0">
              <a:lnSpc>
                <a:spcPct val="90000"/>
              </a:lnSpc>
              <a:buClr>
                <a:schemeClr val="dk1"/>
              </a:buClr>
              <a:buSzPts val="3200"/>
            </a:pPr>
            <a:r>
              <a:rPr lang="en-US" sz="2400" dirty="0">
                <a:solidFill>
                  <a:schemeClr val="tx2">
                    <a:lumMod val="20000"/>
                    <a:lumOff val="80000"/>
                  </a:schemeClr>
                </a:solidFill>
                <a:sym typeface="Times New Roman"/>
              </a:rPr>
              <a:t>   </a:t>
            </a:r>
            <a:r>
              <a:rPr lang="en-US" sz="3200" b="1" dirty="0">
                <a:solidFill>
                  <a:srgbClr val="C00000"/>
                </a:solidFill>
                <a:effectLst>
                  <a:outerShdw blurRad="38100" dist="38100" dir="2700000" algn="tl">
                    <a:srgbClr val="000000">
                      <a:alpha val="43137"/>
                    </a:srgbClr>
                  </a:outerShdw>
                </a:effectLst>
                <a:sym typeface="Times New Roman"/>
              </a:rPr>
              <a:t>Project Scope </a:t>
            </a:r>
            <a:endParaRPr lang="ar-EG" sz="2400" b="1" dirty="0">
              <a:solidFill>
                <a:srgbClr val="C00000"/>
              </a:solidFill>
              <a:effectLst>
                <a:outerShdw blurRad="38100" dist="38100" dir="2700000" algn="tl">
                  <a:srgbClr val="000000">
                    <a:alpha val="43137"/>
                  </a:srgbClr>
                </a:outerShdw>
              </a:effectLst>
              <a:sym typeface="Times New Roman"/>
            </a:endParaRPr>
          </a:p>
          <a:p>
            <a:pPr marL="228600" indent="-228600" algn="l" rtl="0">
              <a:lnSpc>
                <a:spcPct val="90000"/>
              </a:lnSpc>
              <a:buClr>
                <a:schemeClr val="dk1"/>
              </a:buClr>
              <a:buSzPts val="3200"/>
            </a:pPr>
            <a:r>
              <a:rPr lang="en-US" sz="2400" dirty="0">
                <a:solidFill>
                  <a:srgbClr val="FF0000"/>
                </a:solidFill>
                <a:sym typeface="Times New Roman"/>
              </a:rPr>
              <a:t>Scope</a:t>
            </a:r>
            <a:r>
              <a:rPr lang="en-US" sz="2400" dirty="0">
                <a:solidFill>
                  <a:schemeClr val="tx2">
                    <a:lumMod val="20000"/>
                    <a:lumOff val="80000"/>
                  </a:schemeClr>
                </a:solidFill>
                <a:sym typeface="Times New Roman"/>
              </a:rPr>
              <a:t> </a:t>
            </a:r>
            <a:r>
              <a:rPr lang="en-US" sz="2400" dirty="0">
                <a:sym typeface="Times New Roman"/>
              </a:rPr>
              <a:t>refers to all the work involved in creating the products of the project and the processes used to create them.</a:t>
            </a:r>
          </a:p>
          <a:p>
            <a:pPr marL="228600" indent="-228600" algn="l" rtl="0">
              <a:lnSpc>
                <a:spcPct val="90000"/>
              </a:lnSpc>
              <a:buClr>
                <a:schemeClr val="dk1"/>
              </a:buClr>
              <a:buSzPts val="3200"/>
            </a:pPr>
            <a:r>
              <a:rPr lang="en-US" sz="2400" dirty="0">
                <a:solidFill>
                  <a:srgbClr val="FF0000"/>
                </a:solidFill>
              </a:rPr>
              <a:t>Product scope </a:t>
            </a:r>
            <a:r>
              <a:rPr lang="en-US" sz="2400" dirty="0">
                <a:solidFill>
                  <a:schemeClr val="tx2">
                    <a:lumMod val="20000"/>
                    <a:lumOff val="80000"/>
                  </a:schemeClr>
                </a:solidFill>
              </a:rPr>
              <a:t>– </a:t>
            </a:r>
            <a:r>
              <a:rPr lang="en-US" sz="2400" dirty="0"/>
              <a:t>the features and functions that characterize a product or service.</a:t>
            </a:r>
          </a:p>
          <a:p>
            <a:pPr marL="228600" indent="-228600" algn="l" rtl="0">
              <a:lnSpc>
                <a:spcPct val="90000"/>
              </a:lnSpc>
              <a:buClr>
                <a:schemeClr val="dk1"/>
              </a:buClr>
              <a:buSzPts val="3200"/>
            </a:pPr>
            <a:r>
              <a:rPr lang="en-US" sz="2400" dirty="0">
                <a:solidFill>
                  <a:srgbClr val="FF0000"/>
                </a:solidFill>
              </a:rPr>
              <a:t>Project Scope </a:t>
            </a:r>
            <a:r>
              <a:rPr lang="en-US" sz="2400" dirty="0">
                <a:solidFill>
                  <a:schemeClr val="tx2">
                    <a:lumMod val="20000"/>
                    <a:lumOff val="80000"/>
                  </a:schemeClr>
                </a:solidFill>
              </a:rPr>
              <a:t>–</a:t>
            </a:r>
            <a:r>
              <a:rPr lang="en-US" sz="2400" dirty="0"/>
              <a:t> the work must be done to deliver a result/product with the specified features and functions.</a:t>
            </a: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6080" y="1537620"/>
            <a:ext cx="4608488" cy="388843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9912777"/>
      </p:ext>
    </p:extLst>
  </p:cSld>
  <p:clrMapOvr>
    <a:masterClrMapping/>
  </p:clrMapOvr>
  <mc:AlternateContent xmlns:mc="http://schemas.openxmlformats.org/markup-compatibility/2006" xmlns:p14="http://schemas.microsoft.com/office/powerpoint/2010/main">
    <mc:Choice Requires="p14">
      <p:transition spd="slow" p14:dur="2000" advTm="103640"/>
    </mc:Choice>
    <mc:Fallback xmlns="">
      <p:transition spd="slow" advTm="103640"/>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مستطيل 3"/>
          <p:cNvSpPr/>
          <p:nvPr/>
        </p:nvSpPr>
        <p:spPr>
          <a:xfrm>
            <a:off x="1448482" y="1484784"/>
            <a:ext cx="4627611" cy="3263457"/>
          </a:xfrm>
          <a:prstGeom prst="rect">
            <a:avLst/>
          </a:prstGeom>
        </p:spPr>
        <p:txBody>
          <a:bodyPr wrap="square">
            <a:spAutoFit/>
          </a:bodyPr>
          <a:lstStyle/>
          <a:p>
            <a:pPr lvl="0" algn="ctr" rtl="0">
              <a:lnSpc>
                <a:spcPct val="90000"/>
              </a:lnSpc>
              <a:buClr>
                <a:schemeClr val="dk1"/>
              </a:buClr>
              <a:buSzPts val="4400"/>
            </a:pPr>
            <a:r>
              <a:rPr lang="en-US" sz="2400" dirty="0">
                <a:solidFill>
                  <a:srgbClr val="FF0000"/>
                </a:solidFill>
                <a:latin typeface="Arial Black"/>
                <a:ea typeface="Arial Black"/>
                <a:cs typeface="Arial Black"/>
                <a:sym typeface="Arial Black"/>
              </a:rPr>
              <a:t>Scope Management</a:t>
            </a:r>
            <a:endParaRPr lang="en-US" sz="2400" dirty="0">
              <a:solidFill>
                <a:srgbClr val="FF0000"/>
              </a:solidFill>
            </a:endParaRPr>
          </a:p>
          <a:p>
            <a:pPr marL="228600" indent="-228600" algn="l" rtl="0">
              <a:lnSpc>
                <a:spcPct val="90000"/>
              </a:lnSpc>
              <a:buClr>
                <a:schemeClr val="dk1"/>
              </a:buClr>
              <a:buSzPts val="2800"/>
            </a:pPr>
            <a:r>
              <a:rPr lang="en-US" sz="2400" dirty="0">
                <a:solidFill>
                  <a:schemeClr val="accent1">
                    <a:lumMod val="40000"/>
                    <a:lumOff val="60000"/>
                  </a:schemeClr>
                </a:solidFill>
                <a:latin typeface="Times New Roman"/>
                <a:ea typeface="Times New Roman"/>
                <a:cs typeface="Times New Roman"/>
                <a:sym typeface="Times New Roman"/>
              </a:rPr>
              <a:t>  </a:t>
            </a:r>
            <a:r>
              <a:rPr lang="en-US" sz="2400" dirty="0">
                <a:latin typeface="Times New Roman"/>
                <a:ea typeface="Times New Roman"/>
                <a:cs typeface="Times New Roman"/>
                <a:sym typeface="Times New Roman"/>
              </a:rPr>
              <a:t>The processes required to ensure that the project includes all the work required, and only the work required, to complete the project successfully. </a:t>
            </a:r>
            <a:endParaRPr lang="en-US" sz="2400" dirty="0"/>
          </a:p>
          <a:p>
            <a:pPr marL="228600" indent="-228600" algn="l" rtl="0">
              <a:lnSpc>
                <a:spcPct val="90000"/>
              </a:lnSpc>
              <a:spcBef>
                <a:spcPts val="1360"/>
              </a:spcBef>
              <a:buClr>
                <a:schemeClr val="dk1"/>
              </a:buClr>
              <a:buSzPts val="3400"/>
            </a:pPr>
            <a:r>
              <a:rPr lang="en-US" sz="2400" dirty="0">
                <a:latin typeface="Times New Roman"/>
                <a:ea typeface="Times New Roman"/>
                <a:cs typeface="Times New Roman"/>
                <a:sym typeface="Times New Roman"/>
              </a:rPr>
              <a:t>	It is primarily concerned with defining and controlling what is or is not included in the project.</a:t>
            </a:r>
            <a:endParaRPr lang="en-US" sz="2400" dirty="0"/>
          </a:p>
        </p:txBody>
      </p:sp>
      <p:pic>
        <p:nvPicPr>
          <p:cNvPr id="1638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6040" y="1608888"/>
            <a:ext cx="4627612" cy="364022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9517992"/>
      </p:ext>
    </p:extLst>
  </p:cSld>
  <p:clrMapOvr>
    <a:masterClrMapping/>
  </p:clrMapOvr>
  <mc:AlternateContent xmlns:mc="http://schemas.openxmlformats.org/markup-compatibility/2006" xmlns:p14="http://schemas.microsoft.com/office/powerpoint/2010/main">
    <mc:Choice Requires="p14">
      <p:transition spd="slow" p14:dur="2000" advTm="91846"/>
    </mc:Choice>
    <mc:Fallback xmlns="">
      <p:transition spd="slow" advTm="91846"/>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p:cNvSpPr/>
          <p:nvPr/>
        </p:nvSpPr>
        <p:spPr>
          <a:xfrm>
            <a:off x="1501439" y="1379721"/>
            <a:ext cx="4572000" cy="4098558"/>
          </a:xfrm>
          <a:prstGeom prst="rect">
            <a:avLst/>
          </a:prstGeom>
        </p:spPr>
        <p:txBody>
          <a:bodyPr>
            <a:spAutoFit/>
          </a:bodyPr>
          <a:lstStyle/>
          <a:p>
            <a:pPr lvl="0" algn="l" rtl="0">
              <a:lnSpc>
                <a:spcPct val="90000"/>
              </a:lnSpc>
              <a:buClr>
                <a:schemeClr val="dk1"/>
              </a:buClr>
              <a:buSzPts val="4400"/>
            </a:pPr>
            <a:r>
              <a:rPr lang="en-US" sz="2000" dirty="0">
                <a:solidFill>
                  <a:srgbClr val="FF0000"/>
                </a:solidFill>
                <a:latin typeface="Arial Black"/>
                <a:ea typeface="Arial Black"/>
                <a:cs typeface="Arial Black"/>
                <a:sym typeface="Arial Black"/>
              </a:rPr>
              <a:t>Scope Management</a:t>
            </a:r>
            <a:endParaRPr lang="en-US" sz="2000" dirty="0">
              <a:solidFill>
                <a:srgbClr val="FF0000"/>
              </a:solidFill>
              <a:sym typeface="Arial Black"/>
            </a:endParaRPr>
          </a:p>
          <a:p>
            <a:pPr lvl="0" algn="l" rtl="0">
              <a:lnSpc>
                <a:spcPct val="90000"/>
              </a:lnSpc>
              <a:buClr>
                <a:schemeClr val="dk1"/>
              </a:buClr>
              <a:buSzPts val="4400"/>
            </a:pPr>
            <a:r>
              <a:rPr lang="en-US" sz="2000" b="1" u="sng" dirty="0">
                <a:solidFill>
                  <a:srgbClr val="FF0000"/>
                </a:solidFill>
              </a:rPr>
              <a:t>Scope Planning </a:t>
            </a:r>
            <a:r>
              <a:rPr lang="en-US" sz="2000" dirty="0"/>
              <a:t>– developing a written scope statement as the basis for future projects.</a:t>
            </a:r>
          </a:p>
          <a:p>
            <a:pPr lvl="0" algn="l" rtl="0">
              <a:lnSpc>
                <a:spcPct val="90000"/>
              </a:lnSpc>
              <a:buClr>
                <a:schemeClr val="dk1"/>
              </a:buClr>
              <a:buSzPts val="4400"/>
            </a:pPr>
            <a:r>
              <a:rPr lang="en-US" sz="2000" b="1" u="sng" dirty="0">
                <a:solidFill>
                  <a:srgbClr val="FF0000"/>
                </a:solidFill>
              </a:rPr>
              <a:t>Scope Definition </a:t>
            </a:r>
            <a:r>
              <a:rPr lang="en-US" sz="2000" dirty="0"/>
              <a:t>– subdividing the major project deliverables into smaller, more manageable components.</a:t>
            </a:r>
          </a:p>
          <a:p>
            <a:pPr lvl="0" algn="l" rtl="0">
              <a:lnSpc>
                <a:spcPct val="90000"/>
              </a:lnSpc>
              <a:buClr>
                <a:schemeClr val="dk1"/>
              </a:buClr>
              <a:buSzPts val="4400"/>
            </a:pPr>
            <a:r>
              <a:rPr lang="en-US" sz="2000" b="1" u="sng" dirty="0">
                <a:solidFill>
                  <a:srgbClr val="FF0000"/>
                </a:solidFill>
              </a:rPr>
              <a:t>Create WBS</a:t>
            </a:r>
            <a:r>
              <a:rPr lang="en-US" sz="2000" u="sng" dirty="0">
                <a:solidFill>
                  <a:srgbClr val="FF0000"/>
                </a:solidFill>
              </a:rPr>
              <a:t> </a:t>
            </a:r>
            <a:r>
              <a:rPr lang="en-US" sz="2000" dirty="0"/>
              <a:t>– creating a structure for the work division for a project to show elements.</a:t>
            </a:r>
          </a:p>
          <a:p>
            <a:pPr lvl="0" algn="l" rtl="0">
              <a:lnSpc>
                <a:spcPct val="90000"/>
              </a:lnSpc>
              <a:buClr>
                <a:schemeClr val="dk1"/>
              </a:buClr>
              <a:buSzPts val="4400"/>
            </a:pPr>
            <a:r>
              <a:rPr lang="en-US" sz="2000" b="1" u="sng" dirty="0">
                <a:solidFill>
                  <a:srgbClr val="FF0000"/>
                </a:solidFill>
              </a:rPr>
              <a:t>Scope Verification </a:t>
            </a:r>
            <a:r>
              <a:rPr lang="en-US" sz="2000" dirty="0">
                <a:solidFill>
                  <a:schemeClr val="tx2">
                    <a:lumMod val="20000"/>
                    <a:lumOff val="80000"/>
                  </a:schemeClr>
                </a:solidFill>
              </a:rPr>
              <a:t>– </a:t>
            </a:r>
            <a:r>
              <a:rPr lang="en-US" sz="2000" dirty="0"/>
              <a:t>formalizing acceptance of the project scope</a:t>
            </a:r>
            <a:r>
              <a:rPr lang="en-US" sz="2000" dirty="0">
                <a:solidFill>
                  <a:schemeClr val="tx2">
                    <a:lumMod val="20000"/>
                    <a:lumOff val="80000"/>
                  </a:schemeClr>
                </a:solidFill>
              </a:rPr>
              <a:t>.</a:t>
            </a:r>
          </a:p>
          <a:p>
            <a:pPr lvl="0" algn="l" rtl="0">
              <a:lnSpc>
                <a:spcPct val="90000"/>
              </a:lnSpc>
              <a:buClr>
                <a:schemeClr val="dk1"/>
              </a:buClr>
              <a:buSzPts val="4400"/>
            </a:pPr>
            <a:r>
              <a:rPr lang="en-US" sz="2000" b="1" u="sng" dirty="0">
                <a:solidFill>
                  <a:srgbClr val="FF0000"/>
                </a:solidFill>
              </a:rPr>
              <a:t>Scope Change Control</a:t>
            </a:r>
            <a:r>
              <a:rPr lang="en-US" sz="2000" b="1" dirty="0">
                <a:solidFill>
                  <a:schemeClr val="tx2">
                    <a:lumMod val="20000"/>
                    <a:lumOff val="80000"/>
                  </a:schemeClr>
                </a:solidFill>
              </a:rPr>
              <a:t> </a:t>
            </a:r>
            <a:r>
              <a:rPr lang="en-US" sz="2000" dirty="0"/>
              <a:t>– controlling changes to project scope.</a:t>
            </a: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19182" y="1196752"/>
            <a:ext cx="3771379" cy="403244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56536929"/>
      </p:ext>
    </p:extLst>
  </p:cSld>
  <p:clrMapOvr>
    <a:masterClrMapping/>
  </p:clrMapOvr>
  <mc:AlternateContent xmlns:mc="http://schemas.openxmlformats.org/markup-compatibility/2006" xmlns:p14="http://schemas.microsoft.com/office/powerpoint/2010/main">
    <mc:Choice Requires="p14">
      <p:transition spd="slow" p14:dur="2000" advTm="233376"/>
    </mc:Choice>
    <mc:Fallback xmlns="">
      <p:transition spd="slow" advTm="233376"/>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524001" y="-39677"/>
            <a:ext cx="2957829" cy="1020405"/>
          </a:xfrm>
          <a:prstGeom prst="rect">
            <a:avLst/>
          </a:prstGeom>
        </p:spPr>
      </p:pic>
      <p:sp>
        <p:nvSpPr>
          <p:cNvPr id="4" name="مستطيل 3"/>
          <p:cNvSpPr/>
          <p:nvPr/>
        </p:nvSpPr>
        <p:spPr>
          <a:xfrm>
            <a:off x="1901256" y="1591211"/>
            <a:ext cx="4194743" cy="3748719"/>
          </a:xfrm>
          <a:prstGeom prst="rect">
            <a:avLst/>
          </a:prstGeom>
        </p:spPr>
        <p:txBody>
          <a:bodyPr wrap="square">
            <a:spAutoFit/>
          </a:bodyPr>
          <a:lstStyle/>
          <a:p>
            <a:pPr lvl="0" algn="l" rtl="0">
              <a:lnSpc>
                <a:spcPct val="90000"/>
              </a:lnSpc>
              <a:buClr>
                <a:schemeClr val="dk1"/>
              </a:buClr>
              <a:buSzPts val="4400"/>
            </a:pPr>
            <a:r>
              <a:rPr lang="en-US" sz="2400" dirty="0">
                <a:solidFill>
                  <a:srgbClr val="FF0000"/>
                </a:solidFill>
                <a:latin typeface="Arial Black"/>
                <a:ea typeface="Arial Black"/>
                <a:cs typeface="Arial Black"/>
                <a:sym typeface="Arial Black"/>
              </a:rPr>
              <a:t>Scope Planning</a:t>
            </a:r>
            <a:endParaRPr lang="en-US" sz="2400" dirty="0">
              <a:solidFill>
                <a:srgbClr val="FF0000"/>
              </a:solidFill>
            </a:endParaRPr>
          </a:p>
          <a:p>
            <a:pPr lvl="0" algn="l" rtl="0"/>
            <a:r>
              <a:rPr lang="en-US" sz="2400" b="1" dirty="0">
                <a:ea typeface="Calibri"/>
                <a:cs typeface="Calibri"/>
                <a:sym typeface="Calibri"/>
              </a:rPr>
              <a:t>Scope planning is the process of elaborating </a:t>
            </a:r>
            <a:br>
              <a:rPr lang="en-US" sz="2400" b="1" dirty="0">
                <a:ea typeface="Calibri"/>
                <a:cs typeface="Calibri"/>
                <a:sym typeface="Calibri"/>
              </a:rPr>
            </a:br>
            <a:r>
              <a:rPr lang="en-US" sz="2400" b="1" dirty="0">
                <a:ea typeface="Calibri"/>
                <a:cs typeface="Calibri"/>
                <a:sym typeface="Calibri"/>
              </a:rPr>
              <a:t>and documenting (developing) the project work (scope) that produces </a:t>
            </a:r>
            <a:endParaRPr lang="en-US" sz="2400" dirty="0"/>
          </a:p>
          <a:p>
            <a:pPr lvl="0" algn="l" rtl="0"/>
            <a:r>
              <a:rPr lang="en-US" sz="2400" b="1" dirty="0">
                <a:ea typeface="Calibri"/>
                <a:cs typeface="Calibri"/>
                <a:sym typeface="Calibri"/>
              </a:rPr>
              <a:t>the product.</a:t>
            </a:r>
          </a:p>
          <a:p>
            <a:pPr lvl="0" algn="l" rtl="0"/>
            <a:r>
              <a:rPr lang="en-US" sz="2400" b="1" dirty="0">
                <a:solidFill>
                  <a:srgbClr val="FF0000"/>
                </a:solidFill>
                <a:latin typeface="Times New Roman"/>
                <a:ea typeface="Times New Roman"/>
                <a:cs typeface="Times New Roman"/>
                <a:sym typeface="Times New Roman"/>
              </a:rPr>
              <a:t>When there is poor scope definition, final project costs will be </a:t>
            </a:r>
            <a:r>
              <a:rPr lang="en-US" sz="2400" b="1" u="sng" dirty="0">
                <a:solidFill>
                  <a:srgbClr val="FF0000"/>
                </a:solidFill>
                <a:latin typeface="Times New Roman"/>
                <a:ea typeface="Times New Roman"/>
                <a:cs typeface="Times New Roman"/>
                <a:sym typeface="Times New Roman"/>
              </a:rPr>
              <a:t>higher</a:t>
            </a:r>
            <a:endParaRPr lang="en-US" sz="2400" u="sng" dirty="0">
              <a:solidFill>
                <a:schemeClr val="tx2">
                  <a:lumMod val="20000"/>
                  <a:lumOff val="80000"/>
                </a:schemeClr>
              </a:solidFill>
            </a:endParaRPr>
          </a:p>
        </p:txBody>
      </p:sp>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1984" y="1527968"/>
            <a:ext cx="4504928" cy="380206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3112945"/>
      </p:ext>
    </p:extLst>
  </p:cSld>
  <p:clrMapOvr>
    <a:masterClrMapping/>
  </p:clrMapOvr>
  <mc:AlternateContent xmlns:mc="http://schemas.openxmlformats.org/markup-compatibility/2006" xmlns:p14="http://schemas.microsoft.com/office/powerpoint/2010/main">
    <mc:Choice Requires="p14">
      <p:transition spd="slow" p14:dur="2000" advTm="100837"/>
    </mc:Choice>
    <mc:Fallback xmlns="">
      <p:transition spd="slow" advTm="100837"/>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524001" y="-39677"/>
            <a:ext cx="2957829" cy="948397"/>
          </a:xfrm>
          <a:prstGeom prst="rect">
            <a:avLst/>
          </a:prstGeom>
        </p:spPr>
      </p:pic>
      <p:sp>
        <p:nvSpPr>
          <p:cNvPr id="4" name="مستطيل 3"/>
          <p:cNvSpPr/>
          <p:nvPr/>
        </p:nvSpPr>
        <p:spPr>
          <a:xfrm>
            <a:off x="1621631" y="1976128"/>
            <a:ext cx="4962933" cy="3181064"/>
          </a:xfrm>
          <a:prstGeom prst="rect">
            <a:avLst/>
          </a:prstGeom>
        </p:spPr>
        <p:txBody>
          <a:bodyPr wrap="square">
            <a:spAutoFit/>
          </a:bodyPr>
          <a:lstStyle/>
          <a:p>
            <a:pPr lvl="0" algn="l" rtl="0">
              <a:lnSpc>
                <a:spcPct val="90000"/>
              </a:lnSpc>
              <a:buClr>
                <a:schemeClr val="dk1"/>
              </a:buClr>
              <a:buSzPts val="4400"/>
            </a:pPr>
            <a:r>
              <a:rPr lang="en-US" sz="2400" dirty="0">
                <a:solidFill>
                  <a:srgbClr val="FF0000"/>
                </a:solidFill>
                <a:latin typeface="Arial Black"/>
                <a:ea typeface="Arial Black"/>
                <a:cs typeface="Arial Black"/>
                <a:sym typeface="Arial Black"/>
              </a:rPr>
              <a:t>Scope Statement</a:t>
            </a:r>
            <a:endParaRPr lang="en-US" sz="2400" b="1" dirty="0">
              <a:solidFill>
                <a:schemeClr val="tx2">
                  <a:lumMod val="20000"/>
                  <a:lumOff val="80000"/>
                </a:schemeClr>
              </a:solidFill>
            </a:endParaRPr>
          </a:p>
          <a:p>
            <a:pPr marL="228600" indent="-228600" algn="l" rtl="0">
              <a:lnSpc>
                <a:spcPct val="80000"/>
              </a:lnSpc>
              <a:buClr>
                <a:schemeClr val="dk1"/>
              </a:buClr>
              <a:buSzPts val="2000"/>
            </a:pPr>
            <a:r>
              <a:rPr lang="en-US" sz="2400" b="1" dirty="0"/>
              <a:t>It</a:t>
            </a:r>
            <a:r>
              <a:rPr lang="en-US" sz="2400" dirty="0"/>
              <a:t> </a:t>
            </a:r>
            <a:r>
              <a:rPr lang="en-US" sz="2400" b="1" dirty="0"/>
              <a:t>provides a documented basis for making future project decisions and for confirming or developing a common understanding of project scope among the stakeholders. </a:t>
            </a:r>
            <a:endParaRPr lang="en-US" sz="2400" dirty="0"/>
          </a:p>
          <a:p>
            <a:pPr marL="228600" indent="-228600" algn="l" rtl="0">
              <a:lnSpc>
                <a:spcPct val="80000"/>
              </a:lnSpc>
              <a:spcBef>
                <a:spcPts val="700"/>
              </a:spcBef>
              <a:buClr>
                <a:schemeClr val="dk1"/>
              </a:buClr>
              <a:buSzPts val="2000"/>
            </a:pPr>
            <a:r>
              <a:rPr lang="en-US" sz="2400" b="1" dirty="0">
                <a:solidFill>
                  <a:srgbClr val="FF0000"/>
                </a:solidFill>
              </a:rPr>
              <a:t>As the project progresses, the scope statement may need to be revised or refined to reflect approved changes to the scope of the project. </a:t>
            </a:r>
          </a:p>
        </p:txBody>
      </p:sp>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74644" y="1196752"/>
            <a:ext cx="3785853" cy="396044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2772761"/>
      </p:ext>
    </p:extLst>
  </p:cSld>
  <p:clrMapOvr>
    <a:masterClrMapping/>
  </p:clrMapOvr>
  <mc:AlternateContent xmlns:mc="http://schemas.openxmlformats.org/markup-compatibility/2006" xmlns:p14="http://schemas.microsoft.com/office/powerpoint/2010/main">
    <mc:Choice Requires="p14">
      <p:transition spd="slow" p14:dur="2000" advTm="156753"/>
    </mc:Choice>
    <mc:Fallback xmlns="">
      <p:transition spd="slow" advTm="156753"/>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524001" y="-39677"/>
            <a:ext cx="2957829" cy="948397"/>
          </a:xfrm>
          <a:prstGeom prst="rect">
            <a:avLst/>
          </a:prstGeom>
        </p:spPr>
      </p:pic>
      <p:sp>
        <p:nvSpPr>
          <p:cNvPr id="4" name="مستطيل 3"/>
          <p:cNvSpPr/>
          <p:nvPr/>
        </p:nvSpPr>
        <p:spPr>
          <a:xfrm>
            <a:off x="1542508" y="1413576"/>
            <a:ext cx="4962933" cy="3701013"/>
          </a:xfrm>
          <a:prstGeom prst="rect">
            <a:avLst/>
          </a:prstGeom>
        </p:spPr>
        <p:txBody>
          <a:bodyPr wrap="square">
            <a:spAutoFit/>
          </a:bodyPr>
          <a:lstStyle/>
          <a:p>
            <a:pPr lvl="0" algn="l" rtl="0">
              <a:lnSpc>
                <a:spcPct val="90000"/>
              </a:lnSpc>
              <a:buClr>
                <a:schemeClr val="dk1"/>
              </a:buClr>
              <a:buSzPts val="4400"/>
            </a:pPr>
            <a:r>
              <a:rPr lang="en-US" sz="2400" dirty="0">
                <a:solidFill>
                  <a:srgbClr val="FF0000"/>
                </a:solidFill>
                <a:latin typeface="Arial Black"/>
                <a:ea typeface="Arial Black"/>
                <a:cs typeface="Arial Black"/>
                <a:sym typeface="Arial Black"/>
              </a:rPr>
              <a:t>Scope Statement</a:t>
            </a:r>
            <a:endParaRPr lang="en-US" sz="2000" b="1" dirty="0">
              <a:solidFill>
                <a:schemeClr val="tx2">
                  <a:lumMod val="20000"/>
                  <a:lumOff val="80000"/>
                </a:schemeClr>
              </a:solidFill>
            </a:endParaRPr>
          </a:p>
          <a:p>
            <a:pPr marL="228600" indent="-228600" algn="l" rtl="0">
              <a:lnSpc>
                <a:spcPct val="80000"/>
              </a:lnSpc>
              <a:spcBef>
                <a:spcPts val="700"/>
              </a:spcBef>
              <a:buClr>
                <a:schemeClr val="dk1"/>
              </a:buClr>
              <a:buSzPts val="2000"/>
            </a:pPr>
            <a:r>
              <a:rPr lang="en-US" sz="2000" b="1" dirty="0"/>
              <a:t>The scope statement includes, either directly or by reference to other documents :</a:t>
            </a:r>
            <a:endParaRPr lang="en-US" sz="2000" dirty="0"/>
          </a:p>
          <a:p>
            <a:pPr marL="342900" indent="-342900" algn="l" rtl="0">
              <a:lnSpc>
                <a:spcPct val="80000"/>
              </a:lnSpc>
              <a:spcBef>
                <a:spcPts val="700"/>
              </a:spcBef>
              <a:buClr>
                <a:schemeClr val="dk1"/>
              </a:buClr>
              <a:buSzPts val="2000"/>
              <a:buFont typeface="Arial" panose="020B0604020202020204" pitchFamily="34" charset="0"/>
              <a:buChar char="•"/>
            </a:pPr>
            <a:r>
              <a:rPr lang="en-US" sz="2000" b="1" dirty="0"/>
              <a:t>Project justification (business need)</a:t>
            </a:r>
            <a:endParaRPr lang="en-US" sz="2000" dirty="0"/>
          </a:p>
          <a:p>
            <a:pPr marL="342900" indent="-342900" algn="l" rtl="0">
              <a:lnSpc>
                <a:spcPct val="80000"/>
              </a:lnSpc>
              <a:spcBef>
                <a:spcPts val="700"/>
              </a:spcBef>
              <a:buClr>
                <a:schemeClr val="dk1"/>
              </a:buClr>
              <a:buSzPts val="2000"/>
              <a:buFont typeface="Arial" panose="020B0604020202020204" pitchFamily="34" charset="0"/>
              <a:buChar char="•"/>
            </a:pPr>
            <a:r>
              <a:rPr lang="en-US" sz="2000" b="1" dirty="0"/>
              <a:t>Project’s product</a:t>
            </a:r>
            <a:endParaRPr lang="en-US" sz="2000" dirty="0"/>
          </a:p>
          <a:p>
            <a:pPr marL="342900" indent="-342900" algn="l" rtl="0">
              <a:lnSpc>
                <a:spcPct val="80000"/>
              </a:lnSpc>
              <a:spcBef>
                <a:spcPts val="700"/>
              </a:spcBef>
              <a:buClr>
                <a:schemeClr val="dk1"/>
              </a:buClr>
              <a:buSzPts val="2000"/>
              <a:buFont typeface="Arial" panose="020B0604020202020204" pitchFamily="34" charset="0"/>
              <a:buChar char="•"/>
            </a:pPr>
            <a:r>
              <a:rPr lang="en-US" sz="2000" b="1" dirty="0"/>
              <a:t>Requirements or specifications </a:t>
            </a:r>
          </a:p>
          <a:p>
            <a:pPr marL="342900" indent="-342900" algn="l" rtl="0">
              <a:lnSpc>
                <a:spcPct val="80000"/>
              </a:lnSpc>
              <a:spcBef>
                <a:spcPts val="700"/>
              </a:spcBef>
              <a:buClr>
                <a:schemeClr val="dk1"/>
              </a:buClr>
              <a:buSzPts val="2000"/>
              <a:buFont typeface="Arial" panose="020B0604020202020204" pitchFamily="34" charset="0"/>
              <a:buChar char="•"/>
            </a:pPr>
            <a:r>
              <a:rPr lang="en-US" sz="2000" b="1" dirty="0"/>
              <a:t>Project deliverables</a:t>
            </a:r>
          </a:p>
          <a:p>
            <a:pPr marL="342900" indent="-342900" algn="l" rtl="0">
              <a:lnSpc>
                <a:spcPct val="80000"/>
              </a:lnSpc>
              <a:spcBef>
                <a:spcPts val="700"/>
              </a:spcBef>
              <a:buClr>
                <a:schemeClr val="dk1"/>
              </a:buClr>
              <a:buSzPts val="2000"/>
              <a:buFont typeface="Arial" panose="020B0604020202020204" pitchFamily="34" charset="0"/>
              <a:buChar char="•"/>
            </a:pPr>
            <a:r>
              <a:rPr lang="en-US" sz="2000" b="1" dirty="0"/>
              <a:t>Project objectives </a:t>
            </a:r>
            <a:endParaRPr lang="en-US" sz="2000" dirty="0"/>
          </a:p>
          <a:p>
            <a:pPr marL="342900" indent="-342900" algn="l" rtl="0">
              <a:lnSpc>
                <a:spcPct val="80000"/>
              </a:lnSpc>
              <a:spcBef>
                <a:spcPts val="700"/>
              </a:spcBef>
              <a:buClr>
                <a:schemeClr val="dk1"/>
              </a:buClr>
              <a:buSzPts val="2000"/>
              <a:buFont typeface="Arial" panose="020B0604020202020204" pitchFamily="34" charset="0"/>
              <a:buChar char="•"/>
            </a:pPr>
            <a:r>
              <a:rPr lang="en-US" sz="2000" b="1" dirty="0"/>
              <a:t>Assumptions</a:t>
            </a:r>
            <a:endParaRPr lang="en-US" sz="2000" dirty="0"/>
          </a:p>
          <a:p>
            <a:pPr marL="342900" indent="-342900" algn="l" rtl="0">
              <a:lnSpc>
                <a:spcPct val="80000"/>
              </a:lnSpc>
              <a:spcBef>
                <a:spcPts val="700"/>
              </a:spcBef>
              <a:buClr>
                <a:schemeClr val="dk1"/>
              </a:buClr>
              <a:buSzPts val="2000"/>
              <a:buFont typeface="Arial" panose="020B0604020202020204" pitchFamily="34" charset="0"/>
              <a:buChar char="•"/>
            </a:pPr>
            <a:r>
              <a:rPr lang="en-US" sz="2000" b="1" dirty="0"/>
              <a:t>Cost and time estimates</a:t>
            </a:r>
            <a:r>
              <a:rPr lang="en-US" sz="2000" dirty="0"/>
              <a:t> </a:t>
            </a:r>
          </a:p>
          <a:p>
            <a:pPr marL="342900" indent="-342900" algn="l" rtl="0">
              <a:lnSpc>
                <a:spcPct val="80000"/>
              </a:lnSpc>
              <a:spcBef>
                <a:spcPts val="700"/>
              </a:spcBef>
              <a:buClr>
                <a:schemeClr val="dk1"/>
              </a:buClr>
              <a:buSzPts val="2000"/>
              <a:buFont typeface="Arial" panose="020B0604020202020204" pitchFamily="34" charset="0"/>
              <a:buChar char="•"/>
            </a:pPr>
            <a:r>
              <a:rPr lang="en-US" sz="2000" b="1" dirty="0"/>
              <a:t>Constraints.</a:t>
            </a:r>
            <a:endParaRPr lang="en-US" sz="2000" dirty="0"/>
          </a:p>
        </p:txBody>
      </p:sp>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74644" y="1196752"/>
            <a:ext cx="3785853" cy="396044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5031517"/>
      </p:ext>
    </p:extLst>
  </p:cSld>
  <p:clrMapOvr>
    <a:masterClrMapping/>
  </p:clrMapOvr>
  <mc:AlternateContent xmlns:mc="http://schemas.openxmlformats.org/markup-compatibility/2006" xmlns:p14="http://schemas.microsoft.com/office/powerpoint/2010/main">
    <mc:Choice Requires="p14">
      <p:transition spd="slow" p14:dur="2000" advTm="132105"/>
    </mc:Choice>
    <mc:Fallback xmlns="">
      <p:transition spd="slow" advTm="132105"/>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مستطيل 3"/>
          <p:cNvSpPr/>
          <p:nvPr/>
        </p:nvSpPr>
        <p:spPr>
          <a:xfrm>
            <a:off x="1919536" y="1988841"/>
            <a:ext cx="4002814" cy="3010055"/>
          </a:xfrm>
          <a:prstGeom prst="rect">
            <a:avLst/>
          </a:prstGeom>
        </p:spPr>
        <p:txBody>
          <a:bodyPr wrap="square">
            <a:spAutoFit/>
          </a:bodyPr>
          <a:lstStyle/>
          <a:p>
            <a:pPr lvl="0" algn="l" rtl="0">
              <a:lnSpc>
                <a:spcPct val="90000"/>
              </a:lnSpc>
              <a:buClr>
                <a:schemeClr val="dk1"/>
              </a:buClr>
              <a:buSzPts val="4400"/>
            </a:pPr>
            <a:r>
              <a:rPr lang="en-US" sz="2400" dirty="0">
                <a:solidFill>
                  <a:srgbClr val="FF0000"/>
                </a:solidFill>
                <a:latin typeface="Arial Black"/>
                <a:ea typeface="Arial Black"/>
                <a:cs typeface="Arial Black"/>
                <a:sym typeface="Arial Black"/>
              </a:rPr>
              <a:t>Scope Change Control</a:t>
            </a:r>
            <a:endParaRPr lang="en-US" sz="2400" dirty="0">
              <a:solidFill>
                <a:srgbClr val="FF0000"/>
              </a:solidFill>
            </a:endParaRPr>
          </a:p>
          <a:p>
            <a:pPr algn="l"/>
            <a:r>
              <a:rPr lang="en-US" sz="2400" b="1" dirty="0">
                <a:latin typeface="Times New Roman"/>
                <a:ea typeface="Times New Roman"/>
                <a:cs typeface="Times New Roman"/>
                <a:sym typeface="Times New Roman"/>
              </a:rPr>
              <a:t>Scope change control </a:t>
            </a:r>
            <a:r>
              <a:rPr lang="en-US" sz="2400" dirty="0">
                <a:latin typeface="Times New Roman"/>
                <a:ea typeface="Times New Roman"/>
                <a:cs typeface="Times New Roman"/>
                <a:sym typeface="Times New Roman"/>
              </a:rPr>
              <a:t>involves controlling changes to the project scope. In order to minimize scope change control, it is crucial to do a good job of verifying project scope.</a:t>
            </a:r>
            <a:endParaRPr lang="ar-SA" sz="2400" dirty="0"/>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1658" y="1927498"/>
            <a:ext cx="4025503" cy="343984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6182289"/>
      </p:ext>
    </p:extLst>
  </p:cSld>
  <p:clrMapOvr>
    <a:masterClrMapping/>
  </p:clrMapOvr>
  <mc:AlternateContent xmlns:mc="http://schemas.openxmlformats.org/markup-compatibility/2006" xmlns:p14="http://schemas.microsoft.com/office/powerpoint/2010/main">
    <mc:Choice Requires="p14">
      <p:transition spd="slow" p14:dur="2000" advTm="191751"/>
    </mc:Choice>
    <mc:Fallback xmlns="">
      <p:transition spd="slow" advTm="191751"/>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212451D-F185-45CF-9680-E80943AC12F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4CBC746-9A76-4C24-B9BE-9D621CD8E15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622E0722-8644-44EE-BCFD-8F9C95F503F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1052</TotalTime>
  <Words>2056</Words>
  <Application>Microsoft Office PowerPoint</Application>
  <PresentationFormat>Widescreen</PresentationFormat>
  <Paragraphs>103</Paragraphs>
  <Slides>30</Slides>
  <Notes>4</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30</vt:i4>
      </vt:variant>
    </vt:vector>
  </HeadingPairs>
  <TitlesOfParts>
    <vt:vector size="40" baseType="lpstr">
      <vt:lpstr>Noto Sans Symbols</vt:lpstr>
      <vt:lpstr>Tajawal Medium</vt:lpstr>
      <vt:lpstr>Algerian</vt:lpstr>
      <vt:lpstr>Arial</vt:lpstr>
      <vt:lpstr>Arial Black</vt:lpstr>
      <vt:lpstr>Book Antiqua</vt:lpstr>
      <vt:lpstr>Calibri</vt:lpstr>
      <vt:lpstr>Times New Roman</vt:lpstr>
      <vt:lpstr>نسق Office</vt:lpstr>
      <vt:lpstr>1_نسق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shaban khalaf</cp:lastModifiedBy>
  <cp:revision>15</cp:revision>
  <dcterms:created xsi:type="dcterms:W3CDTF">2023-09-29T07:22:38Z</dcterms:created>
  <dcterms:modified xsi:type="dcterms:W3CDTF">2025-06-04T19:18:04Z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