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10" r:id="rId7"/>
    <p:sldId id="520" r:id="rId8"/>
    <p:sldId id="572" r:id="rId9"/>
    <p:sldId id="521" r:id="rId10"/>
    <p:sldId id="560" r:id="rId11"/>
    <p:sldId id="511" r:id="rId12"/>
    <p:sldId id="523" r:id="rId13"/>
    <p:sldId id="561" r:id="rId14"/>
    <p:sldId id="562" r:id="rId15"/>
    <p:sldId id="563" r:id="rId16"/>
    <p:sldId id="564" r:id="rId17"/>
    <p:sldId id="565" r:id="rId18"/>
    <p:sldId id="573" r:id="rId19"/>
    <p:sldId id="566" r:id="rId20"/>
    <p:sldId id="567" r:id="rId21"/>
    <p:sldId id="568" r:id="rId22"/>
    <p:sldId id="569" r:id="rId23"/>
    <p:sldId id="574" r:id="rId24"/>
    <p:sldId id="571" r:id="rId25"/>
    <p:sldId id="575" r:id="rId26"/>
    <p:sldId id="526" r:id="rId27"/>
    <p:sldId id="570" r:id="rId28"/>
    <p:sldId id="685" r:id="rId29"/>
    <p:sldId id="686" r:id="rId30"/>
    <p:sldId id="687" r:id="rId31"/>
    <p:sldId id="688" r:id="rId32"/>
    <p:sldId id="689" r:id="rId33"/>
    <p:sldId id="549" r:id="rId34"/>
    <p:sldId id="550" r:id="rId35"/>
    <p:sldId id="690" r:id="rId36"/>
    <p:sldId id="691" r:id="rId37"/>
    <p:sldId id="692" r:id="rId38"/>
    <p:sldId id="693" r:id="rId39"/>
    <p:sldId id="694" r:id="rId40"/>
    <p:sldId id="695" r:id="rId41"/>
    <p:sldId id="696" r:id="rId42"/>
    <p:sldId id="697" r:id="rId43"/>
    <p:sldId id="698" r:id="rId44"/>
    <p:sldId id="699" r:id="rId45"/>
    <p:sldId id="700" r:id="rId46"/>
    <p:sldId id="701" r:id="rId47"/>
    <p:sldId id="702" r:id="rId48"/>
    <p:sldId id="703" r:id="rId49"/>
    <p:sldId id="704" r:id="rId50"/>
    <p:sldId id="605" r:id="rId51"/>
    <p:sldId id="705"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20"/>
            <p14:sldId id="572"/>
            <p14:sldId id="521"/>
            <p14:sldId id="560"/>
            <p14:sldId id="511"/>
            <p14:sldId id="523"/>
            <p14:sldId id="561"/>
            <p14:sldId id="562"/>
            <p14:sldId id="563"/>
            <p14:sldId id="564"/>
            <p14:sldId id="565"/>
            <p14:sldId id="573"/>
            <p14:sldId id="566"/>
            <p14:sldId id="567"/>
            <p14:sldId id="568"/>
            <p14:sldId id="569"/>
            <p14:sldId id="574"/>
            <p14:sldId id="571"/>
            <p14:sldId id="575"/>
            <p14:sldId id="526"/>
            <p14:sldId id="570"/>
            <p14:sldId id="685"/>
            <p14:sldId id="686"/>
            <p14:sldId id="687"/>
            <p14:sldId id="688"/>
            <p14:sldId id="689"/>
            <p14:sldId id="549"/>
            <p14:sldId id="550"/>
            <p14:sldId id="690"/>
            <p14:sldId id="691"/>
            <p14:sldId id="692"/>
            <p14:sldId id="693"/>
            <p14:sldId id="694"/>
            <p14:sldId id="695"/>
            <p14:sldId id="696"/>
            <p14:sldId id="697"/>
            <p14:sldId id="698"/>
            <p14:sldId id="699"/>
            <p14:sldId id="700"/>
            <p14:sldId id="701"/>
            <p14:sldId id="702"/>
            <p14:sldId id="703"/>
            <p14:sldId id="704"/>
            <p14:sldId id="605"/>
            <p14:sldId id="7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7777"/>
    <a:srgbClr val="FAE3B4"/>
    <a:srgbClr val="FFFFCC"/>
    <a:srgbClr val="FDE9FC"/>
    <a:srgbClr val="FFE2C5"/>
    <a:srgbClr val="336699"/>
    <a:srgbClr val="BF95DF"/>
    <a:srgbClr val="8A3CC4"/>
    <a:srgbClr val="FF3399"/>
    <a:srgbClr val="FFFF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6398" autoAdjust="0"/>
  </p:normalViewPr>
  <p:slideViewPr>
    <p:cSldViewPr snapToGrid="0">
      <p:cViewPr varScale="1">
        <p:scale>
          <a:sx n="56" d="100"/>
          <a:sy n="56" d="100"/>
        </p:scale>
        <p:origin x="6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Types of Valuation Bases </a:t>
          </a:r>
          <a:endParaRPr lang="en-US" sz="2400" b="1" dirty="0">
            <a:solidFill>
              <a:schemeClr val="tx1"/>
            </a:solidFill>
            <a:latin typeface="Alexandria"/>
          </a:endParaRP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FF0000"/>
        </a:solidFill>
      </dgm:spPr>
      <dgm:t>
        <a:bodyPr/>
        <a:lstStyle/>
        <a:p>
          <a:pPr>
            <a:spcAft>
              <a:spcPts val="0"/>
            </a:spcAft>
          </a:pPr>
          <a:r>
            <a:rPr lang="en-US" sz="2000" b="1" dirty="0">
              <a:solidFill>
                <a:schemeClr val="tx1"/>
              </a:solidFill>
              <a:latin typeface="Alexandria"/>
            </a:rPr>
            <a:t>Market Value</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03A6B4A1-9708-4DC4-B99A-F802948CA9A7}">
      <dgm:prSet phldrT="[Text]" custT="1"/>
      <dgm:spPr>
        <a:solidFill>
          <a:srgbClr val="FFFFCC"/>
        </a:solidFill>
      </dgm:spPr>
      <dgm:t>
        <a:bodyPr/>
        <a:lstStyle/>
        <a:p>
          <a:endParaRPr lang="ar-SY" sz="2000" b="1" i="0" dirty="0">
            <a:solidFill>
              <a:schemeClr val="tx1"/>
            </a:solidFill>
          </a:endParaRPr>
        </a:p>
        <a:p>
          <a:r>
            <a:rPr lang="en-US" sz="2000" b="1" i="0" dirty="0">
              <a:solidFill>
                <a:schemeClr val="tx1"/>
              </a:solidFill>
            </a:rPr>
            <a:t>Fair Value
</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endParaRPr lang="ar-SY" sz="2000" b="1" dirty="0">
            <a:solidFill>
              <a:schemeClr val="tx1"/>
            </a:solidFill>
            <a:latin typeface="Alexandria"/>
          </a:endParaRPr>
        </a:p>
        <a:p>
          <a:endParaRPr lang="en-US" sz="2000" b="1" dirty="0">
            <a:solidFill>
              <a:schemeClr val="tx1"/>
            </a:solidFill>
            <a:latin typeface="Alexandria"/>
          </a:endParaRPr>
        </a:p>
        <a:p>
          <a:r>
            <a:rPr lang="en-US" sz="2000" b="1" dirty="0">
              <a:solidFill>
                <a:schemeClr val="tx1"/>
              </a:solidFill>
              <a:latin typeface="Alexandria"/>
            </a:rPr>
            <a:t>Special Value</a:t>
          </a:r>
        </a:p>
        <a:p>
          <a:r>
            <a:rPr lang="en-US" sz="2000" b="1" dirty="0">
              <a:solidFill>
                <a:schemeClr val="tx1"/>
              </a:solidFill>
              <a:latin typeface="Alexandria"/>
            </a:rPr>
            <a:t>
</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B1A6AC33-B3C5-4D47-A126-7B57B2182B43}">
      <dgm:prSet custT="1"/>
      <dgm:spPr>
        <a:solidFill>
          <a:srgbClr val="92D050"/>
        </a:solidFill>
      </dgm:spPr>
      <dgm:t>
        <a:bodyPr/>
        <a:lstStyle/>
        <a:p>
          <a:pPr>
            <a:buNone/>
          </a:pPr>
          <a:r>
            <a:rPr lang="en-US" sz="2000" b="1" i="0" kern="1200" dirty="0">
              <a:solidFill>
                <a:prstClr val="black"/>
              </a:solidFill>
              <a:latin typeface="Calibri"/>
              <a:ea typeface="+mn-ea"/>
              <a:cs typeface="+mn-cs"/>
            </a:rPr>
            <a:t>Equitable Value</a:t>
          </a:r>
          <a:endParaRPr lang="en-US" sz="1300" kern="1200" dirty="0">
            <a:solidFill>
              <a:schemeClr val="tx1"/>
            </a:solidFill>
            <a:latin typeface="Alexandria"/>
          </a:endParaRPr>
        </a:p>
      </dgm:t>
    </dgm:pt>
    <dgm:pt modelId="{CEEA007A-2B9E-43F5-9F4F-49C78122A40F}" type="parTrans" cxnId="{ABAAE22C-0C95-42AD-B8FA-FE251F51EFE8}">
      <dgm:prSet/>
      <dgm:spPr/>
      <dgm:t>
        <a:bodyPr/>
        <a:lstStyle/>
        <a:p>
          <a:endParaRPr lang="en-US"/>
        </a:p>
      </dgm:t>
    </dgm:pt>
    <dgm:pt modelId="{4C11AC8C-88FC-428B-9B98-EE36DC4797AB}" type="sibTrans" cxnId="{ABAAE22C-0C95-42AD-B8FA-FE251F51EFE8}">
      <dgm:prSet/>
      <dgm:spPr/>
      <dgm:t>
        <a:bodyPr/>
        <a:lstStyle/>
        <a:p>
          <a:endParaRPr lang="en-US"/>
        </a:p>
      </dgm:t>
    </dgm:pt>
    <dgm:pt modelId="{A29D67D0-6802-47BD-A710-340D9CF4BBFE}">
      <dgm:prSet custT="1"/>
      <dgm:spPr>
        <a:solidFill>
          <a:srgbClr val="BF95DF"/>
        </a:solidFill>
      </dgm:spPr>
      <dgm:t>
        <a:bodyPr/>
        <a:lstStyle/>
        <a:p>
          <a:endParaRPr lang="ar-SY" sz="2000" b="1" kern="1200" dirty="0">
            <a:solidFill>
              <a:prstClr val="black"/>
            </a:solidFill>
            <a:latin typeface="Alexandria"/>
            <a:ea typeface="+mn-ea"/>
            <a:cs typeface="+mn-cs"/>
          </a:endParaRPr>
        </a:p>
        <a:p>
          <a:r>
            <a:rPr lang="en-US" sz="2000" b="1" kern="1200" dirty="0">
              <a:solidFill>
                <a:prstClr val="black"/>
              </a:solidFill>
              <a:latin typeface="Alexandria"/>
              <a:ea typeface="+mn-ea"/>
              <a:cs typeface="+mn-cs"/>
            </a:rPr>
            <a:t>Taxation Value</a:t>
          </a:r>
          <a:r>
            <a:rPr lang="en-US" sz="2100" kern="1200" dirty="0"/>
            <a:t>
</a:t>
          </a:r>
        </a:p>
      </dgm:t>
    </dgm:pt>
    <dgm:pt modelId="{D4EEB9D9-3AE3-403D-A6B4-9986A62F9021}" type="parTrans" cxnId="{8A5EB5B8-BBEE-4AEB-916C-67ED9D63C328}">
      <dgm:prSet/>
      <dgm:spPr/>
      <dgm:t>
        <a:bodyPr/>
        <a:lstStyle/>
        <a:p>
          <a:endParaRPr lang="en-US"/>
        </a:p>
      </dgm:t>
    </dgm:pt>
    <dgm:pt modelId="{F7537B63-4EB4-4430-B9C4-6FD83F46CD78}" type="sibTrans" cxnId="{8A5EB5B8-BBEE-4AEB-916C-67ED9D63C328}">
      <dgm:prSet/>
      <dgm:spPr/>
      <dgm:t>
        <a:bodyPr/>
        <a:lstStyle/>
        <a:p>
          <a:endParaRPr lang="en-US"/>
        </a:p>
      </dgm:t>
    </dgm:pt>
    <dgm:pt modelId="{DE0CD63D-BDE0-4DFB-B367-8BB963C01DD2}">
      <dgm:prSet custT="1"/>
      <dgm:spPr>
        <a:solidFill>
          <a:srgbClr val="FFE2C5"/>
        </a:solidFill>
      </dgm:spPr>
      <dgm:t>
        <a:bodyPr/>
        <a:lstStyle/>
        <a:p>
          <a:r>
            <a:rPr lang="en-US" sz="2000" b="1" kern="1200" dirty="0">
              <a:solidFill>
                <a:prstClr val="black"/>
              </a:solidFill>
              <a:latin typeface="Alexandria"/>
              <a:ea typeface="+mn-ea"/>
              <a:cs typeface="+mn-cs"/>
            </a:rPr>
            <a:t>Synergistic Value</a:t>
          </a:r>
        </a:p>
      </dgm:t>
    </dgm:pt>
    <dgm:pt modelId="{951D06D2-E44E-42A0-A212-28BFBEE986E7}" type="parTrans" cxnId="{D9BF1F82-F211-4D6E-8E38-0E469987022A}">
      <dgm:prSet/>
      <dgm:spPr/>
      <dgm:t>
        <a:bodyPr/>
        <a:lstStyle/>
        <a:p>
          <a:endParaRPr lang="en-US"/>
        </a:p>
      </dgm:t>
    </dgm:pt>
    <dgm:pt modelId="{502FF19A-0D75-4C16-838D-E9C172E5F070}" type="sibTrans" cxnId="{D9BF1F82-F211-4D6E-8E38-0E469987022A}">
      <dgm:prSet/>
      <dgm:spPr/>
      <dgm:t>
        <a:bodyPr/>
        <a:lstStyle/>
        <a:p>
          <a:endParaRPr lang="en-US"/>
        </a:p>
      </dgm:t>
    </dgm:pt>
    <dgm:pt modelId="{5A9B272E-F23B-4F7E-BB3D-47B4EBFC6326}">
      <dgm:prSet custT="1"/>
      <dgm:spPr>
        <a:solidFill>
          <a:srgbClr val="FAE3B4"/>
        </a:solidFill>
      </dgm:spPr>
      <dgm:t>
        <a:bodyPr/>
        <a:lstStyle/>
        <a:p>
          <a:pPr marL="0" lvl="0" indent="0" algn="ctr" defTabSz="889000">
            <a:lnSpc>
              <a:spcPct val="90000"/>
            </a:lnSpc>
            <a:spcBef>
              <a:spcPct val="0"/>
            </a:spcBef>
            <a:spcAft>
              <a:spcPts val="0"/>
            </a:spcAft>
            <a:buFont typeface="+mj-lt"/>
            <a:buNone/>
          </a:pPr>
          <a:r>
            <a:rPr lang="en-US" sz="2000" b="1" kern="1200" dirty="0">
              <a:solidFill>
                <a:prstClr val="black"/>
              </a:solidFill>
              <a:latin typeface="Alexandria"/>
              <a:ea typeface="+mn-ea"/>
              <a:cs typeface="+mn-cs"/>
            </a:rPr>
            <a:t>Investment Value</a:t>
          </a:r>
        </a:p>
        <a:p>
          <a:pPr marL="0" lvl="0" algn="ctr" defTabSz="444500">
            <a:lnSpc>
              <a:spcPct val="90000"/>
            </a:lnSpc>
            <a:spcBef>
              <a:spcPct val="0"/>
            </a:spcBef>
            <a:spcAft>
              <a:spcPct val="35000"/>
            </a:spcAft>
            <a:buFont typeface="+mj-lt"/>
            <a:buAutoNum type="arabicPeriod"/>
          </a:pPr>
          <a:endParaRPr lang="en-US" sz="1000" kern="1200" dirty="0"/>
        </a:p>
      </dgm:t>
    </dgm:pt>
    <dgm:pt modelId="{BDBD3CD0-1DED-447A-96EE-939D5F9F9805}" type="parTrans" cxnId="{7EEA6694-928B-469A-9F22-A58C04FD13BC}">
      <dgm:prSet/>
      <dgm:spPr/>
      <dgm:t>
        <a:bodyPr/>
        <a:lstStyle/>
        <a:p>
          <a:endParaRPr lang="en-US"/>
        </a:p>
      </dgm:t>
    </dgm:pt>
    <dgm:pt modelId="{4BEB71AA-B75B-43C0-8283-378E02F83165}" type="sibTrans" cxnId="{7EEA6694-928B-469A-9F22-A58C04FD13BC}">
      <dgm:prSet/>
      <dgm:spPr/>
      <dgm:t>
        <a:bodyPr/>
        <a:lstStyle/>
        <a:p>
          <a:endParaRPr lang="en-US"/>
        </a:p>
      </dgm:t>
    </dgm:pt>
    <dgm:pt modelId="{90557070-55C7-4812-8FEE-557DC56E9523}">
      <dgm:prSet custT="1"/>
      <dgm:spPr>
        <a:solidFill>
          <a:srgbClr val="CCECFF"/>
        </a:solidFill>
      </dgm:spPr>
      <dgm:t>
        <a:bodyPr/>
        <a:lstStyle/>
        <a:p>
          <a:pPr marL="0" lvl="0" indent="0" algn="ctr" defTabSz="889000">
            <a:lnSpc>
              <a:spcPct val="100000"/>
            </a:lnSpc>
            <a:spcBef>
              <a:spcPct val="0"/>
            </a:spcBef>
            <a:spcAft>
              <a:spcPts val="0"/>
            </a:spcAft>
            <a:buFont typeface="+mj-lt"/>
            <a:buNone/>
          </a:pPr>
          <a:r>
            <a:rPr lang="en-US" sz="2000" b="1" kern="1200" dirty="0">
              <a:solidFill>
                <a:prstClr val="black"/>
              </a:solidFill>
              <a:latin typeface="Alexandria"/>
              <a:ea typeface="+mn-ea"/>
              <a:cs typeface="+mn-cs"/>
            </a:rPr>
            <a:t>Mortgage Lending Value</a:t>
          </a:r>
        </a:p>
        <a:p>
          <a:pPr marL="0" lvl="0" algn="ctr" defTabSz="400050">
            <a:lnSpc>
              <a:spcPct val="90000"/>
            </a:lnSpc>
            <a:spcBef>
              <a:spcPct val="0"/>
            </a:spcBef>
            <a:spcAft>
              <a:spcPct val="35000"/>
            </a:spcAft>
            <a:buFont typeface="+mj-lt"/>
            <a:buAutoNum type="arabicPeriod"/>
          </a:pPr>
          <a:endParaRPr lang="en-US" sz="900" kern="1200" dirty="0"/>
        </a:p>
      </dgm:t>
    </dgm:pt>
    <dgm:pt modelId="{86E3CDE2-84C9-4342-A3E2-AB8DED134298}" type="parTrans" cxnId="{316911CD-D462-46C1-ABC1-2BDB9482BFBE}">
      <dgm:prSet/>
      <dgm:spPr/>
      <dgm:t>
        <a:bodyPr/>
        <a:lstStyle/>
        <a:p>
          <a:endParaRPr lang="en-US"/>
        </a:p>
      </dgm:t>
    </dgm:pt>
    <dgm:pt modelId="{E07AC715-912E-4592-8506-FEA392F89D61}" type="sibTrans" cxnId="{316911CD-D462-46C1-ABC1-2BDB9482BFBE}">
      <dgm:prSet/>
      <dgm:spPr/>
      <dgm:t>
        <a:bodyPr/>
        <a:lstStyle/>
        <a:p>
          <a:endParaRPr lang="en-US"/>
        </a:p>
      </dgm:t>
    </dgm:pt>
    <dgm:pt modelId="{7DE0D9B6-5994-44E4-A95B-B2DC7537BF60}">
      <dgm:prSet custT="1"/>
      <dgm:spPr>
        <a:solidFill>
          <a:srgbClr val="B1CFB9"/>
        </a:solidFill>
      </dgm:spPr>
      <dgm:t>
        <a:bodyPr/>
        <a:lstStyle/>
        <a:p>
          <a:pPr>
            <a:buFont typeface="+mj-lt"/>
            <a:buAutoNum type="arabicPeriod"/>
          </a:pPr>
          <a:r>
            <a:rPr lang="en-US" sz="2000" b="1" kern="1200" dirty="0">
              <a:solidFill>
                <a:prstClr val="black"/>
              </a:solidFill>
              <a:latin typeface="Alexandria"/>
              <a:ea typeface="+mn-ea"/>
              <a:cs typeface="+mn-cs"/>
            </a:rPr>
            <a:t>Insurable Value</a:t>
          </a:r>
        </a:p>
        <a:p>
          <a:pPr>
            <a:buFont typeface="+mj-lt"/>
            <a:buAutoNum type="arabicPeriod"/>
          </a:pPr>
          <a:endParaRPr lang="en-US" sz="1100" kern="1200" dirty="0"/>
        </a:p>
      </dgm:t>
    </dgm:pt>
    <dgm:pt modelId="{E899765F-7C15-477B-87EA-161006F41F0B}" type="parTrans" cxnId="{9B8380CD-5140-4C8C-A9D6-0271B1EC1A3D}">
      <dgm:prSet/>
      <dgm:spPr/>
      <dgm:t>
        <a:bodyPr/>
        <a:lstStyle/>
        <a:p>
          <a:endParaRPr lang="en-US"/>
        </a:p>
      </dgm:t>
    </dgm:pt>
    <dgm:pt modelId="{21784FC7-9A09-4236-8A34-093039C15C9E}" type="sibTrans" cxnId="{9B8380CD-5140-4C8C-A9D6-0271B1EC1A3D}">
      <dgm:prSet/>
      <dgm:spPr/>
      <dgm:t>
        <a:bodyPr/>
        <a:lstStyle/>
        <a:p>
          <a:endParaRPr lang="en-US"/>
        </a:p>
      </dgm:t>
    </dgm:pt>
    <dgm:pt modelId="{693FCCDC-A0B2-4C1C-97AE-497D1EE3E1ED}">
      <dgm:prSet custT="1"/>
      <dgm:spPr>
        <a:solidFill>
          <a:srgbClr val="66FFFF"/>
        </a:solidFill>
      </dgm:spPr>
      <dgm:t>
        <a:bodyPr/>
        <a:lstStyle/>
        <a:p>
          <a:pPr>
            <a:buNone/>
          </a:pPr>
          <a:r>
            <a:rPr lang="en-US" sz="2000" b="1" kern="1200" dirty="0">
              <a:solidFill>
                <a:prstClr val="black"/>
              </a:solidFill>
              <a:latin typeface="Alexandria"/>
              <a:ea typeface="+mn-ea"/>
              <a:cs typeface="+mn-cs"/>
            </a:rPr>
            <a:t>Compulsory Purchase / Compensation Value</a:t>
          </a:r>
        </a:p>
      </dgm:t>
    </dgm:pt>
    <dgm:pt modelId="{7A8AC8C1-5651-4638-A684-AF9A21DF02D6}" type="parTrans" cxnId="{112CE4B2-ACA1-41C9-B0EF-78374366623C}">
      <dgm:prSet/>
      <dgm:spPr/>
      <dgm:t>
        <a:bodyPr/>
        <a:lstStyle/>
        <a:p>
          <a:endParaRPr lang="en-US"/>
        </a:p>
      </dgm:t>
    </dgm:pt>
    <dgm:pt modelId="{21934A70-B425-462A-9B7E-0E6095A89B90}" type="sibTrans" cxnId="{112CE4B2-ACA1-41C9-B0EF-78374366623C}">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641145" custScaleY="148290" custLinFactNeighborX="5160" custLinFactNeighborY="-41730">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10"/>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10" custScaleX="124455" custScaleY="458938" custLinFactNeighborX="-42" custLinFactNeighborY="21273">
        <dgm:presLayoutVars>
          <dgm:chPref val="3"/>
        </dgm:presLayoutVars>
      </dgm:prSet>
      <dgm:spPr/>
    </dgm:pt>
    <dgm:pt modelId="{11789827-FE15-4D14-A60A-A4E30D96CBF7}" type="pres">
      <dgm:prSet presAssocID="{47D81B82-C8CB-45DF-89B8-D396E4DA874C}" presName="rootConnector" presStyleLbl="node2" presStyleIdx="0" presStyleCnt="10"/>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3BD1A2A0-3C4E-468C-A94E-F8ABF69CA440}" type="pres">
      <dgm:prSet presAssocID="{410A4D59-D838-42D2-9A1A-28F8FD9CE27A}" presName="Name37" presStyleLbl="parChTrans1D2" presStyleIdx="1" presStyleCnt="10"/>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1" presStyleCnt="10" custScaleY="440278" custLinFactNeighborX="-261" custLinFactNeighborY="20855">
        <dgm:presLayoutVars>
          <dgm:chPref val="3"/>
        </dgm:presLayoutVars>
      </dgm:prSet>
      <dgm:spPr/>
    </dgm:pt>
    <dgm:pt modelId="{7AF40933-DD90-4119-9A4D-69FFDA3A868F}" type="pres">
      <dgm:prSet presAssocID="{03A6B4A1-9708-4DC4-B99A-F802948CA9A7}" presName="rootConnector" presStyleLbl="node2" presStyleIdx="1" presStyleCnt="10"/>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879802A3-E1F5-41A9-92CA-40CA65FCC126}" type="pres">
      <dgm:prSet presAssocID="{CEEA007A-2B9E-43F5-9F4F-49C78122A40F}" presName="Name37" presStyleLbl="parChTrans1D2" presStyleIdx="2" presStyleCnt="10"/>
      <dgm:spPr/>
    </dgm:pt>
    <dgm:pt modelId="{85BDF8AB-A303-4A9F-87BA-AB022F5EE8BF}" type="pres">
      <dgm:prSet presAssocID="{B1A6AC33-B3C5-4D47-A126-7B57B2182B43}" presName="hierRoot2" presStyleCnt="0">
        <dgm:presLayoutVars>
          <dgm:hierBranch val="init"/>
        </dgm:presLayoutVars>
      </dgm:prSet>
      <dgm:spPr/>
    </dgm:pt>
    <dgm:pt modelId="{B83506D3-4999-40C3-8C5C-5AF992472054}" type="pres">
      <dgm:prSet presAssocID="{B1A6AC33-B3C5-4D47-A126-7B57B2182B43}" presName="rootComposite" presStyleCnt="0"/>
      <dgm:spPr/>
    </dgm:pt>
    <dgm:pt modelId="{6D513A9C-3B1D-4FE3-97FA-EABDA22703A9}" type="pres">
      <dgm:prSet presAssocID="{B1A6AC33-B3C5-4D47-A126-7B57B2182B43}" presName="rootText" presStyleLbl="node2" presStyleIdx="2" presStyleCnt="10" custScaleX="163626" custScaleY="436854" custLinFactNeighborX="-42" custLinFactNeighborY="21273">
        <dgm:presLayoutVars>
          <dgm:chPref val="3"/>
        </dgm:presLayoutVars>
      </dgm:prSet>
      <dgm:spPr/>
    </dgm:pt>
    <dgm:pt modelId="{788B75F5-25ED-41A9-B374-3ADD4330AA2F}" type="pres">
      <dgm:prSet presAssocID="{B1A6AC33-B3C5-4D47-A126-7B57B2182B43}" presName="rootConnector" presStyleLbl="node2" presStyleIdx="2" presStyleCnt="10"/>
      <dgm:spPr/>
    </dgm:pt>
    <dgm:pt modelId="{A53921EE-79FA-40E7-838E-61BDCAE6EA9D}" type="pres">
      <dgm:prSet presAssocID="{B1A6AC33-B3C5-4D47-A126-7B57B2182B43}" presName="hierChild4" presStyleCnt="0"/>
      <dgm:spPr/>
    </dgm:pt>
    <dgm:pt modelId="{B9E89CD1-9B78-4F75-ABB0-4BB47C3E6793}" type="pres">
      <dgm:prSet presAssocID="{B1A6AC33-B3C5-4D47-A126-7B57B2182B43}" presName="hierChild5" presStyleCnt="0"/>
      <dgm:spPr/>
    </dgm:pt>
    <dgm:pt modelId="{40EBF06E-126B-4038-BB2E-707BF0CB5A8E}" type="pres">
      <dgm:prSet presAssocID="{9B1B8D06-CC66-4561-908A-17E7F5697F91}" presName="Name37" presStyleLbl="parChTrans1D2" presStyleIdx="3" presStyleCnt="10"/>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3" presStyleCnt="10" custScaleX="121366" custScaleY="402641" custLinFactNeighborX="-42" custLinFactNeighborY="21273">
        <dgm:presLayoutVars>
          <dgm:chPref val="3"/>
        </dgm:presLayoutVars>
      </dgm:prSet>
      <dgm:spPr/>
    </dgm:pt>
    <dgm:pt modelId="{D9F7A041-48BE-424D-B9BD-F31D170AECF1}" type="pres">
      <dgm:prSet presAssocID="{FF75B30D-DEB5-4E86-A7CF-D2EE6972DEED}" presName="rootConnector" presStyleLbl="node2" presStyleIdx="3" presStyleCnt="10"/>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492B31CE-9D3E-4993-A1DA-69D894CF58D0}" type="pres">
      <dgm:prSet presAssocID="{951D06D2-E44E-42A0-A212-28BFBEE986E7}" presName="Name37" presStyleLbl="parChTrans1D2" presStyleIdx="4" presStyleCnt="10"/>
      <dgm:spPr/>
    </dgm:pt>
    <dgm:pt modelId="{C351A994-1BCF-4FBE-8C3A-D8DB9AE1D01C}" type="pres">
      <dgm:prSet presAssocID="{DE0CD63D-BDE0-4DFB-B367-8BB963C01DD2}" presName="hierRoot2" presStyleCnt="0">
        <dgm:presLayoutVars>
          <dgm:hierBranch val="init"/>
        </dgm:presLayoutVars>
      </dgm:prSet>
      <dgm:spPr/>
    </dgm:pt>
    <dgm:pt modelId="{BAD72AF3-9663-4D8E-B4E2-FE4766BAD4DB}" type="pres">
      <dgm:prSet presAssocID="{DE0CD63D-BDE0-4DFB-B367-8BB963C01DD2}" presName="rootComposite" presStyleCnt="0"/>
      <dgm:spPr/>
    </dgm:pt>
    <dgm:pt modelId="{88EB81C7-E467-48A3-B1C4-0F1D86F1C90F}" type="pres">
      <dgm:prSet presAssocID="{DE0CD63D-BDE0-4DFB-B367-8BB963C01DD2}" presName="rootText" presStyleLbl="node2" presStyleIdx="4" presStyleCnt="10" custScaleX="175604" custScaleY="409902" custLinFactNeighborY="19853">
        <dgm:presLayoutVars>
          <dgm:chPref val="3"/>
        </dgm:presLayoutVars>
      </dgm:prSet>
      <dgm:spPr/>
    </dgm:pt>
    <dgm:pt modelId="{5EDB5148-8D27-4E11-B875-15A9132511B0}" type="pres">
      <dgm:prSet presAssocID="{DE0CD63D-BDE0-4DFB-B367-8BB963C01DD2}" presName="rootConnector" presStyleLbl="node2" presStyleIdx="4" presStyleCnt="10"/>
      <dgm:spPr/>
    </dgm:pt>
    <dgm:pt modelId="{0804F461-03AD-4593-9A09-C8CC6573E76C}" type="pres">
      <dgm:prSet presAssocID="{DE0CD63D-BDE0-4DFB-B367-8BB963C01DD2}" presName="hierChild4" presStyleCnt="0"/>
      <dgm:spPr/>
    </dgm:pt>
    <dgm:pt modelId="{D70C8578-08D3-4F11-92D6-FCA36B775BD3}" type="pres">
      <dgm:prSet presAssocID="{DE0CD63D-BDE0-4DFB-B367-8BB963C01DD2}" presName="hierChild5" presStyleCnt="0"/>
      <dgm:spPr/>
    </dgm:pt>
    <dgm:pt modelId="{44F68D50-17D7-4A5F-B3D1-FCA9FACE4951}" type="pres">
      <dgm:prSet presAssocID="{BDBD3CD0-1DED-447A-96EE-939D5F9F9805}" presName="Name37" presStyleLbl="parChTrans1D2" presStyleIdx="5" presStyleCnt="10"/>
      <dgm:spPr/>
    </dgm:pt>
    <dgm:pt modelId="{6BBFC321-3298-4853-A34E-2DD80B323A56}" type="pres">
      <dgm:prSet presAssocID="{5A9B272E-F23B-4F7E-BB3D-47B4EBFC6326}" presName="hierRoot2" presStyleCnt="0">
        <dgm:presLayoutVars>
          <dgm:hierBranch val="init"/>
        </dgm:presLayoutVars>
      </dgm:prSet>
      <dgm:spPr/>
    </dgm:pt>
    <dgm:pt modelId="{DBF70FAC-EDF4-4FBF-AB5F-AD781FE1F789}" type="pres">
      <dgm:prSet presAssocID="{5A9B272E-F23B-4F7E-BB3D-47B4EBFC6326}" presName="rootComposite" presStyleCnt="0"/>
      <dgm:spPr/>
    </dgm:pt>
    <dgm:pt modelId="{A496CF87-8E03-4E0A-BEF5-4A59A0CE66AB}" type="pres">
      <dgm:prSet presAssocID="{5A9B272E-F23B-4F7E-BB3D-47B4EBFC6326}" presName="rootText" presStyleLbl="node2" presStyleIdx="5" presStyleCnt="10" custScaleX="195403" custScaleY="409902" custLinFactNeighborY="20785">
        <dgm:presLayoutVars>
          <dgm:chPref val="3"/>
        </dgm:presLayoutVars>
      </dgm:prSet>
      <dgm:spPr/>
    </dgm:pt>
    <dgm:pt modelId="{7C4F55FA-F647-423C-859D-7BA7FD79906C}" type="pres">
      <dgm:prSet presAssocID="{5A9B272E-F23B-4F7E-BB3D-47B4EBFC6326}" presName="rootConnector" presStyleLbl="node2" presStyleIdx="5" presStyleCnt="10"/>
      <dgm:spPr/>
    </dgm:pt>
    <dgm:pt modelId="{CDB40493-227B-4DA2-9683-8282DEC315BA}" type="pres">
      <dgm:prSet presAssocID="{5A9B272E-F23B-4F7E-BB3D-47B4EBFC6326}" presName="hierChild4" presStyleCnt="0"/>
      <dgm:spPr/>
    </dgm:pt>
    <dgm:pt modelId="{41D24A60-0FD1-4CB9-8124-F3184B2C8205}" type="pres">
      <dgm:prSet presAssocID="{5A9B272E-F23B-4F7E-BB3D-47B4EBFC6326}" presName="hierChild5" presStyleCnt="0"/>
      <dgm:spPr/>
    </dgm:pt>
    <dgm:pt modelId="{66EBD5F1-C6E5-43C7-B671-DF8FCCF773CA}" type="pres">
      <dgm:prSet presAssocID="{86E3CDE2-84C9-4342-A3E2-AB8DED134298}" presName="Name37" presStyleLbl="parChTrans1D2" presStyleIdx="6" presStyleCnt="10"/>
      <dgm:spPr/>
    </dgm:pt>
    <dgm:pt modelId="{035E9F70-7A15-4C90-8AE1-E21257DDB0C5}" type="pres">
      <dgm:prSet presAssocID="{90557070-55C7-4812-8FEE-557DC56E9523}" presName="hierRoot2" presStyleCnt="0">
        <dgm:presLayoutVars>
          <dgm:hierBranch val="init"/>
        </dgm:presLayoutVars>
      </dgm:prSet>
      <dgm:spPr/>
    </dgm:pt>
    <dgm:pt modelId="{42E04F5B-6B7B-4379-8BF9-EAEB4E3FC0E4}" type="pres">
      <dgm:prSet presAssocID="{90557070-55C7-4812-8FEE-557DC56E9523}" presName="rootComposite" presStyleCnt="0"/>
      <dgm:spPr/>
    </dgm:pt>
    <dgm:pt modelId="{4870FF32-28D7-49CA-95C6-599A6E6A2398}" type="pres">
      <dgm:prSet presAssocID="{90557070-55C7-4812-8FEE-557DC56E9523}" presName="rootText" presStyleLbl="node2" presStyleIdx="6" presStyleCnt="10" custScaleX="164067" custScaleY="407258" custLinFactNeighborX="2710" custLinFactNeighborY="21682">
        <dgm:presLayoutVars>
          <dgm:chPref val="3"/>
        </dgm:presLayoutVars>
      </dgm:prSet>
      <dgm:spPr/>
    </dgm:pt>
    <dgm:pt modelId="{223C4AE0-6A5D-4B30-82BA-26A99ADCF398}" type="pres">
      <dgm:prSet presAssocID="{90557070-55C7-4812-8FEE-557DC56E9523}" presName="rootConnector" presStyleLbl="node2" presStyleIdx="6" presStyleCnt="10"/>
      <dgm:spPr/>
    </dgm:pt>
    <dgm:pt modelId="{45C1C76E-64C1-435F-83FD-CC5241C93757}" type="pres">
      <dgm:prSet presAssocID="{90557070-55C7-4812-8FEE-557DC56E9523}" presName="hierChild4" presStyleCnt="0"/>
      <dgm:spPr/>
    </dgm:pt>
    <dgm:pt modelId="{E187ABAB-7505-4740-830E-C616330917EF}" type="pres">
      <dgm:prSet presAssocID="{90557070-55C7-4812-8FEE-557DC56E9523}" presName="hierChild5" presStyleCnt="0"/>
      <dgm:spPr/>
    </dgm:pt>
    <dgm:pt modelId="{9B636F59-C769-42E7-906A-31CB0144D876}" type="pres">
      <dgm:prSet presAssocID="{E899765F-7C15-477B-87EA-161006F41F0B}" presName="Name37" presStyleLbl="parChTrans1D2" presStyleIdx="7" presStyleCnt="10"/>
      <dgm:spPr/>
    </dgm:pt>
    <dgm:pt modelId="{3EDB4BD7-8963-481F-9E21-431F561628BB}" type="pres">
      <dgm:prSet presAssocID="{7DE0D9B6-5994-44E4-A95B-B2DC7537BF60}" presName="hierRoot2" presStyleCnt="0">
        <dgm:presLayoutVars>
          <dgm:hierBranch val="init"/>
        </dgm:presLayoutVars>
      </dgm:prSet>
      <dgm:spPr/>
    </dgm:pt>
    <dgm:pt modelId="{E24AD5BF-E5A6-4252-AE83-730C0EE4D49B}" type="pres">
      <dgm:prSet presAssocID="{7DE0D9B6-5994-44E4-A95B-B2DC7537BF60}" presName="rootComposite" presStyleCnt="0"/>
      <dgm:spPr/>
    </dgm:pt>
    <dgm:pt modelId="{0DE6EBC0-BD3F-4638-81C9-B8E8E051C16E}" type="pres">
      <dgm:prSet presAssocID="{7DE0D9B6-5994-44E4-A95B-B2DC7537BF60}" presName="rootText" presStyleLbl="node2" presStyleIdx="7" presStyleCnt="10" custScaleX="150337" custScaleY="406134" custLinFactNeighborX="1513" custLinFactNeighborY="21179">
        <dgm:presLayoutVars>
          <dgm:chPref val="3"/>
        </dgm:presLayoutVars>
      </dgm:prSet>
      <dgm:spPr/>
    </dgm:pt>
    <dgm:pt modelId="{482F186B-CFD8-4180-84A2-1AA778CBC9EE}" type="pres">
      <dgm:prSet presAssocID="{7DE0D9B6-5994-44E4-A95B-B2DC7537BF60}" presName="rootConnector" presStyleLbl="node2" presStyleIdx="7" presStyleCnt="10"/>
      <dgm:spPr/>
    </dgm:pt>
    <dgm:pt modelId="{897F8B2F-1C74-44FE-9B14-997C85F0FAA9}" type="pres">
      <dgm:prSet presAssocID="{7DE0D9B6-5994-44E4-A95B-B2DC7537BF60}" presName="hierChild4" presStyleCnt="0"/>
      <dgm:spPr/>
    </dgm:pt>
    <dgm:pt modelId="{6470444F-5B71-47C3-A6E7-D159D724890B}" type="pres">
      <dgm:prSet presAssocID="{7DE0D9B6-5994-44E4-A95B-B2DC7537BF60}" presName="hierChild5" presStyleCnt="0"/>
      <dgm:spPr/>
    </dgm:pt>
    <dgm:pt modelId="{75369FE8-A32D-4987-AE2B-3B121660912A}" type="pres">
      <dgm:prSet presAssocID="{D4EEB9D9-3AE3-403D-A6B4-9986A62F9021}" presName="Name37" presStyleLbl="parChTrans1D2" presStyleIdx="8" presStyleCnt="10"/>
      <dgm:spPr/>
    </dgm:pt>
    <dgm:pt modelId="{06573D01-B117-4B4F-ABA8-4BE6DCCD30FD}" type="pres">
      <dgm:prSet presAssocID="{A29D67D0-6802-47BD-A710-340D9CF4BBFE}" presName="hierRoot2" presStyleCnt="0">
        <dgm:presLayoutVars>
          <dgm:hierBranch val="init"/>
        </dgm:presLayoutVars>
      </dgm:prSet>
      <dgm:spPr/>
    </dgm:pt>
    <dgm:pt modelId="{7BE325DD-3913-4E07-BCEA-C25099ACBFDD}" type="pres">
      <dgm:prSet presAssocID="{A29D67D0-6802-47BD-A710-340D9CF4BBFE}" presName="rootComposite" presStyleCnt="0"/>
      <dgm:spPr/>
    </dgm:pt>
    <dgm:pt modelId="{6D5F449F-FE72-4967-984D-66DC3419B0B5}" type="pres">
      <dgm:prSet presAssocID="{A29D67D0-6802-47BD-A710-340D9CF4BBFE}" presName="rootText" presStyleLbl="node2" presStyleIdx="8" presStyleCnt="10" custScaleX="159351" custScaleY="392221" custLinFactNeighborX="-42" custLinFactNeighborY="21273">
        <dgm:presLayoutVars>
          <dgm:chPref val="3"/>
        </dgm:presLayoutVars>
      </dgm:prSet>
      <dgm:spPr/>
    </dgm:pt>
    <dgm:pt modelId="{2AED8902-4078-470E-A632-7FE312F4EC18}" type="pres">
      <dgm:prSet presAssocID="{A29D67D0-6802-47BD-A710-340D9CF4BBFE}" presName="rootConnector" presStyleLbl="node2" presStyleIdx="8" presStyleCnt="10"/>
      <dgm:spPr/>
    </dgm:pt>
    <dgm:pt modelId="{7B2630AF-079F-4D7C-871A-F5F623BDA715}" type="pres">
      <dgm:prSet presAssocID="{A29D67D0-6802-47BD-A710-340D9CF4BBFE}" presName="hierChild4" presStyleCnt="0"/>
      <dgm:spPr/>
    </dgm:pt>
    <dgm:pt modelId="{C12B7802-D135-478B-A266-BB8C75F2F54F}" type="pres">
      <dgm:prSet presAssocID="{A29D67D0-6802-47BD-A710-340D9CF4BBFE}" presName="hierChild5" presStyleCnt="0"/>
      <dgm:spPr/>
    </dgm:pt>
    <dgm:pt modelId="{49E2BDDD-3239-413D-AFBA-FC1976C3099C}" type="pres">
      <dgm:prSet presAssocID="{7A8AC8C1-5651-4638-A684-AF9A21DF02D6}" presName="Name37" presStyleLbl="parChTrans1D2" presStyleIdx="9" presStyleCnt="10"/>
      <dgm:spPr/>
    </dgm:pt>
    <dgm:pt modelId="{E19DBA60-57DF-432E-B751-AFD15C452883}" type="pres">
      <dgm:prSet presAssocID="{693FCCDC-A0B2-4C1C-97AE-497D1EE3E1ED}" presName="hierRoot2" presStyleCnt="0">
        <dgm:presLayoutVars>
          <dgm:hierBranch val="init"/>
        </dgm:presLayoutVars>
      </dgm:prSet>
      <dgm:spPr/>
    </dgm:pt>
    <dgm:pt modelId="{732870F5-3A32-468E-BC60-E37CACB3648A}" type="pres">
      <dgm:prSet presAssocID="{693FCCDC-A0B2-4C1C-97AE-497D1EE3E1ED}" presName="rootComposite" presStyleCnt="0"/>
      <dgm:spPr/>
    </dgm:pt>
    <dgm:pt modelId="{3A1BFC3A-F659-44BA-A964-D42F10761364}" type="pres">
      <dgm:prSet presAssocID="{693FCCDC-A0B2-4C1C-97AE-497D1EE3E1ED}" presName="rootText" presStyleLbl="node2" presStyleIdx="9" presStyleCnt="10" custScaleX="247500" custScaleY="385032" custLinFactNeighborX="-4776" custLinFactNeighborY="21395">
        <dgm:presLayoutVars>
          <dgm:chPref val="3"/>
        </dgm:presLayoutVars>
      </dgm:prSet>
      <dgm:spPr/>
    </dgm:pt>
    <dgm:pt modelId="{43976C66-F3EB-44D2-BAC5-34CB538A7DCC}" type="pres">
      <dgm:prSet presAssocID="{693FCCDC-A0B2-4C1C-97AE-497D1EE3E1ED}" presName="rootConnector" presStyleLbl="node2" presStyleIdx="9" presStyleCnt="10"/>
      <dgm:spPr/>
    </dgm:pt>
    <dgm:pt modelId="{CF6A9536-8B7C-4368-8E2B-49108AB8672A}" type="pres">
      <dgm:prSet presAssocID="{693FCCDC-A0B2-4C1C-97AE-497D1EE3E1ED}" presName="hierChild4" presStyleCnt="0"/>
      <dgm:spPr/>
    </dgm:pt>
    <dgm:pt modelId="{083D2C63-389A-455A-A572-6CFE9902E306}" type="pres">
      <dgm:prSet presAssocID="{693FCCDC-A0B2-4C1C-97AE-497D1EE3E1ED}" presName="hierChild5" presStyleCnt="0"/>
      <dgm:spPr/>
    </dgm:pt>
    <dgm:pt modelId="{7A49EA95-1C12-4BA4-A500-4DDC65D563CA}" type="pres">
      <dgm:prSet presAssocID="{F0BDE8FF-C464-4407-9C0D-67DD799182F9}" presName="hierChild3" presStyleCnt="0"/>
      <dgm:spPr/>
    </dgm:pt>
  </dgm:ptLst>
  <dgm:cxnLst>
    <dgm:cxn modelId="{0A00CD0C-C281-44E0-871D-47EFD2D8047A}" type="presOf" srcId="{8BC2ED8C-7E86-4BFB-973D-4CB4425E9722}" destId="{204C9901-B5BA-44E7-A5F2-6E1A94EE6B45}" srcOrd="0" destOrd="0" presId="urn:microsoft.com/office/officeart/2005/8/layout/orgChart1"/>
    <dgm:cxn modelId="{A0F1100E-AD4F-49B8-9FB3-EA88F7F3D118}" type="presOf" srcId="{951D06D2-E44E-42A0-A212-28BFBEE986E7}" destId="{492B31CE-9D3E-4993-A1DA-69D894CF58D0}" srcOrd="0" destOrd="0" presId="urn:microsoft.com/office/officeart/2005/8/layout/orgChart1"/>
    <dgm:cxn modelId="{2270AD10-5158-4B21-9270-81D88A7C64D9}" type="presOf" srcId="{B1A6AC33-B3C5-4D47-A126-7B57B2182B43}" destId="{6D513A9C-3B1D-4FE3-97FA-EABDA22703A9}" srcOrd="0" destOrd="0" presId="urn:microsoft.com/office/officeart/2005/8/layout/orgChart1"/>
    <dgm:cxn modelId="{7CE59213-1C07-404B-9BD9-0FF420FC14C8}" type="presOf" srcId="{E899765F-7C15-477B-87EA-161006F41F0B}" destId="{9B636F59-C769-42E7-906A-31CB0144D876}" srcOrd="0" destOrd="0" presId="urn:microsoft.com/office/officeart/2005/8/layout/orgChart1"/>
    <dgm:cxn modelId="{DB9F9317-A82B-4F2B-B9B3-DB8A128E8151}" type="presOf" srcId="{A29D67D0-6802-47BD-A710-340D9CF4BBFE}" destId="{6D5F449F-FE72-4967-984D-66DC3419B0B5}" srcOrd="0" destOrd="0" presId="urn:microsoft.com/office/officeart/2005/8/layout/orgChart1"/>
    <dgm:cxn modelId="{8FDDAB19-994E-40EA-A489-352BA8894074}" type="presOf" srcId="{693FCCDC-A0B2-4C1C-97AE-497D1EE3E1ED}" destId="{3A1BFC3A-F659-44BA-A964-D42F10761364}" srcOrd="0" destOrd="0" presId="urn:microsoft.com/office/officeart/2005/8/layout/orgChart1"/>
    <dgm:cxn modelId="{27E37E26-74C3-48AD-80DE-BB346087E659}" type="presOf" srcId="{CEEA007A-2B9E-43F5-9F4F-49C78122A40F}" destId="{879802A3-E1F5-41A9-92CA-40CA65FCC126}"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ABAAE22C-0C95-42AD-B8FA-FE251F51EFE8}" srcId="{F0BDE8FF-C464-4407-9C0D-67DD799182F9}" destId="{B1A6AC33-B3C5-4D47-A126-7B57B2182B43}" srcOrd="2" destOrd="0" parTransId="{CEEA007A-2B9E-43F5-9F4F-49C78122A40F}" sibTransId="{4C11AC8C-88FC-428B-9B98-EE36DC4797AB}"/>
    <dgm:cxn modelId="{F296E12D-070C-4868-9E2D-9FAF7E388807}" type="presOf" srcId="{5A9B272E-F23B-4F7E-BB3D-47B4EBFC6326}" destId="{A496CF87-8E03-4E0A-BEF5-4A59A0CE66AB}"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2EF62731-73D9-4D44-83E7-735AF978D907}" type="presOf" srcId="{5A9B272E-F23B-4F7E-BB3D-47B4EBFC6326}" destId="{7C4F55FA-F647-423C-859D-7BA7FD79906C}" srcOrd="1" destOrd="0" presId="urn:microsoft.com/office/officeart/2005/8/layout/orgChart1"/>
    <dgm:cxn modelId="{D92AE03F-B0DE-4C96-8791-CDBEAEC6B494}" type="presOf" srcId="{90557070-55C7-4812-8FEE-557DC56E9523}" destId="{4870FF32-28D7-49CA-95C6-599A6E6A2398}"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889D4351-0AF7-424E-A5FE-8427A0921348}" type="presOf" srcId="{7DE0D9B6-5994-44E4-A95B-B2DC7537BF60}" destId="{0DE6EBC0-BD3F-4638-81C9-B8E8E051C16E}" srcOrd="0" destOrd="0" presId="urn:microsoft.com/office/officeart/2005/8/layout/orgChart1"/>
    <dgm:cxn modelId="{32315972-2C26-404E-98B7-F2406F598BF1}" type="presOf" srcId="{A29D67D0-6802-47BD-A710-340D9CF4BBFE}" destId="{2AED8902-4078-470E-A632-7FE312F4EC18}" srcOrd="1"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FFE04356-2B18-49F4-9945-9BD7F53C22A7}" type="presOf" srcId="{90557070-55C7-4812-8FEE-557DC56E9523}" destId="{223C4AE0-6A5D-4B30-82BA-26A99ADCF398}" srcOrd="1" destOrd="0" presId="urn:microsoft.com/office/officeart/2005/8/layout/orgChart1"/>
    <dgm:cxn modelId="{8EE95559-5843-4120-AD55-489E03C9EE49}" type="presOf" srcId="{B1A6AC33-B3C5-4D47-A126-7B57B2182B43}" destId="{788B75F5-25ED-41A9-B374-3ADD4330AA2F}" srcOrd="1" destOrd="0" presId="urn:microsoft.com/office/officeart/2005/8/layout/orgChart1"/>
    <dgm:cxn modelId="{95444F7B-57BD-4548-A507-7C3059FB415B}" srcId="{F0BDE8FF-C464-4407-9C0D-67DD799182F9}" destId="{FF75B30D-DEB5-4E86-A7CF-D2EE6972DEED}" srcOrd="3"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BA9FE980-14A8-4145-9384-65C273996C7F}" type="presOf" srcId="{7A8AC8C1-5651-4638-A684-AF9A21DF02D6}" destId="{49E2BDDD-3239-413D-AFBA-FC1976C3099C}" srcOrd="0" destOrd="0" presId="urn:microsoft.com/office/officeart/2005/8/layout/orgChart1"/>
    <dgm:cxn modelId="{D9BF1F82-F211-4D6E-8E38-0E469987022A}" srcId="{F0BDE8FF-C464-4407-9C0D-67DD799182F9}" destId="{DE0CD63D-BDE0-4DFB-B367-8BB963C01DD2}" srcOrd="4" destOrd="0" parTransId="{951D06D2-E44E-42A0-A212-28BFBEE986E7}" sibTransId="{502FF19A-0D75-4C16-838D-E9C172E5F070}"/>
    <dgm:cxn modelId="{BAF40483-B47D-4AED-955D-F2E01DD48F3D}" type="presOf" srcId="{86E3CDE2-84C9-4342-A3E2-AB8DED134298}" destId="{66EBD5F1-C6E5-43C7-B671-DF8FCCF773CA}" srcOrd="0" destOrd="0" presId="urn:microsoft.com/office/officeart/2005/8/layout/orgChart1"/>
    <dgm:cxn modelId="{7EEA6694-928B-469A-9F22-A58C04FD13BC}" srcId="{F0BDE8FF-C464-4407-9C0D-67DD799182F9}" destId="{5A9B272E-F23B-4F7E-BB3D-47B4EBFC6326}" srcOrd="5" destOrd="0" parTransId="{BDBD3CD0-1DED-447A-96EE-939D5F9F9805}" sibTransId="{4BEB71AA-B75B-43C0-8283-378E02F83165}"/>
    <dgm:cxn modelId="{29D2DF9A-6DF7-4933-AA49-BD4439C56B96}" type="presOf" srcId="{03A6B4A1-9708-4DC4-B99A-F802948CA9A7}" destId="{29DF606C-C783-4F55-8476-F1AFA9D54F74}" srcOrd="0" destOrd="0" presId="urn:microsoft.com/office/officeart/2005/8/layout/orgChart1"/>
    <dgm:cxn modelId="{D84C459B-284A-4447-A41F-8B0EF4AB385B}" type="presOf" srcId="{DE0CD63D-BDE0-4DFB-B367-8BB963C01DD2}" destId="{88EB81C7-E467-48A3-B1C4-0F1D86F1C90F}" srcOrd="0" destOrd="0" presId="urn:microsoft.com/office/officeart/2005/8/layout/orgChart1"/>
    <dgm:cxn modelId="{112CE4B2-ACA1-41C9-B0EF-78374366623C}" srcId="{F0BDE8FF-C464-4407-9C0D-67DD799182F9}" destId="{693FCCDC-A0B2-4C1C-97AE-497D1EE3E1ED}" srcOrd="9" destOrd="0" parTransId="{7A8AC8C1-5651-4638-A684-AF9A21DF02D6}" sibTransId="{21934A70-B425-462A-9B7E-0E6095A89B90}"/>
    <dgm:cxn modelId="{2C33FCB5-BB21-4004-A5CF-7D9720474D22}" srcId="{F0BDE8FF-C464-4407-9C0D-67DD799182F9}" destId="{03A6B4A1-9708-4DC4-B99A-F802948CA9A7}" srcOrd="1" destOrd="0" parTransId="{410A4D59-D838-42D2-9A1A-28F8FD9CE27A}" sibTransId="{04957F26-F073-4215-9DCA-5FD14CABFDC0}"/>
    <dgm:cxn modelId="{D904DCB7-3EFC-4971-ABE4-CE9517ECE10B}" type="presOf" srcId="{7DE0D9B6-5994-44E4-A95B-B2DC7537BF60}" destId="{482F186B-CFD8-4180-84A2-1AA778CBC9EE}" srcOrd="1" destOrd="0" presId="urn:microsoft.com/office/officeart/2005/8/layout/orgChart1"/>
    <dgm:cxn modelId="{F5196BB8-CC85-444F-B6AC-EC60441E5EA4}" type="presOf" srcId="{DE0CD63D-BDE0-4DFB-B367-8BB963C01DD2}" destId="{5EDB5148-8D27-4E11-B875-15A9132511B0}" srcOrd="1" destOrd="0" presId="urn:microsoft.com/office/officeart/2005/8/layout/orgChart1"/>
    <dgm:cxn modelId="{8A5EB5B8-BBEE-4AEB-916C-67ED9D63C328}" srcId="{F0BDE8FF-C464-4407-9C0D-67DD799182F9}" destId="{A29D67D0-6802-47BD-A710-340D9CF4BBFE}" srcOrd="8" destOrd="0" parTransId="{D4EEB9D9-3AE3-403D-A6B4-9986A62F9021}" sibTransId="{F7537B63-4EB4-4430-B9C4-6FD83F46CD78}"/>
    <dgm:cxn modelId="{C33CF7B8-0F4E-467B-A457-A48A9BFA2774}" type="presOf" srcId="{D4EEB9D9-3AE3-403D-A6B4-9986A62F9021}" destId="{75369FE8-A32D-4987-AE2B-3B121660912A}" srcOrd="0" destOrd="0" presId="urn:microsoft.com/office/officeart/2005/8/layout/orgChart1"/>
    <dgm:cxn modelId="{316911CD-D462-46C1-ABC1-2BDB9482BFBE}" srcId="{F0BDE8FF-C464-4407-9C0D-67DD799182F9}" destId="{90557070-55C7-4812-8FEE-557DC56E9523}" srcOrd="6" destOrd="0" parTransId="{86E3CDE2-84C9-4342-A3E2-AB8DED134298}" sibTransId="{E07AC715-912E-4592-8506-FEA392F89D61}"/>
    <dgm:cxn modelId="{9B8380CD-5140-4C8C-A9D6-0271B1EC1A3D}" srcId="{F0BDE8FF-C464-4407-9C0D-67DD799182F9}" destId="{7DE0D9B6-5994-44E4-A95B-B2DC7537BF60}" srcOrd="7" destOrd="0" parTransId="{E899765F-7C15-477B-87EA-161006F41F0B}" sibTransId="{21784FC7-9A09-4236-8A34-093039C15C9E}"/>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A568C0DA-ACAF-4A8E-BD1E-83DC22CECC4D}" type="presOf" srcId="{693FCCDC-A0B2-4C1C-97AE-497D1EE3E1ED}" destId="{43976C66-F3EB-44D2-BAC5-34CB538A7DCC}" srcOrd="1" destOrd="0" presId="urn:microsoft.com/office/officeart/2005/8/layout/orgChart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C3BCCFF1-9E75-4FAA-AF42-AF568654561D}" type="presOf" srcId="{BDBD3CD0-1DED-447A-96EE-939D5F9F9805}" destId="{44F68D50-17D7-4A5F-B3D1-FCA9FACE4951}" srcOrd="0" destOrd="0" presId="urn:microsoft.com/office/officeart/2005/8/layout/orgChart1"/>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42046530-39D8-4758-A38C-1B73C481A174}" type="presParOf" srcId="{938522C4-AD99-4552-AFA7-BDA73FEA72D4}" destId="{3BD1A2A0-3C4E-468C-A94E-F8ABF69CA440}" srcOrd="2" destOrd="0" presId="urn:microsoft.com/office/officeart/2005/8/layout/orgChart1"/>
    <dgm:cxn modelId="{506B3E00-47C6-4C5D-A917-E33F137E3122}" type="presParOf" srcId="{938522C4-AD99-4552-AFA7-BDA73FEA72D4}" destId="{ECAE72A0-F9FB-401D-A6F8-120FE8693997}" srcOrd="3"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C10E5ECA-1A80-4D0F-87F0-B208D72C6B3F}" type="presParOf" srcId="{938522C4-AD99-4552-AFA7-BDA73FEA72D4}" destId="{879802A3-E1F5-41A9-92CA-40CA65FCC126}" srcOrd="4" destOrd="0" presId="urn:microsoft.com/office/officeart/2005/8/layout/orgChart1"/>
    <dgm:cxn modelId="{DC7DFF99-5CFB-4A73-A99E-36D39E03D935}" type="presParOf" srcId="{938522C4-AD99-4552-AFA7-BDA73FEA72D4}" destId="{85BDF8AB-A303-4A9F-87BA-AB022F5EE8BF}" srcOrd="5" destOrd="0" presId="urn:microsoft.com/office/officeart/2005/8/layout/orgChart1"/>
    <dgm:cxn modelId="{C3F1BB38-FF60-427A-8A0D-B02BACBAB35E}" type="presParOf" srcId="{85BDF8AB-A303-4A9F-87BA-AB022F5EE8BF}" destId="{B83506D3-4999-40C3-8C5C-5AF992472054}" srcOrd="0" destOrd="0" presId="urn:microsoft.com/office/officeart/2005/8/layout/orgChart1"/>
    <dgm:cxn modelId="{F1A2E08C-C99D-42F2-B034-85E50A71AA8F}" type="presParOf" srcId="{B83506D3-4999-40C3-8C5C-5AF992472054}" destId="{6D513A9C-3B1D-4FE3-97FA-EABDA22703A9}" srcOrd="0" destOrd="0" presId="urn:microsoft.com/office/officeart/2005/8/layout/orgChart1"/>
    <dgm:cxn modelId="{906B5976-277F-424C-BB56-14B74F679A5F}" type="presParOf" srcId="{B83506D3-4999-40C3-8C5C-5AF992472054}" destId="{788B75F5-25ED-41A9-B374-3ADD4330AA2F}" srcOrd="1" destOrd="0" presId="urn:microsoft.com/office/officeart/2005/8/layout/orgChart1"/>
    <dgm:cxn modelId="{F37C6D4F-7721-4F9E-B6B4-4B750E123CA0}" type="presParOf" srcId="{85BDF8AB-A303-4A9F-87BA-AB022F5EE8BF}" destId="{A53921EE-79FA-40E7-838E-61BDCAE6EA9D}" srcOrd="1" destOrd="0" presId="urn:microsoft.com/office/officeart/2005/8/layout/orgChart1"/>
    <dgm:cxn modelId="{FB109A45-0F32-4386-B879-D8D979D83FF3}" type="presParOf" srcId="{85BDF8AB-A303-4A9F-87BA-AB022F5EE8BF}" destId="{B9E89CD1-9B78-4F75-ABB0-4BB47C3E6793}" srcOrd="2" destOrd="0" presId="urn:microsoft.com/office/officeart/2005/8/layout/orgChart1"/>
    <dgm:cxn modelId="{9F1C829E-67AD-4053-937D-1D49ED682287}" type="presParOf" srcId="{938522C4-AD99-4552-AFA7-BDA73FEA72D4}" destId="{40EBF06E-126B-4038-BB2E-707BF0CB5A8E}" srcOrd="6" destOrd="0" presId="urn:microsoft.com/office/officeart/2005/8/layout/orgChart1"/>
    <dgm:cxn modelId="{5FC040BE-4E92-442E-8D39-8287EBB4BA54}" type="presParOf" srcId="{938522C4-AD99-4552-AFA7-BDA73FEA72D4}" destId="{BE63531E-BDA5-4D2D-B5FE-5FBD0CD6BD35}" srcOrd="7"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CD24EB56-53EF-4998-B176-3F80AEA57723}" type="presParOf" srcId="{938522C4-AD99-4552-AFA7-BDA73FEA72D4}" destId="{492B31CE-9D3E-4993-A1DA-69D894CF58D0}" srcOrd="8" destOrd="0" presId="urn:microsoft.com/office/officeart/2005/8/layout/orgChart1"/>
    <dgm:cxn modelId="{6415DFDC-0587-4E4E-81BD-B880A6DEDCDC}" type="presParOf" srcId="{938522C4-AD99-4552-AFA7-BDA73FEA72D4}" destId="{C351A994-1BCF-4FBE-8C3A-D8DB9AE1D01C}" srcOrd="9" destOrd="0" presId="urn:microsoft.com/office/officeart/2005/8/layout/orgChart1"/>
    <dgm:cxn modelId="{EE9A2747-5651-4531-9010-112328F16E2C}" type="presParOf" srcId="{C351A994-1BCF-4FBE-8C3A-D8DB9AE1D01C}" destId="{BAD72AF3-9663-4D8E-B4E2-FE4766BAD4DB}" srcOrd="0" destOrd="0" presId="urn:microsoft.com/office/officeart/2005/8/layout/orgChart1"/>
    <dgm:cxn modelId="{BD2F0357-9F8A-4BAC-B722-3C9C18FF3A42}" type="presParOf" srcId="{BAD72AF3-9663-4D8E-B4E2-FE4766BAD4DB}" destId="{88EB81C7-E467-48A3-B1C4-0F1D86F1C90F}" srcOrd="0" destOrd="0" presId="urn:microsoft.com/office/officeart/2005/8/layout/orgChart1"/>
    <dgm:cxn modelId="{E7FCEFB4-D706-452A-B9EA-24AC2D85F32A}" type="presParOf" srcId="{BAD72AF3-9663-4D8E-B4E2-FE4766BAD4DB}" destId="{5EDB5148-8D27-4E11-B875-15A9132511B0}" srcOrd="1" destOrd="0" presId="urn:microsoft.com/office/officeart/2005/8/layout/orgChart1"/>
    <dgm:cxn modelId="{8678CF06-DCE6-48A9-9FD9-790CF2E23C9C}" type="presParOf" srcId="{C351A994-1BCF-4FBE-8C3A-D8DB9AE1D01C}" destId="{0804F461-03AD-4593-9A09-C8CC6573E76C}" srcOrd="1" destOrd="0" presId="urn:microsoft.com/office/officeart/2005/8/layout/orgChart1"/>
    <dgm:cxn modelId="{1D692623-184D-408E-91DD-6CB7A403C973}" type="presParOf" srcId="{C351A994-1BCF-4FBE-8C3A-D8DB9AE1D01C}" destId="{D70C8578-08D3-4F11-92D6-FCA36B775BD3}" srcOrd="2" destOrd="0" presId="urn:microsoft.com/office/officeart/2005/8/layout/orgChart1"/>
    <dgm:cxn modelId="{5166854F-6FDD-46A4-8CC3-11C910822AA1}" type="presParOf" srcId="{938522C4-AD99-4552-AFA7-BDA73FEA72D4}" destId="{44F68D50-17D7-4A5F-B3D1-FCA9FACE4951}" srcOrd="10" destOrd="0" presId="urn:microsoft.com/office/officeart/2005/8/layout/orgChart1"/>
    <dgm:cxn modelId="{D53A9724-5E92-4B21-A6CF-74DD9D2DECC0}" type="presParOf" srcId="{938522C4-AD99-4552-AFA7-BDA73FEA72D4}" destId="{6BBFC321-3298-4853-A34E-2DD80B323A56}" srcOrd="11" destOrd="0" presId="urn:microsoft.com/office/officeart/2005/8/layout/orgChart1"/>
    <dgm:cxn modelId="{D82D639D-1A33-4EEF-9F2C-862437C706E9}" type="presParOf" srcId="{6BBFC321-3298-4853-A34E-2DD80B323A56}" destId="{DBF70FAC-EDF4-4FBF-AB5F-AD781FE1F789}" srcOrd="0" destOrd="0" presId="urn:microsoft.com/office/officeart/2005/8/layout/orgChart1"/>
    <dgm:cxn modelId="{FAAD0B2E-BF86-430E-8D59-66FDAE8C20D7}" type="presParOf" srcId="{DBF70FAC-EDF4-4FBF-AB5F-AD781FE1F789}" destId="{A496CF87-8E03-4E0A-BEF5-4A59A0CE66AB}" srcOrd="0" destOrd="0" presId="urn:microsoft.com/office/officeart/2005/8/layout/orgChart1"/>
    <dgm:cxn modelId="{8DAFAD19-3524-4D0C-976B-631D8218F7DE}" type="presParOf" srcId="{DBF70FAC-EDF4-4FBF-AB5F-AD781FE1F789}" destId="{7C4F55FA-F647-423C-859D-7BA7FD79906C}" srcOrd="1" destOrd="0" presId="urn:microsoft.com/office/officeart/2005/8/layout/orgChart1"/>
    <dgm:cxn modelId="{F7AD5A26-2CAB-489C-8544-CA99F8D2E0F4}" type="presParOf" srcId="{6BBFC321-3298-4853-A34E-2DD80B323A56}" destId="{CDB40493-227B-4DA2-9683-8282DEC315BA}" srcOrd="1" destOrd="0" presId="urn:microsoft.com/office/officeart/2005/8/layout/orgChart1"/>
    <dgm:cxn modelId="{6C149072-7068-441B-B2F4-6A121F8372FA}" type="presParOf" srcId="{6BBFC321-3298-4853-A34E-2DD80B323A56}" destId="{41D24A60-0FD1-4CB9-8124-F3184B2C8205}" srcOrd="2" destOrd="0" presId="urn:microsoft.com/office/officeart/2005/8/layout/orgChart1"/>
    <dgm:cxn modelId="{A92D4BF0-E62D-4C63-9A0A-B8C60192C69A}" type="presParOf" srcId="{938522C4-AD99-4552-AFA7-BDA73FEA72D4}" destId="{66EBD5F1-C6E5-43C7-B671-DF8FCCF773CA}" srcOrd="12" destOrd="0" presId="urn:microsoft.com/office/officeart/2005/8/layout/orgChart1"/>
    <dgm:cxn modelId="{FF4F4560-4210-46CF-98CB-944A5B66BD61}" type="presParOf" srcId="{938522C4-AD99-4552-AFA7-BDA73FEA72D4}" destId="{035E9F70-7A15-4C90-8AE1-E21257DDB0C5}" srcOrd="13" destOrd="0" presId="urn:microsoft.com/office/officeart/2005/8/layout/orgChart1"/>
    <dgm:cxn modelId="{4C62E2C2-F731-40F7-9AFB-0FB05EB3DBEF}" type="presParOf" srcId="{035E9F70-7A15-4C90-8AE1-E21257DDB0C5}" destId="{42E04F5B-6B7B-4379-8BF9-EAEB4E3FC0E4}" srcOrd="0" destOrd="0" presId="urn:microsoft.com/office/officeart/2005/8/layout/orgChart1"/>
    <dgm:cxn modelId="{2471DC49-2FF0-42FA-A438-AFB935068DC5}" type="presParOf" srcId="{42E04F5B-6B7B-4379-8BF9-EAEB4E3FC0E4}" destId="{4870FF32-28D7-49CA-95C6-599A6E6A2398}" srcOrd="0" destOrd="0" presId="urn:microsoft.com/office/officeart/2005/8/layout/orgChart1"/>
    <dgm:cxn modelId="{18E69CAA-5911-427D-8EF2-3929DBA85C20}" type="presParOf" srcId="{42E04F5B-6B7B-4379-8BF9-EAEB4E3FC0E4}" destId="{223C4AE0-6A5D-4B30-82BA-26A99ADCF398}" srcOrd="1" destOrd="0" presId="urn:microsoft.com/office/officeart/2005/8/layout/orgChart1"/>
    <dgm:cxn modelId="{36997849-AC34-42F9-8815-07C4A40402F5}" type="presParOf" srcId="{035E9F70-7A15-4C90-8AE1-E21257DDB0C5}" destId="{45C1C76E-64C1-435F-83FD-CC5241C93757}" srcOrd="1" destOrd="0" presId="urn:microsoft.com/office/officeart/2005/8/layout/orgChart1"/>
    <dgm:cxn modelId="{952F1816-2323-416E-8411-501781287B7D}" type="presParOf" srcId="{035E9F70-7A15-4C90-8AE1-E21257DDB0C5}" destId="{E187ABAB-7505-4740-830E-C616330917EF}" srcOrd="2" destOrd="0" presId="urn:microsoft.com/office/officeart/2005/8/layout/orgChart1"/>
    <dgm:cxn modelId="{8728B507-6235-47D4-B263-85A63BA3CBFA}" type="presParOf" srcId="{938522C4-AD99-4552-AFA7-BDA73FEA72D4}" destId="{9B636F59-C769-42E7-906A-31CB0144D876}" srcOrd="14" destOrd="0" presId="urn:microsoft.com/office/officeart/2005/8/layout/orgChart1"/>
    <dgm:cxn modelId="{AB8C5792-7996-4755-BAF3-2056BCAB9304}" type="presParOf" srcId="{938522C4-AD99-4552-AFA7-BDA73FEA72D4}" destId="{3EDB4BD7-8963-481F-9E21-431F561628BB}" srcOrd="15" destOrd="0" presId="urn:microsoft.com/office/officeart/2005/8/layout/orgChart1"/>
    <dgm:cxn modelId="{00A94ED6-4650-4FE5-989E-F85F43B57453}" type="presParOf" srcId="{3EDB4BD7-8963-481F-9E21-431F561628BB}" destId="{E24AD5BF-E5A6-4252-AE83-730C0EE4D49B}" srcOrd="0" destOrd="0" presId="urn:microsoft.com/office/officeart/2005/8/layout/orgChart1"/>
    <dgm:cxn modelId="{6FE1241C-C1F1-4F0F-A42A-52B9F8A034B8}" type="presParOf" srcId="{E24AD5BF-E5A6-4252-AE83-730C0EE4D49B}" destId="{0DE6EBC0-BD3F-4638-81C9-B8E8E051C16E}" srcOrd="0" destOrd="0" presId="urn:microsoft.com/office/officeart/2005/8/layout/orgChart1"/>
    <dgm:cxn modelId="{ED7F8243-3A4E-40AC-8FEB-C689C73B2F15}" type="presParOf" srcId="{E24AD5BF-E5A6-4252-AE83-730C0EE4D49B}" destId="{482F186B-CFD8-4180-84A2-1AA778CBC9EE}" srcOrd="1" destOrd="0" presId="urn:microsoft.com/office/officeart/2005/8/layout/orgChart1"/>
    <dgm:cxn modelId="{6C35D4C4-CEB7-4EF8-9CC6-FED154901C22}" type="presParOf" srcId="{3EDB4BD7-8963-481F-9E21-431F561628BB}" destId="{897F8B2F-1C74-44FE-9B14-997C85F0FAA9}" srcOrd="1" destOrd="0" presId="urn:microsoft.com/office/officeart/2005/8/layout/orgChart1"/>
    <dgm:cxn modelId="{0520D39A-B0DE-4A7B-90CE-542971FDA3FD}" type="presParOf" srcId="{3EDB4BD7-8963-481F-9E21-431F561628BB}" destId="{6470444F-5B71-47C3-A6E7-D159D724890B}" srcOrd="2" destOrd="0" presId="urn:microsoft.com/office/officeart/2005/8/layout/orgChart1"/>
    <dgm:cxn modelId="{310B34AA-7228-496D-906B-44F5BE086DDC}" type="presParOf" srcId="{938522C4-AD99-4552-AFA7-BDA73FEA72D4}" destId="{75369FE8-A32D-4987-AE2B-3B121660912A}" srcOrd="16" destOrd="0" presId="urn:microsoft.com/office/officeart/2005/8/layout/orgChart1"/>
    <dgm:cxn modelId="{361E1540-276C-4F3B-9B42-E37B91FD6005}" type="presParOf" srcId="{938522C4-AD99-4552-AFA7-BDA73FEA72D4}" destId="{06573D01-B117-4B4F-ABA8-4BE6DCCD30FD}" srcOrd="17" destOrd="0" presId="urn:microsoft.com/office/officeart/2005/8/layout/orgChart1"/>
    <dgm:cxn modelId="{288A08B3-28CA-4D91-B324-93D7F18CABF8}" type="presParOf" srcId="{06573D01-B117-4B4F-ABA8-4BE6DCCD30FD}" destId="{7BE325DD-3913-4E07-BCEA-C25099ACBFDD}" srcOrd="0" destOrd="0" presId="urn:microsoft.com/office/officeart/2005/8/layout/orgChart1"/>
    <dgm:cxn modelId="{478159A0-40C3-4BEC-8056-AA5D1E49B73E}" type="presParOf" srcId="{7BE325DD-3913-4E07-BCEA-C25099ACBFDD}" destId="{6D5F449F-FE72-4967-984D-66DC3419B0B5}" srcOrd="0" destOrd="0" presId="urn:microsoft.com/office/officeart/2005/8/layout/orgChart1"/>
    <dgm:cxn modelId="{98FFC00A-C246-494E-BE45-5A4050B89774}" type="presParOf" srcId="{7BE325DD-3913-4E07-BCEA-C25099ACBFDD}" destId="{2AED8902-4078-470E-A632-7FE312F4EC18}" srcOrd="1" destOrd="0" presId="urn:microsoft.com/office/officeart/2005/8/layout/orgChart1"/>
    <dgm:cxn modelId="{C42A4699-45D9-47B8-8FCB-DAC2DE9237FB}" type="presParOf" srcId="{06573D01-B117-4B4F-ABA8-4BE6DCCD30FD}" destId="{7B2630AF-079F-4D7C-871A-F5F623BDA715}" srcOrd="1" destOrd="0" presId="urn:microsoft.com/office/officeart/2005/8/layout/orgChart1"/>
    <dgm:cxn modelId="{9AB4377E-0991-4301-8283-49962AFD83B5}" type="presParOf" srcId="{06573D01-B117-4B4F-ABA8-4BE6DCCD30FD}" destId="{C12B7802-D135-478B-A266-BB8C75F2F54F}" srcOrd="2" destOrd="0" presId="urn:microsoft.com/office/officeart/2005/8/layout/orgChart1"/>
    <dgm:cxn modelId="{F23CB5E6-AC85-45DE-A786-70EC8481F0D7}" type="presParOf" srcId="{938522C4-AD99-4552-AFA7-BDA73FEA72D4}" destId="{49E2BDDD-3239-413D-AFBA-FC1976C3099C}" srcOrd="18" destOrd="0" presId="urn:microsoft.com/office/officeart/2005/8/layout/orgChart1"/>
    <dgm:cxn modelId="{6A35EA7A-596B-4C2A-BD64-1B0E6E32B6EC}" type="presParOf" srcId="{938522C4-AD99-4552-AFA7-BDA73FEA72D4}" destId="{E19DBA60-57DF-432E-B751-AFD15C452883}" srcOrd="19" destOrd="0" presId="urn:microsoft.com/office/officeart/2005/8/layout/orgChart1"/>
    <dgm:cxn modelId="{E7EBACB4-417E-4EE8-A70E-9B0A6A423882}" type="presParOf" srcId="{E19DBA60-57DF-432E-B751-AFD15C452883}" destId="{732870F5-3A32-468E-BC60-E37CACB3648A}" srcOrd="0" destOrd="0" presId="urn:microsoft.com/office/officeart/2005/8/layout/orgChart1"/>
    <dgm:cxn modelId="{B360523C-8FD9-4835-9C35-24426A4CC0B9}" type="presParOf" srcId="{732870F5-3A32-468E-BC60-E37CACB3648A}" destId="{3A1BFC3A-F659-44BA-A964-D42F10761364}" srcOrd="0" destOrd="0" presId="urn:microsoft.com/office/officeart/2005/8/layout/orgChart1"/>
    <dgm:cxn modelId="{5ED1E136-230A-467D-9BFD-B6B15280AEC3}" type="presParOf" srcId="{732870F5-3A32-468E-BC60-E37CACB3648A}" destId="{43976C66-F3EB-44D2-BAC5-34CB538A7DCC}" srcOrd="1" destOrd="0" presId="urn:microsoft.com/office/officeart/2005/8/layout/orgChart1"/>
    <dgm:cxn modelId="{8FBF0E52-6432-4525-B515-A4AB017B0815}" type="presParOf" srcId="{E19DBA60-57DF-432E-B751-AFD15C452883}" destId="{CF6A9536-8B7C-4368-8E2B-49108AB8672A}" srcOrd="1" destOrd="0" presId="urn:microsoft.com/office/officeart/2005/8/layout/orgChart1"/>
    <dgm:cxn modelId="{D04CF6A4-A665-4EDB-B2D9-A581BC7B697E}" type="presParOf" srcId="{E19DBA60-57DF-432E-B751-AFD15C452883}" destId="{083D2C63-389A-455A-A572-6CFE9902E306}"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2BDDD-3239-413D-AFBA-FC1976C3099C}">
      <dsp:nvSpPr>
        <dsp:cNvPr id="0" name=""/>
        <dsp:cNvSpPr/>
      </dsp:nvSpPr>
      <dsp:spPr>
        <a:xfrm>
          <a:off x="6040351" y="2858608"/>
          <a:ext cx="5102384" cy="352113"/>
        </a:xfrm>
        <a:custGeom>
          <a:avLst/>
          <a:gdLst/>
          <a:ahLst/>
          <a:cxnLst/>
          <a:rect l="0" t="0" r="0" b="0"/>
          <a:pathLst>
            <a:path>
              <a:moveTo>
                <a:pt x="0" y="0"/>
              </a:moveTo>
              <a:lnTo>
                <a:pt x="0" y="281774"/>
              </a:lnTo>
              <a:lnTo>
                <a:pt x="5102384" y="281774"/>
              </a:lnTo>
              <a:lnTo>
                <a:pt x="5102384" y="3521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369FE8-A32D-4987-AE2B-3B121660912A}">
      <dsp:nvSpPr>
        <dsp:cNvPr id="0" name=""/>
        <dsp:cNvSpPr/>
      </dsp:nvSpPr>
      <dsp:spPr>
        <a:xfrm>
          <a:off x="6040351" y="2858608"/>
          <a:ext cx="3630680" cy="351705"/>
        </a:xfrm>
        <a:custGeom>
          <a:avLst/>
          <a:gdLst/>
          <a:ahLst/>
          <a:cxnLst/>
          <a:rect l="0" t="0" r="0" b="0"/>
          <a:pathLst>
            <a:path>
              <a:moveTo>
                <a:pt x="0" y="0"/>
              </a:moveTo>
              <a:lnTo>
                <a:pt x="0" y="281366"/>
              </a:lnTo>
              <a:lnTo>
                <a:pt x="3630680" y="281366"/>
              </a:lnTo>
              <a:lnTo>
                <a:pt x="363068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636F59-C769-42E7-906A-31CB0144D876}">
      <dsp:nvSpPr>
        <dsp:cNvPr id="0" name=""/>
        <dsp:cNvSpPr/>
      </dsp:nvSpPr>
      <dsp:spPr>
        <a:xfrm>
          <a:off x="6040351" y="2858608"/>
          <a:ext cx="2463126" cy="351390"/>
        </a:xfrm>
        <a:custGeom>
          <a:avLst/>
          <a:gdLst/>
          <a:ahLst/>
          <a:cxnLst/>
          <a:rect l="0" t="0" r="0" b="0"/>
          <a:pathLst>
            <a:path>
              <a:moveTo>
                <a:pt x="0" y="0"/>
              </a:moveTo>
              <a:lnTo>
                <a:pt x="0" y="281051"/>
              </a:lnTo>
              <a:lnTo>
                <a:pt x="2463126" y="281051"/>
              </a:lnTo>
              <a:lnTo>
                <a:pt x="2463126" y="35139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EBD5F1-C6E5-43C7-B671-DF8FCCF773CA}">
      <dsp:nvSpPr>
        <dsp:cNvPr id="0" name=""/>
        <dsp:cNvSpPr/>
      </dsp:nvSpPr>
      <dsp:spPr>
        <a:xfrm>
          <a:off x="6040351" y="2858608"/>
          <a:ext cx="1277377" cy="353075"/>
        </a:xfrm>
        <a:custGeom>
          <a:avLst/>
          <a:gdLst/>
          <a:ahLst/>
          <a:cxnLst/>
          <a:rect l="0" t="0" r="0" b="0"/>
          <a:pathLst>
            <a:path>
              <a:moveTo>
                <a:pt x="0" y="0"/>
              </a:moveTo>
              <a:lnTo>
                <a:pt x="0" y="282736"/>
              </a:lnTo>
              <a:lnTo>
                <a:pt x="1277377" y="282736"/>
              </a:lnTo>
              <a:lnTo>
                <a:pt x="1277377" y="35307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F68D50-17D7-4A5F-B3D1-FCA9FACE4951}">
      <dsp:nvSpPr>
        <dsp:cNvPr id="0" name=""/>
        <dsp:cNvSpPr/>
      </dsp:nvSpPr>
      <dsp:spPr>
        <a:xfrm>
          <a:off x="5909139" y="2858608"/>
          <a:ext cx="91440" cy="350070"/>
        </a:xfrm>
        <a:custGeom>
          <a:avLst/>
          <a:gdLst/>
          <a:ahLst/>
          <a:cxnLst/>
          <a:rect l="0" t="0" r="0" b="0"/>
          <a:pathLst>
            <a:path>
              <a:moveTo>
                <a:pt x="131212" y="0"/>
              </a:moveTo>
              <a:lnTo>
                <a:pt x="131212" y="279731"/>
              </a:lnTo>
              <a:lnTo>
                <a:pt x="45720" y="279731"/>
              </a:lnTo>
              <a:lnTo>
                <a:pt x="45720" y="3500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2B31CE-9D3E-4993-A1DA-69D894CF58D0}">
      <dsp:nvSpPr>
        <dsp:cNvPr id="0" name=""/>
        <dsp:cNvSpPr/>
      </dsp:nvSpPr>
      <dsp:spPr>
        <a:xfrm>
          <a:off x="4571501" y="2858608"/>
          <a:ext cx="1468850" cy="346949"/>
        </a:xfrm>
        <a:custGeom>
          <a:avLst/>
          <a:gdLst/>
          <a:ahLst/>
          <a:cxnLst/>
          <a:rect l="0" t="0" r="0" b="0"/>
          <a:pathLst>
            <a:path>
              <a:moveTo>
                <a:pt x="1468850" y="0"/>
              </a:moveTo>
              <a:lnTo>
                <a:pt x="1468850" y="276610"/>
              </a:lnTo>
              <a:lnTo>
                <a:pt x="0" y="276610"/>
              </a:lnTo>
              <a:lnTo>
                <a:pt x="0" y="34694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EBF06E-126B-4038-BB2E-707BF0CB5A8E}">
      <dsp:nvSpPr>
        <dsp:cNvPr id="0" name=""/>
        <dsp:cNvSpPr/>
      </dsp:nvSpPr>
      <dsp:spPr>
        <a:xfrm>
          <a:off x="3435847" y="2858608"/>
          <a:ext cx="2604504" cy="351705"/>
        </a:xfrm>
        <a:custGeom>
          <a:avLst/>
          <a:gdLst/>
          <a:ahLst/>
          <a:cxnLst/>
          <a:rect l="0" t="0" r="0" b="0"/>
          <a:pathLst>
            <a:path>
              <a:moveTo>
                <a:pt x="2604504" y="0"/>
              </a:moveTo>
              <a:lnTo>
                <a:pt x="2604504" y="281366"/>
              </a:lnTo>
              <a:lnTo>
                <a:pt x="0" y="281366"/>
              </a:lnTo>
              <a:lnTo>
                <a:pt x="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9802A3-E1F5-41A9-92CA-40CA65FCC126}">
      <dsp:nvSpPr>
        <dsp:cNvPr id="0" name=""/>
        <dsp:cNvSpPr/>
      </dsp:nvSpPr>
      <dsp:spPr>
        <a:xfrm>
          <a:off x="2340594" y="2858608"/>
          <a:ext cx="3699757" cy="351705"/>
        </a:xfrm>
        <a:custGeom>
          <a:avLst/>
          <a:gdLst/>
          <a:ahLst/>
          <a:cxnLst/>
          <a:rect l="0" t="0" r="0" b="0"/>
          <a:pathLst>
            <a:path>
              <a:moveTo>
                <a:pt x="3699757" y="0"/>
              </a:moveTo>
              <a:lnTo>
                <a:pt x="3699757" y="281366"/>
              </a:lnTo>
              <a:lnTo>
                <a:pt x="0" y="281366"/>
              </a:lnTo>
              <a:lnTo>
                <a:pt x="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1315439" y="2858608"/>
          <a:ext cx="4724912" cy="350305"/>
        </a:xfrm>
        <a:custGeom>
          <a:avLst/>
          <a:gdLst/>
          <a:ahLst/>
          <a:cxnLst/>
          <a:rect l="0" t="0" r="0" b="0"/>
          <a:pathLst>
            <a:path>
              <a:moveTo>
                <a:pt x="4724912" y="0"/>
              </a:moveTo>
              <a:lnTo>
                <a:pt x="4724912" y="279966"/>
              </a:lnTo>
              <a:lnTo>
                <a:pt x="0" y="279966"/>
              </a:lnTo>
              <a:lnTo>
                <a:pt x="0" y="3503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424421" y="2858608"/>
          <a:ext cx="5615930" cy="351705"/>
        </a:xfrm>
        <a:custGeom>
          <a:avLst/>
          <a:gdLst/>
          <a:ahLst/>
          <a:cxnLst/>
          <a:rect l="0" t="0" r="0" b="0"/>
          <a:pathLst>
            <a:path>
              <a:moveTo>
                <a:pt x="5615930" y="0"/>
              </a:moveTo>
              <a:lnTo>
                <a:pt x="5615930" y="281366"/>
              </a:lnTo>
              <a:lnTo>
                <a:pt x="0" y="281366"/>
              </a:lnTo>
              <a:lnTo>
                <a:pt x="0" y="35170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3892850" y="2361914"/>
          <a:ext cx="4295003" cy="496694"/>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Types of Valuation Bases </a:t>
          </a:r>
          <a:endParaRPr lang="en-US" sz="2400" b="1" kern="1200" dirty="0">
            <a:solidFill>
              <a:schemeClr val="tx1"/>
            </a:solidFill>
            <a:latin typeface="Alexandria"/>
          </a:endParaRPr>
        </a:p>
      </dsp:txBody>
      <dsp:txXfrm>
        <a:off x="3892850" y="2361914"/>
        <a:ext cx="4295003" cy="496694"/>
      </dsp:txXfrm>
    </dsp:sp>
    <dsp:sp modelId="{97694678-A37C-46CC-A8CA-783C42A8AE40}">
      <dsp:nvSpPr>
        <dsp:cNvPr id="0" name=""/>
        <dsp:cNvSpPr/>
      </dsp:nvSpPr>
      <dsp:spPr>
        <a:xfrm>
          <a:off x="7561" y="3210313"/>
          <a:ext cx="833718" cy="1537203"/>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Market Value</a:t>
          </a:r>
          <a:endParaRPr lang="en-US" sz="1800" b="1" kern="1200" dirty="0">
            <a:solidFill>
              <a:schemeClr val="tx1"/>
            </a:solidFill>
            <a:latin typeface="Alexandria"/>
          </a:endParaRPr>
        </a:p>
      </dsp:txBody>
      <dsp:txXfrm>
        <a:off x="7561" y="3210313"/>
        <a:ext cx="833718" cy="1537203"/>
      </dsp:txXfrm>
    </dsp:sp>
    <dsp:sp modelId="{29DF606C-C783-4F55-8476-F1AFA9D54F74}">
      <dsp:nvSpPr>
        <dsp:cNvPr id="0" name=""/>
        <dsp:cNvSpPr/>
      </dsp:nvSpPr>
      <dsp:spPr>
        <a:xfrm>
          <a:off x="980491" y="3208913"/>
          <a:ext cx="669895" cy="1474701"/>
        </a:xfrm>
        <a:prstGeom prst="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i="0" kern="1200" dirty="0">
            <a:solidFill>
              <a:schemeClr val="tx1"/>
            </a:solidFill>
          </a:endParaRPr>
        </a:p>
        <a:p>
          <a:pPr marL="0" lvl="0" indent="0" algn="ctr" defTabSz="889000">
            <a:lnSpc>
              <a:spcPct val="90000"/>
            </a:lnSpc>
            <a:spcBef>
              <a:spcPct val="0"/>
            </a:spcBef>
            <a:spcAft>
              <a:spcPct val="35000"/>
            </a:spcAft>
            <a:buNone/>
          </a:pPr>
          <a:r>
            <a:rPr lang="en-US" sz="2000" b="1" i="0" kern="1200" dirty="0">
              <a:solidFill>
                <a:schemeClr val="tx1"/>
              </a:solidFill>
            </a:rPr>
            <a:t>Fair Value
</a:t>
          </a:r>
          <a:endParaRPr lang="en-US" sz="2000" b="1" kern="1200" dirty="0">
            <a:solidFill>
              <a:schemeClr val="tx1"/>
            </a:solidFill>
            <a:latin typeface="Alexandria"/>
          </a:endParaRPr>
        </a:p>
      </dsp:txBody>
      <dsp:txXfrm>
        <a:off x="980491" y="3208913"/>
        <a:ext cx="669895" cy="1474701"/>
      </dsp:txXfrm>
    </dsp:sp>
    <dsp:sp modelId="{6D513A9C-3B1D-4FE3-97FA-EABDA22703A9}">
      <dsp:nvSpPr>
        <dsp:cNvPr id="0" name=""/>
        <dsp:cNvSpPr/>
      </dsp:nvSpPr>
      <dsp:spPr>
        <a:xfrm>
          <a:off x="1792532" y="3210313"/>
          <a:ext cx="1096123" cy="1463233"/>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prstClr val="black"/>
              </a:solidFill>
              <a:latin typeface="Calibri"/>
              <a:ea typeface="+mn-ea"/>
              <a:cs typeface="+mn-cs"/>
            </a:rPr>
            <a:t>Equitable Value</a:t>
          </a:r>
          <a:endParaRPr lang="en-US" sz="1300" kern="1200" dirty="0">
            <a:solidFill>
              <a:schemeClr val="tx1"/>
            </a:solidFill>
            <a:latin typeface="Alexandria"/>
          </a:endParaRPr>
        </a:p>
      </dsp:txBody>
      <dsp:txXfrm>
        <a:off x="1792532" y="3210313"/>
        <a:ext cx="1096123" cy="1463233"/>
      </dsp:txXfrm>
    </dsp:sp>
    <dsp:sp modelId="{F8F7D3E8-881A-4BE4-BF72-B78A73099C66}">
      <dsp:nvSpPr>
        <dsp:cNvPr id="0" name=""/>
        <dsp:cNvSpPr/>
      </dsp:nvSpPr>
      <dsp:spPr>
        <a:xfrm>
          <a:off x="3029334" y="3210313"/>
          <a:ext cx="813025" cy="1348637"/>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kern="1200" dirty="0">
            <a:solidFill>
              <a:schemeClr val="tx1"/>
            </a:solidFill>
            <a:latin typeface="Alexandria"/>
          </a:endParaRPr>
        </a:p>
        <a:p>
          <a:pPr marL="0" lvl="0" indent="0" algn="ctr" defTabSz="889000">
            <a:lnSpc>
              <a:spcPct val="90000"/>
            </a:lnSpc>
            <a:spcBef>
              <a:spcPct val="0"/>
            </a:spcBef>
            <a:spcAft>
              <a:spcPct val="35000"/>
            </a:spcAft>
            <a:buNone/>
          </a:pPr>
          <a:endParaRPr lang="en-US" sz="2000" b="1" kern="1200" dirty="0">
            <a:solidFill>
              <a:schemeClr val="tx1"/>
            </a:solidFill>
            <a:latin typeface="Alexandria"/>
          </a:endParaRPr>
        </a:p>
        <a:p>
          <a:pPr marL="0" lvl="0" indent="0" algn="ctr" defTabSz="889000">
            <a:lnSpc>
              <a:spcPct val="90000"/>
            </a:lnSpc>
            <a:spcBef>
              <a:spcPct val="0"/>
            </a:spcBef>
            <a:spcAft>
              <a:spcPct val="35000"/>
            </a:spcAft>
            <a:buNone/>
          </a:pPr>
          <a:r>
            <a:rPr lang="en-US" sz="2000" b="1" kern="1200" dirty="0">
              <a:solidFill>
                <a:schemeClr val="tx1"/>
              </a:solidFill>
              <a:latin typeface="Alexandria"/>
            </a:rPr>
            <a:t>Special Value</a:t>
          </a:r>
        </a:p>
        <a:p>
          <a:pPr marL="0" lvl="0" indent="0" algn="ctr" defTabSz="889000">
            <a:lnSpc>
              <a:spcPct val="90000"/>
            </a:lnSpc>
            <a:spcBef>
              <a:spcPct val="0"/>
            </a:spcBef>
            <a:spcAft>
              <a:spcPct val="35000"/>
            </a:spcAft>
            <a:buNone/>
          </a:pPr>
          <a:r>
            <a:rPr lang="en-US" sz="2000" b="1" kern="1200" dirty="0">
              <a:solidFill>
                <a:schemeClr val="tx1"/>
              </a:solidFill>
              <a:latin typeface="Alexandria"/>
            </a:rPr>
            <a:t>
</a:t>
          </a:r>
        </a:p>
      </dsp:txBody>
      <dsp:txXfrm>
        <a:off x="3029334" y="3210313"/>
        <a:ext cx="813025" cy="1348637"/>
      </dsp:txXfrm>
    </dsp:sp>
    <dsp:sp modelId="{88EB81C7-E467-48A3-B1C4-0F1D86F1C90F}">
      <dsp:nvSpPr>
        <dsp:cNvPr id="0" name=""/>
        <dsp:cNvSpPr/>
      </dsp:nvSpPr>
      <dsp:spPr>
        <a:xfrm>
          <a:off x="3983319" y="3205557"/>
          <a:ext cx="1176363" cy="1372958"/>
        </a:xfrm>
        <a:prstGeom prst="rect">
          <a:avLst/>
        </a:prstGeom>
        <a:solidFill>
          <a:srgbClr val="FFE2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Synergistic Value</a:t>
          </a:r>
        </a:p>
      </dsp:txBody>
      <dsp:txXfrm>
        <a:off x="3983319" y="3205557"/>
        <a:ext cx="1176363" cy="1372958"/>
      </dsp:txXfrm>
    </dsp:sp>
    <dsp:sp modelId="{A496CF87-8E03-4E0A-BEF5-4A59A0CE66AB}">
      <dsp:nvSpPr>
        <dsp:cNvPr id="0" name=""/>
        <dsp:cNvSpPr/>
      </dsp:nvSpPr>
      <dsp:spPr>
        <a:xfrm>
          <a:off x="5300361" y="3208679"/>
          <a:ext cx="1308996" cy="1372958"/>
        </a:xfrm>
        <a:prstGeom prst="rect">
          <a:avLst/>
        </a:prstGeom>
        <a:solidFill>
          <a:srgbClr val="FAE3B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Font typeface="+mj-lt"/>
            <a:buNone/>
          </a:pPr>
          <a:r>
            <a:rPr lang="en-US" sz="2000" b="1" kern="1200" dirty="0">
              <a:solidFill>
                <a:prstClr val="black"/>
              </a:solidFill>
              <a:latin typeface="Alexandria"/>
              <a:ea typeface="+mn-ea"/>
              <a:cs typeface="+mn-cs"/>
            </a:rPr>
            <a:t>Investment Value</a:t>
          </a:r>
        </a:p>
        <a:p>
          <a:pPr marL="0" lvl="0" algn="ctr" defTabSz="444500">
            <a:lnSpc>
              <a:spcPct val="90000"/>
            </a:lnSpc>
            <a:spcBef>
              <a:spcPct val="0"/>
            </a:spcBef>
            <a:spcAft>
              <a:spcPct val="35000"/>
            </a:spcAft>
            <a:buFont typeface="+mj-lt"/>
            <a:buNone/>
          </a:pPr>
          <a:endParaRPr lang="en-US" sz="1000" kern="1200" dirty="0"/>
        </a:p>
      </dsp:txBody>
      <dsp:txXfrm>
        <a:off x="5300361" y="3208679"/>
        <a:ext cx="1308996" cy="1372958"/>
      </dsp:txXfrm>
    </dsp:sp>
    <dsp:sp modelId="{4870FF32-28D7-49CA-95C6-599A6E6A2398}">
      <dsp:nvSpPr>
        <dsp:cNvPr id="0" name=""/>
        <dsp:cNvSpPr/>
      </dsp:nvSpPr>
      <dsp:spPr>
        <a:xfrm>
          <a:off x="6768190" y="3211683"/>
          <a:ext cx="1099077" cy="1364102"/>
        </a:xfrm>
        <a:prstGeom prst="rect">
          <a:avLst/>
        </a:prstGeom>
        <a:solidFill>
          <a:srgbClr val="CCE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ts val="0"/>
            </a:spcAft>
            <a:buFont typeface="+mj-lt"/>
            <a:buNone/>
          </a:pPr>
          <a:r>
            <a:rPr lang="en-US" sz="2000" b="1" kern="1200" dirty="0">
              <a:solidFill>
                <a:prstClr val="black"/>
              </a:solidFill>
              <a:latin typeface="Alexandria"/>
              <a:ea typeface="+mn-ea"/>
              <a:cs typeface="+mn-cs"/>
            </a:rPr>
            <a:t>Mortgage Lending Value</a:t>
          </a:r>
        </a:p>
        <a:p>
          <a:pPr marL="0" lvl="0" algn="ctr" defTabSz="400050">
            <a:lnSpc>
              <a:spcPct val="90000"/>
            </a:lnSpc>
            <a:spcBef>
              <a:spcPct val="0"/>
            </a:spcBef>
            <a:spcAft>
              <a:spcPct val="35000"/>
            </a:spcAft>
            <a:buFont typeface="+mj-lt"/>
            <a:buNone/>
          </a:pPr>
          <a:endParaRPr lang="en-US" sz="900" kern="1200" dirty="0"/>
        </a:p>
      </dsp:txBody>
      <dsp:txXfrm>
        <a:off x="6768190" y="3211683"/>
        <a:ext cx="1099077" cy="1364102"/>
      </dsp:txXfrm>
    </dsp:sp>
    <dsp:sp modelId="{0DE6EBC0-BD3F-4638-81C9-B8E8E051C16E}">
      <dsp:nvSpPr>
        <dsp:cNvPr id="0" name=""/>
        <dsp:cNvSpPr/>
      </dsp:nvSpPr>
      <dsp:spPr>
        <a:xfrm>
          <a:off x="7999927" y="3209998"/>
          <a:ext cx="1007101" cy="1360337"/>
        </a:xfrm>
        <a:prstGeom prst="rect">
          <a:avLst/>
        </a:prstGeom>
        <a:solidFill>
          <a:srgbClr val="B1CFB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mj-lt"/>
            <a:buNone/>
          </a:pPr>
          <a:r>
            <a:rPr lang="en-US" sz="2000" b="1" kern="1200" dirty="0">
              <a:solidFill>
                <a:prstClr val="black"/>
              </a:solidFill>
              <a:latin typeface="Alexandria"/>
              <a:ea typeface="+mn-ea"/>
              <a:cs typeface="+mn-cs"/>
            </a:rPr>
            <a:t>Insurable Value</a:t>
          </a:r>
        </a:p>
        <a:p>
          <a:pPr marL="0" lvl="0" indent="0" algn="ctr" defTabSz="889000">
            <a:lnSpc>
              <a:spcPct val="90000"/>
            </a:lnSpc>
            <a:spcBef>
              <a:spcPct val="0"/>
            </a:spcBef>
            <a:spcAft>
              <a:spcPct val="35000"/>
            </a:spcAft>
            <a:buFont typeface="+mj-lt"/>
            <a:buNone/>
          </a:pPr>
          <a:endParaRPr lang="en-US" sz="1100" kern="1200" dirty="0"/>
        </a:p>
      </dsp:txBody>
      <dsp:txXfrm>
        <a:off x="7999927" y="3209998"/>
        <a:ext cx="1007101" cy="1360337"/>
      </dsp:txXfrm>
    </dsp:sp>
    <dsp:sp modelId="{6D5F449F-FE72-4967-984D-66DC3419B0B5}">
      <dsp:nvSpPr>
        <dsp:cNvPr id="0" name=""/>
        <dsp:cNvSpPr/>
      </dsp:nvSpPr>
      <dsp:spPr>
        <a:xfrm>
          <a:off x="9137289" y="3210313"/>
          <a:ext cx="1067485" cy="1313735"/>
        </a:xfrm>
        <a:prstGeom prst="rect">
          <a:avLst/>
        </a:prstGeom>
        <a:solidFill>
          <a:srgbClr val="BF95D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Taxation Value</a:t>
          </a:r>
          <a:r>
            <a:rPr lang="en-US" sz="2100" kern="1200" dirty="0"/>
            <a:t>
</a:t>
          </a:r>
        </a:p>
      </dsp:txBody>
      <dsp:txXfrm>
        <a:off x="9137289" y="3210313"/>
        <a:ext cx="1067485" cy="1313735"/>
      </dsp:txXfrm>
    </dsp:sp>
    <dsp:sp modelId="{3A1BFC3A-F659-44BA-A964-D42F10761364}">
      <dsp:nvSpPr>
        <dsp:cNvPr id="0" name=""/>
        <dsp:cNvSpPr/>
      </dsp:nvSpPr>
      <dsp:spPr>
        <a:xfrm>
          <a:off x="10313740" y="3210722"/>
          <a:ext cx="1657991" cy="1289656"/>
        </a:xfrm>
        <a:prstGeom prst="rect">
          <a:avLst/>
        </a:prstGeom>
        <a:solidFill>
          <a:srgbClr val="66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Compulsory Purchase / Compensation Value</a:t>
          </a:r>
        </a:p>
      </dsp:txBody>
      <dsp:txXfrm>
        <a:off x="10313740" y="3210722"/>
        <a:ext cx="1657991" cy="128965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F4E34-BAD7-1AD5-9460-270DE351B5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0CB0EE-59A6-8993-4BD1-A688EE1F8F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0EA35D-6334-BEC6-0533-476C7B7760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67A28F-AF94-1770-3708-FEEC8FA1C3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193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DCE3D-6C99-C6D0-AF95-18EFC4AAA2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D74B0-2DF4-8146-362B-45254C86E8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2A53FC-2154-8C58-1A94-B29A438B50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DB353E-6E30-0D8F-36EE-633B48C86FE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6136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25938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545A5-45C2-0CB8-7B3C-7565C19447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791CD5-F96F-B63D-EEF2-E99E5148F7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5C8F73-A10A-EEF1-AE41-F4D3317057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0D6174-9D9C-6AC6-BD97-D95F81CE20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44363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13474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4E184-7275-4A6E-81AE-7677F05A7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68C61D-AD19-5563-F0D4-DAF819A372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2C220F-AE8B-E43F-263E-ABBFD537B4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6F9980-71B3-4490-6789-A46578357A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875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F996F-971D-937E-A47B-83792BC1B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6D6E40-309B-FEB6-46AC-33D330829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1DD9AA-AA49-4E64-93CA-BAAE2C5A00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645284-E799-1CC3-FA98-6E39251B46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55813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AE4CB-1D04-E60D-DDBE-C659BA7217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E53C84-EB56-CAA5-5569-BE77F670E3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562F49-9325-120F-F39D-6E491FE95B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574C9B-A1A6-8107-0F14-366470625B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28574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4D6A1-9034-B464-EBCE-88AFB874C5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8D211F-5086-296C-C243-F590E8EF9E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B83615-A54C-4C94-C857-6B378E9720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5B589-EA53-C99D-19F9-04DFB36BB6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3686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9AD34-364E-A17D-B9BE-F63DEADED9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ED2616-2E26-8C18-45B6-49E489B28C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AE28D5-C51B-4DA6-90CD-CB85E22CCB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4C93FD-5BAE-EA3B-9BEE-430CCEE5C2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38035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4803D-18AB-A1F7-9387-401865B7ED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52A993-AFF8-A217-43FF-F27DE7939A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B41A2F-36CB-790C-7C70-7A5AD18582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25162B-CF61-DE55-4CE2-3D1B274D6A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34641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A43DB-D0B6-2C50-7092-AA1E5D3689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A93C21-0BA8-417C-6903-2254ABC1BB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306D92-A182-27D9-7F2D-08765D00F0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24C04F-AA77-4097-B032-CE5067387C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7393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C7B82-B968-CA1D-6059-F09D2583B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74EF3B-7ECF-C147-D6F8-56440AC015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F8A1D5-D676-5B12-8706-7A3C486B88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48C79D-B1A7-0CF3-C86B-9197DF2CD7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8030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94D68-1897-2F45-C32F-14189B54B6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9A85B-ED20-3254-A91F-63FDC12105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106BB7-5ED5-DF4F-3633-3982C124B1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DD7C35-A645-DFEA-B552-85E56F4F61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0779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1BD34-6F3F-E68A-6273-1D0AEE937E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20A4CB-9340-72C7-BB83-4DACDCF743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B9ABD4-2CD0-F1F7-0162-84ED03056F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447D67-21EA-8FD1-4A9C-4EFD2DE057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83597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4E8C4-8FA9-AE0B-2C5D-F21695CD13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BBBC7-1AD1-45D5-5E23-2ACF598CDF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07D9CA-C757-6D95-8986-3A0E1CD467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4B9BBF-4A91-62CE-D6A3-A57AA222E1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03092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80DEC-863C-7E27-A0A3-CC5464AFF8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3EDDA9-4936-C149-FC53-6C6EF4232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13B621-4F9F-B1FF-CA4E-F3E71CF41C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645BDA-1359-56D8-149C-310C005534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16391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2D381-6C98-C6DF-14D0-C95A5C77E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F75F24-C994-4C91-0B5D-DDD245482B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C31C02-2A8E-89CC-2969-5AE6218C93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338B9F-81FD-BEB1-CB36-4EBDA889F1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9796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BC707-DA89-493D-F6EE-34196F7103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27C13D-159C-5600-5958-82EBC60805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9629A1-CFBD-8AC3-17AA-2D37D65F01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C70BDE-3C46-0347-0350-540F6CB4A83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4532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DDAC6-23BF-1D63-CA88-DA127F10D5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D59632-641C-76C7-4327-7EC0C76151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54223-293C-C09D-D3C4-3B1C28CAF5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8456A3-F8B6-4DEE-1BF0-AB8444AA83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17975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920F5-473F-AB1B-82C5-6309FA390B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58324-13CC-0218-9594-1087E9521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321103-992C-CCE9-8D21-F17EBD96E9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511C81-752F-5458-C84B-25DD5BB313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14075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05509-C0C0-5ADD-223F-1483722B1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C86DE4-F9D1-E9D6-96FB-FE76F88322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A03AA8-0B7C-C944-F9B2-A94BA7D9AF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284734-0BB0-92FB-49F0-7E31F7CC3FE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556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A2947-16DB-70FD-FC62-57D49CAC74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60EE10-B551-832F-4128-2BD1B8CB07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AEB7C6-D4B7-A8C9-751D-47E46D6B15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F5DD85-8373-0A23-1B14-A78B9B19CDD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09774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667B86-F119-2EF0-C485-F382BED2CA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D74E76-3855-EE91-162B-4614D2094C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681543-6F5F-CE5E-29D6-4561189524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8B8C3B-5865-CF2B-3783-9A2C06A099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2360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8E550-4F1F-C103-BA5D-01B05021F9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54C38B-619C-9D59-29F5-032EA9DFE8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D3E75A-E21D-5BC5-D5DE-26DC6D55F0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AECCC0-BF58-4F37-5ABF-FB66595DD0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218590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6082C-658C-6830-530C-8132484DAB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4A4B8E-D14B-9AAC-75B1-0C4A08D035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D8E33F-1886-675D-4F6A-229F9A9FA7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87931-C512-BED5-E26A-DC3FA1AF47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811040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2CD8C-EC22-2955-4880-8BFEE8A685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F9263E-8F61-D5A6-C0B7-AD8DD7E170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DFA144-9FFC-48C3-C457-28AB37AEF2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BB6010-25B6-04BA-0644-EF89329CFA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89389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68ABA-EC8D-AE28-7402-C715C80190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CE38AE-27DF-9FC4-967F-5B4448EE74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7CD65-DA0E-9B0A-58C6-3A77A18A34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924FEB-FF2F-698C-D620-0FA88BBEAF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06797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69D09-BC69-C5AC-C6FA-A58CCF0140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B1DD09-4617-0590-E83E-197E580DA3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1935F6-F08D-96B9-5A3C-9C39866489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67BF38-B537-1223-5DD0-C37AAE55AC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31619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61B2F-DFB8-3583-0D23-032A22EAF1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7CC284-CEF4-CDEB-4BC7-124944491E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C80C90-8305-F54B-9BB7-3FFE6B180B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8C2459-9082-CDAD-59FE-76698E4766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873963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555C7-49B7-520A-3F32-BF6D065BD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EBC38A-D126-4E3D-8657-78E579E70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931B75-44E7-AC3B-BCD9-CBBBDD19C8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630A04-8044-CBEE-881E-5D33268AA0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50286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8B0DC-864B-8EDF-680D-A3B723094A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9D4E0D-DBDD-EEEE-4E40-E7FC3FBD1B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DD68C-A293-F25A-F790-2FEA4CA576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9FC705-0726-CD9A-6F31-ED54860E98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39382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97EF2-2E4B-24DC-159D-A11450CDD2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A4E7F7-5AB3-4982-E3BA-F685F9D662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EA0C5D-E5DF-6E14-E1D6-6BF385B9DA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4E4D19-FAE4-B368-84A0-F35461CE81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5162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A7DB5-77A4-3372-E592-55DA33102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761839-C2AE-9CEF-38E0-ACFD462BB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6F5A1-7797-F25D-902C-8DC02A0523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7D6F77-5D2C-AABF-1F9D-AE563D0D93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68204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3EC16-205B-713B-71CA-D0B5BE993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9C564C-593F-EA81-38BE-A497697644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3AC16A-9053-1D8B-5698-EA561F3099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037339-9064-8CD9-32DD-584EA21B2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10021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FE0F0-1844-9821-0AF3-83F57165EB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D16314-6831-EA5D-1A8E-3037C5AA33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A7CC08-33A9-4F3E-63E6-FE167F1BA7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3E3D3A-9CC7-A03A-6321-49E9E5B2BA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81063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09C33-7C20-CD80-A1BB-3767CBFCA5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51C097-E632-5BA1-F2B2-1DC1F1E646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3844B3-AF1B-EBFE-E827-D94DC1DB2D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F73887-7085-5C19-1693-02361A96017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10374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D3C29-401A-1431-6F61-F7BD5FE941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86F58-0195-2F0F-52C1-89065943D8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6A9F3C-4CBB-16F1-5BFD-AE638688C5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3CBB3E-9061-CB8C-52E1-FC38110570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3486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A18F3-068D-5946-6881-CFF84DE5F6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13439-BBF0-8D25-E80D-C403495325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248EE-B336-71AB-C35E-0BF0AED9C1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A276F-9247-806C-2F21-502CF7A40D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804944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9B299-C4EC-361E-8A06-7C10078ABD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59E24-6BBE-E79A-4CF4-25B14C666D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36DB2-8361-3654-6CB7-13F58E7FAC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D8C0BD-9CBA-D2BC-AAD5-01293A9C27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70763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F11BE-4899-158F-246A-D5F6B6431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620F10-754C-EDF7-606E-4382FF8F74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0D14A3-A5FC-7E1A-C3EB-3338A2F096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2D72D1-F1C9-7692-32EA-338B350FDE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96571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6DA6B-F354-D843-E0A0-110B9FBF1C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C0BE22-5929-D305-2D65-1E6A9DE8F8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049314-ECC8-C4FB-F2FD-3BD17691AE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20BBC9-86A5-6769-9422-1215F9F28A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41179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1B23C-5121-0761-4AB2-393DA15D5E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1A392D-CEAC-4A36-E245-BE7CD3A168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A5D64-4BAF-983B-2E61-6AE6D9A726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347D0F-8D4F-E06D-08E9-C693E5A99C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82316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0DC7D-7BDD-29BF-3AFD-6CF5D0F9FC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1C8B49-11F5-E95D-F472-6E0B968E8A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3001A4-4A0E-551F-6B71-7152046F1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B09850-87F0-7DDB-217B-8EB3BA4721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4339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80FC711E-7A3A-8B73-7ECC-D8ADAB9B5EF0}"/>
              </a:ext>
            </a:extLst>
          </p:cNvPr>
          <p:cNvSpPr txBox="1"/>
          <p:nvPr/>
        </p:nvSpPr>
        <p:spPr>
          <a:xfrm>
            <a:off x="1105449" y="5135771"/>
            <a:ext cx="2350965" cy="707886"/>
          </a:xfrm>
          <a:prstGeom prst="rect">
            <a:avLst/>
          </a:prstGeom>
          <a:noFill/>
        </p:spPr>
        <p:txBody>
          <a:bodyPr wrap="none" rtlCol="0">
            <a:spAutoFit/>
          </a:bodyPr>
          <a:lstStyle/>
          <a:p>
            <a:pPr algn="ctr"/>
            <a:r>
              <a:rPr lang="en-US" sz="2000" dirty="0">
                <a:latin typeface="Alexandria" charset="0"/>
                <a:cs typeface="Alexandria" charset="0"/>
              </a:rPr>
              <a:t>REA625</a:t>
            </a:r>
          </a:p>
          <a:p>
            <a:pPr algn="ctr"/>
            <a:r>
              <a:rPr lang="en-US" sz="2000" dirty="0">
                <a:latin typeface="Alexandria" charset="0"/>
                <a:cs typeface="Alexandria" charset="0"/>
              </a:rPr>
              <a:t>Real Estate Valuation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07079E99-A954-D9D9-5FD8-D7A0F6333C70}"/>
              </a:ext>
            </a:extLst>
          </p:cNvPr>
          <p:cNvSpPr txBox="1"/>
          <p:nvPr/>
        </p:nvSpPr>
        <p:spPr>
          <a:xfrm>
            <a:off x="6870366" y="4740109"/>
            <a:ext cx="2350965" cy="707886"/>
          </a:xfrm>
          <a:prstGeom prst="rect">
            <a:avLst/>
          </a:prstGeom>
          <a:noFill/>
        </p:spPr>
        <p:txBody>
          <a:bodyPr wrap="none" rtlCol="0">
            <a:spAutoFit/>
          </a:bodyPr>
          <a:lstStyle/>
          <a:p>
            <a:r>
              <a:rPr lang="en-US" sz="2000" dirty="0">
                <a:latin typeface="Alexandria" charset="0"/>
                <a:cs typeface="Alexandria" charset="0"/>
              </a:rPr>
              <a:t>REA625</a:t>
            </a:r>
          </a:p>
          <a:p>
            <a:r>
              <a:rPr lang="en-US" sz="2000" dirty="0">
                <a:latin typeface="Alexandria" charset="0"/>
                <a:cs typeface="Alexandria" charset="0"/>
              </a:rPr>
              <a:t>Real Estate Valuation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4886444" y="1099072"/>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597868" y="1786036"/>
            <a:ext cx="8417320" cy="5413149"/>
          </a:xfrm>
          <a:prstGeom prst="rect">
            <a:avLst/>
          </a:prstGeom>
          <a:noFill/>
        </p:spPr>
        <p:txBody>
          <a:bodyPr wrap="square" rtlCol="0">
            <a:spAutoFit/>
          </a:bodyPr>
          <a:lstStyle/>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Introduction to Real Estate Valuation</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The Concept of an Asset in Valuation</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Overview of Valuation Bases</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sz="2000" b="1" dirty="0">
                <a:latin typeface="Alexandria"/>
                <a:ea typeface="Calibri" panose="020F0502020204030204" pitchFamily="34" charset="0"/>
                <a:cs typeface="Times New Roman" panose="02020603050405020304" pitchFamily="18" charset="0"/>
              </a:rPr>
              <a:t>Market Value</a:t>
            </a: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DD136-2FEE-B92C-1D1B-A38D7525542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B35513A-C6DB-0D6E-A112-542A5BD7C1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0AA280-4BE0-1263-D2AE-369D4417D4E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511C11A-9E07-0B93-30E1-55A8CD16DE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08B1B3F-4C45-CF2D-3A1F-8405A0B816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EF9A80E3-BA18-3C1E-E57E-1BA3EF0F2382}"/>
              </a:ext>
            </a:extLst>
          </p:cNvPr>
          <p:cNvSpPr txBox="1"/>
          <p:nvPr/>
        </p:nvSpPr>
        <p:spPr>
          <a:xfrm>
            <a:off x="5812225" y="918457"/>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Introduction to Real Estate Valuation</a:t>
            </a:r>
          </a:p>
        </p:txBody>
      </p:sp>
      <p:sp>
        <p:nvSpPr>
          <p:cNvPr id="15" name="TextBox 14">
            <a:extLst>
              <a:ext uri="{FF2B5EF4-FFF2-40B4-BE49-F238E27FC236}">
                <a16:creationId xmlns:a16="http://schemas.microsoft.com/office/drawing/2014/main" id="{8B53F54E-9E57-B052-C9F8-DBFE0D09ED71}"/>
              </a:ext>
            </a:extLst>
          </p:cNvPr>
          <p:cNvSpPr txBox="1"/>
          <p:nvPr/>
        </p:nvSpPr>
        <p:spPr>
          <a:xfrm>
            <a:off x="5086774" y="1570253"/>
            <a:ext cx="7114248" cy="3431709"/>
          </a:xfrm>
          <a:prstGeom prst="rect">
            <a:avLst/>
          </a:prstGeom>
          <a:solidFill>
            <a:schemeClr val="bg1"/>
          </a:solidFill>
        </p:spPr>
        <p:txBody>
          <a:bodyPr wrap="square">
            <a:spAutoFit/>
          </a:bodyPr>
          <a:lstStyle/>
          <a:p>
            <a:pPr algn="justLow">
              <a:lnSpc>
                <a:spcPct val="130000"/>
              </a:lnSpc>
              <a:spcBef>
                <a:spcPts val="600"/>
              </a:spcBef>
              <a:spcAft>
                <a:spcPts val="600"/>
              </a:spcAft>
            </a:pPr>
            <a:r>
              <a:rPr lang="en-US" sz="2000" b="1" dirty="0">
                <a:solidFill>
                  <a:srgbClr val="0070C0"/>
                </a:solidFill>
                <a:latin typeface="Alexandria"/>
              </a:rPr>
              <a:t>Real Estate Valuation </a:t>
            </a:r>
            <a:r>
              <a:rPr lang="en-US" sz="2000" dirty="0">
                <a:latin typeface="Alexandria"/>
              </a:rPr>
              <a:t>is defined as:</a:t>
            </a:r>
          </a:p>
          <a:p>
            <a:pPr algn="justLow">
              <a:lnSpc>
                <a:spcPct val="130000"/>
              </a:lnSpc>
              <a:spcBef>
                <a:spcPts val="600"/>
              </a:spcBef>
              <a:spcAft>
                <a:spcPts val="600"/>
              </a:spcAft>
            </a:pPr>
            <a:r>
              <a:rPr lang="en-US" sz="2000" dirty="0">
                <a:latin typeface="Alexandria"/>
              </a:rPr>
              <a:t> “a </a:t>
            </a:r>
            <a:r>
              <a:rPr lang="en-US" sz="2000" i="1" dirty="0">
                <a:latin typeface="Alexandria"/>
              </a:rPr>
              <a:t>systematic process of determining the </a:t>
            </a:r>
            <a:r>
              <a:rPr lang="en-US" sz="2000" b="1" i="1" dirty="0">
                <a:latin typeface="Alexandria"/>
              </a:rPr>
              <a:t>estimated value </a:t>
            </a:r>
            <a:r>
              <a:rPr lang="en-US" sz="2000" i="1" dirty="0">
                <a:latin typeface="Alexandria"/>
              </a:rPr>
              <a:t>of a</a:t>
            </a:r>
            <a:r>
              <a:rPr lang="en-US" sz="2000" b="1" i="1" dirty="0">
                <a:latin typeface="Alexandria"/>
              </a:rPr>
              <a:t> specific property </a:t>
            </a:r>
            <a:r>
              <a:rPr lang="en-US" sz="2000" i="1" dirty="0">
                <a:latin typeface="Alexandria"/>
              </a:rPr>
              <a:t>at a </a:t>
            </a:r>
            <a:r>
              <a:rPr lang="en-US" sz="2000" b="1" i="1" dirty="0">
                <a:latin typeface="Alexandria"/>
              </a:rPr>
              <a:t>given date</a:t>
            </a:r>
            <a:r>
              <a:rPr lang="en-US" sz="2000" i="1" dirty="0">
                <a:latin typeface="Alexandria"/>
              </a:rPr>
              <a:t>, through </a:t>
            </a:r>
            <a:r>
              <a:rPr lang="en-US" sz="2000" b="1" i="1" dirty="0">
                <a:latin typeface="Alexandria"/>
              </a:rPr>
              <a:t>the application of appropriate valuation methodologies</a:t>
            </a:r>
            <a:r>
              <a:rPr lang="en-US" sz="2000" i="1" dirty="0">
                <a:latin typeface="Alexandria"/>
              </a:rPr>
              <a:t>, in accordance with </a:t>
            </a:r>
            <a:r>
              <a:rPr lang="en-US" sz="2000" b="1" i="1" dirty="0">
                <a:latin typeface="Alexandria"/>
              </a:rPr>
              <a:t>the International Valuation Standards </a:t>
            </a:r>
            <a:r>
              <a:rPr lang="en-US" sz="2000" i="1" dirty="0">
                <a:latin typeface="Alexandria"/>
              </a:rPr>
              <a:t>, taking into account the </a:t>
            </a:r>
            <a:r>
              <a:rPr lang="en-US" sz="2000" b="1" i="1" dirty="0">
                <a:latin typeface="Alexandria"/>
              </a:rPr>
              <a:t>characteristics </a:t>
            </a:r>
            <a:r>
              <a:rPr lang="en-US" sz="2000" i="1" dirty="0">
                <a:latin typeface="Alexandria"/>
              </a:rPr>
              <a:t>of the </a:t>
            </a:r>
            <a:r>
              <a:rPr lang="en-US" sz="2000" b="1" i="1" dirty="0">
                <a:latin typeface="Alexandria"/>
              </a:rPr>
              <a:t>property, market conditions, and the purpose of the valuation</a:t>
            </a:r>
            <a:r>
              <a:rPr lang="en-US" sz="2000" b="1" dirty="0">
                <a:latin typeface="Alexandria"/>
              </a:rPr>
              <a:t>”.</a:t>
            </a:r>
          </a:p>
          <a:p>
            <a:pPr algn="justLow"/>
            <a:endParaRPr lang="en-US" sz="2000" b="1" dirty="0">
              <a:solidFill>
                <a:srgbClr val="0070C0"/>
              </a:solidFill>
              <a:latin typeface="Alexandria"/>
            </a:endParaRPr>
          </a:p>
        </p:txBody>
      </p:sp>
      <p:pic>
        <p:nvPicPr>
          <p:cNvPr id="29" name="Picture Placeholder 28">
            <a:extLst>
              <a:ext uri="{FF2B5EF4-FFF2-40B4-BE49-F238E27FC236}">
                <a16:creationId xmlns:a16="http://schemas.microsoft.com/office/drawing/2014/main" id="{D406A040-70FB-C03A-B9E7-5A0EFA51399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7450" r="17450"/>
          <a:stretch>
            <a:fillRect/>
          </a:stretch>
        </p:blipFill>
        <p:spPr/>
      </p:pic>
    </p:spTree>
    <p:extLst>
      <p:ext uri="{BB962C8B-B14F-4D97-AF65-F5344CB8AC3E}">
        <p14:creationId xmlns:p14="http://schemas.microsoft.com/office/powerpoint/2010/main" val="22436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53A3D3-464A-F01B-F9B7-E92EF564C1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40D379F-D7F2-FDA6-8280-19EE0097867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3292AD9-B114-1B94-3F89-1A104162EB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0F02700-C85C-4844-0078-A3C3E192344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2C2973E3-21A5-A833-0118-E88A3AFBF4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EC4141E7-D221-1D88-CE60-557EB7F33FFA}"/>
              </a:ext>
            </a:extLst>
          </p:cNvPr>
          <p:cNvSpPr txBox="1"/>
          <p:nvPr/>
        </p:nvSpPr>
        <p:spPr>
          <a:xfrm>
            <a:off x="5812225" y="918457"/>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Introduction to Real Estate Valuation</a:t>
            </a:r>
          </a:p>
        </p:txBody>
      </p:sp>
      <p:pic>
        <p:nvPicPr>
          <p:cNvPr id="29" name="Picture Placeholder 28">
            <a:extLst>
              <a:ext uri="{FF2B5EF4-FFF2-40B4-BE49-F238E27FC236}">
                <a16:creationId xmlns:a16="http://schemas.microsoft.com/office/drawing/2014/main" id="{75B18E40-6CF2-EC81-62CD-7AD709C2539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7450" r="17450"/>
          <a:stretch>
            <a:fillRect/>
          </a:stretch>
        </p:blipFill>
        <p:spPr/>
      </p:pic>
      <p:sp>
        <p:nvSpPr>
          <p:cNvPr id="3" name="TextBox 4">
            <a:extLst>
              <a:ext uri="{FF2B5EF4-FFF2-40B4-BE49-F238E27FC236}">
                <a16:creationId xmlns:a16="http://schemas.microsoft.com/office/drawing/2014/main" id="{D8B32A54-417B-48D7-2BF9-1EE2EEF7C94D}"/>
              </a:ext>
            </a:extLst>
          </p:cNvPr>
          <p:cNvSpPr>
            <a:spLocks noChangeArrowheads="1"/>
          </p:cNvSpPr>
          <p:nvPr/>
        </p:nvSpPr>
        <p:spPr bwMode="auto">
          <a:xfrm>
            <a:off x="5121582" y="2375557"/>
            <a:ext cx="6641632" cy="800219"/>
          </a:xfrm>
          <a:prstGeom prst="homePlate">
            <a:avLst/>
          </a:prstGeom>
          <a:solidFill>
            <a:srgbClr val="E5FFFF"/>
          </a:solidFill>
          <a:ln w="9525">
            <a:solidFill>
              <a:srgbClr val="0070C0"/>
            </a:solidFill>
            <a:round/>
            <a:headEnd/>
            <a:tailEnd/>
          </a:ln>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lgn="ctr">
              <a:spcAft>
                <a:spcPts val="1200"/>
              </a:spcAft>
            </a:pPr>
            <a:r>
              <a:rPr lang="en-US" b="1" dirty="0">
                <a:solidFill>
                  <a:srgbClr val="FF0000"/>
                </a:solidFill>
                <a:latin typeface="Alexandria"/>
                <a:cs typeface="Sakkal Majalla" panose="02000000000000000000" pitchFamily="2" charset="-78"/>
              </a:rPr>
              <a:t>I</a:t>
            </a:r>
            <a:r>
              <a:rPr lang="en-US" b="1" dirty="0">
                <a:latin typeface="Alexandria"/>
                <a:cs typeface="Sakkal Majalla" panose="02000000000000000000" pitchFamily="2" charset="-78"/>
              </a:rPr>
              <a:t>nternational </a:t>
            </a:r>
            <a:r>
              <a:rPr lang="en-US" b="1" dirty="0">
                <a:solidFill>
                  <a:srgbClr val="FF0000"/>
                </a:solidFill>
                <a:latin typeface="Alexandria"/>
                <a:cs typeface="Sakkal Majalla" panose="02000000000000000000" pitchFamily="2" charset="-78"/>
              </a:rPr>
              <a:t>V</a:t>
            </a:r>
            <a:r>
              <a:rPr lang="en-US" b="1" dirty="0">
                <a:latin typeface="Alexandria"/>
                <a:cs typeface="Sakkal Majalla" panose="02000000000000000000" pitchFamily="2" charset="-78"/>
              </a:rPr>
              <a:t>aluation </a:t>
            </a:r>
            <a:r>
              <a:rPr lang="en-US" b="1" dirty="0">
                <a:solidFill>
                  <a:srgbClr val="FF0000"/>
                </a:solidFill>
                <a:latin typeface="Alexandria"/>
                <a:cs typeface="Sakkal Majalla" panose="02000000000000000000" pitchFamily="2" charset="-78"/>
              </a:rPr>
              <a:t>S</a:t>
            </a:r>
            <a:r>
              <a:rPr lang="en-US" b="1" dirty="0">
                <a:latin typeface="Alexandria"/>
                <a:cs typeface="Sakkal Majalla" panose="02000000000000000000" pitchFamily="2" charset="-78"/>
              </a:rPr>
              <a:t>tandards (</a:t>
            </a:r>
            <a:r>
              <a:rPr lang="en-US" b="1" dirty="0">
                <a:solidFill>
                  <a:srgbClr val="FF0000"/>
                </a:solidFill>
                <a:latin typeface="Alexandria"/>
                <a:cs typeface="Sakkal Majalla" panose="02000000000000000000" pitchFamily="2" charset="-78"/>
              </a:rPr>
              <a:t>IVS</a:t>
            </a:r>
            <a:r>
              <a:rPr lang="en-US" b="1" dirty="0">
                <a:latin typeface="Alexandria"/>
                <a:cs typeface="Sakkal Majalla" panose="02000000000000000000" pitchFamily="2" charset="-78"/>
              </a:rPr>
              <a:t>,1985)</a:t>
            </a:r>
          </a:p>
          <a:p>
            <a:pPr algn="ctr">
              <a:spcAft>
                <a:spcPts val="1200"/>
              </a:spcAft>
            </a:pPr>
            <a:r>
              <a:rPr lang="en-US" b="1" dirty="0">
                <a:latin typeface="Alexandria"/>
                <a:cs typeface="Sakkal Majalla" panose="02000000000000000000" pitchFamily="2" charset="-78"/>
              </a:rPr>
              <a:t>International Valuation Standards Council (IVSC),1981</a:t>
            </a:r>
          </a:p>
        </p:txBody>
      </p:sp>
      <p:sp>
        <p:nvSpPr>
          <p:cNvPr id="4" name="TextBox 4">
            <a:extLst>
              <a:ext uri="{FF2B5EF4-FFF2-40B4-BE49-F238E27FC236}">
                <a16:creationId xmlns:a16="http://schemas.microsoft.com/office/drawing/2014/main" id="{E657C27C-2B23-ADDA-300C-F0393A963E28}"/>
              </a:ext>
            </a:extLst>
          </p:cNvPr>
          <p:cNvSpPr>
            <a:spLocks noChangeArrowheads="1"/>
          </p:cNvSpPr>
          <p:nvPr/>
        </p:nvSpPr>
        <p:spPr bwMode="auto">
          <a:xfrm>
            <a:off x="6795967" y="1543396"/>
            <a:ext cx="2941348" cy="531674"/>
          </a:xfrm>
          <a:prstGeom prst="bevel">
            <a:avLst/>
          </a:prstGeom>
          <a:solidFill>
            <a:srgbClr val="FFFFFF"/>
          </a:solidFill>
          <a:ln w="9525">
            <a:solidFill>
              <a:schemeClr val="bg1">
                <a:lumMod val="65000"/>
              </a:schemeClr>
            </a:solidFill>
            <a:round/>
            <a:headEnd/>
            <a:tailEnd/>
          </a:ln>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lgn="ctr">
              <a:spcAft>
                <a:spcPts val="1200"/>
              </a:spcAft>
            </a:pPr>
            <a:r>
              <a:rPr lang="en-US" sz="2000" b="1" dirty="0">
                <a:solidFill>
                  <a:srgbClr val="FF0000"/>
                </a:solidFill>
                <a:latin typeface="Alexandria"/>
                <a:cs typeface="Sakkal Majalla" panose="02000000000000000000" pitchFamily="2" charset="-78"/>
              </a:rPr>
              <a:t>Valuation Standards:</a:t>
            </a:r>
            <a:endParaRPr lang="en-US" altLang="ar-SA" sz="2000" b="1" dirty="0">
              <a:solidFill>
                <a:srgbClr val="FF0000"/>
              </a:solidFill>
              <a:latin typeface="Alexandria"/>
              <a:cs typeface="Sakkal Majalla" panose="02000000000000000000" pitchFamily="2" charset="-78"/>
            </a:endParaRPr>
          </a:p>
        </p:txBody>
      </p:sp>
      <p:sp>
        <p:nvSpPr>
          <p:cNvPr id="5" name="TextBox 4">
            <a:extLst>
              <a:ext uri="{FF2B5EF4-FFF2-40B4-BE49-F238E27FC236}">
                <a16:creationId xmlns:a16="http://schemas.microsoft.com/office/drawing/2014/main" id="{6DD6BC8F-9F39-E0E0-6195-077146CA6754}"/>
              </a:ext>
            </a:extLst>
          </p:cNvPr>
          <p:cNvSpPr>
            <a:spLocks noChangeArrowheads="1"/>
          </p:cNvSpPr>
          <p:nvPr/>
        </p:nvSpPr>
        <p:spPr bwMode="auto">
          <a:xfrm>
            <a:off x="5121582" y="3448437"/>
            <a:ext cx="6641632" cy="800219"/>
          </a:xfrm>
          <a:prstGeom prst="homePlate">
            <a:avLst/>
          </a:prstGeom>
          <a:solidFill>
            <a:srgbClr val="E5FFFF"/>
          </a:solidFill>
          <a:ln w="9525">
            <a:solidFill>
              <a:srgbClr val="0070C0"/>
            </a:solidFill>
            <a:round/>
            <a:headEnd/>
            <a:tailEnd/>
          </a:ln>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lgn="ctr">
              <a:spcAft>
                <a:spcPts val="1200"/>
              </a:spcAft>
            </a:pPr>
            <a:r>
              <a:rPr lang="en-US" b="1" dirty="0">
                <a:solidFill>
                  <a:srgbClr val="FF0000"/>
                </a:solidFill>
                <a:latin typeface="Alexandria"/>
                <a:cs typeface="Sakkal Majalla" panose="02000000000000000000" pitchFamily="2" charset="-78"/>
              </a:rPr>
              <a:t>R</a:t>
            </a:r>
            <a:r>
              <a:rPr lang="en-US" b="1" dirty="0">
                <a:latin typeface="Alexandria"/>
                <a:cs typeface="Sakkal Majalla" panose="02000000000000000000" pitchFamily="2" charset="-78"/>
              </a:rPr>
              <a:t>oyal</a:t>
            </a:r>
            <a:r>
              <a:rPr lang="en-US" b="1" dirty="0">
                <a:solidFill>
                  <a:srgbClr val="FF0000"/>
                </a:solidFill>
                <a:latin typeface="Alexandria"/>
                <a:cs typeface="Sakkal Majalla" panose="02000000000000000000" pitchFamily="2" charset="-78"/>
              </a:rPr>
              <a:t> I</a:t>
            </a:r>
            <a:r>
              <a:rPr lang="en-US" b="1" dirty="0">
                <a:latin typeface="Alexandria"/>
                <a:cs typeface="Sakkal Majalla" panose="02000000000000000000" pitchFamily="2" charset="-78"/>
              </a:rPr>
              <a:t>nstitution</a:t>
            </a:r>
            <a:r>
              <a:rPr lang="en-US" b="1" dirty="0">
                <a:solidFill>
                  <a:srgbClr val="FF0000"/>
                </a:solidFill>
                <a:latin typeface="Alexandria"/>
                <a:cs typeface="Sakkal Majalla" panose="02000000000000000000" pitchFamily="2" charset="-78"/>
              </a:rPr>
              <a:t> </a:t>
            </a:r>
            <a:r>
              <a:rPr lang="en-US" b="1" dirty="0">
                <a:latin typeface="Alexandria"/>
                <a:cs typeface="Sakkal Majalla" panose="02000000000000000000" pitchFamily="2" charset="-78"/>
              </a:rPr>
              <a:t>of</a:t>
            </a:r>
            <a:r>
              <a:rPr lang="en-US" b="1" dirty="0">
                <a:solidFill>
                  <a:srgbClr val="FF0000"/>
                </a:solidFill>
                <a:latin typeface="Alexandria"/>
                <a:cs typeface="Sakkal Majalla" panose="02000000000000000000" pitchFamily="2" charset="-78"/>
              </a:rPr>
              <a:t> C</a:t>
            </a:r>
            <a:r>
              <a:rPr lang="en-US" b="1" dirty="0">
                <a:latin typeface="Alexandria"/>
                <a:cs typeface="Sakkal Majalla" panose="02000000000000000000" pitchFamily="2" charset="-78"/>
              </a:rPr>
              <a:t>hartered</a:t>
            </a:r>
            <a:r>
              <a:rPr lang="en-US" b="1" dirty="0">
                <a:solidFill>
                  <a:srgbClr val="FF0000"/>
                </a:solidFill>
                <a:latin typeface="Alexandria"/>
                <a:cs typeface="Sakkal Majalla" panose="02000000000000000000" pitchFamily="2" charset="-78"/>
              </a:rPr>
              <a:t> S</a:t>
            </a:r>
            <a:r>
              <a:rPr lang="en-US" b="1" dirty="0">
                <a:latin typeface="Alexandria"/>
                <a:cs typeface="Sakkal Majalla" panose="02000000000000000000" pitchFamily="2" charset="-78"/>
              </a:rPr>
              <a:t>urveyors</a:t>
            </a:r>
            <a:r>
              <a:rPr lang="en-US" b="1" dirty="0">
                <a:solidFill>
                  <a:srgbClr val="FF0000"/>
                </a:solidFill>
                <a:latin typeface="Alexandria"/>
                <a:cs typeface="Sakkal Majalla" panose="02000000000000000000" pitchFamily="2" charset="-78"/>
              </a:rPr>
              <a:t> </a:t>
            </a:r>
            <a:r>
              <a:rPr lang="en-US" b="1" dirty="0">
                <a:latin typeface="Alexandria"/>
                <a:cs typeface="Sakkal Majalla" panose="02000000000000000000" pitchFamily="2" charset="-78"/>
              </a:rPr>
              <a:t>(</a:t>
            </a:r>
            <a:r>
              <a:rPr lang="en-US" b="1" dirty="0">
                <a:solidFill>
                  <a:srgbClr val="FF0000"/>
                </a:solidFill>
                <a:latin typeface="Alexandria"/>
                <a:cs typeface="Sakkal Majalla" panose="02000000000000000000" pitchFamily="2" charset="-78"/>
              </a:rPr>
              <a:t>RICS, Red Book </a:t>
            </a:r>
            <a:r>
              <a:rPr lang="en-US" b="1" dirty="0">
                <a:latin typeface="Alexandria"/>
                <a:cs typeface="Sakkal Majalla" panose="02000000000000000000" pitchFamily="2" charset="-78"/>
              </a:rPr>
              <a:t>1974)</a:t>
            </a:r>
          </a:p>
          <a:p>
            <a:pPr algn="ctr">
              <a:spcAft>
                <a:spcPts val="1200"/>
              </a:spcAft>
            </a:pPr>
            <a:r>
              <a:rPr lang="en-US" b="1" dirty="0">
                <a:solidFill>
                  <a:srgbClr val="FF0000"/>
                </a:solidFill>
                <a:latin typeface="Alexandria"/>
                <a:cs typeface="Sakkal Majalla" panose="02000000000000000000" pitchFamily="2" charset="-78"/>
              </a:rPr>
              <a:t> </a:t>
            </a:r>
            <a:r>
              <a:rPr lang="en-US" b="1" dirty="0">
                <a:latin typeface="Alexandria"/>
                <a:cs typeface="Sakkal Majalla" panose="02000000000000000000" pitchFamily="2" charset="-78"/>
              </a:rPr>
              <a:t>Royal Institution of Chartered Surveyors (RICS),1868</a:t>
            </a:r>
          </a:p>
        </p:txBody>
      </p:sp>
      <p:sp>
        <p:nvSpPr>
          <p:cNvPr id="7" name="TextBox 4">
            <a:extLst>
              <a:ext uri="{FF2B5EF4-FFF2-40B4-BE49-F238E27FC236}">
                <a16:creationId xmlns:a16="http://schemas.microsoft.com/office/drawing/2014/main" id="{48390BB2-8CF0-E8D0-E087-6541B563A611}"/>
              </a:ext>
            </a:extLst>
          </p:cNvPr>
          <p:cNvSpPr>
            <a:spLocks noChangeArrowheads="1"/>
          </p:cNvSpPr>
          <p:nvPr/>
        </p:nvSpPr>
        <p:spPr bwMode="auto">
          <a:xfrm>
            <a:off x="5121582" y="4537824"/>
            <a:ext cx="6641631" cy="800219"/>
          </a:xfrm>
          <a:prstGeom prst="homePlate">
            <a:avLst/>
          </a:prstGeom>
          <a:solidFill>
            <a:srgbClr val="E5FFFF"/>
          </a:solidFill>
          <a:ln w="9525">
            <a:solidFill>
              <a:srgbClr val="0070C0"/>
            </a:solidFill>
            <a:round/>
            <a:headEnd/>
            <a:tailEnd/>
          </a:ln>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lgn="ctr">
              <a:spcAft>
                <a:spcPts val="1200"/>
              </a:spcAft>
            </a:pPr>
            <a:r>
              <a:rPr lang="en-US" b="1" dirty="0">
                <a:solidFill>
                  <a:srgbClr val="FF0000"/>
                </a:solidFill>
                <a:latin typeface="Alexandria"/>
                <a:cs typeface="Sakkal Majalla" panose="02000000000000000000" pitchFamily="2" charset="-78"/>
              </a:rPr>
              <a:t>E</a:t>
            </a:r>
            <a:r>
              <a:rPr lang="en-US" b="1" dirty="0">
                <a:latin typeface="Alexandria"/>
                <a:cs typeface="Sakkal Majalla" panose="02000000000000000000" pitchFamily="2" charset="-78"/>
              </a:rPr>
              <a:t>uropean </a:t>
            </a:r>
            <a:r>
              <a:rPr lang="en-US" b="1" dirty="0">
                <a:solidFill>
                  <a:srgbClr val="FF0000"/>
                </a:solidFill>
                <a:latin typeface="Alexandria"/>
                <a:cs typeface="Sakkal Majalla" panose="02000000000000000000" pitchFamily="2" charset="-78"/>
              </a:rPr>
              <a:t>V</a:t>
            </a:r>
            <a:r>
              <a:rPr lang="en-US" b="1" dirty="0">
                <a:latin typeface="Alexandria"/>
                <a:cs typeface="Sakkal Majalla" panose="02000000000000000000" pitchFamily="2" charset="-78"/>
              </a:rPr>
              <a:t>aluation</a:t>
            </a:r>
            <a:r>
              <a:rPr lang="en-US" b="1" dirty="0">
                <a:solidFill>
                  <a:srgbClr val="FF0000"/>
                </a:solidFill>
                <a:latin typeface="Alexandria"/>
                <a:cs typeface="Sakkal Majalla" panose="02000000000000000000" pitchFamily="2" charset="-78"/>
              </a:rPr>
              <a:t> S</a:t>
            </a:r>
            <a:r>
              <a:rPr lang="en-US" b="1" dirty="0">
                <a:latin typeface="Alexandria"/>
                <a:cs typeface="Sakkal Majalla" panose="02000000000000000000" pitchFamily="2" charset="-78"/>
              </a:rPr>
              <a:t>tandards</a:t>
            </a:r>
            <a:r>
              <a:rPr lang="ar-SY" b="1" dirty="0">
                <a:solidFill>
                  <a:srgbClr val="FF0000"/>
                </a:solidFill>
                <a:latin typeface="Alexandria"/>
                <a:cs typeface="Sakkal Majalla" panose="02000000000000000000" pitchFamily="2" charset="-78"/>
              </a:rPr>
              <a:t> </a:t>
            </a:r>
            <a:r>
              <a:rPr lang="en-US" b="1" dirty="0">
                <a:latin typeface="Alexandria"/>
                <a:cs typeface="Sakkal Majalla" panose="02000000000000000000" pitchFamily="2" charset="-78"/>
              </a:rPr>
              <a:t>(</a:t>
            </a:r>
            <a:r>
              <a:rPr lang="en-US" b="1" dirty="0">
                <a:solidFill>
                  <a:srgbClr val="FF0000"/>
                </a:solidFill>
                <a:latin typeface="Alexandria"/>
                <a:cs typeface="Sakkal Majalla" panose="02000000000000000000" pitchFamily="2" charset="-78"/>
              </a:rPr>
              <a:t>EVS</a:t>
            </a:r>
            <a:r>
              <a:rPr lang="en-US" b="1" dirty="0">
                <a:latin typeface="Alexandria"/>
                <a:cs typeface="Sakkal Majalla" panose="02000000000000000000" pitchFamily="2" charset="-78"/>
              </a:rPr>
              <a:t>, </a:t>
            </a:r>
            <a:r>
              <a:rPr lang="en-US" b="1" dirty="0">
                <a:solidFill>
                  <a:srgbClr val="0070C0"/>
                </a:solidFill>
                <a:latin typeface="Alexandria"/>
                <a:cs typeface="Sakkal Majalla" panose="02000000000000000000" pitchFamily="2" charset="-78"/>
              </a:rPr>
              <a:t>Blue Book</a:t>
            </a:r>
            <a:r>
              <a:rPr lang="en-US" b="1" dirty="0">
                <a:latin typeface="Alexandria"/>
                <a:cs typeface="Sakkal Majalla" panose="02000000000000000000" pitchFamily="2" charset="-78"/>
              </a:rPr>
              <a:t>,1977)</a:t>
            </a:r>
          </a:p>
          <a:p>
            <a:pPr algn="ctr">
              <a:spcAft>
                <a:spcPts val="1200"/>
              </a:spcAft>
            </a:pPr>
            <a:r>
              <a:rPr lang="en-US" b="1" dirty="0" err="1">
                <a:solidFill>
                  <a:srgbClr val="0070C0"/>
                </a:solidFill>
                <a:latin typeface="Alexandria"/>
                <a:cs typeface="Sakkal Majalla" panose="02000000000000000000" pitchFamily="2" charset="-78"/>
              </a:rPr>
              <a:t>TEGoVA</a:t>
            </a:r>
            <a:r>
              <a:rPr lang="en-US" b="1" dirty="0">
                <a:latin typeface="Alexandria"/>
                <a:cs typeface="Sakkal Majalla" panose="02000000000000000000" pitchFamily="2" charset="-78"/>
              </a:rPr>
              <a:t> (</a:t>
            </a:r>
            <a:r>
              <a:rPr lang="en-US" b="1" dirty="0">
                <a:solidFill>
                  <a:srgbClr val="0070C0"/>
                </a:solidFill>
                <a:latin typeface="Alexandria"/>
                <a:cs typeface="Sakkal Majalla" panose="02000000000000000000" pitchFamily="2" charset="-78"/>
              </a:rPr>
              <a:t>T</a:t>
            </a:r>
            <a:r>
              <a:rPr lang="en-US" b="1" dirty="0">
                <a:latin typeface="Alexandria"/>
                <a:cs typeface="Sakkal Majalla" panose="02000000000000000000" pitchFamily="2" charset="-78"/>
              </a:rPr>
              <a:t>he </a:t>
            </a:r>
            <a:r>
              <a:rPr lang="en-US" b="1" dirty="0">
                <a:solidFill>
                  <a:srgbClr val="0070C0"/>
                </a:solidFill>
                <a:latin typeface="Alexandria"/>
                <a:cs typeface="Sakkal Majalla" panose="02000000000000000000" pitchFamily="2" charset="-78"/>
              </a:rPr>
              <a:t>E</a:t>
            </a:r>
            <a:r>
              <a:rPr lang="en-US" b="1" dirty="0">
                <a:latin typeface="Alexandria"/>
                <a:cs typeface="Sakkal Majalla" panose="02000000000000000000" pitchFamily="2" charset="-78"/>
              </a:rPr>
              <a:t>uropean </a:t>
            </a:r>
            <a:r>
              <a:rPr lang="en-US" b="1" dirty="0">
                <a:solidFill>
                  <a:srgbClr val="0070C0"/>
                </a:solidFill>
                <a:latin typeface="Alexandria"/>
                <a:cs typeface="Sakkal Majalla" panose="02000000000000000000" pitchFamily="2" charset="-78"/>
              </a:rPr>
              <a:t>G</a:t>
            </a:r>
            <a:r>
              <a:rPr lang="en-US" b="1" dirty="0">
                <a:latin typeface="Alexandria"/>
                <a:cs typeface="Sakkal Majalla" panose="02000000000000000000" pitchFamily="2" charset="-78"/>
              </a:rPr>
              <a:t>roup </a:t>
            </a:r>
            <a:r>
              <a:rPr lang="en-US" b="1" dirty="0">
                <a:solidFill>
                  <a:srgbClr val="0070C0"/>
                </a:solidFill>
                <a:latin typeface="Alexandria"/>
                <a:cs typeface="Sakkal Majalla" panose="02000000000000000000" pitchFamily="2" charset="-78"/>
              </a:rPr>
              <a:t>o</a:t>
            </a:r>
            <a:r>
              <a:rPr lang="en-US" b="1" dirty="0">
                <a:latin typeface="Alexandria"/>
                <a:cs typeface="Sakkal Majalla" panose="02000000000000000000" pitchFamily="2" charset="-78"/>
              </a:rPr>
              <a:t>f </a:t>
            </a:r>
            <a:r>
              <a:rPr lang="en-US" b="1" dirty="0">
                <a:solidFill>
                  <a:srgbClr val="0070C0"/>
                </a:solidFill>
                <a:latin typeface="Alexandria"/>
                <a:cs typeface="Sakkal Majalla" panose="02000000000000000000" pitchFamily="2" charset="-78"/>
              </a:rPr>
              <a:t>V</a:t>
            </a:r>
            <a:r>
              <a:rPr lang="en-US" b="1" dirty="0">
                <a:latin typeface="Alexandria"/>
                <a:cs typeface="Sakkal Majalla" panose="02000000000000000000" pitchFamily="2" charset="-78"/>
              </a:rPr>
              <a:t>aluers’ </a:t>
            </a:r>
            <a:r>
              <a:rPr lang="en-US" b="1" dirty="0">
                <a:solidFill>
                  <a:srgbClr val="0070C0"/>
                </a:solidFill>
                <a:latin typeface="Alexandria"/>
                <a:cs typeface="Sakkal Majalla" panose="02000000000000000000" pitchFamily="2" charset="-78"/>
              </a:rPr>
              <a:t>A</a:t>
            </a:r>
            <a:r>
              <a:rPr lang="en-US" b="1" dirty="0">
                <a:latin typeface="Alexandria"/>
                <a:cs typeface="Sakkal Majalla" panose="02000000000000000000" pitchFamily="2" charset="-78"/>
              </a:rPr>
              <a:t>ssociations)</a:t>
            </a:r>
          </a:p>
        </p:txBody>
      </p:sp>
    </p:spTree>
    <p:extLst>
      <p:ext uri="{BB962C8B-B14F-4D97-AF65-F5344CB8AC3E}">
        <p14:creationId xmlns:p14="http://schemas.microsoft.com/office/powerpoint/2010/main" val="392645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CF3B4-7527-704F-C704-6EDB0538C07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4FDE297-5DA8-390C-C185-AB2478D80C9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77D28A2-E050-CA3C-AB13-5A2E5E082830}"/>
              </a:ext>
            </a:extLst>
          </p:cNvPr>
          <p:cNvSpPr txBox="1"/>
          <p:nvPr/>
        </p:nvSpPr>
        <p:spPr>
          <a:xfrm>
            <a:off x="3226853" y="402992"/>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Real Estate Valuation</a:t>
            </a:r>
          </a:p>
        </p:txBody>
      </p:sp>
      <p:pic>
        <p:nvPicPr>
          <p:cNvPr id="5" name="Graphic 21">
            <a:extLst>
              <a:ext uri="{FF2B5EF4-FFF2-40B4-BE49-F238E27FC236}">
                <a16:creationId xmlns:a16="http://schemas.microsoft.com/office/drawing/2014/main" id="{31CC23C7-5664-EEBF-5901-F2DE5349AA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a:extLst>
              <a:ext uri="{FF2B5EF4-FFF2-40B4-BE49-F238E27FC236}">
                <a16:creationId xmlns:a16="http://schemas.microsoft.com/office/drawing/2014/main" id="{402101B5-D4A8-A806-37A6-70686E4A51A9}"/>
              </a:ext>
            </a:extLst>
          </p:cNvPr>
          <p:cNvGraphicFramePr>
            <a:graphicFrameLocks noGrp="1"/>
          </p:cNvGraphicFramePr>
          <p:nvPr>
            <p:extLst>
              <p:ext uri="{D42A27DB-BD31-4B8C-83A1-F6EECF244321}">
                <p14:modId xmlns:p14="http://schemas.microsoft.com/office/powerpoint/2010/main" val="1344516491"/>
              </p:ext>
            </p:extLst>
          </p:nvPr>
        </p:nvGraphicFramePr>
        <p:xfrm>
          <a:off x="180431" y="1249109"/>
          <a:ext cx="11861750" cy="5608124"/>
        </p:xfrm>
        <a:graphic>
          <a:graphicData uri="http://schemas.openxmlformats.org/drawingml/2006/table">
            <a:tbl>
              <a:tblPr>
                <a:tableStyleId>{22838BEF-8BB2-4498-84A7-C5851F593DF1}</a:tableStyleId>
              </a:tblPr>
              <a:tblGrid>
                <a:gridCol w="1245413">
                  <a:extLst>
                    <a:ext uri="{9D8B030D-6E8A-4147-A177-3AD203B41FA5}">
                      <a16:colId xmlns:a16="http://schemas.microsoft.com/office/drawing/2014/main" val="578957602"/>
                    </a:ext>
                  </a:extLst>
                </a:gridCol>
                <a:gridCol w="1255363">
                  <a:extLst>
                    <a:ext uri="{9D8B030D-6E8A-4147-A177-3AD203B41FA5}">
                      <a16:colId xmlns:a16="http://schemas.microsoft.com/office/drawing/2014/main" val="3729949113"/>
                    </a:ext>
                  </a:extLst>
                </a:gridCol>
                <a:gridCol w="960895">
                  <a:extLst>
                    <a:ext uri="{9D8B030D-6E8A-4147-A177-3AD203B41FA5}">
                      <a16:colId xmlns:a16="http://schemas.microsoft.com/office/drawing/2014/main" val="2340921263"/>
                    </a:ext>
                  </a:extLst>
                </a:gridCol>
                <a:gridCol w="1828800">
                  <a:extLst>
                    <a:ext uri="{9D8B030D-6E8A-4147-A177-3AD203B41FA5}">
                      <a16:colId xmlns:a16="http://schemas.microsoft.com/office/drawing/2014/main" val="645902407"/>
                    </a:ext>
                  </a:extLst>
                </a:gridCol>
                <a:gridCol w="6571279">
                  <a:extLst>
                    <a:ext uri="{9D8B030D-6E8A-4147-A177-3AD203B41FA5}">
                      <a16:colId xmlns:a16="http://schemas.microsoft.com/office/drawing/2014/main" val="2199897236"/>
                    </a:ext>
                  </a:extLst>
                </a:gridCol>
              </a:tblGrid>
              <a:tr h="289840">
                <a:tc>
                  <a:txBody>
                    <a:bodyPr/>
                    <a:lstStyle/>
                    <a:p>
                      <a:pPr algn="ctr">
                        <a:buNone/>
                      </a:pPr>
                      <a:r>
                        <a:rPr lang="en-US" sz="2000" b="1"/>
                        <a:t>Standard</a:t>
                      </a:r>
                      <a:endParaRPr lang="en-US" sz="2000" b="1">
                        <a:latin typeface="Alexandria"/>
                      </a:endParaRPr>
                    </a:p>
                  </a:txBody>
                  <a:tcPr marL="17833" marR="17833" marT="8917" marB="8917" anchor="ctr"/>
                </a:tc>
                <a:tc>
                  <a:txBody>
                    <a:bodyPr/>
                    <a:lstStyle/>
                    <a:p>
                      <a:pPr algn="ctr">
                        <a:buNone/>
                      </a:pPr>
                      <a:r>
                        <a:rPr lang="en-US" sz="2000" b="1" dirty="0"/>
                        <a:t>Issuing Body</a:t>
                      </a:r>
                      <a:endParaRPr lang="en-US" sz="2000" b="1" dirty="0">
                        <a:latin typeface="Alexandria"/>
                      </a:endParaRPr>
                    </a:p>
                  </a:txBody>
                  <a:tcPr marL="17833" marR="17833" marT="8917" marB="8917" anchor="ctr"/>
                </a:tc>
                <a:tc>
                  <a:txBody>
                    <a:bodyPr/>
                    <a:lstStyle/>
                    <a:p>
                      <a:pPr algn="ctr">
                        <a:buNone/>
                      </a:pPr>
                      <a:r>
                        <a:rPr lang="en-US" sz="2000" b="1" dirty="0"/>
                        <a:t>Scope</a:t>
                      </a:r>
                      <a:endParaRPr lang="en-US" sz="2000" b="1" dirty="0">
                        <a:latin typeface="Alexandria"/>
                      </a:endParaRPr>
                    </a:p>
                  </a:txBody>
                  <a:tcPr marL="17833" marR="17833" marT="8917" marB="8917" anchor="ctr"/>
                </a:tc>
                <a:tc>
                  <a:txBody>
                    <a:bodyPr/>
                    <a:lstStyle/>
                    <a:p>
                      <a:pPr algn="ctr">
                        <a:buNone/>
                      </a:pPr>
                      <a:r>
                        <a:rPr lang="en-US" sz="2000" b="1" dirty="0"/>
                        <a:t>Main Objective</a:t>
                      </a:r>
                      <a:endParaRPr lang="en-US" sz="2000" b="1" dirty="0">
                        <a:latin typeface="Alexandria"/>
                      </a:endParaRPr>
                    </a:p>
                  </a:txBody>
                  <a:tcPr marL="17833" marR="17833" marT="8917" marB="8917" anchor="ctr"/>
                </a:tc>
                <a:tc>
                  <a:txBody>
                    <a:bodyPr/>
                    <a:lstStyle/>
                    <a:p>
                      <a:pPr algn="ctr">
                        <a:buNone/>
                      </a:pPr>
                      <a:r>
                        <a:rPr lang="en-US" sz="2000" b="1" dirty="0"/>
                        <a:t>Sub-Objectives</a:t>
                      </a:r>
                      <a:endParaRPr lang="en-US" sz="2000" b="1" dirty="0">
                        <a:latin typeface="Alexandria"/>
                      </a:endParaRPr>
                    </a:p>
                  </a:txBody>
                  <a:tcPr marL="17833" marR="17833" marT="8917" marB="8917" anchor="ctr"/>
                </a:tc>
                <a:extLst>
                  <a:ext uri="{0D108BD9-81ED-4DB2-BD59-A6C34878D82A}">
                    <a16:rowId xmlns:a16="http://schemas.microsoft.com/office/drawing/2014/main" val="3254087852"/>
                  </a:ext>
                </a:extLst>
              </a:tr>
              <a:tr h="643509">
                <a:tc rowSpan="4">
                  <a:txBody>
                    <a:bodyPr/>
                    <a:lstStyle/>
                    <a:p>
                      <a:pPr algn="ctr">
                        <a:buNone/>
                      </a:pPr>
                      <a:r>
                        <a:rPr lang="en-US" sz="1800" b="1" dirty="0"/>
                        <a:t>IVS </a:t>
                      </a:r>
                      <a:r>
                        <a:rPr lang="en-US" sz="1800" dirty="0"/>
                        <a:t>International Valuation Standards</a:t>
                      </a:r>
                      <a:endParaRPr lang="en-US" sz="1800" dirty="0">
                        <a:latin typeface="Alexandria"/>
                      </a:endParaRPr>
                    </a:p>
                  </a:txBody>
                  <a:tcPr marL="17833" marR="17833" marT="8917" marB="8917" anchor="ctr">
                    <a:solidFill>
                      <a:schemeClr val="bg1"/>
                    </a:solidFill>
                  </a:tcPr>
                </a:tc>
                <a:tc rowSpan="4">
                  <a:txBody>
                    <a:bodyPr/>
                    <a:lstStyle/>
                    <a:p>
                      <a:pPr algn="ctr">
                        <a:buNone/>
                      </a:pPr>
                      <a:r>
                        <a:rPr lang="en-US" sz="1800" dirty="0"/>
                        <a:t>International Valuation Standards Council (IVSC)</a:t>
                      </a:r>
                      <a:endParaRPr lang="en-US" sz="1800" dirty="0">
                        <a:latin typeface="Alexandria"/>
                      </a:endParaRPr>
                    </a:p>
                  </a:txBody>
                  <a:tcPr marL="17833" marR="17833" marT="8917" marB="8917" anchor="ctr">
                    <a:solidFill>
                      <a:schemeClr val="bg1"/>
                    </a:solidFill>
                  </a:tcPr>
                </a:tc>
                <a:tc rowSpan="4">
                  <a:txBody>
                    <a:bodyPr/>
                    <a:lstStyle/>
                    <a:p>
                      <a:pPr algn="ctr">
                        <a:buNone/>
                      </a:pPr>
                      <a:r>
                        <a:rPr lang="en-US" sz="1800" dirty="0"/>
                        <a:t>Global</a:t>
                      </a:r>
                      <a:endParaRPr lang="en-US" sz="1800" dirty="0">
                        <a:latin typeface="Alexandria"/>
                      </a:endParaRPr>
                    </a:p>
                  </a:txBody>
                  <a:tcPr marL="17833" marR="17833" marT="8917" marB="8917" anchor="ctr">
                    <a:solidFill>
                      <a:schemeClr val="bg1"/>
                    </a:solidFill>
                  </a:tcPr>
                </a:tc>
                <a:tc rowSpan="4">
                  <a:txBody>
                    <a:bodyPr/>
                    <a:lstStyle/>
                    <a:p>
                      <a:pPr algn="ctr">
                        <a:buNone/>
                      </a:pPr>
                      <a:r>
                        <a:rPr lang="en-US" sz="1800" dirty="0"/>
                        <a:t>To provide a </a:t>
                      </a:r>
                      <a:r>
                        <a:rPr lang="en-US" sz="1800" b="1" dirty="0"/>
                        <a:t>unified global framework and methodology</a:t>
                      </a:r>
                      <a:r>
                        <a:rPr lang="en-US" sz="1800" dirty="0"/>
                        <a:t> for valuation and enhance the </a:t>
                      </a:r>
                      <a:r>
                        <a:rPr lang="en-US" sz="1800" b="1" dirty="0"/>
                        <a:t>reliability of valuations</a:t>
                      </a:r>
                      <a:endParaRPr lang="en-US" sz="1800" dirty="0">
                        <a:latin typeface="Alexandria"/>
                      </a:endParaRPr>
                    </a:p>
                  </a:txBody>
                  <a:tcPr marL="17833" marR="17833" marT="8917" marB="8917" anchor="ctr">
                    <a:solidFill>
                      <a:schemeClr val="bg1"/>
                    </a:solidFill>
                  </a:tcPr>
                </a:tc>
                <a:tc>
                  <a:txBody>
                    <a:bodyPr/>
                    <a:lstStyle/>
                    <a:p>
                      <a:pPr algn="l">
                        <a:buNone/>
                      </a:pPr>
                      <a:r>
                        <a:rPr lang="en-US" sz="1800" dirty="0"/>
                        <a:t>• Promote </a:t>
                      </a:r>
                      <a:r>
                        <a:rPr lang="en-US" sz="1800" b="1" dirty="0"/>
                        <a:t>confidence in valuation results</a:t>
                      </a:r>
                      <a:r>
                        <a:rPr lang="en-US" sz="1800" dirty="0"/>
                        <a:t> used in financial and non-financial contexts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2535802352"/>
                  </a:ext>
                </a:extLst>
              </a:tr>
              <a:tr h="561988">
                <a:tc vMerge="1">
                  <a:txBody>
                    <a:bodyPr/>
                    <a:lstStyle/>
                    <a:p>
                      <a:endParaRPr lang="en-US"/>
                    </a:p>
                  </a:txBody>
                  <a:tcPr/>
                </a:tc>
                <a:tc vMerge="1">
                  <a:txBody>
                    <a:bodyPr/>
                    <a:lstStyle/>
                    <a:p>
                      <a:endParaRPr lang="en-US"/>
                    </a:p>
                  </a:txBody>
                  <a:tcPr/>
                </a:tc>
                <a:tc vMerge="1">
                  <a:txBody>
                    <a:bodyPr/>
                    <a:lstStyle/>
                    <a:p>
                      <a:pPr>
                        <a:buNone/>
                      </a:pPr>
                      <a:endParaRPr lang="en-US" sz="1800">
                        <a:latin typeface="Alexandria"/>
                      </a:endParaRPr>
                    </a:p>
                  </a:txBody>
                  <a:tcPr marL="17833" marR="17833" marT="8917" marB="8917" anchor="ctr">
                    <a:lnL>
                      <a:noFill/>
                    </a:lnL>
                    <a:lnR>
                      <a:noFill/>
                    </a:lnR>
                    <a:lnT>
                      <a:noFill/>
                    </a:lnT>
                    <a:lnB>
                      <a:noFill/>
                    </a:lnB>
                    <a:noFill/>
                  </a:tcPr>
                </a:tc>
                <a:tc vMerge="1">
                  <a:txBody>
                    <a:bodyPr/>
                    <a:lstStyle/>
                    <a:p>
                      <a:endParaRPr lang="en-US"/>
                    </a:p>
                  </a:txBody>
                  <a:tcPr/>
                </a:tc>
                <a:tc>
                  <a:txBody>
                    <a:bodyPr/>
                    <a:lstStyle/>
                    <a:p>
                      <a:pPr algn="l">
                        <a:buNone/>
                      </a:pPr>
                      <a:r>
                        <a:rPr lang="en-US" sz="1800" dirty="0"/>
                        <a:t>• Provide </a:t>
                      </a:r>
                      <a:r>
                        <a:rPr lang="en-US" sz="1800" b="1" dirty="0"/>
                        <a:t>internationally recognized methodologies</a:t>
                      </a:r>
                      <a:r>
                        <a:rPr lang="en-US" sz="1800" dirty="0"/>
                        <a:t> applicable to all asset types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494993960"/>
                  </a:ext>
                </a:extLst>
              </a:tr>
              <a:tr h="468175">
                <a:tc vMerge="1">
                  <a:txBody>
                    <a:bodyPr/>
                    <a:lstStyle/>
                    <a:p>
                      <a:pPr>
                        <a:buNone/>
                      </a:pPr>
                      <a:endParaRPr lang="en-US" sz="1800" dirty="0">
                        <a:latin typeface="Alexandria"/>
                      </a:endParaRPr>
                    </a:p>
                  </a:txBody>
                  <a:tcPr marL="17833" marR="17833" marT="8917" marB="8917" anchor="ctr">
                    <a:lnL>
                      <a:noFill/>
                    </a:lnL>
                    <a:lnR>
                      <a:noFill/>
                    </a:lnR>
                    <a:lnB>
                      <a:noFill/>
                    </a:lnB>
                    <a:noFill/>
                  </a:tcPr>
                </a:tc>
                <a:tc vMerge="1">
                  <a:txBody>
                    <a:bodyPr/>
                    <a:lstStyle/>
                    <a:p>
                      <a:pPr>
                        <a:buNone/>
                      </a:pPr>
                      <a:endParaRPr lang="en-US" sz="1800" dirty="0">
                        <a:latin typeface="Alexandria"/>
                      </a:endParaRPr>
                    </a:p>
                  </a:txBody>
                  <a:tcPr marL="17833" marR="17833" marT="8917" marB="8917" anchor="ctr">
                    <a:lnL>
                      <a:noFill/>
                    </a:lnL>
                    <a:lnR>
                      <a:noFill/>
                    </a:lnR>
                    <a:lnB>
                      <a:noFill/>
                    </a:lnB>
                    <a:noFill/>
                  </a:tcPr>
                </a:tc>
                <a:tc vMerge="1">
                  <a:txBody>
                    <a:bodyPr/>
                    <a:lstStyle/>
                    <a:p>
                      <a:pPr>
                        <a:buNone/>
                      </a:pPr>
                      <a:endParaRPr lang="en-US" sz="1800" dirty="0">
                        <a:latin typeface="Alexandria"/>
                      </a:endParaRPr>
                    </a:p>
                  </a:txBody>
                  <a:tcPr marL="17833" marR="17833" marT="8917" marB="8917" anchor="ctr">
                    <a:lnL w="12700" cmpd="sng">
                      <a:noFill/>
                    </a:lnL>
                  </a:tcPr>
                </a:tc>
                <a:tc vMerge="1">
                  <a:txBody>
                    <a:bodyPr/>
                    <a:lstStyle/>
                    <a:p>
                      <a:pPr>
                        <a:buNone/>
                      </a:pPr>
                      <a:endParaRPr lang="en-US" sz="1800" dirty="0">
                        <a:latin typeface="Alexandria"/>
                      </a:endParaRPr>
                    </a:p>
                  </a:txBody>
                  <a:tcPr marL="17833" marR="17833" marT="8917" marB="8917" anchor="ctr">
                    <a:lnR>
                      <a:noFill/>
                    </a:lnR>
                    <a:lnB>
                      <a:noFill/>
                    </a:lnB>
                    <a:noFill/>
                  </a:tcPr>
                </a:tc>
                <a:tc>
                  <a:txBody>
                    <a:bodyPr/>
                    <a:lstStyle/>
                    <a:p>
                      <a:pPr algn="l">
                        <a:buNone/>
                      </a:pPr>
                      <a:r>
                        <a:rPr lang="en-US" sz="1800" dirty="0"/>
                        <a:t>• Support </a:t>
                      </a:r>
                      <a:r>
                        <a:rPr lang="en-US" sz="1800" b="1" dirty="0"/>
                        <a:t>transparency and financial stability</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2451133619"/>
                  </a:ext>
                </a:extLst>
              </a:tr>
              <a:tr h="815818">
                <a:tc vMerge="1">
                  <a:txBody>
                    <a:bodyPr/>
                    <a:lstStyle/>
                    <a:p>
                      <a:pPr>
                        <a:buNone/>
                      </a:pPr>
                      <a:endParaRPr lang="en-US" sz="1800" dirty="0">
                        <a:latin typeface="Alexandria"/>
                      </a:endParaRPr>
                    </a:p>
                  </a:txBody>
                  <a:tcPr marL="17833" marR="17833" marT="8917" marB="8917" anchor="ctr">
                    <a:lnL>
                      <a:noFill/>
                    </a:lnL>
                    <a:lnR>
                      <a:noFill/>
                    </a:lnR>
                    <a:lnT>
                      <a:noFill/>
                    </a:lnT>
                    <a:lnB>
                      <a:noFill/>
                    </a:lnB>
                    <a:noFill/>
                  </a:tcPr>
                </a:tc>
                <a:tc vMerge="1">
                  <a:txBody>
                    <a:bodyPr/>
                    <a:lstStyle/>
                    <a:p>
                      <a:pPr>
                        <a:buNone/>
                      </a:pPr>
                      <a:endParaRPr lang="en-US" sz="1800" dirty="0">
                        <a:latin typeface="Alexandria"/>
                      </a:endParaRPr>
                    </a:p>
                  </a:txBody>
                  <a:tcPr marL="17833" marR="17833" marT="8917" marB="8917" anchor="ctr">
                    <a:lnL>
                      <a:noFill/>
                    </a:lnL>
                    <a:lnR>
                      <a:noFill/>
                    </a:lnR>
                    <a:lnT>
                      <a:noFill/>
                    </a:lnT>
                    <a:lnB>
                      <a:noFill/>
                    </a:lnB>
                    <a:noFill/>
                  </a:tcP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lnL>
                      <a:noFill/>
                    </a:lnL>
                    <a:lnR>
                      <a:noFill/>
                    </a:lnR>
                    <a:lnT>
                      <a:noFill/>
                    </a:lnT>
                    <a:lnB>
                      <a:noFill/>
                    </a:lnB>
                    <a:noFill/>
                  </a:tcPr>
                </a:tc>
                <a:tc>
                  <a:txBody>
                    <a:bodyPr/>
                    <a:lstStyle/>
                    <a:p>
                      <a:pPr algn="l">
                        <a:buNone/>
                      </a:pPr>
                      <a:r>
                        <a:rPr lang="en-US" sz="1800" dirty="0"/>
                        <a:t>• Establish a </a:t>
                      </a:r>
                      <a:r>
                        <a:rPr lang="en-US" sz="1800" b="1" dirty="0"/>
                        <a:t>common professional language</a:t>
                      </a:r>
                      <a:r>
                        <a:rPr lang="en-US" sz="1800" dirty="0"/>
                        <a:t> among valuers, users, and regulatory authorities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3677766820"/>
                  </a:ext>
                </a:extLst>
              </a:tr>
              <a:tr h="405945">
                <a:tc rowSpan="4">
                  <a:txBody>
                    <a:bodyPr/>
                    <a:lstStyle/>
                    <a:p>
                      <a:pPr algn="ctr">
                        <a:buNone/>
                      </a:pPr>
                      <a:r>
                        <a:rPr lang="en-US" sz="1800" b="1" dirty="0"/>
                        <a:t>RICS Red Book </a:t>
                      </a:r>
                      <a:r>
                        <a:rPr lang="en-US" sz="1800" dirty="0"/>
                        <a:t>RICS Valuation – Global Standards</a:t>
                      </a:r>
                      <a:endParaRPr lang="en-US" sz="1800" dirty="0">
                        <a:latin typeface="Alexandria"/>
                      </a:endParaRPr>
                    </a:p>
                  </a:txBody>
                  <a:tcPr marL="17833" marR="17833" marT="8917" marB="8917" anchor="ctr">
                    <a:solidFill>
                      <a:schemeClr val="bg1"/>
                    </a:solidFill>
                  </a:tcPr>
                </a:tc>
                <a:tc rowSpan="4">
                  <a:txBody>
                    <a:bodyPr/>
                    <a:lstStyle/>
                    <a:p>
                      <a:pPr algn="ctr">
                        <a:buNone/>
                      </a:pPr>
                      <a:r>
                        <a:rPr lang="en-US" sz="1800" dirty="0"/>
                        <a:t>Royal Institution of Chartered Surveyors (RICS)</a:t>
                      </a:r>
                      <a:endParaRPr lang="en-US" sz="1800" dirty="0">
                        <a:latin typeface="Alexandria"/>
                      </a:endParaRPr>
                    </a:p>
                  </a:txBody>
                  <a:tcPr marL="17833" marR="17833" marT="8917" marB="8917" anchor="ctr">
                    <a:solidFill>
                      <a:schemeClr val="bg1"/>
                    </a:solidFill>
                  </a:tcPr>
                </a:tc>
                <a:tc rowSpan="4">
                  <a:txBody>
                    <a:bodyPr/>
                    <a:lstStyle/>
                    <a:p>
                      <a:pPr algn="ctr">
                        <a:buNone/>
                      </a:pPr>
                      <a:r>
                        <a:rPr lang="en-US" sz="1800" dirty="0"/>
                        <a:t>International / Professional</a:t>
                      </a:r>
                      <a:endParaRPr lang="en-US" sz="1800" dirty="0">
                        <a:latin typeface="Alexandria"/>
                      </a:endParaRPr>
                    </a:p>
                  </a:txBody>
                  <a:tcPr marL="17833" marR="17833" marT="8917" marB="8917" anchor="ctr">
                    <a:solidFill>
                      <a:schemeClr val="bg1"/>
                    </a:solidFill>
                  </a:tcPr>
                </a:tc>
                <a:tc rowSpan="4">
                  <a:txBody>
                    <a:bodyPr/>
                    <a:lstStyle/>
                    <a:p>
                      <a:pPr algn="ctr">
                        <a:buNone/>
                      </a:pPr>
                      <a:r>
                        <a:rPr lang="en-US" sz="1800" dirty="0"/>
                        <a:t>To ensure </a:t>
                      </a:r>
                      <a:r>
                        <a:rPr lang="en-US" sz="1800" b="1" dirty="0"/>
                        <a:t>integrity, independence, and quality</a:t>
                      </a:r>
                      <a:r>
                        <a:rPr lang="en-US" sz="1800" dirty="0"/>
                        <a:t> of valuation reports while building </a:t>
                      </a:r>
                      <a:r>
                        <a:rPr lang="en-US" sz="1800" b="1" dirty="0"/>
                        <a:t>user confidence and protecting the public interest</a:t>
                      </a:r>
                      <a:endParaRPr lang="en-US" sz="1800" dirty="0">
                        <a:latin typeface="Alexandria"/>
                      </a:endParaRPr>
                    </a:p>
                  </a:txBody>
                  <a:tcPr marL="17833" marR="17833" marT="8917" marB="8917" anchor="ctr">
                    <a:solidFill>
                      <a:schemeClr val="bg1"/>
                    </a:solidFill>
                  </a:tcPr>
                </a:tc>
                <a:tc>
                  <a:txBody>
                    <a:bodyPr/>
                    <a:lstStyle/>
                    <a:p>
                      <a:pPr algn="l">
                        <a:buNone/>
                      </a:pPr>
                      <a:r>
                        <a:rPr lang="en-US" sz="1800" dirty="0"/>
                        <a:t>• Promote </a:t>
                      </a:r>
                      <a:r>
                        <a:rPr lang="en-US" sz="1800" b="1" dirty="0"/>
                        <a:t>ethical and professional conduct</a:t>
                      </a:r>
                      <a:r>
                        <a:rPr lang="en-US" sz="1800" dirty="0"/>
                        <a:t> of valuers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4095121125"/>
                  </a:ext>
                </a:extLst>
              </a:tr>
              <a:tr h="561988">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a:txBody>
                    <a:bodyPr/>
                    <a:lstStyle/>
                    <a:p>
                      <a:pPr algn="l">
                        <a:buNone/>
                      </a:pPr>
                      <a:r>
                        <a:rPr lang="en-US" sz="1800" dirty="0"/>
                        <a:t>• Ensure </a:t>
                      </a:r>
                      <a:r>
                        <a:rPr lang="en-US" sz="1800" b="1" dirty="0"/>
                        <a:t>consistency and quality</a:t>
                      </a:r>
                      <a:r>
                        <a:rPr lang="en-US" sz="1800" dirty="0"/>
                        <a:t> in the preparation of valuation reports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960839849"/>
                  </a:ext>
                </a:extLst>
              </a:tr>
              <a:tr h="445892">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a:txBody>
                    <a:bodyPr/>
                    <a:lstStyle/>
                    <a:p>
                      <a:pPr algn="l">
                        <a:buNone/>
                      </a:pPr>
                      <a:r>
                        <a:rPr lang="en-US" sz="1800" dirty="0"/>
                        <a:t>• Protect the </a:t>
                      </a:r>
                      <a:r>
                        <a:rPr lang="en-US" sz="1800" b="1" dirty="0"/>
                        <a:t>public interest and end-users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2405719377"/>
                  </a:ext>
                </a:extLst>
              </a:tr>
              <a:tr h="999716">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a:txBody>
                    <a:bodyPr/>
                    <a:lstStyle/>
                    <a:p>
                      <a:pPr algn="l">
                        <a:buNone/>
                      </a:pPr>
                      <a:r>
                        <a:rPr lang="en-US" sz="1800" dirty="0"/>
                        <a:t>• Align professional practice with </a:t>
                      </a:r>
                      <a:r>
                        <a:rPr lang="en-US" sz="1800" b="1" dirty="0"/>
                        <a:t>IVS</a:t>
                      </a:r>
                      <a:r>
                        <a:rPr lang="en-US" sz="1800" dirty="0"/>
                        <a:t> while adding </a:t>
                      </a:r>
                      <a:r>
                        <a:rPr lang="en-US" sz="1800" b="1" dirty="0"/>
                        <a:t>detailed professional requirements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2668777759"/>
                  </a:ext>
                </a:extLst>
              </a:tr>
            </a:tbl>
          </a:graphicData>
        </a:graphic>
      </p:graphicFrame>
      <p:sp>
        <p:nvSpPr>
          <p:cNvPr id="4" name="TextBox 3">
            <a:extLst>
              <a:ext uri="{FF2B5EF4-FFF2-40B4-BE49-F238E27FC236}">
                <a16:creationId xmlns:a16="http://schemas.microsoft.com/office/drawing/2014/main" id="{BDC4FEB4-427A-DAAA-070B-FC01FFF5D6EB}"/>
              </a:ext>
            </a:extLst>
          </p:cNvPr>
          <p:cNvSpPr txBox="1"/>
          <p:nvPr/>
        </p:nvSpPr>
        <p:spPr>
          <a:xfrm>
            <a:off x="3062015" y="861123"/>
            <a:ext cx="6098582" cy="430887"/>
          </a:xfrm>
          <a:prstGeom prst="rect">
            <a:avLst/>
          </a:prstGeom>
          <a:noFill/>
        </p:spPr>
        <p:txBody>
          <a:bodyPr wrap="square">
            <a:spAutoFit/>
          </a:bodyPr>
          <a:lstStyle/>
          <a:p>
            <a:pPr marL="342900" indent="-342900" algn="ctr">
              <a:buFont typeface="Wingdings" panose="05000000000000000000" pitchFamily="2" charset="2"/>
              <a:buChar char="Ø"/>
            </a:pPr>
            <a:r>
              <a:rPr lang="en-US" sz="2200" b="1" dirty="0">
                <a:solidFill>
                  <a:srgbClr val="0070C0"/>
                </a:solidFill>
                <a:latin typeface="Alexandria"/>
              </a:rPr>
              <a:t>Comparative Table of Valuation Standards</a:t>
            </a:r>
          </a:p>
        </p:txBody>
      </p:sp>
    </p:spTree>
    <p:extLst>
      <p:ext uri="{BB962C8B-B14F-4D97-AF65-F5344CB8AC3E}">
        <p14:creationId xmlns:p14="http://schemas.microsoft.com/office/powerpoint/2010/main" val="146973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090BF-D05D-8D07-12EF-9B533B8B355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D7E0AF6-F8E4-63D8-CB7D-77B32E29DDD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EE4430D-E6AC-3EC9-B7D4-1C6DAEBB7D47}"/>
              </a:ext>
            </a:extLst>
          </p:cNvPr>
          <p:cNvSpPr txBox="1"/>
          <p:nvPr/>
        </p:nvSpPr>
        <p:spPr>
          <a:xfrm>
            <a:off x="3226853" y="619964"/>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Real Estate Valuation</a:t>
            </a:r>
          </a:p>
        </p:txBody>
      </p:sp>
      <p:pic>
        <p:nvPicPr>
          <p:cNvPr id="5" name="Graphic 21">
            <a:extLst>
              <a:ext uri="{FF2B5EF4-FFF2-40B4-BE49-F238E27FC236}">
                <a16:creationId xmlns:a16="http://schemas.microsoft.com/office/drawing/2014/main" id="{842C49BE-5272-7173-4D94-320D550438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a:extLst>
              <a:ext uri="{FF2B5EF4-FFF2-40B4-BE49-F238E27FC236}">
                <a16:creationId xmlns:a16="http://schemas.microsoft.com/office/drawing/2014/main" id="{F45FE55E-BCD4-6682-7E82-05BC74325267}"/>
              </a:ext>
            </a:extLst>
          </p:cNvPr>
          <p:cNvGraphicFramePr>
            <a:graphicFrameLocks noGrp="1"/>
          </p:cNvGraphicFramePr>
          <p:nvPr>
            <p:extLst>
              <p:ext uri="{D42A27DB-BD31-4B8C-83A1-F6EECF244321}">
                <p14:modId xmlns:p14="http://schemas.microsoft.com/office/powerpoint/2010/main" val="3140145772"/>
              </p:ext>
            </p:extLst>
          </p:nvPr>
        </p:nvGraphicFramePr>
        <p:xfrm>
          <a:off x="180431" y="1218113"/>
          <a:ext cx="11861750" cy="3727372"/>
        </p:xfrm>
        <a:graphic>
          <a:graphicData uri="http://schemas.openxmlformats.org/drawingml/2006/table">
            <a:tbl>
              <a:tblPr>
                <a:tableStyleId>{22838BEF-8BB2-4498-84A7-C5851F593DF1}</a:tableStyleId>
              </a:tblPr>
              <a:tblGrid>
                <a:gridCol w="1245413">
                  <a:extLst>
                    <a:ext uri="{9D8B030D-6E8A-4147-A177-3AD203B41FA5}">
                      <a16:colId xmlns:a16="http://schemas.microsoft.com/office/drawing/2014/main" val="578957602"/>
                    </a:ext>
                  </a:extLst>
                </a:gridCol>
                <a:gridCol w="1255363">
                  <a:extLst>
                    <a:ext uri="{9D8B030D-6E8A-4147-A177-3AD203B41FA5}">
                      <a16:colId xmlns:a16="http://schemas.microsoft.com/office/drawing/2014/main" val="3729949113"/>
                    </a:ext>
                  </a:extLst>
                </a:gridCol>
                <a:gridCol w="960895">
                  <a:extLst>
                    <a:ext uri="{9D8B030D-6E8A-4147-A177-3AD203B41FA5}">
                      <a16:colId xmlns:a16="http://schemas.microsoft.com/office/drawing/2014/main" val="2340921263"/>
                    </a:ext>
                  </a:extLst>
                </a:gridCol>
                <a:gridCol w="1828800">
                  <a:extLst>
                    <a:ext uri="{9D8B030D-6E8A-4147-A177-3AD203B41FA5}">
                      <a16:colId xmlns:a16="http://schemas.microsoft.com/office/drawing/2014/main" val="645902407"/>
                    </a:ext>
                  </a:extLst>
                </a:gridCol>
                <a:gridCol w="6571279">
                  <a:extLst>
                    <a:ext uri="{9D8B030D-6E8A-4147-A177-3AD203B41FA5}">
                      <a16:colId xmlns:a16="http://schemas.microsoft.com/office/drawing/2014/main" val="2199897236"/>
                    </a:ext>
                  </a:extLst>
                </a:gridCol>
              </a:tblGrid>
              <a:tr h="741971">
                <a:tc>
                  <a:txBody>
                    <a:bodyPr/>
                    <a:lstStyle/>
                    <a:p>
                      <a:pPr algn="ctr">
                        <a:buNone/>
                      </a:pPr>
                      <a:r>
                        <a:rPr lang="en-US" sz="2000" b="1" dirty="0">
                          <a:latin typeface="Alexandria"/>
                        </a:rPr>
                        <a:t>Standard</a:t>
                      </a:r>
                    </a:p>
                  </a:txBody>
                  <a:tcPr marL="17833" marR="17833" marT="8917" marB="8917" anchor="ctr"/>
                </a:tc>
                <a:tc>
                  <a:txBody>
                    <a:bodyPr/>
                    <a:lstStyle/>
                    <a:p>
                      <a:pPr algn="ctr">
                        <a:buNone/>
                      </a:pPr>
                      <a:r>
                        <a:rPr lang="en-US" sz="2000" b="1" dirty="0">
                          <a:latin typeface="Alexandria"/>
                        </a:rPr>
                        <a:t>Issuing Body</a:t>
                      </a:r>
                    </a:p>
                  </a:txBody>
                  <a:tcPr marL="17833" marR="17833" marT="8917" marB="8917" anchor="ctr"/>
                </a:tc>
                <a:tc>
                  <a:txBody>
                    <a:bodyPr/>
                    <a:lstStyle/>
                    <a:p>
                      <a:pPr algn="ctr">
                        <a:buNone/>
                      </a:pPr>
                      <a:r>
                        <a:rPr lang="en-US" sz="2000" b="1" dirty="0">
                          <a:latin typeface="Alexandria"/>
                        </a:rPr>
                        <a:t>Scope</a:t>
                      </a:r>
                    </a:p>
                  </a:txBody>
                  <a:tcPr marL="17833" marR="17833" marT="8917" marB="8917" anchor="ctr"/>
                </a:tc>
                <a:tc>
                  <a:txBody>
                    <a:bodyPr/>
                    <a:lstStyle/>
                    <a:p>
                      <a:pPr algn="ctr">
                        <a:buNone/>
                      </a:pPr>
                      <a:r>
                        <a:rPr lang="en-US" sz="2000" b="1" dirty="0">
                          <a:latin typeface="Alexandria"/>
                        </a:rPr>
                        <a:t>Main Objective</a:t>
                      </a:r>
                    </a:p>
                  </a:txBody>
                  <a:tcPr marL="17833" marR="17833" marT="8917" marB="8917" anchor="ctr"/>
                </a:tc>
                <a:tc>
                  <a:txBody>
                    <a:bodyPr/>
                    <a:lstStyle/>
                    <a:p>
                      <a:pPr algn="ctr">
                        <a:buNone/>
                      </a:pPr>
                      <a:r>
                        <a:rPr lang="en-US" sz="2000" b="1" dirty="0">
                          <a:latin typeface="Alexandria"/>
                        </a:rPr>
                        <a:t>Sub-Objectives</a:t>
                      </a:r>
                    </a:p>
                  </a:txBody>
                  <a:tcPr marL="17833" marR="17833" marT="8917" marB="8917" anchor="ctr"/>
                </a:tc>
                <a:extLst>
                  <a:ext uri="{0D108BD9-81ED-4DB2-BD59-A6C34878D82A}">
                    <a16:rowId xmlns:a16="http://schemas.microsoft.com/office/drawing/2014/main" val="3254087852"/>
                  </a:ext>
                </a:extLst>
              </a:tr>
              <a:tr h="580914">
                <a:tc rowSpan="4">
                  <a:txBody>
                    <a:bodyPr/>
                    <a:lstStyle/>
                    <a:p>
                      <a:pPr algn="ctr">
                        <a:buNone/>
                      </a:pPr>
                      <a:r>
                        <a:rPr lang="en-US" sz="1800" b="1" dirty="0">
                          <a:latin typeface="Alexandria"/>
                        </a:rPr>
                        <a:t>EVS </a:t>
                      </a:r>
                      <a:r>
                        <a:rPr lang="en-US" sz="1800" dirty="0">
                          <a:latin typeface="Alexandria"/>
                        </a:rPr>
                        <a:t>European Valuation Standards</a:t>
                      </a:r>
                    </a:p>
                  </a:txBody>
                  <a:tcPr marL="17833" marR="17833" marT="8917" marB="8917" anchor="ctr">
                    <a:solidFill>
                      <a:schemeClr val="bg1"/>
                    </a:solidFill>
                  </a:tcPr>
                </a:tc>
                <a:tc rowSpan="4">
                  <a:txBody>
                    <a:bodyPr/>
                    <a:lstStyle/>
                    <a:p>
                      <a:pPr algn="ctr">
                        <a:buNone/>
                      </a:pPr>
                      <a:r>
                        <a:rPr lang="en-US" sz="1800" dirty="0">
                          <a:latin typeface="Alexandria"/>
                        </a:rPr>
                        <a:t>The European Group of Valuers’ Associations (TEGOVA)</a:t>
                      </a:r>
                    </a:p>
                  </a:txBody>
                  <a:tcPr marL="17833" marR="17833" marT="8917" marB="8917" anchor="ctr">
                    <a:solidFill>
                      <a:schemeClr val="bg1"/>
                    </a:solidFill>
                  </a:tcPr>
                </a:tc>
                <a:tc rowSpan="4">
                  <a:txBody>
                    <a:bodyPr/>
                    <a:lstStyle/>
                    <a:p>
                      <a:pPr algn="ctr">
                        <a:buNone/>
                      </a:pPr>
                      <a:r>
                        <a:rPr lang="en-US" sz="1800" dirty="0">
                          <a:latin typeface="Alexandria"/>
                        </a:rPr>
                        <a:t>European</a:t>
                      </a:r>
                    </a:p>
                  </a:txBody>
                  <a:tcPr marL="17833" marR="17833" marT="8917" marB="8917" anchor="ctr">
                    <a:solidFill>
                      <a:schemeClr val="bg1"/>
                    </a:solidFill>
                  </a:tcPr>
                </a:tc>
                <a:tc rowSpan="4">
                  <a:txBody>
                    <a:bodyPr/>
                    <a:lstStyle/>
                    <a:p>
                      <a:pPr algn="ctr">
                        <a:buNone/>
                      </a:pPr>
                      <a:r>
                        <a:rPr lang="en-US" sz="1800" dirty="0">
                          <a:latin typeface="Alexandria"/>
                        </a:rPr>
                        <a:t>To </a:t>
                      </a:r>
                      <a:r>
                        <a:rPr lang="en-US" sz="1800" b="1" dirty="0">
                          <a:latin typeface="Alexandria"/>
                        </a:rPr>
                        <a:t>align valuation practice with European legal and regulatory frameworks</a:t>
                      </a:r>
                      <a:r>
                        <a:rPr lang="en-US" sz="1800" dirty="0">
                          <a:latin typeface="Alexandria"/>
                        </a:rPr>
                        <a:t> and enhance consistency and applicability</a:t>
                      </a:r>
                    </a:p>
                  </a:txBody>
                  <a:tcPr marL="17833" marR="17833" marT="8917" marB="8917" anchor="ctr">
                    <a:solidFill>
                      <a:schemeClr val="bg1"/>
                    </a:solidFill>
                  </a:tcPr>
                </a:tc>
                <a:tc>
                  <a:txBody>
                    <a:bodyPr/>
                    <a:lstStyle/>
                    <a:p>
                      <a:pPr>
                        <a:buNone/>
                      </a:pPr>
                      <a:r>
                        <a:rPr lang="en-US" sz="1800" dirty="0">
                          <a:latin typeface="Alexandria"/>
                        </a:rPr>
                        <a:t>• Support </a:t>
                      </a:r>
                      <a:r>
                        <a:rPr lang="en-US" sz="1800" b="1" dirty="0">
                          <a:latin typeface="Alexandria"/>
                        </a:rPr>
                        <a:t>consistency of valuations</a:t>
                      </a:r>
                      <a:r>
                        <a:rPr lang="en-US" sz="1800" dirty="0">
                          <a:latin typeface="Alexandria"/>
                        </a:rPr>
                        <a:t> across European countries</a:t>
                      </a:r>
                    </a:p>
                  </a:txBody>
                  <a:tcPr marL="17833" marR="17833" marT="8917" marB="8917" anchor="ctr">
                    <a:solidFill>
                      <a:schemeClr val="bg1"/>
                    </a:solidFill>
                  </a:tcPr>
                </a:tc>
                <a:extLst>
                  <a:ext uri="{0D108BD9-81ED-4DB2-BD59-A6C34878D82A}">
                    <a16:rowId xmlns:a16="http://schemas.microsoft.com/office/drawing/2014/main" val="2061803393"/>
                  </a:ext>
                </a:extLst>
              </a:tr>
              <a:tr h="672748">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a:txBody>
                    <a:bodyPr/>
                    <a:lstStyle/>
                    <a:p>
                      <a:pPr>
                        <a:buNone/>
                      </a:pPr>
                      <a:r>
                        <a:rPr lang="en-US" sz="1800" dirty="0">
                          <a:latin typeface="Alexandria"/>
                        </a:rPr>
                        <a:t>• Ensure compliance with </a:t>
                      </a:r>
                      <a:r>
                        <a:rPr lang="en-US" sz="1800" b="1" dirty="0">
                          <a:latin typeface="Alexandria"/>
                        </a:rPr>
                        <a:t>European and national legislation</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586433176"/>
                  </a:ext>
                </a:extLst>
              </a:tr>
              <a:tr h="745476">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a:txBody>
                    <a:bodyPr/>
                    <a:lstStyle/>
                    <a:p>
                      <a:pPr>
                        <a:buNone/>
                      </a:pPr>
                      <a:r>
                        <a:rPr lang="en-US" sz="1800" dirty="0">
                          <a:latin typeface="Alexandria"/>
                        </a:rPr>
                        <a:t>• Facilitate </a:t>
                      </a:r>
                      <a:r>
                        <a:rPr lang="en-US" sz="1800" b="1" dirty="0">
                          <a:latin typeface="Alexandria"/>
                        </a:rPr>
                        <a:t>practical application of standards</a:t>
                      </a:r>
                      <a:r>
                        <a:rPr lang="en-US" sz="1800" dirty="0">
                          <a:latin typeface="Alexandria"/>
                        </a:rPr>
                        <a:t> by valuers and public authorities</a:t>
                      </a:r>
                    </a:p>
                  </a:txBody>
                  <a:tcPr marL="17833" marR="17833" marT="8917" marB="8917" anchor="ctr">
                    <a:solidFill>
                      <a:schemeClr val="bg1"/>
                    </a:solidFill>
                  </a:tcPr>
                </a:tc>
                <a:extLst>
                  <a:ext uri="{0D108BD9-81ED-4DB2-BD59-A6C34878D82A}">
                    <a16:rowId xmlns:a16="http://schemas.microsoft.com/office/drawing/2014/main" val="4230165585"/>
                  </a:ext>
                </a:extLst>
              </a:tr>
              <a:tr h="986263">
                <a:tc vMerge="1">
                  <a:txBody>
                    <a:bodyPr/>
                    <a:lstStyle/>
                    <a:p>
                      <a:pPr>
                        <a:buNone/>
                      </a:pPr>
                      <a:endParaRPr lang="en-US" sz="1800" dirty="0">
                        <a:latin typeface="Alexandria"/>
                      </a:endParaRPr>
                    </a:p>
                  </a:txBody>
                  <a:tcPr marL="17833" marR="17833" marT="8917" marB="8917" anchor="ctr"/>
                </a:tc>
                <a:tc vMerge="1">
                  <a:txBody>
                    <a:bodyPr/>
                    <a:lstStyle/>
                    <a:p>
                      <a:pPr>
                        <a:buNone/>
                      </a:pPr>
                      <a:endParaRPr lang="sv-SE"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vMerge="1">
                  <a:txBody>
                    <a:bodyPr/>
                    <a:lstStyle/>
                    <a:p>
                      <a:pPr>
                        <a:buNone/>
                      </a:pPr>
                      <a:endParaRPr lang="en-US" sz="1800" dirty="0">
                        <a:latin typeface="Alexandria"/>
                      </a:endParaRPr>
                    </a:p>
                  </a:txBody>
                  <a:tcPr marL="17833" marR="17833" marT="8917" marB="8917" anchor="ctr"/>
                </a:tc>
                <a:tc>
                  <a:txBody>
                    <a:bodyPr/>
                    <a:lstStyle/>
                    <a:p>
                      <a:pPr>
                        <a:buNone/>
                      </a:pPr>
                      <a:r>
                        <a:rPr lang="en-US" sz="1800" dirty="0">
                          <a:latin typeface="Alexandria"/>
                        </a:rPr>
                        <a:t>• Support </a:t>
                      </a:r>
                      <a:r>
                        <a:rPr lang="en-US" sz="1800" b="1" dirty="0">
                          <a:latin typeface="Alexandria"/>
                        </a:rPr>
                        <a:t>regulatory, tax, and planning uses</a:t>
                      </a:r>
                      <a:endParaRPr lang="en-US" sz="1800" dirty="0">
                        <a:latin typeface="Alexandria"/>
                      </a:endParaRPr>
                    </a:p>
                  </a:txBody>
                  <a:tcPr marL="17833" marR="17833" marT="8917" marB="8917" anchor="ctr">
                    <a:solidFill>
                      <a:schemeClr val="bg1"/>
                    </a:solidFill>
                  </a:tcPr>
                </a:tc>
                <a:extLst>
                  <a:ext uri="{0D108BD9-81ED-4DB2-BD59-A6C34878D82A}">
                    <a16:rowId xmlns:a16="http://schemas.microsoft.com/office/drawing/2014/main" val="3624746061"/>
                  </a:ext>
                </a:extLst>
              </a:tr>
            </a:tbl>
          </a:graphicData>
        </a:graphic>
      </p:graphicFrame>
    </p:spTree>
    <p:extLst>
      <p:ext uri="{BB962C8B-B14F-4D97-AF65-F5344CB8AC3E}">
        <p14:creationId xmlns:p14="http://schemas.microsoft.com/office/powerpoint/2010/main" val="2395440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6D02-13E7-4767-F7F7-CE1D08D4C8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4C030F4-E9C4-A8E4-2A49-5DFAB245AA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767824F2-FD47-F914-554E-DFAB22B4F97E}"/>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Introduction to Real Estate Valuation</a:t>
            </a:r>
          </a:p>
        </p:txBody>
      </p:sp>
      <p:pic>
        <p:nvPicPr>
          <p:cNvPr id="5" name="Graphic 21">
            <a:extLst>
              <a:ext uri="{FF2B5EF4-FFF2-40B4-BE49-F238E27FC236}">
                <a16:creationId xmlns:a16="http://schemas.microsoft.com/office/drawing/2014/main" id="{EE3EA2C7-96BE-487C-A128-54F2D017BB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4D45C4C-4191-965E-21A4-2EB127DBA378}"/>
              </a:ext>
            </a:extLst>
          </p:cNvPr>
          <p:cNvSpPr txBox="1"/>
          <p:nvPr/>
        </p:nvSpPr>
        <p:spPr>
          <a:xfrm>
            <a:off x="1780672" y="2068026"/>
            <a:ext cx="9926287" cy="1545038"/>
          </a:xfrm>
          <a:prstGeom prst="rect">
            <a:avLst/>
          </a:prstGeom>
          <a:solidFill>
            <a:schemeClr val="bg1"/>
          </a:solidFill>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An individual, group of individuals or individual within an entity, regardless of whether employed (internal) or engaged (contracted/external), possessing the necessary qualifications, ability and experience to execute a valuation in an objective, unbiased, ethical and competent manner. </a:t>
            </a:r>
          </a:p>
        </p:txBody>
      </p:sp>
      <p:sp>
        <p:nvSpPr>
          <p:cNvPr id="13" name="TextBox 12">
            <a:extLst>
              <a:ext uri="{FF2B5EF4-FFF2-40B4-BE49-F238E27FC236}">
                <a16:creationId xmlns:a16="http://schemas.microsoft.com/office/drawing/2014/main" id="{0B6A2DF5-DF3F-72E7-4E42-1D4C95ED2BF4}"/>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The Definition of the Valuer:</a:t>
            </a:r>
          </a:p>
        </p:txBody>
      </p:sp>
      <p:sp>
        <p:nvSpPr>
          <p:cNvPr id="14" name="TextBox 13">
            <a:extLst>
              <a:ext uri="{FF2B5EF4-FFF2-40B4-BE49-F238E27FC236}">
                <a16:creationId xmlns:a16="http://schemas.microsoft.com/office/drawing/2014/main" id="{55C60537-BCE3-1A9F-1965-AD0276A9169C}"/>
              </a:ext>
            </a:extLst>
          </p:cNvPr>
          <p:cNvSpPr txBox="1"/>
          <p:nvPr/>
        </p:nvSpPr>
        <p:spPr>
          <a:xfrm>
            <a:off x="1780671" y="4147967"/>
            <a:ext cx="9926287" cy="435056"/>
          </a:xfrm>
          <a:prstGeom prst="rect">
            <a:avLst/>
          </a:prstGeom>
          <a:solidFill>
            <a:schemeClr val="bg1"/>
          </a:solidFill>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In some jurisdictions, licensing is required before one can act as a valuer.</a:t>
            </a:r>
            <a:endParaRPr lang="ar-SY" sz="2000" dirty="0">
              <a:solidFill>
                <a:prstClr val="black"/>
              </a:solidFill>
              <a:latin typeface="Alexandria"/>
            </a:endParaRPr>
          </a:p>
        </p:txBody>
      </p:sp>
      <p:sp>
        <p:nvSpPr>
          <p:cNvPr id="15" name="TextBox 14">
            <a:extLst>
              <a:ext uri="{FF2B5EF4-FFF2-40B4-BE49-F238E27FC236}">
                <a16:creationId xmlns:a16="http://schemas.microsoft.com/office/drawing/2014/main" id="{E929BE1C-462B-8551-FCE2-5EBB305C78D0}"/>
              </a:ext>
            </a:extLst>
          </p:cNvPr>
          <p:cNvSpPr txBox="1"/>
          <p:nvPr/>
        </p:nvSpPr>
        <p:spPr>
          <a:xfrm>
            <a:off x="1780672" y="5117927"/>
            <a:ext cx="9926287" cy="806375"/>
          </a:xfrm>
          <a:prstGeom prst="rect">
            <a:avLst/>
          </a:prstGeom>
          <a:solidFill>
            <a:schemeClr val="bg1"/>
          </a:solidFill>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Each valuation must provide an informed and independent opinion of value supported by a recognized basis or bases of valuation.</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6" name="Flowchart: Sequential Access Storage 15">
            <a:extLst>
              <a:ext uri="{FF2B5EF4-FFF2-40B4-BE49-F238E27FC236}">
                <a16:creationId xmlns:a16="http://schemas.microsoft.com/office/drawing/2014/main" id="{D4F5F08A-F374-D7CE-5C16-556C8291B999}"/>
              </a:ext>
            </a:extLst>
          </p:cNvPr>
          <p:cNvSpPr/>
          <p:nvPr/>
        </p:nvSpPr>
        <p:spPr>
          <a:xfrm>
            <a:off x="32084" y="3154809"/>
            <a:ext cx="1600240" cy="1428214"/>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Who does it?</a:t>
            </a:r>
          </a:p>
          <a:p>
            <a:endParaRPr lang="en-US" sz="2000" b="1" dirty="0">
              <a:solidFill>
                <a:schemeClr val="bg1"/>
              </a:solidFill>
              <a:latin typeface="Alexandria"/>
            </a:endParaRPr>
          </a:p>
        </p:txBody>
      </p:sp>
    </p:spTree>
    <p:extLst>
      <p:ext uri="{BB962C8B-B14F-4D97-AF65-F5344CB8AC3E}">
        <p14:creationId xmlns:p14="http://schemas.microsoft.com/office/powerpoint/2010/main" val="171181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0-#ppt_w/2"/>
                                          </p:val>
                                        </p:tav>
                                        <p:tav tm="100000">
                                          <p:val>
                                            <p:strVal val="#ppt_x"/>
                                          </p:val>
                                        </p:tav>
                                      </p:tavLst>
                                    </p:anim>
                                    <p:anim calcmode="lin" valueType="num">
                                      <p:cBhvr additive="base">
                                        <p:cTn id="1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11581-3A8E-4D32-4D0D-D243080CA51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21C3F9B-AFCE-7A6B-E3FB-465B8CB6087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2F3E078-585B-79BC-0ABC-8097350F8F29}"/>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Real Estate Valuation</a:t>
            </a:r>
          </a:p>
        </p:txBody>
      </p:sp>
      <p:pic>
        <p:nvPicPr>
          <p:cNvPr id="5" name="Graphic 21">
            <a:extLst>
              <a:ext uri="{FF2B5EF4-FFF2-40B4-BE49-F238E27FC236}">
                <a16:creationId xmlns:a16="http://schemas.microsoft.com/office/drawing/2014/main" id="{BEAA11B2-C98B-D667-CE65-ED7E98F5DF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CCD442F3-BB52-E366-F29D-C08F3D31637E}"/>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The Importance of Real Estate Valuation:</a:t>
            </a:r>
          </a:p>
        </p:txBody>
      </p:sp>
      <p:sp>
        <p:nvSpPr>
          <p:cNvPr id="4" name="Flowchart: Sequential Access Storage 3">
            <a:extLst>
              <a:ext uri="{FF2B5EF4-FFF2-40B4-BE49-F238E27FC236}">
                <a16:creationId xmlns:a16="http://schemas.microsoft.com/office/drawing/2014/main" id="{1E498EEC-70CF-7CB4-6E26-7516B37A96B2}"/>
              </a:ext>
            </a:extLst>
          </p:cNvPr>
          <p:cNvSpPr/>
          <p:nvPr/>
        </p:nvSpPr>
        <p:spPr>
          <a:xfrm>
            <a:off x="0" y="2174054"/>
            <a:ext cx="3626069" cy="1428214"/>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Why do We need a Real Estate Valuation?</a:t>
            </a:r>
          </a:p>
          <a:p>
            <a:endParaRPr lang="en-US" sz="2000" b="1" dirty="0">
              <a:solidFill>
                <a:schemeClr val="bg1"/>
              </a:solidFill>
              <a:latin typeface="Alexandria"/>
            </a:endParaRPr>
          </a:p>
        </p:txBody>
      </p:sp>
      <p:sp>
        <p:nvSpPr>
          <p:cNvPr id="8" name="TextBox 7">
            <a:extLst>
              <a:ext uri="{FF2B5EF4-FFF2-40B4-BE49-F238E27FC236}">
                <a16:creationId xmlns:a16="http://schemas.microsoft.com/office/drawing/2014/main" id="{23A23401-5C75-D25E-F4D6-04E1C568023D}"/>
              </a:ext>
            </a:extLst>
          </p:cNvPr>
          <p:cNvSpPr txBox="1"/>
          <p:nvPr/>
        </p:nvSpPr>
        <p:spPr>
          <a:xfrm>
            <a:off x="3786021" y="2197702"/>
            <a:ext cx="7937488" cy="437043"/>
          </a:xfrm>
          <a:prstGeom prst="rect">
            <a:avLst/>
          </a:prstGeom>
          <a:solidFill>
            <a:srgbClr val="FFFFCC"/>
          </a:solidFill>
          <a:ln>
            <a:solidFill>
              <a:schemeClr val="accent1"/>
            </a:solidFill>
          </a:ln>
        </p:spPr>
        <p:txBody>
          <a:bodyPr wrap="square">
            <a:spAutoFit/>
          </a:bodyPr>
          <a:lstStyle/>
          <a:p>
            <a:pPr marL="457200" indent="-457200">
              <a:lnSpc>
                <a:spcPct val="120000"/>
              </a:lnSpc>
              <a:spcAft>
                <a:spcPts val="600"/>
              </a:spcAft>
              <a:buFont typeface="Wingdings" panose="05000000000000000000" pitchFamily="2" charset="2"/>
              <a:buChar char="v"/>
            </a:pPr>
            <a:r>
              <a:rPr lang="en-US" sz="2000" b="1" dirty="0">
                <a:latin typeface="Alexandria"/>
              </a:rPr>
              <a:t>Real Estate Valuation as a Core Component of the Financial System</a:t>
            </a:r>
          </a:p>
        </p:txBody>
      </p:sp>
      <p:sp>
        <p:nvSpPr>
          <p:cNvPr id="2" name="TextBox 1">
            <a:extLst>
              <a:ext uri="{FF2B5EF4-FFF2-40B4-BE49-F238E27FC236}">
                <a16:creationId xmlns:a16="http://schemas.microsoft.com/office/drawing/2014/main" id="{AAFC8330-E6FA-B666-92D5-3F5E9666C1F6}"/>
              </a:ext>
            </a:extLst>
          </p:cNvPr>
          <p:cNvSpPr txBox="1"/>
          <p:nvPr/>
        </p:nvSpPr>
        <p:spPr>
          <a:xfrm>
            <a:off x="3800204" y="2909676"/>
            <a:ext cx="7937488" cy="437043"/>
          </a:xfrm>
          <a:prstGeom prst="rect">
            <a:avLst/>
          </a:prstGeom>
          <a:solidFill>
            <a:srgbClr val="FFFFCC"/>
          </a:solidFill>
          <a:ln>
            <a:solidFill>
              <a:schemeClr val="accent1"/>
            </a:solidFill>
          </a:ln>
        </p:spPr>
        <p:txBody>
          <a:bodyPr wrap="square">
            <a:spAutoFit/>
          </a:bodyPr>
          <a:lstStyle/>
          <a:p>
            <a:pPr marL="457200" indent="-457200">
              <a:lnSpc>
                <a:spcPct val="120000"/>
              </a:lnSpc>
              <a:spcAft>
                <a:spcPts val="600"/>
              </a:spcAft>
              <a:buFont typeface="Wingdings" panose="05000000000000000000" pitchFamily="2" charset="2"/>
              <a:buChar char="v"/>
            </a:pPr>
            <a:r>
              <a:rPr lang="en-US" sz="2000" b="1" dirty="0">
                <a:latin typeface="Alexandria"/>
              </a:rPr>
              <a:t>The Role of Real Estate Valuation in Legal and Regulatory Contexts</a:t>
            </a:r>
          </a:p>
        </p:txBody>
      </p:sp>
      <p:sp>
        <p:nvSpPr>
          <p:cNvPr id="3" name="TextBox 2">
            <a:extLst>
              <a:ext uri="{FF2B5EF4-FFF2-40B4-BE49-F238E27FC236}">
                <a16:creationId xmlns:a16="http://schemas.microsoft.com/office/drawing/2014/main" id="{BF52DE0E-C216-84C5-6F17-DBA95F407E8A}"/>
              </a:ext>
            </a:extLst>
          </p:cNvPr>
          <p:cNvSpPr txBox="1"/>
          <p:nvPr/>
        </p:nvSpPr>
        <p:spPr>
          <a:xfrm>
            <a:off x="3786021" y="3659896"/>
            <a:ext cx="7937488" cy="806375"/>
          </a:xfrm>
          <a:prstGeom prst="rect">
            <a:avLst/>
          </a:prstGeom>
          <a:solidFill>
            <a:srgbClr val="FFFFCC"/>
          </a:solidFill>
          <a:ln>
            <a:solidFill>
              <a:schemeClr val="accent1"/>
            </a:solidFill>
          </a:ln>
        </p:spPr>
        <p:txBody>
          <a:bodyPr wrap="square">
            <a:spAutoFit/>
          </a:bodyPr>
          <a:lstStyle/>
          <a:p>
            <a:pPr marL="457200" indent="-457200">
              <a:lnSpc>
                <a:spcPct val="120000"/>
              </a:lnSpc>
              <a:spcAft>
                <a:spcPts val="600"/>
              </a:spcAft>
              <a:buFont typeface="Wingdings" panose="05000000000000000000" pitchFamily="2" charset="2"/>
              <a:buChar char="v"/>
            </a:pPr>
            <a:r>
              <a:rPr lang="en-US" sz="2000" b="1" dirty="0">
                <a:latin typeface="Alexandria"/>
              </a:rPr>
              <a:t>The Expansion of Valuation Applications Beyond Traditional Real Estate</a:t>
            </a:r>
          </a:p>
        </p:txBody>
      </p:sp>
    </p:spTree>
    <p:extLst>
      <p:ext uri="{BB962C8B-B14F-4D97-AF65-F5344CB8AC3E}">
        <p14:creationId xmlns:p14="http://schemas.microsoft.com/office/powerpoint/2010/main" val="377864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2"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FDB67-5A6B-BBB6-367C-5FE1872444D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FD41968-23E3-A2D9-1EE3-F0A815A8DD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18C64DB4-4D90-F936-DB09-2044412AC056}"/>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Real Estate Valuation</a:t>
            </a:r>
          </a:p>
        </p:txBody>
      </p:sp>
      <p:pic>
        <p:nvPicPr>
          <p:cNvPr id="5" name="Graphic 21">
            <a:extLst>
              <a:ext uri="{FF2B5EF4-FFF2-40B4-BE49-F238E27FC236}">
                <a16:creationId xmlns:a16="http://schemas.microsoft.com/office/drawing/2014/main" id="{9DE36DAA-84D4-2D55-9354-5C0B26B8D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95783D5D-B8BA-87D2-1AFA-52BC111B73D5}"/>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The Importance of Real Estate Valuation:</a:t>
            </a:r>
          </a:p>
        </p:txBody>
      </p:sp>
      <p:sp>
        <p:nvSpPr>
          <p:cNvPr id="8" name="TextBox 7">
            <a:extLst>
              <a:ext uri="{FF2B5EF4-FFF2-40B4-BE49-F238E27FC236}">
                <a16:creationId xmlns:a16="http://schemas.microsoft.com/office/drawing/2014/main" id="{F2B062D7-46F3-7493-C5C5-B9850462F69C}"/>
              </a:ext>
            </a:extLst>
          </p:cNvPr>
          <p:cNvSpPr txBox="1"/>
          <p:nvPr/>
        </p:nvSpPr>
        <p:spPr>
          <a:xfrm>
            <a:off x="2485572" y="1805943"/>
            <a:ext cx="7937488" cy="437043"/>
          </a:xfrm>
          <a:prstGeom prst="rect">
            <a:avLst/>
          </a:prstGeom>
          <a:solidFill>
            <a:srgbClr val="FFFFCC"/>
          </a:solidFill>
          <a:ln>
            <a:solidFill>
              <a:schemeClr val="accent1"/>
            </a:solidFill>
          </a:ln>
        </p:spPr>
        <p:txBody>
          <a:bodyPr wrap="square">
            <a:spAutoFit/>
          </a:bodyPr>
          <a:lstStyle/>
          <a:p>
            <a:pPr marL="457200" marR="0" lvl="0" indent="-457200" algn="l" defTabSz="914400" rtl="0" eaLnBrk="1" fontAlgn="auto" latinLnBrk="0" hangingPunct="1">
              <a:lnSpc>
                <a:spcPct val="120000"/>
              </a:lnSpc>
              <a:spcBef>
                <a:spcPts val="0"/>
              </a:spcBef>
              <a:spcAft>
                <a:spcPts val="60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Real Estate Valuation as a Core Component of the Financial System</a:t>
            </a:r>
          </a:p>
        </p:txBody>
      </p:sp>
      <p:sp>
        <p:nvSpPr>
          <p:cNvPr id="9" name="TextBox 8">
            <a:extLst>
              <a:ext uri="{FF2B5EF4-FFF2-40B4-BE49-F238E27FC236}">
                <a16:creationId xmlns:a16="http://schemas.microsoft.com/office/drawing/2014/main" id="{7EFFDE7A-35CF-0D4B-404D-070A50A84E2C}"/>
              </a:ext>
            </a:extLst>
          </p:cNvPr>
          <p:cNvSpPr txBox="1"/>
          <p:nvPr/>
        </p:nvSpPr>
        <p:spPr>
          <a:xfrm>
            <a:off x="557940" y="2477594"/>
            <a:ext cx="11205274" cy="646331"/>
          </a:xfrm>
          <a:prstGeom prst="rect">
            <a:avLst/>
          </a:prstGeom>
          <a:noFill/>
        </p:spPr>
        <p:txBody>
          <a:bodyPr wrap="square">
            <a:spAutoFit/>
          </a:bodyPr>
          <a:lstStyle/>
          <a:p>
            <a:r>
              <a:rPr lang="en-US" b="1" dirty="0">
                <a:latin typeface="Alexandria"/>
              </a:rPr>
              <a:t>The Real Estate Valuation </a:t>
            </a:r>
            <a:r>
              <a:rPr lang="en-US" dirty="0">
                <a:latin typeface="Alexandria"/>
              </a:rPr>
              <a:t>is regarded as a fundamental component of the </a:t>
            </a:r>
            <a:r>
              <a:rPr lang="en-US" dirty="0">
                <a:solidFill>
                  <a:srgbClr val="C00000"/>
                </a:solidFill>
                <a:latin typeface="Alexandria"/>
              </a:rPr>
              <a:t>financial and economic system</a:t>
            </a:r>
            <a:r>
              <a:rPr lang="en-US" dirty="0">
                <a:latin typeface="Alexandria"/>
              </a:rPr>
              <a:t>, as financial markets and various institutions rely on it for:</a:t>
            </a:r>
          </a:p>
        </p:txBody>
      </p:sp>
      <p:sp>
        <p:nvSpPr>
          <p:cNvPr id="10" name="Arrow: Pentagon 9">
            <a:extLst>
              <a:ext uri="{FF2B5EF4-FFF2-40B4-BE49-F238E27FC236}">
                <a16:creationId xmlns:a16="http://schemas.microsoft.com/office/drawing/2014/main" id="{467DF58C-752B-FE75-815A-DFD5903DE041}"/>
              </a:ext>
            </a:extLst>
          </p:cNvPr>
          <p:cNvSpPr/>
          <p:nvPr/>
        </p:nvSpPr>
        <p:spPr>
          <a:xfrm>
            <a:off x="1510354" y="3215348"/>
            <a:ext cx="8160588"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lexandria"/>
            </a:endParaRPr>
          </a:p>
          <a:p>
            <a:pPr marL="285750" indent="-285750">
              <a:buFont typeface="Wingdings" panose="05000000000000000000" pitchFamily="2" charset="2"/>
              <a:buChar char="ü"/>
            </a:pPr>
            <a:r>
              <a:rPr lang="en-US" dirty="0">
                <a:solidFill>
                  <a:schemeClr val="tx1"/>
                </a:solidFill>
                <a:latin typeface="Alexandria"/>
              </a:rPr>
              <a:t>The recognition and inclusion of asset values in financial statements.</a:t>
            </a:r>
          </a:p>
          <a:p>
            <a:pPr algn="ctr"/>
            <a:endParaRPr lang="en-US" dirty="0"/>
          </a:p>
        </p:txBody>
      </p:sp>
      <p:sp>
        <p:nvSpPr>
          <p:cNvPr id="11" name="Arrow: Pentagon 10">
            <a:extLst>
              <a:ext uri="{FF2B5EF4-FFF2-40B4-BE49-F238E27FC236}">
                <a16:creationId xmlns:a16="http://schemas.microsoft.com/office/drawing/2014/main" id="{28308550-0B8B-9B2D-1575-EE316F32493B}"/>
              </a:ext>
            </a:extLst>
          </p:cNvPr>
          <p:cNvSpPr/>
          <p:nvPr/>
        </p:nvSpPr>
        <p:spPr>
          <a:xfrm>
            <a:off x="1510353" y="3874509"/>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lexandria"/>
            </a:endParaRPr>
          </a:p>
          <a:p>
            <a:pPr marL="285750" indent="-285750">
              <a:buFont typeface="Wingdings" panose="05000000000000000000" pitchFamily="2" charset="2"/>
              <a:buChar char="ü"/>
            </a:pPr>
            <a:r>
              <a:rPr lang="en-US" dirty="0">
                <a:solidFill>
                  <a:schemeClr val="tx1"/>
                </a:solidFill>
                <a:latin typeface="Alexandria"/>
              </a:rPr>
              <a:t>Supporting lending, financing, and investment decisions.</a:t>
            </a:r>
          </a:p>
          <a:p>
            <a:pPr algn="ctr"/>
            <a:endParaRPr lang="en-US" dirty="0"/>
          </a:p>
        </p:txBody>
      </p:sp>
      <p:sp>
        <p:nvSpPr>
          <p:cNvPr id="12" name="Arrow: Pentagon 11">
            <a:extLst>
              <a:ext uri="{FF2B5EF4-FFF2-40B4-BE49-F238E27FC236}">
                <a16:creationId xmlns:a16="http://schemas.microsoft.com/office/drawing/2014/main" id="{5E51DFEE-6E38-23FB-B64A-3FA1B83555FE}"/>
              </a:ext>
            </a:extLst>
          </p:cNvPr>
          <p:cNvSpPr/>
          <p:nvPr/>
        </p:nvSpPr>
        <p:spPr>
          <a:xfrm>
            <a:off x="1510353" y="4564666"/>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latin typeface="Alexandria"/>
            </a:endParaRPr>
          </a:p>
          <a:p>
            <a:pPr marL="285750" indent="-285750">
              <a:buFont typeface="Wingdings" panose="05000000000000000000" pitchFamily="2" charset="2"/>
              <a:buChar char="ü"/>
            </a:pPr>
            <a:r>
              <a:rPr lang="en-US" dirty="0">
                <a:solidFill>
                  <a:schemeClr val="tx1"/>
                </a:solidFill>
                <a:latin typeface="Alexandria"/>
              </a:rPr>
              <a:t>Enhancing transparency and financial stability within the financial system.</a:t>
            </a:r>
          </a:p>
          <a:p>
            <a:pPr algn="ctr"/>
            <a:endParaRPr lang="en-US" dirty="0"/>
          </a:p>
        </p:txBody>
      </p:sp>
      <p:sp>
        <p:nvSpPr>
          <p:cNvPr id="13" name="Flowchart: Punched Tape 12">
            <a:extLst>
              <a:ext uri="{FF2B5EF4-FFF2-40B4-BE49-F238E27FC236}">
                <a16:creationId xmlns:a16="http://schemas.microsoft.com/office/drawing/2014/main" id="{AF4FCF6A-73AF-10CD-8178-88BC45959F16}"/>
              </a:ext>
            </a:extLst>
          </p:cNvPr>
          <p:cNvSpPr/>
          <p:nvPr/>
        </p:nvSpPr>
        <p:spPr>
          <a:xfrm>
            <a:off x="496088" y="5100619"/>
            <a:ext cx="11328978" cy="1790770"/>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lexandria"/>
            </a:endParaRPr>
          </a:p>
          <a:p>
            <a:pPr>
              <a:lnSpc>
                <a:spcPct val="150000"/>
              </a:lnSpc>
            </a:pPr>
            <a:r>
              <a:rPr lang="en-US" dirty="0">
                <a:solidFill>
                  <a:schemeClr val="tx1"/>
                </a:solidFill>
                <a:latin typeface="Alexandria"/>
              </a:rPr>
              <a:t>The International Valuation Standards (IVS) emphasize that valuations are widely used in financial markets as well as in other contexts, and that the adoption of consistent and unified standards enhances confidence in valuation outcomes among users and regulatory authorities</a:t>
            </a:r>
          </a:p>
          <a:p>
            <a:pPr algn="ctr"/>
            <a:endParaRPr lang="en-US" dirty="0"/>
          </a:p>
        </p:txBody>
      </p:sp>
    </p:spTree>
    <p:extLst>
      <p:ext uri="{BB962C8B-B14F-4D97-AF65-F5344CB8AC3E}">
        <p14:creationId xmlns:p14="http://schemas.microsoft.com/office/powerpoint/2010/main" val="117436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1D41E-267F-E31A-F614-8128A159BBB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E95F037-2BA6-0C9B-0585-C0CE651B80B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AE3F75C3-2C9F-AE32-AC30-C1504A71ADEF}"/>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Real Estate Valuation</a:t>
            </a:r>
          </a:p>
        </p:txBody>
      </p:sp>
      <p:pic>
        <p:nvPicPr>
          <p:cNvPr id="5" name="Graphic 21">
            <a:extLst>
              <a:ext uri="{FF2B5EF4-FFF2-40B4-BE49-F238E27FC236}">
                <a16:creationId xmlns:a16="http://schemas.microsoft.com/office/drawing/2014/main" id="{CD9C7F6F-AA4B-3343-BB08-CB9FA3531C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8A91C92F-FEDB-30BA-0E73-724873A42016}"/>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The Importance of Real Estate Valuation:</a:t>
            </a:r>
          </a:p>
        </p:txBody>
      </p:sp>
      <p:sp>
        <p:nvSpPr>
          <p:cNvPr id="8" name="TextBox 7">
            <a:extLst>
              <a:ext uri="{FF2B5EF4-FFF2-40B4-BE49-F238E27FC236}">
                <a16:creationId xmlns:a16="http://schemas.microsoft.com/office/drawing/2014/main" id="{F91B5034-0B95-4CF8-5015-18CC8CFD1972}"/>
              </a:ext>
            </a:extLst>
          </p:cNvPr>
          <p:cNvSpPr txBox="1"/>
          <p:nvPr/>
        </p:nvSpPr>
        <p:spPr>
          <a:xfrm>
            <a:off x="2485572" y="1805943"/>
            <a:ext cx="7937488" cy="437043"/>
          </a:xfrm>
          <a:prstGeom prst="rect">
            <a:avLst/>
          </a:prstGeom>
          <a:solidFill>
            <a:srgbClr val="FFFFCC"/>
          </a:solidFill>
          <a:ln>
            <a:solidFill>
              <a:schemeClr val="accent1"/>
            </a:solidFill>
          </a:ln>
        </p:spPr>
        <p:txBody>
          <a:bodyPr wrap="square">
            <a:spAutoFit/>
          </a:bodyPr>
          <a:lstStyle/>
          <a:p>
            <a:pPr marL="457200" lvl="0" indent="-457200">
              <a:lnSpc>
                <a:spcPct val="120000"/>
              </a:lnSpc>
              <a:spcAft>
                <a:spcPts val="600"/>
              </a:spcAft>
              <a:buFont typeface="Wingdings" panose="05000000000000000000" pitchFamily="2" charset="2"/>
              <a:buChar char="v"/>
            </a:pPr>
            <a:r>
              <a:rPr lang="en-US" sz="2000" b="1" dirty="0">
                <a:solidFill>
                  <a:prstClr val="black"/>
                </a:solidFill>
                <a:latin typeface="Alexandria"/>
              </a:rPr>
              <a:t>The Role of Real Estate Valuation in Legal and Regulatory Contexts</a:t>
            </a:r>
          </a:p>
        </p:txBody>
      </p:sp>
      <p:sp>
        <p:nvSpPr>
          <p:cNvPr id="9" name="TextBox 8">
            <a:extLst>
              <a:ext uri="{FF2B5EF4-FFF2-40B4-BE49-F238E27FC236}">
                <a16:creationId xmlns:a16="http://schemas.microsoft.com/office/drawing/2014/main" id="{DB94FA6E-11E3-C516-814E-C1FA9B1AD6CD}"/>
              </a:ext>
            </a:extLst>
          </p:cNvPr>
          <p:cNvSpPr txBox="1"/>
          <p:nvPr/>
        </p:nvSpPr>
        <p:spPr>
          <a:xfrm>
            <a:off x="557940" y="2477594"/>
            <a:ext cx="112052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RICS Valuation – Global Standards (Red Book) </a:t>
            </a:r>
            <a:r>
              <a:rPr kumimoji="0" lang="en-US" sz="1800" i="0" u="none" strike="noStrike" kern="1200" cap="none" spc="0" normalizeH="0" baseline="0" noProof="0" dirty="0">
                <a:ln>
                  <a:noFill/>
                </a:ln>
                <a:solidFill>
                  <a:prstClr val="black"/>
                </a:solidFill>
                <a:effectLst/>
                <a:uLnTx/>
                <a:uFillTx/>
                <a:latin typeface="Alexandria"/>
                <a:ea typeface="+mn-ea"/>
                <a:cs typeface="+mn-cs"/>
              </a:rPr>
              <a:t>clarify that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real estate valuations </a:t>
            </a:r>
            <a:r>
              <a:rPr kumimoji="0" lang="en-US" sz="1800" i="0" u="none" strike="noStrike" kern="1200" cap="none" spc="0" normalizeH="0" baseline="0" noProof="0" dirty="0">
                <a:ln>
                  <a:noFill/>
                </a:ln>
                <a:solidFill>
                  <a:prstClr val="black"/>
                </a:solidFill>
                <a:effectLst/>
                <a:uLnTx/>
                <a:uFillTx/>
                <a:latin typeface="Alexandria"/>
                <a:ea typeface="+mn-ea"/>
                <a:cs typeface="+mn-cs"/>
              </a:rPr>
              <a:t>are required for a wide range of purposes beyond the scope of financial markets, most notably:</a:t>
            </a:r>
          </a:p>
        </p:txBody>
      </p:sp>
      <p:sp>
        <p:nvSpPr>
          <p:cNvPr id="10" name="Arrow: Pentagon 9">
            <a:extLst>
              <a:ext uri="{FF2B5EF4-FFF2-40B4-BE49-F238E27FC236}">
                <a16:creationId xmlns:a16="http://schemas.microsoft.com/office/drawing/2014/main" id="{9038E7B1-D6CE-8E23-F24F-7347CB602A62}"/>
              </a:ext>
            </a:extLst>
          </p:cNvPr>
          <p:cNvSpPr/>
          <p:nvPr/>
        </p:nvSpPr>
        <p:spPr>
          <a:xfrm>
            <a:off x="1510354" y="3215348"/>
            <a:ext cx="8160588"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Taxation purposes, including the accurate assessment of potential tax liabilities.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Arrow: Pentagon 10">
            <a:extLst>
              <a:ext uri="{FF2B5EF4-FFF2-40B4-BE49-F238E27FC236}">
                <a16:creationId xmlns:a16="http://schemas.microsoft.com/office/drawing/2014/main" id="{0079C5DD-5A1D-2F42-7BD7-55667DD3624D}"/>
              </a:ext>
            </a:extLst>
          </p:cNvPr>
          <p:cNvSpPr/>
          <p:nvPr/>
        </p:nvSpPr>
        <p:spPr>
          <a:xfrm>
            <a:off x="1510353" y="3874509"/>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Ensuring the fair distribution of assets in probate and inheritance cases.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Arrow: Pentagon 11">
            <a:extLst>
              <a:ext uri="{FF2B5EF4-FFF2-40B4-BE49-F238E27FC236}">
                <a16:creationId xmlns:a16="http://schemas.microsoft.com/office/drawing/2014/main" id="{F4C6A172-0BDB-CC19-D63D-7266DEE59E8F}"/>
              </a:ext>
            </a:extLst>
          </p:cNvPr>
          <p:cNvSpPr/>
          <p:nvPr/>
        </p:nvSpPr>
        <p:spPr>
          <a:xfrm>
            <a:off x="1510353" y="4564666"/>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Matrimonial proceedings and matters involving joint ownership.</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Flowchart: Punched Tape 12">
            <a:extLst>
              <a:ext uri="{FF2B5EF4-FFF2-40B4-BE49-F238E27FC236}">
                <a16:creationId xmlns:a16="http://schemas.microsoft.com/office/drawing/2014/main" id="{93B85F1F-3729-C68A-0D67-6D4A4301561C}"/>
              </a:ext>
            </a:extLst>
          </p:cNvPr>
          <p:cNvSpPr/>
          <p:nvPr/>
        </p:nvSpPr>
        <p:spPr>
          <a:xfrm>
            <a:off x="496088" y="5974699"/>
            <a:ext cx="11328978" cy="870196"/>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RICS further emphasizes that accurate and impartial valuations are essential to ensure fairness, legal and regulatory compliance, and public confidence in valuation outcomes.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Arrow: Pentagon 1">
            <a:extLst>
              <a:ext uri="{FF2B5EF4-FFF2-40B4-BE49-F238E27FC236}">
                <a16:creationId xmlns:a16="http://schemas.microsoft.com/office/drawing/2014/main" id="{4C54E4BD-DABC-79E7-D82F-18295187563B}"/>
              </a:ext>
            </a:extLst>
          </p:cNvPr>
          <p:cNvSpPr/>
          <p:nvPr/>
        </p:nvSpPr>
        <p:spPr>
          <a:xfrm>
            <a:off x="1510353" y="5254823"/>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Litigation and dispute resolution, where valuations support judicial decisions on professional and objective grounds.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8981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0-#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animBg="1"/>
      <p:bldP spid="12" grpId="0" animBg="1"/>
      <p:bldP spid="13"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B2262-4BC6-8B6B-1041-FF840E04E38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8658546-169B-9BC7-B6CE-6E6AFE86BA0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53514748-0F5F-979E-CA4D-01B548939917}"/>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Real Estate Valuation</a:t>
            </a:r>
          </a:p>
        </p:txBody>
      </p:sp>
      <p:pic>
        <p:nvPicPr>
          <p:cNvPr id="5" name="Graphic 21">
            <a:extLst>
              <a:ext uri="{FF2B5EF4-FFF2-40B4-BE49-F238E27FC236}">
                <a16:creationId xmlns:a16="http://schemas.microsoft.com/office/drawing/2014/main" id="{2B2F7E1E-823B-0445-A8D4-96CB4FDBF6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DC02773B-FFCB-220C-BE31-B81ACAFBA2CC}"/>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The Importance of Real Estate Valuation:</a:t>
            </a:r>
          </a:p>
        </p:txBody>
      </p:sp>
      <p:sp>
        <p:nvSpPr>
          <p:cNvPr id="8" name="TextBox 7">
            <a:extLst>
              <a:ext uri="{FF2B5EF4-FFF2-40B4-BE49-F238E27FC236}">
                <a16:creationId xmlns:a16="http://schemas.microsoft.com/office/drawing/2014/main" id="{527F5B91-650A-A209-BCDE-5D2772BB7EE5}"/>
              </a:ext>
            </a:extLst>
          </p:cNvPr>
          <p:cNvSpPr txBox="1"/>
          <p:nvPr/>
        </p:nvSpPr>
        <p:spPr>
          <a:xfrm>
            <a:off x="2485572" y="1805943"/>
            <a:ext cx="8192760" cy="437043"/>
          </a:xfrm>
          <a:prstGeom prst="rect">
            <a:avLst/>
          </a:prstGeom>
          <a:solidFill>
            <a:srgbClr val="FFFFCC"/>
          </a:solidFill>
          <a:ln>
            <a:solidFill>
              <a:schemeClr val="accent1"/>
            </a:solidFill>
          </a:ln>
        </p:spPr>
        <p:txBody>
          <a:bodyPr wrap="square">
            <a:spAutoFit/>
          </a:bodyPr>
          <a:lstStyle/>
          <a:p>
            <a:pPr marL="457200" lvl="0" indent="-457200">
              <a:lnSpc>
                <a:spcPct val="120000"/>
              </a:lnSpc>
              <a:spcAft>
                <a:spcPts val="600"/>
              </a:spcAft>
              <a:buFont typeface="Wingdings" panose="05000000000000000000" pitchFamily="2" charset="2"/>
              <a:buChar char="v"/>
            </a:pPr>
            <a:r>
              <a:rPr lang="en-US" sz="2000" b="1" dirty="0">
                <a:solidFill>
                  <a:prstClr val="black"/>
                </a:solidFill>
                <a:latin typeface="Alexandria"/>
              </a:rPr>
              <a:t>The Expansion of Valuation Applications Beyond Traditional Real Estate</a:t>
            </a:r>
          </a:p>
        </p:txBody>
      </p:sp>
      <p:sp>
        <p:nvSpPr>
          <p:cNvPr id="9" name="TextBox 8">
            <a:extLst>
              <a:ext uri="{FF2B5EF4-FFF2-40B4-BE49-F238E27FC236}">
                <a16:creationId xmlns:a16="http://schemas.microsoft.com/office/drawing/2014/main" id="{DBCE1969-032B-CEAC-122E-0519AF8878CE}"/>
              </a:ext>
            </a:extLst>
          </p:cNvPr>
          <p:cNvSpPr txBox="1"/>
          <p:nvPr/>
        </p:nvSpPr>
        <p:spPr>
          <a:xfrm>
            <a:off x="557940" y="2477594"/>
            <a:ext cx="112052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application of international valuation standards </a:t>
            </a:r>
            <a:r>
              <a:rPr kumimoji="0" lang="en-US" sz="1800" i="0" u="none" strike="noStrike" kern="1200" cap="none" spc="0" normalizeH="0" baseline="0" noProof="0" dirty="0">
                <a:ln>
                  <a:noFill/>
                </a:ln>
                <a:solidFill>
                  <a:prstClr val="black"/>
                </a:solidFill>
                <a:effectLst/>
                <a:uLnTx/>
                <a:uFillTx/>
                <a:latin typeface="Alexandria"/>
                <a:ea typeface="+mn-ea"/>
                <a:cs typeface="+mn-cs"/>
              </a:rPr>
              <a:t>is not limited to </a:t>
            </a:r>
            <a:r>
              <a:rPr kumimoji="0" lang="en-US" sz="1800" b="1" i="0" u="none" strike="noStrike" kern="1200" cap="none" spc="0" normalizeH="0" baseline="0" noProof="0" dirty="0">
                <a:ln>
                  <a:noFill/>
                </a:ln>
                <a:solidFill>
                  <a:prstClr val="black"/>
                </a:solidFill>
                <a:effectLst/>
                <a:uLnTx/>
                <a:uFillTx/>
                <a:latin typeface="Alexandria"/>
                <a:ea typeface="+mn-ea"/>
                <a:cs typeface="+mn-cs"/>
              </a:rPr>
              <a:t>residential or commercial real estate; rather, it extends to include:</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Arrow: Pentagon 9">
            <a:extLst>
              <a:ext uri="{FF2B5EF4-FFF2-40B4-BE49-F238E27FC236}">
                <a16:creationId xmlns:a16="http://schemas.microsoft.com/office/drawing/2014/main" id="{0F931685-D6AA-11B8-4A8E-3463FE9944B2}"/>
              </a:ext>
            </a:extLst>
          </p:cNvPr>
          <p:cNvSpPr/>
          <p:nvPr/>
        </p:nvSpPr>
        <p:spPr>
          <a:xfrm>
            <a:off x="1510354" y="3215348"/>
            <a:ext cx="8160588"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Commercial buildings and industrial complexes.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Arrow: Pentagon 10">
            <a:extLst>
              <a:ext uri="{FF2B5EF4-FFF2-40B4-BE49-F238E27FC236}">
                <a16:creationId xmlns:a16="http://schemas.microsoft.com/office/drawing/2014/main" id="{8CFE46C3-1977-294C-BA10-34DF1A7F601A}"/>
              </a:ext>
            </a:extLst>
          </p:cNvPr>
          <p:cNvSpPr/>
          <p:nvPr/>
        </p:nvSpPr>
        <p:spPr>
          <a:xfrm>
            <a:off x="1510353" y="3874509"/>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Plant, machinery, and equipment for insurance, sale, or restructuring purposes.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Arrow: Pentagon 11">
            <a:extLst>
              <a:ext uri="{FF2B5EF4-FFF2-40B4-BE49-F238E27FC236}">
                <a16:creationId xmlns:a16="http://schemas.microsoft.com/office/drawing/2014/main" id="{6BC2919D-93E2-E7B2-B05A-471EF969C81D}"/>
              </a:ext>
            </a:extLst>
          </p:cNvPr>
          <p:cNvSpPr/>
          <p:nvPr/>
        </p:nvSpPr>
        <p:spPr>
          <a:xfrm>
            <a:off x="1510353" y="4564666"/>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Financial instruments, including securities and derivatives.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Flowchart: Punched Tape 12">
            <a:extLst>
              <a:ext uri="{FF2B5EF4-FFF2-40B4-BE49-F238E27FC236}">
                <a16:creationId xmlns:a16="http://schemas.microsoft.com/office/drawing/2014/main" id="{4387ACE2-1632-69B4-F953-77D456FD4D18}"/>
              </a:ext>
            </a:extLst>
          </p:cNvPr>
          <p:cNvSpPr/>
          <p:nvPr/>
        </p:nvSpPr>
        <p:spPr>
          <a:xfrm>
            <a:off x="496088" y="5728645"/>
            <a:ext cx="11328978" cy="1116250"/>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This broad scope of application contributes to the development of a common valuation language across industries and geographical regions, and supports compliance with International Financial Reporting Standards.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Arrow: Pentagon 1">
            <a:extLst>
              <a:ext uri="{FF2B5EF4-FFF2-40B4-BE49-F238E27FC236}">
                <a16:creationId xmlns:a16="http://schemas.microsoft.com/office/drawing/2014/main" id="{1174505A-C7C3-FD60-FB47-CDB4543DC361}"/>
              </a:ext>
            </a:extLst>
          </p:cNvPr>
          <p:cNvSpPr/>
          <p:nvPr/>
        </p:nvSpPr>
        <p:spPr>
          <a:xfrm>
            <a:off x="1510353" y="5254823"/>
            <a:ext cx="8160589"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Intangible assets such as goodwill, trademarks, and intellectual property.</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88410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0-#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animBg="1"/>
      <p:bldP spid="12" grpId="0" animBg="1"/>
      <p:bldP spid="13"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56EC5-6F51-B7D7-3713-C52BF36233F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286CD26-BB4F-208D-2A7E-BCF92C94347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0C181E4-669E-E316-64B5-0C4C7081A5B9}"/>
              </a:ext>
            </a:extLst>
          </p:cNvPr>
          <p:cNvSpPr txBox="1"/>
          <p:nvPr/>
        </p:nvSpPr>
        <p:spPr>
          <a:xfrm>
            <a:off x="3226850" y="649331"/>
            <a:ext cx="56367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AD90174B-52DC-134F-58A9-9E5E06C8AC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3849470B-726A-181D-4041-81BFAFAAE9AD}"/>
              </a:ext>
            </a:extLst>
          </p:cNvPr>
          <p:cNvGrpSpPr/>
          <p:nvPr/>
        </p:nvGrpSpPr>
        <p:grpSpPr>
          <a:xfrm>
            <a:off x="1825075" y="1908304"/>
            <a:ext cx="2041071" cy="617033"/>
            <a:chOff x="6119" y="2567410"/>
            <a:chExt cx="2552678" cy="617033"/>
          </a:xfrm>
          <a:solidFill>
            <a:srgbClr val="FF0000"/>
          </a:solidFill>
        </p:grpSpPr>
        <p:sp>
          <p:nvSpPr>
            <p:cNvPr id="7" name="Rectangle 6">
              <a:extLst>
                <a:ext uri="{FF2B5EF4-FFF2-40B4-BE49-F238E27FC236}">
                  <a16:creationId xmlns:a16="http://schemas.microsoft.com/office/drawing/2014/main" id="{A7A3F44A-E391-4394-2FD5-77554AC2F0A6}"/>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4D385B54-63D1-32E0-003B-C0E01BC98F24}"/>
                </a:ext>
              </a:extLst>
            </p:cNvPr>
            <p:cNvSpPr txBox="1"/>
            <p:nvPr/>
          </p:nvSpPr>
          <p:spPr>
            <a:xfrm>
              <a:off x="6119" y="2567410"/>
              <a:ext cx="2552678" cy="617033"/>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bg1"/>
                  </a:solidFill>
                  <a:latin typeface="Alexandria"/>
                </a:rPr>
                <a:t>A</a:t>
              </a:r>
              <a:r>
                <a:rPr lang="en-US" sz="2000" b="1" dirty="0">
                  <a:solidFill>
                    <a:schemeClr val="bg1"/>
                  </a:solidFill>
                  <a:latin typeface="Alexandria"/>
                </a:rPr>
                <a:t>sset</a:t>
              </a:r>
              <a:endParaRPr lang="en-US" sz="2000" b="1" kern="1200" dirty="0">
                <a:solidFill>
                  <a:schemeClr val="bg1"/>
                </a:solidFill>
                <a:latin typeface="Alexandria"/>
              </a:endParaRPr>
            </a:p>
          </p:txBody>
        </p:sp>
      </p:grpSp>
      <p:sp>
        <p:nvSpPr>
          <p:cNvPr id="9" name="TextBox 8">
            <a:extLst>
              <a:ext uri="{FF2B5EF4-FFF2-40B4-BE49-F238E27FC236}">
                <a16:creationId xmlns:a16="http://schemas.microsoft.com/office/drawing/2014/main" id="{11E5B739-D63A-0138-8B8B-E913E5D3A458}"/>
              </a:ext>
            </a:extLst>
          </p:cNvPr>
          <p:cNvSpPr txBox="1"/>
          <p:nvPr/>
        </p:nvSpPr>
        <p:spPr>
          <a:xfrm>
            <a:off x="3946601" y="1294966"/>
            <a:ext cx="7760358" cy="2222147"/>
          </a:xfrm>
          <a:prstGeom prst="rect">
            <a:avLst/>
          </a:prstGeom>
          <a:solidFill>
            <a:schemeClr val="bg1"/>
          </a:solidFill>
        </p:spPr>
        <p:txBody>
          <a:bodyPr wrap="square">
            <a:spAutoFit/>
          </a:bodyPr>
          <a:lstStyle/>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The concept of an </a:t>
            </a:r>
            <a:r>
              <a:rPr lang="en-US" sz="2000" b="1" dirty="0">
                <a:solidFill>
                  <a:prstClr val="black"/>
                </a:solidFill>
                <a:latin typeface="Alexandria"/>
              </a:rPr>
              <a:t>Asset</a:t>
            </a:r>
            <a:r>
              <a:rPr lang="en-US" sz="2000" dirty="0">
                <a:solidFill>
                  <a:prstClr val="black"/>
                </a:solidFill>
                <a:latin typeface="Alexandria"/>
              </a:rPr>
              <a:t> constitutes a cornerstone of </a:t>
            </a:r>
            <a:r>
              <a:rPr lang="en-US" sz="2000" b="1" dirty="0">
                <a:solidFill>
                  <a:prstClr val="black"/>
                </a:solidFill>
                <a:latin typeface="Alexandria"/>
              </a:rPr>
              <a:t>valuation practice.</a:t>
            </a:r>
            <a:r>
              <a:rPr lang="en-US" sz="2000" dirty="0">
                <a:solidFill>
                  <a:prstClr val="black"/>
                </a:solidFill>
                <a:latin typeface="Alexandria"/>
              </a:rPr>
              <a:t> </a:t>
            </a:r>
          </a:p>
          <a:p>
            <a:pPr marL="342900" lvl="0" indent="-342900" algn="justLow">
              <a:lnSpc>
                <a:spcPct val="120000"/>
              </a:lnSpc>
              <a:spcBef>
                <a:spcPts val="600"/>
              </a:spcBef>
              <a:spcAft>
                <a:spcPts val="600"/>
              </a:spcAft>
              <a:buFont typeface="Wingdings" panose="05000000000000000000" pitchFamily="2" charset="2"/>
              <a:buChar char="Ø"/>
              <a:defRPr/>
            </a:pPr>
            <a:r>
              <a:rPr lang="en-US" sz="2000" b="1" dirty="0">
                <a:solidFill>
                  <a:prstClr val="black"/>
                </a:solidFill>
                <a:latin typeface="Alexandria"/>
              </a:rPr>
              <a:t>An Asset </a:t>
            </a:r>
            <a:r>
              <a:rPr lang="en-US" sz="2000" dirty="0">
                <a:solidFill>
                  <a:prstClr val="black"/>
                </a:solidFill>
                <a:latin typeface="Alexandria"/>
              </a:rPr>
              <a:t>is defined as “</a:t>
            </a:r>
            <a:r>
              <a:rPr lang="en-US" sz="2000" b="1" dirty="0">
                <a:solidFill>
                  <a:prstClr val="black"/>
                </a:solidFill>
                <a:latin typeface="Alexandria"/>
              </a:rPr>
              <a:t>The right to an economic benefit</a:t>
            </a:r>
            <a:r>
              <a:rPr lang="en-US" sz="2000" dirty="0">
                <a:solidFill>
                  <a:prstClr val="black"/>
                </a:solidFill>
                <a:latin typeface="Alexandria"/>
              </a:rPr>
              <a:t>.”</a:t>
            </a:r>
          </a:p>
          <a:p>
            <a:pPr marL="342900" lvl="0" indent="-342900" algn="justLow">
              <a:lnSpc>
                <a:spcPct val="120000"/>
              </a:lnSpc>
              <a:spcBef>
                <a:spcPts val="600"/>
              </a:spcBef>
              <a:spcAft>
                <a:spcPts val="600"/>
              </a:spcAft>
              <a:buFont typeface="Wingdings" panose="05000000000000000000" pitchFamily="2" charset="2"/>
              <a:buChar char="Ø"/>
              <a:defRPr/>
            </a:pPr>
            <a:r>
              <a:rPr lang="en-US" sz="2000" b="1" dirty="0">
                <a:solidFill>
                  <a:prstClr val="black"/>
                </a:solidFill>
                <a:latin typeface="Alexandria"/>
              </a:rPr>
              <a:t>This definition </a:t>
            </a:r>
            <a:r>
              <a:rPr lang="en-US" sz="2000" dirty="0">
                <a:solidFill>
                  <a:prstClr val="black"/>
                </a:solidFill>
                <a:latin typeface="Alexandria"/>
              </a:rPr>
              <a:t>deliberately </a:t>
            </a:r>
            <a:r>
              <a:rPr lang="en-US" sz="2000" b="1" dirty="0">
                <a:solidFill>
                  <a:prstClr val="black"/>
                </a:solidFill>
                <a:latin typeface="Alexandria"/>
              </a:rPr>
              <a:t>does not focus </a:t>
            </a:r>
            <a:r>
              <a:rPr lang="en-US" sz="2000" dirty="0">
                <a:solidFill>
                  <a:prstClr val="black"/>
                </a:solidFill>
                <a:latin typeface="Alexandria"/>
              </a:rPr>
              <a:t>on the </a:t>
            </a:r>
            <a:r>
              <a:rPr lang="en-US" sz="2000" b="1" dirty="0">
                <a:solidFill>
                  <a:srgbClr val="0070C0"/>
                </a:solidFill>
                <a:latin typeface="Alexandria"/>
              </a:rPr>
              <a:t>physical object itself</a:t>
            </a:r>
            <a:r>
              <a:rPr lang="en-US" sz="2000" dirty="0">
                <a:solidFill>
                  <a:prstClr val="black"/>
                </a:solidFill>
                <a:latin typeface="Alexandria"/>
              </a:rPr>
              <a:t>, but rather on the </a:t>
            </a:r>
            <a:r>
              <a:rPr lang="en-US" sz="2000" b="1" dirty="0">
                <a:solidFill>
                  <a:srgbClr val="C00000"/>
                </a:solidFill>
                <a:latin typeface="Alexandria"/>
              </a:rPr>
              <a:t>legal or economic right associated with it</a:t>
            </a:r>
            <a:r>
              <a:rPr lang="en-US" sz="2000" dirty="0">
                <a:solidFill>
                  <a:prstClr val="black"/>
                </a:solidFill>
                <a:latin typeface="Alexandria"/>
              </a:rPr>
              <a:t>.</a:t>
            </a:r>
          </a:p>
        </p:txBody>
      </p:sp>
      <p:sp>
        <p:nvSpPr>
          <p:cNvPr id="10" name="Flowchart: Sequential Access Storage 9">
            <a:extLst>
              <a:ext uri="{FF2B5EF4-FFF2-40B4-BE49-F238E27FC236}">
                <a16:creationId xmlns:a16="http://schemas.microsoft.com/office/drawing/2014/main" id="{C7F57C26-F7B4-2B95-F76B-C5C0DB6E1CF3}"/>
              </a:ext>
            </a:extLst>
          </p:cNvPr>
          <p:cNvSpPr/>
          <p:nvPr/>
        </p:nvSpPr>
        <p:spPr>
          <a:xfrm>
            <a:off x="-37654" y="3772793"/>
            <a:ext cx="1744622" cy="1428214"/>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What Is Meant by “Right”?</a:t>
            </a:r>
          </a:p>
        </p:txBody>
      </p:sp>
      <p:grpSp>
        <p:nvGrpSpPr>
          <p:cNvPr id="11" name="Group 10">
            <a:extLst>
              <a:ext uri="{FF2B5EF4-FFF2-40B4-BE49-F238E27FC236}">
                <a16:creationId xmlns:a16="http://schemas.microsoft.com/office/drawing/2014/main" id="{7E4D6F93-BF08-19D3-3BA0-53000595CED6}"/>
              </a:ext>
            </a:extLst>
          </p:cNvPr>
          <p:cNvGrpSpPr/>
          <p:nvPr/>
        </p:nvGrpSpPr>
        <p:grpSpPr>
          <a:xfrm>
            <a:off x="1825075" y="4583974"/>
            <a:ext cx="2041071" cy="617033"/>
            <a:chOff x="6119" y="2567410"/>
            <a:chExt cx="2552678" cy="617033"/>
          </a:xfrm>
          <a:solidFill>
            <a:srgbClr val="FF0000"/>
          </a:solidFill>
        </p:grpSpPr>
        <p:sp>
          <p:nvSpPr>
            <p:cNvPr id="12" name="Rectangle 11">
              <a:extLst>
                <a:ext uri="{FF2B5EF4-FFF2-40B4-BE49-F238E27FC236}">
                  <a16:creationId xmlns:a16="http://schemas.microsoft.com/office/drawing/2014/main" id="{6CB31895-B630-C04E-3203-7A24E6594AC0}"/>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D814DDED-7C3D-0B3C-3DA4-100DC3C16A11}"/>
                </a:ext>
              </a:extLst>
            </p:cNvPr>
            <p:cNvSpPr txBox="1"/>
            <p:nvPr/>
          </p:nvSpPr>
          <p:spPr>
            <a:xfrm>
              <a:off x="6119" y="2567410"/>
              <a:ext cx="2552678" cy="617033"/>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dirty="0">
                  <a:solidFill>
                    <a:schemeClr val="bg1"/>
                  </a:solidFill>
                  <a:latin typeface="Alexandria"/>
                </a:rPr>
                <a:t>Right</a:t>
              </a:r>
              <a:endParaRPr lang="en-US" sz="2000" b="1" kern="1200" dirty="0">
                <a:solidFill>
                  <a:schemeClr val="bg1"/>
                </a:solidFill>
                <a:latin typeface="Alexandria"/>
              </a:endParaRPr>
            </a:p>
          </p:txBody>
        </p:sp>
      </p:grpSp>
      <p:sp>
        <p:nvSpPr>
          <p:cNvPr id="14" name="TextBox 13">
            <a:extLst>
              <a:ext uri="{FF2B5EF4-FFF2-40B4-BE49-F238E27FC236}">
                <a16:creationId xmlns:a16="http://schemas.microsoft.com/office/drawing/2014/main" id="{65511308-03BB-25AC-A251-151E32A1FE4A}"/>
              </a:ext>
            </a:extLst>
          </p:cNvPr>
          <p:cNvSpPr txBox="1"/>
          <p:nvPr/>
        </p:nvSpPr>
        <p:spPr>
          <a:xfrm>
            <a:off x="3946601" y="3981343"/>
            <a:ext cx="7760358" cy="1483483"/>
          </a:xfrm>
          <a:prstGeom prst="rect">
            <a:avLst/>
          </a:prstGeom>
          <a:solidFill>
            <a:schemeClr val="bg1"/>
          </a:solidFill>
        </p:spPr>
        <p:txBody>
          <a:bodyPr wrap="square">
            <a:spAutoFit/>
          </a:bodyPr>
          <a:lstStyle/>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A legal or contractual entitlement</a:t>
            </a:r>
          </a:p>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A right that can be held, transferred, or restricted</a:t>
            </a:r>
          </a:p>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A right that is enforceable and protected by law</a:t>
            </a:r>
          </a:p>
        </p:txBody>
      </p:sp>
      <p:sp>
        <p:nvSpPr>
          <p:cNvPr id="15" name="Flowchart: Punched Tape 14">
            <a:extLst>
              <a:ext uri="{FF2B5EF4-FFF2-40B4-BE49-F238E27FC236}">
                <a16:creationId xmlns:a16="http://schemas.microsoft.com/office/drawing/2014/main" id="{F26F5CE5-3C6F-013A-9A6F-693C1EC96856}"/>
              </a:ext>
            </a:extLst>
          </p:cNvPr>
          <p:cNvSpPr/>
          <p:nvPr/>
        </p:nvSpPr>
        <p:spPr>
          <a:xfrm>
            <a:off x="431511" y="5575750"/>
            <a:ext cx="11328978" cy="1116250"/>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 </a:t>
            </a:r>
            <a:r>
              <a:rPr kumimoji="0" lang="en-US" sz="1800" b="1" i="0" u="sng" strike="noStrike" kern="1200" cap="none" spc="0" normalizeH="0" baseline="0" noProof="0" dirty="0">
                <a:ln>
                  <a:noFill/>
                </a:ln>
                <a:solidFill>
                  <a:prstClr val="black"/>
                </a:solidFill>
                <a:effectLst/>
                <a:uLnTx/>
                <a:uFillTx/>
                <a:latin typeface="Alexandria"/>
                <a:ea typeface="+mn-ea"/>
                <a:cs typeface="+mn-cs"/>
              </a:rPr>
              <a:t>valuer</a:t>
            </a:r>
            <a:r>
              <a:rPr kumimoji="0" lang="en-US" sz="1800" b="0" i="0" u="none" strike="noStrike" kern="1200" cap="none" spc="0" normalizeH="0" baseline="0" noProof="0" dirty="0">
                <a:ln>
                  <a:noFill/>
                </a:ln>
                <a:solidFill>
                  <a:prstClr val="black"/>
                </a:solidFill>
                <a:effectLst/>
                <a:uLnTx/>
                <a:uFillTx/>
                <a:latin typeface="Alexandria"/>
                <a:ea typeface="+mn-ea"/>
                <a:cs typeface="+mn-cs"/>
              </a:rPr>
              <a:t> does not </a:t>
            </a:r>
            <a:r>
              <a:rPr kumimoji="0" lang="en-US" sz="1800" b="1" i="0" u="sng" strike="noStrike" kern="1200" cap="none" spc="0" normalizeH="0" baseline="0" noProof="0" dirty="0">
                <a:ln>
                  <a:noFill/>
                </a:ln>
                <a:solidFill>
                  <a:prstClr val="black"/>
                </a:solidFill>
                <a:effectLst/>
                <a:uLnTx/>
                <a:uFillTx/>
                <a:latin typeface="Alexandria"/>
                <a:ea typeface="+mn-ea"/>
                <a:cs typeface="+mn-cs"/>
              </a:rPr>
              <a:t>value</a:t>
            </a:r>
            <a:r>
              <a:rPr kumimoji="0" lang="en-US" sz="1800" b="0" i="0" u="none" strike="noStrike" kern="1200" cap="none" spc="0" normalizeH="0" baseline="0" noProof="0" dirty="0">
                <a:ln>
                  <a:noFill/>
                </a:ln>
                <a:solidFill>
                  <a:prstClr val="black"/>
                </a:solidFill>
                <a:effectLst/>
                <a:uLnTx/>
                <a:uFillTx/>
                <a:latin typeface="Alexandria"/>
                <a:ea typeface="+mn-ea"/>
                <a:cs typeface="+mn-cs"/>
              </a:rPr>
              <a:t> the </a:t>
            </a:r>
            <a:r>
              <a:rPr kumimoji="0" lang="en-US" sz="1800" b="1" i="0" u="none" strike="noStrike" kern="1200" cap="none" spc="0" normalizeH="0" baseline="0" noProof="0" dirty="0">
                <a:ln>
                  <a:noFill/>
                </a:ln>
                <a:solidFill>
                  <a:prstClr val="black"/>
                </a:solidFill>
                <a:effectLst/>
                <a:uLnTx/>
                <a:uFillTx/>
                <a:latin typeface="Alexandria"/>
                <a:ea typeface="+mn-ea"/>
                <a:cs typeface="+mn-cs"/>
              </a:rPr>
              <a:t>building or the land as a physical object</a:t>
            </a:r>
            <a:r>
              <a:rPr kumimoji="0" lang="en-US" sz="1800" b="0" i="0" u="none" strike="noStrike" kern="1200" cap="none" spc="0" normalizeH="0" baseline="0" noProof="0" dirty="0">
                <a:ln>
                  <a:noFill/>
                </a:ln>
                <a:solidFill>
                  <a:prstClr val="black"/>
                </a:solidFill>
                <a:effectLst/>
                <a:uLnTx/>
                <a:uFillTx/>
                <a:latin typeface="Alexandria"/>
                <a:ea typeface="+mn-ea"/>
                <a:cs typeface="+mn-cs"/>
              </a:rPr>
              <a:t>, but rather </a:t>
            </a:r>
            <a:r>
              <a:rPr kumimoji="0" lang="en-US" sz="1800" b="1" i="0" u="sng" strike="noStrike" kern="1200" cap="none" spc="0" normalizeH="0" baseline="0" noProof="0" dirty="0">
                <a:ln>
                  <a:noFill/>
                </a:ln>
                <a:solidFill>
                  <a:prstClr val="black"/>
                </a:solidFill>
                <a:effectLst/>
                <a:uLnTx/>
                <a:uFillTx/>
                <a:latin typeface="Alexandria"/>
                <a:ea typeface="+mn-ea"/>
                <a:cs typeface="+mn-cs"/>
              </a:rPr>
              <a:t>the rights attached to that property</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Flowchart: Sequential Access Storage 15">
            <a:extLst>
              <a:ext uri="{FF2B5EF4-FFF2-40B4-BE49-F238E27FC236}">
                <a16:creationId xmlns:a16="http://schemas.microsoft.com/office/drawing/2014/main" id="{C33AB587-1130-9F3D-9FEC-AA98F8B3E64E}"/>
              </a:ext>
            </a:extLst>
          </p:cNvPr>
          <p:cNvSpPr/>
          <p:nvPr/>
        </p:nvSpPr>
        <p:spPr>
          <a:xfrm>
            <a:off x="0" y="1111090"/>
            <a:ext cx="1744622" cy="1428214"/>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What do We evaluate?</a:t>
            </a:r>
          </a:p>
        </p:txBody>
      </p:sp>
    </p:spTree>
    <p:extLst>
      <p:ext uri="{BB962C8B-B14F-4D97-AF65-F5344CB8AC3E}">
        <p14:creationId xmlns:p14="http://schemas.microsoft.com/office/powerpoint/2010/main" val="282488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xEl>
                                              <p:pRg st="1" end="1"/>
                                            </p:txEl>
                                          </p:spTgt>
                                        </p:tgtEl>
                                        <p:attrNameLst>
                                          <p:attrName>style.visibility</p:attrName>
                                        </p:attrNameLst>
                                      </p:cBhvr>
                                      <p:to>
                                        <p:strVal val="visible"/>
                                      </p:to>
                                    </p:set>
                                    <p:anim calcmode="lin" valueType="num">
                                      <p:cBhvr additive="base">
                                        <p:cTn id="2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9">
                                            <p:txEl>
                                              <p:pRg st="2" end="2"/>
                                            </p:txEl>
                                          </p:spTgt>
                                        </p:tgtEl>
                                        <p:attrNameLst>
                                          <p:attrName>style.visibility</p:attrName>
                                        </p:attrNameLst>
                                      </p:cBhvr>
                                      <p:to>
                                        <p:strVal val="visible"/>
                                      </p:to>
                                    </p:set>
                                    <p:anim calcmode="lin" valueType="num">
                                      <p:cBhvr additive="base">
                                        <p:cTn id="2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4">
                                            <p:txEl>
                                              <p:pRg st="0" end="0"/>
                                            </p:txEl>
                                          </p:spTgt>
                                        </p:tgtEl>
                                        <p:attrNameLst>
                                          <p:attrName>style.visibility</p:attrName>
                                        </p:attrNameLst>
                                      </p:cBhvr>
                                      <p:to>
                                        <p:strVal val="visible"/>
                                      </p:to>
                                    </p:set>
                                    <p:anim calcmode="lin" valueType="num">
                                      <p:cBhvr additive="base">
                                        <p:cTn id="4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4">
                                            <p:txEl>
                                              <p:pRg st="1" end="1"/>
                                            </p:txEl>
                                          </p:spTgt>
                                        </p:tgtEl>
                                        <p:attrNameLst>
                                          <p:attrName>style.visibility</p:attrName>
                                        </p:attrNameLst>
                                      </p:cBhvr>
                                      <p:to>
                                        <p:strVal val="visible"/>
                                      </p:to>
                                    </p:set>
                                    <p:anim calcmode="lin" valueType="num">
                                      <p:cBhvr additive="base">
                                        <p:cTn id="5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4">
                                            <p:txEl>
                                              <p:pRg st="2" end="2"/>
                                            </p:txEl>
                                          </p:spTgt>
                                        </p:tgtEl>
                                        <p:attrNameLst>
                                          <p:attrName>style.visibility</p:attrName>
                                        </p:attrNameLst>
                                      </p:cBhvr>
                                      <p:to>
                                        <p:strVal val="visible"/>
                                      </p:to>
                                    </p:set>
                                    <p:anim calcmode="lin" valueType="num">
                                      <p:cBhvr additive="base">
                                        <p:cTn id="5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ppt_x"/>
                                          </p:val>
                                        </p:tav>
                                        <p:tav tm="100000">
                                          <p:val>
                                            <p:strVal val="#ppt_x"/>
                                          </p:val>
                                        </p:tav>
                                      </p:tavLst>
                                    </p:anim>
                                    <p:anim calcmode="lin" valueType="num">
                                      <p:cBhvr additive="base">
                                        <p:cTn id="6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E2A58-DE88-8FA9-2D75-A9DBEC06C01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C06A158-B5E7-2667-9523-0C01AF7EE21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B27FE94-4788-FB31-BB2B-99E06C2EC2CC}"/>
              </a:ext>
            </a:extLst>
          </p:cNvPr>
          <p:cNvSpPr txBox="1"/>
          <p:nvPr/>
        </p:nvSpPr>
        <p:spPr>
          <a:xfrm>
            <a:off x="3226850" y="649331"/>
            <a:ext cx="56367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E2B25AE8-CCCB-6857-FDC7-8842108BA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2C446701-E4E5-4F82-F28C-4D33892D20F5}"/>
              </a:ext>
            </a:extLst>
          </p:cNvPr>
          <p:cNvGrpSpPr/>
          <p:nvPr/>
        </p:nvGrpSpPr>
        <p:grpSpPr>
          <a:xfrm>
            <a:off x="2143605" y="2355063"/>
            <a:ext cx="1700462" cy="617033"/>
            <a:chOff x="6119" y="2567410"/>
            <a:chExt cx="2552678" cy="617033"/>
          </a:xfrm>
          <a:solidFill>
            <a:srgbClr val="FF0000"/>
          </a:solidFill>
        </p:grpSpPr>
        <p:sp>
          <p:nvSpPr>
            <p:cNvPr id="7" name="Rectangle 6">
              <a:extLst>
                <a:ext uri="{FF2B5EF4-FFF2-40B4-BE49-F238E27FC236}">
                  <a16:creationId xmlns:a16="http://schemas.microsoft.com/office/drawing/2014/main" id="{FBC08B8F-C330-AAF4-5B8D-C3BD51817CB9}"/>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9704DD4E-8E38-7195-FCFE-D1339FEB998B}"/>
                </a:ext>
              </a:extLst>
            </p:cNvPr>
            <p:cNvSpPr txBox="1"/>
            <p:nvPr/>
          </p:nvSpPr>
          <p:spPr>
            <a:xfrm>
              <a:off x="6119" y="2567410"/>
              <a:ext cx="2552678" cy="617033"/>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mn-cs"/>
                </a:rPr>
                <a:t>Economic Benefit</a:t>
              </a:r>
            </a:p>
          </p:txBody>
        </p:sp>
      </p:grpSp>
      <p:sp>
        <p:nvSpPr>
          <p:cNvPr id="9" name="TextBox 8">
            <a:extLst>
              <a:ext uri="{FF2B5EF4-FFF2-40B4-BE49-F238E27FC236}">
                <a16:creationId xmlns:a16="http://schemas.microsoft.com/office/drawing/2014/main" id="{9EDA05F0-2130-171F-D173-B64E0FBFAFC7}"/>
              </a:ext>
            </a:extLst>
          </p:cNvPr>
          <p:cNvSpPr txBox="1"/>
          <p:nvPr/>
        </p:nvSpPr>
        <p:spPr>
          <a:xfrm>
            <a:off x="3946600" y="1719885"/>
            <a:ext cx="8101020" cy="2006703"/>
          </a:xfrm>
          <a:prstGeom prst="rect">
            <a:avLst/>
          </a:prstGeom>
          <a:solidFill>
            <a:schemeClr val="bg1"/>
          </a:solidFill>
        </p:spPr>
        <p:txBody>
          <a:bodyPr wrap="square">
            <a:spAutoFit/>
          </a:bodyPr>
          <a:lstStyle/>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Income generation (e.g. rental income)</a:t>
            </a:r>
          </a:p>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Cost savings</a:t>
            </a:r>
          </a:p>
          <a:p>
            <a:pPr marL="34290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Disposal or sale Potential</a:t>
            </a:r>
          </a:p>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Anticipated future value growth.</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Star: 10 Points 9">
            <a:extLst>
              <a:ext uri="{FF2B5EF4-FFF2-40B4-BE49-F238E27FC236}">
                <a16:creationId xmlns:a16="http://schemas.microsoft.com/office/drawing/2014/main" id="{7B6C87D5-8AB1-54E5-3D6A-98D36DDBC871}"/>
              </a:ext>
            </a:extLst>
          </p:cNvPr>
          <p:cNvSpPr/>
          <p:nvPr/>
        </p:nvSpPr>
        <p:spPr>
          <a:xfrm>
            <a:off x="180431" y="4618263"/>
            <a:ext cx="1744622" cy="794802"/>
          </a:xfrm>
          <a:prstGeom prst="star10">
            <a:avLst/>
          </a:prstGeom>
          <a:solidFill>
            <a:srgbClr val="FFE2C5"/>
          </a:solidFill>
          <a:ln>
            <a:solidFill>
              <a:schemeClr val="accent2">
                <a:lumMod val="75000"/>
              </a:schemeClr>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Examples</a:t>
            </a:r>
          </a:p>
        </p:txBody>
      </p:sp>
      <p:sp>
        <p:nvSpPr>
          <p:cNvPr id="14" name="TextBox 13">
            <a:extLst>
              <a:ext uri="{FF2B5EF4-FFF2-40B4-BE49-F238E27FC236}">
                <a16:creationId xmlns:a16="http://schemas.microsoft.com/office/drawing/2014/main" id="{A60F153B-E91E-25BE-D7F8-07A8426C9E97}"/>
              </a:ext>
            </a:extLst>
          </p:cNvPr>
          <p:cNvSpPr txBox="1"/>
          <p:nvPr/>
        </p:nvSpPr>
        <p:spPr>
          <a:xfrm>
            <a:off x="2143605" y="4273922"/>
            <a:ext cx="9795748" cy="1483483"/>
          </a:xfrm>
          <a:prstGeom prst="rect">
            <a:avLst/>
          </a:prstGeom>
          <a:solidFill>
            <a:schemeClr val="bg1"/>
          </a:solidFill>
        </p:spPr>
        <p:txBody>
          <a:bodyPr wrap="square">
            <a:spAutoFit/>
          </a:bodyPr>
          <a:lstStyle/>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Vacant land → future economic benefit</a:t>
            </a:r>
          </a:p>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Income-producing property (rented building) → current income stream</a:t>
            </a:r>
          </a:p>
          <a:p>
            <a:pPr marL="342900" lvl="0" indent="-342900" algn="justLow">
              <a:lnSpc>
                <a:spcPct val="120000"/>
              </a:lnSpc>
              <a:spcBef>
                <a:spcPts val="600"/>
              </a:spcBef>
              <a:spcAft>
                <a:spcPts val="600"/>
              </a:spcAft>
              <a:buFont typeface="Wingdings" panose="05000000000000000000" pitchFamily="2" charset="2"/>
              <a:buChar char="Ø"/>
              <a:defRPr/>
            </a:pPr>
            <a:r>
              <a:rPr lang="en-US" sz="2000" dirty="0">
                <a:solidFill>
                  <a:prstClr val="black"/>
                </a:solidFill>
                <a:latin typeface="Alexandria"/>
              </a:rPr>
              <a:t>Easement right → operational or functional benefit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6" name="Flowchart: Sequential Access Storage 15">
            <a:extLst>
              <a:ext uri="{FF2B5EF4-FFF2-40B4-BE49-F238E27FC236}">
                <a16:creationId xmlns:a16="http://schemas.microsoft.com/office/drawing/2014/main" id="{106BFD7D-D1FA-6136-4C24-93993B91CA68}"/>
              </a:ext>
            </a:extLst>
          </p:cNvPr>
          <p:cNvSpPr/>
          <p:nvPr/>
        </p:nvSpPr>
        <p:spPr>
          <a:xfrm>
            <a:off x="0" y="1111090"/>
            <a:ext cx="2041072" cy="1861006"/>
          </a:xfrm>
          <a:prstGeom prst="flowChartMagneticTape">
            <a:avLst/>
          </a:prstGeom>
          <a:solidFill>
            <a:srgbClr val="00B0F0"/>
          </a:solidFill>
        </p:spPr>
        <p:txBody>
          <a:bodyPr wrap="square">
            <a:spAutoFit/>
          </a:bodyPr>
          <a:lstStyle/>
          <a:p>
            <a:pPr lvl="0" algn="ctr"/>
            <a:r>
              <a:rPr lang="en-US" sz="2000" b="1" dirty="0">
                <a:solidFill>
                  <a:prstClr val="white"/>
                </a:solidFill>
                <a:latin typeface="Alexandria"/>
              </a:rPr>
              <a:t>What Is Meant by “Economic Benefit”?</a:t>
            </a:r>
            <a:endParaRPr kumimoji="0" lang="en-US" sz="2000" b="1" i="0" u="none" strike="noStrike" kern="1200" cap="none" spc="0" normalizeH="0" baseline="0" noProof="0" dirty="0">
              <a:ln>
                <a:noFill/>
              </a:ln>
              <a:solidFill>
                <a:prstClr val="white"/>
              </a:solidFill>
              <a:effectLst/>
              <a:uLnTx/>
              <a:uFillTx/>
              <a:latin typeface="Alexandria"/>
              <a:ea typeface="+mn-ea"/>
              <a:cs typeface="+mn-cs"/>
            </a:endParaRPr>
          </a:p>
        </p:txBody>
      </p:sp>
    </p:spTree>
    <p:extLst>
      <p:ext uri="{BB962C8B-B14F-4D97-AF65-F5344CB8AC3E}">
        <p14:creationId xmlns:p14="http://schemas.microsoft.com/office/powerpoint/2010/main" val="349675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xEl>
                                              <p:pRg st="1" end="1"/>
                                            </p:txEl>
                                          </p:spTgt>
                                        </p:tgtEl>
                                        <p:attrNameLst>
                                          <p:attrName>style.visibility</p:attrName>
                                        </p:attrNameLst>
                                      </p:cBhvr>
                                      <p:to>
                                        <p:strVal val="visible"/>
                                      </p:to>
                                    </p:set>
                                    <p:anim calcmode="lin" valueType="num">
                                      <p:cBhvr additive="base">
                                        <p:cTn id="2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9">
                                            <p:txEl>
                                              <p:pRg st="2" end="2"/>
                                            </p:txEl>
                                          </p:spTgt>
                                        </p:tgtEl>
                                        <p:attrNameLst>
                                          <p:attrName>style.visibility</p:attrName>
                                        </p:attrNameLst>
                                      </p:cBhvr>
                                      <p:to>
                                        <p:strVal val="visible"/>
                                      </p:to>
                                    </p:set>
                                    <p:anim calcmode="lin" valueType="num">
                                      <p:cBhvr additive="base">
                                        <p:cTn id="2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 calcmode="lin" valueType="num">
                                      <p:cBhvr additive="base">
                                        <p:cTn id="3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4">
                                            <p:txEl>
                                              <p:pRg st="0" end="0"/>
                                            </p:txEl>
                                          </p:spTgt>
                                        </p:tgtEl>
                                        <p:attrNameLst>
                                          <p:attrName>style.visibility</p:attrName>
                                        </p:attrNameLst>
                                      </p:cBhvr>
                                      <p:to>
                                        <p:strVal val="visible"/>
                                      </p:to>
                                    </p:set>
                                    <p:anim calcmode="lin" valueType="num">
                                      <p:cBhvr additive="base">
                                        <p:cTn id="4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4">
                                            <p:txEl>
                                              <p:pRg st="1" end="1"/>
                                            </p:txEl>
                                          </p:spTgt>
                                        </p:tgtEl>
                                        <p:attrNameLst>
                                          <p:attrName>style.visibility</p:attrName>
                                        </p:attrNameLst>
                                      </p:cBhvr>
                                      <p:to>
                                        <p:strVal val="visible"/>
                                      </p:to>
                                    </p:set>
                                    <p:anim calcmode="lin" valueType="num">
                                      <p:cBhvr additive="base">
                                        <p:cTn id="5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4">
                                            <p:txEl>
                                              <p:pRg st="2" end="2"/>
                                            </p:txEl>
                                          </p:spTgt>
                                        </p:tgtEl>
                                        <p:attrNameLst>
                                          <p:attrName>style.visibility</p:attrName>
                                        </p:attrNameLst>
                                      </p:cBhvr>
                                      <p:to>
                                        <p:strVal val="visible"/>
                                      </p:to>
                                    </p:set>
                                    <p:anim calcmode="lin" valueType="num">
                                      <p:cBhvr additive="base">
                                        <p:cTn id="5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7E103-FAEC-C9CF-675F-5811BDE146E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4CC669D-3FD5-DE37-5DB3-C427A086855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60FD67CA-3D8B-7EEE-F34F-B4ADB2A7FDF1}"/>
              </a:ext>
            </a:extLst>
          </p:cNvPr>
          <p:cNvSpPr txBox="1"/>
          <p:nvPr/>
        </p:nvSpPr>
        <p:spPr>
          <a:xfrm>
            <a:off x="3226850" y="649331"/>
            <a:ext cx="56367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618917BC-0198-E1D7-03C0-E62FFD787B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Flowchart: Internal Storage 14">
            <a:extLst>
              <a:ext uri="{FF2B5EF4-FFF2-40B4-BE49-F238E27FC236}">
                <a16:creationId xmlns:a16="http://schemas.microsoft.com/office/drawing/2014/main" id="{D5AA3B25-EE7B-2F98-BB2A-FAE8C15E3FD4}"/>
              </a:ext>
            </a:extLst>
          </p:cNvPr>
          <p:cNvSpPr/>
          <p:nvPr/>
        </p:nvSpPr>
        <p:spPr>
          <a:xfrm>
            <a:off x="402956" y="1304300"/>
            <a:ext cx="11608613" cy="1702168"/>
          </a:xfrm>
          <a:prstGeom prst="flowChartInternalStorag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5000"/>
              </a:lnSpc>
              <a:spcBef>
                <a:spcPts val="60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An</a:t>
            </a: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easement is a right to use or benefit from property owned by another party.</a:t>
            </a:r>
          </a:p>
          <a:p>
            <a:pPr marL="0" marR="0" lvl="0" indent="0" algn="l" defTabSz="914400" rtl="0" eaLnBrk="1" fontAlgn="auto" latinLnBrk="0" hangingPunct="1">
              <a:lnSpc>
                <a:spcPct val="125000"/>
              </a:lnSpc>
              <a:spcBef>
                <a:spcPts val="60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In real estate valuation</a:t>
            </a:r>
            <a:r>
              <a:rPr kumimoji="0" lang="en-US" sz="1800" b="0" i="0" u="none" strike="noStrike" kern="1200" cap="none" spc="0" normalizeH="0" baseline="0" noProof="0" dirty="0">
                <a:ln>
                  <a:noFill/>
                </a:ln>
                <a:solidFill>
                  <a:prstClr val="black"/>
                </a:solidFill>
                <a:effectLst/>
                <a:uLnTx/>
                <a:uFillTx/>
                <a:latin typeface="Alexandria"/>
                <a:ea typeface="+mn-ea"/>
                <a:cs typeface="+mn-cs"/>
              </a:rPr>
              <a:t>, this </a:t>
            </a:r>
            <a:r>
              <a:rPr kumimoji="0" lang="en-US" sz="1800" b="1" i="0" u="none" strike="noStrike" kern="1200" cap="none" spc="0" normalizeH="0" baseline="0" noProof="0" dirty="0">
                <a:ln>
                  <a:noFill/>
                </a:ln>
                <a:solidFill>
                  <a:prstClr val="black"/>
                </a:solidFill>
                <a:effectLst/>
                <a:uLnTx/>
                <a:uFillTx/>
                <a:latin typeface="Alexandria"/>
                <a:ea typeface="+mn-ea"/>
                <a:cs typeface="+mn-cs"/>
              </a:rPr>
              <a:t>right</a:t>
            </a:r>
            <a:r>
              <a:rPr kumimoji="0" lang="en-US" sz="1800" b="0" i="0" u="none" strike="noStrike" kern="1200" cap="none" spc="0" normalizeH="0" baseline="0" noProof="0" dirty="0">
                <a:ln>
                  <a:noFill/>
                </a:ln>
                <a:solidFill>
                  <a:prstClr val="black"/>
                </a:solidFill>
                <a:effectLst/>
                <a:uLnTx/>
                <a:uFillTx/>
                <a:latin typeface="Alexandria"/>
                <a:ea typeface="+mn-ea"/>
                <a:cs typeface="+mn-cs"/>
              </a:rPr>
              <a:t> is </a:t>
            </a:r>
            <a:r>
              <a:rPr kumimoji="0" lang="en-US" sz="1800" b="1" i="0" u="none" strike="noStrike" kern="1200" cap="none" spc="0" normalizeH="0" baseline="0" noProof="0" dirty="0">
                <a:ln>
                  <a:noFill/>
                </a:ln>
                <a:solidFill>
                  <a:prstClr val="black"/>
                </a:solidFill>
                <a:effectLst/>
                <a:uLnTx/>
                <a:uFillTx/>
                <a:latin typeface="Alexandria"/>
                <a:ea typeface="+mn-ea"/>
                <a:cs typeface="+mn-cs"/>
              </a:rPr>
              <a:t>assessed</a:t>
            </a:r>
            <a:r>
              <a:rPr kumimoji="0" lang="en-US" sz="1800" b="0" i="0" u="none" strike="noStrike" kern="1200" cap="none" spc="0" normalizeH="0" baseline="0" noProof="0" dirty="0">
                <a:ln>
                  <a:noFill/>
                </a:ln>
                <a:solidFill>
                  <a:prstClr val="black"/>
                </a:solidFill>
                <a:effectLst/>
                <a:uLnTx/>
                <a:uFillTx/>
                <a:latin typeface="Alexandria"/>
                <a:ea typeface="+mn-ea"/>
                <a:cs typeface="+mn-cs"/>
              </a:rPr>
              <a:t> as an </a:t>
            </a:r>
            <a:r>
              <a:rPr kumimoji="0" lang="en-US" sz="1800" b="1" i="0" u="none" strike="noStrike" kern="1200" cap="none" spc="0" normalizeH="0" baseline="0" noProof="0" dirty="0">
                <a:ln>
                  <a:noFill/>
                </a:ln>
                <a:solidFill>
                  <a:srgbClr val="C00000"/>
                </a:solidFill>
                <a:effectLst/>
                <a:uLnTx/>
                <a:uFillTx/>
                <a:latin typeface="Alexandria"/>
                <a:ea typeface="+mn-ea"/>
                <a:cs typeface="+mn-cs"/>
              </a:rPr>
              <a:t>asset</a:t>
            </a:r>
            <a:r>
              <a:rPr kumimoji="0" lang="en-US" sz="1800" b="0" i="0" u="none" strike="noStrike" kern="1200" cap="none" spc="0" normalizeH="0" baseline="0" noProof="0" dirty="0">
                <a:ln>
                  <a:noFill/>
                </a:ln>
                <a:solidFill>
                  <a:prstClr val="black"/>
                </a:solidFill>
                <a:effectLst/>
                <a:uLnTx/>
                <a:uFillTx/>
                <a:latin typeface="Alexandria"/>
                <a:ea typeface="+mn-ea"/>
                <a:cs typeface="+mn-cs"/>
              </a:rPr>
              <a:t> representing an </a:t>
            </a:r>
            <a:r>
              <a:rPr kumimoji="0" lang="en-US" sz="1800" b="1" i="0" u="none" strike="noStrike" kern="1200" cap="none" spc="0" normalizeH="0" baseline="0" noProof="0" dirty="0">
                <a:ln>
                  <a:noFill/>
                </a:ln>
                <a:solidFill>
                  <a:srgbClr val="C00000"/>
                </a:solidFill>
                <a:effectLst/>
                <a:uLnTx/>
                <a:uFillTx/>
                <a:latin typeface="Alexandria"/>
                <a:ea typeface="+mn-ea"/>
                <a:cs typeface="+mn-cs"/>
              </a:rPr>
              <a:t>economic benefit</a:t>
            </a:r>
            <a:r>
              <a:rPr kumimoji="0" lang="en-US" sz="1800" b="0" i="0" u="none" strike="noStrike" kern="1200" cap="none" spc="0" normalizeH="0" baseline="0" noProof="0" dirty="0">
                <a:ln>
                  <a:noFill/>
                </a:ln>
                <a:solidFill>
                  <a:prstClr val="black"/>
                </a:solidFill>
                <a:effectLst/>
                <a:uLnTx/>
                <a:uFillTx/>
                <a:latin typeface="Alexandria"/>
                <a:ea typeface="+mn-ea"/>
                <a:cs typeface="+mn-cs"/>
              </a:rPr>
              <a:t>, as it affects the property’s value, either in the form of a direct benefit to the beneficiary or as a restriction on the property owner.</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4A05911-6FE4-07FB-F23E-DE089825FC6D}"/>
              </a:ext>
            </a:extLst>
          </p:cNvPr>
          <p:cNvSpPr txBox="1"/>
          <p:nvPr/>
        </p:nvSpPr>
        <p:spPr>
          <a:xfrm>
            <a:off x="402956" y="1801441"/>
            <a:ext cx="1397289" cy="707886"/>
          </a:xfrm>
          <a:prstGeom prst="rect">
            <a:avLst/>
          </a:prstGeom>
          <a:noFill/>
        </p:spPr>
        <p:txBody>
          <a:bodyPr wrap="square" rtlCol="0">
            <a:spAutoFit/>
          </a:bodyPr>
          <a:lstStyle/>
          <a:p>
            <a:pPr algn="ctr"/>
            <a:r>
              <a:rPr lang="en-US" sz="2000" b="1" dirty="0">
                <a:solidFill>
                  <a:srgbClr val="7030A0"/>
                </a:solidFill>
                <a:latin typeface="Alexandria"/>
              </a:rPr>
              <a:t>Easement Right </a:t>
            </a:r>
          </a:p>
        </p:txBody>
      </p:sp>
      <p:graphicFrame>
        <p:nvGraphicFramePr>
          <p:cNvPr id="3" name="Table 2">
            <a:extLst>
              <a:ext uri="{FF2B5EF4-FFF2-40B4-BE49-F238E27FC236}">
                <a16:creationId xmlns:a16="http://schemas.microsoft.com/office/drawing/2014/main" id="{9E00AAF5-D4B3-C996-4B16-640AFA649066}"/>
              </a:ext>
            </a:extLst>
          </p:cNvPr>
          <p:cNvGraphicFramePr>
            <a:graphicFrameLocks noGrp="1"/>
          </p:cNvGraphicFramePr>
          <p:nvPr>
            <p:extLst>
              <p:ext uri="{D42A27DB-BD31-4B8C-83A1-F6EECF244321}">
                <p14:modId xmlns:p14="http://schemas.microsoft.com/office/powerpoint/2010/main" val="4281983938"/>
              </p:ext>
            </p:extLst>
          </p:nvPr>
        </p:nvGraphicFramePr>
        <p:xfrm>
          <a:off x="402956" y="3503608"/>
          <a:ext cx="11608614" cy="2308256"/>
        </p:xfrm>
        <a:graphic>
          <a:graphicData uri="http://schemas.openxmlformats.org/drawingml/2006/table">
            <a:tbl>
              <a:tblPr>
                <a:tableStyleId>{16D9F66E-5EB9-4882-86FB-DCBF35E3C3E4}</a:tableStyleId>
              </a:tblPr>
              <a:tblGrid>
                <a:gridCol w="2867186">
                  <a:extLst>
                    <a:ext uri="{9D8B030D-6E8A-4147-A177-3AD203B41FA5}">
                      <a16:colId xmlns:a16="http://schemas.microsoft.com/office/drawing/2014/main" val="286412167"/>
                    </a:ext>
                  </a:extLst>
                </a:gridCol>
                <a:gridCol w="3812583">
                  <a:extLst>
                    <a:ext uri="{9D8B030D-6E8A-4147-A177-3AD203B41FA5}">
                      <a16:colId xmlns:a16="http://schemas.microsoft.com/office/drawing/2014/main" val="1398626219"/>
                    </a:ext>
                  </a:extLst>
                </a:gridCol>
                <a:gridCol w="4928845">
                  <a:extLst>
                    <a:ext uri="{9D8B030D-6E8A-4147-A177-3AD203B41FA5}">
                      <a16:colId xmlns:a16="http://schemas.microsoft.com/office/drawing/2014/main" val="444970968"/>
                    </a:ext>
                  </a:extLst>
                </a:gridCol>
              </a:tblGrid>
              <a:tr h="545588">
                <a:tc>
                  <a:txBody>
                    <a:bodyPr/>
                    <a:lstStyle/>
                    <a:p>
                      <a:pPr algn="ctr">
                        <a:buNone/>
                      </a:pPr>
                      <a:r>
                        <a:rPr lang="en-US" sz="2000" b="1" dirty="0">
                          <a:latin typeface="Alexandria"/>
                        </a:rPr>
                        <a:t>Property</a:t>
                      </a:r>
                      <a:endParaRPr lang="en-US" sz="2000" dirty="0">
                        <a:latin typeface="Alexandria"/>
                      </a:endParaRPr>
                    </a:p>
                  </a:txBody>
                  <a:tcPr anchor="ctr"/>
                </a:tc>
                <a:tc>
                  <a:txBody>
                    <a:bodyPr/>
                    <a:lstStyle/>
                    <a:p>
                      <a:pPr algn="ctr">
                        <a:buNone/>
                      </a:pPr>
                      <a:r>
                        <a:rPr lang="en-US" sz="2000" b="1" dirty="0">
                          <a:latin typeface="Alexandria"/>
                        </a:rPr>
                        <a:t>Type of Easement</a:t>
                      </a:r>
                      <a:endParaRPr lang="en-US" sz="2000" dirty="0">
                        <a:latin typeface="Alexandria"/>
                      </a:endParaRPr>
                    </a:p>
                  </a:txBody>
                  <a:tcPr anchor="ctr"/>
                </a:tc>
                <a:tc>
                  <a:txBody>
                    <a:bodyPr/>
                    <a:lstStyle/>
                    <a:p>
                      <a:pPr algn="ctr">
                        <a:buNone/>
                      </a:pPr>
                      <a:r>
                        <a:rPr lang="en-US" sz="2000" b="1" dirty="0">
                          <a:latin typeface="Alexandria"/>
                        </a:rPr>
                        <a:t>Impact on Value</a:t>
                      </a:r>
                      <a:endParaRPr lang="en-US" sz="2000" dirty="0">
                        <a:latin typeface="Alexandria"/>
                      </a:endParaRPr>
                    </a:p>
                  </a:txBody>
                  <a:tcPr anchor="ctr"/>
                </a:tc>
                <a:extLst>
                  <a:ext uri="{0D108BD9-81ED-4DB2-BD59-A6C34878D82A}">
                    <a16:rowId xmlns:a16="http://schemas.microsoft.com/office/drawing/2014/main" val="2455373774"/>
                  </a:ext>
                </a:extLst>
              </a:tr>
              <a:tr h="881334">
                <a:tc>
                  <a:txBody>
                    <a:bodyPr/>
                    <a:lstStyle/>
                    <a:p>
                      <a:pPr algn="ctr">
                        <a:buNone/>
                      </a:pPr>
                      <a:r>
                        <a:rPr lang="en-US" b="1" dirty="0">
                          <a:latin typeface="Alexandria"/>
                        </a:rPr>
                        <a:t>Industrial land parcel</a:t>
                      </a:r>
                    </a:p>
                  </a:txBody>
                  <a:tcPr anchor="ctr"/>
                </a:tc>
                <a:tc>
                  <a:txBody>
                    <a:bodyPr/>
                    <a:lstStyle/>
                    <a:p>
                      <a:pPr algn="ctr">
                        <a:buNone/>
                      </a:pPr>
                      <a:r>
                        <a:rPr lang="en-US" dirty="0">
                          <a:latin typeface="Alexandria"/>
                        </a:rPr>
                        <a:t>Pipeline easement crossing the site</a:t>
                      </a:r>
                    </a:p>
                  </a:txBody>
                  <a:tcPr anchor="ctr">
                    <a:solidFill>
                      <a:schemeClr val="bg1"/>
                    </a:solidFill>
                  </a:tcPr>
                </a:tc>
                <a:tc>
                  <a:txBody>
                    <a:bodyPr/>
                    <a:lstStyle/>
                    <a:p>
                      <a:pPr algn="ctr">
                        <a:buNone/>
                      </a:pPr>
                      <a:r>
                        <a:rPr lang="en-US" dirty="0">
                          <a:latin typeface="Alexandria"/>
                        </a:rPr>
                        <a:t>Reduces the value of the land for the owner, while providing an operational benefit to another party</a:t>
                      </a:r>
                    </a:p>
                  </a:txBody>
                  <a:tcPr anchor="ctr">
                    <a:solidFill>
                      <a:schemeClr val="bg1"/>
                    </a:solidFill>
                  </a:tcPr>
                </a:tc>
                <a:extLst>
                  <a:ext uri="{0D108BD9-81ED-4DB2-BD59-A6C34878D82A}">
                    <a16:rowId xmlns:a16="http://schemas.microsoft.com/office/drawing/2014/main" val="1158257306"/>
                  </a:ext>
                </a:extLst>
              </a:tr>
              <a:tr h="881334">
                <a:tc>
                  <a:txBody>
                    <a:bodyPr/>
                    <a:lstStyle/>
                    <a:p>
                      <a:pPr algn="ctr">
                        <a:buNone/>
                      </a:pPr>
                      <a:r>
                        <a:rPr lang="en-US" b="1" dirty="0">
                          <a:latin typeface="Alexandria"/>
                        </a:rPr>
                        <a:t>Commercial building</a:t>
                      </a:r>
                    </a:p>
                  </a:txBody>
                  <a:tcPr anchor="ctr"/>
                </a:tc>
                <a:tc>
                  <a:txBody>
                    <a:bodyPr/>
                    <a:lstStyle/>
                    <a:p>
                      <a:pPr algn="ctr">
                        <a:buNone/>
                      </a:pPr>
                      <a:r>
                        <a:rPr lang="en-US">
                          <a:latin typeface="Alexandria"/>
                        </a:rPr>
                        <a:t>Right of way to access a parking area</a:t>
                      </a:r>
                    </a:p>
                  </a:txBody>
                  <a:tcPr anchor="ctr">
                    <a:solidFill>
                      <a:schemeClr val="bg1"/>
                    </a:solidFill>
                  </a:tcPr>
                </a:tc>
                <a:tc>
                  <a:txBody>
                    <a:bodyPr/>
                    <a:lstStyle/>
                    <a:p>
                      <a:pPr algn="ctr">
                        <a:buNone/>
                      </a:pPr>
                      <a:r>
                        <a:rPr lang="en-US" dirty="0">
                          <a:latin typeface="Alexandria"/>
                        </a:rPr>
                        <a:t>Generates an operational benefit for the tenant or another property owner</a:t>
                      </a:r>
                    </a:p>
                  </a:txBody>
                  <a:tcPr anchor="ctr">
                    <a:solidFill>
                      <a:schemeClr val="bg1"/>
                    </a:solidFill>
                  </a:tcPr>
                </a:tc>
                <a:extLst>
                  <a:ext uri="{0D108BD9-81ED-4DB2-BD59-A6C34878D82A}">
                    <a16:rowId xmlns:a16="http://schemas.microsoft.com/office/drawing/2014/main" val="1590188032"/>
                  </a:ext>
                </a:extLst>
              </a:tr>
            </a:tbl>
          </a:graphicData>
        </a:graphic>
      </p:graphicFrame>
    </p:spTree>
    <p:extLst>
      <p:ext uri="{BB962C8B-B14F-4D97-AF65-F5344CB8AC3E}">
        <p14:creationId xmlns:p14="http://schemas.microsoft.com/office/powerpoint/2010/main" val="103135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6B12C-5C78-637E-BB87-6CEA4ED91A9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0D0366-353E-D42E-A7A3-8743326D662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AA8FB0F6-7FC6-1356-69C2-B9F1831342A0}"/>
              </a:ext>
            </a:extLst>
          </p:cNvPr>
          <p:cNvSpPr txBox="1"/>
          <p:nvPr/>
        </p:nvSpPr>
        <p:spPr>
          <a:xfrm>
            <a:off x="3226850" y="649331"/>
            <a:ext cx="56367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8BED0F8F-E645-236C-BEC0-207EA2F1B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8FE0650-DDA2-2B76-93A8-7CBAD1845A33}"/>
              </a:ext>
            </a:extLst>
          </p:cNvPr>
          <p:cNvSpPr txBox="1"/>
          <p:nvPr/>
        </p:nvSpPr>
        <p:spPr>
          <a:xfrm>
            <a:off x="2215821" y="1340673"/>
            <a:ext cx="9795748" cy="437043"/>
          </a:xfrm>
          <a:prstGeom prst="rect">
            <a:avLst/>
          </a:prstGeom>
          <a:solidFill>
            <a:schemeClr val="bg1"/>
          </a:solidFill>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An asset may be intangible, and May consist of rights such as:</a:t>
            </a:r>
          </a:p>
        </p:txBody>
      </p:sp>
      <p:sp>
        <p:nvSpPr>
          <p:cNvPr id="16" name="Flowchart: Sequential Access Storage 15">
            <a:extLst>
              <a:ext uri="{FF2B5EF4-FFF2-40B4-BE49-F238E27FC236}">
                <a16:creationId xmlns:a16="http://schemas.microsoft.com/office/drawing/2014/main" id="{4BE365B9-6614-8EC2-3971-01FA8F91CD00}"/>
              </a:ext>
            </a:extLst>
          </p:cNvPr>
          <p:cNvSpPr/>
          <p:nvPr/>
        </p:nvSpPr>
        <p:spPr>
          <a:xfrm>
            <a:off x="0" y="1007870"/>
            <a:ext cx="2041072" cy="2293799"/>
          </a:xfrm>
          <a:prstGeom prst="flowChartMagneticTape">
            <a:avLst/>
          </a:prstGeom>
          <a:solidFill>
            <a:srgbClr val="00B0F0"/>
          </a:solidFill>
        </p:spPr>
        <p:txBody>
          <a:bodyPr wrap="square">
            <a:spAutoFit/>
          </a:bodyPr>
          <a:lstStyle/>
          <a:p>
            <a:pPr lvl="0" algn="ctr">
              <a:defRPr/>
            </a:pPr>
            <a:r>
              <a:rPr lang="en-US" sz="2000" b="1" dirty="0">
                <a:solidFill>
                  <a:prstClr val="white"/>
                </a:solidFill>
                <a:latin typeface="Alexandria"/>
              </a:rPr>
              <a:t>Why Is an Asset Not Defined as a Physical Object?</a:t>
            </a:r>
            <a:endParaRPr kumimoji="0" lang="en-US" sz="2000" b="1" i="0" u="none" strike="noStrike" kern="1200" cap="none" spc="0" normalizeH="0" baseline="0" noProof="0" dirty="0">
              <a:ln>
                <a:noFill/>
              </a:ln>
              <a:solidFill>
                <a:prstClr val="white"/>
              </a:solidFill>
              <a:effectLst/>
              <a:uLnTx/>
              <a:uFillTx/>
              <a:latin typeface="Alexandria"/>
              <a:ea typeface="+mn-ea"/>
              <a:cs typeface="+mn-cs"/>
            </a:endParaRPr>
          </a:p>
        </p:txBody>
      </p:sp>
      <p:sp>
        <p:nvSpPr>
          <p:cNvPr id="3" name="Arrow: Pentagon 2">
            <a:extLst>
              <a:ext uri="{FF2B5EF4-FFF2-40B4-BE49-F238E27FC236}">
                <a16:creationId xmlns:a16="http://schemas.microsoft.com/office/drawing/2014/main" id="{9397B125-ECA3-086D-4A8A-C4971A571F92}"/>
              </a:ext>
            </a:extLst>
          </p:cNvPr>
          <p:cNvSpPr/>
          <p:nvPr/>
        </p:nvSpPr>
        <p:spPr>
          <a:xfrm>
            <a:off x="2626179" y="1962520"/>
            <a:ext cx="4596031"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Usufruct or rights of use</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Arrow: Pentagon 10">
            <a:extLst>
              <a:ext uri="{FF2B5EF4-FFF2-40B4-BE49-F238E27FC236}">
                <a16:creationId xmlns:a16="http://schemas.microsoft.com/office/drawing/2014/main" id="{2E0CCBD1-76B3-1891-782A-924B637F8398}"/>
              </a:ext>
            </a:extLst>
          </p:cNvPr>
          <p:cNvSpPr/>
          <p:nvPr/>
        </p:nvSpPr>
        <p:spPr>
          <a:xfrm>
            <a:off x="2626178" y="2553234"/>
            <a:ext cx="4596031"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Leasehold interests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Arrow: Pentagon 11">
            <a:extLst>
              <a:ext uri="{FF2B5EF4-FFF2-40B4-BE49-F238E27FC236}">
                <a16:creationId xmlns:a16="http://schemas.microsoft.com/office/drawing/2014/main" id="{12F15696-2940-880A-51E7-E8EFCEDA0CD1}"/>
              </a:ext>
            </a:extLst>
          </p:cNvPr>
          <p:cNvSpPr/>
          <p:nvPr/>
        </p:nvSpPr>
        <p:spPr>
          <a:xfrm>
            <a:off x="2626178" y="3155081"/>
            <a:ext cx="4596031"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Development rights</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Arrow: Pentagon 12">
            <a:extLst>
              <a:ext uri="{FF2B5EF4-FFF2-40B4-BE49-F238E27FC236}">
                <a16:creationId xmlns:a16="http://schemas.microsoft.com/office/drawing/2014/main" id="{9D9F8F67-9EC9-D1EF-69A0-1F83DC97993F}"/>
              </a:ext>
            </a:extLst>
          </p:cNvPr>
          <p:cNvSpPr/>
          <p:nvPr/>
        </p:nvSpPr>
        <p:spPr>
          <a:xfrm>
            <a:off x="2626179" y="3739192"/>
            <a:ext cx="4596031"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Trademarks or other intellectual property</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Rectangle: Beveled 16">
            <a:extLst>
              <a:ext uri="{FF2B5EF4-FFF2-40B4-BE49-F238E27FC236}">
                <a16:creationId xmlns:a16="http://schemas.microsoft.com/office/drawing/2014/main" id="{3A1B9140-FCBC-89CA-E33F-C43D0AB56947}"/>
              </a:ext>
            </a:extLst>
          </p:cNvPr>
          <p:cNvSpPr/>
          <p:nvPr/>
        </p:nvSpPr>
        <p:spPr>
          <a:xfrm>
            <a:off x="380729" y="4733880"/>
            <a:ext cx="11328978" cy="907503"/>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Asset = an economic right </a:t>
            </a:r>
            <a:r>
              <a:rPr kumimoji="0" lang="en-US" sz="1800" b="0" i="0" u="none" strike="noStrike" kern="1200" cap="none" spc="0" normalizeH="0" baseline="0" noProof="0" dirty="0">
                <a:ln>
                  <a:noFill/>
                </a:ln>
                <a:solidFill>
                  <a:prstClr val="black"/>
                </a:solidFill>
                <a:effectLst/>
                <a:uLnTx/>
                <a:uFillTx/>
                <a:latin typeface="Alexandria"/>
                <a:ea typeface="+mn-ea"/>
                <a:cs typeface="+mn-cs"/>
              </a:rPr>
              <a:t>and </a:t>
            </a:r>
            <a:r>
              <a:rPr kumimoji="0" lang="en-US" sz="1800" b="1" i="0" u="sng" strike="noStrike" kern="1200" cap="none" spc="0" normalizeH="0" baseline="0" noProof="0" dirty="0">
                <a:ln>
                  <a:noFill/>
                </a:ln>
                <a:solidFill>
                  <a:srgbClr val="FF0000"/>
                </a:solidFill>
                <a:effectLst/>
                <a:uLnTx/>
                <a:uFillTx/>
                <a:latin typeface="Alexandria"/>
                <a:ea typeface="+mn-ea"/>
                <a:cs typeface="+mn-cs"/>
              </a:rPr>
              <a:t>not necessarily </a:t>
            </a:r>
            <a:r>
              <a:rPr kumimoji="0" lang="en-US" sz="2000" b="1" i="0" u="none" strike="noStrike" kern="1200" cap="none" spc="0" normalizeH="0" baseline="0" noProof="0" dirty="0">
                <a:ln>
                  <a:noFill/>
                </a:ln>
                <a:solidFill>
                  <a:prstClr val="black"/>
                </a:solidFill>
                <a:effectLst/>
                <a:uLnTx/>
                <a:uFillTx/>
                <a:latin typeface="Alexandria"/>
                <a:ea typeface="+mn-ea"/>
                <a:cs typeface="+mn-cs"/>
              </a:rPr>
              <a:t>Asset </a:t>
            </a:r>
            <a:r>
              <a:rPr kumimoji="0" lang="en-US" sz="2000" b="1" i="0" u="sng" strike="noStrike" kern="1200" cap="none" spc="0" normalizeH="0" baseline="0" noProof="0" dirty="0">
                <a:ln>
                  <a:noFill/>
                </a:ln>
                <a:solidFill>
                  <a:srgbClr val="FF0000"/>
                </a:solidFill>
                <a:effectLst/>
                <a:uLnTx/>
                <a:uFillTx/>
                <a:latin typeface="Alexandria"/>
                <a:ea typeface="+mn-ea"/>
                <a:cs typeface="+mn-cs"/>
              </a:rPr>
              <a:t>=</a:t>
            </a:r>
            <a:r>
              <a:rPr kumimoji="0" lang="en-US" sz="2000" b="1" i="0" u="none" strike="noStrike" kern="1200" cap="none" spc="0" normalizeH="0" baseline="0" noProof="0" dirty="0">
                <a:ln>
                  <a:noFill/>
                </a:ln>
                <a:solidFill>
                  <a:prstClr val="black"/>
                </a:solidFill>
                <a:effectLst/>
                <a:uLnTx/>
                <a:uFillTx/>
                <a:latin typeface="Alexandria"/>
                <a:ea typeface="+mn-ea"/>
                <a:cs typeface="+mn-cs"/>
              </a:rPr>
              <a:t> a tangible object</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7344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0-#ppt_w/2"/>
                                          </p:val>
                                        </p:tav>
                                        <p:tav tm="100000">
                                          <p:val>
                                            <p:strVal val="#ppt_x"/>
                                          </p:val>
                                        </p:tav>
                                      </p:tavLst>
                                    </p:anim>
                                    <p:anim calcmode="lin" valueType="num">
                                      <p:cBhvr additive="base">
                                        <p:cTn id="3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0-#ppt_w/2"/>
                                          </p:val>
                                        </p:tav>
                                        <p:tav tm="100000">
                                          <p:val>
                                            <p:strVal val="#ppt_x"/>
                                          </p:val>
                                        </p:tav>
                                      </p:tavLst>
                                    </p:anim>
                                    <p:anim calcmode="lin" valueType="num">
                                      <p:cBhvr additive="base">
                                        <p:cTn id="3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animBg="1"/>
      <p:bldP spid="3" grpId="0" animBg="1"/>
      <p:bldP spid="11" grpId="0" animBg="1"/>
      <p:bldP spid="12" grpId="0" animBg="1"/>
      <p:bldP spid="13"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809FE-18F5-4532-16AF-48C2159A18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E755BBE-916F-3C8E-B8FA-30DF7C6177D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CE941133-CB58-4950-9A0B-B51532DCE3C6}"/>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DE08040F-816B-5F48-A0E4-5677D5E1D2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B2598248-2A30-E402-CC5B-E8F71D033BF3}"/>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Illustrative examples</a:t>
            </a:r>
          </a:p>
        </p:txBody>
      </p:sp>
      <p:graphicFrame>
        <p:nvGraphicFramePr>
          <p:cNvPr id="2" name="Table 1">
            <a:extLst>
              <a:ext uri="{FF2B5EF4-FFF2-40B4-BE49-F238E27FC236}">
                <a16:creationId xmlns:a16="http://schemas.microsoft.com/office/drawing/2014/main" id="{8D9D40FA-1F37-B08F-1850-999C601E2157}"/>
              </a:ext>
            </a:extLst>
          </p:cNvPr>
          <p:cNvGraphicFramePr>
            <a:graphicFrameLocks noGrp="1"/>
          </p:cNvGraphicFramePr>
          <p:nvPr>
            <p:extLst>
              <p:ext uri="{D42A27DB-BD31-4B8C-83A1-F6EECF244321}">
                <p14:modId xmlns:p14="http://schemas.microsoft.com/office/powerpoint/2010/main" val="1108614611"/>
              </p:ext>
            </p:extLst>
          </p:nvPr>
        </p:nvGraphicFramePr>
        <p:xfrm>
          <a:off x="800722" y="1764982"/>
          <a:ext cx="10515600" cy="3504442"/>
        </p:xfrm>
        <a:graphic>
          <a:graphicData uri="http://schemas.openxmlformats.org/drawingml/2006/table">
            <a:tbl>
              <a:tblPr>
                <a:tableStyleId>{22838BEF-8BB2-4498-84A7-C5851F593DF1}</a:tableStyleId>
              </a:tblPr>
              <a:tblGrid>
                <a:gridCol w="5257800">
                  <a:extLst>
                    <a:ext uri="{9D8B030D-6E8A-4147-A177-3AD203B41FA5}">
                      <a16:colId xmlns:a16="http://schemas.microsoft.com/office/drawing/2014/main" val="104080398"/>
                    </a:ext>
                  </a:extLst>
                </a:gridCol>
                <a:gridCol w="5257800">
                  <a:extLst>
                    <a:ext uri="{9D8B030D-6E8A-4147-A177-3AD203B41FA5}">
                      <a16:colId xmlns:a16="http://schemas.microsoft.com/office/drawing/2014/main" val="2174280717"/>
                    </a:ext>
                  </a:extLst>
                </a:gridCol>
              </a:tblGrid>
              <a:tr h="456434">
                <a:tc>
                  <a:txBody>
                    <a:bodyPr/>
                    <a:lstStyle/>
                    <a:p>
                      <a:pPr algn="ctr">
                        <a:buNone/>
                      </a:pPr>
                      <a:r>
                        <a:rPr lang="en-US" sz="2000" b="1" dirty="0"/>
                        <a:t>Scenario</a:t>
                      </a:r>
                      <a:endParaRPr lang="en-US" sz="2000" b="1" dirty="0">
                        <a:latin typeface="Alexandria"/>
                      </a:endParaRPr>
                    </a:p>
                  </a:txBody>
                  <a:tcPr anchor="ctr"/>
                </a:tc>
                <a:tc>
                  <a:txBody>
                    <a:bodyPr/>
                    <a:lstStyle/>
                    <a:p>
                      <a:pPr algn="ctr">
                        <a:buNone/>
                      </a:pPr>
                      <a:r>
                        <a:rPr lang="en-US" sz="2000" b="1" dirty="0"/>
                        <a:t>Subject of Valuation</a:t>
                      </a:r>
                      <a:endParaRPr lang="en-US" sz="2000" b="1" dirty="0">
                        <a:latin typeface="Alexandria"/>
                      </a:endParaRPr>
                    </a:p>
                  </a:txBody>
                  <a:tcPr anchor="ctr"/>
                </a:tc>
                <a:extLst>
                  <a:ext uri="{0D108BD9-81ED-4DB2-BD59-A6C34878D82A}">
                    <a16:rowId xmlns:a16="http://schemas.microsoft.com/office/drawing/2014/main" val="115085594"/>
                  </a:ext>
                </a:extLst>
              </a:tr>
              <a:tr h="619745">
                <a:tc>
                  <a:txBody>
                    <a:bodyPr/>
                    <a:lstStyle/>
                    <a:p>
                      <a:pPr algn="ctr">
                        <a:buNone/>
                      </a:pPr>
                      <a:r>
                        <a:rPr lang="en-US" sz="2000" b="1" dirty="0"/>
                        <a:t>Freehold land ownership</a:t>
                      </a:r>
                      <a:endParaRPr lang="en-US" sz="2000" b="1" dirty="0">
                        <a:latin typeface="Alexandria"/>
                      </a:endParaRPr>
                    </a:p>
                  </a:txBody>
                  <a:tcPr anchor="ctr">
                    <a:solidFill>
                      <a:schemeClr val="bg1"/>
                    </a:solidFill>
                  </a:tcPr>
                </a:tc>
                <a:tc>
                  <a:txBody>
                    <a:bodyPr/>
                    <a:lstStyle/>
                    <a:p>
                      <a:pPr algn="ctr">
                        <a:buNone/>
                      </a:pPr>
                      <a:r>
                        <a:rPr lang="en-US" sz="2000" dirty="0"/>
                        <a:t>Ownership right</a:t>
                      </a:r>
                      <a:endParaRPr lang="en-US" sz="2000" dirty="0">
                        <a:latin typeface="Alexandria"/>
                      </a:endParaRPr>
                    </a:p>
                  </a:txBody>
                  <a:tcPr anchor="ctr">
                    <a:solidFill>
                      <a:schemeClr val="bg1"/>
                    </a:solidFill>
                  </a:tcPr>
                </a:tc>
                <a:extLst>
                  <a:ext uri="{0D108BD9-81ED-4DB2-BD59-A6C34878D82A}">
                    <a16:rowId xmlns:a16="http://schemas.microsoft.com/office/drawing/2014/main" val="3679994579"/>
                  </a:ext>
                </a:extLst>
              </a:tr>
              <a:tr h="598474">
                <a:tc>
                  <a:txBody>
                    <a:bodyPr/>
                    <a:lstStyle/>
                    <a:p>
                      <a:pPr algn="ctr">
                        <a:buNone/>
                      </a:pPr>
                      <a:r>
                        <a:rPr lang="en-US" sz="2000" b="1" dirty="0"/>
                        <a:t>Income-producing building</a:t>
                      </a:r>
                      <a:endParaRPr lang="en-US" sz="2000" b="1" dirty="0">
                        <a:latin typeface="Alexandria"/>
                      </a:endParaRPr>
                    </a:p>
                  </a:txBody>
                  <a:tcPr anchor="ctr">
                    <a:solidFill>
                      <a:schemeClr val="bg1"/>
                    </a:solidFill>
                  </a:tcPr>
                </a:tc>
                <a:tc>
                  <a:txBody>
                    <a:bodyPr/>
                    <a:lstStyle/>
                    <a:p>
                      <a:pPr algn="ctr">
                        <a:buNone/>
                      </a:pPr>
                      <a:r>
                        <a:rPr lang="en-US" sz="2000" dirty="0"/>
                        <a:t>Leasehold or rental rights</a:t>
                      </a:r>
                      <a:endParaRPr lang="en-US" sz="2000" dirty="0">
                        <a:latin typeface="Alexandria"/>
                      </a:endParaRPr>
                    </a:p>
                  </a:txBody>
                  <a:tcPr anchor="ctr">
                    <a:solidFill>
                      <a:schemeClr val="bg1"/>
                    </a:solidFill>
                  </a:tcPr>
                </a:tc>
                <a:extLst>
                  <a:ext uri="{0D108BD9-81ED-4DB2-BD59-A6C34878D82A}">
                    <a16:rowId xmlns:a16="http://schemas.microsoft.com/office/drawing/2014/main" val="1623476176"/>
                  </a:ext>
                </a:extLst>
              </a:tr>
              <a:tr h="581849">
                <a:tc>
                  <a:txBody>
                    <a:bodyPr/>
                    <a:lstStyle/>
                    <a:p>
                      <a:pPr algn="ctr">
                        <a:buNone/>
                      </a:pPr>
                      <a:r>
                        <a:rPr lang="en-US" sz="2000" b="1" dirty="0"/>
                        <a:t>Long-term lease contract</a:t>
                      </a:r>
                      <a:endParaRPr lang="en-US" sz="2000" b="1" dirty="0">
                        <a:latin typeface="Alexandria"/>
                      </a:endParaRPr>
                    </a:p>
                  </a:txBody>
                  <a:tcPr anchor="ctr">
                    <a:solidFill>
                      <a:schemeClr val="bg1"/>
                    </a:solidFill>
                  </a:tcPr>
                </a:tc>
                <a:tc>
                  <a:txBody>
                    <a:bodyPr/>
                    <a:lstStyle/>
                    <a:p>
                      <a:pPr algn="ctr">
                        <a:buNone/>
                      </a:pPr>
                      <a:r>
                        <a:rPr lang="en-US" sz="2000" dirty="0"/>
                        <a:t>Right of use</a:t>
                      </a:r>
                      <a:endParaRPr lang="en-US" sz="2000" dirty="0">
                        <a:latin typeface="Alexandria"/>
                      </a:endParaRPr>
                    </a:p>
                  </a:txBody>
                  <a:tcPr anchor="ctr">
                    <a:solidFill>
                      <a:schemeClr val="bg1"/>
                    </a:solidFill>
                  </a:tcPr>
                </a:tc>
                <a:extLst>
                  <a:ext uri="{0D108BD9-81ED-4DB2-BD59-A6C34878D82A}">
                    <a16:rowId xmlns:a16="http://schemas.microsoft.com/office/drawing/2014/main" val="2623887937"/>
                  </a:ext>
                </a:extLst>
              </a:tr>
              <a:tr h="615099">
                <a:tc>
                  <a:txBody>
                    <a:bodyPr/>
                    <a:lstStyle/>
                    <a:p>
                      <a:pPr algn="ctr">
                        <a:buNone/>
                      </a:pPr>
                      <a:r>
                        <a:rPr lang="en-US" sz="2000" b="1" dirty="0"/>
                        <a:t>Land subject to planning restrictions</a:t>
                      </a:r>
                      <a:endParaRPr lang="en-US" sz="2000" b="1" dirty="0">
                        <a:latin typeface="Alexandria"/>
                      </a:endParaRPr>
                    </a:p>
                  </a:txBody>
                  <a:tcPr anchor="ctr">
                    <a:solidFill>
                      <a:schemeClr val="bg1"/>
                    </a:solidFill>
                  </a:tcPr>
                </a:tc>
                <a:tc>
                  <a:txBody>
                    <a:bodyPr/>
                    <a:lstStyle/>
                    <a:p>
                      <a:pPr algn="ctr">
                        <a:buNone/>
                      </a:pPr>
                      <a:r>
                        <a:rPr lang="en-US" sz="2000" dirty="0"/>
                        <a:t>Restricted property right</a:t>
                      </a:r>
                      <a:endParaRPr lang="en-US" sz="2000" dirty="0">
                        <a:latin typeface="Alexandria"/>
                      </a:endParaRPr>
                    </a:p>
                  </a:txBody>
                  <a:tcPr anchor="ctr">
                    <a:solidFill>
                      <a:schemeClr val="bg1"/>
                    </a:solidFill>
                  </a:tcPr>
                </a:tc>
                <a:extLst>
                  <a:ext uri="{0D108BD9-81ED-4DB2-BD59-A6C34878D82A}">
                    <a16:rowId xmlns:a16="http://schemas.microsoft.com/office/drawing/2014/main" val="3769721099"/>
                  </a:ext>
                </a:extLst>
              </a:tr>
              <a:tr h="632841">
                <a:tc>
                  <a:txBody>
                    <a:bodyPr/>
                    <a:lstStyle/>
                    <a:p>
                      <a:pPr algn="ctr">
                        <a:buNone/>
                      </a:pPr>
                      <a:r>
                        <a:rPr lang="en-US" sz="2000" b="1" dirty="0"/>
                        <a:t>Development project</a:t>
                      </a:r>
                      <a:endParaRPr lang="en-US" sz="2000" b="1" dirty="0">
                        <a:latin typeface="Alexandria"/>
                      </a:endParaRPr>
                    </a:p>
                  </a:txBody>
                  <a:tcPr anchor="ctr">
                    <a:solidFill>
                      <a:schemeClr val="bg1"/>
                    </a:solidFill>
                  </a:tcPr>
                </a:tc>
                <a:tc>
                  <a:txBody>
                    <a:bodyPr/>
                    <a:lstStyle/>
                    <a:p>
                      <a:pPr algn="ctr">
                        <a:buNone/>
                      </a:pPr>
                      <a:r>
                        <a:rPr lang="en-US" sz="2000" dirty="0"/>
                        <a:t>Development right</a:t>
                      </a:r>
                      <a:endParaRPr lang="en-US" sz="2000" dirty="0">
                        <a:latin typeface="Alexandria"/>
                      </a:endParaRPr>
                    </a:p>
                  </a:txBody>
                  <a:tcPr anchor="ctr">
                    <a:solidFill>
                      <a:schemeClr val="bg1"/>
                    </a:solidFill>
                  </a:tcPr>
                </a:tc>
                <a:extLst>
                  <a:ext uri="{0D108BD9-81ED-4DB2-BD59-A6C34878D82A}">
                    <a16:rowId xmlns:a16="http://schemas.microsoft.com/office/drawing/2014/main" val="3226623716"/>
                  </a:ext>
                </a:extLst>
              </a:tr>
            </a:tbl>
          </a:graphicData>
        </a:graphic>
      </p:graphicFrame>
    </p:spTree>
    <p:extLst>
      <p:ext uri="{BB962C8B-B14F-4D97-AF65-F5344CB8AC3E}">
        <p14:creationId xmlns:p14="http://schemas.microsoft.com/office/powerpoint/2010/main" val="370346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C46D6-1508-33B0-AA81-EA751B542FE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ACD62C1-9A90-FDCF-3333-E0ACC4FC43D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7E4F98FB-D2D2-13DD-1CDD-B1BB4289B393}"/>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6A72F78E-1C38-44CE-9577-56DC979853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7CCC592B-05A5-E78E-0D9B-0D68EE8D206E}"/>
              </a:ext>
            </a:extLst>
          </p:cNvPr>
          <p:cNvSpPr txBox="1"/>
          <p:nvPr/>
        </p:nvSpPr>
        <p:spPr>
          <a:xfrm>
            <a:off x="335414" y="1254239"/>
            <a:ext cx="6098458"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200" b="1" dirty="0">
                <a:solidFill>
                  <a:srgbClr val="4472C4"/>
                </a:solidFill>
                <a:latin typeface="Alexandria"/>
              </a:rPr>
              <a:t>I</a:t>
            </a:r>
            <a:r>
              <a:rPr kumimoji="0" lang="en-US" sz="2200" b="1" i="0" u="none" strike="noStrike" kern="1200" cap="none" spc="0" normalizeH="0" baseline="0" noProof="0" dirty="0" err="1">
                <a:ln>
                  <a:noFill/>
                </a:ln>
                <a:solidFill>
                  <a:srgbClr val="4472C4"/>
                </a:solidFill>
                <a:effectLst/>
                <a:uLnTx/>
                <a:uFillTx/>
                <a:latin typeface="Alexandria"/>
                <a:ea typeface="+mn-ea"/>
                <a:cs typeface="+mn-cs"/>
              </a:rPr>
              <a:t>mplications</a:t>
            </a:r>
            <a:r>
              <a:rPr kumimoji="0" lang="en-US" sz="2200" b="1" i="0" u="none" strike="noStrike" kern="1200" cap="none" spc="0" normalizeH="0" baseline="0" noProof="0" dirty="0">
                <a:ln>
                  <a:noFill/>
                </a:ln>
                <a:solidFill>
                  <a:srgbClr val="4472C4"/>
                </a:solidFill>
                <a:effectLst/>
                <a:uLnTx/>
                <a:uFillTx/>
                <a:latin typeface="Alexandria"/>
                <a:ea typeface="+mn-ea"/>
                <a:cs typeface="+mn-cs"/>
              </a:rPr>
              <a:t> for the Valuer’s Work</a:t>
            </a:r>
          </a:p>
        </p:txBody>
      </p:sp>
      <p:sp>
        <p:nvSpPr>
          <p:cNvPr id="3" name="Rectangle: Beveled 2">
            <a:extLst>
              <a:ext uri="{FF2B5EF4-FFF2-40B4-BE49-F238E27FC236}">
                <a16:creationId xmlns:a16="http://schemas.microsoft.com/office/drawing/2014/main" id="{CB93D7B3-35F1-E3B9-21A9-8203A8BFF991}"/>
              </a:ext>
            </a:extLst>
          </p:cNvPr>
          <p:cNvSpPr/>
          <p:nvPr/>
        </p:nvSpPr>
        <p:spPr>
          <a:xfrm>
            <a:off x="431511" y="1766814"/>
            <a:ext cx="10789262" cy="684973"/>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50000"/>
              </a:lnSpc>
              <a:spcBef>
                <a:spcPts val="0"/>
              </a:spcBef>
              <a:spcAft>
                <a:spcPts val="0"/>
              </a:spcAft>
              <a:buClrTx/>
              <a:buSzTx/>
              <a:buFontTx/>
              <a:buNone/>
              <a:tabLst/>
              <a:defRPr/>
            </a:pPr>
            <a:endParaRPr lang="en-US" sz="2000" b="1" dirty="0">
              <a:solidFill>
                <a:prstClr val="black"/>
              </a:solidFill>
              <a:latin typeface="Alexandria"/>
            </a:endParaRPr>
          </a:p>
          <a:p>
            <a:pPr marL="0" marR="0" lvl="0" indent="0" defTabSz="914400" rtl="0" eaLnBrk="1" fontAlgn="auto" latinLnBrk="0" hangingPunct="1">
              <a:lnSpc>
                <a:spcPct val="150000"/>
              </a:lnSpc>
              <a:spcBef>
                <a:spcPts val="0"/>
              </a:spcBef>
              <a:spcAft>
                <a:spcPts val="0"/>
              </a:spcAft>
              <a:buClrTx/>
              <a:buSzTx/>
              <a:buFontTx/>
              <a:buNone/>
              <a:tabLst/>
              <a:defRPr/>
            </a:pPr>
            <a:r>
              <a:rPr lang="en-US" sz="2000" dirty="0">
                <a:solidFill>
                  <a:prstClr val="black"/>
                </a:solidFill>
                <a:latin typeface="Alexandria"/>
              </a:rPr>
              <a:t>T</a:t>
            </a:r>
            <a:r>
              <a:rPr kumimoji="0" lang="en-US" sz="2000" i="0" u="none" strike="noStrike" kern="1200" cap="none" spc="0" normalizeH="0" baseline="0" noProof="0" dirty="0">
                <a:ln>
                  <a:noFill/>
                </a:ln>
                <a:solidFill>
                  <a:prstClr val="black"/>
                </a:solidFill>
                <a:effectLst/>
                <a:uLnTx/>
                <a:uFillTx/>
                <a:latin typeface="Alexandria"/>
                <a:ea typeface="+mn-ea"/>
                <a:cs typeface="+mn-cs"/>
              </a:rPr>
              <a:t>he valuer should clearly identify the asset being valued</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 </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4" name="Arrow: Pentagon 3">
            <a:extLst>
              <a:ext uri="{FF2B5EF4-FFF2-40B4-BE49-F238E27FC236}">
                <a16:creationId xmlns:a16="http://schemas.microsoft.com/office/drawing/2014/main" id="{49B51806-303E-29D5-3536-868FBA3FFD10}"/>
              </a:ext>
            </a:extLst>
          </p:cNvPr>
          <p:cNvSpPr/>
          <p:nvPr/>
        </p:nvSpPr>
        <p:spPr>
          <a:xfrm>
            <a:off x="1336204" y="3480790"/>
            <a:ext cx="8270782"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nature of the right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Arrow: Pentagon 6">
            <a:extLst>
              <a:ext uri="{FF2B5EF4-FFF2-40B4-BE49-F238E27FC236}">
                <a16:creationId xmlns:a16="http://schemas.microsoft.com/office/drawing/2014/main" id="{DA13CCC8-04CA-8E7B-9B7E-D9D3E3AB75F7}"/>
              </a:ext>
            </a:extLst>
          </p:cNvPr>
          <p:cNvSpPr/>
          <p:nvPr/>
        </p:nvSpPr>
        <p:spPr>
          <a:xfrm>
            <a:off x="1336204" y="4141876"/>
            <a:ext cx="8270782"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Its duration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angle: Beveled 7">
            <a:extLst>
              <a:ext uri="{FF2B5EF4-FFF2-40B4-BE49-F238E27FC236}">
                <a16:creationId xmlns:a16="http://schemas.microsoft.com/office/drawing/2014/main" id="{703ECEBA-9E23-F428-F561-43753B2AB0A9}"/>
              </a:ext>
            </a:extLst>
          </p:cNvPr>
          <p:cNvSpPr/>
          <p:nvPr/>
        </p:nvSpPr>
        <p:spPr>
          <a:xfrm>
            <a:off x="431511" y="2608553"/>
            <a:ext cx="10789262" cy="684973"/>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50000"/>
              </a:lnSpc>
              <a:spcBef>
                <a:spcPts val="0"/>
              </a:spcBef>
              <a:spcAft>
                <a:spcPts val="0"/>
              </a:spcAft>
              <a:buClrTx/>
              <a:buSzTx/>
              <a:buFontTx/>
              <a:buNone/>
              <a:tabLst/>
              <a:defRPr/>
            </a:pPr>
            <a:r>
              <a:rPr lang="en-US" sz="2000" dirty="0">
                <a:solidFill>
                  <a:prstClr val="black"/>
                </a:solidFill>
                <a:latin typeface="Alexandria"/>
              </a:rPr>
              <a:t>T</a:t>
            </a:r>
            <a:r>
              <a:rPr kumimoji="0" lang="en-US" sz="2000" i="0" u="none" strike="noStrike" kern="1200" cap="none" spc="0" normalizeH="0" baseline="0" noProof="0" dirty="0">
                <a:ln>
                  <a:noFill/>
                </a:ln>
                <a:solidFill>
                  <a:prstClr val="black"/>
                </a:solidFill>
                <a:effectLst/>
                <a:uLnTx/>
                <a:uFillTx/>
                <a:latin typeface="Alexandria"/>
                <a:ea typeface="+mn-ea"/>
                <a:cs typeface="+mn-cs"/>
              </a:rPr>
              <a:t>he valuer should explicitly define:</a:t>
            </a:r>
            <a:r>
              <a:rPr kumimoji="0" lang="en-US" sz="2000" b="1" i="0" u="none" strike="noStrike" kern="1200" cap="none" spc="0" normalizeH="0" baseline="0" noProof="0" dirty="0">
                <a:ln>
                  <a:noFill/>
                </a:ln>
                <a:solidFill>
                  <a:prstClr val="black"/>
                </a:solidFill>
                <a:effectLst/>
                <a:uLnTx/>
                <a:uFillTx/>
                <a:latin typeface="Alexandria"/>
                <a:ea typeface="+mn-ea"/>
                <a:cs typeface="+mn-cs"/>
              </a:rPr>
              <a:t> </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9" name="Arrow: Pentagon 8">
            <a:extLst>
              <a:ext uri="{FF2B5EF4-FFF2-40B4-BE49-F238E27FC236}">
                <a16:creationId xmlns:a16="http://schemas.microsoft.com/office/drawing/2014/main" id="{B9218BC1-DC7E-83EA-B3D4-41CA42111539}"/>
              </a:ext>
            </a:extLst>
          </p:cNvPr>
          <p:cNvSpPr/>
          <p:nvPr/>
        </p:nvSpPr>
        <p:spPr>
          <a:xfrm>
            <a:off x="1336204" y="4802962"/>
            <a:ext cx="8270782" cy="47382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Any legal or regulatory restrictions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Flowchart: Punched Tape 9">
            <a:extLst>
              <a:ext uri="{FF2B5EF4-FFF2-40B4-BE49-F238E27FC236}">
                <a16:creationId xmlns:a16="http://schemas.microsoft.com/office/drawing/2014/main" id="{498AC29A-EEF0-EF79-7E42-16DAC519F62D}"/>
              </a:ext>
            </a:extLst>
          </p:cNvPr>
          <p:cNvSpPr/>
          <p:nvPr/>
        </p:nvSpPr>
        <p:spPr>
          <a:xfrm>
            <a:off x="431511" y="5575750"/>
            <a:ext cx="11328978" cy="1116250"/>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Since </a:t>
            </a:r>
            <a:r>
              <a:rPr kumimoji="0" lang="en-US" sz="2000" b="0" i="0" u="none" strike="noStrike" kern="1200" cap="none" spc="0" normalizeH="0" baseline="0" noProof="0" dirty="0">
                <a:ln>
                  <a:noFill/>
                </a:ln>
                <a:solidFill>
                  <a:srgbClr val="FF0000"/>
                </a:solidFill>
                <a:effectLst/>
                <a:uLnTx/>
                <a:uFillTx/>
                <a:latin typeface="Alexandria"/>
                <a:ea typeface="+mn-ea"/>
                <a:cs typeface="+mn-cs"/>
              </a:rPr>
              <a:t>differences</a:t>
            </a:r>
            <a:r>
              <a:rPr kumimoji="0" lang="en-US" sz="2000" b="0" i="0" u="none" strike="noStrike" kern="1200" cap="none" spc="0" normalizeH="0" baseline="0" noProof="0" dirty="0">
                <a:ln>
                  <a:noFill/>
                </a:ln>
                <a:solidFill>
                  <a:prstClr val="black"/>
                </a:solidFill>
                <a:effectLst/>
                <a:uLnTx/>
                <a:uFillTx/>
                <a:latin typeface="Alexandria"/>
                <a:ea typeface="+mn-ea"/>
                <a:cs typeface="+mn-cs"/>
              </a:rPr>
              <a:t> in rights result in </a:t>
            </a:r>
            <a:r>
              <a:rPr kumimoji="0" lang="en-US" sz="2000" b="0" i="0" u="none" strike="noStrike" kern="1200" cap="none" spc="0" normalizeH="0" baseline="0" noProof="0" dirty="0">
                <a:ln>
                  <a:noFill/>
                </a:ln>
                <a:solidFill>
                  <a:srgbClr val="FF0000"/>
                </a:solidFill>
                <a:effectLst/>
                <a:uLnTx/>
                <a:uFillTx/>
                <a:latin typeface="Alexandria"/>
                <a:ea typeface="+mn-ea"/>
                <a:cs typeface="+mn-cs"/>
              </a:rPr>
              <a:t>differences in value</a:t>
            </a:r>
            <a:r>
              <a:rPr kumimoji="0" lang="en-US" sz="2000" b="0" i="0" u="none" strike="noStrike" kern="1200" cap="none" spc="0" normalizeH="0" baseline="0" noProof="0" dirty="0">
                <a:ln>
                  <a:noFill/>
                </a:ln>
                <a:solidFill>
                  <a:prstClr val="black"/>
                </a:solidFill>
                <a:effectLst/>
                <a:uLnTx/>
                <a:uFillTx/>
                <a:latin typeface="Alexandria"/>
                <a:ea typeface="+mn-ea"/>
                <a:cs typeface="+mn-cs"/>
              </a:rPr>
              <a:t>, even where </a:t>
            </a:r>
            <a:r>
              <a:rPr kumimoji="0" lang="en-US" sz="2000" b="0" i="0" u="none" strike="noStrike" kern="1200" cap="none" spc="0" normalizeH="0" baseline="0" noProof="0" dirty="0">
                <a:ln>
                  <a:noFill/>
                </a:ln>
                <a:solidFill>
                  <a:srgbClr val="002060"/>
                </a:solidFill>
                <a:effectLst/>
                <a:uLnTx/>
                <a:uFillTx/>
                <a:latin typeface="Alexandria"/>
                <a:ea typeface="+mn-ea"/>
                <a:cs typeface="+mn-cs"/>
              </a:rPr>
              <a:t>the physical property remains the same</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08706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29388-E7C9-1BDD-BC08-EDEE447DCA0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1F6B61F-F310-5F95-08B9-AC2BCA20809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9C57198-FF9B-FC3B-9CB8-DAEDB46320DD}"/>
              </a:ext>
            </a:extLst>
          </p:cNvPr>
          <p:cNvSpPr txBox="1"/>
          <p:nvPr/>
        </p:nvSpPr>
        <p:spPr>
          <a:xfrm>
            <a:off x="3226850" y="649331"/>
            <a:ext cx="56633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Concept of an Asset in Valuation</a:t>
            </a:r>
          </a:p>
        </p:txBody>
      </p:sp>
      <p:pic>
        <p:nvPicPr>
          <p:cNvPr id="5" name="Graphic 21">
            <a:extLst>
              <a:ext uri="{FF2B5EF4-FFF2-40B4-BE49-F238E27FC236}">
                <a16:creationId xmlns:a16="http://schemas.microsoft.com/office/drawing/2014/main" id="{7E0A6B07-41F6-29EC-A51D-1C5EC79163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Flowchart: Punched Tape 9">
            <a:extLst>
              <a:ext uri="{FF2B5EF4-FFF2-40B4-BE49-F238E27FC236}">
                <a16:creationId xmlns:a16="http://schemas.microsoft.com/office/drawing/2014/main" id="{BE1507D5-704A-080E-E37B-7113772050A0}"/>
              </a:ext>
            </a:extLst>
          </p:cNvPr>
          <p:cNvSpPr/>
          <p:nvPr/>
        </p:nvSpPr>
        <p:spPr>
          <a:xfrm>
            <a:off x="539999" y="1577187"/>
            <a:ext cx="11328978" cy="1116250"/>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In valuation</a:t>
            </a:r>
            <a:r>
              <a:rPr kumimoji="0" lang="en-US" sz="2000" b="0" i="0" u="none" strike="noStrike" kern="1200" cap="none" spc="0" normalizeH="0" baseline="0" noProof="0" dirty="0">
                <a:ln>
                  <a:noFill/>
                </a:ln>
                <a:solidFill>
                  <a:prstClr val="black"/>
                </a:solidFill>
                <a:effectLst/>
                <a:uLnTx/>
                <a:uFillTx/>
                <a:latin typeface="Alexandria"/>
                <a:ea typeface="+mn-ea"/>
                <a:cs typeface="+mn-cs"/>
              </a:rPr>
              <a:t>, </a:t>
            </a:r>
            <a:r>
              <a:rPr kumimoji="0" lang="en-US" sz="2000" b="1" i="0" u="none" strike="noStrike" kern="1200" cap="none" spc="0" normalizeH="0" baseline="0" noProof="0" dirty="0">
                <a:ln>
                  <a:noFill/>
                </a:ln>
                <a:solidFill>
                  <a:prstClr val="black"/>
                </a:solidFill>
                <a:effectLst/>
                <a:uLnTx/>
                <a:uFillTx/>
                <a:latin typeface="Alexandria"/>
                <a:ea typeface="+mn-ea"/>
                <a:cs typeface="+mn-cs"/>
              </a:rPr>
              <a:t>an asset </a:t>
            </a:r>
            <a:r>
              <a:rPr kumimoji="0" lang="en-US" sz="2000" b="0" i="0" u="none" strike="noStrike" kern="1200" cap="none" spc="0" normalizeH="0" baseline="0" noProof="0" dirty="0">
                <a:ln>
                  <a:noFill/>
                </a:ln>
                <a:solidFill>
                  <a:prstClr val="black"/>
                </a:solidFill>
                <a:effectLst/>
                <a:uLnTx/>
                <a:uFillTx/>
                <a:latin typeface="Alexandria"/>
                <a:ea typeface="+mn-ea"/>
                <a:cs typeface="+mn-cs"/>
              </a:rPr>
              <a:t>should </a:t>
            </a:r>
            <a:r>
              <a:rPr kumimoji="0" lang="en-US" sz="2000" b="0" i="0" u="none" strike="noStrike" kern="1200" cap="none" spc="0" normalizeH="0" baseline="0" noProof="0" dirty="0">
                <a:ln>
                  <a:noFill/>
                </a:ln>
                <a:solidFill>
                  <a:srgbClr val="FF0000"/>
                </a:solidFill>
                <a:effectLst/>
                <a:uLnTx/>
                <a:uFillTx/>
                <a:latin typeface="Alexandria"/>
                <a:ea typeface="+mn-ea"/>
                <a:cs typeface="+mn-cs"/>
              </a:rPr>
              <a:t>not</a:t>
            </a:r>
            <a:r>
              <a:rPr kumimoji="0" lang="en-US" sz="2000" b="0" i="0" u="none" strike="noStrike" kern="1200" cap="none" spc="0" normalizeH="0" baseline="0" noProof="0" dirty="0">
                <a:ln>
                  <a:noFill/>
                </a:ln>
                <a:solidFill>
                  <a:prstClr val="black"/>
                </a:solidFill>
                <a:effectLst/>
                <a:uLnTx/>
                <a:uFillTx/>
                <a:latin typeface="Alexandria"/>
                <a:ea typeface="+mn-ea"/>
                <a:cs typeface="+mn-cs"/>
              </a:rPr>
              <a:t> be </a:t>
            </a:r>
            <a:r>
              <a:rPr kumimoji="0" lang="en-US" sz="2000" b="0" i="0" u="none" strike="noStrike" kern="1200" cap="none" spc="0" normalizeH="0" baseline="0" noProof="0" dirty="0">
                <a:ln>
                  <a:noFill/>
                </a:ln>
                <a:solidFill>
                  <a:srgbClr val="FF0000"/>
                </a:solidFill>
                <a:effectLst/>
                <a:uLnTx/>
                <a:uFillTx/>
                <a:latin typeface="Alexandria"/>
                <a:ea typeface="+mn-ea"/>
                <a:cs typeface="+mn-cs"/>
              </a:rPr>
              <a:t>understood</a:t>
            </a:r>
            <a:r>
              <a:rPr kumimoji="0" lang="en-US" sz="2000" b="0" i="0" u="none" strike="noStrike" kern="1200" cap="none" spc="0" normalizeH="0" baseline="0" noProof="0" dirty="0">
                <a:ln>
                  <a:noFill/>
                </a:ln>
                <a:solidFill>
                  <a:prstClr val="black"/>
                </a:solidFill>
                <a:effectLst/>
                <a:uLnTx/>
                <a:uFillTx/>
                <a:latin typeface="Alexandria"/>
                <a:ea typeface="+mn-ea"/>
                <a:cs typeface="+mn-cs"/>
              </a:rPr>
              <a:t> as a </a:t>
            </a:r>
            <a:r>
              <a:rPr kumimoji="0" lang="en-US" sz="2000" b="0" i="0" u="none" strike="noStrike" kern="1200" cap="none" spc="0" normalizeH="0" baseline="0" noProof="0" dirty="0">
                <a:ln>
                  <a:noFill/>
                </a:ln>
                <a:solidFill>
                  <a:srgbClr val="FF0000"/>
                </a:solidFill>
                <a:effectLst/>
                <a:uLnTx/>
                <a:uFillTx/>
                <a:latin typeface="Alexandria"/>
                <a:ea typeface="+mn-ea"/>
                <a:cs typeface="+mn-cs"/>
              </a:rPr>
              <a:t>physical object</a:t>
            </a:r>
            <a:r>
              <a:rPr kumimoji="0" lang="en-US" sz="2000" b="0" i="0" u="none" strike="noStrike" kern="1200" cap="none" spc="0" normalizeH="0" baseline="0" noProof="0" dirty="0">
                <a:ln>
                  <a:noFill/>
                </a:ln>
                <a:solidFill>
                  <a:prstClr val="black"/>
                </a:solidFill>
                <a:effectLst/>
                <a:uLnTx/>
                <a:uFillTx/>
                <a:latin typeface="Alexandria"/>
                <a:ea typeface="+mn-ea"/>
                <a:cs typeface="+mn-cs"/>
              </a:rPr>
              <a:t>, but as a </a:t>
            </a:r>
            <a:r>
              <a:rPr kumimoji="0" lang="en-US" sz="2000" b="1" i="0" u="none" strike="noStrike" kern="1200" cap="none" spc="0" normalizeH="0" baseline="0" noProof="0" dirty="0">
                <a:ln>
                  <a:noFill/>
                </a:ln>
                <a:solidFill>
                  <a:srgbClr val="00B0F0"/>
                </a:solidFill>
                <a:effectLst/>
                <a:uLnTx/>
                <a:uFillTx/>
                <a:latin typeface="Alexandria"/>
                <a:ea typeface="+mn-ea"/>
                <a:cs typeface="+mn-cs"/>
              </a:rPr>
              <a:t>right to an economic benefit</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Flowchart: Punched Tape 1">
            <a:extLst>
              <a:ext uri="{FF2B5EF4-FFF2-40B4-BE49-F238E27FC236}">
                <a16:creationId xmlns:a16="http://schemas.microsoft.com/office/drawing/2014/main" id="{48B25A56-6937-0D0E-1951-E3B91686F6F4}"/>
              </a:ext>
            </a:extLst>
          </p:cNvPr>
          <p:cNvSpPr/>
          <p:nvPr/>
        </p:nvSpPr>
        <p:spPr>
          <a:xfrm>
            <a:off x="539999" y="3211598"/>
            <a:ext cx="11328978" cy="2181811"/>
          </a:xfrm>
          <a:prstGeom prst="flowChartPunchedTap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lexandria"/>
                <a:ea typeface="+mn-ea"/>
                <a:cs typeface="+mn-cs"/>
              </a:rPr>
              <a:t>Consequently, </a:t>
            </a:r>
            <a:r>
              <a:rPr kumimoji="0" lang="en-US" sz="2000" b="1" i="0" u="none" strike="noStrike" kern="1200" cap="none" spc="0" normalizeH="0" baseline="0" noProof="0" dirty="0">
                <a:ln>
                  <a:noFill/>
                </a:ln>
                <a:solidFill>
                  <a:prstClr val="black"/>
                </a:solidFill>
                <a:effectLst/>
                <a:uLnTx/>
                <a:uFillTx/>
                <a:latin typeface="Alexandria"/>
                <a:ea typeface="+mn-ea"/>
                <a:cs typeface="+mn-cs"/>
              </a:rPr>
              <a:t>valuation </a:t>
            </a:r>
            <a:r>
              <a:rPr kumimoji="0" lang="en-US" sz="2000" i="0" u="none" strike="noStrike" kern="1200" cap="none" spc="0" normalizeH="0" baseline="0" noProof="0" dirty="0">
                <a:ln>
                  <a:noFill/>
                </a:ln>
                <a:solidFill>
                  <a:prstClr val="black"/>
                </a:solidFill>
                <a:effectLst/>
                <a:uLnTx/>
                <a:uFillTx/>
                <a:latin typeface="Alexandria"/>
                <a:ea typeface="+mn-ea"/>
                <a:cs typeface="+mn-cs"/>
              </a:rPr>
              <a:t>focuses on </a:t>
            </a:r>
            <a:r>
              <a:rPr kumimoji="0" lang="en-US" sz="2000" b="1" i="0" u="none" strike="noStrike" kern="1200" cap="none" spc="0" normalizeH="0" baseline="0" noProof="0" dirty="0">
                <a:ln>
                  <a:noFill/>
                </a:ln>
                <a:solidFill>
                  <a:prstClr val="black"/>
                </a:solidFill>
                <a:effectLst/>
                <a:uLnTx/>
                <a:uFillTx/>
                <a:latin typeface="Alexandria"/>
                <a:ea typeface="+mn-ea"/>
                <a:cs typeface="+mn-cs"/>
              </a:rPr>
              <a:t>the economic rights associated with real estate </a:t>
            </a:r>
            <a:r>
              <a:rPr kumimoji="0" lang="en-US" sz="2000" i="0" u="none" strike="noStrike" kern="1200" cap="none" spc="0" normalizeH="0" baseline="0" noProof="0" dirty="0">
                <a:ln>
                  <a:noFill/>
                </a:ln>
                <a:solidFill>
                  <a:prstClr val="black"/>
                </a:solidFill>
                <a:effectLst/>
                <a:uLnTx/>
                <a:uFillTx/>
                <a:latin typeface="Alexandria"/>
                <a:ea typeface="+mn-ea"/>
                <a:cs typeface="+mn-cs"/>
              </a:rPr>
              <a:t>rather than </a:t>
            </a:r>
            <a:r>
              <a:rPr kumimoji="0" lang="en-US" sz="2000" b="1" i="0" u="none" strike="noStrike" kern="1200" cap="none" spc="0" normalizeH="0" baseline="0" noProof="0" dirty="0">
                <a:ln>
                  <a:noFill/>
                </a:ln>
                <a:solidFill>
                  <a:prstClr val="black"/>
                </a:solidFill>
                <a:effectLst/>
                <a:uLnTx/>
                <a:uFillTx/>
                <a:latin typeface="Alexandria"/>
                <a:ea typeface="+mn-ea"/>
                <a:cs typeface="+mn-cs"/>
              </a:rPr>
              <a:t>the property itself. </a:t>
            </a:r>
            <a:r>
              <a:rPr kumimoji="0" lang="en-US" sz="2000" i="0" u="none" strike="noStrike" kern="1200" cap="none" spc="0" normalizeH="0" baseline="0" noProof="0" dirty="0">
                <a:ln>
                  <a:noFill/>
                </a:ln>
                <a:solidFill>
                  <a:prstClr val="black"/>
                </a:solidFill>
                <a:effectLst/>
                <a:uLnTx/>
                <a:uFillTx/>
                <a:latin typeface="Alexandria"/>
                <a:ea typeface="+mn-ea"/>
                <a:cs typeface="+mn-cs"/>
              </a:rPr>
              <a:t>This explains why </a:t>
            </a:r>
            <a:r>
              <a:rPr kumimoji="0" lang="en-US" sz="2000" b="1" i="0" u="none" strike="noStrike" kern="1200" cap="none" spc="0" normalizeH="0" baseline="0" noProof="0" dirty="0">
                <a:ln>
                  <a:noFill/>
                </a:ln>
                <a:solidFill>
                  <a:prstClr val="black"/>
                </a:solidFill>
                <a:effectLst/>
                <a:uLnTx/>
                <a:uFillTx/>
                <a:latin typeface="Alexandria"/>
                <a:ea typeface="+mn-ea"/>
                <a:cs typeface="+mn-cs"/>
              </a:rPr>
              <a:t>different values </a:t>
            </a:r>
            <a:r>
              <a:rPr kumimoji="0" lang="en-US" sz="2000" i="0" u="none" strike="noStrike" kern="1200" cap="none" spc="0" normalizeH="0" baseline="0" noProof="0" dirty="0">
                <a:ln>
                  <a:noFill/>
                </a:ln>
                <a:solidFill>
                  <a:prstClr val="black"/>
                </a:solidFill>
                <a:effectLst/>
                <a:uLnTx/>
                <a:uFillTx/>
                <a:latin typeface="Alexandria"/>
                <a:ea typeface="+mn-ea"/>
                <a:cs typeface="+mn-cs"/>
              </a:rPr>
              <a:t>may arise </a:t>
            </a:r>
            <a:r>
              <a:rPr kumimoji="0" lang="en-US" sz="2000" b="1" i="0" u="none" strike="noStrike" kern="1200" cap="none" spc="0" normalizeH="0" baseline="0" noProof="0" dirty="0">
                <a:ln>
                  <a:noFill/>
                </a:ln>
                <a:solidFill>
                  <a:prstClr val="black"/>
                </a:solidFill>
                <a:effectLst/>
                <a:uLnTx/>
                <a:uFillTx/>
                <a:latin typeface="Alexandria"/>
                <a:ea typeface="+mn-ea"/>
                <a:cs typeface="+mn-cs"/>
              </a:rPr>
              <a:t>for the same property depending on the type of right held or the restrictions imposed upon it.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948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8863E-281E-AAE9-4A0F-DA674FA6BBF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6E4CF37-8AFE-707A-E3DA-1661CEEC4D5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9DEA0D14-81BE-EE3E-72DF-8E82F3C941A0}"/>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pic>
        <p:nvPicPr>
          <p:cNvPr id="5" name="Graphic 21">
            <a:extLst>
              <a:ext uri="{FF2B5EF4-FFF2-40B4-BE49-F238E27FC236}">
                <a16:creationId xmlns:a16="http://schemas.microsoft.com/office/drawing/2014/main" id="{B846D93C-0A9B-7C64-FBA2-CAFBAD7B3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4781E95F-8A64-C5A4-C7E9-CF5A63C6406D}"/>
              </a:ext>
            </a:extLst>
          </p:cNvPr>
          <p:cNvSpPr txBox="1"/>
          <p:nvPr/>
        </p:nvSpPr>
        <p:spPr>
          <a:xfrm>
            <a:off x="756050" y="1342198"/>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Meaning of Basis of Value:</a:t>
            </a:r>
          </a:p>
        </p:txBody>
      </p:sp>
      <p:sp>
        <p:nvSpPr>
          <p:cNvPr id="2" name="TextBox 1">
            <a:extLst>
              <a:ext uri="{FF2B5EF4-FFF2-40B4-BE49-F238E27FC236}">
                <a16:creationId xmlns:a16="http://schemas.microsoft.com/office/drawing/2014/main" id="{633D80B3-D97C-BD65-4343-BACB9B24C47D}"/>
              </a:ext>
            </a:extLst>
          </p:cNvPr>
          <p:cNvSpPr txBox="1"/>
          <p:nvPr/>
        </p:nvSpPr>
        <p:spPr>
          <a:xfrm>
            <a:off x="480447" y="3538429"/>
            <a:ext cx="11592732" cy="437043"/>
          </a:xfrm>
          <a:prstGeom prst="rect">
            <a:avLst/>
          </a:prstGeom>
          <a:solidFill>
            <a:schemeClr val="bg1"/>
          </a:solidFill>
        </p:spPr>
        <p:txBody>
          <a:bodyPr wrap="square">
            <a:spAutoFit/>
          </a:bodyP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 </a:t>
            </a:r>
            <a:r>
              <a:rPr kumimoji="0" lang="en-US" sz="2000" b="1" i="0" u="none" strike="noStrike" kern="1200" cap="none" spc="0" normalizeH="0" baseline="0" noProof="0" dirty="0">
                <a:ln>
                  <a:noFill/>
                </a:ln>
                <a:solidFill>
                  <a:prstClr val="black"/>
                </a:solidFill>
                <a:effectLst/>
                <a:uLnTx/>
                <a:uFillTx/>
                <a:latin typeface="Alexandria"/>
                <a:ea typeface="+mn-ea"/>
                <a:cs typeface="+mn-cs"/>
              </a:rPr>
              <a:t>basis of value </a:t>
            </a:r>
            <a:r>
              <a:rPr kumimoji="0" lang="en-US" sz="2000" b="0" i="0" u="none" strike="noStrike" kern="1200" cap="none" spc="0" normalizeH="0" baseline="0" noProof="0" dirty="0">
                <a:ln>
                  <a:noFill/>
                </a:ln>
                <a:solidFill>
                  <a:prstClr val="black"/>
                </a:solidFill>
                <a:effectLst/>
                <a:uLnTx/>
                <a:uFillTx/>
                <a:latin typeface="Alexandria"/>
                <a:ea typeface="+mn-ea"/>
                <a:cs typeface="+mn-cs"/>
              </a:rPr>
              <a:t>represents the </a:t>
            </a:r>
            <a:r>
              <a:rPr kumimoji="0" lang="en-US" sz="2000" b="1" i="0" u="none" strike="noStrike" kern="1200" cap="none" spc="0" normalizeH="0" baseline="0" noProof="0" dirty="0">
                <a:ln>
                  <a:noFill/>
                </a:ln>
                <a:solidFill>
                  <a:prstClr val="black"/>
                </a:solidFill>
                <a:effectLst/>
                <a:uLnTx/>
                <a:uFillTx/>
                <a:latin typeface="Alexandria"/>
                <a:ea typeface="+mn-ea"/>
                <a:cs typeface="+mn-cs"/>
              </a:rPr>
              <a:t>fundamental premise </a:t>
            </a:r>
            <a:r>
              <a:rPr kumimoji="0" lang="en-US" sz="2000" b="0" i="0" u="none" strike="noStrike" kern="1200" cap="none" spc="0" normalizeH="0" baseline="0" noProof="0" dirty="0">
                <a:ln>
                  <a:noFill/>
                </a:ln>
                <a:solidFill>
                  <a:prstClr val="black"/>
                </a:solidFill>
                <a:effectLst/>
                <a:uLnTx/>
                <a:uFillTx/>
                <a:latin typeface="Alexandria"/>
                <a:ea typeface="+mn-ea"/>
                <a:cs typeface="+mn-cs"/>
              </a:rPr>
              <a:t>on which a </a:t>
            </a:r>
            <a:r>
              <a:rPr kumimoji="0" lang="en-US" sz="2000" b="1" i="0" u="none" strike="noStrike" kern="1200" cap="none" spc="0" normalizeH="0" baseline="0" noProof="0" dirty="0">
                <a:ln>
                  <a:noFill/>
                </a:ln>
                <a:solidFill>
                  <a:prstClr val="black"/>
                </a:solidFill>
                <a:effectLst/>
                <a:uLnTx/>
                <a:uFillTx/>
                <a:latin typeface="Alexandria"/>
                <a:ea typeface="+mn-ea"/>
                <a:cs typeface="+mn-cs"/>
              </a:rPr>
              <a:t>reported valuation is, or will be, based.</a:t>
            </a:r>
          </a:p>
        </p:txBody>
      </p:sp>
      <p:sp>
        <p:nvSpPr>
          <p:cNvPr id="4" name="Rectangle: Beveled 3">
            <a:extLst>
              <a:ext uri="{FF2B5EF4-FFF2-40B4-BE49-F238E27FC236}">
                <a16:creationId xmlns:a16="http://schemas.microsoft.com/office/drawing/2014/main" id="{CC31E1D7-5EED-44DD-CCEC-CC557F7B3518}"/>
              </a:ext>
            </a:extLst>
          </p:cNvPr>
          <p:cNvSpPr/>
          <p:nvPr/>
        </p:nvSpPr>
        <p:spPr>
          <a:xfrm>
            <a:off x="480446" y="5592717"/>
            <a:ext cx="11592732" cy="1076343"/>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According to RICS and IVS, a </a:t>
            </a:r>
            <a:r>
              <a:rPr kumimoji="0" lang="en-US" sz="2000" b="1" i="0" u="none" strike="noStrike" kern="1200" cap="none" spc="0" normalizeH="0" baseline="0" noProof="0" dirty="0">
                <a:ln>
                  <a:noFill/>
                </a:ln>
                <a:solidFill>
                  <a:prstClr val="black"/>
                </a:solidFill>
                <a:effectLst/>
                <a:uLnTx/>
                <a:uFillTx/>
                <a:latin typeface="Alexandria"/>
                <a:ea typeface="+mn-ea"/>
                <a:cs typeface="+mn-cs"/>
              </a:rPr>
              <a:t>basis of value </a:t>
            </a:r>
            <a:r>
              <a:rPr kumimoji="0" lang="en-US" sz="2000" b="0" i="0" u="none" strike="noStrike" kern="1200" cap="none" spc="0" normalizeH="0" baseline="0" noProof="0" dirty="0">
                <a:ln>
                  <a:noFill/>
                </a:ln>
                <a:solidFill>
                  <a:prstClr val="black"/>
                </a:solidFill>
                <a:effectLst/>
                <a:uLnTx/>
                <a:uFillTx/>
                <a:latin typeface="Alexandria"/>
                <a:ea typeface="+mn-ea"/>
                <a:cs typeface="+mn-cs"/>
              </a:rPr>
              <a:t>is </a:t>
            </a:r>
            <a:r>
              <a:rPr kumimoji="0" lang="en-US" sz="2000" b="1" i="0" u="none" strike="noStrike" kern="1200" cap="none" spc="0" normalizeH="0" baseline="0" noProof="0" dirty="0">
                <a:ln>
                  <a:noFill/>
                </a:ln>
                <a:solidFill>
                  <a:srgbClr val="FF0000"/>
                </a:solidFill>
                <a:effectLst/>
                <a:uLnTx/>
                <a:uFillTx/>
                <a:latin typeface="Alexandria"/>
                <a:ea typeface="+mn-ea"/>
                <a:cs typeface="+mn-cs"/>
              </a:rPr>
              <a:t>not the value itself</a:t>
            </a:r>
            <a:r>
              <a:rPr kumimoji="0" lang="en-US" sz="2000" b="0" i="0" u="none" strike="noStrike" kern="1200" cap="none" spc="0" normalizeH="0" baseline="0" noProof="0" dirty="0">
                <a:ln>
                  <a:noFill/>
                </a:ln>
                <a:solidFill>
                  <a:prstClr val="black"/>
                </a:solidFill>
                <a:effectLst/>
                <a:uLnTx/>
                <a:uFillTx/>
                <a:latin typeface="Alexandria"/>
                <a:ea typeface="+mn-ea"/>
                <a:cs typeface="+mn-cs"/>
              </a:rPr>
              <a:t>, but rather the </a:t>
            </a:r>
            <a:r>
              <a:rPr kumimoji="0" lang="en-US" sz="2000" b="1" i="0" u="none" strike="noStrike" kern="1200" cap="none" spc="0" normalizeH="0" baseline="0" noProof="0" dirty="0">
                <a:ln>
                  <a:noFill/>
                </a:ln>
                <a:solidFill>
                  <a:prstClr val="black"/>
                </a:solidFill>
                <a:effectLst/>
                <a:uLnTx/>
                <a:uFillTx/>
                <a:latin typeface="Alexandria"/>
                <a:ea typeface="+mn-ea"/>
                <a:cs typeface="+mn-cs"/>
              </a:rPr>
              <a:t>underlying assumption that determines how the value is derived.</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F772B7CE-3C26-D7D1-D1D4-E85A7E37D1AE}"/>
              </a:ext>
            </a:extLst>
          </p:cNvPr>
          <p:cNvSpPr txBox="1"/>
          <p:nvPr/>
        </p:nvSpPr>
        <p:spPr>
          <a:xfrm>
            <a:off x="480447" y="4471132"/>
            <a:ext cx="11592732" cy="806375"/>
          </a:xfrm>
          <a:prstGeom prst="rect">
            <a:avLst/>
          </a:prstGeom>
          <a:solidFill>
            <a:schemeClr val="bg1"/>
          </a:solidFill>
        </p:spPr>
        <p:txBody>
          <a:bodyPr wrap="square">
            <a:spAutoFit/>
          </a:bodyP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It defines </a:t>
            </a:r>
            <a:r>
              <a:rPr kumimoji="0" lang="en-US" sz="2000" b="1" i="0" u="none" strike="noStrike" kern="1200" cap="none" spc="0" normalizeH="0" baseline="0" noProof="0" dirty="0">
                <a:ln>
                  <a:noFill/>
                </a:ln>
                <a:solidFill>
                  <a:prstClr val="black"/>
                </a:solidFill>
                <a:effectLst/>
                <a:uLnTx/>
                <a:uFillTx/>
                <a:latin typeface="Alexandria"/>
                <a:ea typeface="+mn-ea"/>
                <a:cs typeface="+mn-cs"/>
              </a:rPr>
              <a:t>the type of value </a:t>
            </a:r>
            <a:r>
              <a:rPr kumimoji="0" lang="en-US" sz="2000" b="0" i="0" u="none" strike="noStrike" kern="1200" cap="none" spc="0" normalizeH="0" baseline="0" noProof="0" dirty="0">
                <a:ln>
                  <a:noFill/>
                </a:ln>
                <a:solidFill>
                  <a:prstClr val="black"/>
                </a:solidFill>
                <a:effectLst/>
                <a:uLnTx/>
                <a:uFillTx/>
                <a:latin typeface="Alexandria"/>
                <a:ea typeface="+mn-ea"/>
                <a:cs typeface="+mn-cs"/>
              </a:rPr>
              <a:t>being estimated and provides the </a:t>
            </a:r>
            <a:r>
              <a:rPr kumimoji="0" lang="en-US" sz="2000" b="1" i="0" u="none" strike="noStrike" kern="1200" cap="none" spc="0" normalizeH="0" baseline="0" noProof="0" dirty="0">
                <a:ln>
                  <a:noFill/>
                </a:ln>
                <a:solidFill>
                  <a:prstClr val="black"/>
                </a:solidFill>
                <a:effectLst/>
                <a:uLnTx/>
                <a:uFillTx/>
                <a:latin typeface="Alexandria"/>
                <a:ea typeface="+mn-ea"/>
                <a:cs typeface="+mn-cs"/>
              </a:rPr>
              <a:t>conceptual framework </a:t>
            </a:r>
            <a:r>
              <a:rPr kumimoji="0" lang="en-US" sz="2000" b="0" i="0" u="none" strike="noStrike" kern="1200" cap="none" spc="0" normalizeH="0" baseline="0" noProof="0" dirty="0">
                <a:ln>
                  <a:noFill/>
                </a:ln>
                <a:solidFill>
                  <a:prstClr val="black"/>
                </a:solidFill>
                <a:effectLst/>
                <a:uLnTx/>
                <a:uFillTx/>
                <a:latin typeface="Alexandria"/>
                <a:ea typeface="+mn-ea"/>
                <a:cs typeface="+mn-cs"/>
              </a:rPr>
              <a:t>that governs </a:t>
            </a:r>
            <a:r>
              <a:rPr kumimoji="0" lang="en-US" sz="2000" b="1" i="0" u="none" strike="noStrike" kern="1200" cap="none" spc="0" normalizeH="0" baseline="0" noProof="0" dirty="0">
                <a:ln>
                  <a:noFill/>
                </a:ln>
                <a:solidFill>
                  <a:prstClr val="black"/>
                </a:solidFill>
                <a:effectLst/>
                <a:uLnTx/>
                <a:uFillTx/>
                <a:latin typeface="Alexandria"/>
                <a:ea typeface="+mn-ea"/>
                <a:cs typeface="+mn-cs"/>
              </a:rPr>
              <a:t>how the valuation is undertaken.</a:t>
            </a:r>
          </a:p>
        </p:txBody>
      </p:sp>
      <p:sp>
        <p:nvSpPr>
          <p:cNvPr id="3" name="Rectangle: Top Corners Rounded 2">
            <a:extLst>
              <a:ext uri="{FF2B5EF4-FFF2-40B4-BE49-F238E27FC236}">
                <a16:creationId xmlns:a16="http://schemas.microsoft.com/office/drawing/2014/main" id="{C8A3E94D-016D-F7BB-D390-B83E35355983}"/>
              </a:ext>
            </a:extLst>
          </p:cNvPr>
          <p:cNvSpPr/>
          <p:nvPr/>
        </p:nvSpPr>
        <p:spPr>
          <a:xfrm>
            <a:off x="480448" y="1942732"/>
            <a:ext cx="11592732" cy="1157700"/>
          </a:xfrm>
          <a:prstGeom prst="round2SameRect">
            <a:avLst/>
          </a:prstGeom>
          <a:solidFill>
            <a:schemeClr val="bg1"/>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A Basis of Value </a:t>
            </a:r>
            <a:r>
              <a:rPr kumimoji="0" lang="en-US" sz="2000" i="0" u="none" strike="noStrike" kern="1200" cap="none" spc="0" normalizeH="0" baseline="0" noProof="0" dirty="0">
                <a:ln>
                  <a:noFill/>
                </a:ln>
                <a:solidFill>
                  <a:prstClr val="black"/>
                </a:solidFill>
                <a:effectLst/>
                <a:uLnTx/>
                <a:uFillTx/>
                <a:latin typeface="Alexandria"/>
                <a:ea typeface="+mn-ea"/>
                <a:cs typeface="+mn-cs"/>
              </a:rPr>
              <a:t>is defined as:</a:t>
            </a:r>
          </a:p>
          <a:p>
            <a:pPr marL="0" marR="0" lvl="0" indent="0"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 “A statement of the </a:t>
            </a:r>
            <a:r>
              <a:rPr kumimoji="0" lang="en-US" sz="2000" b="1" i="0" u="none" strike="noStrike" kern="1200" cap="none" spc="0" normalizeH="0" baseline="0" noProof="0" dirty="0">
                <a:ln>
                  <a:noFill/>
                </a:ln>
                <a:solidFill>
                  <a:srgbClr val="0070C0"/>
                </a:solidFill>
                <a:effectLst/>
                <a:uLnTx/>
                <a:uFillTx/>
                <a:latin typeface="Alexandria"/>
                <a:ea typeface="+mn-ea"/>
                <a:cs typeface="+mn-cs"/>
              </a:rPr>
              <a:t>fundamental assumptions </a:t>
            </a:r>
            <a:r>
              <a:rPr kumimoji="0" lang="en-US" sz="2000" b="1" i="0" u="none" strike="noStrike" kern="1200" cap="none" spc="0" normalizeH="0" baseline="0" noProof="0" dirty="0">
                <a:ln>
                  <a:noFill/>
                </a:ln>
                <a:solidFill>
                  <a:prstClr val="black"/>
                </a:solidFill>
                <a:effectLst/>
                <a:uLnTx/>
                <a:uFillTx/>
                <a:latin typeface="Alexandria"/>
                <a:ea typeface="+mn-ea"/>
                <a:cs typeface="+mn-cs"/>
              </a:rPr>
              <a:t>made for the </a:t>
            </a:r>
            <a:r>
              <a:rPr kumimoji="0" lang="en-US" sz="2000" b="1" i="0" u="none" strike="noStrike" kern="1200" cap="none" spc="0" normalizeH="0" baseline="0" noProof="0" dirty="0">
                <a:ln>
                  <a:noFill/>
                </a:ln>
                <a:solidFill>
                  <a:srgbClr val="0070C0"/>
                </a:solidFill>
                <a:effectLst/>
                <a:uLnTx/>
                <a:uFillTx/>
                <a:latin typeface="Alexandria"/>
                <a:ea typeface="+mn-ea"/>
                <a:cs typeface="+mn-cs"/>
              </a:rPr>
              <a:t>purposes of a valuation </a:t>
            </a:r>
            <a:r>
              <a:rPr kumimoji="0" lang="en-US" sz="2000" b="1" i="0" u="none" strike="noStrike" kern="1200" cap="none" spc="0" normalizeH="0" baseline="0" noProof="0" dirty="0">
                <a:ln>
                  <a:noFill/>
                </a:ln>
                <a:solidFill>
                  <a:prstClr val="black"/>
                </a:solidFill>
                <a:effectLst/>
                <a:uLnTx/>
                <a:uFillTx/>
                <a:latin typeface="Alexandria"/>
                <a:ea typeface="+mn-ea"/>
                <a:cs typeface="+mn-cs"/>
              </a:rPr>
              <a:t>for a </a:t>
            </a:r>
            <a:r>
              <a:rPr kumimoji="0" lang="en-US" sz="2000" b="1" i="0" u="none" strike="noStrike" kern="1200" cap="none" spc="0" normalizeH="0" baseline="0" noProof="0" dirty="0">
                <a:ln>
                  <a:noFill/>
                </a:ln>
                <a:solidFill>
                  <a:srgbClr val="0070C0"/>
                </a:solidFill>
                <a:effectLst/>
                <a:uLnTx/>
                <a:uFillTx/>
                <a:latin typeface="Alexandria"/>
                <a:ea typeface="+mn-ea"/>
                <a:cs typeface="+mn-cs"/>
              </a:rPr>
              <a:t>define</a:t>
            </a:r>
            <a:r>
              <a:rPr kumimoji="0" lang="en-US" sz="2000" b="1" i="0" u="none" strike="noStrike" kern="1200" cap="none" spc="0" normalizeH="0" noProof="0" dirty="0">
                <a:ln>
                  <a:noFill/>
                </a:ln>
                <a:solidFill>
                  <a:srgbClr val="0070C0"/>
                </a:solidFill>
                <a:effectLst/>
                <a:uLnTx/>
                <a:uFillTx/>
                <a:latin typeface="Alexandria"/>
                <a:ea typeface="+mn-ea"/>
                <a:cs typeface="+mn-cs"/>
              </a:rPr>
              <a:t> </a:t>
            </a:r>
            <a:r>
              <a:rPr kumimoji="0" lang="en-US" sz="2000" b="1" i="0" u="none" strike="noStrike" kern="1200" cap="none" spc="0" normalizeH="0" baseline="0" noProof="0" dirty="0">
                <a:ln>
                  <a:noFill/>
                </a:ln>
                <a:solidFill>
                  <a:srgbClr val="0070C0"/>
                </a:solidFill>
                <a:effectLst/>
                <a:uLnTx/>
                <a:uFillTx/>
                <a:latin typeface="Alexandria"/>
                <a:ea typeface="+mn-ea"/>
                <a:cs typeface="+mn-cs"/>
              </a:rPr>
              <a:t>purpose</a:t>
            </a:r>
            <a:r>
              <a:rPr kumimoji="0" lang="en-US" sz="2000" b="1" i="0" u="none" strike="noStrike" kern="1200" cap="none" spc="0" normalizeH="0" baseline="0" noProof="0" dirty="0">
                <a:ln>
                  <a:noFill/>
                </a:ln>
                <a:solidFill>
                  <a:prstClr val="black"/>
                </a:solidFill>
                <a:effectLst/>
                <a:uLnTx/>
                <a:uFillTx/>
                <a:latin typeface="Alexandria"/>
                <a:ea typeface="+mn-ea"/>
                <a:cs typeface="+mn-cs"/>
              </a:rPr>
              <a:t>.”</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10451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7"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6461E-C778-6DF0-A1ED-ADB49A8D4BD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F33614A-8009-A6AB-F55D-2485E8516D6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1B40E73-066F-A08D-1EDE-D8E83EB76A5C}"/>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pic>
        <p:nvPicPr>
          <p:cNvPr id="5" name="Graphic 21">
            <a:extLst>
              <a:ext uri="{FF2B5EF4-FFF2-40B4-BE49-F238E27FC236}">
                <a16:creationId xmlns:a16="http://schemas.microsoft.com/office/drawing/2014/main" id="{C17C4B1D-6A4E-E3F4-847A-6F2E4DCED2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9AD2D8FC-550C-AC41-A613-56EA8856D76F}"/>
              </a:ext>
            </a:extLst>
          </p:cNvPr>
          <p:cNvSpPr txBox="1"/>
          <p:nvPr/>
        </p:nvSpPr>
        <p:spPr>
          <a:xfrm>
            <a:off x="756050" y="1342198"/>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Meaning of Basis of Value:</a:t>
            </a:r>
          </a:p>
        </p:txBody>
      </p:sp>
      <p:sp>
        <p:nvSpPr>
          <p:cNvPr id="7" name="TextBox 6">
            <a:extLst>
              <a:ext uri="{FF2B5EF4-FFF2-40B4-BE49-F238E27FC236}">
                <a16:creationId xmlns:a16="http://schemas.microsoft.com/office/drawing/2014/main" id="{8B5D98B1-E023-5072-6651-DA4578B61BBE}"/>
              </a:ext>
            </a:extLst>
          </p:cNvPr>
          <p:cNvSpPr txBox="1"/>
          <p:nvPr/>
        </p:nvSpPr>
        <p:spPr>
          <a:xfrm>
            <a:off x="480448" y="3846827"/>
            <a:ext cx="11484242" cy="2283702"/>
          </a:xfrm>
          <a:prstGeom prst="rect">
            <a:avLst/>
          </a:prstGeom>
          <a:solidFill>
            <a:schemeClr val="bg1"/>
          </a:solidFill>
        </p:spPr>
        <p:txBody>
          <a:bodyPr wrap="square">
            <a:spAutoFit/>
          </a:bodyPr>
          <a:lstStyle/>
          <a:p>
            <a:pPr lvl="0" algn="justLow">
              <a:lnSpc>
                <a:spcPct val="120000"/>
              </a:lnSpc>
              <a:defRPr/>
            </a:pPr>
            <a:r>
              <a:rPr lang="en-US" sz="2000" dirty="0">
                <a:solidFill>
                  <a:prstClr val="black"/>
                </a:solidFill>
                <a:latin typeface="Alexandria"/>
              </a:rPr>
              <a:t>The </a:t>
            </a:r>
            <a:r>
              <a:rPr lang="en-US" sz="2000" b="1" dirty="0">
                <a:solidFill>
                  <a:srgbClr val="00AEEF"/>
                </a:solidFill>
                <a:latin typeface="Alexandria"/>
              </a:rPr>
              <a:t>basis of value </a:t>
            </a:r>
            <a:r>
              <a:rPr lang="en-US" sz="2000" dirty="0">
                <a:solidFill>
                  <a:prstClr val="black"/>
                </a:solidFill>
                <a:latin typeface="Alexandria"/>
              </a:rPr>
              <a:t>represents the </a:t>
            </a:r>
            <a:r>
              <a:rPr lang="en-US" sz="2000" b="1" dirty="0">
                <a:solidFill>
                  <a:prstClr val="black"/>
                </a:solidFill>
                <a:latin typeface="Alexandria"/>
              </a:rPr>
              <a:t>assumptive framework of the valuation</a:t>
            </a:r>
            <a:r>
              <a:rPr lang="en-US" sz="2000" dirty="0">
                <a:solidFill>
                  <a:prstClr val="black"/>
                </a:solidFill>
                <a:latin typeface="Alexandria"/>
              </a:rPr>
              <a:t>.</a:t>
            </a:r>
          </a:p>
          <a:p>
            <a:pPr lvl="0" algn="justLow">
              <a:lnSpc>
                <a:spcPct val="120000"/>
              </a:lnSpc>
              <a:defRPr/>
            </a:pPr>
            <a:r>
              <a:rPr lang="en-US" sz="2000" dirty="0">
                <a:solidFill>
                  <a:prstClr val="black"/>
                </a:solidFill>
                <a:latin typeface="Alexandria"/>
              </a:rPr>
              <a:t>It defines the </a:t>
            </a:r>
            <a:r>
              <a:rPr lang="en-US" sz="2000" b="1" dirty="0">
                <a:solidFill>
                  <a:prstClr val="black"/>
                </a:solidFill>
                <a:latin typeface="Alexandria"/>
              </a:rPr>
              <a:t>underlying assumptions</a:t>
            </a:r>
            <a:r>
              <a:rPr lang="en-US" sz="2000" dirty="0">
                <a:solidFill>
                  <a:prstClr val="black"/>
                </a:solidFill>
                <a:latin typeface="Alexandria"/>
              </a:rPr>
              <a:t>, including:</a:t>
            </a:r>
          </a:p>
          <a:p>
            <a:pPr marL="342900" lvl="0" indent="-342900">
              <a:lnSpc>
                <a:spcPct val="120000"/>
              </a:lnSpc>
              <a:buFont typeface="Wingdings" panose="05000000000000000000" pitchFamily="2" charset="2"/>
              <a:buChar char="ü"/>
              <a:defRPr/>
            </a:pPr>
            <a:r>
              <a:rPr lang="en-US" sz="2000" dirty="0">
                <a:solidFill>
                  <a:prstClr val="black"/>
                </a:solidFill>
                <a:latin typeface="Alexandria"/>
              </a:rPr>
              <a:t>Who the parties to the transaction are,</a:t>
            </a:r>
          </a:p>
          <a:p>
            <a:pPr marL="342900" lvl="0" indent="-342900">
              <a:lnSpc>
                <a:spcPct val="120000"/>
              </a:lnSpc>
              <a:buFont typeface="Wingdings" panose="05000000000000000000" pitchFamily="2" charset="2"/>
              <a:buChar char="ü"/>
              <a:defRPr/>
            </a:pPr>
            <a:r>
              <a:rPr lang="en-US" sz="2000" dirty="0">
                <a:solidFill>
                  <a:prstClr val="black"/>
                </a:solidFill>
                <a:latin typeface="Alexandria"/>
              </a:rPr>
              <a:t>How they are assumed to act,</a:t>
            </a:r>
          </a:p>
          <a:p>
            <a:pPr marL="342900" lvl="0" indent="-342900">
              <a:lnSpc>
                <a:spcPct val="120000"/>
              </a:lnSpc>
              <a:buFont typeface="Wingdings" panose="05000000000000000000" pitchFamily="2" charset="2"/>
              <a:buChar char="ü"/>
              <a:defRPr/>
            </a:pPr>
            <a:r>
              <a:rPr lang="en-US" sz="2000" dirty="0">
                <a:solidFill>
                  <a:prstClr val="black"/>
                </a:solidFill>
                <a:latin typeface="Alexandria"/>
              </a:rPr>
              <a:t>The nature of the market,</a:t>
            </a:r>
          </a:p>
          <a:p>
            <a:pPr marL="342900" lvl="0" indent="-342900">
              <a:lnSpc>
                <a:spcPct val="120000"/>
              </a:lnSpc>
              <a:buFont typeface="Wingdings" panose="05000000000000000000" pitchFamily="2" charset="2"/>
              <a:buChar char="ü"/>
              <a:defRPr/>
            </a:pPr>
            <a:r>
              <a:rPr lang="en-US" sz="2000" dirty="0">
                <a:solidFill>
                  <a:prstClr val="black"/>
                </a:solidFill>
                <a:latin typeface="Alexandria"/>
              </a:rPr>
              <a:t>The relevant time horizon</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8" name="Rectangle: Top Corners Rounded 7">
            <a:extLst>
              <a:ext uri="{FF2B5EF4-FFF2-40B4-BE49-F238E27FC236}">
                <a16:creationId xmlns:a16="http://schemas.microsoft.com/office/drawing/2014/main" id="{F8C3A7B5-B4D4-09A7-137D-FCF2E2B9384F}"/>
              </a:ext>
            </a:extLst>
          </p:cNvPr>
          <p:cNvSpPr/>
          <p:nvPr/>
        </p:nvSpPr>
        <p:spPr>
          <a:xfrm>
            <a:off x="480447" y="1801611"/>
            <a:ext cx="11484244" cy="806375"/>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It is </a:t>
            </a:r>
            <a:r>
              <a:rPr kumimoji="0" lang="en-US" sz="2000" b="1" i="0" u="none" strike="noStrike" kern="1200" cap="none" spc="0" normalizeH="0" baseline="0" noProof="0" dirty="0">
                <a:ln>
                  <a:noFill/>
                </a:ln>
                <a:solidFill>
                  <a:srgbClr val="FF0000"/>
                </a:solidFill>
                <a:effectLst/>
                <a:uLnTx/>
                <a:uFillTx/>
                <a:latin typeface="Alexandria"/>
                <a:ea typeface="+mn-ea"/>
                <a:cs typeface="+mn-cs"/>
              </a:rPr>
              <a:t>not</a:t>
            </a:r>
            <a:r>
              <a:rPr kumimoji="0" lang="en-US" sz="2000" b="1" i="0" u="none" strike="noStrike" kern="1200" cap="none" spc="0" normalizeH="0" baseline="0" noProof="0" dirty="0">
                <a:ln>
                  <a:noFill/>
                </a:ln>
                <a:solidFill>
                  <a:prstClr val="black"/>
                </a:solidFill>
                <a:effectLst/>
                <a:uLnTx/>
                <a:uFillTx/>
                <a:latin typeface="Alexandria"/>
                <a:ea typeface="+mn-ea"/>
                <a:cs typeface="+mn-cs"/>
              </a:rPr>
              <a:t> </a:t>
            </a:r>
            <a:r>
              <a:rPr kumimoji="0" lang="en-US" sz="2000" b="1" i="0" u="none" strike="noStrike" kern="1200" cap="none" spc="0" normalizeH="0" baseline="0" noProof="0" dirty="0">
                <a:ln>
                  <a:noFill/>
                </a:ln>
                <a:solidFill>
                  <a:srgbClr val="FF0000"/>
                </a:solidFill>
                <a:effectLst/>
                <a:uLnTx/>
                <a:uFillTx/>
                <a:latin typeface="Alexandria"/>
                <a:ea typeface="+mn-ea"/>
                <a:cs typeface="+mn-cs"/>
              </a:rPr>
              <a:t>possible</a:t>
            </a:r>
            <a:r>
              <a:rPr kumimoji="0" lang="en-US" sz="2000" b="1" i="0" u="none" strike="noStrike" kern="1200" cap="none" spc="0" normalizeH="0" baseline="0" noProof="0" dirty="0">
                <a:ln>
                  <a:noFill/>
                </a:ln>
                <a:solidFill>
                  <a:prstClr val="black"/>
                </a:solidFill>
                <a:effectLst/>
                <a:uLnTx/>
                <a:uFillTx/>
                <a:latin typeface="Alexandria"/>
                <a:ea typeface="+mn-ea"/>
                <a:cs typeface="+mn-cs"/>
              </a:rPr>
              <a:t> to discuss “value” </a:t>
            </a:r>
            <a:r>
              <a:rPr kumimoji="0" lang="en-US" sz="2000" b="1" i="0" u="none" strike="noStrike" kern="1200" cap="none" spc="0" normalizeH="0" baseline="0" noProof="0" dirty="0">
                <a:ln>
                  <a:noFill/>
                </a:ln>
                <a:solidFill>
                  <a:srgbClr val="0070C0"/>
                </a:solidFill>
                <a:effectLst/>
                <a:uLnTx/>
                <a:uFillTx/>
                <a:latin typeface="Alexandria"/>
                <a:ea typeface="+mn-ea"/>
                <a:cs typeface="+mn-cs"/>
              </a:rPr>
              <a:t>unless</a:t>
            </a:r>
            <a:r>
              <a:rPr kumimoji="0" lang="en-US" sz="2000" b="1" i="0" u="none" strike="noStrike" kern="1200" cap="none" spc="0" normalizeH="0" baseline="0" noProof="0" dirty="0">
                <a:ln>
                  <a:noFill/>
                </a:ln>
                <a:solidFill>
                  <a:prstClr val="black"/>
                </a:solidFill>
                <a:effectLst/>
                <a:uLnTx/>
                <a:uFillTx/>
                <a:latin typeface="Alexandria"/>
                <a:ea typeface="+mn-ea"/>
                <a:cs typeface="+mn-cs"/>
              </a:rPr>
              <a:t> the </a:t>
            </a:r>
            <a:r>
              <a:rPr kumimoji="0" lang="en-US" sz="2000" b="1" i="0" u="none" strike="noStrike" kern="1200" cap="none" spc="0" normalizeH="0" baseline="0" noProof="0" dirty="0">
                <a:ln>
                  <a:noFill/>
                </a:ln>
                <a:solidFill>
                  <a:srgbClr val="0070C0"/>
                </a:solidFill>
                <a:effectLst/>
                <a:uLnTx/>
                <a:uFillTx/>
                <a:latin typeface="Alexandria"/>
                <a:ea typeface="+mn-ea"/>
                <a:cs typeface="+mn-cs"/>
              </a:rPr>
              <a:t>basis</a:t>
            </a:r>
            <a:r>
              <a:rPr kumimoji="0" lang="en-US" sz="2000" b="1" i="0" u="none" strike="noStrike" kern="1200" cap="none" spc="0" normalizeH="0" baseline="0" noProof="0" dirty="0">
                <a:ln>
                  <a:noFill/>
                </a:ln>
                <a:solidFill>
                  <a:prstClr val="black"/>
                </a:solidFill>
                <a:effectLst/>
                <a:uLnTx/>
                <a:uFillTx/>
                <a:latin typeface="Alexandria"/>
                <a:ea typeface="+mn-ea"/>
                <a:cs typeface="+mn-cs"/>
              </a:rPr>
              <a:t> on which that </a:t>
            </a:r>
            <a:r>
              <a:rPr kumimoji="0" lang="en-US" sz="2000" b="1" i="0" u="none" strike="noStrike" kern="1200" cap="none" spc="0" normalizeH="0" baseline="0" noProof="0" dirty="0">
                <a:ln>
                  <a:noFill/>
                </a:ln>
                <a:solidFill>
                  <a:srgbClr val="0070C0"/>
                </a:solidFill>
                <a:effectLst/>
                <a:uLnTx/>
                <a:uFillTx/>
                <a:latin typeface="Alexandria"/>
                <a:ea typeface="+mn-ea"/>
                <a:cs typeface="+mn-cs"/>
              </a:rPr>
              <a:t>value is estimated </a:t>
            </a:r>
            <a:r>
              <a:rPr kumimoji="0" lang="en-US" sz="2000" b="1" i="0" u="none" strike="noStrike" kern="1200" cap="none" spc="0" normalizeH="0" baseline="0" noProof="0" dirty="0">
                <a:ln>
                  <a:noFill/>
                </a:ln>
                <a:solidFill>
                  <a:prstClr val="black"/>
                </a:solidFill>
                <a:effectLst/>
                <a:uLnTx/>
                <a:uFillTx/>
                <a:latin typeface="Alexandria"/>
                <a:ea typeface="+mn-ea"/>
                <a:cs typeface="+mn-cs"/>
              </a:rPr>
              <a:t>is </a:t>
            </a:r>
            <a:r>
              <a:rPr kumimoji="0" lang="en-US" sz="2000" b="1" i="0" u="none" strike="noStrike" kern="1200" cap="none" spc="0" normalizeH="0" baseline="0" noProof="0" dirty="0">
                <a:ln>
                  <a:noFill/>
                </a:ln>
                <a:solidFill>
                  <a:srgbClr val="0070C0"/>
                </a:solidFill>
                <a:effectLst/>
                <a:uLnTx/>
                <a:uFillTx/>
                <a:latin typeface="Alexandria"/>
                <a:ea typeface="+mn-ea"/>
                <a:cs typeface="+mn-cs"/>
              </a:rPr>
              <a:t>clearly identified and understood</a:t>
            </a:r>
            <a:r>
              <a:rPr kumimoji="0" lang="en-US" sz="2000" b="1" i="0" u="none" strike="noStrike" kern="1200" cap="none" spc="0" normalizeH="0" baseline="0" noProof="0" dirty="0">
                <a:ln>
                  <a:noFill/>
                </a:ln>
                <a:solidFill>
                  <a:prstClr val="black"/>
                </a:solidFill>
                <a:effectLst/>
                <a:uLnTx/>
                <a:uFillTx/>
                <a:latin typeface="Alexandria"/>
                <a:ea typeface="+mn-ea"/>
                <a:cs typeface="+mn-cs"/>
              </a:rPr>
              <a: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Rectangle: Beveled 8">
            <a:extLst>
              <a:ext uri="{FF2B5EF4-FFF2-40B4-BE49-F238E27FC236}">
                <a16:creationId xmlns:a16="http://schemas.microsoft.com/office/drawing/2014/main" id="{CE4D02DF-334A-C714-900B-FAB013B1110C}"/>
              </a:ext>
            </a:extLst>
          </p:cNvPr>
          <p:cNvSpPr/>
          <p:nvPr/>
        </p:nvSpPr>
        <p:spPr>
          <a:xfrm>
            <a:off x="514647" y="2800332"/>
            <a:ext cx="11484243" cy="787528"/>
          </a:xfrm>
          <a:prstGeom prst="bevel">
            <a:avLst/>
          </a:prstGeom>
          <a:solidFill>
            <a:srgbClr val="FFFFCC"/>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prstClr val="black"/>
                </a:solidFill>
                <a:latin typeface="Alexandria"/>
              </a:rPr>
              <a:t>The </a:t>
            </a:r>
            <a:r>
              <a:rPr lang="en-US" sz="2000" b="1" dirty="0">
                <a:solidFill>
                  <a:srgbClr val="00AEEF"/>
                </a:solidFill>
                <a:latin typeface="Alexandria"/>
              </a:rPr>
              <a:t>basis of value </a:t>
            </a:r>
            <a:r>
              <a:rPr lang="en-US" sz="2000" b="1" dirty="0">
                <a:solidFill>
                  <a:srgbClr val="FF0000"/>
                </a:solidFill>
                <a:latin typeface="Alexandria"/>
              </a:rPr>
              <a:t>is distinct </a:t>
            </a:r>
            <a:r>
              <a:rPr lang="en-US" sz="2000" b="1" dirty="0">
                <a:solidFill>
                  <a:prstClr val="black"/>
                </a:solidFill>
                <a:latin typeface="Alexandria"/>
              </a:rPr>
              <a:t>from </a:t>
            </a:r>
            <a:r>
              <a:rPr lang="en-US" sz="2000" b="1" dirty="0">
                <a:solidFill>
                  <a:srgbClr val="00B050"/>
                </a:solidFill>
                <a:latin typeface="Alexandria"/>
              </a:rPr>
              <a:t>valuation approaches</a:t>
            </a:r>
            <a:endParaRPr kumimoji="0" lang="en-US" sz="1800" b="1" i="0" u="none" strike="noStrike" kern="1200" cap="none" spc="0" normalizeH="0" baseline="0" noProof="0" dirty="0">
              <a:ln>
                <a:noFill/>
              </a:ln>
              <a:solidFill>
                <a:srgbClr val="00B050"/>
              </a:solidFill>
              <a:effectLst/>
              <a:uLnTx/>
              <a:uFillTx/>
              <a:latin typeface="Calibri"/>
            </a:endParaRPr>
          </a:p>
        </p:txBody>
      </p:sp>
    </p:spTree>
    <p:extLst>
      <p:ext uri="{BB962C8B-B14F-4D97-AF65-F5344CB8AC3E}">
        <p14:creationId xmlns:p14="http://schemas.microsoft.com/office/powerpoint/2010/main" val="2828022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E2499-ED07-7E17-8B1B-001B60369E7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72D23EA-0FB2-4DAD-D85A-136EC9E1F3A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FDDE3D40-106C-DE97-1653-11D9F139EAE6}"/>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pic>
        <p:nvPicPr>
          <p:cNvPr id="5" name="Graphic 21">
            <a:extLst>
              <a:ext uri="{FF2B5EF4-FFF2-40B4-BE49-F238E27FC236}">
                <a16:creationId xmlns:a16="http://schemas.microsoft.com/office/drawing/2014/main" id="{A98A36A7-0B1F-41E8-C0DA-F885F82CCE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B3111233-4CD4-31F2-8BA3-B7403D4B35C9}"/>
              </a:ext>
            </a:extLst>
          </p:cNvPr>
          <p:cNvSpPr txBox="1"/>
          <p:nvPr/>
        </p:nvSpPr>
        <p:spPr>
          <a:xfrm>
            <a:off x="756050" y="1342198"/>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Meaning of Basis of Value:</a:t>
            </a:r>
          </a:p>
        </p:txBody>
      </p:sp>
      <p:sp>
        <p:nvSpPr>
          <p:cNvPr id="7" name="TextBox 6">
            <a:extLst>
              <a:ext uri="{FF2B5EF4-FFF2-40B4-BE49-F238E27FC236}">
                <a16:creationId xmlns:a16="http://schemas.microsoft.com/office/drawing/2014/main" id="{0286376E-96B7-AB21-CDEF-2C4E9E6A34CA}"/>
              </a:ext>
            </a:extLst>
          </p:cNvPr>
          <p:cNvSpPr txBox="1"/>
          <p:nvPr/>
        </p:nvSpPr>
        <p:spPr>
          <a:xfrm>
            <a:off x="464950" y="1995807"/>
            <a:ext cx="11484242" cy="860235"/>
          </a:xfrm>
          <a:prstGeom prst="rect">
            <a:avLst/>
          </a:prstGeom>
          <a:solidFill>
            <a:schemeClr val="bg1"/>
          </a:solidFill>
        </p:spPr>
        <p:txBody>
          <a:bodyPr wrap="square">
            <a:spAutoFit/>
          </a:bodyPr>
          <a:lstStyle/>
          <a:p>
            <a:pPr lvl="0" algn="justLow">
              <a:lnSpc>
                <a:spcPct val="130000"/>
              </a:lnSpc>
              <a:defRPr/>
            </a:pPr>
            <a:r>
              <a:rPr lang="en-US" sz="2000" b="1" dirty="0">
                <a:solidFill>
                  <a:srgbClr val="00B050"/>
                </a:solidFill>
                <a:latin typeface="Alexandria"/>
              </a:rPr>
              <a:t>The valuation approach (or method) </a:t>
            </a:r>
            <a:r>
              <a:rPr lang="en-US" sz="2000" dirty="0">
                <a:solidFill>
                  <a:prstClr val="black"/>
                </a:solidFill>
                <a:latin typeface="Alexandria"/>
              </a:rPr>
              <a:t>refers to the </a:t>
            </a:r>
            <a:r>
              <a:rPr lang="en-US" sz="2000" b="1" dirty="0">
                <a:solidFill>
                  <a:prstClr val="black"/>
                </a:solidFill>
                <a:latin typeface="Alexandria"/>
              </a:rPr>
              <a:t>technical and analytical tools</a:t>
            </a:r>
            <a:r>
              <a:rPr lang="en-US" sz="2000" dirty="0">
                <a:solidFill>
                  <a:prstClr val="black"/>
                </a:solidFill>
                <a:latin typeface="Alexandria"/>
              </a:rPr>
              <a:t>—including financial, mathematical, and market-based techniques—</a:t>
            </a:r>
            <a:r>
              <a:rPr lang="en-US" sz="2000" b="1" dirty="0">
                <a:solidFill>
                  <a:prstClr val="black"/>
                </a:solidFill>
                <a:latin typeface="Alexandria"/>
              </a:rPr>
              <a:t>used by the valuer </a:t>
            </a:r>
            <a:r>
              <a:rPr lang="en-US" sz="2000" dirty="0">
                <a:solidFill>
                  <a:prstClr val="black"/>
                </a:solidFill>
                <a:latin typeface="Alexandria"/>
              </a:rPr>
              <a:t>to arrive at a </a:t>
            </a:r>
            <a:r>
              <a:rPr lang="en-US" sz="2000" b="1" dirty="0">
                <a:solidFill>
                  <a:prstClr val="black"/>
                </a:solidFill>
                <a:latin typeface="Alexandria"/>
              </a:rPr>
              <a:t>numerical value conclusion.</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9" name="Rectangle: Beveled 8">
            <a:extLst>
              <a:ext uri="{FF2B5EF4-FFF2-40B4-BE49-F238E27FC236}">
                <a16:creationId xmlns:a16="http://schemas.microsoft.com/office/drawing/2014/main" id="{03159C32-7340-8BF7-DC79-59C9A65BC7D0}"/>
              </a:ext>
            </a:extLst>
          </p:cNvPr>
          <p:cNvSpPr/>
          <p:nvPr/>
        </p:nvSpPr>
        <p:spPr>
          <a:xfrm>
            <a:off x="464950" y="3429000"/>
            <a:ext cx="11484243" cy="1201484"/>
          </a:xfrm>
          <a:prstGeom prst="bevel">
            <a:avLst/>
          </a:prstGeom>
          <a:solidFill>
            <a:srgbClr val="FFFFEB"/>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defRPr/>
            </a:pPr>
            <a:r>
              <a:rPr lang="en-US" sz="2000" b="1" dirty="0">
                <a:solidFill>
                  <a:srgbClr val="00AEEF"/>
                </a:solidFill>
                <a:latin typeface="Alexandria"/>
              </a:rPr>
              <a:t>The basis of value </a:t>
            </a:r>
            <a:r>
              <a:rPr lang="en-US" sz="2000" b="1" dirty="0">
                <a:solidFill>
                  <a:prstClr val="black"/>
                </a:solidFill>
                <a:latin typeface="Alexandria"/>
              </a:rPr>
              <a:t>establishes </a:t>
            </a:r>
            <a:r>
              <a:rPr lang="en-US" sz="2000" b="1" dirty="0">
                <a:solidFill>
                  <a:srgbClr val="00AEEF"/>
                </a:solidFill>
                <a:latin typeface="Alexandria"/>
              </a:rPr>
              <a:t>what type of value is being estimated</a:t>
            </a:r>
            <a:r>
              <a:rPr lang="en-US" sz="2000" b="1" dirty="0">
                <a:solidFill>
                  <a:prstClr val="black"/>
                </a:solidFill>
                <a:latin typeface="Alexandria"/>
              </a:rPr>
              <a:t>,</a:t>
            </a:r>
          </a:p>
          <a:p>
            <a:pPr lvl="0" algn="ctr">
              <a:lnSpc>
                <a:spcPct val="120000"/>
              </a:lnSpc>
              <a:defRPr/>
            </a:pPr>
            <a:r>
              <a:rPr lang="en-US" sz="2000" b="1" dirty="0">
                <a:solidFill>
                  <a:prstClr val="black"/>
                </a:solidFill>
                <a:latin typeface="Alexandria"/>
              </a:rPr>
              <a:t> while </a:t>
            </a:r>
            <a:r>
              <a:rPr lang="en-US" sz="2000" b="1" dirty="0">
                <a:solidFill>
                  <a:srgbClr val="00B050"/>
                </a:solidFill>
                <a:latin typeface="Alexandria"/>
              </a:rPr>
              <a:t>the valuation approach </a:t>
            </a:r>
            <a:r>
              <a:rPr lang="en-US" sz="2000" b="1" dirty="0">
                <a:solidFill>
                  <a:prstClr val="black"/>
                </a:solidFill>
                <a:latin typeface="Alexandria"/>
              </a:rPr>
              <a:t>determines </a:t>
            </a:r>
            <a:r>
              <a:rPr lang="en-US" sz="2000" b="1" dirty="0">
                <a:solidFill>
                  <a:srgbClr val="00B050"/>
                </a:solidFill>
                <a:latin typeface="Alexandria"/>
              </a:rPr>
              <a:t>how that value is calculated</a:t>
            </a:r>
            <a:endParaRPr kumimoji="0" lang="en-US" sz="1800" b="1" i="0" u="none" strike="noStrike" kern="1200" cap="none" spc="0" normalizeH="0" baseline="0" noProof="0" dirty="0">
              <a:ln>
                <a:noFill/>
              </a:ln>
              <a:solidFill>
                <a:srgbClr val="00B050"/>
              </a:solidFill>
              <a:effectLst/>
              <a:uLnTx/>
              <a:uFillTx/>
              <a:latin typeface="Calibri"/>
            </a:endParaRPr>
          </a:p>
        </p:txBody>
      </p:sp>
    </p:spTree>
    <p:extLst>
      <p:ext uri="{BB962C8B-B14F-4D97-AF65-F5344CB8AC3E}">
        <p14:creationId xmlns:p14="http://schemas.microsoft.com/office/powerpoint/2010/main" val="163771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B228-35FB-E291-9354-24823D6BE94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E20DBF6-DF7A-D38D-E474-618A16CED17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08B4985-35D6-9868-44BE-8B3F711513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F2B138C6-0999-97D6-D931-3E1398C27075}"/>
              </a:ext>
            </a:extLst>
          </p:cNvPr>
          <p:cNvSpPr txBox="1"/>
          <p:nvPr/>
        </p:nvSpPr>
        <p:spPr>
          <a:xfrm>
            <a:off x="756050" y="1342198"/>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Types of</a:t>
            </a:r>
            <a:r>
              <a:rPr kumimoji="0" lang="ar-SY" sz="2200" b="1" i="0" u="none" strike="noStrike" kern="1200" cap="none" spc="0" normalizeH="0" baseline="0" noProof="0" dirty="0">
                <a:ln>
                  <a:noFill/>
                </a:ln>
                <a:solidFill>
                  <a:srgbClr val="4472C4"/>
                </a:solidFill>
                <a:effectLst/>
                <a:uLnTx/>
                <a:uFillTx/>
                <a:latin typeface="Alexandria"/>
                <a:ea typeface="+mn-ea"/>
                <a:cs typeface="+mn-cs"/>
              </a:rPr>
              <a:t> </a:t>
            </a:r>
            <a:r>
              <a:rPr kumimoji="0" lang="en-US" sz="2200" b="1" i="0" u="none" strike="noStrike" kern="1200" cap="none" spc="0" normalizeH="0" baseline="0" noProof="0" dirty="0">
                <a:ln>
                  <a:noFill/>
                </a:ln>
                <a:solidFill>
                  <a:srgbClr val="4472C4"/>
                </a:solidFill>
                <a:effectLst/>
                <a:uLnTx/>
                <a:uFillTx/>
                <a:latin typeface="Alexandria"/>
                <a:ea typeface="+mn-ea"/>
                <a:cs typeface="+mn-cs"/>
              </a:rPr>
              <a:t>Valuation Bases :</a:t>
            </a:r>
          </a:p>
        </p:txBody>
      </p:sp>
      <p:sp>
        <p:nvSpPr>
          <p:cNvPr id="10" name="TextBox 9">
            <a:extLst>
              <a:ext uri="{FF2B5EF4-FFF2-40B4-BE49-F238E27FC236}">
                <a16:creationId xmlns:a16="http://schemas.microsoft.com/office/drawing/2014/main" id="{52D81DB7-4211-E295-873A-28504A87D954}"/>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graphicFrame>
        <p:nvGraphicFramePr>
          <p:cNvPr id="12" name="Diagram 11">
            <a:extLst>
              <a:ext uri="{FF2B5EF4-FFF2-40B4-BE49-F238E27FC236}">
                <a16:creationId xmlns:a16="http://schemas.microsoft.com/office/drawing/2014/main" id="{38FBAA7B-D51E-CAD8-548B-187777105306}"/>
              </a:ext>
            </a:extLst>
          </p:cNvPr>
          <p:cNvGraphicFramePr/>
          <p:nvPr>
            <p:extLst>
              <p:ext uri="{D42A27DB-BD31-4B8C-83A1-F6EECF244321}">
                <p14:modId xmlns:p14="http://schemas.microsoft.com/office/powerpoint/2010/main" val="4105852005"/>
              </p:ext>
            </p:extLst>
          </p:nvPr>
        </p:nvGraphicFramePr>
        <p:xfrm>
          <a:off x="90215" y="-79730"/>
          <a:ext cx="12011570" cy="71779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5340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9655A-F5C7-6E25-FE8D-6CF1BD48AD8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78F73DE-754D-0F2B-FA4F-95EC1A069CC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93BF8A4-39CB-DD59-7BF2-CBFE4E5BED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F5F9FD5D-1206-09ED-414E-E9ECAADFEE54}"/>
              </a:ext>
            </a:extLst>
          </p:cNvPr>
          <p:cNvSpPr txBox="1"/>
          <p:nvPr/>
        </p:nvSpPr>
        <p:spPr>
          <a:xfrm>
            <a:off x="756050" y="1342198"/>
            <a:ext cx="8511936"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Relationship Between Basis of Value and Purpose of Valuation:</a:t>
            </a:r>
          </a:p>
        </p:txBody>
      </p:sp>
      <p:sp>
        <p:nvSpPr>
          <p:cNvPr id="2" name="TextBox 1">
            <a:extLst>
              <a:ext uri="{FF2B5EF4-FFF2-40B4-BE49-F238E27FC236}">
                <a16:creationId xmlns:a16="http://schemas.microsoft.com/office/drawing/2014/main" id="{16C41E98-53B7-7FA6-7D24-D8EE5833CFBF}"/>
              </a:ext>
            </a:extLst>
          </p:cNvPr>
          <p:cNvSpPr txBox="1"/>
          <p:nvPr/>
        </p:nvSpPr>
        <p:spPr>
          <a:xfrm>
            <a:off x="1132856" y="1959414"/>
            <a:ext cx="9926287" cy="806375"/>
          </a:xfrm>
          <a:prstGeom prst="rect">
            <a:avLst/>
          </a:prstGeom>
          <a:solidFill>
            <a:schemeClr val="bg1"/>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b="1" dirty="0">
                <a:solidFill>
                  <a:prstClr val="black"/>
                </a:solidFill>
                <a:latin typeface="Alexandria"/>
              </a:rPr>
              <a:t>RICS</a:t>
            </a:r>
            <a:r>
              <a:rPr lang="en-US" sz="2000" dirty="0">
                <a:solidFill>
                  <a:prstClr val="black"/>
                </a:solidFill>
                <a:latin typeface="Alexandria"/>
              </a:rPr>
              <a:t> emphasizes that </a:t>
            </a:r>
            <a:r>
              <a:rPr lang="en-US" sz="2000" b="1" dirty="0">
                <a:solidFill>
                  <a:prstClr val="black"/>
                </a:solidFill>
                <a:latin typeface="Alexandria"/>
              </a:rPr>
              <a:t>the valuer </a:t>
            </a:r>
            <a:r>
              <a:rPr lang="en-US" sz="2000" dirty="0">
                <a:solidFill>
                  <a:prstClr val="black"/>
                </a:solidFill>
                <a:latin typeface="Alexandria"/>
              </a:rPr>
              <a:t>must ensure that the </a:t>
            </a:r>
            <a:r>
              <a:rPr lang="en-US" sz="2000" b="1" dirty="0">
                <a:solidFill>
                  <a:srgbClr val="C00000"/>
                </a:solidFill>
                <a:latin typeface="Alexandria"/>
              </a:rPr>
              <a:t>basis of value </a:t>
            </a:r>
            <a:r>
              <a:rPr lang="en-US" sz="2000" dirty="0">
                <a:solidFill>
                  <a:prstClr val="black"/>
                </a:solidFill>
                <a:latin typeface="Alexandria"/>
              </a:rPr>
              <a:t>adopted is </a:t>
            </a:r>
            <a:r>
              <a:rPr lang="en-US" sz="2000" b="1" dirty="0">
                <a:solidFill>
                  <a:prstClr val="black"/>
                </a:solidFill>
                <a:latin typeface="Alexandria"/>
              </a:rPr>
              <a:t>appropriate</a:t>
            </a:r>
            <a:r>
              <a:rPr lang="en-US" sz="2000" dirty="0">
                <a:solidFill>
                  <a:prstClr val="black"/>
                </a:solidFill>
                <a:latin typeface="Alexandria"/>
              </a:rPr>
              <a:t> for and </a:t>
            </a:r>
            <a:r>
              <a:rPr lang="en-US" sz="2000" b="1" dirty="0">
                <a:solidFill>
                  <a:prstClr val="black"/>
                </a:solidFill>
                <a:latin typeface="Alexandria"/>
              </a:rPr>
              <a:t>consistent</a:t>
            </a:r>
            <a:r>
              <a:rPr lang="en-US" sz="2000" dirty="0">
                <a:solidFill>
                  <a:prstClr val="black"/>
                </a:solidFill>
                <a:latin typeface="Alexandria"/>
              </a:rPr>
              <a:t> with the </a:t>
            </a:r>
            <a:r>
              <a:rPr lang="en-US" sz="2000" b="1" dirty="0">
                <a:solidFill>
                  <a:srgbClr val="C00000"/>
                </a:solidFill>
                <a:latin typeface="Alexandria"/>
              </a:rPr>
              <a:t>purpose of the valuation</a:t>
            </a:r>
            <a:r>
              <a:rPr lang="en-US" sz="2000" dirty="0">
                <a:solidFill>
                  <a:prstClr val="black"/>
                </a:solidFill>
                <a:latin typeface="Alexandria"/>
              </a:rPr>
              <a:t>.</a:t>
            </a:r>
            <a:endParaRPr kumimoji="0" lang="en-US" sz="2000" b="1"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Rectangle: Beveled 3">
            <a:extLst>
              <a:ext uri="{FF2B5EF4-FFF2-40B4-BE49-F238E27FC236}">
                <a16:creationId xmlns:a16="http://schemas.microsoft.com/office/drawing/2014/main" id="{93C436AC-A36D-6E6B-DD24-F58ACEDF3E7B}"/>
              </a:ext>
            </a:extLst>
          </p:cNvPr>
          <p:cNvSpPr/>
          <p:nvPr/>
        </p:nvSpPr>
        <p:spPr>
          <a:xfrm>
            <a:off x="1132855" y="3429000"/>
            <a:ext cx="9926288" cy="1138111"/>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50000"/>
              </a:lnSpc>
              <a:defRPr/>
            </a:pPr>
            <a:r>
              <a:rPr lang="en-US" sz="2000" b="1" dirty="0">
                <a:solidFill>
                  <a:srgbClr val="C00000"/>
                </a:solidFill>
                <a:latin typeface="Alexandria"/>
              </a:rPr>
              <a:t>The selection of a basis of value </a:t>
            </a:r>
            <a:r>
              <a:rPr lang="en-US" sz="2000" b="1" dirty="0">
                <a:solidFill>
                  <a:prstClr val="black"/>
                </a:solidFill>
                <a:latin typeface="Alexandria"/>
              </a:rPr>
              <a:t>must never be arbitrary or based solely on professional habit; instead</a:t>
            </a:r>
            <a:r>
              <a:rPr lang="en-US" sz="2000" dirty="0">
                <a:solidFill>
                  <a:prstClr val="black"/>
                </a:solidFill>
                <a:latin typeface="Alexandria"/>
              </a:rPr>
              <a:t>, it must be driven by the </a:t>
            </a:r>
            <a:r>
              <a:rPr lang="en-US" sz="2000" b="1" dirty="0">
                <a:solidFill>
                  <a:prstClr val="black"/>
                </a:solidFill>
                <a:latin typeface="Alexandria"/>
              </a:rPr>
              <a:t>intended use of the valuation</a:t>
            </a:r>
            <a:r>
              <a:rPr lang="en-US" sz="2000" dirty="0">
                <a:solidFill>
                  <a:prstClr val="black"/>
                </a:solidFill>
                <a:latin typeface="Alexandria"/>
              </a:rPr>
              <a:t>.</a:t>
            </a: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8336767-53B2-B673-586E-B035A8E003EB}"/>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spTree>
    <p:extLst>
      <p:ext uri="{BB962C8B-B14F-4D97-AF65-F5344CB8AC3E}">
        <p14:creationId xmlns:p14="http://schemas.microsoft.com/office/powerpoint/2010/main" val="4001159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F6AFA-2BD3-AFCB-3533-5EE8D832AF9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71ED07B-7C3D-7998-9C2C-C8707C14C4F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6DDA3C2-3DE7-FD52-8082-882F1CC589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2F2AD803-F378-3FCF-0F0F-CADC1207752F}"/>
              </a:ext>
            </a:extLst>
          </p:cNvPr>
          <p:cNvSpPr txBox="1"/>
          <p:nvPr/>
        </p:nvSpPr>
        <p:spPr>
          <a:xfrm>
            <a:off x="756050" y="1342198"/>
            <a:ext cx="8511936"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Relationship Between Basis of Value and Purpose of Valuation:</a:t>
            </a:r>
          </a:p>
        </p:txBody>
      </p:sp>
      <p:sp>
        <p:nvSpPr>
          <p:cNvPr id="3" name="TextBox 2">
            <a:extLst>
              <a:ext uri="{FF2B5EF4-FFF2-40B4-BE49-F238E27FC236}">
                <a16:creationId xmlns:a16="http://schemas.microsoft.com/office/drawing/2014/main" id="{C1B0753A-2A74-9F9E-B9D4-B5575AF38A4B}"/>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grpSp>
        <p:nvGrpSpPr>
          <p:cNvPr id="7" name="Group 6">
            <a:extLst>
              <a:ext uri="{FF2B5EF4-FFF2-40B4-BE49-F238E27FC236}">
                <a16:creationId xmlns:a16="http://schemas.microsoft.com/office/drawing/2014/main" id="{23F7B6A7-3DEF-3019-6210-AEE4E7CFC019}"/>
              </a:ext>
            </a:extLst>
          </p:cNvPr>
          <p:cNvGrpSpPr/>
          <p:nvPr/>
        </p:nvGrpSpPr>
        <p:grpSpPr>
          <a:xfrm>
            <a:off x="501422" y="2317260"/>
            <a:ext cx="1984150" cy="594245"/>
            <a:chOff x="7561" y="3210313"/>
            <a:chExt cx="833718" cy="1537203"/>
          </a:xfrm>
        </p:grpSpPr>
        <p:sp>
          <p:nvSpPr>
            <p:cNvPr id="8" name="Rectangle 7">
              <a:extLst>
                <a:ext uri="{FF2B5EF4-FFF2-40B4-BE49-F238E27FC236}">
                  <a16:creationId xmlns:a16="http://schemas.microsoft.com/office/drawing/2014/main" id="{31830C4F-98B3-F6FB-FD8B-66A7FB0E8A12}"/>
                </a:ext>
              </a:extLst>
            </p:cNvPr>
            <p:cNvSpPr/>
            <p:nvPr/>
          </p:nvSpPr>
          <p:spPr>
            <a:xfrm>
              <a:off x="7561" y="3210313"/>
              <a:ext cx="833718" cy="1537203"/>
            </a:xfrm>
            <a:prstGeom prst="rect">
              <a:avLst/>
            </a:prstGeom>
            <a:solidFill>
              <a:srgbClr val="FF000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DA511223-6F40-DB56-77BF-9E2A8447B4DE}"/>
                </a:ext>
              </a:extLst>
            </p:cNvPr>
            <p:cNvSpPr txBox="1"/>
            <p:nvPr/>
          </p:nvSpPr>
          <p:spPr>
            <a:xfrm>
              <a:off x="7561" y="3210313"/>
              <a:ext cx="833718" cy="15372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Market Value</a:t>
              </a:r>
              <a:endParaRPr lang="en-US" sz="1800" b="1" kern="1200" dirty="0">
                <a:solidFill>
                  <a:schemeClr val="tx1"/>
                </a:solidFill>
                <a:latin typeface="Alexandria"/>
              </a:endParaRPr>
            </a:p>
          </p:txBody>
        </p:sp>
      </p:grpSp>
      <p:sp>
        <p:nvSpPr>
          <p:cNvPr id="10" name="TextBox 9">
            <a:extLst>
              <a:ext uri="{FF2B5EF4-FFF2-40B4-BE49-F238E27FC236}">
                <a16:creationId xmlns:a16="http://schemas.microsoft.com/office/drawing/2014/main" id="{D9BFE43A-9A53-7A72-4648-AE97E2FAA156}"/>
              </a:ext>
            </a:extLst>
          </p:cNvPr>
          <p:cNvSpPr txBox="1"/>
          <p:nvPr/>
        </p:nvSpPr>
        <p:spPr>
          <a:xfrm>
            <a:off x="2795634" y="2414327"/>
            <a:ext cx="7370804" cy="400110"/>
          </a:xfrm>
          <a:prstGeom prst="rect">
            <a:avLst/>
          </a:prstGeom>
          <a:solidFill>
            <a:schemeClr val="bg1"/>
          </a:solidFill>
          <a:ln>
            <a:solidFill>
              <a:schemeClr val="tx1"/>
            </a:solidFill>
          </a:ln>
        </p:spPr>
        <p:txBody>
          <a:bodyPr wrap="square">
            <a:spAutoFit/>
          </a:bodyPr>
          <a:lstStyle/>
          <a:p>
            <a:pPr lvl="0">
              <a:defRPr/>
            </a:pPr>
            <a:r>
              <a:rPr lang="en-US" sz="2000" dirty="0">
                <a:solidFill>
                  <a:prstClr val="black"/>
                </a:solidFill>
                <a:latin typeface="Alexandria"/>
              </a:rPr>
              <a:t>Valuation for sale or purchase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1" name="Group 10">
            <a:extLst>
              <a:ext uri="{FF2B5EF4-FFF2-40B4-BE49-F238E27FC236}">
                <a16:creationId xmlns:a16="http://schemas.microsoft.com/office/drawing/2014/main" id="{AFAEAAEA-3F52-7728-4D6B-128326B2C1EF}"/>
              </a:ext>
            </a:extLst>
          </p:cNvPr>
          <p:cNvGrpSpPr/>
          <p:nvPr/>
        </p:nvGrpSpPr>
        <p:grpSpPr>
          <a:xfrm>
            <a:off x="501421" y="5218679"/>
            <a:ext cx="1984150" cy="594246"/>
            <a:chOff x="980491" y="3208913"/>
            <a:chExt cx="669895" cy="1474701"/>
          </a:xfrm>
        </p:grpSpPr>
        <p:sp>
          <p:nvSpPr>
            <p:cNvPr id="15" name="Rectangle 14">
              <a:extLst>
                <a:ext uri="{FF2B5EF4-FFF2-40B4-BE49-F238E27FC236}">
                  <a16:creationId xmlns:a16="http://schemas.microsoft.com/office/drawing/2014/main" id="{21D5E78D-7790-3B3B-C463-BD9E04A4F176}"/>
                </a:ext>
              </a:extLst>
            </p:cNvPr>
            <p:cNvSpPr/>
            <p:nvPr/>
          </p:nvSpPr>
          <p:spPr>
            <a:xfrm>
              <a:off x="980491" y="3208913"/>
              <a:ext cx="669895" cy="1474701"/>
            </a:xfrm>
            <a:prstGeom prst="rect">
              <a:avLst/>
            </a:prstGeom>
            <a:solidFill>
              <a:srgbClr val="FF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5B3F63E6-1225-E339-2DF0-D8FFB16FBDD4}"/>
                </a:ext>
              </a:extLst>
            </p:cNvPr>
            <p:cNvSpPr txBox="1"/>
            <p:nvPr/>
          </p:nvSpPr>
          <p:spPr>
            <a:xfrm>
              <a:off x="980491" y="3208913"/>
              <a:ext cx="669895" cy="147470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i="0" kern="1200" dirty="0">
                <a:solidFill>
                  <a:schemeClr val="tx1"/>
                </a:solidFill>
              </a:endParaRPr>
            </a:p>
            <a:p>
              <a:pPr marL="0" lvl="0" indent="0" algn="ctr" defTabSz="889000">
                <a:lnSpc>
                  <a:spcPct val="90000"/>
                </a:lnSpc>
                <a:spcBef>
                  <a:spcPct val="0"/>
                </a:spcBef>
                <a:spcAft>
                  <a:spcPct val="35000"/>
                </a:spcAft>
                <a:buNone/>
              </a:pPr>
              <a:r>
                <a:rPr lang="en-US" sz="2000" b="1" i="0" kern="1200" dirty="0">
                  <a:solidFill>
                    <a:schemeClr val="tx1"/>
                  </a:solidFill>
                </a:rPr>
                <a:t>Fair Value
</a:t>
              </a:r>
              <a:endParaRPr lang="en-US" sz="2000" b="1" kern="1200" dirty="0">
                <a:solidFill>
                  <a:schemeClr val="tx1"/>
                </a:solidFill>
                <a:latin typeface="Alexandria"/>
              </a:endParaRPr>
            </a:p>
          </p:txBody>
        </p:sp>
      </p:grpSp>
      <p:grpSp>
        <p:nvGrpSpPr>
          <p:cNvPr id="12" name="Group 11">
            <a:extLst>
              <a:ext uri="{FF2B5EF4-FFF2-40B4-BE49-F238E27FC236}">
                <a16:creationId xmlns:a16="http://schemas.microsoft.com/office/drawing/2014/main" id="{D48FB5DF-118B-0FFA-7896-DC757306ED0F}"/>
              </a:ext>
            </a:extLst>
          </p:cNvPr>
          <p:cNvGrpSpPr/>
          <p:nvPr/>
        </p:nvGrpSpPr>
        <p:grpSpPr>
          <a:xfrm>
            <a:off x="501421" y="3748101"/>
            <a:ext cx="1984150" cy="633982"/>
            <a:chOff x="5300361" y="3116870"/>
            <a:chExt cx="1308996" cy="1464767"/>
          </a:xfrm>
        </p:grpSpPr>
        <p:sp>
          <p:nvSpPr>
            <p:cNvPr id="13" name="Rectangle 12">
              <a:extLst>
                <a:ext uri="{FF2B5EF4-FFF2-40B4-BE49-F238E27FC236}">
                  <a16:creationId xmlns:a16="http://schemas.microsoft.com/office/drawing/2014/main" id="{4133797D-5F75-6361-8855-F76775AF50DB}"/>
                </a:ext>
              </a:extLst>
            </p:cNvPr>
            <p:cNvSpPr/>
            <p:nvPr/>
          </p:nvSpPr>
          <p:spPr>
            <a:xfrm>
              <a:off x="5300361" y="3208679"/>
              <a:ext cx="1308996" cy="1372958"/>
            </a:xfrm>
            <a:prstGeom prst="rect">
              <a:avLst/>
            </a:prstGeom>
            <a:solidFill>
              <a:srgbClr val="FAE3B4"/>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4" name="TextBox 13">
              <a:extLst>
                <a:ext uri="{FF2B5EF4-FFF2-40B4-BE49-F238E27FC236}">
                  <a16:creationId xmlns:a16="http://schemas.microsoft.com/office/drawing/2014/main" id="{C5401A83-F22E-FF87-8F34-312514CC0E65}"/>
                </a:ext>
              </a:extLst>
            </p:cNvPr>
            <p:cNvSpPr txBox="1"/>
            <p:nvPr/>
          </p:nvSpPr>
          <p:spPr>
            <a:xfrm>
              <a:off x="5300361" y="3116870"/>
              <a:ext cx="1308996" cy="137295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Font typeface="+mj-lt"/>
                <a:buNone/>
              </a:pPr>
              <a:endParaRPr lang="en-US" sz="2000" b="1" kern="1200" dirty="0">
                <a:solidFill>
                  <a:prstClr val="black"/>
                </a:solidFill>
                <a:latin typeface="Alexandria"/>
                <a:ea typeface="+mn-ea"/>
                <a:cs typeface="+mn-cs"/>
              </a:endParaRPr>
            </a:p>
            <a:p>
              <a:pPr marL="0" lvl="0" indent="0" algn="ctr" defTabSz="889000">
                <a:lnSpc>
                  <a:spcPct val="90000"/>
                </a:lnSpc>
                <a:spcBef>
                  <a:spcPct val="0"/>
                </a:spcBef>
                <a:spcAft>
                  <a:spcPts val="0"/>
                </a:spcAft>
                <a:buFont typeface="+mj-lt"/>
                <a:buNone/>
              </a:pPr>
              <a:r>
                <a:rPr lang="en-US" sz="2000" b="1" kern="1200" dirty="0">
                  <a:solidFill>
                    <a:prstClr val="black"/>
                  </a:solidFill>
                  <a:latin typeface="Alexandria"/>
                  <a:ea typeface="+mn-ea"/>
                  <a:cs typeface="+mn-cs"/>
                </a:rPr>
                <a:t>Investment Value</a:t>
              </a:r>
            </a:p>
            <a:p>
              <a:pPr marL="0" lvl="0" algn="ctr" defTabSz="444500">
                <a:lnSpc>
                  <a:spcPct val="90000"/>
                </a:lnSpc>
                <a:spcBef>
                  <a:spcPct val="0"/>
                </a:spcBef>
                <a:spcAft>
                  <a:spcPct val="35000"/>
                </a:spcAft>
                <a:buFont typeface="+mj-lt"/>
                <a:buNone/>
              </a:pPr>
              <a:endParaRPr lang="en-US" sz="1000" kern="1200" dirty="0"/>
            </a:p>
          </p:txBody>
        </p:sp>
      </p:grpSp>
      <p:sp>
        <p:nvSpPr>
          <p:cNvPr id="17" name="TextBox 16">
            <a:extLst>
              <a:ext uri="{FF2B5EF4-FFF2-40B4-BE49-F238E27FC236}">
                <a16:creationId xmlns:a16="http://schemas.microsoft.com/office/drawing/2014/main" id="{05EC604E-7AD1-2C72-E742-B2F2A82FEE5F}"/>
              </a:ext>
            </a:extLst>
          </p:cNvPr>
          <p:cNvSpPr txBox="1"/>
          <p:nvPr/>
        </p:nvSpPr>
        <p:spPr>
          <a:xfrm>
            <a:off x="2795634" y="3862568"/>
            <a:ext cx="7370804" cy="400110"/>
          </a:xfrm>
          <a:prstGeom prst="rect">
            <a:avLst/>
          </a:prstGeom>
          <a:solidFill>
            <a:schemeClr val="bg1"/>
          </a:solidFill>
          <a:ln>
            <a:solidFill>
              <a:schemeClr val="tx1"/>
            </a:solidFill>
          </a:ln>
        </p:spPr>
        <p:txBody>
          <a:bodyPr wrap="square">
            <a:spAutoFit/>
          </a:bodyPr>
          <a:lstStyle/>
          <a:p>
            <a:pPr lvl="0">
              <a:defRPr/>
            </a:pPr>
            <a:r>
              <a:rPr lang="en-US" sz="2000" dirty="0">
                <a:solidFill>
                  <a:prstClr val="black"/>
                </a:solidFill>
                <a:latin typeface="Alexandria"/>
              </a:rPr>
              <a:t>Valuation for a specific investor’s decision-making</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8" name="TextBox 17">
            <a:extLst>
              <a:ext uri="{FF2B5EF4-FFF2-40B4-BE49-F238E27FC236}">
                <a16:creationId xmlns:a16="http://schemas.microsoft.com/office/drawing/2014/main" id="{C450519D-7465-C0D5-2157-8F1C35330874}"/>
              </a:ext>
            </a:extLst>
          </p:cNvPr>
          <p:cNvSpPr txBox="1"/>
          <p:nvPr/>
        </p:nvSpPr>
        <p:spPr>
          <a:xfrm>
            <a:off x="2795634" y="5348645"/>
            <a:ext cx="7370804" cy="400110"/>
          </a:xfrm>
          <a:prstGeom prst="rect">
            <a:avLst/>
          </a:prstGeom>
          <a:solidFill>
            <a:schemeClr val="bg1"/>
          </a:solidFill>
          <a:ln>
            <a:solidFill>
              <a:schemeClr val="tx1"/>
            </a:solidFill>
          </a:ln>
        </p:spPr>
        <p:txBody>
          <a:bodyPr wrap="square">
            <a:spAutoFit/>
          </a:bodyPr>
          <a:lstStyle/>
          <a:p>
            <a:pPr lvl="0">
              <a:defRPr/>
            </a:pPr>
            <a:r>
              <a:rPr lang="en-US" sz="2000" dirty="0">
                <a:solidFill>
                  <a:prstClr val="black"/>
                </a:solidFill>
                <a:latin typeface="Alexandria"/>
              </a:rPr>
              <a:t>Valuation for financial reporting</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6925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6E6D3-1FD7-AE37-40F0-6F8ADE77E76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2C3A382-82FC-AB85-5DF0-86DBA121C22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D76EA11-7A40-2800-7F4F-D7F1A80E4C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740F4ACC-455E-04F5-94BC-EE2D8E1526A1}"/>
              </a:ext>
            </a:extLst>
          </p:cNvPr>
          <p:cNvSpPr txBox="1"/>
          <p:nvPr/>
        </p:nvSpPr>
        <p:spPr>
          <a:xfrm>
            <a:off x="756050" y="1342198"/>
            <a:ext cx="8511936"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Use of Internationally Recognized Bases of Value:</a:t>
            </a:r>
          </a:p>
        </p:txBody>
      </p:sp>
      <p:sp>
        <p:nvSpPr>
          <p:cNvPr id="4" name="Rectangle: Beveled 3">
            <a:extLst>
              <a:ext uri="{FF2B5EF4-FFF2-40B4-BE49-F238E27FC236}">
                <a16:creationId xmlns:a16="http://schemas.microsoft.com/office/drawing/2014/main" id="{33439A7E-A0E3-83AA-5117-13097DAA5796}"/>
              </a:ext>
            </a:extLst>
          </p:cNvPr>
          <p:cNvSpPr/>
          <p:nvPr/>
        </p:nvSpPr>
        <p:spPr>
          <a:xfrm>
            <a:off x="1132856" y="1852373"/>
            <a:ext cx="9926288" cy="1138111"/>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50000"/>
              </a:lnSpc>
              <a:defRPr/>
            </a:pPr>
            <a:r>
              <a:rPr lang="en-US" sz="2000" dirty="0">
                <a:solidFill>
                  <a:schemeClr val="tx1"/>
                </a:solidFill>
                <a:latin typeface="Alexandria"/>
              </a:rPr>
              <a:t>Where a </a:t>
            </a:r>
            <a:r>
              <a:rPr lang="en-US" sz="2000" b="1" dirty="0">
                <a:solidFill>
                  <a:schemeClr val="tx1"/>
                </a:solidFill>
                <a:latin typeface="Alexandria"/>
              </a:rPr>
              <a:t>basis of value </a:t>
            </a:r>
            <a:r>
              <a:rPr lang="en-US" sz="2000" dirty="0">
                <a:solidFill>
                  <a:schemeClr val="tx1"/>
                </a:solidFill>
                <a:latin typeface="Alexandria"/>
              </a:rPr>
              <a:t>defined in </a:t>
            </a:r>
            <a:r>
              <a:rPr lang="en-US" sz="2000" b="1" dirty="0">
                <a:solidFill>
                  <a:schemeClr val="tx1"/>
                </a:solidFill>
                <a:latin typeface="Alexandria"/>
              </a:rPr>
              <a:t>the International Valuation Standards (IVS) or RICS Global Standards</a:t>
            </a:r>
            <a:r>
              <a:rPr lang="en-US" sz="2000" dirty="0">
                <a:solidFill>
                  <a:schemeClr val="tx1"/>
                </a:solidFill>
                <a:latin typeface="Alexandria"/>
              </a:rPr>
              <a:t> is adopted, </a:t>
            </a:r>
            <a:r>
              <a:rPr lang="en-US" sz="2000" b="1" dirty="0">
                <a:solidFill>
                  <a:schemeClr val="tx1"/>
                </a:solidFill>
                <a:latin typeface="Alexandria"/>
              </a:rPr>
              <a:t>the</a:t>
            </a:r>
            <a:r>
              <a:rPr lang="en-US" sz="2000" dirty="0">
                <a:solidFill>
                  <a:schemeClr val="tx1"/>
                </a:solidFill>
                <a:latin typeface="Alexandria"/>
              </a:rPr>
              <a:t> </a:t>
            </a:r>
            <a:r>
              <a:rPr lang="en-US" sz="2000" b="1" dirty="0">
                <a:solidFill>
                  <a:schemeClr val="tx1"/>
                </a:solidFill>
                <a:latin typeface="Alexandria"/>
              </a:rPr>
              <a:t>valuer must:</a:t>
            </a:r>
            <a:endParaRPr kumimoji="0" lang="en-US" sz="1800" b="1" i="0" u="none" strike="noStrike" kern="1200" cap="none" spc="0" normalizeH="0" baseline="0" noProof="0" dirty="0">
              <a:ln>
                <a:noFill/>
              </a:ln>
              <a:solidFill>
                <a:schemeClr val="tx1"/>
              </a:solidFill>
              <a:effectLst/>
              <a:uLnTx/>
              <a:uFillTx/>
              <a:latin typeface="Calibri"/>
            </a:endParaRPr>
          </a:p>
        </p:txBody>
      </p:sp>
      <p:sp>
        <p:nvSpPr>
          <p:cNvPr id="3" name="TextBox 2">
            <a:extLst>
              <a:ext uri="{FF2B5EF4-FFF2-40B4-BE49-F238E27FC236}">
                <a16:creationId xmlns:a16="http://schemas.microsoft.com/office/drawing/2014/main" id="{2DBE6523-C42F-1CC4-277C-6711E7668DFC}"/>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sp>
        <p:nvSpPr>
          <p:cNvPr id="7" name="Arrow: Pentagon 6">
            <a:extLst>
              <a:ext uri="{FF2B5EF4-FFF2-40B4-BE49-F238E27FC236}">
                <a16:creationId xmlns:a16="http://schemas.microsoft.com/office/drawing/2014/main" id="{03E2742B-FF21-1816-A44F-35D3D9616F47}"/>
              </a:ext>
            </a:extLst>
          </p:cNvPr>
          <p:cNvSpPr/>
          <p:nvPr/>
        </p:nvSpPr>
        <p:spPr>
          <a:xfrm>
            <a:off x="2111120" y="3178168"/>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Apply the basis strictly in accordance with its formal definition.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Arrow: Pentagon 7">
            <a:extLst>
              <a:ext uri="{FF2B5EF4-FFF2-40B4-BE49-F238E27FC236}">
                <a16:creationId xmlns:a16="http://schemas.microsoft.com/office/drawing/2014/main" id="{719CED57-3AE6-41F7-7B02-AA3E46F4A204}"/>
              </a:ext>
            </a:extLst>
          </p:cNvPr>
          <p:cNvSpPr/>
          <p:nvPr/>
        </p:nvSpPr>
        <p:spPr>
          <a:xfrm>
            <a:off x="2111120" y="3947740"/>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Follow the relevant guidance.</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Arrow: Pentagon 8">
            <a:extLst>
              <a:ext uri="{FF2B5EF4-FFF2-40B4-BE49-F238E27FC236}">
                <a16:creationId xmlns:a16="http://schemas.microsoft.com/office/drawing/2014/main" id="{F43E2692-5244-8B74-1632-5C4CE9BF8BBD}"/>
              </a:ext>
            </a:extLst>
          </p:cNvPr>
          <p:cNvSpPr/>
          <p:nvPr/>
        </p:nvSpPr>
        <p:spPr>
          <a:xfrm>
            <a:off x="2111120" y="4744600"/>
            <a:ext cx="8270782" cy="676096"/>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Adopt all appropriate assumptions or special assumptions associated with that basis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Star: 10 Points 9">
            <a:extLst>
              <a:ext uri="{FF2B5EF4-FFF2-40B4-BE49-F238E27FC236}">
                <a16:creationId xmlns:a16="http://schemas.microsoft.com/office/drawing/2014/main" id="{920A7765-6692-5E5B-3E50-729E6467A18C}"/>
              </a:ext>
            </a:extLst>
          </p:cNvPr>
          <p:cNvSpPr/>
          <p:nvPr/>
        </p:nvSpPr>
        <p:spPr>
          <a:xfrm>
            <a:off x="278588" y="5622764"/>
            <a:ext cx="2108826" cy="794802"/>
          </a:xfrm>
          <a:prstGeom prst="star10">
            <a:avLst/>
          </a:prstGeom>
          <a:solidFill>
            <a:srgbClr val="FFFFCC"/>
          </a:solidFill>
          <a:ln>
            <a:solidFill>
              <a:schemeClr val="accent2">
                <a:lumMod val="75000"/>
              </a:schemeClr>
            </a:solidFill>
          </a:ln>
        </p:spPr>
        <p:txBody>
          <a:bodyPr wrap="square">
            <a:spAutoFit/>
          </a:bodyPr>
          <a:lstStyle/>
          <a:p>
            <a:pPr algn="ctr"/>
            <a:r>
              <a:rPr lang="en-US" sz="2000" b="1" dirty="0">
                <a:solidFill>
                  <a:srgbClr val="C00000"/>
                </a:solidFill>
                <a:latin typeface="Alexandria"/>
              </a:rPr>
              <a:t>Consistency</a:t>
            </a:r>
          </a:p>
        </p:txBody>
      </p:sp>
      <p:sp>
        <p:nvSpPr>
          <p:cNvPr id="11" name="Star: 10 Points 10">
            <a:extLst>
              <a:ext uri="{FF2B5EF4-FFF2-40B4-BE49-F238E27FC236}">
                <a16:creationId xmlns:a16="http://schemas.microsoft.com/office/drawing/2014/main" id="{9BFEA23D-FBBA-578C-A8BE-4826FD0630DD}"/>
              </a:ext>
            </a:extLst>
          </p:cNvPr>
          <p:cNvSpPr/>
          <p:nvPr/>
        </p:nvSpPr>
        <p:spPr>
          <a:xfrm>
            <a:off x="9496436" y="5624293"/>
            <a:ext cx="2416976" cy="794802"/>
          </a:xfrm>
          <a:prstGeom prst="star10">
            <a:avLst/>
          </a:prstGeom>
          <a:solidFill>
            <a:srgbClr val="FFFFCC"/>
          </a:solidFill>
          <a:ln>
            <a:solidFill>
              <a:schemeClr val="accent2">
                <a:lumMod val="75000"/>
              </a:schemeClr>
            </a:solidFill>
          </a:ln>
        </p:spPr>
        <p:txBody>
          <a:bodyPr wrap="square">
            <a:spAutoFit/>
          </a:bodyPr>
          <a:lstStyle/>
          <a:p>
            <a:pPr lvl="0" algn="ctr">
              <a:defRPr/>
            </a:pPr>
            <a:r>
              <a:rPr lang="en-US" sz="2000" b="1" dirty="0">
                <a:solidFill>
                  <a:srgbClr val="C00000"/>
                </a:solidFill>
                <a:latin typeface="Alexandria"/>
              </a:rPr>
              <a:t>Comparability</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2" name="Star: 10 Points 11">
            <a:extLst>
              <a:ext uri="{FF2B5EF4-FFF2-40B4-BE49-F238E27FC236}">
                <a16:creationId xmlns:a16="http://schemas.microsoft.com/office/drawing/2014/main" id="{DD5C5A8B-FEB9-CF47-4BCE-5B5EA09EDEFE}"/>
              </a:ext>
            </a:extLst>
          </p:cNvPr>
          <p:cNvSpPr/>
          <p:nvPr/>
        </p:nvSpPr>
        <p:spPr>
          <a:xfrm>
            <a:off x="3668435" y="5622764"/>
            <a:ext cx="5156151" cy="794802"/>
          </a:xfrm>
          <a:prstGeom prst="star10">
            <a:avLst/>
          </a:prstGeom>
          <a:solidFill>
            <a:srgbClr val="FFFFCC"/>
          </a:solidFill>
          <a:ln>
            <a:solidFill>
              <a:schemeClr val="accent2">
                <a:lumMod val="75000"/>
              </a:schemeClr>
            </a:solidFill>
          </a:ln>
        </p:spPr>
        <p:txBody>
          <a:bodyPr wrap="square">
            <a:spAutoFit/>
          </a:bodyPr>
          <a:lstStyle/>
          <a:p>
            <a:pPr lvl="0" algn="ctr">
              <a:defRPr/>
            </a:pPr>
            <a:r>
              <a:rPr lang="en-US" sz="2000" b="1" dirty="0">
                <a:solidFill>
                  <a:srgbClr val="C00000"/>
                </a:solidFill>
                <a:latin typeface="Alexandria"/>
              </a:rPr>
              <a:t>Reliability of valuation outcomes</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3057817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DBC65-CB4C-A871-4861-523B99E1A11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A37D5CE-FEA8-7D20-E40F-A79BA552F94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5D88002-4769-7954-9EA2-FFE6D5E6D0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40A9A91B-53AD-65FA-5435-B642AA86CD90}"/>
              </a:ext>
            </a:extLst>
          </p:cNvPr>
          <p:cNvSpPr txBox="1"/>
          <p:nvPr/>
        </p:nvSpPr>
        <p:spPr>
          <a:xfrm>
            <a:off x="756050" y="1342198"/>
            <a:ext cx="8511936"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Use of a Basis of Value Not Defined in the Standards:</a:t>
            </a:r>
          </a:p>
        </p:txBody>
      </p:sp>
      <p:sp>
        <p:nvSpPr>
          <p:cNvPr id="4" name="Rectangle: Beveled 3">
            <a:extLst>
              <a:ext uri="{FF2B5EF4-FFF2-40B4-BE49-F238E27FC236}">
                <a16:creationId xmlns:a16="http://schemas.microsoft.com/office/drawing/2014/main" id="{A599404F-7D16-2ACC-F4B5-CCFD23D30BF9}"/>
              </a:ext>
            </a:extLst>
          </p:cNvPr>
          <p:cNvSpPr/>
          <p:nvPr/>
        </p:nvSpPr>
        <p:spPr>
          <a:xfrm>
            <a:off x="1132856" y="1821377"/>
            <a:ext cx="9926288" cy="1138111"/>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50000"/>
              </a:lnSpc>
              <a:defRPr/>
            </a:pPr>
            <a:r>
              <a:rPr lang="en-US" sz="2000" b="1" dirty="0">
                <a:solidFill>
                  <a:schemeClr val="tx1"/>
                </a:solidFill>
                <a:latin typeface="Alexandria"/>
              </a:rPr>
              <a:t>RICS</a:t>
            </a:r>
            <a:r>
              <a:rPr lang="en-US" sz="2000" dirty="0">
                <a:solidFill>
                  <a:schemeClr val="tx1"/>
                </a:solidFill>
                <a:latin typeface="Alexandria"/>
              </a:rPr>
              <a:t> permits the use of a </a:t>
            </a:r>
            <a:r>
              <a:rPr lang="en-US" sz="2000" b="1" dirty="0">
                <a:solidFill>
                  <a:schemeClr val="tx1"/>
                </a:solidFill>
                <a:latin typeface="Alexandria"/>
              </a:rPr>
              <a:t>basis of value </a:t>
            </a:r>
            <a:r>
              <a:rPr lang="en-US" sz="2000" dirty="0">
                <a:solidFill>
                  <a:srgbClr val="C00000"/>
                </a:solidFill>
                <a:latin typeface="Alexandria"/>
              </a:rPr>
              <a:t>not defined </a:t>
            </a:r>
            <a:r>
              <a:rPr lang="en-US" sz="2000" dirty="0">
                <a:solidFill>
                  <a:schemeClr val="tx1"/>
                </a:solidFill>
                <a:latin typeface="Alexandria"/>
              </a:rPr>
              <a:t>in </a:t>
            </a:r>
            <a:r>
              <a:rPr lang="en-US" sz="2000" b="1" dirty="0">
                <a:solidFill>
                  <a:schemeClr val="tx1"/>
                </a:solidFill>
                <a:latin typeface="Alexandria"/>
              </a:rPr>
              <a:t>the global standards only</a:t>
            </a:r>
            <a:r>
              <a:rPr lang="en-US" sz="2000" dirty="0">
                <a:solidFill>
                  <a:schemeClr val="tx1"/>
                </a:solidFill>
                <a:latin typeface="Alexandria"/>
              </a:rPr>
              <a:t> under </a:t>
            </a:r>
            <a:r>
              <a:rPr lang="en-US" sz="2000" b="1" dirty="0">
                <a:solidFill>
                  <a:schemeClr val="tx1"/>
                </a:solidFill>
                <a:latin typeface="Alexandria"/>
              </a:rPr>
              <a:t>strict conditions</a:t>
            </a:r>
            <a:r>
              <a:rPr lang="en-US" sz="2000" dirty="0">
                <a:solidFill>
                  <a:schemeClr val="tx1"/>
                </a:solidFill>
                <a:latin typeface="Alexandria"/>
              </a:rPr>
              <a:t>. In such cases, </a:t>
            </a:r>
            <a:r>
              <a:rPr lang="en-US" sz="2000" b="1" dirty="0">
                <a:solidFill>
                  <a:schemeClr val="tx1"/>
                </a:solidFill>
                <a:latin typeface="Alexandria"/>
              </a:rPr>
              <a:t>the valuer must:</a:t>
            </a:r>
            <a:endParaRPr kumimoji="0" lang="en-US" sz="1800" b="1" i="0" u="none" strike="noStrike" kern="1200" cap="none" spc="0" normalizeH="0" baseline="0" noProof="0" dirty="0">
              <a:ln>
                <a:noFill/>
              </a:ln>
              <a:solidFill>
                <a:schemeClr val="tx1"/>
              </a:solidFill>
              <a:effectLst/>
              <a:uLnTx/>
              <a:uFillTx/>
              <a:latin typeface="Calibri"/>
            </a:endParaRPr>
          </a:p>
        </p:txBody>
      </p:sp>
      <p:sp>
        <p:nvSpPr>
          <p:cNvPr id="3" name="TextBox 2">
            <a:extLst>
              <a:ext uri="{FF2B5EF4-FFF2-40B4-BE49-F238E27FC236}">
                <a16:creationId xmlns:a16="http://schemas.microsoft.com/office/drawing/2014/main" id="{5E03AA2E-AB60-76D7-9492-85A5CE909546}"/>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sp>
        <p:nvSpPr>
          <p:cNvPr id="7" name="Arrow: Pentagon 6">
            <a:extLst>
              <a:ext uri="{FF2B5EF4-FFF2-40B4-BE49-F238E27FC236}">
                <a16:creationId xmlns:a16="http://schemas.microsoft.com/office/drawing/2014/main" id="{210221F0-E2E4-9092-397D-D05779BB4992}"/>
              </a:ext>
            </a:extLst>
          </p:cNvPr>
          <p:cNvSpPr/>
          <p:nvPr/>
        </p:nvSpPr>
        <p:spPr>
          <a:xfrm>
            <a:off x="2111120" y="3100678"/>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Clearly define the basis of value adopted in the valuation report.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Arrow: Pentagon 7">
            <a:extLst>
              <a:ext uri="{FF2B5EF4-FFF2-40B4-BE49-F238E27FC236}">
                <a16:creationId xmlns:a16="http://schemas.microsoft.com/office/drawing/2014/main" id="{5B3ABE6C-2BA7-BBEC-81EA-1A0F9BE8EEA8}"/>
              </a:ext>
            </a:extLst>
          </p:cNvPr>
          <p:cNvSpPr/>
          <p:nvPr/>
        </p:nvSpPr>
        <p:spPr>
          <a:xfrm>
            <a:off x="2111120" y="3885748"/>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Explicitly state that its use represents a departure from the standards, where its adoption is voluntary rather than mandatory.</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Arrow: Pentagon 8">
            <a:extLst>
              <a:ext uri="{FF2B5EF4-FFF2-40B4-BE49-F238E27FC236}">
                <a16:creationId xmlns:a16="http://schemas.microsoft.com/office/drawing/2014/main" id="{D1682A49-A018-C763-E6B0-B5CC72F801CD}"/>
              </a:ext>
            </a:extLst>
          </p:cNvPr>
          <p:cNvSpPr/>
          <p:nvPr/>
        </p:nvSpPr>
        <p:spPr>
          <a:xfrm>
            <a:off x="2111120" y="4698106"/>
            <a:ext cx="8270782" cy="676096"/>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Explain why a recognized basis of value is considered inappropriate for the particular valuation assignment.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Cloud 9">
            <a:extLst>
              <a:ext uri="{FF2B5EF4-FFF2-40B4-BE49-F238E27FC236}">
                <a16:creationId xmlns:a16="http://schemas.microsoft.com/office/drawing/2014/main" id="{5672BAB5-D8A2-F5EB-A86F-75C3CA73919C}"/>
              </a:ext>
            </a:extLst>
          </p:cNvPr>
          <p:cNvSpPr/>
          <p:nvPr/>
        </p:nvSpPr>
        <p:spPr>
          <a:xfrm>
            <a:off x="180431" y="5453812"/>
            <a:ext cx="11913413" cy="1546086"/>
          </a:xfrm>
          <a:prstGeom prst="cloud">
            <a:avLst/>
          </a:prstGeom>
          <a:solidFill>
            <a:srgbClr val="FFFFEB"/>
          </a:solidFill>
          <a:ln>
            <a:solidFill>
              <a:srgbClr val="FFE2C5"/>
            </a:solidFill>
          </a:ln>
        </p:spPr>
        <p:txBody>
          <a:bodyPr wrap="square">
            <a:spAutoFit/>
          </a:bodyPr>
          <a:lstStyle/>
          <a:p>
            <a:pPr algn="justLow"/>
            <a:r>
              <a:rPr lang="en-US" sz="2000" i="1" dirty="0">
                <a:latin typeface="Alexandria"/>
              </a:rPr>
              <a:t>The use of an </a:t>
            </a:r>
            <a:r>
              <a:rPr lang="en-US" sz="2000" i="1" dirty="0" err="1">
                <a:latin typeface="Alexandria"/>
              </a:rPr>
              <a:t>unrecognised</a:t>
            </a:r>
            <a:r>
              <a:rPr lang="en-US" sz="2000" i="1" dirty="0">
                <a:latin typeface="Alexandria"/>
              </a:rPr>
              <a:t> or bespoke basis of value without proper justification may result in a valuation report that is ambiguous or misleading, and may constitute a breach of professional standards</a:t>
            </a:r>
            <a:r>
              <a:rPr lang="en-US" sz="2000" b="1" i="1" dirty="0">
                <a:latin typeface="Alexandria"/>
              </a:rPr>
              <a:t>.</a:t>
            </a:r>
          </a:p>
        </p:txBody>
      </p:sp>
    </p:spTree>
    <p:extLst>
      <p:ext uri="{BB962C8B-B14F-4D97-AF65-F5344CB8AC3E}">
        <p14:creationId xmlns:p14="http://schemas.microsoft.com/office/powerpoint/2010/main" val="3976840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52FF8-A45A-EA6B-BF49-3008B9C8A5D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A6BDB0F-88DB-4DE1-C0ED-1777804351B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FEE60CF-1614-0CE4-08AE-B5A5A0919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D0FFE1C5-CB8B-50C5-5AD6-951BDBCCC3A7}"/>
              </a:ext>
            </a:extLst>
          </p:cNvPr>
          <p:cNvSpPr txBox="1"/>
          <p:nvPr/>
        </p:nvSpPr>
        <p:spPr>
          <a:xfrm>
            <a:off x="756050" y="1342198"/>
            <a:ext cx="8511936"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Professional Responsibility of the Valuer:</a:t>
            </a:r>
          </a:p>
        </p:txBody>
      </p:sp>
      <p:sp>
        <p:nvSpPr>
          <p:cNvPr id="4" name="Rectangle: Beveled 3">
            <a:extLst>
              <a:ext uri="{FF2B5EF4-FFF2-40B4-BE49-F238E27FC236}">
                <a16:creationId xmlns:a16="http://schemas.microsoft.com/office/drawing/2014/main" id="{7F721067-2D90-5148-D917-E73D0645D4BD}"/>
              </a:ext>
            </a:extLst>
          </p:cNvPr>
          <p:cNvSpPr/>
          <p:nvPr/>
        </p:nvSpPr>
        <p:spPr>
          <a:xfrm>
            <a:off x="1132856" y="1821378"/>
            <a:ext cx="9926288" cy="672074"/>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50000"/>
              </a:lnSpc>
              <a:defRPr/>
            </a:pPr>
            <a:r>
              <a:rPr lang="en-US" sz="2000" b="1" dirty="0">
                <a:solidFill>
                  <a:prstClr val="black"/>
                </a:solidFill>
                <a:latin typeface="Alexandria"/>
              </a:rPr>
              <a:t>RICS places clear responsibility on the valuer to ensure that:</a:t>
            </a: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74CEE595-11DC-49B5-2D38-6584B7D22243}"/>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sp>
        <p:nvSpPr>
          <p:cNvPr id="7" name="Arrow: Pentagon 6">
            <a:extLst>
              <a:ext uri="{FF2B5EF4-FFF2-40B4-BE49-F238E27FC236}">
                <a16:creationId xmlns:a16="http://schemas.microsoft.com/office/drawing/2014/main" id="{63E0E146-21E3-8D4E-DA89-A6B910BB1B7E}"/>
              </a:ext>
            </a:extLst>
          </p:cNvPr>
          <p:cNvSpPr/>
          <p:nvPr/>
        </p:nvSpPr>
        <p:spPr>
          <a:xfrm>
            <a:off x="2111120" y="2834208"/>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basis of value adopted is appropriate to the purpose of the valuation.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Arrow: Pentagon 7">
            <a:extLst>
              <a:ext uri="{FF2B5EF4-FFF2-40B4-BE49-F238E27FC236}">
                <a16:creationId xmlns:a16="http://schemas.microsoft.com/office/drawing/2014/main" id="{39AB4A5D-A093-7F15-0C6A-CA621C8AC0B1}"/>
              </a:ext>
            </a:extLst>
          </p:cNvPr>
          <p:cNvSpPr/>
          <p:nvPr/>
        </p:nvSpPr>
        <p:spPr>
          <a:xfrm>
            <a:off x="2111120" y="3813930"/>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All mandatory legal or regulatory requirements are complied with.</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Arrow: Pentagon 8">
            <a:extLst>
              <a:ext uri="{FF2B5EF4-FFF2-40B4-BE49-F238E27FC236}">
                <a16:creationId xmlns:a16="http://schemas.microsoft.com/office/drawing/2014/main" id="{122C90B3-0820-3AE8-68F7-5A626C4F92E8}"/>
              </a:ext>
            </a:extLst>
          </p:cNvPr>
          <p:cNvSpPr/>
          <p:nvPr/>
        </p:nvSpPr>
        <p:spPr>
          <a:xfrm>
            <a:off x="2111120" y="4839706"/>
            <a:ext cx="8270782" cy="97215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basis of value is discussed and confirmed with the client at the outset of the valuation assignment, particularly where the choice is not straightforward.</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59221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55E17-2DC3-B4D0-AF39-8758C95CB9B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D654951-BA43-B2C9-38B1-55F791EC9C1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D4B6311-065C-4E63-2F5C-A78CBAB81E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Beveled 3">
            <a:extLst>
              <a:ext uri="{FF2B5EF4-FFF2-40B4-BE49-F238E27FC236}">
                <a16:creationId xmlns:a16="http://schemas.microsoft.com/office/drawing/2014/main" id="{9FAA061E-9229-4AFD-5A63-8B9A2203799A}"/>
              </a:ext>
            </a:extLst>
          </p:cNvPr>
          <p:cNvSpPr/>
          <p:nvPr/>
        </p:nvSpPr>
        <p:spPr>
          <a:xfrm>
            <a:off x="1381782" y="1381313"/>
            <a:ext cx="9926288" cy="1760258"/>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50000"/>
              </a:lnSpc>
              <a:defRPr/>
            </a:pPr>
            <a:r>
              <a:rPr lang="en-US" sz="2000" b="1" dirty="0">
                <a:solidFill>
                  <a:prstClr val="black"/>
                </a:solidFill>
                <a:latin typeface="Alexandria"/>
              </a:rPr>
              <a:t>The basis of value </a:t>
            </a:r>
            <a:r>
              <a:rPr lang="en-US" sz="2000" dirty="0">
                <a:solidFill>
                  <a:prstClr val="black"/>
                </a:solidFill>
                <a:latin typeface="Alexandria"/>
              </a:rPr>
              <a:t>is the </a:t>
            </a:r>
            <a:r>
              <a:rPr lang="en-US" sz="2000" b="1" dirty="0">
                <a:solidFill>
                  <a:prstClr val="black"/>
                </a:solidFill>
                <a:latin typeface="Alexandria"/>
              </a:rPr>
              <a:t>cornerstone</a:t>
            </a:r>
            <a:r>
              <a:rPr lang="en-US" sz="2000" dirty="0">
                <a:solidFill>
                  <a:prstClr val="black"/>
                </a:solidFill>
                <a:latin typeface="Alexandria"/>
              </a:rPr>
              <a:t> of any </a:t>
            </a:r>
            <a:r>
              <a:rPr lang="en-US" sz="2000" b="1" dirty="0">
                <a:solidFill>
                  <a:prstClr val="black"/>
                </a:solidFill>
                <a:latin typeface="Alexandria"/>
              </a:rPr>
              <a:t>professional valuation</a:t>
            </a:r>
            <a:r>
              <a:rPr lang="en-US" sz="2000" dirty="0">
                <a:solidFill>
                  <a:prstClr val="black"/>
                </a:solidFill>
                <a:latin typeface="Alexandria"/>
              </a:rPr>
              <a:t>.</a:t>
            </a:r>
          </a:p>
          <a:p>
            <a:pPr lvl="0" algn="justLow">
              <a:lnSpc>
                <a:spcPct val="150000"/>
              </a:lnSpc>
              <a:defRPr/>
            </a:pPr>
            <a:r>
              <a:rPr lang="en-US" sz="2000" dirty="0">
                <a:solidFill>
                  <a:prstClr val="black"/>
                </a:solidFill>
                <a:latin typeface="Alexandria"/>
              </a:rPr>
              <a:t>It determines the </a:t>
            </a:r>
            <a:r>
              <a:rPr lang="en-US" sz="2000" dirty="0">
                <a:solidFill>
                  <a:srgbClr val="0070C0"/>
                </a:solidFill>
                <a:latin typeface="Alexandria"/>
              </a:rPr>
              <a:t>nature of the value being estimated</a:t>
            </a:r>
            <a:r>
              <a:rPr lang="en-US" sz="2000" dirty="0">
                <a:solidFill>
                  <a:prstClr val="black"/>
                </a:solidFill>
                <a:latin typeface="Alexandria"/>
              </a:rPr>
              <a:t> and </a:t>
            </a:r>
            <a:r>
              <a:rPr lang="en-US" sz="2000" dirty="0">
                <a:solidFill>
                  <a:srgbClr val="0070C0"/>
                </a:solidFill>
                <a:latin typeface="Alexandria"/>
              </a:rPr>
              <a:t>the relevance of the result</a:t>
            </a:r>
            <a:r>
              <a:rPr lang="en-US" sz="2000" dirty="0">
                <a:solidFill>
                  <a:prstClr val="black"/>
                </a:solidFill>
                <a:latin typeface="Alexandria"/>
              </a:rPr>
              <a:t>.</a:t>
            </a:r>
            <a:endParaRPr kumimoji="0" lang="en-US" sz="1800" i="0" u="none" strike="noStrike" kern="1200" cap="none" spc="0" normalizeH="0" baseline="0" noProof="0" dirty="0">
              <a:ln>
                <a:noFill/>
              </a:ln>
              <a:solidFill>
                <a:prstClr val="black"/>
              </a:solidFill>
              <a:effectLst/>
              <a:uLnTx/>
              <a:uFillTx/>
              <a:latin typeface="Calibri"/>
            </a:endParaRPr>
          </a:p>
        </p:txBody>
      </p:sp>
      <p:sp>
        <p:nvSpPr>
          <p:cNvPr id="3" name="TextBox 2">
            <a:extLst>
              <a:ext uri="{FF2B5EF4-FFF2-40B4-BE49-F238E27FC236}">
                <a16:creationId xmlns:a16="http://schemas.microsoft.com/office/drawing/2014/main" id="{B0B877E1-C51D-A82E-CAE9-E9FF1D5A8093}"/>
              </a:ext>
            </a:extLst>
          </p:cNvPr>
          <p:cNvSpPr txBox="1"/>
          <p:nvPr/>
        </p:nvSpPr>
        <p:spPr>
          <a:xfrm>
            <a:off x="4528708" y="524820"/>
            <a:ext cx="443159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Overview of Valuation Bases</a:t>
            </a:r>
          </a:p>
        </p:txBody>
      </p:sp>
      <p:sp>
        <p:nvSpPr>
          <p:cNvPr id="2" name="Rectangle: Beveled 1">
            <a:extLst>
              <a:ext uri="{FF2B5EF4-FFF2-40B4-BE49-F238E27FC236}">
                <a16:creationId xmlns:a16="http://schemas.microsoft.com/office/drawing/2014/main" id="{36EE6D43-6E04-C281-7489-FBE15AA91B43}"/>
              </a:ext>
            </a:extLst>
          </p:cNvPr>
          <p:cNvSpPr/>
          <p:nvPr/>
        </p:nvSpPr>
        <p:spPr>
          <a:xfrm>
            <a:off x="1381782" y="3716430"/>
            <a:ext cx="9926288" cy="2037852"/>
          </a:xfrm>
          <a:prstGeom prst="bevel">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50000"/>
              </a:lnSpc>
              <a:defRPr/>
            </a:pPr>
            <a:r>
              <a:rPr lang="en-US" sz="2000" b="1" dirty="0">
                <a:solidFill>
                  <a:prstClr val="black"/>
                </a:solidFill>
                <a:latin typeface="Alexandria"/>
              </a:rPr>
              <a:t>Valuers must </a:t>
            </a:r>
            <a:r>
              <a:rPr lang="en-US" sz="2000" dirty="0">
                <a:solidFill>
                  <a:prstClr val="black"/>
                </a:solidFill>
                <a:latin typeface="Alexandria"/>
              </a:rPr>
              <a:t>adhere to internationally </a:t>
            </a:r>
            <a:r>
              <a:rPr lang="en-US" sz="2000" dirty="0" err="1">
                <a:solidFill>
                  <a:prstClr val="black"/>
                </a:solidFill>
                <a:latin typeface="Alexandria"/>
              </a:rPr>
              <a:t>recognised</a:t>
            </a:r>
            <a:r>
              <a:rPr lang="en-US" sz="2000" dirty="0">
                <a:solidFill>
                  <a:prstClr val="black"/>
                </a:solidFill>
                <a:latin typeface="Alexandria"/>
              </a:rPr>
              <a:t> bases of value or provide full and transparent disclosure when departing from them, in order to maintain clarity, credibility, and professional integrity.</a:t>
            </a:r>
            <a:endParaRPr kumimoji="0" lang="en-US" sz="180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65757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DBF42-6837-3034-DE60-5C9157A5DD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F1FC63E-24F8-00C1-708E-4BE9BD808E4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93F84C3-2AB2-9228-3FC1-E5EF03747D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B80CEAF-612B-7886-B4A5-DE26602EB2FA}"/>
              </a:ext>
            </a:extLst>
          </p:cNvPr>
          <p:cNvSpPr txBox="1"/>
          <p:nvPr/>
        </p:nvSpPr>
        <p:spPr>
          <a:xfrm>
            <a:off x="5651902" y="524820"/>
            <a:ext cx="21852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Market Value</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 name="Rectangle: Top Corners Rounded 2">
            <a:extLst>
              <a:ext uri="{FF2B5EF4-FFF2-40B4-BE49-F238E27FC236}">
                <a16:creationId xmlns:a16="http://schemas.microsoft.com/office/drawing/2014/main" id="{FC411F36-3206-6282-663E-CC45E5809B3A}"/>
              </a:ext>
            </a:extLst>
          </p:cNvPr>
          <p:cNvSpPr/>
          <p:nvPr/>
        </p:nvSpPr>
        <p:spPr>
          <a:xfrm>
            <a:off x="1211283" y="1778386"/>
            <a:ext cx="10459876" cy="2359443"/>
          </a:xfrm>
          <a:prstGeom prst="round2Same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50000"/>
              </a:lnSpc>
              <a:defRPr/>
            </a:pPr>
            <a:r>
              <a:rPr lang="en-US" sz="2000" b="1" dirty="0">
                <a:solidFill>
                  <a:schemeClr val="tx1"/>
                </a:solidFill>
                <a:latin typeface="Alexandria"/>
              </a:rPr>
              <a:t>According to the International Valuation Standards (IVS 102), </a:t>
            </a:r>
            <a:r>
              <a:rPr lang="en-US" sz="2000" b="1" dirty="0">
                <a:solidFill>
                  <a:srgbClr val="FF0000"/>
                </a:solidFill>
                <a:latin typeface="Alexandria"/>
              </a:rPr>
              <a:t>Market Value </a:t>
            </a:r>
            <a:r>
              <a:rPr lang="en-US" sz="2000" b="1" dirty="0">
                <a:solidFill>
                  <a:schemeClr val="tx1"/>
                </a:solidFill>
                <a:latin typeface="Alexandria"/>
              </a:rPr>
              <a:t>is defined as:</a:t>
            </a:r>
          </a:p>
          <a:p>
            <a:pPr lvl="0" algn="justLow">
              <a:lnSpc>
                <a:spcPct val="150000"/>
              </a:lnSpc>
              <a:defRPr/>
            </a:pPr>
            <a:r>
              <a:rPr lang="en-US" sz="2000" b="1" u="sng" dirty="0">
                <a:solidFill>
                  <a:srgbClr val="FF0000"/>
                </a:solidFill>
                <a:latin typeface="Alexandria"/>
              </a:rPr>
              <a:t>Market value </a:t>
            </a:r>
            <a:r>
              <a:rPr lang="en-US" sz="2000" dirty="0">
                <a:solidFill>
                  <a:schemeClr val="tx1"/>
                </a:solidFill>
                <a:latin typeface="Alexandria"/>
              </a:rPr>
              <a:t>is the </a:t>
            </a:r>
            <a:r>
              <a:rPr lang="en-US" sz="2000" b="1" dirty="0">
                <a:solidFill>
                  <a:srgbClr val="00B0F0"/>
                </a:solidFill>
                <a:latin typeface="Alexandria"/>
              </a:rPr>
              <a:t>estimated amount </a:t>
            </a:r>
            <a:r>
              <a:rPr lang="en-US" sz="2000" dirty="0">
                <a:solidFill>
                  <a:schemeClr val="tx1"/>
                </a:solidFill>
                <a:latin typeface="Alexandria"/>
              </a:rPr>
              <a:t>for which an asset and/or liability </a:t>
            </a:r>
            <a:r>
              <a:rPr lang="en-US" sz="2000" b="1" dirty="0">
                <a:solidFill>
                  <a:srgbClr val="00B050"/>
                </a:solidFill>
                <a:latin typeface="Alexandria"/>
              </a:rPr>
              <a:t>should exchange </a:t>
            </a:r>
            <a:r>
              <a:rPr lang="en-US" sz="2000" b="1" dirty="0">
                <a:solidFill>
                  <a:schemeClr val="accent4">
                    <a:lumMod val="50000"/>
                  </a:schemeClr>
                </a:solidFill>
                <a:latin typeface="Alexandria"/>
              </a:rPr>
              <a:t>on the valuation date </a:t>
            </a:r>
            <a:r>
              <a:rPr lang="en-US" sz="2000" dirty="0">
                <a:solidFill>
                  <a:schemeClr val="tx1"/>
                </a:solidFill>
                <a:latin typeface="Alexandria"/>
              </a:rPr>
              <a:t>between a </a:t>
            </a:r>
            <a:r>
              <a:rPr lang="en-US" sz="2000" b="1" dirty="0">
                <a:solidFill>
                  <a:srgbClr val="FF3399"/>
                </a:solidFill>
                <a:latin typeface="Alexandria"/>
              </a:rPr>
              <a:t>willing buyer </a:t>
            </a:r>
            <a:r>
              <a:rPr lang="en-US" sz="2000" dirty="0">
                <a:solidFill>
                  <a:schemeClr val="tx1"/>
                </a:solidFill>
                <a:latin typeface="Alexandria"/>
              </a:rPr>
              <a:t>and a </a:t>
            </a:r>
            <a:r>
              <a:rPr lang="en-US" sz="2000" b="1" dirty="0">
                <a:solidFill>
                  <a:srgbClr val="7030A0"/>
                </a:solidFill>
                <a:latin typeface="Alexandria"/>
              </a:rPr>
              <a:t>willing seller </a:t>
            </a:r>
            <a:r>
              <a:rPr lang="en-US" sz="2000" dirty="0">
                <a:solidFill>
                  <a:schemeClr val="tx1"/>
                </a:solidFill>
                <a:latin typeface="Alexandria"/>
              </a:rPr>
              <a:t>in an </a:t>
            </a:r>
            <a:r>
              <a:rPr lang="en-US" sz="2000" b="1" dirty="0">
                <a:solidFill>
                  <a:schemeClr val="accent4"/>
                </a:solidFill>
                <a:latin typeface="Alexandria"/>
              </a:rPr>
              <a:t>arm’s-length transaction</a:t>
            </a:r>
            <a:r>
              <a:rPr lang="en-US" sz="2000" dirty="0">
                <a:solidFill>
                  <a:schemeClr val="tx1"/>
                </a:solidFill>
                <a:latin typeface="Alexandria"/>
              </a:rPr>
              <a:t>, </a:t>
            </a:r>
            <a:r>
              <a:rPr lang="en-US" sz="2000" b="1" dirty="0">
                <a:solidFill>
                  <a:srgbClr val="C00000"/>
                </a:solidFill>
                <a:latin typeface="Alexandria"/>
              </a:rPr>
              <a:t>after</a:t>
            </a:r>
            <a:r>
              <a:rPr lang="en-US" sz="2000" dirty="0">
                <a:solidFill>
                  <a:schemeClr val="tx1"/>
                </a:solidFill>
                <a:latin typeface="Alexandria"/>
              </a:rPr>
              <a:t> </a:t>
            </a:r>
            <a:r>
              <a:rPr lang="en-US" sz="2000" b="1" dirty="0">
                <a:solidFill>
                  <a:srgbClr val="C00000"/>
                </a:solidFill>
                <a:latin typeface="Alexandria"/>
              </a:rPr>
              <a:t>proper marketing </a:t>
            </a:r>
            <a:r>
              <a:rPr lang="en-US" sz="2000" dirty="0">
                <a:solidFill>
                  <a:schemeClr val="tx1"/>
                </a:solidFill>
                <a:latin typeface="Alexandria"/>
              </a:rPr>
              <a:t>and where the parties had each acted </a:t>
            </a:r>
            <a:r>
              <a:rPr lang="en-US" sz="2000" b="1" dirty="0">
                <a:solidFill>
                  <a:srgbClr val="336699"/>
                </a:solidFill>
                <a:latin typeface="Alexandria"/>
              </a:rPr>
              <a:t>knowledgeably, prudently </a:t>
            </a:r>
            <a:r>
              <a:rPr lang="en-US" sz="2000" dirty="0">
                <a:solidFill>
                  <a:schemeClr val="tx1"/>
                </a:solidFill>
                <a:latin typeface="Alexandria"/>
              </a:rPr>
              <a:t>and </a:t>
            </a:r>
            <a:r>
              <a:rPr lang="en-US" sz="2000" b="1" dirty="0">
                <a:solidFill>
                  <a:srgbClr val="777777"/>
                </a:solidFill>
                <a:latin typeface="Alexandria"/>
              </a:rPr>
              <a:t>without compulsion</a:t>
            </a:r>
            <a:r>
              <a:rPr lang="en-US" sz="2000" dirty="0">
                <a:solidFill>
                  <a:schemeClr val="tx1"/>
                </a:solidFill>
                <a:latin typeface="Alexandria"/>
              </a:rPr>
              <a:t>.</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13" name="Arrow: Pentagon 12">
            <a:extLst>
              <a:ext uri="{FF2B5EF4-FFF2-40B4-BE49-F238E27FC236}">
                <a16:creationId xmlns:a16="http://schemas.microsoft.com/office/drawing/2014/main" id="{4A651587-C026-4DCA-53B0-E247DC553317}"/>
              </a:ext>
            </a:extLst>
          </p:cNvPr>
          <p:cNvSpPr/>
          <p:nvPr/>
        </p:nvSpPr>
        <p:spPr>
          <a:xfrm>
            <a:off x="2157615" y="4527770"/>
            <a:ext cx="856721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most widely used definition globally in professional valuation practice.</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Arrow: Pentagon 14">
            <a:extLst>
              <a:ext uri="{FF2B5EF4-FFF2-40B4-BE49-F238E27FC236}">
                <a16:creationId xmlns:a16="http://schemas.microsoft.com/office/drawing/2014/main" id="{3F843C6D-B4A7-4EA5-F0D4-83B087A0A178}"/>
              </a:ext>
            </a:extLst>
          </p:cNvPr>
          <p:cNvSpPr/>
          <p:nvPr/>
        </p:nvSpPr>
        <p:spPr>
          <a:xfrm>
            <a:off x="2157615" y="5352501"/>
            <a:ext cx="827078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Used as a primary reference in real estate and financial transactions.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0E72E8DC-BFCF-127B-6238-2ABF6BB2CA34}"/>
              </a:ext>
            </a:extLst>
          </p:cNvPr>
          <p:cNvSpPr/>
          <p:nvPr/>
        </p:nvSpPr>
        <p:spPr>
          <a:xfrm>
            <a:off x="2157615" y="6146247"/>
            <a:ext cx="856721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Must be applied in accordance with the detailed conceptual framework set out below.</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767628EC-3669-9566-0A9E-76783AF9FE8A}"/>
              </a:ext>
            </a:extLst>
          </p:cNvPr>
          <p:cNvSpPr txBox="1"/>
          <p:nvPr/>
        </p:nvSpPr>
        <p:spPr>
          <a:xfrm>
            <a:off x="756050" y="1155869"/>
            <a:ext cx="6098458"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200" b="1" dirty="0">
                <a:solidFill>
                  <a:srgbClr val="4472C4"/>
                </a:solidFill>
                <a:latin typeface="Alexandria"/>
              </a:rPr>
              <a:t>The Definition of the Market Value</a:t>
            </a:r>
            <a:r>
              <a:rPr kumimoji="0" lang="en-US" sz="2200" b="1" i="0" u="none" strike="noStrike" kern="1200" cap="none" spc="0" normalizeH="0" baseline="0" noProof="0" dirty="0">
                <a:ln>
                  <a:noFill/>
                </a:ln>
                <a:solidFill>
                  <a:srgbClr val="4472C4"/>
                </a:solidFill>
                <a:effectLst/>
                <a:uLnTx/>
                <a:uFillTx/>
                <a:latin typeface="Alexandria"/>
                <a:ea typeface="+mn-ea"/>
                <a:cs typeface="+mn-cs"/>
              </a:rPr>
              <a:t>:</a:t>
            </a:r>
          </a:p>
        </p:txBody>
      </p:sp>
    </p:spTree>
    <p:extLst>
      <p:ext uri="{BB962C8B-B14F-4D97-AF65-F5344CB8AC3E}">
        <p14:creationId xmlns:p14="http://schemas.microsoft.com/office/powerpoint/2010/main" val="267345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5"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38446-E980-1EC5-7278-0A5B300EE9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BC90637-353E-B176-CF49-955269D5990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9AFB01-31AD-2A66-5FF2-AC1B22DF31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4EEAB0-9766-A596-B41E-24645DAC739D}"/>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sp>
        <p:nvSpPr>
          <p:cNvPr id="20" name="TextBox 19">
            <a:extLst>
              <a:ext uri="{FF2B5EF4-FFF2-40B4-BE49-F238E27FC236}">
                <a16:creationId xmlns:a16="http://schemas.microsoft.com/office/drawing/2014/main" id="{A9C6C70C-58C5-BCF2-8663-6848973556CB}"/>
              </a:ext>
            </a:extLst>
          </p:cNvPr>
          <p:cNvSpPr txBox="1"/>
          <p:nvPr/>
        </p:nvSpPr>
        <p:spPr>
          <a:xfrm>
            <a:off x="180430" y="3219019"/>
            <a:ext cx="11861752" cy="448584"/>
          </a:xfrm>
          <a:prstGeom prst="rect">
            <a:avLst/>
          </a:prstGeom>
          <a:solidFill>
            <a:schemeClr val="bg1"/>
          </a:solidFill>
        </p:spPr>
        <p:txBody>
          <a:bodyPr wrap="square">
            <a:spAutoFit/>
          </a:bodyPr>
          <a:lstStyle/>
          <a:p>
            <a:pPr lvl="0">
              <a:lnSpc>
                <a:spcPct val="125000"/>
              </a:lnSpc>
              <a:defRPr/>
            </a:pPr>
            <a:r>
              <a:rPr lang="en-US" sz="2000" b="1" dirty="0">
                <a:solidFill>
                  <a:prstClr val="black"/>
                </a:solidFill>
                <a:latin typeface="Alexandria"/>
              </a:rPr>
              <a:t>Market value </a:t>
            </a:r>
            <a:r>
              <a:rPr lang="en-US" sz="2000" dirty="0">
                <a:solidFill>
                  <a:prstClr val="black"/>
                </a:solidFill>
                <a:latin typeface="Alexandria"/>
              </a:rPr>
              <a:t>represents the </a:t>
            </a:r>
            <a:r>
              <a:rPr lang="en-US" sz="2000" b="1" dirty="0">
                <a:solidFill>
                  <a:srgbClr val="00B0F0"/>
                </a:solidFill>
                <a:latin typeface="Alexandria"/>
              </a:rPr>
              <a:t>most probable price </a:t>
            </a:r>
            <a:r>
              <a:rPr lang="en-US" sz="2000" dirty="0">
                <a:solidFill>
                  <a:prstClr val="black"/>
                </a:solidFill>
                <a:latin typeface="Alexandria"/>
              </a:rPr>
              <a:t>reasonably obtainable in the market as at the valuation date.</a:t>
            </a:r>
          </a:p>
        </p:txBody>
      </p:sp>
      <p:sp>
        <p:nvSpPr>
          <p:cNvPr id="2" name="TextBox 1">
            <a:extLst>
              <a:ext uri="{FF2B5EF4-FFF2-40B4-BE49-F238E27FC236}">
                <a16:creationId xmlns:a16="http://schemas.microsoft.com/office/drawing/2014/main" id="{B65E2B72-A4EE-8E58-B264-B75A440429E6}"/>
              </a:ext>
            </a:extLst>
          </p:cNvPr>
          <p:cNvSpPr txBox="1"/>
          <p:nvPr/>
        </p:nvSpPr>
        <p:spPr>
          <a:xfrm>
            <a:off x="180431" y="2233616"/>
            <a:ext cx="11861752" cy="833305"/>
          </a:xfrm>
          <a:prstGeom prst="rect">
            <a:avLst/>
          </a:prstGeom>
          <a:solidFill>
            <a:schemeClr val="bg1"/>
          </a:solidFill>
        </p:spPr>
        <p:txBody>
          <a:bodyPr wrap="square">
            <a:spAutoFit/>
          </a:bodyPr>
          <a:lstStyle/>
          <a:p>
            <a:pPr lvl="0">
              <a:lnSpc>
                <a:spcPct val="125000"/>
              </a:lnSpc>
              <a:defRPr/>
            </a:pPr>
            <a:r>
              <a:rPr lang="en-US" sz="2000" dirty="0">
                <a:solidFill>
                  <a:prstClr val="black"/>
                </a:solidFill>
                <a:latin typeface="Alexandria"/>
              </a:rPr>
              <a:t>This refers to a </a:t>
            </a:r>
            <a:r>
              <a:rPr lang="en-US" sz="2000" b="1" dirty="0">
                <a:solidFill>
                  <a:prstClr val="black"/>
                </a:solidFill>
                <a:latin typeface="Alexandria"/>
              </a:rPr>
              <a:t>price expressed in monetary terms</a:t>
            </a:r>
            <a:r>
              <a:rPr lang="en-US" sz="2000" dirty="0">
                <a:solidFill>
                  <a:prstClr val="black"/>
                </a:solidFill>
                <a:latin typeface="Alexandria"/>
              </a:rPr>
              <a:t>, payable for the asset in a market transaction conducted on an arm’s-length basis.</a:t>
            </a:r>
          </a:p>
        </p:txBody>
      </p:sp>
      <p:grpSp>
        <p:nvGrpSpPr>
          <p:cNvPr id="13" name="Group 12">
            <a:extLst>
              <a:ext uri="{FF2B5EF4-FFF2-40B4-BE49-F238E27FC236}">
                <a16:creationId xmlns:a16="http://schemas.microsoft.com/office/drawing/2014/main" id="{7926CAD6-8192-FE05-A697-F96FEB778B80}"/>
              </a:ext>
            </a:extLst>
          </p:cNvPr>
          <p:cNvGrpSpPr/>
          <p:nvPr/>
        </p:nvGrpSpPr>
        <p:grpSpPr>
          <a:xfrm>
            <a:off x="3673099" y="1652421"/>
            <a:ext cx="4951412" cy="429097"/>
            <a:chOff x="6119" y="2567410"/>
            <a:chExt cx="2552678" cy="617033"/>
          </a:xfrm>
          <a:solidFill>
            <a:srgbClr val="FFFFEB"/>
          </a:solidFill>
        </p:grpSpPr>
        <p:sp>
          <p:nvSpPr>
            <p:cNvPr id="15" name="Rectangle 14">
              <a:extLst>
                <a:ext uri="{FF2B5EF4-FFF2-40B4-BE49-F238E27FC236}">
                  <a16:creationId xmlns:a16="http://schemas.microsoft.com/office/drawing/2014/main" id="{CF6BC9A8-30C1-0E08-64BC-4DFAA78A5A47}"/>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9FBB173A-0FEB-8DFB-DD67-23624749ED36}"/>
                </a:ext>
              </a:extLst>
            </p:cNvPr>
            <p:cNvSpPr txBox="1"/>
            <p:nvPr/>
          </p:nvSpPr>
          <p:spPr>
            <a:xfrm>
              <a:off x="6119" y="2567410"/>
              <a:ext cx="2552678" cy="617033"/>
            </a:xfrm>
            <a:prstGeom prst="flowChartPredefinedProcess">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dirty="0">
                  <a:solidFill>
                    <a:srgbClr val="00B0F0"/>
                  </a:solidFill>
                  <a:latin typeface="Alexandria"/>
                </a:rPr>
                <a:t>Element 1: Estimated Amount </a:t>
              </a:r>
              <a:endParaRPr lang="en-US" sz="2000" b="1" kern="1200" dirty="0">
                <a:solidFill>
                  <a:srgbClr val="00B0F0"/>
                </a:solidFill>
                <a:latin typeface="Alexandria"/>
              </a:endParaRPr>
            </a:p>
          </p:txBody>
        </p:sp>
      </p:grpSp>
      <p:sp>
        <p:nvSpPr>
          <p:cNvPr id="4" name="TextBox 3">
            <a:extLst>
              <a:ext uri="{FF2B5EF4-FFF2-40B4-BE49-F238E27FC236}">
                <a16:creationId xmlns:a16="http://schemas.microsoft.com/office/drawing/2014/main" id="{7B1337F7-399E-2FFB-91DE-5F837936E124}"/>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200" b="1" dirty="0">
                <a:solidFill>
                  <a:srgbClr val="4472C4"/>
                </a:solidFill>
                <a:latin typeface="Alexandria"/>
              </a:rPr>
              <a:t>The Conceptual Framework of The Nine Elements of The Definition</a:t>
            </a:r>
            <a:r>
              <a:rPr kumimoji="0" lang="en-US" sz="2200" b="1" i="0" u="none" strike="noStrike" kern="1200" cap="none" spc="0" normalizeH="0" baseline="0" noProof="0" dirty="0">
                <a:ln>
                  <a:noFill/>
                </a:ln>
                <a:solidFill>
                  <a:srgbClr val="4472C4"/>
                </a:solidFill>
                <a:effectLst/>
                <a:uLnTx/>
                <a:uFillTx/>
                <a:latin typeface="Alexandria"/>
                <a:ea typeface="+mn-ea"/>
                <a:cs typeface="+mn-cs"/>
              </a:rPr>
              <a:t>:</a:t>
            </a:r>
          </a:p>
        </p:txBody>
      </p:sp>
      <p:sp>
        <p:nvSpPr>
          <p:cNvPr id="9" name="Arrow: Pentagon 8">
            <a:extLst>
              <a:ext uri="{FF2B5EF4-FFF2-40B4-BE49-F238E27FC236}">
                <a16:creationId xmlns:a16="http://schemas.microsoft.com/office/drawing/2014/main" id="{D0C50F1D-A94D-350D-552F-5BAA7E2159C2}"/>
              </a:ext>
            </a:extLst>
          </p:cNvPr>
          <p:cNvSpPr/>
          <p:nvPr/>
        </p:nvSpPr>
        <p:spPr>
          <a:xfrm>
            <a:off x="632225" y="4703763"/>
            <a:ext cx="10077103"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b="1" dirty="0">
                <a:solidFill>
                  <a:prstClr val="black"/>
                </a:solidFill>
                <a:latin typeface="Alexandria"/>
              </a:rPr>
              <a:t>Best price for the seller: </a:t>
            </a:r>
            <a:r>
              <a:rPr lang="en-US" sz="2000" dirty="0">
                <a:solidFill>
                  <a:prstClr val="black"/>
                </a:solidFill>
                <a:latin typeface="Alexandria"/>
              </a:rPr>
              <a:t>the most advantageous price reasonably obtainable by the seller.</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Arrow: Pentagon 9">
            <a:extLst>
              <a:ext uri="{FF2B5EF4-FFF2-40B4-BE49-F238E27FC236}">
                <a16:creationId xmlns:a16="http://schemas.microsoft.com/office/drawing/2014/main" id="{0CC11535-42F6-84F5-AE8A-E05923D04A84}"/>
              </a:ext>
            </a:extLst>
          </p:cNvPr>
          <p:cNvSpPr/>
          <p:nvPr/>
        </p:nvSpPr>
        <p:spPr>
          <a:xfrm>
            <a:off x="632226" y="5659842"/>
            <a:ext cx="10077102"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b="1" dirty="0">
                <a:solidFill>
                  <a:prstClr val="black"/>
                </a:solidFill>
                <a:latin typeface="Alexandria"/>
              </a:rPr>
              <a:t>Most advantageous price for the buyer: </a:t>
            </a:r>
            <a:r>
              <a:rPr lang="en-US" sz="2000" dirty="0">
                <a:solidFill>
                  <a:prstClr val="black"/>
                </a:solidFill>
                <a:latin typeface="Alexandria"/>
              </a:rPr>
              <a:t>the most </a:t>
            </a:r>
            <a:r>
              <a:rPr lang="en-US" sz="2000" dirty="0" err="1">
                <a:solidFill>
                  <a:prstClr val="black"/>
                </a:solidFill>
                <a:latin typeface="Alexandria"/>
              </a:rPr>
              <a:t>favourable</a:t>
            </a:r>
            <a:r>
              <a:rPr lang="en-US" sz="2000" dirty="0">
                <a:solidFill>
                  <a:prstClr val="black"/>
                </a:solidFill>
                <a:latin typeface="Alexandria"/>
              </a:rPr>
              <a:t> price reasonably obtainable by the buyer.</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Scroll: Horizontal 11">
            <a:extLst>
              <a:ext uri="{FF2B5EF4-FFF2-40B4-BE49-F238E27FC236}">
                <a16:creationId xmlns:a16="http://schemas.microsoft.com/office/drawing/2014/main" id="{7D928681-7FBA-BD35-830A-26D2677C2B45}"/>
              </a:ext>
            </a:extLst>
          </p:cNvPr>
          <p:cNvSpPr/>
          <p:nvPr/>
        </p:nvSpPr>
        <p:spPr>
          <a:xfrm>
            <a:off x="632225" y="3981537"/>
            <a:ext cx="3412831" cy="531674"/>
          </a:xfrm>
          <a:prstGeom prst="horizontalScroll">
            <a:avLst/>
          </a:prstGeom>
          <a:solidFill>
            <a:srgbClr val="FFFFCC"/>
          </a:solidFill>
          <a:ln>
            <a:solidFill>
              <a:schemeClr val="accent2">
                <a:lumMod val="75000"/>
              </a:schemeClr>
            </a:solidFill>
          </a:ln>
        </p:spPr>
        <p:txBody>
          <a:bodyPr wrap="square">
            <a:spAutoFit/>
          </a:bodyPr>
          <a:lstStyle/>
          <a:p>
            <a:pPr algn="ctr"/>
            <a:r>
              <a:rPr lang="en-US" sz="2000" b="1" dirty="0">
                <a:solidFill>
                  <a:srgbClr val="C00000"/>
                </a:solidFill>
                <a:latin typeface="Alexandria"/>
              </a:rPr>
              <a:t>Key Characteristics</a:t>
            </a:r>
          </a:p>
        </p:txBody>
      </p:sp>
    </p:spTree>
    <p:extLst>
      <p:ext uri="{BB962C8B-B14F-4D97-AF65-F5344CB8AC3E}">
        <p14:creationId xmlns:p14="http://schemas.microsoft.com/office/powerpoint/2010/main" val="1328006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0-#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 grpId="0" animBg="1"/>
      <p:bldP spid="9" grpId="0" animBg="1"/>
      <p:bldP spid="10"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A4537-770B-92EC-B48A-4CC0BDA38D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CE48F3-4442-0282-3F02-B747CF84A5B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1C106AE-4BA1-9F71-ECE0-7148593EAD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9E05469-10C1-C1A1-2D31-E7A8265CB449}"/>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E4845FCD-DD4E-D218-627B-6A9012E0A86A}"/>
              </a:ext>
            </a:extLst>
          </p:cNvPr>
          <p:cNvGrpSpPr/>
          <p:nvPr/>
        </p:nvGrpSpPr>
        <p:grpSpPr>
          <a:xfrm>
            <a:off x="3673099" y="1652421"/>
            <a:ext cx="4951412" cy="429097"/>
            <a:chOff x="6119" y="2567410"/>
            <a:chExt cx="2552678" cy="617033"/>
          </a:xfrm>
          <a:solidFill>
            <a:srgbClr val="FFFFEB"/>
          </a:solidFill>
        </p:grpSpPr>
        <p:sp>
          <p:nvSpPr>
            <p:cNvPr id="15" name="Rectangle 14">
              <a:extLst>
                <a:ext uri="{FF2B5EF4-FFF2-40B4-BE49-F238E27FC236}">
                  <a16:creationId xmlns:a16="http://schemas.microsoft.com/office/drawing/2014/main" id="{D530A9B5-5F71-F259-C2E0-E38A00780D1B}"/>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A503BA1F-D6F1-C5CD-2DF7-2E7CD6FD540E}"/>
                </a:ext>
              </a:extLst>
            </p:cNvPr>
            <p:cNvSpPr txBox="1"/>
            <p:nvPr/>
          </p:nvSpPr>
          <p:spPr>
            <a:xfrm>
              <a:off x="6119" y="2567410"/>
              <a:ext cx="2552678" cy="617033"/>
            </a:xfrm>
            <a:prstGeom prst="flowChartPredefinedProcess">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a:ea typeface="+mn-ea"/>
                  <a:cs typeface="+mn-cs"/>
                </a:rPr>
                <a:t>Element 1: Estimated Amount </a:t>
              </a:r>
            </a:p>
          </p:txBody>
        </p:sp>
      </p:grpSp>
      <p:sp>
        <p:nvSpPr>
          <p:cNvPr id="4" name="TextBox 3">
            <a:extLst>
              <a:ext uri="{FF2B5EF4-FFF2-40B4-BE49-F238E27FC236}">
                <a16:creationId xmlns:a16="http://schemas.microsoft.com/office/drawing/2014/main" id="{FB3DCFEC-D688-2862-3DD5-463658C594C1}"/>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9" name="Arrow: Pentagon 8">
            <a:extLst>
              <a:ext uri="{FF2B5EF4-FFF2-40B4-BE49-F238E27FC236}">
                <a16:creationId xmlns:a16="http://schemas.microsoft.com/office/drawing/2014/main" id="{49937848-3761-D44E-5C78-E9EC92C6CA20}"/>
              </a:ext>
            </a:extLst>
          </p:cNvPr>
          <p:cNvSpPr/>
          <p:nvPr/>
        </p:nvSpPr>
        <p:spPr>
          <a:xfrm>
            <a:off x="425085" y="2962326"/>
            <a:ext cx="9953281"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 price inflated or deflated by special terms or special circumstances.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0" name="Arrow: Pentagon 9">
            <a:extLst>
              <a:ext uri="{FF2B5EF4-FFF2-40B4-BE49-F238E27FC236}">
                <a16:creationId xmlns:a16="http://schemas.microsoft.com/office/drawing/2014/main" id="{7BBF3BB3-75E8-C4F9-8513-896A58ABCE40}"/>
              </a:ext>
            </a:extLst>
          </p:cNvPr>
          <p:cNvSpPr/>
          <p:nvPr/>
        </p:nvSpPr>
        <p:spPr>
          <a:xfrm>
            <a:off x="425085" y="3786816"/>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a:t>
            </a:r>
            <a:r>
              <a:rPr lang="ar-SY" sz="2000" dirty="0">
                <a:solidFill>
                  <a:prstClr val="black"/>
                </a:solidFill>
                <a:latin typeface="Alexandria"/>
              </a:rPr>
              <a:t> </a:t>
            </a:r>
            <a:r>
              <a:rPr lang="en-US" sz="2000" dirty="0">
                <a:solidFill>
                  <a:prstClr val="black"/>
                </a:solidFill>
                <a:latin typeface="Alexandria"/>
              </a:rPr>
              <a:t>typical or non-standard financing arrangements.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2" name="Scroll: Horizontal 11">
            <a:extLst>
              <a:ext uri="{FF2B5EF4-FFF2-40B4-BE49-F238E27FC236}">
                <a16:creationId xmlns:a16="http://schemas.microsoft.com/office/drawing/2014/main" id="{EAE5996A-3EBD-2648-B342-18CF119A8110}"/>
              </a:ext>
            </a:extLst>
          </p:cNvPr>
          <p:cNvSpPr/>
          <p:nvPr/>
        </p:nvSpPr>
        <p:spPr>
          <a:xfrm>
            <a:off x="632225" y="2176968"/>
            <a:ext cx="4831412" cy="531674"/>
          </a:xfrm>
          <a:prstGeom prst="horizontalScroll">
            <a:avLst/>
          </a:prstGeom>
          <a:solidFill>
            <a:srgbClr val="FFFFCC"/>
          </a:solidFill>
          <a:ln>
            <a:solidFill>
              <a:schemeClr val="accent2">
                <a:lumMod val="75000"/>
              </a:schemeClr>
            </a:solidFill>
          </a:ln>
        </p:spPr>
        <p:txBody>
          <a:bodyPr wrap="square">
            <a:spAutoFit/>
          </a:bodyPr>
          <a:lstStyle/>
          <a:p>
            <a:pPr lvl="0" algn="ctr"/>
            <a:r>
              <a:rPr lang="en-US" sz="2000" b="1" dirty="0">
                <a:solidFill>
                  <a:srgbClr val="C00000"/>
                </a:solidFill>
                <a:latin typeface="Alexandria"/>
              </a:rPr>
              <a:t>Items Excluded from the Estimate:</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7" name="Arrow: Pentagon 6">
            <a:extLst>
              <a:ext uri="{FF2B5EF4-FFF2-40B4-BE49-F238E27FC236}">
                <a16:creationId xmlns:a16="http://schemas.microsoft.com/office/drawing/2014/main" id="{F6BBF834-70C0-F564-C537-C55D0BE77AFE}"/>
              </a:ext>
            </a:extLst>
          </p:cNvPr>
          <p:cNvSpPr/>
          <p:nvPr/>
        </p:nvSpPr>
        <p:spPr>
          <a:xfrm>
            <a:off x="425085" y="4653258"/>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Sale and leaseback arrangements.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8" name="Arrow: Pentagon 7">
            <a:extLst>
              <a:ext uri="{FF2B5EF4-FFF2-40B4-BE49-F238E27FC236}">
                <a16:creationId xmlns:a16="http://schemas.microsoft.com/office/drawing/2014/main" id="{18A31D68-DA88-3392-EA02-99A04FF65797}"/>
              </a:ext>
            </a:extLst>
          </p:cNvPr>
          <p:cNvSpPr/>
          <p:nvPr/>
        </p:nvSpPr>
        <p:spPr>
          <a:xfrm>
            <a:off x="425085" y="5386210"/>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Special considerations or concessions granted by anyone associated with the sale.</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1" name="Arrow: Pentagon 10">
            <a:extLst>
              <a:ext uri="{FF2B5EF4-FFF2-40B4-BE49-F238E27FC236}">
                <a16:creationId xmlns:a16="http://schemas.microsoft.com/office/drawing/2014/main" id="{536A6315-1D23-5B96-FD4B-FC413B8A420C}"/>
              </a:ext>
            </a:extLst>
          </p:cNvPr>
          <p:cNvSpPr/>
          <p:nvPr/>
        </p:nvSpPr>
        <p:spPr>
          <a:xfrm>
            <a:off x="425085" y="6195469"/>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Any element of value available only to a specific owner or purchaser.</a:t>
            </a:r>
            <a:endParaRPr kumimoji="0" lang="en-US" sz="2000" i="0" u="none" strike="noStrike" kern="1200" cap="none" spc="0" normalizeH="0" baseline="0" noProof="0" dirty="0">
              <a:ln>
                <a:noFill/>
              </a:ln>
              <a:solidFill>
                <a:prstClr val="white"/>
              </a:solidFill>
              <a:effectLst/>
              <a:uLnTx/>
              <a:uFillTx/>
              <a:latin typeface="Calibri"/>
            </a:endParaRPr>
          </a:p>
        </p:txBody>
      </p:sp>
    </p:spTree>
    <p:extLst>
      <p:ext uri="{BB962C8B-B14F-4D97-AF65-F5344CB8AC3E}">
        <p14:creationId xmlns:p14="http://schemas.microsoft.com/office/powerpoint/2010/main" val="294848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0-#ppt_w/2"/>
                                          </p:val>
                                        </p:tav>
                                        <p:tav tm="100000">
                                          <p:val>
                                            <p:strVal val="#ppt_x"/>
                                          </p:val>
                                        </p:tav>
                                      </p:tavLst>
                                    </p:anim>
                                    <p:anim calcmode="lin" valueType="num">
                                      <p:cBhvr additive="base">
                                        <p:cTn id="3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7" grpId="0" animBg="1"/>
      <p:bldP spid="8"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F6F26-5CE6-06E4-F954-8ED56E8BB5A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A435C99-8543-0322-8581-FCA04B93851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5FEDE3F-E8CC-47C7-9D9F-D83A6F7402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3B6966-CC78-86F7-63AB-58777C833CFD}"/>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sp>
        <p:nvSpPr>
          <p:cNvPr id="20" name="TextBox 19">
            <a:extLst>
              <a:ext uri="{FF2B5EF4-FFF2-40B4-BE49-F238E27FC236}">
                <a16:creationId xmlns:a16="http://schemas.microsoft.com/office/drawing/2014/main" id="{D3352B73-CFE9-9DE6-686A-48985BD562D8}"/>
              </a:ext>
            </a:extLst>
          </p:cNvPr>
          <p:cNvSpPr txBox="1"/>
          <p:nvPr/>
        </p:nvSpPr>
        <p:spPr>
          <a:xfrm>
            <a:off x="180430" y="3188023"/>
            <a:ext cx="11861752" cy="833305"/>
          </a:xfrm>
          <a:prstGeom prst="rect">
            <a:avLst/>
          </a:prstGeom>
          <a:solidFill>
            <a:schemeClr val="bg1"/>
          </a:solidFill>
        </p:spPr>
        <p:txBody>
          <a:bodyPr wrap="square">
            <a:spAutoFit/>
          </a:bodyPr>
          <a:lstStyle/>
          <a:p>
            <a:pPr lvl="0">
              <a:lnSpc>
                <a:spcPct val="125000"/>
              </a:lnSpc>
              <a:defRPr/>
            </a:pPr>
            <a:r>
              <a:rPr lang="en-US" sz="2000" dirty="0">
                <a:solidFill>
                  <a:prstClr val="black"/>
                </a:solidFill>
                <a:latin typeface="Alexandria"/>
              </a:rPr>
              <a:t>It refers to the </a:t>
            </a:r>
            <a:r>
              <a:rPr lang="en-US" sz="2000" b="1" dirty="0">
                <a:solidFill>
                  <a:prstClr val="black"/>
                </a:solidFill>
                <a:latin typeface="Alexandria"/>
              </a:rPr>
              <a:t>price in a transaction </a:t>
            </a:r>
            <a:r>
              <a:rPr lang="en-US" sz="2000" dirty="0">
                <a:solidFill>
                  <a:prstClr val="black"/>
                </a:solidFill>
                <a:latin typeface="Alexandria"/>
              </a:rPr>
              <a:t>that </a:t>
            </a:r>
            <a:r>
              <a:rPr lang="en-US" sz="2000" b="1" dirty="0">
                <a:solidFill>
                  <a:prstClr val="black"/>
                </a:solidFill>
                <a:latin typeface="Alexandria"/>
              </a:rPr>
              <a:t>satisfies all the elements of the market value definition </a:t>
            </a:r>
            <a:r>
              <a:rPr lang="en-US" sz="2000" dirty="0">
                <a:solidFill>
                  <a:prstClr val="black"/>
                </a:solidFill>
                <a:latin typeface="Alexandria"/>
              </a:rPr>
              <a:t>as at the </a:t>
            </a:r>
            <a:r>
              <a:rPr lang="en-US" sz="2000" b="1" dirty="0">
                <a:solidFill>
                  <a:prstClr val="black"/>
                </a:solidFill>
                <a:latin typeface="Alexandria"/>
              </a:rPr>
              <a:t>valuation date</a:t>
            </a:r>
            <a:r>
              <a:rPr lang="en-US" sz="2000" dirty="0">
                <a:solidFill>
                  <a:prstClr val="black"/>
                </a:solidFill>
                <a:latin typeface="Alexandria"/>
              </a:rPr>
              <a:t>.</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2" name="TextBox 1">
            <a:extLst>
              <a:ext uri="{FF2B5EF4-FFF2-40B4-BE49-F238E27FC236}">
                <a16:creationId xmlns:a16="http://schemas.microsoft.com/office/drawing/2014/main" id="{6AF6E4C1-AC02-B23A-95B8-9BC561B5EE74}"/>
              </a:ext>
            </a:extLst>
          </p:cNvPr>
          <p:cNvSpPr txBox="1"/>
          <p:nvPr/>
        </p:nvSpPr>
        <p:spPr>
          <a:xfrm>
            <a:off x="180431" y="2218118"/>
            <a:ext cx="11861752" cy="833305"/>
          </a:xfrm>
          <a:prstGeom prst="rect">
            <a:avLst/>
          </a:prstGeom>
          <a:solidFill>
            <a:schemeClr val="bg1"/>
          </a:solidFill>
        </p:spPr>
        <p:txBody>
          <a:bodyPr wrap="square">
            <a:spAutoFit/>
          </a:bodyPr>
          <a:lstStyle/>
          <a:p>
            <a:pPr lvl="0">
              <a:lnSpc>
                <a:spcPct val="125000"/>
              </a:lnSpc>
              <a:defRPr/>
            </a:pPr>
            <a:r>
              <a:rPr lang="en-US" sz="2000" b="1" dirty="0">
                <a:solidFill>
                  <a:prstClr val="black"/>
                </a:solidFill>
                <a:latin typeface="Alexandria"/>
              </a:rPr>
              <a:t>Market value </a:t>
            </a:r>
            <a:r>
              <a:rPr lang="en-US" sz="2000" dirty="0">
                <a:solidFill>
                  <a:prstClr val="black"/>
                </a:solidFill>
                <a:latin typeface="Alexandria"/>
              </a:rPr>
              <a:t>represents an </a:t>
            </a:r>
            <a:r>
              <a:rPr lang="en-US" sz="2000" b="1" dirty="0">
                <a:solidFill>
                  <a:srgbClr val="00B0F0"/>
                </a:solidFill>
                <a:latin typeface="Alexandria"/>
              </a:rPr>
              <a:t>estimated amount</a:t>
            </a:r>
            <a:r>
              <a:rPr lang="en-US" sz="2000" dirty="0">
                <a:solidFill>
                  <a:prstClr val="black"/>
                </a:solidFill>
                <a:latin typeface="Alexandria"/>
              </a:rPr>
              <a:t>, rather than a predetermined number or an actual transaction price.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FD14AFF2-802B-CE67-6DE7-2CF9358C69FC}"/>
              </a:ext>
            </a:extLst>
          </p:cNvPr>
          <p:cNvGrpSpPr/>
          <p:nvPr/>
        </p:nvGrpSpPr>
        <p:grpSpPr>
          <a:xfrm>
            <a:off x="3673099" y="1652421"/>
            <a:ext cx="4951412" cy="429097"/>
            <a:chOff x="6119" y="2567410"/>
            <a:chExt cx="2552678" cy="617033"/>
          </a:xfrm>
          <a:solidFill>
            <a:srgbClr val="FFFFEB"/>
          </a:solidFill>
        </p:grpSpPr>
        <p:sp>
          <p:nvSpPr>
            <p:cNvPr id="15" name="Rectangle 14">
              <a:extLst>
                <a:ext uri="{FF2B5EF4-FFF2-40B4-BE49-F238E27FC236}">
                  <a16:creationId xmlns:a16="http://schemas.microsoft.com/office/drawing/2014/main" id="{A46706BA-B6AB-474F-534A-4DAE814B3834}"/>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680DF84D-153E-C609-E791-5C147F5A32D9}"/>
                </a:ext>
              </a:extLst>
            </p:cNvPr>
            <p:cNvSpPr txBox="1"/>
            <p:nvPr/>
          </p:nvSpPr>
          <p:spPr>
            <a:xfrm>
              <a:off x="6119" y="2567410"/>
              <a:ext cx="2552678" cy="617033"/>
            </a:xfrm>
            <a:prstGeom prst="flowChartPredefinedProcess">
              <a:avLst/>
            </a:prstGeom>
            <a:grpFill/>
            <a:ln>
              <a:solidFill>
                <a:srgbClr val="00B050"/>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00B050"/>
                  </a:solidFill>
                  <a:latin typeface="Alexandria"/>
                </a:rPr>
                <a:t>Element 2: S</a:t>
              </a:r>
              <a:r>
                <a:rPr kumimoji="0" lang="en-US" sz="2000" b="1" i="0" u="none" strike="noStrike" kern="1200" cap="none" spc="0" normalizeH="0" baseline="0" noProof="0" dirty="0">
                  <a:ln>
                    <a:noFill/>
                  </a:ln>
                  <a:solidFill>
                    <a:srgbClr val="00B050"/>
                  </a:solidFill>
                  <a:effectLst/>
                  <a:uLnTx/>
                  <a:uFillTx/>
                  <a:latin typeface="Alexandria"/>
                  <a:ea typeface="+mn-ea"/>
                  <a:cs typeface="+mn-cs"/>
                </a:rPr>
                <a:t>hould Exchange </a:t>
              </a:r>
              <a:endParaRPr kumimoji="0" lang="en-US" sz="2000" b="1" i="0" u="none" strike="noStrike" kern="1200" cap="none" spc="0" normalizeH="0" baseline="0" noProof="0" dirty="0">
                <a:ln>
                  <a:noFill/>
                </a:ln>
                <a:solidFill>
                  <a:srgbClr val="00B0F0"/>
                </a:solidFill>
                <a:effectLst/>
                <a:uLnTx/>
                <a:uFillTx/>
                <a:latin typeface="Alexandria"/>
              </a:endParaRPr>
            </a:p>
          </p:txBody>
        </p:sp>
      </p:grpSp>
      <p:sp>
        <p:nvSpPr>
          <p:cNvPr id="4" name="TextBox 3">
            <a:extLst>
              <a:ext uri="{FF2B5EF4-FFF2-40B4-BE49-F238E27FC236}">
                <a16:creationId xmlns:a16="http://schemas.microsoft.com/office/drawing/2014/main" id="{B60702FF-9ECB-CD02-0410-96E632619DB1}"/>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graphicFrame>
        <p:nvGraphicFramePr>
          <p:cNvPr id="7" name="Table 6">
            <a:extLst>
              <a:ext uri="{FF2B5EF4-FFF2-40B4-BE49-F238E27FC236}">
                <a16:creationId xmlns:a16="http://schemas.microsoft.com/office/drawing/2014/main" id="{E8990FB6-FF29-B40B-1C9D-50DC8BFA6BCE}"/>
              </a:ext>
            </a:extLst>
          </p:cNvPr>
          <p:cNvGraphicFramePr>
            <a:graphicFrameLocks noGrp="1"/>
          </p:cNvGraphicFramePr>
          <p:nvPr>
            <p:extLst>
              <p:ext uri="{D42A27DB-BD31-4B8C-83A1-F6EECF244321}">
                <p14:modId xmlns:p14="http://schemas.microsoft.com/office/powerpoint/2010/main" val="197678912"/>
              </p:ext>
            </p:extLst>
          </p:nvPr>
        </p:nvGraphicFramePr>
        <p:xfrm>
          <a:off x="1055177" y="4272032"/>
          <a:ext cx="10515600" cy="2145534"/>
        </p:xfrm>
        <a:graphic>
          <a:graphicData uri="http://schemas.openxmlformats.org/drawingml/2006/table">
            <a:tbl>
              <a:tblPr>
                <a:tableStyleId>{22838BEF-8BB2-4498-84A7-C5851F593DF1}</a:tableStyleId>
              </a:tblPr>
              <a:tblGrid>
                <a:gridCol w="4679196">
                  <a:extLst>
                    <a:ext uri="{9D8B030D-6E8A-4147-A177-3AD203B41FA5}">
                      <a16:colId xmlns:a16="http://schemas.microsoft.com/office/drawing/2014/main" val="3392199859"/>
                    </a:ext>
                  </a:extLst>
                </a:gridCol>
                <a:gridCol w="5836404">
                  <a:extLst>
                    <a:ext uri="{9D8B030D-6E8A-4147-A177-3AD203B41FA5}">
                      <a16:colId xmlns:a16="http://schemas.microsoft.com/office/drawing/2014/main" val="1525700316"/>
                    </a:ext>
                  </a:extLst>
                </a:gridCol>
              </a:tblGrid>
              <a:tr h="481498">
                <a:tc>
                  <a:txBody>
                    <a:bodyPr/>
                    <a:lstStyle/>
                    <a:p>
                      <a:pPr algn="ctr">
                        <a:buNone/>
                      </a:pPr>
                      <a:r>
                        <a:rPr lang="en-US" sz="2000" b="1" dirty="0"/>
                        <a:t>Estimated Value</a:t>
                      </a:r>
                      <a:endParaRPr lang="en-US" sz="2000" dirty="0">
                        <a:latin typeface="Alexandria"/>
                      </a:endParaRPr>
                    </a:p>
                  </a:txBody>
                  <a:tcPr anchor="ctr"/>
                </a:tc>
                <a:tc>
                  <a:txBody>
                    <a:bodyPr/>
                    <a:lstStyle/>
                    <a:p>
                      <a:pPr algn="ctr">
                        <a:buNone/>
                      </a:pPr>
                      <a:r>
                        <a:rPr lang="en-US" sz="2000" b="1"/>
                        <a:t>Actual Price</a:t>
                      </a:r>
                      <a:endParaRPr lang="en-US" sz="2000">
                        <a:latin typeface="Alexandria"/>
                      </a:endParaRPr>
                    </a:p>
                  </a:txBody>
                  <a:tcPr anchor="ctr"/>
                </a:tc>
                <a:extLst>
                  <a:ext uri="{0D108BD9-81ED-4DB2-BD59-A6C34878D82A}">
                    <a16:rowId xmlns:a16="http://schemas.microsoft.com/office/drawing/2014/main" val="2477975357"/>
                  </a:ext>
                </a:extLst>
              </a:tr>
              <a:tr h="481498">
                <a:tc>
                  <a:txBody>
                    <a:bodyPr/>
                    <a:lstStyle/>
                    <a:p>
                      <a:pPr algn="ctr">
                        <a:buNone/>
                      </a:pPr>
                      <a:r>
                        <a:rPr lang="en-US" sz="2000" dirty="0"/>
                        <a:t>A neutral professional estimate</a:t>
                      </a:r>
                      <a:endParaRPr lang="en-US" sz="2000" dirty="0">
                        <a:latin typeface="Alexandria"/>
                      </a:endParaRPr>
                    </a:p>
                  </a:txBody>
                  <a:tcPr anchor="ctr">
                    <a:solidFill>
                      <a:schemeClr val="bg1"/>
                    </a:solidFill>
                  </a:tcPr>
                </a:tc>
                <a:tc>
                  <a:txBody>
                    <a:bodyPr/>
                    <a:lstStyle/>
                    <a:p>
                      <a:pPr algn="ctr">
                        <a:buNone/>
                      </a:pPr>
                      <a:r>
                        <a:rPr lang="en-US" sz="2000"/>
                        <a:t>The outcome of actual negotiations</a:t>
                      </a:r>
                      <a:endParaRPr lang="en-US" sz="2000">
                        <a:latin typeface="Alexandria"/>
                      </a:endParaRPr>
                    </a:p>
                  </a:txBody>
                  <a:tcPr anchor="ctr">
                    <a:solidFill>
                      <a:schemeClr val="bg1"/>
                    </a:solidFill>
                  </a:tcPr>
                </a:tc>
                <a:extLst>
                  <a:ext uri="{0D108BD9-81ED-4DB2-BD59-A6C34878D82A}">
                    <a16:rowId xmlns:a16="http://schemas.microsoft.com/office/drawing/2014/main" val="891769373"/>
                  </a:ext>
                </a:extLst>
              </a:tr>
              <a:tr h="651454">
                <a:tc>
                  <a:txBody>
                    <a:bodyPr/>
                    <a:lstStyle/>
                    <a:p>
                      <a:pPr algn="ctr">
                        <a:buNone/>
                      </a:pPr>
                      <a:r>
                        <a:rPr lang="en-US" sz="2000" dirty="0"/>
                        <a:t>Assumes ideal market conditions</a:t>
                      </a:r>
                      <a:endParaRPr lang="en-US" sz="2000" dirty="0">
                        <a:latin typeface="Alexandria"/>
                      </a:endParaRPr>
                    </a:p>
                  </a:txBody>
                  <a:tcPr anchor="ctr">
                    <a:solidFill>
                      <a:schemeClr val="bg1"/>
                    </a:solidFill>
                  </a:tcPr>
                </a:tc>
                <a:tc>
                  <a:txBody>
                    <a:bodyPr/>
                    <a:lstStyle/>
                    <a:p>
                      <a:pPr algn="ctr">
                        <a:buNone/>
                      </a:pPr>
                      <a:r>
                        <a:rPr lang="en-US" sz="2000" dirty="0"/>
                        <a:t>May be influenced by special or non-market circumstances</a:t>
                      </a:r>
                      <a:endParaRPr lang="en-US" sz="2000" dirty="0">
                        <a:latin typeface="Alexandria"/>
                      </a:endParaRPr>
                    </a:p>
                  </a:txBody>
                  <a:tcPr anchor="ctr">
                    <a:solidFill>
                      <a:schemeClr val="bg1"/>
                    </a:solidFill>
                  </a:tcPr>
                </a:tc>
                <a:extLst>
                  <a:ext uri="{0D108BD9-81ED-4DB2-BD59-A6C34878D82A}">
                    <a16:rowId xmlns:a16="http://schemas.microsoft.com/office/drawing/2014/main" val="20450870"/>
                  </a:ext>
                </a:extLst>
              </a:tr>
              <a:tr h="481498">
                <a:tc>
                  <a:txBody>
                    <a:bodyPr/>
                    <a:lstStyle/>
                    <a:p>
                      <a:pPr algn="ctr">
                        <a:buNone/>
                      </a:pPr>
                      <a:r>
                        <a:rPr lang="en-US" sz="2000" dirty="0"/>
                        <a:t>May differ from the actual price achieved</a:t>
                      </a:r>
                      <a:endParaRPr lang="en-US" sz="2000" dirty="0">
                        <a:latin typeface="Alexandria"/>
                      </a:endParaRPr>
                    </a:p>
                  </a:txBody>
                  <a:tcPr anchor="ctr">
                    <a:solidFill>
                      <a:schemeClr val="bg1"/>
                    </a:solidFill>
                  </a:tcPr>
                </a:tc>
                <a:tc>
                  <a:txBody>
                    <a:bodyPr/>
                    <a:lstStyle/>
                    <a:p>
                      <a:pPr algn="ctr">
                        <a:buNone/>
                      </a:pPr>
                      <a:r>
                        <a:rPr lang="en-US" sz="2000" dirty="0"/>
                        <a:t>A real price agreed between the parties</a:t>
                      </a:r>
                      <a:endParaRPr lang="en-US" sz="2000" dirty="0">
                        <a:latin typeface="Alexandria"/>
                      </a:endParaRPr>
                    </a:p>
                  </a:txBody>
                  <a:tcPr anchor="ctr">
                    <a:solidFill>
                      <a:schemeClr val="bg1"/>
                    </a:solidFill>
                  </a:tcPr>
                </a:tc>
                <a:extLst>
                  <a:ext uri="{0D108BD9-81ED-4DB2-BD59-A6C34878D82A}">
                    <a16:rowId xmlns:a16="http://schemas.microsoft.com/office/drawing/2014/main" val="4038415096"/>
                  </a:ext>
                </a:extLst>
              </a:tr>
            </a:tbl>
          </a:graphicData>
        </a:graphic>
      </p:graphicFrame>
    </p:spTree>
    <p:extLst>
      <p:ext uri="{BB962C8B-B14F-4D97-AF65-F5344CB8AC3E}">
        <p14:creationId xmlns:p14="http://schemas.microsoft.com/office/powerpoint/2010/main" val="263489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2A9FF-E66F-3472-F72A-B885A508448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2F2D6D1-E8B6-69A3-D95C-28F0885BB9A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AE2D1E3-C3FD-1103-2FAA-F96A6B3B99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C54DA2C-61A7-5B79-B86D-0B72371BA972}"/>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sp>
        <p:nvSpPr>
          <p:cNvPr id="2" name="TextBox 1">
            <a:extLst>
              <a:ext uri="{FF2B5EF4-FFF2-40B4-BE49-F238E27FC236}">
                <a16:creationId xmlns:a16="http://schemas.microsoft.com/office/drawing/2014/main" id="{20F00EA5-2313-B602-4015-7BAD6B12E18A}"/>
              </a:ext>
            </a:extLst>
          </p:cNvPr>
          <p:cNvSpPr txBox="1"/>
          <p:nvPr/>
        </p:nvSpPr>
        <p:spPr>
          <a:xfrm>
            <a:off x="165124" y="2218118"/>
            <a:ext cx="11861752" cy="833305"/>
          </a:xfrm>
          <a:prstGeom prst="rect">
            <a:avLst/>
          </a:prstGeom>
          <a:solidFill>
            <a:schemeClr val="bg1"/>
          </a:solidFill>
        </p:spPr>
        <p:txBody>
          <a:bodyPr wrap="square">
            <a:spAutoFit/>
          </a:bodyPr>
          <a:lstStyle/>
          <a:p>
            <a:pPr lvl="0">
              <a:lnSpc>
                <a:spcPct val="125000"/>
              </a:lnSpc>
              <a:defRPr/>
            </a:pPr>
            <a:r>
              <a:rPr lang="en-US" sz="2000" b="1" dirty="0">
                <a:solidFill>
                  <a:prstClr val="black"/>
                </a:solidFill>
                <a:latin typeface="Alexandria"/>
              </a:rPr>
              <a:t>Market value </a:t>
            </a:r>
            <a:r>
              <a:rPr lang="en-US" sz="2000" dirty="0">
                <a:solidFill>
                  <a:prstClr val="black"/>
                </a:solidFill>
                <a:latin typeface="Alexandria"/>
              </a:rPr>
              <a:t>is time-specific as at a particular date.</a:t>
            </a:r>
          </a:p>
          <a:p>
            <a:pPr lvl="0">
              <a:lnSpc>
                <a:spcPct val="125000"/>
              </a:lnSpc>
              <a:defRPr/>
            </a:pPr>
            <a:r>
              <a:rPr lang="en-US" sz="2000" dirty="0">
                <a:solidFill>
                  <a:prstClr val="black"/>
                </a:solidFill>
                <a:latin typeface="Alexandria"/>
              </a:rPr>
              <a:t>An </a:t>
            </a:r>
            <a:r>
              <a:rPr lang="en-US" sz="2000" dirty="0">
                <a:solidFill>
                  <a:srgbClr val="00B0F0"/>
                </a:solidFill>
                <a:latin typeface="Alexandria"/>
              </a:rPr>
              <a:t>estimated value </a:t>
            </a:r>
            <a:r>
              <a:rPr lang="en-US" sz="2000" dirty="0">
                <a:solidFill>
                  <a:prstClr val="black"/>
                </a:solidFill>
                <a:latin typeface="Alexandria"/>
              </a:rPr>
              <a:t>may be </a:t>
            </a:r>
            <a:r>
              <a:rPr lang="en-US" sz="2000" dirty="0">
                <a:solidFill>
                  <a:srgbClr val="FF0000"/>
                </a:solidFill>
                <a:latin typeface="Alexandria"/>
              </a:rPr>
              <a:t>incorrect or inappropriate </a:t>
            </a:r>
            <a:r>
              <a:rPr lang="en-US" sz="2000" dirty="0">
                <a:solidFill>
                  <a:prstClr val="black"/>
                </a:solidFill>
                <a:latin typeface="Alexandria"/>
              </a:rPr>
              <a:t>if applied </a:t>
            </a:r>
            <a:r>
              <a:rPr lang="en-US" sz="2000" dirty="0">
                <a:solidFill>
                  <a:srgbClr val="00B050"/>
                </a:solidFill>
                <a:latin typeface="Alexandria"/>
              </a:rPr>
              <a:t>at a different point in time</a:t>
            </a:r>
            <a:r>
              <a:rPr lang="en-US" sz="2000" dirty="0">
                <a:solidFill>
                  <a:prstClr val="black"/>
                </a:solidFill>
                <a:latin typeface="Alexandria"/>
              </a:rPr>
              <a:t>.</a:t>
            </a:r>
            <a:endParaRPr kumimoji="0" lang="en-US" sz="2000" i="0" u="none" strike="noStrike" kern="1200" cap="none" spc="0" normalizeH="0" baseline="0" noProof="0" dirty="0">
              <a:ln>
                <a:noFill/>
              </a:ln>
              <a:solidFill>
                <a:prstClr val="black"/>
              </a:solidFill>
              <a:effectLst/>
              <a:uLnTx/>
              <a:uFillTx/>
              <a:latin typeface="Alexandria"/>
            </a:endParaRPr>
          </a:p>
        </p:txBody>
      </p:sp>
      <p:grpSp>
        <p:nvGrpSpPr>
          <p:cNvPr id="13" name="Group 12">
            <a:extLst>
              <a:ext uri="{FF2B5EF4-FFF2-40B4-BE49-F238E27FC236}">
                <a16:creationId xmlns:a16="http://schemas.microsoft.com/office/drawing/2014/main" id="{D3B8CD45-7734-7A94-9000-A3074ADCDEFA}"/>
              </a:ext>
            </a:extLst>
          </p:cNvPr>
          <p:cNvGrpSpPr/>
          <p:nvPr/>
        </p:nvGrpSpPr>
        <p:grpSpPr>
          <a:xfrm>
            <a:off x="3673099" y="1652421"/>
            <a:ext cx="5377911" cy="429097"/>
            <a:chOff x="6119" y="2567410"/>
            <a:chExt cx="2552678" cy="617033"/>
          </a:xfrm>
          <a:solidFill>
            <a:srgbClr val="FFFFEB"/>
          </a:solidFill>
        </p:grpSpPr>
        <p:sp>
          <p:nvSpPr>
            <p:cNvPr id="15" name="Rectangle 14">
              <a:extLst>
                <a:ext uri="{FF2B5EF4-FFF2-40B4-BE49-F238E27FC236}">
                  <a16:creationId xmlns:a16="http://schemas.microsoft.com/office/drawing/2014/main" id="{661797AF-B855-CBC4-0C31-B1F1C8F70441}"/>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52E8907B-8185-6081-C9D1-14E5C012E48A}"/>
                </a:ext>
              </a:extLst>
            </p:cNvPr>
            <p:cNvSpPr txBox="1"/>
            <p:nvPr/>
          </p:nvSpPr>
          <p:spPr>
            <a:xfrm>
              <a:off x="6119" y="2567410"/>
              <a:ext cx="2552678" cy="617033"/>
            </a:xfrm>
            <a:prstGeom prst="flowChartPredefinedProcess">
              <a:avLst/>
            </a:prstGeom>
            <a:grpFill/>
            <a:ln>
              <a:solidFill>
                <a:schemeClr val="accent2">
                  <a:lumMod val="7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FFC000">
                      <a:lumMod val="50000"/>
                    </a:srgbClr>
                  </a:solidFill>
                  <a:latin typeface="Alexandria"/>
                </a:rPr>
                <a:t>Element 3:</a:t>
              </a:r>
              <a:r>
                <a:rPr kumimoji="0" lang="en-US" sz="2000" b="1" i="0" u="none" strike="noStrike" kern="1200" cap="none" spc="0" normalizeH="0" baseline="0" noProof="0" dirty="0">
                  <a:ln>
                    <a:noFill/>
                  </a:ln>
                  <a:solidFill>
                    <a:srgbClr val="00B050"/>
                  </a:solidFill>
                  <a:effectLst/>
                  <a:uLnTx/>
                  <a:uFillTx/>
                  <a:latin typeface="Alexandria"/>
                  <a:ea typeface="+mn-ea"/>
                  <a:cs typeface="+mn-cs"/>
                </a:rPr>
                <a:t> </a:t>
              </a:r>
              <a:r>
                <a:rPr kumimoji="0" lang="en-US" sz="2000" b="1" i="0" u="none" strike="noStrike" kern="1200" cap="none" spc="0" normalizeH="0" baseline="0" noProof="0" dirty="0">
                  <a:ln>
                    <a:noFill/>
                  </a:ln>
                  <a:solidFill>
                    <a:srgbClr val="FFC000">
                      <a:lumMod val="50000"/>
                    </a:srgbClr>
                  </a:solidFill>
                  <a:effectLst/>
                  <a:uLnTx/>
                  <a:uFillTx/>
                  <a:latin typeface="Alexandria"/>
                  <a:ea typeface="+mn-ea"/>
                  <a:cs typeface="+mn-cs"/>
                </a:rPr>
                <a:t>On The Valuation Date</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218F5254-5A6F-B41E-EE5F-188BC554D207}"/>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8" name="Arrow: Pentagon 7">
            <a:extLst>
              <a:ext uri="{FF2B5EF4-FFF2-40B4-BE49-F238E27FC236}">
                <a16:creationId xmlns:a16="http://schemas.microsoft.com/office/drawing/2014/main" id="{1E161950-3241-197F-5DBE-26F1D74C5388}"/>
              </a:ext>
            </a:extLst>
          </p:cNvPr>
          <p:cNvSpPr/>
          <p:nvPr/>
        </p:nvSpPr>
        <p:spPr>
          <a:xfrm>
            <a:off x="180431" y="3303974"/>
            <a:ext cx="7258755"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a:t>
            </a:r>
            <a:r>
              <a:rPr lang="en-US" sz="2000" b="1" dirty="0">
                <a:solidFill>
                  <a:prstClr val="black"/>
                </a:solidFill>
                <a:latin typeface="Alexandria"/>
              </a:rPr>
              <a:t>valuation</a:t>
            </a:r>
            <a:r>
              <a:rPr lang="en-US" sz="2000" dirty="0">
                <a:solidFill>
                  <a:prstClr val="black"/>
                </a:solidFill>
                <a:latin typeface="Alexandria"/>
              </a:rPr>
              <a:t> amount reflects </a:t>
            </a:r>
            <a:r>
              <a:rPr lang="en-US" sz="2000" b="1" dirty="0">
                <a:solidFill>
                  <a:prstClr val="black"/>
                </a:solidFill>
                <a:latin typeface="Alexandria"/>
              </a:rPr>
              <a:t>market conditions and circumstances as they exist on the valuation date only.</a:t>
            </a:r>
            <a:endParaRPr kumimoji="0" lang="en-US" sz="2000" b="1" i="0" u="none" strike="noStrike" kern="1200" cap="none" spc="0" normalizeH="0" baseline="0" noProof="0" dirty="0">
              <a:ln>
                <a:noFill/>
              </a:ln>
              <a:solidFill>
                <a:prstClr val="white"/>
              </a:solidFill>
              <a:effectLst/>
              <a:uLnTx/>
              <a:uFillTx/>
              <a:latin typeface="Calibri"/>
            </a:endParaRPr>
          </a:p>
        </p:txBody>
      </p:sp>
      <p:sp>
        <p:nvSpPr>
          <p:cNvPr id="9" name="Arrow: Pentagon 8">
            <a:extLst>
              <a:ext uri="{FF2B5EF4-FFF2-40B4-BE49-F238E27FC236}">
                <a16:creationId xmlns:a16="http://schemas.microsoft.com/office/drawing/2014/main" id="{048D84C6-E5F4-DB8D-9B7C-041582855647}"/>
              </a:ext>
            </a:extLst>
          </p:cNvPr>
          <p:cNvSpPr/>
          <p:nvPr/>
        </p:nvSpPr>
        <p:spPr>
          <a:xfrm>
            <a:off x="180431" y="4128464"/>
            <a:ext cx="7258754"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Markets and market conditions are subject to change.</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0" name="Arrow: Pentagon 9">
            <a:extLst>
              <a:ext uri="{FF2B5EF4-FFF2-40B4-BE49-F238E27FC236}">
                <a16:creationId xmlns:a16="http://schemas.microsoft.com/office/drawing/2014/main" id="{66121C40-7C3D-B003-B173-B5E1FFF39BF4}"/>
              </a:ext>
            </a:extLst>
          </p:cNvPr>
          <p:cNvSpPr/>
          <p:nvPr/>
        </p:nvSpPr>
        <p:spPr>
          <a:xfrm>
            <a:off x="180431" y="4994906"/>
            <a:ext cx="7258754"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 valuation </a:t>
            </a:r>
            <a:r>
              <a:rPr lang="en-US" sz="2000" b="1" dirty="0">
                <a:solidFill>
                  <a:prstClr val="black"/>
                </a:solidFill>
                <a:latin typeface="Alexandria"/>
              </a:rPr>
              <a:t>must not be relied upon for a different date </a:t>
            </a:r>
            <a:r>
              <a:rPr lang="en-US" sz="2000" dirty="0">
                <a:solidFill>
                  <a:prstClr val="black"/>
                </a:solidFill>
                <a:latin typeface="Alexandria"/>
              </a:rPr>
              <a:t>without revaluation.</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1" name="Flowchart: Document 10">
            <a:extLst>
              <a:ext uri="{FF2B5EF4-FFF2-40B4-BE49-F238E27FC236}">
                <a16:creationId xmlns:a16="http://schemas.microsoft.com/office/drawing/2014/main" id="{C6E32BBC-C57E-D517-45F7-8C7972BCFA49}"/>
              </a:ext>
            </a:extLst>
          </p:cNvPr>
          <p:cNvSpPr/>
          <p:nvPr/>
        </p:nvSpPr>
        <p:spPr>
          <a:xfrm>
            <a:off x="7585689" y="3601370"/>
            <a:ext cx="4378025" cy="3456914"/>
          </a:xfrm>
          <a:prstGeom prst="flowChartDocument">
            <a:avLst/>
          </a:prstGeom>
          <a:solidFill>
            <a:srgbClr val="FFFFEB"/>
          </a:solidFill>
          <a:ln>
            <a:solidFill>
              <a:srgbClr val="FFE2C5"/>
            </a:solidFill>
          </a:ln>
        </p:spPr>
        <p:txBody>
          <a:bodyPr wrap="square">
            <a:spAutoFit/>
          </a:bodyPr>
          <a:lstStyle/>
          <a:p>
            <a:pPr marL="342900" indent="-342900" algn="justLow">
              <a:lnSpc>
                <a:spcPct val="110000"/>
              </a:lnSpc>
              <a:buFont typeface="Wingdings" panose="05000000000000000000" pitchFamily="2" charset="2"/>
              <a:buChar char="Ø"/>
            </a:pPr>
            <a:r>
              <a:rPr lang="en-US" sz="2000" i="1" dirty="0">
                <a:latin typeface="Alexandria"/>
              </a:rPr>
              <a:t>Valuation of a property on 1 January 2024 = USD 1,000,000</a:t>
            </a:r>
          </a:p>
          <a:p>
            <a:pPr marL="342900" indent="-342900" algn="justLow">
              <a:lnSpc>
                <a:spcPct val="110000"/>
              </a:lnSpc>
              <a:buFont typeface="Wingdings" panose="05000000000000000000" pitchFamily="2" charset="2"/>
              <a:buChar char="Ø"/>
            </a:pPr>
            <a:r>
              <a:rPr lang="en-US" sz="2000" i="1" dirty="0">
                <a:latin typeface="Alexandria"/>
              </a:rPr>
              <a:t>An economic crisis occurs in March 2024</a:t>
            </a:r>
          </a:p>
          <a:p>
            <a:pPr marL="342900" indent="-342900" algn="justLow">
              <a:lnSpc>
                <a:spcPct val="110000"/>
              </a:lnSpc>
              <a:buFont typeface="Wingdings" panose="05000000000000000000" pitchFamily="2" charset="2"/>
              <a:buChar char="Ø"/>
            </a:pPr>
            <a:r>
              <a:rPr lang="en-US" sz="2000" i="1" dirty="0">
                <a:latin typeface="Alexandria"/>
              </a:rPr>
              <a:t>The value of the same property on 1 April 2024 may be USD 850,000</a:t>
            </a:r>
          </a:p>
          <a:p>
            <a:pPr marL="342900" indent="-342900" algn="justLow">
              <a:lnSpc>
                <a:spcPct val="110000"/>
              </a:lnSpc>
              <a:buFont typeface="Wingdings" panose="05000000000000000000" pitchFamily="2" charset="2"/>
              <a:buChar char="Ø"/>
            </a:pPr>
            <a:r>
              <a:rPr lang="en-US" sz="2000" i="1" dirty="0">
                <a:latin typeface="Alexandria"/>
              </a:rPr>
              <a:t>❌ The value as at 1 January 2024 cannot be used for 1 April 2024</a:t>
            </a:r>
          </a:p>
        </p:txBody>
      </p:sp>
      <p:sp>
        <p:nvSpPr>
          <p:cNvPr id="12" name="Rectangle: Top Corners Rounded 11">
            <a:extLst>
              <a:ext uri="{FF2B5EF4-FFF2-40B4-BE49-F238E27FC236}">
                <a16:creationId xmlns:a16="http://schemas.microsoft.com/office/drawing/2014/main" id="{47C71387-D493-3B7B-4BBF-C4C525D7B8AF}"/>
              </a:ext>
            </a:extLst>
          </p:cNvPr>
          <p:cNvSpPr/>
          <p:nvPr/>
        </p:nvSpPr>
        <p:spPr>
          <a:xfrm>
            <a:off x="8902391" y="3152590"/>
            <a:ext cx="1744622" cy="419457"/>
          </a:xfrm>
          <a:prstGeom prst="round2SameRect">
            <a:avLst/>
          </a:prstGeom>
          <a:solidFill>
            <a:srgbClr val="FFE2C5"/>
          </a:solidFill>
          <a:ln>
            <a:solidFill>
              <a:schemeClr val="accent2">
                <a:lumMod val="75000"/>
              </a:schemeClr>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Example</a:t>
            </a:r>
          </a:p>
        </p:txBody>
      </p:sp>
    </p:spTree>
    <p:extLst>
      <p:ext uri="{BB962C8B-B14F-4D97-AF65-F5344CB8AC3E}">
        <p14:creationId xmlns:p14="http://schemas.microsoft.com/office/powerpoint/2010/main" val="975902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1">
                                            <p:txEl>
                                              <p:pRg st="0" end="0"/>
                                            </p:txEl>
                                          </p:spTgt>
                                        </p:tgtEl>
                                        <p:attrNameLst>
                                          <p:attrName>style.visibility</p:attrName>
                                        </p:attrNameLst>
                                      </p:cBhvr>
                                      <p:to>
                                        <p:strVal val="visible"/>
                                      </p:to>
                                    </p:set>
                                    <p:anim calcmode="lin" valueType="num">
                                      <p:cBhvr additive="base">
                                        <p:cTn id="4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1">
                                            <p:txEl>
                                              <p:pRg st="1" end="1"/>
                                            </p:txEl>
                                          </p:spTgt>
                                        </p:tgtEl>
                                        <p:attrNameLst>
                                          <p:attrName>style.visibility</p:attrName>
                                        </p:attrNameLst>
                                      </p:cBhvr>
                                      <p:to>
                                        <p:strVal val="visible"/>
                                      </p:to>
                                    </p:set>
                                    <p:anim calcmode="lin" valueType="num">
                                      <p:cBhvr additive="base">
                                        <p:cTn id="4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1">
                                            <p:txEl>
                                              <p:pRg st="2" end="2"/>
                                            </p:txEl>
                                          </p:spTgt>
                                        </p:tgtEl>
                                        <p:attrNameLst>
                                          <p:attrName>style.visibility</p:attrName>
                                        </p:attrNameLst>
                                      </p:cBhvr>
                                      <p:to>
                                        <p:strVal val="visible"/>
                                      </p:to>
                                    </p:set>
                                    <p:anim calcmode="lin" valueType="num">
                                      <p:cBhvr additive="base">
                                        <p:cTn id="5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1">
                                            <p:txEl>
                                              <p:pRg st="3" end="3"/>
                                            </p:txEl>
                                          </p:spTgt>
                                        </p:tgtEl>
                                        <p:attrNameLst>
                                          <p:attrName>style.visibility</p:attrName>
                                        </p:attrNameLst>
                                      </p:cBhvr>
                                      <p:to>
                                        <p:strVal val="visible"/>
                                      </p:to>
                                    </p:set>
                                    <p:anim calcmode="lin" valueType="num">
                                      <p:cBhvr additive="base">
                                        <p:cTn id="5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5181A-B040-9340-9905-72C62109766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CD11658-8F9B-41D7-B78C-E05C8C76B67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FF794D4-1FB3-DBAB-2A9D-1E54E275CA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BFD710-BB82-8454-19CE-CDB8FDFF2F11}"/>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8C96BA18-7921-4B61-E5F1-C079D87B6802}"/>
              </a:ext>
            </a:extLst>
          </p:cNvPr>
          <p:cNvGrpSpPr/>
          <p:nvPr/>
        </p:nvGrpSpPr>
        <p:grpSpPr>
          <a:xfrm>
            <a:off x="3673099" y="1652421"/>
            <a:ext cx="5377911" cy="429097"/>
            <a:chOff x="6119" y="2567410"/>
            <a:chExt cx="2552678" cy="617033"/>
          </a:xfrm>
          <a:solidFill>
            <a:srgbClr val="FFFFEB"/>
          </a:solidFill>
        </p:grpSpPr>
        <p:sp>
          <p:nvSpPr>
            <p:cNvPr id="15" name="Rectangle 14">
              <a:extLst>
                <a:ext uri="{FF2B5EF4-FFF2-40B4-BE49-F238E27FC236}">
                  <a16:creationId xmlns:a16="http://schemas.microsoft.com/office/drawing/2014/main" id="{2C4E085B-9704-2735-C41A-641127B18170}"/>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BAF4CBD2-06FB-4BBB-A2AC-5FF2644038B5}"/>
                </a:ext>
              </a:extLst>
            </p:cNvPr>
            <p:cNvSpPr txBox="1"/>
            <p:nvPr/>
          </p:nvSpPr>
          <p:spPr>
            <a:xfrm>
              <a:off x="6119" y="2567410"/>
              <a:ext cx="2552678" cy="617033"/>
            </a:xfrm>
            <a:prstGeom prst="flowChartPredefinedProcess">
              <a:avLst/>
            </a:prstGeom>
            <a:grpFill/>
            <a:ln>
              <a:solidFill>
                <a:srgbClr val="FF3399"/>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FF3399"/>
                  </a:solidFill>
                  <a:latin typeface="Alexandria"/>
                </a:rPr>
                <a:t>Element 4: A </a:t>
              </a:r>
              <a:r>
                <a:rPr kumimoji="0" lang="en-US" sz="2000" b="1" i="0" u="none" strike="noStrike" kern="1200" cap="none" spc="0" normalizeH="0" baseline="0" noProof="0" dirty="0">
                  <a:ln>
                    <a:noFill/>
                  </a:ln>
                  <a:solidFill>
                    <a:srgbClr val="FF3399"/>
                  </a:solidFill>
                  <a:effectLst/>
                  <a:uLnTx/>
                  <a:uFillTx/>
                  <a:latin typeface="Alexandria"/>
                  <a:ea typeface="+mn-ea"/>
                  <a:cs typeface="+mn-cs"/>
                </a:rPr>
                <a:t>Willing Buyer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815D4C09-E687-E487-4F27-ABA338FCDF2D}"/>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7" name="Arrow: Pentagon 6">
            <a:extLst>
              <a:ext uri="{FF2B5EF4-FFF2-40B4-BE49-F238E27FC236}">
                <a16:creationId xmlns:a16="http://schemas.microsoft.com/office/drawing/2014/main" id="{5B3F372A-509B-0EC5-2D57-926683454FEB}"/>
              </a:ext>
            </a:extLst>
          </p:cNvPr>
          <p:cNvSpPr/>
          <p:nvPr/>
        </p:nvSpPr>
        <p:spPr>
          <a:xfrm>
            <a:off x="486996" y="2191950"/>
            <a:ext cx="9953281"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Is motivated to purchase, but is neither over-eager nor unduly enthusiastic.</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4" name="Arrow: Pentagon 13">
            <a:extLst>
              <a:ext uri="{FF2B5EF4-FFF2-40B4-BE49-F238E27FC236}">
                <a16:creationId xmlns:a16="http://schemas.microsoft.com/office/drawing/2014/main" id="{7EF4E744-9ACE-6D74-CE00-7D508663A32A}"/>
              </a:ext>
            </a:extLst>
          </p:cNvPr>
          <p:cNvSpPr/>
          <p:nvPr/>
        </p:nvSpPr>
        <p:spPr>
          <a:xfrm>
            <a:off x="486996" y="2924902"/>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Is not compelled to complete the transaction.</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6" name="Arrow: Pentagon 15">
            <a:extLst>
              <a:ext uri="{FF2B5EF4-FFF2-40B4-BE49-F238E27FC236}">
                <a16:creationId xmlns:a16="http://schemas.microsoft.com/office/drawing/2014/main" id="{56ACB6ED-FB59-4731-FA1F-F26AF64CCFBF}"/>
              </a:ext>
            </a:extLst>
          </p:cNvPr>
          <p:cNvSpPr/>
          <p:nvPr/>
        </p:nvSpPr>
        <p:spPr>
          <a:xfrm>
            <a:off x="486996" y="3657854"/>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Makes the purchase decision in accordance with prevailing market conditions and reasonable market expectations.</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8" name="Arrow: Pentagon 17">
            <a:extLst>
              <a:ext uri="{FF2B5EF4-FFF2-40B4-BE49-F238E27FC236}">
                <a16:creationId xmlns:a16="http://schemas.microsoft.com/office/drawing/2014/main" id="{66772B5E-6A3A-1DDD-8500-AA8AF3126EAE}"/>
              </a:ext>
            </a:extLst>
          </p:cNvPr>
          <p:cNvSpPr/>
          <p:nvPr/>
        </p:nvSpPr>
        <p:spPr>
          <a:xfrm>
            <a:off x="486996" y="4408059"/>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Does not pay a price higher than that required by the market as at the valuation date.</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9" name="Arrow: Pentagon 18">
            <a:extLst>
              <a:ext uri="{FF2B5EF4-FFF2-40B4-BE49-F238E27FC236}">
                <a16:creationId xmlns:a16="http://schemas.microsoft.com/office/drawing/2014/main" id="{164C7B69-A847-C475-FC36-73DC74124C8F}"/>
              </a:ext>
            </a:extLst>
          </p:cNvPr>
          <p:cNvSpPr/>
          <p:nvPr/>
        </p:nvSpPr>
        <p:spPr>
          <a:xfrm>
            <a:off x="486996" y="5202027"/>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Is assumed to act rationally and independently, consistent with the </a:t>
            </a:r>
            <a:r>
              <a:rPr lang="en-US" sz="2000" dirty="0" err="1">
                <a:solidFill>
                  <a:prstClr val="black"/>
                </a:solidFill>
                <a:latin typeface="Alexandria"/>
              </a:rPr>
              <a:t>behaviour</a:t>
            </a:r>
            <a:r>
              <a:rPr lang="en-US" sz="2000" dirty="0">
                <a:solidFill>
                  <a:prstClr val="black"/>
                </a:solidFill>
                <a:latin typeface="Alexandria"/>
              </a:rPr>
              <a:t> of a typical market participant.</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20" name="Arrow: Pentagon 19">
            <a:extLst>
              <a:ext uri="{FF2B5EF4-FFF2-40B4-BE49-F238E27FC236}">
                <a16:creationId xmlns:a16="http://schemas.microsoft.com/office/drawing/2014/main" id="{36D99872-D1BE-9901-132D-117779AECC23}"/>
              </a:ext>
            </a:extLst>
          </p:cNvPr>
          <p:cNvSpPr/>
          <p:nvPr/>
        </p:nvSpPr>
        <p:spPr>
          <a:xfrm>
            <a:off x="486996" y="5995995"/>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concept includes the current owner among those who constitute “the market”.</a:t>
            </a:r>
            <a:endParaRPr kumimoji="0" lang="en-US" sz="2000" i="0" u="none" strike="noStrike" kern="1200" cap="none" spc="0" normalizeH="0" baseline="0" noProof="0" dirty="0">
              <a:ln>
                <a:noFill/>
              </a:ln>
              <a:solidFill>
                <a:prstClr val="white"/>
              </a:solidFill>
              <a:effectLst/>
              <a:uLnTx/>
              <a:uFillTx/>
              <a:latin typeface="Calibri"/>
            </a:endParaRPr>
          </a:p>
        </p:txBody>
      </p:sp>
    </p:spTree>
    <p:extLst>
      <p:ext uri="{BB962C8B-B14F-4D97-AF65-F5344CB8AC3E}">
        <p14:creationId xmlns:p14="http://schemas.microsoft.com/office/powerpoint/2010/main" val="129885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0-#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0-#ppt_w/2"/>
                                          </p:val>
                                        </p:tav>
                                        <p:tav tm="100000">
                                          <p:val>
                                            <p:strVal val="#ppt_x"/>
                                          </p:val>
                                        </p:tav>
                                      </p:tavLst>
                                    </p:anim>
                                    <p:anim calcmode="lin" valueType="num">
                                      <p:cBhvr additive="base">
                                        <p:cTn id="3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0-#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6" grpId="0" animBg="1"/>
      <p:bldP spid="18" grpId="0" animBg="1"/>
      <p:bldP spid="19" grpId="0" animBg="1"/>
      <p:bldP spid="2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2B5D1-1EE9-3E25-0C8A-E8E8513EB4E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489C8DA-5E67-932B-06A5-392C24F6878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2E19800-565D-A9AD-976D-5F16094CA6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4B54C9A-688D-E773-09E0-1531F7B04FCC}"/>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F51E000B-9E3B-9144-DA17-2D471E7905E0}"/>
              </a:ext>
            </a:extLst>
          </p:cNvPr>
          <p:cNvGrpSpPr/>
          <p:nvPr/>
        </p:nvGrpSpPr>
        <p:grpSpPr>
          <a:xfrm>
            <a:off x="3673099" y="1635168"/>
            <a:ext cx="5377911" cy="429097"/>
            <a:chOff x="6119" y="2567410"/>
            <a:chExt cx="2552678" cy="617033"/>
          </a:xfrm>
          <a:solidFill>
            <a:srgbClr val="FFFFEB"/>
          </a:solidFill>
        </p:grpSpPr>
        <p:sp>
          <p:nvSpPr>
            <p:cNvPr id="15" name="Rectangle 14">
              <a:extLst>
                <a:ext uri="{FF2B5EF4-FFF2-40B4-BE49-F238E27FC236}">
                  <a16:creationId xmlns:a16="http://schemas.microsoft.com/office/drawing/2014/main" id="{96782C76-82DD-04FF-94C6-0C0DF71D36EF}"/>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15D8693E-BFE9-78A1-442F-ADB2E4753EED}"/>
                </a:ext>
              </a:extLst>
            </p:cNvPr>
            <p:cNvSpPr txBox="1"/>
            <p:nvPr/>
          </p:nvSpPr>
          <p:spPr>
            <a:xfrm>
              <a:off x="6119" y="2567410"/>
              <a:ext cx="2552678" cy="617033"/>
            </a:xfrm>
            <a:prstGeom prst="flowChartPredefinedProcess">
              <a:avLst/>
            </a:prstGeom>
            <a:grpFill/>
            <a:ln>
              <a:solidFill>
                <a:srgbClr val="FF3399"/>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Alexandria"/>
                  <a:ea typeface="+mn-ea"/>
                  <a:cs typeface="+mn-cs"/>
                </a:rPr>
                <a:t>Element 4: A Willing Buyer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7D155315-F199-E3C3-5677-3F756490385C}"/>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graphicFrame>
        <p:nvGraphicFramePr>
          <p:cNvPr id="2" name="Table 1">
            <a:extLst>
              <a:ext uri="{FF2B5EF4-FFF2-40B4-BE49-F238E27FC236}">
                <a16:creationId xmlns:a16="http://schemas.microsoft.com/office/drawing/2014/main" id="{285ECBAD-8FA6-A137-C321-DD2954E8EF8F}"/>
              </a:ext>
            </a:extLst>
          </p:cNvPr>
          <p:cNvGraphicFramePr>
            <a:graphicFrameLocks noGrp="1"/>
          </p:cNvGraphicFramePr>
          <p:nvPr>
            <p:extLst>
              <p:ext uri="{D42A27DB-BD31-4B8C-83A1-F6EECF244321}">
                <p14:modId xmlns:p14="http://schemas.microsoft.com/office/powerpoint/2010/main" val="1107665776"/>
              </p:ext>
            </p:extLst>
          </p:nvPr>
        </p:nvGraphicFramePr>
        <p:xfrm>
          <a:off x="120771" y="2166780"/>
          <a:ext cx="11956211" cy="2590800"/>
        </p:xfrm>
        <a:graphic>
          <a:graphicData uri="http://schemas.openxmlformats.org/drawingml/2006/table">
            <a:tbl>
              <a:tblPr>
                <a:tableStyleId>{8A107856-5554-42FB-B03E-39F5DBC370BA}</a:tableStyleId>
              </a:tblPr>
              <a:tblGrid>
                <a:gridCol w="5870950">
                  <a:extLst>
                    <a:ext uri="{9D8B030D-6E8A-4147-A177-3AD203B41FA5}">
                      <a16:colId xmlns:a16="http://schemas.microsoft.com/office/drawing/2014/main" val="3545817724"/>
                    </a:ext>
                  </a:extLst>
                </a:gridCol>
                <a:gridCol w="6085261">
                  <a:extLst>
                    <a:ext uri="{9D8B030D-6E8A-4147-A177-3AD203B41FA5}">
                      <a16:colId xmlns:a16="http://schemas.microsoft.com/office/drawing/2014/main" val="2784303961"/>
                    </a:ext>
                  </a:extLst>
                </a:gridCol>
              </a:tblGrid>
              <a:tr h="0">
                <a:tc>
                  <a:txBody>
                    <a:bodyPr/>
                    <a:lstStyle/>
                    <a:p>
                      <a:pPr algn="ctr">
                        <a:buNone/>
                      </a:pPr>
                      <a:r>
                        <a:rPr lang="en-US" sz="2000" b="1" dirty="0">
                          <a:latin typeface="Alexandria"/>
                        </a:rPr>
                        <a:t>A Willing Buyer</a:t>
                      </a:r>
                      <a:endParaRPr lang="en-US" sz="2000" dirty="0">
                        <a:latin typeface="Alexandria"/>
                      </a:endParaRPr>
                    </a:p>
                  </a:txBody>
                  <a:tcPr anchor="ctr"/>
                </a:tc>
                <a:tc>
                  <a:txBody>
                    <a:bodyPr/>
                    <a:lstStyle/>
                    <a:p>
                      <a:pPr algn="ctr">
                        <a:buNone/>
                      </a:pPr>
                      <a:r>
                        <a:rPr lang="en-US" sz="2000" b="1" dirty="0">
                          <a:latin typeface="Alexandria"/>
                        </a:rPr>
                        <a:t>Not a Willing Buyer</a:t>
                      </a:r>
                      <a:endParaRPr lang="en-US" sz="2000" dirty="0">
                        <a:latin typeface="Alexandria"/>
                      </a:endParaRPr>
                    </a:p>
                  </a:txBody>
                  <a:tcPr anchor="ctr"/>
                </a:tc>
                <a:extLst>
                  <a:ext uri="{0D108BD9-81ED-4DB2-BD59-A6C34878D82A}">
                    <a16:rowId xmlns:a16="http://schemas.microsoft.com/office/drawing/2014/main" val="685399762"/>
                  </a:ext>
                </a:extLst>
              </a:tr>
              <a:tr h="0">
                <a:tc>
                  <a:txBody>
                    <a:bodyPr/>
                    <a:lstStyle/>
                    <a:p>
                      <a:pPr>
                        <a:buNone/>
                      </a:pPr>
                      <a:r>
                        <a:rPr lang="en-US" sz="1900" b="1" dirty="0">
                          <a:solidFill>
                            <a:srgbClr val="00B050"/>
                          </a:solidFill>
                          <a:latin typeface="Alexandria"/>
                        </a:rPr>
                        <a:t>✓</a:t>
                      </a:r>
                      <a:r>
                        <a:rPr lang="en-US" sz="1900" dirty="0">
                          <a:latin typeface="Alexandria"/>
                        </a:rPr>
                        <a:t> Motivated to purchase</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Over-eager or excessively enthusiastic</a:t>
                      </a:r>
                    </a:p>
                  </a:txBody>
                  <a:tcPr anchor="ctr">
                    <a:solidFill>
                      <a:schemeClr val="bg1"/>
                    </a:solidFill>
                  </a:tcPr>
                </a:tc>
                <a:extLst>
                  <a:ext uri="{0D108BD9-81ED-4DB2-BD59-A6C34878D82A}">
                    <a16:rowId xmlns:a16="http://schemas.microsoft.com/office/drawing/2014/main" val="1992011454"/>
                  </a:ext>
                </a:extLst>
              </a:tr>
              <a:tr h="0">
                <a:tc>
                  <a:txBody>
                    <a:bodyPr/>
                    <a:lstStyle/>
                    <a:p>
                      <a:pPr>
                        <a:buNone/>
                      </a:pPr>
                      <a:r>
                        <a:rPr lang="en-US" sz="1900" b="1" dirty="0">
                          <a:solidFill>
                            <a:srgbClr val="00B050"/>
                          </a:solidFill>
                          <a:latin typeface="Alexandria"/>
                        </a:rPr>
                        <a:t>✓</a:t>
                      </a:r>
                      <a:r>
                        <a:rPr lang="en-US" sz="1900" dirty="0">
                          <a:latin typeface="Alexandria"/>
                        </a:rPr>
                        <a:t> Not compelled to buy</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Determined to buy at any price</a:t>
                      </a:r>
                    </a:p>
                  </a:txBody>
                  <a:tcPr anchor="ctr">
                    <a:solidFill>
                      <a:schemeClr val="bg1"/>
                    </a:solidFill>
                  </a:tcPr>
                </a:tc>
                <a:extLst>
                  <a:ext uri="{0D108BD9-81ED-4DB2-BD59-A6C34878D82A}">
                    <a16:rowId xmlns:a16="http://schemas.microsoft.com/office/drawing/2014/main" val="4134029954"/>
                  </a:ext>
                </a:extLst>
              </a:tr>
              <a:tr h="0">
                <a:tc>
                  <a:txBody>
                    <a:bodyPr/>
                    <a:lstStyle/>
                    <a:p>
                      <a:pPr>
                        <a:buNone/>
                      </a:pPr>
                      <a:r>
                        <a:rPr lang="en-US" sz="1900" b="1" dirty="0">
                          <a:solidFill>
                            <a:srgbClr val="00B050"/>
                          </a:solidFill>
                          <a:latin typeface="Alexandria"/>
                        </a:rPr>
                        <a:t>✓</a:t>
                      </a:r>
                      <a:r>
                        <a:rPr lang="en-US" sz="1900" dirty="0">
                          <a:latin typeface="Alexandria"/>
                        </a:rPr>
                        <a:t> Purchases in accordance with current market realities</a:t>
                      </a:r>
                    </a:p>
                  </a:txBody>
                  <a:tcPr anchor="ctr">
                    <a:solidFill>
                      <a:schemeClr val="bg1"/>
                    </a:solidFill>
                  </a:tcPr>
                </a:tc>
                <a:tc>
                  <a:txBody>
                    <a:bodyPr/>
                    <a:lstStyle/>
                    <a:p>
                      <a:pPr>
                        <a:buNone/>
                      </a:pPr>
                      <a:r>
                        <a:rPr lang="en-US" sz="1900" b="1" dirty="0">
                          <a:solidFill>
                            <a:srgbClr val="FF0000"/>
                          </a:solidFill>
                          <a:latin typeface="Alexandria"/>
                        </a:rPr>
                        <a:t>✗ </a:t>
                      </a:r>
                      <a:r>
                        <a:rPr lang="en-US" sz="1900" dirty="0">
                          <a:latin typeface="Alexandria"/>
                        </a:rPr>
                        <a:t>Purchases based on an imaginary or hypothetical market</a:t>
                      </a:r>
                    </a:p>
                  </a:txBody>
                  <a:tcPr anchor="ctr">
                    <a:solidFill>
                      <a:schemeClr val="bg1"/>
                    </a:solidFill>
                  </a:tcPr>
                </a:tc>
                <a:extLst>
                  <a:ext uri="{0D108BD9-81ED-4DB2-BD59-A6C34878D82A}">
                    <a16:rowId xmlns:a16="http://schemas.microsoft.com/office/drawing/2014/main" val="1095759902"/>
                  </a:ext>
                </a:extLst>
              </a:tr>
              <a:tr h="0">
                <a:tc>
                  <a:txBody>
                    <a:bodyPr/>
                    <a:lstStyle/>
                    <a:p>
                      <a:pPr>
                        <a:buNone/>
                      </a:pPr>
                      <a:r>
                        <a:rPr lang="en-US" sz="1900" b="1" dirty="0">
                          <a:solidFill>
                            <a:srgbClr val="00B050"/>
                          </a:solidFill>
                          <a:latin typeface="Alexandria"/>
                        </a:rPr>
                        <a:t>✓</a:t>
                      </a:r>
                      <a:r>
                        <a:rPr lang="en-US" sz="1900" dirty="0">
                          <a:latin typeface="Alexandria"/>
                        </a:rPr>
                        <a:t> Pays only what the market requires</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Pays more than the market requires</a:t>
                      </a:r>
                    </a:p>
                  </a:txBody>
                  <a:tcPr anchor="ctr">
                    <a:solidFill>
                      <a:schemeClr val="bg1"/>
                    </a:solidFill>
                  </a:tcPr>
                </a:tc>
                <a:extLst>
                  <a:ext uri="{0D108BD9-81ED-4DB2-BD59-A6C34878D82A}">
                    <a16:rowId xmlns:a16="http://schemas.microsoft.com/office/drawing/2014/main" val="3873163633"/>
                  </a:ext>
                </a:extLst>
              </a:tr>
              <a:tr h="0">
                <a:tc>
                  <a:txBody>
                    <a:bodyPr/>
                    <a:lstStyle/>
                    <a:p>
                      <a:pPr>
                        <a:buNone/>
                      </a:pPr>
                      <a:r>
                        <a:rPr lang="en-US" sz="1900" b="1" dirty="0">
                          <a:solidFill>
                            <a:srgbClr val="00B050"/>
                          </a:solidFill>
                          <a:latin typeface="Alexandria"/>
                        </a:rPr>
                        <a:t>✓</a:t>
                      </a:r>
                      <a:r>
                        <a:rPr lang="en-US" sz="1900" dirty="0">
                          <a:latin typeface="Alexandria"/>
                        </a:rPr>
                        <a:t> Includes the current owner as a potential market participant</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A special purchaser with exceptional or unique circumstances</a:t>
                      </a:r>
                    </a:p>
                  </a:txBody>
                  <a:tcPr anchor="ctr">
                    <a:solidFill>
                      <a:schemeClr val="bg1"/>
                    </a:solidFill>
                  </a:tcPr>
                </a:tc>
                <a:extLst>
                  <a:ext uri="{0D108BD9-81ED-4DB2-BD59-A6C34878D82A}">
                    <a16:rowId xmlns:a16="http://schemas.microsoft.com/office/drawing/2014/main" val="2576647950"/>
                  </a:ext>
                </a:extLst>
              </a:tr>
            </a:tbl>
          </a:graphicData>
        </a:graphic>
      </p:graphicFrame>
      <p:sp>
        <p:nvSpPr>
          <p:cNvPr id="8" name="Arrow: Pentagon 7">
            <a:extLst>
              <a:ext uri="{FF2B5EF4-FFF2-40B4-BE49-F238E27FC236}">
                <a16:creationId xmlns:a16="http://schemas.microsoft.com/office/drawing/2014/main" id="{243385EF-B0C7-ED73-4C09-AB2EA0BDE277}"/>
              </a:ext>
            </a:extLst>
          </p:cNvPr>
          <p:cNvSpPr/>
          <p:nvPr/>
        </p:nvSpPr>
        <p:spPr>
          <a:xfrm>
            <a:off x="125597" y="4860095"/>
            <a:ext cx="11956211" cy="1091068"/>
          </a:xfrm>
          <a:prstGeom prst="homePlate">
            <a:avLst/>
          </a:prstGeom>
          <a:solidFill>
            <a:srgbClr val="FFFFEB"/>
          </a:solidFill>
          <a:ln>
            <a:solidFill>
              <a:srgbClr val="FFE2C5"/>
            </a:solidFill>
          </a:ln>
        </p:spPr>
        <p:txBody>
          <a:bodyPr wrap="square">
            <a:spAutoFit/>
          </a:bodyPr>
          <a:lstStyle/>
          <a:p>
            <a:pPr marL="342900" indent="-342900" algn="justLow">
              <a:lnSpc>
                <a:spcPct val="110000"/>
              </a:lnSpc>
              <a:buFont typeface="Wingdings" panose="05000000000000000000" pitchFamily="2" charset="2"/>
              <a:buChar char="Ø"/>
            </a:pPr>
            <a:r>
              <a:rPr lang="en-US" sz="2000" i="1" dirty="0">
                <a:latin typeface="Alexandria"/>
              </a:rPr>
              <a:t>In the concept of </a:t>
            </a:r>
            <a:r>
              <a:rPr lang="en-US" sz="2000" b="1" i="1" dirty="0">
                <a:latin typeface="Alexandria"/>
              </a:rPr>
              <a:t>Market Value</a:t>
            </a:r>
            <a:r>
              <a:rPr lang="en-US" sz="2000" i="1" dirty="0">
                <a:latin typeface="Alexandria"/>
              </a:rPr>
              <a:t>, </a:t>
            </a:r>
            <a:r>
              <a:rPr lang="en-US" sz="2000" b="1" i="1" dirty="0">
                <a:solidFill>
                  <a:srgbClr val="FF0000"/>
                </a:solidFill>
                <a:latin typeface="Alexandria"/>
              </a:rPr>
              <a:t>no</a:t>
            </a:r>
            <a:r>
              <a:rPr lang="en-US" sz="2000" i="1" dirty="0">
                <a:latin typeface="Alexandria"/>
              </a:rPr>
              <a:t> </a:t>
            </a:r>
            <a:r>
              <a:rPr lang="en-US" sz="2000" b="1" i="1" dirty="0">
                <a:solidFill>
                  <a:srgbClr val="FF0000"/>
                </a:solidFill>
                <a:latin typeface="Alexandria"/>
              </a:rPr>
              <a:t>specific buyer </a:t>
            </a:r>
            <a:r>
              <a:rPr lang="en-US" sz="2000" b="1" i="1" dirty="0">
                <a:latin typeface="Alexandria"/>
              </a:rPr>
              <a:t>is assumed</a:t>
            </a:r>
            <a:r>
              <a:rPr lang="en-US" sz="2000" i="1" dirty="0">
                <a:latin typeface="Alexandria"/>
              </a:rPr>
              <a:t>. Rather, </a:t>
            </a:r>
            <a:r>
              <a:rPr lang="en-US" sz="2000" b="1" i="1" dirty="0">
                <a:latin typeface="Alexandria"/>
              </a:rPr>
              <a:t>the valuation </a:t>
            </a:r>
            <a:r>
              <a:rPr lang="en-US" sz="2000" i="1" dirty="0">
                <a:latin typeface="Alexandria"/>
              </a:rPr>
              <a:t>assumes the </a:t>
            </a:r>
            <a:r>
              <a:rPr lang="en-US" sz="2000" b="1" i="1" dirty="0">
                <a:solidFill>
                  <a:srgbClr val="FF3399"/>
                </a:solidFill>
                <a:latin typeface="Alexandria"/>
              </a:rPr>
              <a:t>presence of a hypothetical willing buyer </a:t>
            </a:r>
            <a:r>
              <a:rPr lang="en-US" sz="2000" i="1" dirty="0">
                <a:latin typeface="Alexandria"/>
              </a:rPr>
              <a:t>who </a:t>
            </a:r>
            <a:r>
              <a:rPr lang="en-US" sz="2000" b="1" i="1" dirty="0">
                <a:latin typeface="Alexandria"/>
              </a:rPr>
              <a:t>represents the rational </a:t>
            </a:r>
            <a:r>
              <a:rPr lang="en-US" sz="2000" b="1" i="1" dirty="0" err="1">
                <a:latin typeface="Alexandria"/>
              </a:rPr>
              <a:t>behaviour</a:t>
            </a:r>
            <a:r>
              <a:rPr lang="en-US" sz="2000" b="1" i="1" dirty="0">
                <a:latin typeface="Alexandria"/>
              </a:rPr>
              <a:t> of typical market participants.</a:t>
            </a:r>
          </a:p>
        </p:txBody>
      </p:sp>
      <p:sp>
        <p:nvSpPr>
          <p:cNvPr id="9" name="Arrow: Pentagon 8">
            <a:extLst>
              <a:ext uri="{FF2B5EF4-FFF2-40B4-BE49-F238E27FC236}">
                <a16:creationId xmlns:a16="http://schemas.microsoft.com/office/drawing/2014/main" id="{1EE51388-3FF7-DC01-2044-042288343C9A}"/>
              </a:ext>
            </a:extLst>
          </p:cNvPr>
          <p:cNvSpPr/>
          <p:nvPr/>
        </p:nvSpPr>
        <p:spPr>
          <a:xfrm>
            <a:off x="117894" y="6025960"/>
            <a:ext cx="11956211" cy="752514"/>
          </a:xfrm>
          <a:prstGeom prst="homePlate">
            <a:avLst/>
          </a:prstGeom>
          <a:solidFill>
            <a:srgbClr val="FFFFEB"/>
          </a:solidFill>
          <a:ln>
            <a:solidFill>
              <a:srgbClr val="FFE2C5"/>
            </a:solidFill>
          </a:ln>
        </p:spPr>
        <p:txBody>
          <a:bodyPr wrap="square">
            <a:spAutoFit/>
          </a:bodyPr>
          <a:lstStyle/>
          <a:p>
            <a:pPr marL="342900" indent="-342900" algn="justLow">
              <a:lnSpc>
                <a:spcPct val="110000"/>
              </a:lnSpc>
              <a:buFont typeface="Wingdings" panose="05000000000000000000" pitchFamily="2" charset="2"/>
              <a:buChar char="Ø"/>
            </a:pPr>
            <a:r>
              <a:rPr lang="en-US" sz="2000" i="1" dirty="0">
                <a:latin typeface="Alexandria"/>
              </a:rPr>
              <a:t>Any price that reflects </a:t>
            </a:r>
            <a:r>
              <a:rPr lang="en-US" sz="2000" b="1" i="1" dirty="0">
                <a:latin typeface="Alexandria"/>
              </a:rPr>
              <a:t>the motivations or circumstances of a particular or special purchaser </a:t>
            </a:r>
            <a:r>
              <a:rPr lang="en-US" sz="2000" i="1" dirty="0">
                <a:latin typeface="Alexandria"/>
              </a:rPr>
              <a:t>does </a:t>
            </a:r>
            <a:r>
              <a:rPr lang="en-US" sz="2000" b="1" i="1" dirty="0">
                <a:latin typeface="Alexandria"/>
              </a:rPr>
              <a:t>not constitute Market Value</a:t>
            </a:r>
            <a:r>
              <a:rPr lang="en-US" sz="2000" i="1" dirty="0">
                <a:latin typeface="Alexandria"/>
              </a:rPr>
              <a:t>, but </a:t>
            </a:r>
            <a:r>
              <a:rPr lang="en-US" sz="2000" b="1" i="1" dirty="0">
                <a:latin typeface="Alexandria"/>
              </a:rPr>
              <a:t>instead</a:t>
            </a:r>
            <a:r>
              <a:rPr lang="en-US" sz="2000" i="1" dirty="0">
                <a:latin typeface="Alexandria"/>
              </a:rPr>
              <a:t> falls within </a:t>
            </a:r>
            <a:r>
              <a:rPr lang="en-US" sz="2000" b="1" i="1" dirty="0">
                <a:latin typeface="Alexandria"/>
              </a:rPr>
              <a:t>Special Value or Synergistic (Marriage) Value.</a:t>
            </a:r>
          </a:p>
        </p:txBody>
      </p:sp>
    </p:spTree>
    <p:extLst>
      <p:ext uri="{BB962C8B-B14F-4D97-AF65-F5344CB8AC3E}">
        <p14:creationId xmlns:p14="http://schemas.microsoft.com/office/powerpoint/2010/main" val="28077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25D8B-9906-0C94-8A95-0B9D8883241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D80E1E3-F6D1-CDAA-4A9E-87157FDC666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E2C170D-7615-8E66-01EC-70865BFE34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2B7CE06-2663-3760-4068-CA7A9361B965}"/>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FA327BFC-9FA2-C36D-0487-7D111EAD9156}"/>
              </a:ext>
            </a:extLst>
          </p:cNvPr>
          <p:cNvGrpSpPr/>
          <p:nvPr/>
        </p:nvGrpSpPr>
        <p:grpSpPr>
          <a:xfrm>
            <a:off x="3673099" y="1652421"/>
            <a:ext cx="5377911" cy="429097"/>
            <a:chOff x="6119" y="2567410"/>
            <a:chExt cx="2552678" cy="617033"/>
          </a:xfrm>
          <a:solidFill>
            <a:srgbClr val="FFFFEB"/>
          </a:solidFill>
        </p:grpSpPr>
        <p:sp>
          <p:nvSpPr>
            <p:cNvPr id="15" name="Rectangle 14">
              <a:extLst>
                <a:ext uri="{FF2B5EF4-FFF2-40B4-BE49-F238E27FC236}">
                  <a16:creationId xmlns:a16="http://schemas.microsoft.com/office/drawing/2014/main" id="{95E08E38-E61D-D98E-45DA-6F62250CDC92}"/>
                </a:ext>
              </a:extLst>
            </p:cNvPr>
            <p:cNvSpPr/>
            <p:nvPr/>
          </p:nvSpPr>
          <p:spPr>
            <a:xfrm>
              <a:off x="6119" y="2567410"/>
              <a:ext cx="2552678" cy="617033"/>
            </a:xfrm>
            <a:prstGeom prst="flowChartPredefinedProcess">
              <a:avLst/>
            </a:prstGeom>
            <a:grpFill/>
            <a:ln>
              <a:solidFill>
                <a:srgbClr val="BF95D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C23E1A0B-0D1F-3E39-8E9A-5972EBB7F87E}"/>
                </a:ext>
              </a:extLst>
            </p:cNvPr>
            <p:cNvSpPr txBox="1"/>
            <p:nvPr/>
          </p:nvSpPr>
          <p:spPr>
            <a:xfrm>
              <a:off x="6119" y="2567410"/>
              <a:ext cx="2552678" cy="617033"/>
            </a:xfrm>
            <a:prstGeom prst="flowChartPredefinedProcess">
              <a:avLst/>
            </a:prstGeom>
            <a:grpFill/>
            <a:ln>
              <a:solidFill>
                <a:srgbClr val="BF95DF"/>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7030A0"/>
                  </a:solidFill>
                  <a:latin typeface="Alexandria"/>
                </a:rPr>
                <a:t>Element 5: A </a:t>
              </a:r>
              <a:r>
                <a:rPr kumimoji="0" lang="en-US" sz="2000" b="1" i="0" u="none" strike="noStrike" kern="1200" cap="none" spc="0" normalizeH="0" baseline="0" noProof="0" dirty="0">
                  <a:ln>
                    <a:noFill/>
                  </a:ln>
                  <a:solidFill>
                    <a:srgbClr val="7030A0"/>
                  </a:solidFill>
                  <a:effectLst/>
                  <a:uLnTx/>
                  <a:uFillTx/>
                  <a:latin typeface="Alexandria"/>
                  <a:ea typeface="+mn-ea"/>
                  <a:cs typeface="+mn-cs"/>
                </a:rPr>
                <a:t>Willing Seller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23D024A4-3987-FED2-B653-28168E1A2915}"/>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7" name="Arrow: Pentagon 6">
            <a:extLst>
              <a:ext uri="{FF2B5EF4-FFF2-40B4-BE49-F238E27FC236}">
                <a16:creationId xmlns:a16="http://schemas.microsoft.com/office/drawing/2014/main" id="{9858B396-F94F-CCF1-7314-900B0F804CAC}"/>
              </a:ext>
            </a:extLst>
          </p:cNvPr>
          <p:cNvSpPr/>
          <p:nvPr/>
        </p:nvSpPr>
        <p:spPr>
          <a:xfrm>
            <a:off x="486996" y="2191950"/>
            <a:ext cx="9953281"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Motivated to sell on market terms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Arrow: Pentagon 13">
            <a:extLst>
              <a:ext uri="{FF2B5EF4-FFF2-40B4-BE49-F238E27FC236}">
                <a16:creationId xmlns:a16="http://schemas.microsoft.com/office/drawing/2014/main" id="{1C8B306F-F57A-E651-5029-E28D5179686B}"/>
              </a:ext>
            </a:extLst>
          </p:cNvPr>
          <p:cNvSpPr/>
          <p:nvPr/>
        </p:nvSpPr>
        <p:spPr>
          <a:xfrm>
            <a:off x="486996" y="2924902"/>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Seeks the best price achievable in the open market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0C5D27B7-E8F1-ED96-9A29-6FC7B9F6EC44}"/>
              </a:ext>
            </a:extLst>
          </p:cNvPr>
          <p:cNvSpPr/>
          <p:nvPr/>
        </p:nvSpPr>
        <p:spPr>
          <a:xfrm>
            <a:off x="486996" y="3657854"/>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A hypothetical seller</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Arrow: Pentagon 17">
            <a:extLst>
              <a:ext uri="{FF2B5EF4-FFF2-40B4-BE49-F238E27FC236}">
                <a16:creationId xmlns:a16="http://schemas.microsoft.com/office/drawing/2014/main" id="{10FE98C0-F737-E3B4-559F-10F0B5AFB995}"/>
              </a:ext>
            </a:extLst>
          </p:cNvPr>
          <p:cNvSpPr/>
          <p:nvPr/>
        </p:nvSpPr>
        <p:spPr>
          <a:xfrm>
            <a:off x="486996" y="4408059"/>
            <a:ext cx="9953280"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Not constrained by personal circumstances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6167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0-#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6" grpId="0"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6E860-1EC3-3927-C0AC-854DE0BE19C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03AC22D-F818-CFFD-64E0-B6C04109614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9BBDA62-2C57-4586-143A-73959E1E9F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6A92D5-0CE8-072C-E5DB-6AE761641DBE}"/>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sp>
        <p:nvSpPr>
          <p:cNvPr id="4" name="TextBox 3">
            <a:extLst>
              <a:ext uri="{FF2B5EF4-FFF2-40B4-BE49-F238E27FC236}">
                <a16:creationId xmlns:a16="http://schemas.microsoft.com/office/drawing/2014/main" id="{6BB97003-5B26-08C0-2E56-31CEA8F6D8E4}"/>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graphicFrame>
        <p:nvGraphicFramePr>
          <p:cNvPr id="2" name="Table 1">
            <a:extLst>
              <a:ext uri="{FF2B5EF4-FFF2-40B4-BE49-F238E27FC236}">
                <a16:creationId xmlns:a16="http://schemas.microsoft.com/office/drawing/2014/main" id="{3879C342-0F50-1865-12B6-D5E8DD9999C6}"/>
              </a:ext>
            </a:extLst>
          </p:cNvPr>
          <p:cNvGraphicFramePr>
            <a:graphicFrameLocks noGrp="1"/>
          </p:cNvGraphicFramePr>
          <p:nvPr>
            <p:extLst>
              <p:ext uri="{D42A27DB-BD31-4B8C-83A1-F6EECF244321}">
                <p14:modId xmlns:p14="http://schemas.microsoft.com/office/powerpoint/2010/main" val="1073504270"/>
              </p:ext>
            </p:extLst>
          </p:nvPr>
        </p:nvGraphicFramePr>
        <p:xfrm>
          <a:off x="120771" y="2166780"/>
          <a:ext cx="11956211" cy="1920240"/>
        </p:xfrm>
        <a:graphic>
          <a:graphicData uri="http://schemas.openxmlformats.org/drawingml/2006/table">
            <a:tbl>
              <a:tblPr>
                <a:tableStyleId>{8A107856-5554-42FB-B03E-39F5DBC370BA}</a:tableStyleId>
              </a:tblPr>
              <a:tblGrid>
                <a:gridCol w="5870950">
                  <a:extLst>
                    <a:ext uri="{9D8B030D-6E8A-4147-A177-3AD203B41FA5}">
                      <a16:colId xmlns:a16="http://schemas.microsoft.com/office/drawing/2014/main" val="3545817724"/>
                    </a:ext>
                  </a:extLst>
                </a:gridCol>
                <a:gridCol w="6085261">
                  <a:extLst>
                    <a:ext uri="{9D8B030D-6E8A-4147-A177-3AD203B41FA5}">
                      <a16:colId xmlns:a16="http://schemas.microsoft.com/office/drawing/2014/main" val="2784303961"/>
                    </a:ext>
                  </a:extLst>
                </a:gridCol>
              </a:tblGrid>
              <a:tr h="0">
                <a:tc>
                  <a:txBody>
                    <a:bodyPr/>
                    <a:lstStyle/>
                    <a:p>
                      <a:pPr algn="ctr">
                        <a:buNone/>
                      </a:pPr>
                      <a:r>
                        <a:rPr lang="en-US" sz="2000" b="1" dirty="0">
                          <a:latin typeface="Alexandria"/>
                        </a:rPr>
                        <a:t>A Willing Seller</a:t>
                      </a:r>
                      <a:endParaRPr lang="en-US" sz="2000" dirty="0">
                        <a:latin typeface="Alexandria"/>
                      </a:endParaRPr>
                    </a:p>
                  </a:txBody>
                  <a:tcPr anchor="ctr"/>
                </a:tc>
                <a:tc>
                  <a:txBody>
                    <a:bodyPr/>
                    <a:lstStyle/>
                    <a:p>
                      <a:pPr algn="ctr">
                        <a:buNone/>
                      </a:pPr>
                      <a:r>
                        <a:rPr lang="en-US" sz="2000" b="1" dirty="0">
                          <a:latin typeface="Alexandria"/>
                        </a:rPr>
                        <a:t>Not a Willing Seller</a:t>
                      </a:r>
                      <a:endParaRPr lang="en-US" sz="2000" dirty="0">
                        <a:latin typeface="Alexandria"/>
                      </a:endParaRPr>
                    </a:p>
                  </a:txBody>
                  <a:tcPr anchor="ctr"/>
                </a:tc>
                <a:extLst>
                  <a:ext uri="{0D108BD9-81ED-4DB2-BD59-A6C34878D82A}">
                    <a16:rowId xmlns:a16="http://schemas.microsoft.com/office/drawing/2014/main" val="685399762"/>
                  </a:ext>
                </a:extLst>
              </a:tr>
              <a:tr h="0">
                <a:tc>
                  <a:txBody>
                    <a:bodyPr/>
                    <a:lstStyle/>
                    <a:p>
                      <a:pPr>
                        <a:buNone/>
                      </a:pPr>
                      <a:r>
                        <a:rPr lang="en-US" sz="1900" b="1" dirty="0">
                          <a:solidFill>
                            <a:srgbClr val="00B050"/>
                          </a:solidFill>
                          <a:latin typeface="Alexandria"/>
                        </a:rPr>
                        <a:t>✓</a:t>
                      </a:r>
                      <a:r>
                        <a:rPr lang="en-US" sz="1900" dirty="0">
                          <a:latin typeface="Alexandria"/>
                        </a:rPr>
                        <a:t> Motivated to sell on market terms</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Over-eager to sell</a:t>
                      </a:r>
                    </a:p>
                  </a:txBody>
                  <a:tcPr anchor="ctr">
                    <a:solidFill>
                      <a:schemeClr val="bg1"/>
                    </a:solidFill>
                  </a:tcPr>
                </a:tc>
                <a:extLst>
                  <a:ext uri="{0D108BD9-81ED-4DB2-BD59-A6C34878D82A}">
                    <a16:rowId xmlns:a16="http://schemas.microsoft.com/office/drawing/2014/main" val="1992011454"/>
                  </a:ext>
                </a:extLst>
              </a:tr>
              <a:tr h="0">
                <a:tc>
                  <a:txBody>
                    <a:bodyPr/>
                    <a:lstStyle/>
                    <a:p>
                      <a:pPr>
                        <a:buNone/>
                      </a:pPr>
                      <a:r>
                        <a:rPr lang="en-US" sz="1900" b="1" dirty="0">
                          <a:solidFill>
                            <a:srgbClr val="00B050"/>
                          </a:solidFill>
                          <a:latin typeface="Alexandria"/>
                        </a:rPr>
                        <a:t>✓</a:t>
                      </a:r>
                      <a:r>
                        <a:rPr lang="en-US" sz="1900" dirty="0">
                          <a:latin typeface="Alexandria"/>
                        </a:rPr>
                        <a:t> Seeks the best price achievable in the open market</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Forced or compelled to sell at any price</a:t>
                      </a:r>
                    </a:p>
                  </a:txBody>
                  <a:tcPr anchor="ctr">
                    <a:solidFill>
                      <a:schemeClr val="bg1"/>
                    </a:solidFill>
                  </a:tcPr>
                </a:tc>
                <a:extLst>
                  <a:ext uri="{0D108BD9-81ED-4DB2-BD59-A6C34878D82A}">
                    <a16:rowId xmlns:a16="http://schemas.microsoft.com/office/drawing/2014/main" val="4134029954"/>
                  </a:ext>
                </a:extLst>
              </a:tr>
              <a:tr h="0">
                <a:tc>
                  <a:txBody>
                    <a:bodyPr/>
                    <a:lstStyle/>
                    <a:p>
                      <a:pPr>
                        <a:buNone/>
                      </a:pPr>
                      <a:r>
                        <a:rPr lang="en-US" sz="1900" b="1" dirty="0">
                          <a:solidFill>
                            <a:srgbClr val="00B050"/>
                          </a:solidFill>
                          <a:latin typeface="Alexandria"/>
                        </a:rPr>
                        <a:t>✓</a:t>
                      </a:r>
                      <a:r>
                        <a:rPr lang="en-US" sz="1900" dirty="0">
                          <a:latin typeface="Alexandria"/>
                        </a:rPr>
                        <a:t> A hypothetical seller</a:t>
                      </a:r>
                    </a:p>
                  </a:txBody>
                  <a:tcPr anchor="ctr">
                    <a:solidFill>
                      <a:schemeClr val="bg1"/>
                    </a:solidFill>
                  </a:tcPr>
                </a:tc>
                <a:tc>
                  <a:txBody>
                    <a:bodyPr/>
                    <a:lstStyle/>
                    <a:p>
                      <a:pPr>
                        <a:buNone/>
                      </a:pPr>
                      <a:r>
                        <a:rPr lang="en-US" sz="1900" b="1" dirty="0">
                          <a:solidFill>
                            <a:srgbClr val="FF0000"/>
                          </a:solidFill>
                          <a:latin typeface="Alexandria"/>
                        </a:rPr>
                        <a:t>✗ </a:t>
                      </a:r>
                      <a:r>
                        <a:rPr lang="en-US" sz="1900" dirty="0">
                          <a:latin typeface="Alexandria"/>
                        </a:rPr>
                        <a:t>Prepared to hold out for an unreasonable price</a:t>
                      </a:r>
                    </a:p>
                  </a:txBody>
                  <a:tcPr anchor="ctr">
                    <a:solidFill>
                      <a:schemeClr val="bg1"/>
                    </a:solidFill>
                  </a:tcPr>
                </a:tc>
                <a:extLst>
                  <a:ext uri="{0D108BD9-81ED-4DB2-BD59-A6C34878D82A}">
                    <a16:rowId xmlns:a16="http://schemas.microsoft.com/office/drawing/2014/main" val="1095759902"/>
                  </a:ext>
                </a:extLst>
              </a:tr>
              <a:tr h="0">
                <a:tc>
                  <a:txBody>
                    <a:bodyPr/>
                    <a:lstStyle/>
                    <a:p>
                      <a:pPr>
                        <a:buNone/>
                      </a:pPr>
                      <a:r>
                        <a:rPr lang="en-US" sz="1900" b="1" dirty="0">
                          <a:solidFill>
                            <a:srgbClr val="00B050"/>
                          </a:solidFill>
                          <a:latin typeface="Alexandria"/>
                        </a:rPr>
                        <a:t>✓</a:t>
                      </a:r>
                      <a:r>
                        <a:rPr lang="en-US" sz="1900" dirty="0">
                          <a:latin typeface="Alexandria"/>
                        </a:rPr>
                        <a:t> Not constrained by personal circumstances</a:t>
                      </a:r>
                    </a:p>
                  </a:txBody>
                  <a:tcPr anchor="ctr">
                    <a:solidFill>
                      <a:schemeClr val="bg1"/>
                    </a:solidFill>
                  </a:tcPr>
                </a:tc>
                <a:tc>
                  <a:txBody>
                    <a:bodyPr/>
                    <a:lstStyle/>
                    <a:p>
                      <a:pPr>
                        <a:buNone/>
                      </a:pPr>
                      <a:r>
                        <a:rPr lang="en-US" sz="1900" b="1" dirty="0">
                          <a:solidFill>
                            <a:srgbClr val="FF0000"/>
                          </a:solidFill>
                          <a:latin typeface="Alexandria"/>
                        </a:rPr>
                        <a:t>✗</a:t>
                      </a:r>
                      <a:r>
                        <a:rPr lang="en-US" sz="1900" dirty="0">
                          <a:latin typeface="Alexandria"/>
                        </a:rPr>
                        <a:t> Personal circumstances influence the decision</a:t>
                      </a:r>
                    </a:p>
                  </a:txBody>
                  <a:tcPr anchor="ctr">
                    <a:solidFill>
                      <a:schemeClr val="bg1"/>
                    </a:solidFill>
                  </a:tcPr>
                </a:tc>
                <a:extLst>
                  <a:ext uri="{0D108BD9-81ED-4DB2-BD59-A6C34878D82A}">
                    <a16:rowId xmlns:a16="http://schemas.microsoft.com/office/drawing/2014/main" val="2576647950"/>
                  </a:ext>
                </a:extLst>
              </a:tr>
            </a:tbl>
          </a:graphicData>
        </a:graphic>
      </p:graphicFrame>
      <p:sp>
        <p:nvSpPr>
          <p:cNvPr id="8" name="Arrow: Pentagon 7">
            <a:extLst>
              <a:ext uri="{FF2B5EF4-FFF2-40B4-BE49-F238E27FC236}">
                <a16:creationId xmlns:a16="http://schemas.microsoft.com/office/drawing/2014/main" id="{129CF13D-7AFB-39DD-7252-F34AD4355BF6}"/>
              </a:ext>
            </a:extLst>
          </p:cNvPr>
          <p:cNvSpPr/>
          <p:nvPr/>
        </p:nvSpPr>
        <p:spPr>
          <a:xfrm>
            <a:off x="117894" y="4460064"/>
            <a:ext cx="11956211" cy="413959"/>
          </a:xfrm>
          <a:prstGeom prst="homePlate">
            <a:avLst/>
          </a:prstGeom>
          <a:solidFill>
            <a:srgbClr val="FFFFEB"/>
          </a:solidFill>
          <a:ln>
            <a:solidFill>
              <a:srgbClr val="FFE2C5"/>
            </a:solidFill>
          </a:ln>
        </p:spPr>
        <p:txBody>
          <a:bodyPr wrap="square">
            <a:spAutoFit/>
          </a:bodyPr>
          <a:lstStyle/>
          <a:p>
            <a:pPr marL="342900" lvl="0" indent="-342900" algn="justLow">
              <a:lnSpc>
                <a:spcPct val="110000"/>
              </a:lnSpc>
              <a:buFont typeface="Wingdings" panose="05000000000000000000" pitchFamily="2" charset="2"/>
              <a:buChar char="Ø"/>
            </a:pPr>
            <a:r>
              <a:rPr lang="en-US" sz="2000" b="1" i="1" dirty="0">
                <a:solidFill>
                  <a:prstClr val="black"/>
                </a:solidFill>
                <a:latin typeface="Alexandria"/>
              </a:rPr>
              <a:t>The willing seller </a:t>
            </a:r>
            <a:r>
              <a:rPr lang="en-US" sz="2000" i="1" dirty="0">
                <a:solidFill>
                  <a:prstClr val="black"/>
                </a:solidFill>
                <a:latin typeface="Alexandria"/>
              </a:rPr>
              <a:t>is a </a:t>
            </a:r>
            <a:r>
              <a:rPr lang="en-US" sz="2000" b="1" i="1" dirty="0">
                <a:solidFill>
                  <a:prstClr val="black"/>
                </a:solidFill>
                <a:latin typeface="Alexandria"/>
              </a:rPr>
              <a:t>hypothetical owner, </a:t>
            </a:r>
            <a:r>
              <a:rPr lang="en-US" sz="2000" i="1" dirty="0">
                <a:solidFill>
                  <a:srgbClr val="FF0000"/>
                </a:solidFill>
                <a:latin typeface="Alexandria"/>
              </a:rPr>
              <a:t>not</a:t>
            </a:r>
            <a:r>
              <a:rPr lang="en-US" sz="2000" i="1" dirty="0">
                <a:solidFill>
                  <a:prstClr val="black"/>
                </a:solidFill>
                <a:latin typeface="Alexandria"/>
              </a:rPr>
              <a:t> the </a:t>
            </a:r>
            <a:r>
              <a:rPr lang="en-US" sz="2000" i="1" dirty="0">
                <a:solidFill>
                  <a:srgbClr val="FF0000"/>
                </a:solidFill>
                <a:latin typeface="Alexandria"/>
              </a:rPr>
              <a:t>actual owner of the asset.</a:t>
            </a:r>
            <a:endParaRPr kumimoji="0" lang="en-US" sz="2000" b="1" i="1" u="none" strike="noStrike" kern="1200" cap="none" spc="0" normalizeH="0" baseline="0" noProof="0" dirty="0">
              <a:ln>
                <a:noFill/>
              </a:ln>
              <a:solidFill>
                <a:srgbClr val="FF0000"/>
              </a:solidFill>
              <a:effectLst/>
              <a:uLnTx/>
              <a:uFillTx/>
              <a:latin typeface="Alexandria"/>
            </a:endParaRPr>
          </a:p>
        </p:txBody>
      </p:sp>
      <p:sp>
        <p:nvSpPr>
          <p:cNvPr id="9" name="Arrow: Pentagon 8">
            <a:extLst>
              <a:ext uri="{FF2B5EF4-FFF2-40B4-BE49-F238E27FC236}">
                <a16:creationId xmlns:a16="http://schemas.microsoft.com/office/drawing/2014/main" id="{6231D1B0-326F-0828-D4AF-8085C952FDA2}"/>
              </a:ext>
            </a:extLst>
          </p:cNvPr>
          <p:cNvSpPr/>
          <p:nvPr/>
        </p:nvSpPr>
        <p:spPr>
          <a:xfrm>
            <a:off x="117894" y="5288172"/>
            <a:ext cx="11956211" cy="413959"/>
          </a:xfrm>
          <a:prstGeom prst="homePlate">
            <a:avLst/>
          </a:prstGeom>
          <a:solidFill>
            <a:srgbClr val="FFFFEB"/>
          </a:solidFill>
          <a:ln>
            <a:solidFill>
              <a:srgbClr val="FFE2C5"/>
            </a:solidFill>
          </a:ln>
        </p:spPr>
        <p:txBody>
          <a:bodyPr wrap="square">
            <a:spAutoFit/>
          </a:bodyPr>
          <a:lstStyle/>
          <a:p>
            <a:pPr marL="342900" lvl="0" indent="-342900" algn="justLow">
              <a:lnSpc>
                <a:spcPct val="110000"/>
              </a:lnSpc>
              <a:buFont typeface="Wingdings" panose="05000000000000000000" pitchFamily="2" charset="2"/>
              <a:buChar char="Ø"/>
            </a:pPr>
            <a:r>
              <a:rPr lang="en-US" sz="2000" b="1" i="1" dirty="0">
                <a:solidFill>
                  <a:prstClr val="black"/>
                </a:solidFill>
                <a:latin typeface="Alexandria"/>
              </a:rPr>
              <a:t>The factual or personal circumstances of the actual owner </a:t>
            </a:r>
            <a:r>
              <a:rPr lang="en-US" sz="2000" i="1" dirty="0">
                <a:solidFill>
                  <a:prstClr val="black"/>
                </a:solidFill>
                <a:latin typeface="Alexandria"/>
              </a:rPr>
              <a:t>are </a:t>
            </a:r>
            <a:r>
              <a:rPr lang="en-US" sz="2000" b="1" i="1" dirty="0">
                <a:solidFill>
                  <a:srgbClr val="FF0000"/>
                </a:solidFill>
                <a:latin typeface="Alexandria"/>
              </a:rPr>
              <a:t>disregarded in this context</a:t>
            </a:r>
            <a:r>
              <a:rPr lang="en-US" sz="2000" i="1" dirty="0">
                <a:solidFill>
                  <a:prstClr val="black"/>
                </a:solidFill>
                <a:latin typeface="Alexandria"/>
              </a:rPr>
              <a:t>.</a:t>
            </a:r>
            <a:endParaRPr kumimoji="0" lang="en-US" sz="2000" b="1" i="1" u="none" strike="noStrike" kern="1200" cap="none" spc="0" normalizeH="0" baseline="0" noProof="0" dirty="0">
              <a:ln>
                <a:noFill/>
              </a:ln>
              <a:solidFill>
                <a:prstClr val="black"/>
              </a:solidFill>
              <a:effectLst/>
              <a:uLnTx/>
              <a:uFillTx/>
              <a:latin typeface="Alexandria"/>
              <a:ea typeface="+mn-ea"/>
              <a:cs typeface="+mn-cs"/>
            </a:endParaRPr>
          </a:p>
        </p:txBody>
      </p:sp>
      <p:grpSp>
        <p:nvGrpSpPr>
          <p:cNvPr id="7" name="Group 6">
            <a:extLst>
              <a:ext uri="{FF2B5EF4-FFF2-40B4-BE49-F238E27FC236}">
                <a16:creationId xmlns:a16="http://schemas.microsoft.com/office/drawing/2014/main" id="{B057F0DE-1A44-CFAB-3C8E-1023111203CE}"/>
              </a:ext>
            </a:extLst>
          </p:cNvPr>
          <p:cNvGrpSpPr/>
          <p:nvPr/>
        </p:nvGrpSpPr>
        <p:grpSpPr>
          <a:xfrm>
            <a:off x="3673099" y="1652421"/>
            <a:ext cx="5377911" cy="429097"/>
            <a:chOff x="6119" y="2567410"/>
            <a:chExt cx="2552678" cy="617033"/>
          </a:xfrm>
          <a:solidFill>
            <a:srgbClr val="FFFFEB"/>
          </a:solidFill>
        </p:grpSpPr>
        <p:sp>
          <p:nvSpPr>
            <p:cNvPr id="10" name="Rectangle 14">
              <a:extLst>
                <a:ext uri="{FF2B5EF4-FFF2-40B4-BE49-F238E27FC236}">
                  <a16:creationId xmlns:a16="http://schemas.microsoft.com/office/drawing/2014/main" id="{8E49F5E8-3D77-09FC-F6EA-197EFEC360CB}"/>
                </a:ext>
              </a:extLst>
            </p:cNvPr>
            <p:cNvSpPr/>
            <p:nvPr/>
          </p:nvSpPr>
          <p:spPr>
            <a:xfrm>
              <a:off x="6119" y="2567410"/>
              <a:ext cx="2552678" cy="617033"/>
            </a:xfrm>
            <a:prstGeom prst="flowChartPredefinedProcess">
              <a:avLst/>
            </a:prstGeom>
            <a:grpFill/>
            <a:ln>
              <a:solidFill>
                <a:srgbClr val="BF95D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09F13886-7252-60F8-3431-7C47D4631AA9}"/>
                </a:ext>
              </a:extLst>
            </p:cNvPr>
            <p:cNvSpPr txBox="1"/>
            <p:nvPr/>
          </p:nvSpPr>
          <p:spPr>
            <a:xfrm>
              <a:off x="6119" y="2567410"/>
              <a:ext cx="2552678" cy="617033"/>
            </a:xfrm>
            <a:prstGeom prst="flowChartPredefinedProcess">
              <a:avLst/>
            </a:prstGeom>
            <a:grpFill/>
            <a:ln>
              <a:solidFill>
                <a:srgbClr val="BF95DF"/>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7030A0"/>
                  </a:solidFill>
                  <a:latin typeface="Alexandria"/>
                </a:rPr>
                <a:t>Element 5: A </a:t>
              </a:r>
              <a:r>
                <a:rPr kumimoji="0" lang="en-US" sz="2000" b="1" i="0" u="none" strike="noStrike" kern="1200" cap="none" spc="0" normalizeH="0" baseline="0" noProof="0" dirty="0">
                  <a:ln>
                    <a:noFill/>
                  </a:ln>
                  <a:solidFill>
                    <a:srgbClr val="7030A0"/>
                  </a:solidFill>
                  <a:effectLst/>
                  <a:uLnTx/>
                  <a:uFillTx/>
                  <a:latin typeface="Alexandria"/>
                  <a:ea typeface="+mn-ea"/>
                  <a:cs typeface="+mn-cs"/>
                </a:rPr>
                <a:t>Willing Seller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12" name="Arrow: Pentagon 11">
            <a:extLst>
              <a:ext uri="{FF2B5EF4-FFF2-40B4-BE49-F238E27FC236}">
                <a16:creationId xmlns:a16="http://schemas.microsoft.com/office/drawing/2014/main" id="{8C2627C9-B892-544F-B417-ADF6E11EC2D4}"/>
              </a:ext>
            </a:extLst>
          </p:cNvPr>
          <p:cNvSpPr/>
          <p:nvPr/>
        </p:nvSpPr>
        <p:spPr>
          <a:xfrm>
            <a:off x="117893" y="6025960"/>
            <a:ext cx="11956211" cy="752514"/>
          </a:xfrm>
          <a:prstGeom prst="homePlate">
            <a:avLst/>
          </a:prstGeom>
          <a:solidFill>
            <a:srgbClr val="FFFFEB"/>
          </a:solidFill>
          <a:ln>
            <a:solidFill>
              <a:srgbClr val="FFE2C5"/>
            </a:solidFill>
          </a:ln>
        </p:spPr>
        <p:txBody>
          <a:bodyPr wrap="square">
            <a:spAutoFit/>
          </a:bodyPr>
          <a:lstStyle/>
          <a:p>
            <a:pPr marL="342900" lvl="0" indent="-342900" algn="justLow">
              <a:lnSpc>
                <a:spcPct val="110000"/>
              </a:lnSpc>
              <a:buFont typeface="Wingdings" panose="05000000000000000000" pitchFamily="2" charset="2"/>
              <a:buChar char="Ø"/>
            </a:pPr>
            <a:r>
              <a:rPr lang="en-US" sz="2000" b="1" i="1" dirty="0">
                <a:solidFill>
                  <a:prstClr val="black"/>
                </a:solidFill>
                <a:latin typeface="Alexandria"/>
              </a:rPr>
              <a:t>The willing seller </a:t>
            </a:r>
            <a:r>
              <a:rPr lang="en-US" sz="2000" i="1" dirty="0">
                <a:solidFill>
                  <a:prstClr val="black"/>
                </a:solidFill>
                <a:latin typeface="Alexandria"/>
              </a:rPr>
              <a:t>is prepared to sell </a:t>
            </a:r>
            <a:r>
              <a:rPr lang="en-US" sz="2000" b="1" i="1" dirty="0">
                <a:solidFill>
                  <a:prstClr val="black"/>
                </a:solidFill>
                <a:latin typeface="Alexandria"/>
              </a:rPr>
              <a:t>at the best price obtainable in the open market, </a:t>
            </a:r>
            <a:r>
              <a:rPr lang="en-US" sz="2000" i="1" dirty="0">
                <a:solidFill>
                  <a:prstClr val="black"/>
                </a:solidFill>
                <a:latin typeface="Alexandria"/>
              </a:rPr>
              <a:t>whatever that price may be.</a:t>
            </a:r>
            <a:endParaRPr kumimoji="0" lang="en-US" sz="2000" i="1"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4000045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1FBA0-0F00-44F0-D729-B04BC078ED1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E72F370-9596-FE8C-F1DA-CD90C4C0984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2A489B8-1392-B2EE-24EF-D9597DD9D3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9A88E12-D1BB-F50B-7BA7-1718601B5C71}"/>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sp>
        <p:nvSpPr>
          <p:cNvPr id="2" name="TextBox 1">
            <a:extLst>
              <a:ext uri="{FF2B5EF4-FFF2-40B4-BE49-F238E27FC236}">
                <a16:creationId xmlns:a16="http://schemas.microsoft.com/office/drawing/2014/main" id="{C7EF055E-7BA2-65BB-8BE7-0D2B832F001B}"/>
              </a:ext>
            </a:extLst>
          </p:cNvPr>
          <p:cNvSpPr txBox="1"/>
          <p:nvPr/>
        </p:nvSpPr>
        <p:spPr>
          <a:xfrm>
            <a:off x="180431" y="2218118"/>
            <a:ext cx="11861752" cy="833305"/>
          </a:xfrm>
          <a:prstGeom prst="rect">
            <a:avLst/>
          </a:prstGeom>
          <a:solidFill>
            <a:schemeClr val="bg1"/>
          </a:solidFill>
        </p:spPr>
        <p:txBody>
          <a:bodyPr wrap="square">
            <a:spAutoFit/>
          </a:bodyPr>
          <a:lstStyle/>
          <a:p>
            <a:pPr lvl="0">
              <a:lnSpc>
                <a:spcPct val="125000"/>
              </a:lnSpc>
              <a:defRPr/>
            </a:pPr>
            <a:r>
              <a:rPr lang="en-US" sz="2000" b="1" dirty="0">
                <a:solidFill>
                  <a:prstClr val="black"/>
                </a:solidFill>
                <a:latin typeface="Alexandria"/>
              </a:rPr>
              <a:t>A transaction </a:t>
            </a:r>
            <a:r>
              <a:rPr lang="en-US" sz="2000" dirty="0">
                <a:solidFill>
                  <a:prstClr val="black"/>
                </a:solidFill>
                <a:latin typeface="Alexandria"/>
              </a:rPr>
              <a:t>between parties </a:t>
            </a:r>
            <a:r>
              <a:rPr lang="en-US" sz="2000" dirty="0">
                <a:solidFill>
                  <a:srgbClr val="FF0000"/>
                </a:solidFill>
                <a:latin typeface="Alexandria"/>
              </a:rPr>
              <a:t>who do not have any special or particular relationship </a:t>
            </a:r>
            <a:r>
              <a:rPr lang="en-US" sz="2000" dirty="0">
                <a:solidFill>
                  <a:prstClr val="black"/>
                </a:solidFill>
                <a:latin typeface="Alexandria"/>
              </a:rPr>
              <a:t>that might result in a price not being market-determined or being inflated.</a:t>
            </a:r>
            <a:endParaRPr kumimoji="0" lang="en-US" sz="2000" i="0" u="none" strike="noStrike" kern="1200" cap="none" spc="0" normalizeH="0" baseline="0" noProof="0" dirty="0">
              <a:ln>
                <a:noFill/>
              </a:ln>
              <a:solidFill>
                <a:prstClr val="black"/>
              </a:solidFill>
              <a:effectLst/>
              <a:uLnTx/>
              <a:uFillTx/>
              <a:latin typeface="Alexandria"/>
            </a:endParaRPr>
          </a:p>
        </p:txBody>
      </p:sp>
      <p:grpSp>
        <p:nvGrpSpPr>
          <p:cNvPr id="13" name="Group 12">
            <a:extLst>
              <a:ext uri="{FF2B5EF4-FFF2-40B4-BE49-F238E27FC236}">
                <a16:creationId xmlns:a16="http://schemas.microsoft.com/office/drawing/2014/main" id="{1F9016B8-2A24-1B14-F4B9-2A6B7353F3AA}"/>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98BA35A0-13D5-4854-45D7-960E4775558A}"/>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7F8E3B73-AFF1-D6EB-6350-C0C409EA95AE}"/>
                </a:ext>
              </a:extLst>
            </p:cNvPr>
            <p:cNvSpPr txBox="1"/>
            <p:nvPr/>
          </p:nvSpPr>
          <p:spPr>
            <a:xfrm>
              <a:off x="6119" y="2567410"/>
              <a:ext cx="2980601" cy="617033"/>
            </a:xfrm>
            <a:prstGeom prst="flowChartPredefinedProcess">
              <a:avLst/>
            </a:prstGeom>
            <a:grpFill/>
            <a:ln>
              <a:solidFill>
                <a:schemeClr val="accent4"/>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FFC000"/>
                  </a:solidFill>
                  <a:latin typeface="Alexandria"/>
                </a:rPr>
                <a:t>Element 6: </a:t>
              </a:r>
              <a:r>
                <a:rPr kumimoji="0" lang="en-US" sz="2000" b="1" i="0" u="none" strike="noStrike" kern="1200" cap="none" spc="0" normalizeH="0" baseline="0" noProof="0" dirty="0">
                  <a:ln>
                    <a:noFill/>
                  </a:ln>
                  <a:solidFill>
                    <a:srgbClr val="FFC000"/>
                  </a:solidFill>
                  <a:effectLst/>
                  <a:uLnTx/>
                  <a:uFillTx/>
                  <a:latin typeface="Alexandria"/>
                  <a:ea typeface="+mn-ea"/>
                  <a:cs typeface="+mn-cs"/>
                </a:rPr>
                <a:t>Arm’s-length Transaction</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D5DE61C2-0AA6-8275-221F-85323DF52269}"/>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8" name="Rectangle: Top Corners Rounded 7">
            <a:extLst>
              <a:ext uri="{FF2B5EF4-FFF2-40B4-BE49-F238E27FC236}">
                <a16:creationId xmlns:a16="http://schemas.microsoft.com/office/drawing/2014/main" id="{983EAF40-BAD9-32FF-2CAB-96DBD275A19F}"/>
              </a:ext>
            </a:extLst>
          </p:cNvPr>
          <p:cNvSpPr/>
          <p:nvPr/>
        </p:nvSpPr>
        <p:spPr>
          <a:xfrm>
            <a:off x="1965000" y="3171905"/>
            <a:ext cx="1744622" cy="419457"/>
          </a:xfrm>
          <a:prstGeom prst="round2SameRect">
            <a:avLst/>
          </a:prstGeom>
          <a:solidFill>
            <a:srgbClr val="FFFFCC"/>
          </a:solidFill>
          <a:ln>
            <a:solidFill>
              <a:schemeClr val="accent4"/>
            </a:solidFill>
          </a:ln>
        </p:spPr>
        <p:txBody>
          <a:bodyPr wrap="square">
            <a:spAutoFit/>
          </a:bodyPr>
          <a:lstStyle/>
          <a:p>
            <a:pPr lvl="0" algn="ctr">
              <a:defRPr/>
            </a:pPr>
            <a:r>
              <a:rPr lang="en-US" sz="2000" b="1" dirty="0">
                <a:solidFill>
                  <a:schemeClr val="accent4"/>
                </a:solidFill>
                <a:latin typeface="Alexandria"/>
              </a:rPr>
              <a:t>Assumptions</a:t>
            </a:r>
            <a:endParaRPr kumimoji="0" lang="en-US" sz="2000" b="1" i="0" u="none" strike="noStrike" kern="1200" cap="none" spc="0" normalizeH="0" baseline="0" noProof="0" dirty="0">
              <a:ln>
                <a:noFill/>
              </a:ln>
              <a:solidFill>
                <a:schemeClr val="accent4"/>
              </a:solidFill>
              <a:effectLst/>
              <a:uLnTx/>
              <a:uFillTx/>
              <a:latin typeface="Alexandria"/>
            </a:endParaRPr>
          </a:p>
        </p:txBody>
      </p:sp>
      <p:sp>
        <p:nvSpPr>
          <p:cNvPr id="9" name="Arrow: Pentagon 8">
            <a:extLst>
              <a:ext uri="{FF2B5EF4-FFF2-40B4-BE49-F238E27FC236}">
                <a16:creationId xmlns:a16="http://schemas.microsoft.com/office/drawing/2014/main" id="{CC5687D2-3239-F2A3-34F6-DE05B28230F3}"/>
              </a:ext>
            </a:extLst>
          </p:cNvPr>
          <p:cNvSpPr/>
          <p:nvPr/>
        </p:nvSpPr>
        <p:spPr>
          <a:xfrm>
            <a:off x="180431" y="3679030"/>
            <a:ext cx="5915569"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Market value transaction is presumed to occur between unrelated parties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Arrow: Pentagon 9">
            <a:extLst>
              <a:ext uri="{FF2B5EF4-FFF2-40B4-BE49-F238E27FC236}">
                <a16:creationId xmlns:a16="http://schemas.microsoft.com/office/drawing/2014/main" id="{29F1E542-03BC-4328-474F-BB38CEEEC3A3}"/>
              </a:ext>
            </a:extLst>
          </p:cNvPr>
          <p:cNvSpPr/>
          <p:nvPr/>
        </p:nvSpPr>
        <p:spPr>
          <a:xfrm>
            <a:off x="180430" y="4604033"/>
            <a:ext cx="5915569"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Each party acts independently</a:t>
            </a:r>
            <a:endParaRPr kumimoji="0" lang="en-US" sz="2000" i="0" u="none" strike="noStrike" kern="1200" cap="none" spc="0" normalizeH="0" baseline="0" noProof="0" dirty="0">
              <a:ln>
                <a:noFill/>
              </a:ln>
              <a:solidFill>
                <a:prstClr val="white"/>
              </a:solidFill>
              <a:effectLst/>
              <a:uLnTx/>
              <a:uFillTx/>
              <a:latin typeface="Calibri"/>
            </a:endParaRPr>
          </a:p>
        </p:txBody>
      </p:sp>
      <p:sp>
        <p:nvSpPr>
          <p:cNvPr id="11" name="Arrow: Pentagon 10">
            <a:extLst>
              <a:ext uri="{FF2B5EF4-FFF2-40B4-BE49-F238E27FC236}">
                <a16:creationId xmlns:a16="http://schemas.microsoft.com/office/drawing/2014/main" id="{4335EE95-DF45-FDA9-D526-E7AFC4CA7916}"/>
              </a:ext>
            </a:extLst>
          </p:cNvPr>
          <p:cNvSpPr/>
          <p:nvPr/>
        </p:nvSpPr>
        <p:spPr>
          <a:xfrm>
            <a:off x="180429" y="5529036"/>
            <a:ext cx="5915569" cy="59479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No party exerts influence or pressure on the other</a:t>
            </a:r>
            <a:endParaRPr lang="en-US" sz="2000" dirty="0"/>
          </a:p>
        </p:txBody>
      </p:sp>
      <p:sp>
        <p:nvSpPr>
          <p:cNvPr id="12" name="Flowchart: Document 11">
            <a:extLst>
              <a:ext uri="{FF2B5EF4-FFF2-40B4-BE49-F238E27FC236}">
                <a16:creationId xmlns:a16="http://schemas.microsoft.com/office/drawing/2014/main" id="{FED60CFA-25CD-0C01-E23B-A52EB0320FE3}"/>
              </a:ext>
            </a:extLst>
          </p:cNvPr>
          <p:cNvSpPr/>
          <p:nvPr/>
        </p:nvSpPr>
        <p:spPr>
          <a:xfrm>
            <a:off x="7585689" y="3653129"/>
            <a:ext cx="4378025" cy="2921847"/>
          </a:xfrm>
          <a:prstGeom prst="flowChartDocument">
            <a:avLst/>
          </a:prstGeom>
          <a:solidFill>
            <a:srgbClr val="FFFFEB"/>
          </a:solidFill>
          <a:ln>
            <a:solidFill>
              <a:srgbClr val="FFE2C5"/>
            </a:solidFill>
          </a:ln>
        </p:spPr>
        <p:txBody>
          <a:bodyPr wrap="square">
            <a:spAutoFit/>
          </a:bodyPr>
          <a:lstStyle/>
          <a:p>
            <a:pPr marL="342900" indent="-342900" algn="justLow">
              <a:lnSpc>
                <a:spcPct val="150000"/>
              </a:lnSpc>
              <a:buFont typeface="Wingdings" panose="05000000000000000000" pitchFamily="2" charset="2"/>
              <a:buChar char="Ø"/>
            </a:pPr>
            <a:r>
              <a:rPr lang="en-US" sz="2000" dirty="0">
                <a:latin typeface="Alexandria"/>
              </a:rPr>
              <a:t>Parent company and subsidiary</a:t>
            </a:r>
          </a:p>
          <a:p>
            <a:pPr marL="342900" indent="-342900" algn="justLow">
              <a:lnSpc>
                <a:spcPct val="150000"/>
              </a:lnSpc>
              <a:buFont typeface="Wingdings" panose="05000000000000000000" pitchFamily="2" charset="2"/>
              <a:buChar char="Ø"/>
            </a:pPr>
            <a:r>
              <a:rPr lang="en-US" sz="2000" dirty="0">
                <a:latin typeface="Alexandria"/>
              </a:rPr>
              <a:t>Owner and tenant</a:t>
            </a:r>
          </a:p>
          <a:p>
            <a:pPr marL="342900" indent="-342900" algn="justLow">
              <a:lnSpc>
                <a:spcPct val="150000"/>
              </a:lnSpc>
              <a:buFont typeface="Wingdings" panose="05000000000000000000" pitchFamily="2" charset="2"/>
              <a:buChar char="Ø"/>
            </a:pPr>
            <a:r>
              <a:rPr lang="en-US" sz="2000" dirty="0">
                <a:latin typeface="Alexandria"/>
              </a:rPr>
              <a:t>First-degree relatives</a:t>
            </a:r>
          </a:p>
          <a:p>
            <a:pPr marL="342900" indent="-342900" algn="justLow">
              <a:lnSpc>
                <a:spcPct val="150000"/>
              </a:lnSpc>
              <a:buFont typeface="Wingdings" panose="05000000000000000000" pitchFamily="2" charset="2"/>
              <a:buChar char="Ø"/>
            </a:pPr>
            <a:r>
              <a:rPr lang="en-US" sz="2000" dirty="0">
                <a:latin typeface="Alexandria"/>
              </a:rPr>
              <a:t>Companies under common management</a:t>
            </a:r>
          </a:p>
        </p:txBody>
      </p:sp>
      <p:sp>
        <p:nvSpPr>
          <p:cNvPr id="14" name="Rectangle: Top Corners Rounded 13">
            <a:extLst>
              <a:ext uri="{FF2B5EF4-FFF2-40B4-BE49-F238E27FC236}">
                <a16:creationId xmlns:a16="http://schemas.microsoft.com/office/drawing/2014/main" id="{1505A154-0E66-9D3D-B786-193072458374}"/>
              </a:ext>
            </a:extLst>
          </p:cNvPr>
          <p:cNvSpPr/>
          <p:nvPr/>
        </p:nvSpPr>
        <p:spPr>
          <a:xfrm>
            <a:off x="7585688" y="3152590"/>
            <a:ext cx="4378025" cy="419457"/>
          </a:xfrm>
          <a:prstGeom prst="round2SameRect">
            <a:avLst/>
          </a:prstGeom>
          <a:solidFill>
            <a:srgbClr val="FFFFCC"/>
          </a:solidFill>
          <a:ln>
            <a:solidFill>
              <a:schemeClr val="accent4"/>
            </a:solidFill>
          </a:ln>
        </p:spPr>
        <p:txBody>
          <a:bodyPr wrap="square">
            <a:spAutoFit/>
          </a:bodyPr>
          <a:lstStyle/>
          <a:p>
            <a:pPr algn="ctr"/>
            <a:r>
              <a:rPr lang="en-US" sz="2000" b="1" dirty="0">
                <a:solidFill>
                  <a:schemeClr val="accent4"/>
                </a:solidFill>
                <a:latin typeface="Alexandria"/>
              </a:rPr>
              <a:t>Examples of Special Relationships:</a:t>
            </a:r>
          </a:p>
        </p:txBody>
      </p:sp>
    </p:spTree>
    <p:extLst>
      <p:ext uri="{BB962C8B-B14F-4D97-AF65-F5344CB8AC3E}">
        <p14:creationId xmlns:p14="http://schemas.microsoft.com/office/powerpoint/2010/main" val="3688095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1" grpId="0" animBg="1"/>
      <p:bldP spid="12"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1180F-8C35-A38A-5450-CA8045470FA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7B6EF1B-7247-6899-1E72-8849CEC943B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D7232E8-33FC-FFE5-385D-DD7124F2E2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F495940-9B5C-F2F2-182C-134C09430CCF}"/>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5BE42A45-BB63-48C8-6F03-3FA98982C67E}"/>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42C6A3A9-8C3A-3946-C87F-811CA5AE25CB}"/>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F22EB60C-43DB-7199-219F-812405AE291F}"/>
                </a:ext>
              </a:extLst>
            </p:cNvPr>
            <p:cNvSpPr txBox="1"/>
            <p:nvPr/>
          </p:nvSpPr>
          <p:spPr>
            <a:xfrm>
              <a:off x="6119" y="2567410"/>
              <a:ext cx="2980601" cy="617033"/>
            </a:xfrm>
            <a:prstGeom prst="flowChartPredefinedProcess">
              <a:avLst/>
            </a:prstGeom>
            <a:grpFill/>
            <a:ln>
              <a:solidFill>
                <a:schemeClr val="accent4"/>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FFC000"/>
                  </a:solidFill>
                  <a:effectLst/>
                  <a:uLnTx/>
                  <a:uFillTx/>
                  <a:latin typeface="Alexandria"/>
                  <a:ea typeface="+mn-ea"/>
                  <a:cs typeface="+mn-cs"/>
                </a:rPr>
                <a:t>Element 6: Arm’s-length Transaction</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FD09B454-257E-8693-48D8-288ABDA37ABF}"/>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graphicFrame>
        <p:nvGraphicFramePr>
          <p:cNvPr id="18" name="Table 17">
            <a:extLst>
              <a:ext uri="{FF2B5EF4-FFF2-40B4-BE49-F238E27FC236}">
                <a16:creationId xmlns:a16="http://schemas.microsoft.com/office/drawing/2014/main" id="{2BACE364-C68C-290D-C9D7-2F9CFE6F0F47}"/>
              </a:ext>
            </a:extLst>
          </p:cNvPr>
          <p:cNvGraphicFramePr>
            <a:graphicFrameLocks noGrp="1"/>
          </p:cNvGraphicFramePr>
          <p:nvPr>
            <p:extLst>
              <p:ext uri="{D42A27DB-BD31-4B8C-83A1-F6EECF244321}">
                <p14:modId xmlns:p14="http://schemas.microsoft.com/office/powerpoint/2010/main" val="1414343809"/>
              </p:ext>
            </p:extLst>
          </p:nvPr>
        </p:nvGraphicFramePr>
        <p:xfrm>
          <a:off x="1114246" y="2438399"/>
          <a:ext cx="10515600" cy="3263730"/>
        </p:xfrm>
        <a:graphic>
          <a:graphicData uri="http://schemas.openxmlformats.org/drawingml/2006/table">
            <a:tbl>
              <a:tblPr>
                <a:tableStyleId>{C4B1156A-380E-4F78-BDF5-A606A8083BF9}</a:tableStyleId>
              </a:tblPr>
              <a:tblGrid>
                <a:gridCol w="5257800">
                  <a:extLst>
                    <a:ext uri="{9D8B030D-6E8A-4147-A177-3AD203B41FA5}">
                      <a16:colId xmlns:a16="http://schemas.microsoft.com/office/drawing/2014/main" val="795604056"/>
                    </a:ext>
                  </a:extLst>
                </a:gridCol>
                <a:gridCol w="5257800">
                  <a:extLst>
                    <a:ext uri="{9D8B030D-6E8A-4147-A177-3AD203B41FA5}">
                      <a16:colId xmlns:a16="http://schemas.microsoft.com/office/drawing/2014/main" val="3493143147"/>
                    </a:ext>
                  </a:extLst>
                </a:gridCol>
              </a:tblGrid>
              <a:tr h="652746">
                <a:tc>
                  <a:txBody>
                    <a:bodyPr/>
                    <a:lstStyle/>
                    <a:p>
                      <a:pPr algn="ctr">
                        <a:buNone/>
                      </a:pPr>
                      <a:r>
                        <a:rPr lang="en-US" sz="2000" b="1" dirty="0">
                          <a:latin typeface="Alexandria"/>
                        </a:rPr>
                        <a:t>Arm's-Length Transaction</a:t>
                      </a:r>
                      <a:endParaRPr lang="en-US" sz="2000" dirty="0">
                        <a:latin typeface="Alexandria"/>
                      </a:endParaRPr>
                    </a:p>
                  </a:txBody>
                  <a:tcPr anchor="ctr"/>
                </a:tc>
                <a:tc>
                  <a:txBody>
                    <a:bodyPr/>
                    <a:lstStyle/>
                    <a:p>
                      <a:pPr algn="ctr">
                        <a:buNone/>
                      </a:pPr>
                      <a:r>
                        <a:rPr lang="en-US" sz="2000" b="1" dirty="0">
                          <a:latin typeface="Alexandria"/>
                        </a:rPr>
                        <a:t>Not an Arm's-Length Transaction</a:t>
                      </a:r>
                      <a:endParaRPr lang="en-US" sz="2000" dirty="0">
                        <a:latin typeface="Alexandria"/>
                      </a:endParaRPr>
                    </a:p>
                  </a:txBody>
                  <a:tcPr anchor="ctr"/>
                </a:tc>
                <a:extLst>
                  <a:ext uri="{0D108BD9-81ED-4DB2-BD59-A6C34878D82A}">
                    <a16:rowId xmlns:a16="http://schemas.microsoft.com/office/drawing/2014/main" val="2412204803"/>
                  </a:ext>
                </a:extLst>
              </a:tr>
              <a:tr h="652746">
                <a:tc>
                  <a:txBody>
                    <a:bodyPr/>
                    <a:lstStyle/>
                    <a:p>
                      <a:pPr>
                        <a:buNone/>
                      </a:pPr>
                      <a:r>
                        <a:rPr lang="en-US" sz="2000" dirty="0">
                          <a:latin typeface="Alexandria"/>
                        </a:rPr>
                        <a:t>Completely independent parties</a:t>
                      </a:r>
                    </a:p>
                  </a:txBody>
                  <a:tcPr anchor="ctr">
                    <a:solidFill>
                      <a:schemeClr val="bg1"/>
                    </a:solidFill>
                  </a:tcPr>
                </a:tc>
                <a:tc>
                  <a:txBody>
                    <a:bodyPr/>
                    <a:lstStyle/>
                    <a:p>
                      <a:pPr>
                        <a:buNone/>
                      </a:pPr>
                      <a:r>
                        <a:rPr lang="en-US" sz="2000" dirty="0">
                          <a:latin typeface="Alexandria"/>
                        </a:rPr>
                        <a:t>Parties with a special relationship</a:t>
                      </a:r>
                    </a:p>
                  </a:txBody>
                  <a:tcPr anchor="ctr">
                    <a:solidFill>
                      <a:schemeClr val="bg1"/>
                    </a:solidFill>
                  </a:tcPr>
                </a:tc>
                <a:extLst>
                  <a:ext uri="{0D108BD9-81ED-4DB2-BD59-A6C34878D82A}">
                    <a16:rowId xmlns:a16="http://schemas.microsoft.com/office/drawing/2014/main" val="1572184914"/>
                  </a:ext>
                </a:extLst>
              </a:tr>
              <a:tr h="652746">
                <a:tc>
                  <a:txBody>
                    <a:bodyPr/>
                    <a:lstStyle/>
                    <a:p>
                      <a:pPr>
                        <a:buNone/>
                      </a:pPr>
                      <a:r>
                        <a:rPr lang="en-US" sz="2000" dirty="0">
                          <a:latin typeface="Alexandria"/>
                        </a:rPr>
                        <a:t>No shared interests</a:t>
                      </a:r>
                    </a:p>
                  </a:txBody>
                  <a:tcPr anchor="ctr">
                    <a:solidFill>
                      <a:schemeClr val="bg1"/>
                    </a:solidFill>
                  </a:tcPr>
                </a:tc>
                <a:tc>
                  <a:txBody>
                    <a:bodyPr/>
                    <a:lstStyle/>
                    <a:p>
                      <a:pPr>
                        <a:buNone/>
                      </a:pPr>
                      <a:r>
                        <a:rPr lang="en-US" sz="2000" dirty="0">
                          <a:latin typeface="Alexandria"/>
                        </a:rPr>
                        <a:t>Shared or intertwined interests</a:t>
                      </a:r>
                    </a:p>
                  </a:txBody>
                  <a:tcPr anchor="ctr">
                    <a:solidFill>
                      <a:schemeClr val="bg1"/>
                    </a:solidFill>
                  </a:tcPr>
                </a:tc>
                <a:extLst>
                  <a:ext uri="{0D108BD9-81ED-4DB2-BD59-A6C34878D82A}">
                    <a16:rowId xmlns:a16="http://schemas.microsoft.com/office/drawing/2014/main" val="229573040"/>
                  </a:ext>
                </a:extLst>
              </a:tr>
              <a:tr h="652746">
                <a:tc>
                  <a:txBody>
                    <a:bodyPr/>
                    <a:lstStyle/>
                    <a:p>
                      <a:pPr>
                        <a:buNone/>
                      </a:pPr>
                      <a:r>
                        <a:rPr lang="en-US" sz="2000">
                          <a:latin typeface="Alexandria"/>
                        </a:rPr>
                        <a:t>Price reflects market conditions</a:t>
                      </a:r>
                    </a:p>
                  </a:txBody>
                  <a:tcPr anchor="ctr">
                    <a:solidFill>
                      <a:schemeClr val="bg1"/>
                    </a:solidFill>
                  </a:tcPr>
                </a:tc>
                <a:tc>
                  <a:txBody>
                    <a:bodyPr/>
                    <a:lstStyle/>
                    <a:p>
                      <a:pPr>
                        <a:buNone/>
                      </a:pPr>
                      <a:r>
                        <a:rPr lang="en-US" sz="2000" dirty="0">
                          <a:latin typeface="Alexandria"/>
                        </a:rPr>
                        <a:t>Price may be preferential</a:t>
                      </a:r>
                    </a:p>
                  </a:txBody>
                  <a:tcPr anchor="ctr">
                    <a:solidFill>
                      <a:schemeClr val="bg1"/>
                    </a:solidFill>
                  </a:tcPr>
                </a:tc>
                <a:extLst>
                  <a:ext uri="{0D108BD9-81ED-4DB2-BD59-A6C34878D82A}">
                    <a16:rowId xmlns:a16="http://schemas.microsoft.com/office/drawing/2014/main" val="3610135537"/>
                  </a:ext>
                </a:extLst>
              </a:tr>
              <a:tr h="652746">
                <a:tc>
                  <a:txBody>
                    <a:bodyPr/>
                    <a:lstStyle/>
                    <a:p>
                      <a:pPr>
                        <a:buNone/>
                      </a:pPr>
                      <a:r>
                        <a:rPr lang="en-US" sz="2000">
                          <a:latin typeface="Alexandria"/>
                        </a:rPr>
                        <a:t>Genuine competition</a:t>
                      </a:r>
                    </a:p>
                  </a:txBody>
                  <a:tcPr anchor="ctr">
                    <a:solidFill>
                      <a:schemeClr val="bg1"/>
                    </a:solidFill>
                  </a:tcPr>
                </a:tc>
                <a:tc>
                  <a:txBody>
                    <a:bodyPr/>
                    <a:lstStyle/>
                    <a:p>
                      <a:pPr>
                        <a:buNone/>
                      </a:pPr>
                      <a:r>
                        <a:rPr lang="en-US" sz="2000" dirty="0">
                          <a:latin typeface="Alexandria"/>
                        </a:rPr>
                        <a:t>Pre-arranged arrangement possible</a:t>
                      </a:r>
                    </a:p>
                  </a:txBody>
                  <a:tcPr anchor="ctr">
                    <a:solidFill>
                      <a:schemeClr val="bg1"/>
                    </a:solidFill>
                  </a:tcPr>
                </a:tc>
                <a:extLst>
                  <a:ext uri="{0D108BD9-81ED-4DB2-BD59-A6C34878D82A}">
                    <a16:rowId xmlns:a16="http://schemas.microsoft.com/office/drawing/2014/main" val="4286927113"/>
                  </a:ext>
                </a:extLst>
              </a:tr>
            </a:tbl>
          </a:graphicData>
        </a:graphic>
      </p:graphicFrame>
    </p:spTree>
    <p:extLst>
      <p:ext uri="{BB962C8B-B14F-4D97-AF65-F5344CB8AC3E}">
        <p14:creationId xmlns:p14="http://schemas.microsoft.com/office/powerpoint/2010/main" val="118815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809AA-EC1F-2393-7325-EFC9DE91547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17D7475-B12B-5B43-3220-D05330615E1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2E4DEB9-B57A-891A-460A-AC33F34C35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25CECFA-8AFF-9095-D1BF-0394EBBEE19C}"/>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sp>
        <p:nvSpPr>
          <p:cNvPr id="2" name="TextBox 1">
            <a:extLst>
              <a:ext uri="{FF2B5EF4-FFF2-40B4-BE49-F238E27FC236}">
                <a16:creationId xmlns:a16="http://schemas.microsoft.com/office/drawing/2014/main" id="{A529FF4F-6AAA-CE01-FB9D-0B78033796E3}"/>
              </a:ext>
            </a:extLst>
          </p:cNvPr>
          <p:cNvSpPr txBox="1"/>
          <p:nvPr/>
        </p:nvSpPr>
        <p:spPr>
          <a:xfrm>
            <a:off x="180431" y="2218118"/>
            <a:ext cx="11861752" cy="833305"/>
          </a:xfrm>
          <a:prstGeom prst="rect">
            <a:avLst/>
          </a:prstGeom>
          <a:solidFill>
            <a:schemeClr val="bg1"/>
          </a:solidFill>
        </p:spPr>
        <p:txBody>
          <a:bodyPr wrap="square">
            <a:spAutoFit/>
          </a:bodyPr>
          <a:lstStyle/>
          <a:p>
            <a:pPr lvl="0">
              <a:lnSpc>
                <a:spcPct val="125000"/>
              </a:lnSpc>
              <a:defRPr/>
            </a:pPr>
            <a:r>
              <a:rPr lang="en-US" sz="2000" b="1" dirty="0">
                <a:solidFill>
                  <a:prstClr val="black"/>
                </a:solidFill>
                <a:latin typeface="Alexandria"/>
              </a:rPr>
              <a:t>The asset </a:t>
            </a:r>
            <a:r>
              <a:rPr lang="en-US" sz="2000" dirty="0">
                <a:solidFill>
                  <a:prstClr val="black"/>
                </a:solidFill>
                <a:latin typeface="Alexandria"/>
              </a:rPr>
              <a:t>has been exposed to the market </a:t>
            </a:r>
            <a:r>
              <a:rPr lang="en-US" sz="2000" b="1" dirty="0">
                <a:solidFill>
                  <a:prstClr val="black"/>
                </a:solidFill>
                <a:latin typeface="Alexandria"/>
              </a:rPr>
              <a:t>in the most appropriate manner </a:t>
            </a:r>
            <a:r>
              <a:rPr lang="en-US" sz="2000" dirty="0">
                <a:solidFill>
                  <a:prstClr val="black"/>
                </a:solidFill>
                <a:latin typeface="Alexandria"/>
              </a:rPr>
              <a:t>to achieve </a:t>
            </a:r>
            <a:r>
              <a:rPr lang="en-US" sz="2000" b="1" dirty="0">
                <a:solidFill>
                  <a:prstClr val="black"/>
                </a:solidFill>
                <a:latin typeface="Alexandria"/>
              </a:rPr>
              <a:t>the best price reasonably obtainable.</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83D9B570-4C95-0578-0220-DFD94DFEC040}"/>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E9DAEC35-E704-9816-4095-EEE8D63B5B70}"/>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7BBD4797-BC57-2207-69FD-847B0C059AA3}"/>
                </a:ext>
              </a:extLst>
            </p:cNvPr>
            <p:cNvSpPr txBox="1"/>
            <p:nvPr/>
          </p:nvSpPr>
          <p:spPr>
            <a:xfrm>
              <a:off x="6119" y="2567410"/>
              <a:ext cx="2980601" cy="617033"/>
            </a:xfrm>
            <a:prstGeom prst="flowChartPredefinedProcess">
              <a:avLst/>
            </a:prstGeom>
            <a:grpFill/>
            <a:ln>
              <a:solidFill>
                <a:srgbClr val="C00000"/>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C00000"/>
                  </a:solidFill>
                  <a:latin typeface="Alexandria"/>
                </a:rPr>
                <a:t>Element 7: </a:t>
              </a:r>
              <a:r>
                <a:rPr kumimoji="0" lang="en-US" sz="2000" b="1" i="0" u="none" strike="noStrike" kern="1200" cap="none" spc="0" normalizeH="0" baseline="0" noProof="0" dirty="0">
                  <a:ln>
                    <a:noFill/>
                  </a:ln>
                  <a:solidFill>
                    <a:srgbClr val="C00000"/>
                  </a:solidFill>
                  <a:effectLst/>
                  <a:uLnTx/>
                  <a:uFillTx/>
                  <a:latin typeface="Alexandria"/>
                  <a:ea typeface="+mn-ea"/>
                  <a:cs typeface="+mn-cs"/>
                </a:rPr>
                <a:t>After</a:t>
              </a:r>
              <a:r>
                <a:rPr kumimoji="0" lang="en-US" sz="2000" b="0" i="0" u="none" strike="noStrike" kern="1200" cap="none" spc="0" normalizeH="0" baseline="0" noProof="0" dirty="0">
                  <a:ln>
                    <a:noFill/>
                  </a:ln>
                  <a:solidFill>
                    <a:prstClr val="black"/>
                  </a:solidFill>
                  <a:effectLst/>
                  <a:uLnTx/>
                  <a:uFillTx/>
                  <a:latin typeface="Alexandria"/>
                  <a:ea typeface="+mn-ea"/>
                  <a:cs typeface="+mn-cs"/>
                </a:rPr>
                <a:t> </a:t>
              </a:r>
              <a:r>
                <a:rPr kumimoji="0" lang="en-US" sz="2000" b="1" i="0" u="none" strike="noStrike" kern="1200" cap="none" spc="0" normalizeH="0" baseline="0" noProof="0" dirty="0">
                  <a:ln>
                    <a:noFill/>
                  </a:ln>
                  <a:solidFill>
                    <a:srgbClr val="C00000"/>
                  </a:solidFill>
                  <a:effectLst/>
                  <a:uLnTx/>
                  <a:uFillTx/>
                  <a:latin typeface="Alexandria"/>
                  <a:ea typeface="+mn-ea"/>
                  <a:cs typeface="+mn-cs"/>
                </a:rPr>
                <a:t>Proper Marketing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AEC471F5-E8D9-2585-F2FE-E5246FAC8393}"/>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8" name="Rectangle: Top Corners Rounded 7">
            <a:extLst>
              <a:ext uri="{FF2B5EF4-FFF2-40B4-BE49-F238E27FC236}">
                <a16:creationId xmlns:a16="http://schemas.microsoft.com/office/drawing/2014/main" id="{DC08AA95-589B-6E14-29F9-57B919754C43}"/>
              </a:ext>
            </a:extLst>
          </p:cNvPr>
          <p:cNvSpPr/>
          <p:nvPr/>
        </p:nvSpPr>
        <p:spPr>
          <a:xfrm>
            <a:off x="1964999" y="3171905"/>
            <a:ext cx="2330955" cy="419457"/>
          </a:xfrm>
          <a:prstGeom prst="round2SameRect">
            <a:avLst/>
          </a:prstGeom>
          <a:solidFill>
            <a:srgbClr val="FFFFCC"/>
          </a:solidFill>
          <a:ln>
            <a:solidFill>
              <a:schemeClr val="accent4"/>
            </a:solidFill>
          </a:ln>
        </p:spPr>
        <p:txBody>
          <a:bodyPr wrap="square">
            <a:spAutoFit/>
          </a:bodyPr>
          <a:lstStyle/>
          <a:p>
            <a:pPr lvl="0" algn="ctr">
              <a:defRPr/>
            </a:pPr>
            <a:r>
              <a:rPr lang="en-US" sz="2000" b="1" dirty="0">
                <a:solidFill>
                  <a:srgbClr val="FFC000"/>
                </a:solidFill>
                <a:latin typeface="Alexandria"/>
              </a:rPr>
              <a:t>Method of Sale:</a:t>
            </a:r>
            <a:endParaRPr kumimoji="0" lang="en-US" sz="2000" b="1" i="0" u="none" strike="noStrike" kern="1200" cap="none" spc="0" normalizeH="0" baseline="0" noProof="0" dirty="0">
              <a:ln>
                <a:noFill/>
              </a:ln>
              <a:solidFill>
                <a:srgbClr val="FFC000"/>
              </a:solidFill>
              <a:effectLst/>
              <a:uLnTx/>
              <a:uFillTx/>
              <a:latin typeface="Alexandria"/>
              <a:ea typeface="+mn-ea"/>
              <a:cs typeface="+mn-cs"/>
            </a:endParaRPr>
          </a:p>
        </p:txBody>
      </p:sp>
      <p:sp>
        <p:nvSpPr>
          <p:cNvPr id="9" name="Arrow: Pentagon 8">
            <a:extLst>
              <a:ext uri="{FF2B5EF4-FFF2-40B4-BE49-F238E27FC236}">
                <a16:creationId xmlns:a16="http://schemas.microsoft.com/office/drawing/2014/main" id="{C39C5054-71EE-0E0F-30B5-7E90D2DF89FB}"/>
              </a:ext>
            </a:extLst>
          </p:cNvPr>
          <p:cNvSpPr/>
          <p:nvPr/>
        </p:nvSpPr>
        <p:spPr>
          <a:xfrm>
            <a:off x="180432" y="3730789"/>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Market value transaction is presumed to occur between unrelated parties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Arrow: Pentagon 9">
            <a:extLst>
              <a:ext uri="{FF2B5EF4-FFF2-40B4-BE49-F238E27FC236}">
                <a16:creationId xmlns:a16="http://schemas.microsoft.com/office/drawing/2014/main" id="{7B84602C-4DAA-F99D-1D2C-3FF4AA8C9969}"/>
              </a:ext>
            </a:extLst>
          </p:cNvPr>
          <p:cNvSpPr/>
          <p:nvPr/>
        </p:nvSpPr>
        <p:spPr>
          <a:xfrm>
            <a:off x="180431" y="4776563"/>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In the market accessible to the seller</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Rectangle: Top Corners Rounded 13">
            <a:extLst>
              <a:ext uri="{FF2B5EF4-FFF2-40B4-BE49-F238E27FC236}">
                <a16:creationId xmlns:a16="http://schemas.microsoft.com/office/drawing/2014/main" id="{F80AD9F7-81DD-CEC6-5806-631EB0542FF8}"/>
              </a:ext>
            </a:extLst>
          </p:cNvPr>
          <p:cNvSpPr/>
          <p:nvPr/>
        </p:nvSpPr>
        <p:spPr>
          <a:xfrm>
            <a:off x="8624511" y="3187388"/>
            <a:ext cx="2330955" cy="419457"/>
          </a:xfrm>
          <a:prstGeom prst="round2SameRect">
            <a:avLst/>
          </a:prstGeom>
          <a:solidFill>
            <a:srgbClr val="FFFFCC"/>
          </a:solidFill>
          <a:ln>
            <a:solidFill>
              <a:schemeClr val="accent4"/>
            </a:solidFill>
          </a:ln>
        </p:spPr>
        <p:txBody>
          <a:bodyPr wrap="square">
            <a:spAutoFit/>
          </a:bodyPr>
          <a:lstStyle/>
          <a:p>
            <a:pPr lvl="0" algn="ctr"/>
            <a:r>
              <a:rPr lang="en-US" sz="2000" b="1" dirty="0">
                <a:solidFill>
                  <a:srgbClr val="FFC000"/>
                </a:solidFill>
                <a:latin typeface="Alexandria"/>
              </a:rPr>
              <a:t>Exposure Period:</a:t>
            </a:r>
            <a:endParaRPr kumimoji="0" lang="en-US" sz="2000" b="1" i="0" u="none" strike="noStrike" kern="1200" cap="none" spc="0" normalizeH="0" baseline="0" noProof="0" dirty="0">
              <a:ln>
                <a:noFill/>
              </a:ln>
              <a:solidFill>
                <a:srgbClr val="FFC000"/>
              </a:solidFill>
              <a:effectLst/>
              <a:uLnTx/>
              <a:uFillTx/>
              <a:latin typeface="Alexandria"/>
              <a:ea typeface="+mn-ea"/>
              <a:cs typeface="+mn-cs"/>
            </a:endParaRPr>
          </a:p>
        </p:txBody>
      </p:sp>
      <p:sp>
        <p:nvSpPr>
          <p:cNvPr id="7" name="Arrow: Pentagon 6">
            <a:extLst>
              <a:ext uri="{FF2B5EF4-FFF2-40B4-BE49-F238E27FC236}">
                <a16:creationId xmlns:a16="http://schemas.microsoft.com/office/drawing/2014/main" id="{374FAC40-2274-6559-5F57-ABE0CC04FDA4}"/>
              </a:ext>
            </a:extLst>
          </p:cNvPr>
          <p:cNvSpPr/>
          <p:nvPr/>
        </p:nvSpPr>
        <p:spPr>
          <a:xfrm>
            <a:off x="6610226" y="3725909"/>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Not fixed; varies according to the type of asset and market conditions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3A02BF78-0099-AD6C-107D-8617E1EDE326}"/>
              </a:ext>
            </a:extLst>
          </p:cNvPr>
          <p:cNvSpPr/>
          <p:nvPr/>
        </p:nvSpPr>
        <p:spPr>
          <a:xfrm>
            <a:off x="6663663" y="4776563"/>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only criterion: sufficient time to attract a reasonable number of market participants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Arrow: Pentagon 17">
            <a:extLst>
              <a:ext uri="{FF2B5EF4-FFF2-40B4-BE49-F238E27FC236}">
                <a16:creationId xmlns:a16="http://schemas.microsoft.com/office/drawing/2014/main" id="{E3BE801A-5D7E-3288-34A8-D609736D248C}"/>
              </a:ext>
            </a:extLst>
          </p:cNvPr>
          <p:cNvSpPr/>
          <p:nvPr/>
        </p:nvSpPr>
        <p:spPr>
          <a:xfrm>
            <a:off x="6663663" y="5970762"/>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Important: exposure period occurs before the valuation date</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4298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0-#ppt_w/2"/>
                                          </p:val>
                                        </p:tav>
                                        <p:tav tm="100000">
                                          <p:val>
                                            <p:strVal val="#ppt_x"/>
                                          </p:val>
                                        </p:tav>
                                      </p:tavLst>
                                    </p:anim>
                                    <p:anim calcmode="lin" valueType="num">
                                      <p:cBhvr additive="base">
                                        <p:cTn id="3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0-#ppt_w/2"/>
                                          </p:val>
                                        </p:tav>
                                        <p:tav tm="100000">
                                          <p:val>
                                            <p:strVal val="#ppt_x"/>
                                          </p:val>
                                        </p:tav>
                                      </p:tavLst>
                                    </p:anim>
                                    <p:anim calcmode="lin" valueType="num">
                                      <p:cBhvr additive="base">
                                        <p:cTn id="4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0-#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4" grpId="0" animBg="1"/>
      <p:bldP spid="7" grpId="0" animBg="1"/>
      <p:bldP spid="16" grpId="0" animBg="1"/>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801B6-8F5E-1296-BE51-BBD9CF26DD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B5AF9C4-34B1-3D7F-67A8-20589885EB5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9D6EB28-E2DC-6CBD-A862-A488F2334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3AE1F0D-B79A-431B-7F38-E5B60531F970}"/>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1AA2DD07-C339-98CF-5E24-65B58D07F5BA}"/>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A2FC5CEE-C2EE-DDCE-F26B-A894AF3A1C37}"/>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527EE205-BB2C-B840-BA95-AF21C44DA5CE}"/>
                </a:ext>
              </a:extLst>
            </p:cNvPr>
            <p:cNvSpPr txBox="1"/>
            <p:nvPr/>
          </p:nvSpPr>
          <p:spPr>
            <a:xfrm>
              <a:off x="6119" y="2567410"/>
              <a:ext cx="2980601" cy="617033"/>
            </a:xfrm>
            <a:prstGeom prst="flowChartPredefinedProcess">
              <a:avLst/>
            </a:prstGeom>
            <a:grpFill/>
            <a:ln>
              <a:solidFill>
                <a:srgbClr val="C00000"/>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Element 7: After</a:t>
              </a:r>
              <a:r>
                <a:rPr kumimoji="0" lang="en-US" sz="2000" b="0" i="0" u="none" strike="noStrike" kern="1200" cap="none" spc="0" normalizeH="0" baseline="0" noProof="0" dirty="0">
                  <a:ln>
                    <a:noFill/>
                  </a:ln>
                  <a:solidFill>
                    <a:prstClr val="black"/>
                  </a:solidFill>
                  <a:effectLst/>
                  <a:uLnTx/>
                  <a:uFillTx/>
                  <a:latin typeface="Alexandria"/>
                  <a:ea typeface="+mn-ea"/>
                  <a:cs typeface="+mn-cs"/>
                </a:rPr>
                <a:t> </a:t>
              </a:r>
              <a:r>
                <a:rPr kumimoji="0" lang="en-US" sz="2000" b="1" i="0" u="none" strike="noStrike" kern="1200" cap="none" spc="0" normalizeH="0" baseline="0" noProof="0" dirty="0">
                  <a:ln>
                    <a:noFill/>
                  </a:ln>
                  <a:solidFill>
                    <a:srgbClr val="C00000"/>
                  </a:solidFill>
                  <a:effectLst/>
                  <a:uLnTx/>
                  <a:uFillTx/>
                  <a:latin typeface="Alexandria"/>
                  <a:ea typeface="+mn-ea"/>
                  <a:cs typeface="+mn-cs"/>
                </a:rPr>
                <a:t>Proper Marketing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1A7D7DB1-B1EF-20A5-C17D-7E2F0DD01641}"/>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graphicFrame>
        <p:nvGraphicFramePr>
          <p:cNvPr id="11" name="Table 10">
            <a:extLst>
              <a:ext uri="{FF2B5EF4-FFF2-40B4-BE49-F238E27FC236}">
                <a16:creationId xmlns:a16="http://schemas.microsoft.com/office/drawing/2014/main" id="{18754A92-74A6-A879-A23F-FF9B36DB2C48}"/>
              </a:ext>
            </a:extLst>
          </p:cNvPr>
          <p:cNvGraphicFramePr>
            <a:graphicFrameLocks noGrp="1"/>
          </p:cNvGraphicFramePr>
          <p:nvPr>
            <p:extLst>
              <p:ext uri="{D42A27DB-BD31-4B8C-83A1-F6EECF244321}">
                <p14:modId xmlns:p14="http://schemas.microsoft.com/office/powerpoint/2010/main" val="2332191657"/>
              </p:ext>
            </p:extLst>
          </p:nvPr>
        </p:nvGraphicFramePr>
        <p:xfrm>
          <a:off x="756049" y="2362277"/>
          <a:ext cx="11113899" cy="2854750"/>
        </p:xfrm>
        <a:graphic>
          <a:graphicData uri="http://schemas.openxmlformats.org/drawingml/2006/table">
            <a:tbl>
              <a:tblPr>
                <a:tableStyleId>{0505E3EF-67EA-436B-97B2-0124C06EBD24}</a:tableStyleId>
              </a:tblPr>
              <a:tblGrid>
                <a:gridCol w="3704633">
                  <a:extLst>
                    <a:ext uri="{9D8B030D-6E8A-4147-A177-3AD203B41FA5}">
                      <a16:colId xmlns:a16="http://schemas.microsoft.com/office/drawing/2014/main" val="2301121769"/>
                    </a:ext>
                  </a:extLst>
                </a:gridCol>
                <a:gridCol w="3704633">
                  <a:extLst>
                    <a:ext uri="{9D8B030D-6E8A-4147-A177-3AD203B41FA5}">
                      <a16:colId xmlns:a16="http://schemas.microsoft.com/office/drawing/2014/main" val="3412329339"/>
                    </a:ext>
                  </a:extLst>
                </a:gridCol>
                <a:gridCol w="3704633">
                  <a:extLst>
                    <a:ext uri="{9D8B030D-6E8A-4147-A177-3AD203B41FA5}">
                      <a16:colId xmlns:a16="http://schemas.microsoft.com/office/drawing/2014/main" val="1639542865"/>
                    </a:ext>
                  </a:extLst>
                </a:gridCol>
              </a:tblGrid>
              <a:tr h="577317">
                <a:tc>
                  <a:txBody>
                    <a:bodyPr/>
                    <a:lstStyle/>
                    <a:p>
                      <a:pPr algn="ctr">
                        <a:buNone/>
                      </a:pPr>
                      <a:r>
                        <a:rPr lang="en-US" sz="2000" b="1" dirty="0">
                          <a:latin typeface="Alexandria"/>
                        </a:rPr>
                        <a:t>Type of Asset</a:t>
                      </a:r>
                      <a:endParaRPr lang="en-US" sz="2000" dirty="0">
                        <a:latin typeface="Alexandria"/>
                      </a:endParaRPr>
                    </a:p>
                  </a:txBody>
                  <a:tcPr anchor="ctr"/>
                </a:tc>
                <a:tc>
                  <a:txBody>
                    <a:bodyPr/>
                    <a:lstStyle/>
                    <a:p>
                      <a:pPr algn="ctr">
                        <a:buNone/>
                      </a:pPr>
                      <a:r>
                        <a:rPr lang="en-US" sz="2000" b="1" dirty="0">
                          <a:latin typeface="Alexandria"/>
                        </a:rPr>
                        <a:t>Typical Exposure Period</a:t>
                      </a:r>
                      <a:endParaRPr lang="en-US" sz="2000" dirty="0">
                        <a:latin typeface="Alexandria"/>
                      </a:endParaRPr>
                    </a:p>
                  </a:txBody>
                  <a:tcPr anchor="ctr"/>
                </a:tc>
                <a:tc>
                  <a:txBody>
                    <a:bodyPr/>
                    <a:lstStyle/>
                    <a:p>
                      <a:pPr algn="ctr">
                        <a:buNone/>
                      </a:pPr>
                      <a:r>
                        <a:rPr lang="en-US" sz="2000" b="1" dirty="0">
                          <a:latin typeface="Alexandria"/>
                        </a:rPr>
                        <a:t>Influencing Factors</a:t>
                      </a:r>
                      <a:endParaRPr lang="en-US" sz="2000" dirty="0">
                        <a:latin typeface="Alexandria"/>
                      </a:endParaRPr>
                    </a:p>
                  </a:txBody>
                  <a:tcPr anchor="ctr"/>
                </a:tc>
                <a:extLst>
                  <a:ext uri="{0D108BD9-81ED-4DB2-BD59-A6C34878D82A}">
                    <a16:rowId xmlns:a16="http://schemas.microsoft.com/office/drawing/2014/main" val="843590709"/>
                  </a:ext>
                </a:extLst>
              </a:tr>
              <a:tr h="545482">
                <a:tc>
                  <a:txBody>
                    <a:bodyPr/>
                    <a:lstStyle/>
                    <a:p>
                      <a:pPr>
                        <a:buNone/>
                      </a:pPr>
                      <a:r>
                        <a:rPr lang="en-US" sz="2000" dirty="0">
                          <a:latin typeface="Alexandria"/>
                        </a:rPr>
                        <a:t>Standard residential property</a:t>
                      </a:r>
                    </a:p>
                  </a:txBody>
                  <a:tcPr anchor="ctr">
                    <a:solidFill>
                      <a:schemeClr val="bg1"/>
                    </a:solidFill>
                  </a:tcPr>
                </a:tc>
                <a:tc>
                  <a:txBody>
                    <a:bodyPr/>
                    <a:lstStyle/>
                    <a:p>
                      <a:pPr>
                        <a:buNone/>
                      </a:pPr>
                      <a:r>
                        <a:rPr lang="en-US" sz="2000" dirty="0">
                          <a:latin typeface="Alexandria"/>
                        </a:rPr>
                        <a:t>3–6 months</a:t>
                      </a:r>
                    </a:p>
                  </a:txBody>
                  <a:tcPr anchor="ctr">
                    <a:solidFill>
                      <a:schemeClr val="bg1"/>
                    </a:solidFill>
                  </a:tcPr>
                </a:tc>
                <a:tc>
                  <a:txBody>
                    <a:bodyPr/>
                    <a:lstStyle/>
                    <a:p>
                      <a:pPr>
                        <a:buNone/>
                      </a:pPr>
                      <a:r>
                        <a:rPr lang="en-US" sz="2000">
                          <a:latin typeface="Alexandria"/>
                        </a:rPr>
                        <a:t>Location, price, market conditions</a:t>
                      </a:r>
                    </a:p>
                  </a:txBody>
                  <a:tcPr anchor="ctr">
                    <a:solidFill>
                      <a:schemeClr val="bg1"/>
                    </a:solidFill>
                  </a:tcPr>
                </a:tc>
                <a:extLst>
                  <a:ext uri="{0D108BD9-81ED-4DB2-BD59-A6C34878D82A}">
                    <a16:rowId xmlns:a16="http://schemas.microsoft.com/office/drawing/2014/main" val="280770124"/>
                  </a:ext>
                </a:extLst>
              </a:tr>
              <a:tr h="577317">
                <a:tc>
                  <a:txBody>
                    <a:bodyPr/>
                    <a:lstStyle/>
                    <a:p>
                      <a:pPr>
                        <a:buNone/>
                      </a:pPr>
                      <a:r>
                        <a:rPr lang="en-US" sz="2000" dirty="0">
                          <a:latin typeface="Alexandria"/>
                        </a:rPr>
                        <a:t>Large commercial property</a:t>
                      </a:r>
                    </a:p>
                  </a:txBody>
                  <a:tcPr anchor="ctr">
                    <a:solidFill>
                      <a:schemeClr val="bg1"/>
                    </a:solidFill>
                  </a:tcPr>
                </a:tc>
                <a:tc>
                  <a:txBody>
                    <a:bodyPr/>
                    <a:lstStyle/>
                    <a:p>
                      <a:pPr>
                        <a:buNone/>
                      </a:pPr>
                      <a:r>
                        <a:rPr lang="en-US" sz="2000" dirty="0">
                          <a:latin typeface="Alexandria"/>
                        </a:rPr>
                        <a:t>6–12 months</a:t>
                      </a:r>
                    </a:p>
                  </a:txBody>
                  <a:tcPr anchor="ctr">
                    <a:solidFill>
                      <a:schemeClr val="bg1"/>
                    </a:solidFill>
                  </a:tcPr>
                </a:tc>
                <a:tc>
                  <a:txBody>
                    <a:bodyPr/>
                    <a:lstStyle/>
                    <a:p>
                      <a:pPr>
                        <a:buNone/>
                      </a:pPr>
                      <a:r>
                        <a:rPr lang="en-US" sz="2000">
                          <a:latin typeface="Alexandria"/>
                        </a:rPr>
                        <a:t>Complexity, investment size</a:t>
                      </a:r>
                    </a:p>
                  </a:txBody>
                  <a:tcPr anchor="ctr">
                    <a:solidFill>
                      <a:schemeClr val="bg1"/>
                    </a:solidFill>
                  </a:tcPr>
                </a:tc>
                <a:extLst>
                  <a:ext uri="{0D108BD9-81ED-4DB2-BD59-A6C34878D82A}">
                    <a16:rowId xmlns:a16="http://schemas.microsoft.com/office/drawing/2014/main" val="44701742"/>
                  </a:ext>
                </a:extLst>
              </a:tr>
              <a:tr h="577317">
                <a:tc>
                  <a:txBody>
                    <a:bodyPr/>
                    <a:lstStyle/>
                    <a:p>
                      <a:pPr>
                        <a:buNone/>
                      </a:pPr>
                      <a:r>
                        <a:rPr lang="en-US" sz="2000">
                          <a:latin typeface="Alexandria"/>
                        </a:rPr>
                        <a:t>Specialized industrial property</a:t>
                      </a:r>
                    </a:p>
                  </a:txBody>
                  <a:tcPr anchor="ctr">
                    <a:solidFill>
                      <a:schemeClr val="bg1"/>
                    </a:solidFill>
                  </a:tcPr>
                </a:tc>
                <a:tc>
                  <a:txBody>
                    <a:bodyPr/>
                    <a:lstStyle/>
                    <a:p>
                      <a:pPr>
                        <a:buNone/>
                      </a:pPr>
                      <a:r>
                        <a:rPr lang="en-US" sz="2000" dirty="0">
                          <a:latin typeface="Alexandria"/>
                        </a:rPr>
                        <a:t>12–24 months</a:t>
                      </a:r>
                    </a:p>
                  </a:txBody>
                  <a:tcPr anchor="ctr">
                    <a:solidFill>
                      <a:schemeClr val="bg1"/>
                    </a:solidFill>
                  </a:tcPr>
                </a:tc>
                <a:tc>
                  <a:txBody>
                    <a:bodyPr/>
                    <a:lstStyle/>
                    <a:p>
                      <a:pPr>
                        <a:buNone/>
                      </a:pPr>
                      <a:r>
                        <a:rPr lang="en-US" sz="2000" dirty="0">
                          <a:latin typeface="Alexandria"/>
                        </a:rPr>
                        <a:t>Limited pool of potential buyers</a:t>
                      </a:r>
                    </a:p>
                  </a:txBody>
                  <a:tcPr anchor="ctr">
                    <a:solidFill>
                      <a:schemeClr val="bg1"/>
                    </a:solidFill>
                  </a:tcPr>
                </a:tc>
                <a:extLst>
                  <a:ext uri="{0D108BD9-81ED-4DB2-BD59-A6C34878D82A}">
                    <a16:rowId xmlns:a16="http://schemas.microsoft.com/office/drawing/2014/main" val="3134665751"/>
                  </a:ext>
                </a:extLst>
              </a:tr>
              <a:tr h="577317">
                <a:tc>
                  <a:txBody>
                    <a:bodyPr/>
                    <a:lstStyle/>
                    <a:p>
                      <a:pPr>
                        <a:buNone/>
                      </a:pPr>
                      <a:r>
                        <a:rPr lang="en-US" sz="2000">
                          <a:latin typeface="Alexandria"/>
                        </a:rPr>
                        <a:t>Luxury property</a:t>
                      </a:r>
                    </a:p>
                  </a:txBody>
                  <a:tcPr anchor="ctr">
                    <a:solidFill>
                      <a:schemeClr val="bg1"/>
                    </a:solidFill>
                  </a:tcPr>
                </a:tc>
                <a:tc>
                  <a:txBody>
                    <a:bodyPr/>
                    <a:lstStyle/>
                    <a:p>
                      <a:pPr>
                        <a:buNone/>
                      </a:pPr>
                      <a:r>
                        <a:rPr lang="en-US" sz="2000">
                          <a:latin typeface="Alexandria"/>
                        </a:rPr>
                        <a:t>6–18 months</a:t>
                      </a:r>
                    </a:p>
                  </a:txBody>
                  <a:tcPr anchor="ctr">
                    <a:solidFill>
                      <a:schemeClr val="bg1"/>
                    </a:solidFill>
                  </a:tcPr>
                </a:tc>
                <a:tc>
                  <a:txBody>
                    <a:bodyPr/>
                    <a:lstStyle/>
                    <a:p>
                      <a:pPr>
                        <a:buNone/>
                      </a:pPr>
                      <a:r>
                        <a:rPr lang="en-US" sz="2000" dirty="0">
                          <a:latin typeface="Alexandria"/>
                        </a:rPr>
                        <a:t>Limited target market</a:t>
                      </a:r>
                    </a:p>
                  </a:txBody>
                  <a:tcPr anchor="ctr">
                    <a:solidFill>
                      <a:schemeClr val="bg1"/>
                    </a:solidFill>
                  </a:tcPr>
                </a:tc>
                <a:extLst>
                  <a:ext uri="{0D108BD9-81ED-4DB2-BD59-A6C34878D82A}">
                    <a16:rowId xmlns:a16="http://schemas.microsoft.com/office/drawing/2014/main" val="2877590680"/>
                  </a:ext>
                </a:extLst>
              </a:tr>
            </a:tbl>
          </a:graphicData>
        </a:graphic>
      </p:graphicFrame>
    </p:spTree>
    <p:extLst>
      <p:ext uri="{BB962C8B-B14F-4D97-AF65-F5344CB8AC3E}">
        <p14:creationId xmlns:p14="http://schemas.microsoft.com/office/powerpoint/2010/main" val="391537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8023B-ACCE-93CB-222A-CD49BA3FC5E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996A469-31CE-E96E-A0F7-B9873FF34C4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0D8E30A-3AB0-37C4-543A-CBBF625349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269135-E629-635A-C0BA-1CBDF4218B19}"/>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A3558915-6FDD-45DC-E120-6341FB337048}"/>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D214995F-239A-1A2A-3A41-CFCF027A70A2}"/>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419D9F52-7CB8-CA01-B3BA-B22ECC5E5C66}"/>
                </a:ext>
              </a:extLst>
            </p:cNvPr>
            <p:cNvSpPr txBox="1"/>
            <p:nvPr/>
          </p:nvSpPr>
          <p:spPr>
            <a:xfrm>
              <a:off x="6119" y="2567410"/>
              <a:ext cx="2980601" cy="617033"/>
            </a:xfrm>
            <a:prstGeom prst="flowChartPredefinedProcess">
              <a:avLst/>
            </a:prstGeom>
            <a:grpFill/>
            <a:ln>
              <a:solidFill>
                <a:srgbClr val="336699"/>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336699"/>
                  </a:solidFill>
                  <a:latin typeface="Alexandria"/>
                </a:rPr>
                <a:t>Element 8: K</a:t>
              </a:r>
              <a:r>
                <a:rPr kumimoji="0" lang="en-US" sz="2000" b="1" i="0" u="none" strike="noStrike" kern="1200" cap="none" spc="0" normalizeH="0" baseline="0" noProof="0" dirty="0">
                  <a:ln>
                    <a:noFill/>
                  </a:ln>
                  <a:solidFill>
                    <a:srgbClr val="336699"/>
                  </a:solidFill>
                  <a:effectLst/>
                  <a:uLnTx/>
                  <a:uFillTx/>
                  <a:latin typeface="Alexandria"/>
                  <a:ea typeface="+mn-ea"/>
                  <a:cs typeface="+mn-cs"/>
                </a:rPr>
                <a:t>nowledgeably, Prudently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FCBD6C97-B029-D06F-8BC3-C9C23194EE32}"/>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8" name="Rectangle: Top Corners Rounded 7">
            <a:extLst>
              <a:ext uri="{FF2B5EF4-FFF2-40B4-BE49-F238E27FC236}">
                <a16:creationId xmlns:a16="http://schemas.microsoft.com/office/drawing/2014/main" id="{F268DFA9-7F32-8632-8E86-CD72BEA55B56}"/>
              </a:ext>
            </a:extLst>
          </p:cNvPr>
          <p:cNvSpPr/>
          <p:nvPr/>
        </p:nvSpPr>
        <p:spPr>
          <a:xfrm>
            <a:off x="1964999" y="2343769"/>
            <a:ext cx="2330955" cy="419457"/>
          </a:xfrm>
          <a:prstGeom prst="round2SameRect">
            <a:avLst/>
          </a:prstGeom>
          <a:solidFill>
            <a:srgbClr val="FFFFCC"/>
          </a:solidFill>
          <a:ln>
            <a:solidFill>
              <a:srgbClr val="336699"/>
            </a:solidFill>
          </a:ln>
        </p:spPr>
        <p:txBody>
          <a:bodyPr wrap="square">
            <a:spAutoFit/>
          </a:bodyPr>
          <a:lstStyle/>
          <a:p>
            <a:pPr algn="ctr"/>
            <a:r>
              <a:rPr lang="en-US" sz="2000" b="1" dirty="0">
                <a:solidFill>
                  <a:srgbClr val="336699"/>
                </a:solidFill>
                <a:latin typeface="Alexandria"/>
              </a:rPr>
              <a:t>Knowledgeably</a:t>
            </a:r>
          </a:p>
        </p:txBody>
      </p:sp>
      <p:sp>
        <p:nvSpPr>
          <p:cNvPr id="9" name="Arrow: Pentagon 8">
            <a:extLst>
              <a:ext uri="{FF2B5EF4-FFF2-40B4-BE49-F238E27FC236}">
                <a16:creationId xmlns:a16="http://schemas.microsoft.com/office/drawing/2014/main" id="{674D819A-FB74-BBF3-5DBE-B65217D7CD5B}"/>
              </a:ext>
            </a:extLst>
          </p:cNvPr>
          <p:cNvSpPr/>
          <p:nvPr/>
        </p:nvSpPr>
        <p:spPr>
          <a:xfrm>
            <a:off x="180432" y="3940505"/>
            <a:ext cx="5581774" cy="61424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The nature and characteristics of the asset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Arrow: Pentagon 9">
            <a:extLst>
              <a:ext uri="{FF2B5EF4-FFF2-40B4-BE49-F238E27FC236}">
                <a16:creationId xmlns:a16="http://schemas.microsoft.com/office/drawing/2014/main" id="{8CF7424C-CD7C-169B-F240-986CA45F2A07}"/>
              </a:ext>
            </a:extLst>
          </p:cNvPr>
          <p:cNvSpPr/>
          <p:nvPr/>
        </p:nvSpPr>
        <p:spPr>
          <a:xfrm>
            <a:off x="180432" y="4686759"/>
            <a:ext cx="5581774" cy="61424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Its actual and potential uses</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Rectangle: Top Corners Rounded 13">
            <a:extLst>
              <a:ext uri="{FF2B5EF4-FFF2-40B4-BE49-F238E27FC236}">
                <a16:creationId xmlns:a16="http://schemas.microsoft.com/office/drawing/2014/main" id="{72941CA7-A9D2-1842-0FB6-CAAF0C79039A}"/>
              </a:ext>
            </a:extLst>
          </p:cNvPr>
          <p:cNvSpPr/>
          <p:nvPr/>
        </p:nvSpPr>
        <p:spPr>
          <a:xfrm>
            <a:off x="8624511" y="2359252"/>
            <a:ext cx="2330955" cy="419457"/>
          </a:xfrm>
          <a:prstGeom prst="round2SameRect">
            <a:avLst/>
          </a:prstGeom>
          <a:solidFill>
            <a:srgbClr val="FFFFCC"/>
          </a:solidFill>
          <a:ln>
            <a:solidFill>
              <a:srgbClr val="336699"/>
            </a:solidFill>
          </a:ln>
        </p:spPr>
        <p:txBody>
          <a:bodyPr wrap="square">
            <a:spAutoFit/>
          </a:bodyPr>
          <a:lstStyle/>
          <a:p>
            <a:pPr lvl="0" algn="ctr"/>
            <a:r>
              <a:rPr lang="en-US" sz="2000" b="1" dirty="0">
                <a:solidFill>
                  <a:srgbClr val="336699"/>
                </a:solidFill>
                <a:latin typeface="Alexandria"/>
              </a:rPr>
              <a:t>Prudently</a:t>
            </a:r>
            <a:endParaRPr kumimoji="0" lang="en-US" sz="2000" b="1" i="0" u="none" strike="noStrike" kern="1200" cap="none" spc="0" normalizeH="0" baseline="0" noProof="0" dirty="0">
              <a:ln>
                <a:noFill/>
              </a:ln>
              <a:solidFill>
                <a:srgbClr val="FFC000"/>
              </a:solidFill>
              <a:effectLst/>
              <a:uLnTx/>
              <a:uFillTx/>
              <a:latin typeface="Alexandria"/>
              <a:ea typeface="+mn-ea"/>
              <a:cs typeface="+mn-cs"/>
            </a:endParaRPr>
          </a:p>
        </p:txBody>
      </p:sp>
      <p:sp>
        <p:nvSpPr>
          <p:cNvPr id="7" name="Arrow: Pentagon 6">
            <a:extLst>
              <a:ext uri="{FF2B5EF4-FFF2-40B4-BE49-F238E27FC236}">
                <a16:creationId xmlns:a16="http://schemas.microsoft.com/office/drawing/2014/main" id="{50297B90-0E4E-CDC5-F31E-F6BB67B7EAFE}"/>
              </a:ext>
            </a:extLst>
          </p:cNvPr>
          <p:cNvSpPr/>
          <p:nvPr/>
        </p:nvSpPr>
        <p:spPr>
          <a:xfrm>
            <a:off x="6610226" y="2897773"/>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Each party is presumed to use that knowledge wisely</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rrow: Pentagon 15">
            <a:extLst>
              <a:ext uri="{FF2B5EF4-FFF2-40B4-BE49-F238E27FC236}">
                <a16:creationId xmlns:a16="http://schemas.microsoft.com/office/drawing/2014/main" id="{CF5CE211-51C4-AFAC-0446-1E79DF40AB34}"/>
              </a:ext>
            </a:extLst>
          </p:cNvPr>
          <p:cNvSpPr/>
          <p:nvPr/>
        </p:nvSpPr>
        <p:spPr>
          <a:xfrm>
            <a:off x="6663663" y="3948427"/>
            <a:ext cx="5581774" cy="772838"/>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Seeks the most favorable price for their position in the transaction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Arrow: Pentagon 17">
            <a:extLst>
              <a:ext uri="{FF2B5EF4-FFF2-40B4-BE49-F238E27FC236}">
                <a16:creationId xmlns:a16="http://schemas.microsoft.com/office/drawing/2014/main" id="{113987A0-6F8C-3EA3-9D20-5629BA1816CC}"/>
              </a:ext>
            </a:extLst>
          </p:cNvPr>
          <p:cNvSpPr/>
          <p:nvPr/>
        </p:nvSpPr>
        <p:spPr>
          <a:xfrm>
            <a:off x="6663663" y="5142625"/>
            <a:ext cx="5581774" cy="1082725"/>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Prudence is assessed </a:t>
            </a:r>
            <a:r>
              <a:rPr lang="en-US" sz="2000" b="1" dirty="0">
                <a:solidFill>
                  <a:prstClr val="black"/>
                </a:solidFill>
                <a:latin typeface="Alexandria"/>
              </a:rPr>
              <a:t>with reference to market conditions at the valuation date</a:t>
            </a:r>
            <a:r>
              <a:rPr lang="en-US" sz="2000" dirty="0">
                <a:solidFill>
                  <a:prstClr val="black"/>
                </a:solidFill>
                <a:latin typeface="Alexandria"/>
              </a:rPr>
              <a:t>, not retrospectively</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751A7F28-CD9B-1B1E-0C61-4AF922A28AD9}"/>
              </a:ext>
            </a:extLst>
          </p:cNvPr>
          <p:cNvSpPr txBox="1"/>
          <p:nvPr/>
        </p:nvSpPr>
        <p:spPr>
          <a:xfrm>
            <a:off x="180431" y="2883708"/>
            <a:ext cx="5581775" cy="833305"/>
          </a:xfrm>
          <a:prstGeom prst="rect">
            <a:avLst/>
          </a:prstGeom>
          <a:solidFill>
            <a:schemeClr val="bg1"/>
          </a:solidFill>
        </p:spPr>
        <p:txBody>
          <a:bodyPr wrap="square">
            <a:spAutoFit/>
          </a:bodyPr>
          <a:lstStyle/>
          <a:p>
            <a:pPr lvl="0">
              <a:lnSpc>
                <a:spcPct val="125000"/>
              </a:lnSpc>
              <a:defRPr/>
            </a:pPr>
            <a:r>
              <a:rPr lang="en-US" sz="2000" b="1" dirty="0">
                <a:solidFill>
                  <a:prstClr val="black"/>
                </a:solidFill>
                <a:latin typeface="Alexandria"/>
              </a:rPr>
              <a:t>Both the willing buyer and seller are presumed to have reasonable knowledge of:</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Arrow: Pentagon 11">
            <a:extLst>
              <a:ext uri="{FF2B5EF4-FFF2-40B4-BE49-F238E27FC236}">
                <a16:creationId xmlns:a16="http://schemas.microsoft.com/office/drawing/2014/main" id="{DFDA0512-A4D6-D798-6EC0-DC4DFD3FABFB}"/>
              </a:ext>
            </a:extLst>
          </p:cNvPr>
          <p:cNvSpPr/>
          <p:nvPr/>
        </p:nvSpPr>
        <p:spPr>
          <a:xfrm>
            <a:off x="150915" y="5415622"/>
            <a:ext cx="5581774" cy="614242"/>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Market conditions at the valuation date</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7811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0-#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0-#ppt_w/2"/>
                                          </p:val>
                                        </p:tav>
                                        <p:tav tm="100000">
                                          <p:val>
                                            <p:strVal val="#ppt_x"/>
                                          </p:val>
                                        </p:tav>
                                      </p:tavLst>
                                    </p:anim>
                                    <p:anim calcmode="lin" valueType="num">
                                      <p:cBhvr additive="base">
                                        <p:cTn id="4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0-#ppt_w/2"/>
                                          </p:val>
                                        </p:tav>
                                        <p:tav tm="100000">
                                          <p:val>
                                            <p:strVal val="#ppt_x"/>
                                          </p:val>
                                        </p:tav>
                                      </p:tavLst>
                                    </p:anim>
                                    <p:anim calcmode="lin" valueType="num">
                                      <p:cBhvr additive="base">
                                        <p:cTn id="5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animBg="1"/>
      <p:bldP spid="7" grpId="0" animBg="1"/>
      <p:bldP spid="16" grpId="0" animBg="1"/>
      <p:bldP spid="18"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C8B9E-2229-DD25-B744-D414A847C7A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4401158-2F9A-0A42-4E49-70DC353ABB7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53F3260-AC65-EAD1-A97F-4CD01D20A6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EF181B-8960-83FE-E188-3F0EC38FA13B}"/>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1585EA6A-C551-B8FB-7F86-A67E97EBBF6C}"/>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50AE08FA-CCBD-8031-F00F-E02D08D063F1}"/>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32EB8D27-D53A-9B5D-0DE9-54DC9B46C11A}"/>
                </a:ext>
              </a:extLst>
            </p:cNvPr>
            <p:cNvSpPr txBox="1"/>
            <p:nvPr/>
          </p:nvSpPr>
          <p:spPr>
            <a:xfrm>
              <a:off x="6119" y="2567410"/>
              <a:ext cx="2980601" cy="617033"/>
            </a:xfrm>
            <a:prstGeom prst="flowChartPredefinedProcess">
              <a:avLst/>
            </a:prstGeom>
            <a:grpFill/>
            <a:ln>
              <a:solidFill>
                <a:srgbClr val="336699"/>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336699"/>
                  </a:solidFill>
                  <a:effectLst/>
                  <a:uLnTx/>
                  <a:uFillTx/>
                  <a:latin typeface="Alexandria"/>
                  <a:ea typeface="+mn-ea"/>
                  <a:cs typeface="+mn-cs"/>
                </a:rPr>
                <a:t>Element 8: Knowledgeably, Prudently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5CE63F54-EA2D-E4B7-11AC-9835F72E23DC}"/>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2" name="Flowchart: Document 1">
            <a:extLst>
              <a:ext uri="{FF2B5EF4-FFF2-40B4-BE49-F238E27FC236}">
                <a16:creationId xmlns:a16="http://schemas.microsoft.com/office/drawing/2014/main" id="{0D236E5F-01A7-77E9-02A0-21657C5A50AA}"/>
              </a:ext>
            </a:extLst>
          </p:cNvPr>
          <p:cNvSpPr/>
          <p:nvPr/>
        </p:nvSpPr>
        <p:spPr>
          <a:xfrm>
            <a:off x="2035835" y="2953909"/>
            <a:ext cx="7418716" cy="3495133"/>
          </a:xfrm>
          <a:prstGeom prst="flowChartDocument">
            <a:avLst/>
          </a:prstGeom>
          <a:solidFill>
            <a:srgbClr val="FFFFEB"/>
          </a:solidFill>
          <a:ln>
            <a:solidFill>
              <a:srgbClr val="FFE2C5"/>
            </a:solidFill>
          </a:ln>
        </p:spPr>
        <p:txBody>
          <a:bodyPr wrap="square">
            <a:spAutoFit/>
          </a:bodyPr>
          <a:lstStyle/>
          <a:p>
            <a:pPr marL="342900" indent="-342900" algn="justLow">
              <a:lnSpc>
                <a:spcPct val="150000"/>
              </a:lnSpc>
              <a:buFont typeface="Wingdings" panose="05000000000000000000" pitchFamily="2" charset="2"/>
              <a:buChar char="Ø"/>
            </a:pPr>
            <a:r>
              <a:rPr lang="en-US" sz="2000" dirty="0">
                <a:latin typeface="Alexandria"/>
              </a:rPr>
              <a:t>Previous property price: $1,200,000</a:t>
            </a:r>
          </a:p>
          <a:p>
            <a:pPr marL="342900" indent="-342900" algn="justLow">
              <a:lnSpc>
                <a:spcPct val="150000"/>
              </a:lnSpc>
              <a:buFont typeface="Wingdings" panose="05000000000000000000" pitchFamily="2" charset="2"/>
              <a:buChar char="Ø"/>
            </a:pPr>
            <a:r>
              <a:rPr lang="en-US" sz="2000" dirty="0">
                <a:latin typeface="Alexandria"/>
              </a:rPr>
              <a:t>Current market price in a declining market: $950,000</a:t>
            </a:r>
          </a:p>
          <a:p>
            <a:pPr marL="342900" indent="-342900" algn="justLow">
              <a:lnSpc>
                <a:spcPct val="150000"/>
              </a:lnSpc>
              <a:buFont typeface="Wingdings" panose="05000000000000000000" pitchFamily="2" charset="2"/>
              <a:buChar char="Ø"/>
            </a:pPr>
            <a:r>
              <a:rPr lang="en-US" sz="2000" dirty="0">
                <a:latin typeface="Alexandria"/>
              </a:rPr>
              <a:t>❌</a:t>
            </a:r>
            <a:r>
              <a:rPr lang="en-US" sz="2000" dirty="0">
                <a:solidFill>
                  <a:srgbClr val="FF0000"/>
                </a:solidFill>
                <a:latin typeface="Alexandria"/>
              </a:rPr>
              <a:t>Incorrect</a:t>
            </a:r>
            <a:r>
              <a:rPr lang="en-US" sz="2000" dirty="0">
                <a:latin typeface="Alexandria"/>
              </a:rPr>
              <a:t>: Considering $950,000 as imprudent because it is below the previous price</a:t>
            </a:r>
          </a:p>
          <a:p>
            <a:pPr marL="342900" indent="-342900" algn="justLow">
              <a:lnSpc>
                <a:spcPct val="150000"/>
              </a:lnSpc>
              <a:buFont typeface="Wingdings" panose="05000000000000000000" pitchFamily="2" charset="2"/>
              <a:buChar char="Ø"/>
            </a:pPr>
            <a:r>
              <a:rPr lang="en-US" sz="2000" b="1" dirty="0">
                <a:solidFill>
                  <a:srgbClr val="00B050"/>
                </a:solidFill>
                <a:latin typeface="Alexandria"/>
              </a:rPr>
              <a:t>✓</a:t>
            </a:r>
            <a:r>
              <a:rPr lang="en-US" sz="2000" dirty="0">
                <a:latin typeface="Alexandria"/>
              </a:rPr>
              <a:t> </a:t>
            </a:r>
            <a:r>
              <a:rPr lang="en-US" sz="2000" dirty="0">
                <a:solidFill>
                  <a:srgbClr val="00B050"/>
                </a:solidFill>
                <a:latin typeface="Alexandria"/>
              </a:rPr>
              <a:t>Correct</a:t>
            </a:r>
            <a:r>
              <a:rPr lang="en-US" sz="2000" dirty="0">
                <a:latin typeface="Alexandria"/>
              </a:rPr>
              <a:t>: Selling at $950,000 is prudent if it represents the best price reasonably obtainable</a:t>
            </a:r>
          </a:p>
        </p:txBody>
      </p:sp>
      <p:sp>
        <p:nvSpPr>
          <p:cNvPr id="19" name="Rectangle: Top Corners Rounded 18">
            <a:extLst>
              <a:ext uri="{FF2B5EF4-FFF2-40B4-BE49-F238E27FC236}">
                <a16:creationId xmlns:a16="http://schemas.microsoft.com/office/drawing/2014/main" id="{BA9F0123-8714-D6B0-2E1F-64F31DBC7B02}"/>
              </a:ext>
            </a:extLst>
          </p:cNvPr>
          <p:cNvSpPr/>
          <p:nvPr/>
        </p:nvSpPr>
        <p:spPr>
          <a:xfrm>
            <a:off x="529280" y="2313293"/>
            <a:ext cx="5060636" cy="419457"/>
          </a:xfrm>
          <a:prstGeom prst="round2SameRect">
            <a:avLst/>
          </a:prstGeom>
          <a:solidFill>
            <a:srgbClr val="FFFFCC"/>
          </a:solidFill>
          <a:ln>
            <a:solidFill>
              <a:schemeClr val="accent4"/>
            </a:solidFill>
          </a:ln>
        </p:spPr>
        <p:txBody>
          <a:bodyPr wrap="square">
            <a:spAutoFit/>
          </a:bodyPr>
          <a:lstStyle/>
          <a:p>
            <a:pPr algn="ctr"/>
            <a:r>
              <a:rPr lang="en-US" sz="2000" b="1" dirty="0">
                <a:solidFill>
                  <a:schemeClr val="accent4"/>
                </a:solidFill>
                <a:latin typeface="Alexandria"/>
              </a:rPr>
              <a:t>Example of Prudence in a Declining Market:</a:t>
            </a:r>
          </a:p>
        </p:txBody>
      </p:sp>
      <p:sp>
        <p:nvSpPr>
          <p:cNvPr id="21" name="Rectangle: Beveled 20">
            <a:extLst>
              <a:ext uri="{FF2B5EF4-FFF2-40B4-BE49-F238E27FC236}">
                <a16:creationId xmlns:a16="http://schemas.microsoft.com/office/drawing/2014/main" id="{77E0EE4F-0014-1D17-59F0-CCFDAD83437C}"/>
              </a:ext>
            </a:extLst>
          </p:cNvPr>
          <p:cNvSpPr/>
          <p:nvPr/>
        </p:nvSpPr>
        <p:spPr>
          <a:xfrm>
            <a:off x="103518" y="6222808"/>
            <a:ext cx="12031053" cy="531674"/>
          </a:xfrm>
          <a:prstGeom prst="bevel">
            <a:avLst/>
          </a:prstGeom>
          <a:solidFill>
            <a:schemeClr val="bg1"/>
          </a:solidFill>
          <a:ln>
            <a:solidFill>
              <a:srgbClr val="336699"/>
            </a:solidFill>
          </a:ln>
        </p:spPr>
        <p:txBody>
          <a:bodyPr wrap="square">
            <a:spAutoFit/>
          </a:bodyPr>
          <a:lstStyle/>
          <a:p>
            <a:pPr algn="ctr"/>
            <a:r>
              <a:rPr lang="en-US" sz="2000" b="1" dirty="0">
                <a:solidFill>
                  <a:srgbClr val="336699"/>
                </a:solidFill>
                <a:latin typeface="Alexandria"/>
              </a:rPr>
              <a:t>Prudence </a:t>
            </a:r>
            <a:r>
              <a:rPr lang="en-US" sz="2000" dirty="0">
                <a:solidFill>
                  <a:srgbClr val="336699"/>
                </a:solidFill>
                <a:latin typeface="Alexandria"/>
              </a:rPr>
              <a:t>is measured based on information </a:t>
            </a:r>
            <a:r>
              <a:rPr lang="en-US" sz="2000" b="1" dirty="0">
                <a:solidFill>
                  <a:srgbClr val="336699"/>
                </a:solidFill>
                <a:latin typeface="Alexandria"/>
              </a:rPr>
              <a:t>available at the time of the decision, </a:t>
            </a:r>
            <a:r>
              <a:rPr lang="en-US" sz="2000" dirty="0">
                <a:solidFill>
                  <a:srgbClr val="336699"/>
                </a:solidFill>
                <a:latin typeface="Alexandria"/>
              </a:rPr>
              <a:t>not from later hindsight</a:t>
            </a:r>
          </a:p>
        </p:txBody>
      </p:sp>
    </p:spTree>
    <p:extLst>
      <p:ext uri="{BB962C8B-B14F-4D97-AF65-F5344CB8AC3E}">
        <p14:creationId xmlns:p14="http://schemas.microsoft.com/office/powerpoint/2010/main" val="147129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additive="base">
                                        <p:cTn id="2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
                                            <p:txEl>
                                              <p:charRg st="89" end="174"/>
                                            </p:txEl>
                                          </p:spTgt>
                                        </p:tgtEl>
                                        <p:attrNameLst>
                                          <p:attrName>style.visibility</p:attrName>
                                        </p:attrNameLst>
                                      </p:cBhvr>
                                      <p:to>
                                        <p:strVal val="visible"/>
                                      </p:to>
                                    </p:set>
                                    <p:anim calcmode="lin" valueType="num">
                                      <p:cBhvr additive="base">
                                        <p:cTn id="29" dur="500" fill="hold"/>
                                        <p:tgtEl>
                                          <p:spTgt spid="2">
                                            <p:txEl>
                                              <p:charRg st="89" end="17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charRg st="89" end="17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charRg st="174" end="270"/>
                                            </p:txEl>
                                          </p:spTgt>
                                        </p:tgtEl>
                                        <p:attrNameLst>
                                          <p:attrName>style.visibility</p:attrName>
                                        </p:attrNameLst>
                                      </p:cBhvr>
                                      <p:to>
                                        <p:strVal val="visible"/>
                                      </p:to>
                                    </p:set>
                                    <p:anim calcmode="lin" valueType="num">
                                      <p:cBhvr additive="base">
                                        <p:cTn id="35" dur="500" fill="hold"/>
                                        <p:tgtEl>
                                          <p:spTgt spid="2">
                                            <p:txEl>
                                              <p:charRg st="174" end="27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charRg st="174" end="27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ppt_x"/>
                                          </p:val>
                                        </p:tav>
                                        <p:tav tm="100000">
                                          <p:val>
                                            <p:strVal val="#ppt_x"/>
                                          </p:val>
                                        </p:tav>
                                      </p:tavLst>
                                    </p:anim>
                                    <p:anim calcmode="lin" valueType="num">
                                      <p:cBhvr additive="base">
                                        <p:cTn id="4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29790-2E19-686E-7156-AD1CA58486C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E1C80CD-2B80-7755-800E-9CD3247E21C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A995326-6582-9F74-0F9A-9D780A0BC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6D8087-AC91-530B-9B3F-AB1239848084}"/>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65DD8E53-3D18-1306-5509-482705D7B97F}"/>
              </a:ext>
            </a:extLst>
          </p:cNvPr>
          <p:cNvGrpSpPr/>
          <p:nvPr/>
        </p:nvGrpSpPr>
        <p:grpSpPr>
          <a:xfrm>
            <a:off x="3673099" y="1652421"/>
            <a:ext cx="5781451" cy="429097"/>
            <a:chOff x="6119" y="2567410"/>
            <a:chExt cx="2980601" cy="617033"/>
          </a:xfrm>
          <a:solidFill>
            <a:srgbClr val="FFFFEB"/>
          </a:solidFill>
        </p:grpSpPr>
        <p:sp>
          <p:nvSpPr>
            <p:cNvPr id="15" name="Rectangle 14">
              <a:extLst>
                <a:ext uri="{FF2B5EF4-FFF2-40B4-BE49-F238E27FC236}">
                  <a16:creationId xmlns:a16="http://schemas.microsoft.com/office/drawing/2014/main" id="{95ED5EB2-1C11-C56A-BDA6-7B08B8D9B555}"/>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74D04DFA-0CD3-B6F7-BF46-CD1A5EAC0374}"/>
                </a:ext>
              </a:extLst>
            </p:cNvPr>
            <p:cNvSpPr txBox="1"/>
            <p:nvPr/>
          </p:nvSpPr>
          <p:spPr>
            <a:xfrm>
              <a:off x="6119" y="2567410"/>
              <a:ext cx="2980601" cy="617033"/>
            </a:xfrm>
            <a:prstGeom prst="flowChartPredefinedProcess">
              <a:avLst/>
            </a:prstGeom>
            <a:grpFill/>
            <a:ln>
              <a:solidFill>
                <a:srgbClr val="336699"/>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336699"/>
                  </a:solidFill>
                  <a:effectLst/>
                  <a:uLnTx/>
                  <a:uFillTx/>
                  <a:latin typeface="Alexandria"/>
                  <a:ea typeface="+mn-ea"/>
                  <a:cs typeface="+mn-cs"/>
                </a:rPr>
                <a:t>Element 8: Knowledgeably, Prudently </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35C38584-4021-F717-1510-C2A8C606E4DA}"/>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graphicFrame>
        <p:nvGraphicFramePr>
          <p:cNvPr id="7" name="Table 6">
            <a:extLst>
              <a:ext uri="{FF2B5EF4-FFF2-40B4-BE49-F238E27FC236}">
                <a16:creationId xmlns:a16="http://schemas.microsoft.com/office/drawing/2014/main" id="{7986F473-40DB-2D27-4A22-AF3888D5519E}"/>
              </a:ext>
            </a:extLst>
          </p:cNvPr>
          <p:cNvGraphicFramePr>
            <a:graphicFrameLocks noGrp="1"/>
          </p:cNvGraphicFramePr>
          <p:nvPr>
            <p:extLst>
              <p:ext uri="{D42A27DB-BD31-4B8C-83A1-F6EECF244321}">
                <p14:modId xmlns:p14="http://schemas.microsoft.com/office/powerpoint/2010/main" val="3716345977"/>
              </p:ext>
            </p:extLst>
          </p:nvPr>
        </p:nvGraphicFramePr>
        <p:xfrm>
          <a:off x="838200" y="2337257"/>
          <a:ext cx="10515600" cy="4003077"/>
        </p:xfrm>
        <a:graphic>
          <a:graphicData uri="http://schemas.openxmlformats.org/drawingml/2006/table">
            <a:tbl>
              <a:tblPr>
                <a:tableStyleId>{22838BEF-8BB2-4498-84A7-C5851F593DF1}</a:tableStyleId>
              </a:tblPr>
              <a:tblGrid>
                <a:gridCol w="2750389">
                  <a:extLst>
                    <a:ext uri="{9D8B030D-6E8A-4147-A177-3AD203B41FA5}">
                      <a16:colId xmlns:a16="http://schemas.microsoft.com/office/drawing/2014/main" val="3498237035"/>
                    </a:ext>
                  </a:extLst>
                </a:gridCol>
                <a:gridCol w="3933645">
                  <a:extLst>
                    <a:ext uri="{9D8B030D-6E8A-4147-A177-3AD203B41FA5}">
                      <a16:colId xmlns:a16="http://schemas.microsoft.com/office/drawing/2014/main" val="2323071214"/>
                    </a:ext>
                  </a:extLst>
                </a:gridCol>
                <a:gridCol w="3831566">
                  <a:extLst>
                    <a:ext uri="{9D8B030D-6E8A-4147-A177-3AD203B41FA5}">
                      <a16:colId xmlns:a16="http://schemas.microsoft.com/office/drawing/2014/main" val="2035504634"/>
                    </a:ext>
                  </a:extLst>
                </a:gridCol>
              </a:tblGrid>
              <a:tr h="481852">
                <a:tc>
                  <a:txBody>
                    <a:bodyPr/>
                    <a:lstStyle/>
                    <a:p>
                      <a:pPr algn="ctr">
                        <a:buNone/>
                      </a:pPr>
                      <a:r>
                        <a:rPr lang="en-US" sz="2000" b="1" dirty="0">
                          <a:latin typeface="Alexandria"/>
                        </a:rPr>
                        <a:t>Aspect</a:t>
                      </a:r>
                      <a:endParaRPr lang="en-US" sz="2000" dirty="0">
                        <a:latin typeface="Alexandria"/>
                      </a:endParaRPr>
                    </a:p>
                  </a:txBody>
                  <a:tcPr anchor="ctr"/>
                </a:tc>
                <a:tc>
                  <a:txBody>
                    <a:bodyPr/>
                    <a:lstStyle/>
                    <a:p>
                      <a:pPr algn="ctr">
                        <a:buNone/>
                      </a:pPr>
                      <a:r>
                        <a:rPr lang="en-US" sz="2000" b="1" dirty="0">
                          <a:latin typeface="Alexandria"/>
                        </a:rPr>
                        <a:t>Prudent Buyer</a:t>
                      </a:r>
                      <a:endParaRPr lang="en-US" sz="2000" dirty="0">
                        <a:latin typeface="Alexandria"/>
                      </a:endParaRPr>
                    </a:p>
                  </a:txBody>
                  <a:tcPr anchor="ctr"/>
                </a:tc>
                <a:tc>
                  <a:txBody>
                    <a:bodyPr/>
                    <a:lstStyle/>
                    <a:p>
                      <a:pPr algn="ctr">
                        <a:buNone/>
                      </a:pPr>
                      <a:r>
                        <a:rPr lang="en-US" sz="2000" b="1" dirty="0">
                          <a:latin typeface="Alexandria"/>
                        </a:rPr>
                        <a:t>Prudent Seller</a:t>
                      </a:r>
                      <a:endParaRPr lang="en-US" sz="2000" dirty="0">
                        <a:latin typeface="Alexandria"/>
                      </a:endParaRPr>
                    </a:p>
                  </a:txBody>
                  <a:tcPr anchor="ctr"/>
                </a:tc>
                <a:extLst>
                  <a:ext uri="{0D108BD9-81ED-4DB2-BD59-A6C34878D82A}">
                    <a16:rowId xmlns:a16="http://schemas.microsoft.com/office/drawing/2014/main" val="476936620"/>
                  </a:ext>
                </a:extLst>
              </a:tr>
              <a:tr h="852507">
                <a:tc>
                  <a:txBody>
                    <a:bodyPr/>
                    <a:lstStyle/>
                    <a:p>
                      <a:pPr algn="ctr">
                        <a:buNone/>
                      </a:pPr>
                      <a:r>
                        <a:rPr lang="en-US" sz="2000" b="1" i="1" dirty="0">
                          <a:latin typeface="Alexandria"/>
                        </a:rPr>
                        <a:t>Knowledge</a:t>
                      </a:r>
                    </a:p>
                  </a:txBody>
                  <a:tcPr anchor="ctr">
                    <a:solidFill>
                      <a:schemeClr val="bg1"/>
                    </a:solidFill>
                  </a:tcPr>
                </a:tc>
                <a:tc>
                  <a:txBody>
                    <a:bodyPr/>
                    <a:lstStyle/>
                    <a:p>
                      <a:pPr>
                        <a:buNone/>
                      </a:pPr>
                      <a:r>
                        <a:rPr lang="en-US" sz="2000">
                          <a:latin typeface="Alexandria"/>
                        </a:rPr>
                        <a:t>Understands property characteristics and potential</a:t>
                      </a:r>
                    </a:p>
                  </a:txBody>
                  <a:tcPr anchor="ctr">
                    <a:solidFill>
                      <a:schemeClr val="bg1"/>
                    </a:solidFill>
                  </a:tcPr>
                </a:tc>
                <a:tc>
                  <a:txBody>
                    <a:bodyPr/>
                    <a:lstStyle/>
                    <a:p>
                      <a:pPr>
                        <a:buNone/>
                      </a:pPr>
                      <a:r>
                        <a:rPr lang="en-US" sz="2000">
                          <a:latin typeface="Alexandria"/>
                        </a:rPr>
                        <a:t>Understands market value of property</a:t>
                      </a:r>
                    </a:p>
                  </a:txBody>
                  <a:tcPr anchor="ctr">
                    <a:solidFill>
                      <a:schemeClr val="bg1"/>
                    </a:solidFill>
                  </a:tcPr>
                </a:tc>
                <a:extLst>
                  <a:ext uri="{0D108BD9-81ED-4DB2-BD59-A6C34878D82A}">
                    <a16:rowId xmlns:a16="http://schemas.microsoft.com/office/drawing/2014/main" val="502098577"/>
                  </a:ext>
                </a:extLst>
              </a:tr>
              <a:tr h="481852">
                <a:tc>
                  <a:txBody>
                    <a:bodyPr/>
                    <a:lstStyle/>
                    <a:p>
                      <a:pPr algn="ctr">
                        <a:buNone/>
                      </a:pPr>
                      <a:r>
                        <a:rPr lang="en-US" sz="2000" b="1" i="1" dirty="0">
                          <a:latin typeface="Alexandria"/>
                        </a:rPr>
                        <a:t>Market Analysis</a:t>
                      </a:r>
                    </a:p>
                  </a:txBody>
                  <a:tcPr anchor="ctr">
                    <a:solidFill>
                      <a:schemeClr val="bg1"/>
                    </a:solidFill>
                  </a:tcPr>
                </a:tc>
                <a:tc>
                  <a:txBody>
                    <a:bodyPr/>
                    <a:lstStyle/>
                    <a:p>
                      <a:pPr>
                        <a:buNone/>
                      </a:pPr>
                      <a:r>
                        <a:rPr lang="en-US" sz="2000">
                          <a:latin typeface="Alexandria"/>
                        </a:rPr>
                        <a:t>Studies comparable prices</a:t>
                      </a:r>
                    </a:p>
                  </a:txBody>
                  <a:tcPr anchor="ctr">
                    <a:solidFill>
                      <a:schemeClr val="bg1"/>
                    </a:solidFill>
                  </a:tcPr>
                </a:tc>
                <a:tc>
                  <a:txBody>
                    <a:bodyPr/>
                    <a:lstStyle/>
                    <a:p>
                      <a:pPr>
                        <a:buNone/>
                      </a:pPr>
                      <a:r>
                        <a:rPr lang="en-US" sz="2000">
                          <a:latin typeface="Alexandria"/>
                        </a:rPr>
                        <a:t>Knows current supply and demand</a:t>
                      </a:r>
                    </a:p>
                  </a:txBody>
                  <a:tcPr anchor="ctr">
                    <a:solidFill>
                      <a:schemeClr val="bg1"/>
                    </a:solidFill>
                  </a:tcPr>
                </a:tc>
                <a:extLst>
                  <a:ext uri="{0D108BD9-81ED-4DB2-BD59-A6C34878D82A}">
                    <a16:rowId xmlns:a16="http://schemas.microsoft.com/office/drawing/2014/main" val="313579287"/>
                  </a:ext>
                </a:extLst>
              </a:tr>
              <a:tr h="852507">
                <a:tc>
                  <a:txBody>
                    <a:bodyPr/>
                    <a:lstStyle/>
                    <a:p>
                      <a:pPr algn="ctr">
                        <a:buNone/>
                      </a:pPr>
                      <a:r>
                        <a:rPr lang="en-US" sz="2000" b="1" i="1" dirty="0">
                          <a:latin typeface="Alexandria"/>
                        </a:rPr>
                        <a:t>Timing</a:t>
                      </a:r>
                    </a:p>
                  </a:txBody>
                  <a:tcPr anchor="ctr">
                    <a:solidFill>
                      <a:schemeClr val="bg1"/>
                    </a:solidFill>
                  </a:tcPr>
                </a:tc>
                <a:tc>
                  <a:txBody>
                    <a:bodyPr/>
                    <a:lstStyle/>
                    <a:p>
                      <a:pPr>
                        <a:buNone/>
                      </a:pPr>
                      <a:r>
                        <a:rPr lang="en-US" sz="2000" dirty="0">
                          <a:latin typeface="Alexandria"/>
                        </a:rPr>
                        <a:t>Assesses suitability of purchase timing</a:t>
                      </a:r>
                    </a:p>
                  </a:txBody>
                  <a:tcPr anchor="ctr">
                    <a:solidFill>
                      <a:schemeClr val="bg1"/>
                    </a:solidFill>
                  </a:tcPr>
                </a:tc>
                <a:tc>
                  <a:txBody>
                    <a:bodyPr/>
                    <a:lstStyle/>
                    <a:p>
                      <a:pPr>
                        <a:buNone/>
                      </a:pPr>
                      <a:r>
                        <a:rPr lang="en-US" sz="2000" dirty="0">
                          <a:latin typeface="Alexandria"/>
                        </a:rPr>
                        <a:t>Determines suitability of sale timing</a:t>
                      </a:r>
                    </a:p>
                  </a:txBody>
                  <a:tcPr anchor="ctr">
                    <a:solidFill>
                      <a:schemeClr val="bg1"/>
                    </a:solidFill>
                  </a:tcPr>
                </a:tc>
                <a:extLst>
                  <a:ext uri="{0D108BD9-81ED-4DB2-BD59-A6C34878D82A}">
                    <a16:rowId xmlns:a16="http://schemas.microsoft.com/office/drawing/2014/main" val="3097040125"/>
                  </a:ext>
                </a:extLst>
              </a:tr>
              <a:tr h="481852">
                <a:tc>
                  <a:txBody>
                    <a:bodyPr/>
                    <a:lstStyle/>
                    <a:p>
                      <a:pPr algn="ctr">
                        <a:buNone/>
                      </a:pPr>
                      <a:r>
                        <a:rPr lang="en-US" sz="2000" b="1" i="1" dirty="0">
                          <a:latin typeface="Alexandria"/>
                        </a:rPr>
                        <a:t>Negotiation</a:t>
                      </a:r>
                    </a:p>
                  </a:txBody>
                  <a:tcPr anchor="ctr">
                    <a:solidFill>
                      <a:schemeClr val="bg1"/>
                    </a:solidFill>
                  </a:tcPr>
                </a:tc>
                <a:tc>
                  <a:txBody>
                    <a:bodyPr/>
                    <a:lstStyle/>
                    <a:p>
                      <a:pPr>
                        <a:buNone/>
                      </a:pPr>
                      <a:r>
                        <a:rPr lang="en-US" sz="2000" dirty="0">
                          <a:latin typeface="Alexandria"/>
                        </a:rPr>
                        <a:t>Seeks lowest reasonable price</a:t>
                      </a:r>
                    </a:p>
                  </a:txBody>
                  <a:tcPr anchor="ctr">
                    <a:solidFill>
                      <a:schemeClr val="bg1"/>
                    </a:solidFill>
                  </a:tcPr>
                </a:tc>
                <a:tc>
                  <a:txBody>
                    <a:bodyPr/>
                    <a:lstStyle/>
                    <a:p>
                      <a:pPr>
                        <a:buNone/>
                      </a:pPr>
                      <a:r>
                        <a:rPr lang="en-US" sz="2000">
                          <a:latin typeface="Alexandria"/>
                        </a:rPr>
                        <a:t>Seeks highest reasonable price</a:t>
                      </a:r>
                    </a:p>
                  </a:txBody>
                  <a:tcPr anchor="ctr">
                    <a:solidFill>
                      <a:schemeClr val="bg1"/>
                    </a:solidFill>
                  </a:tcPr>
                </a:tc>
                <a:extLst>
                  <a:ext uri="{0D108BD9-81ED-4DB2-BD59-A6C34878D82A}">
                    <a16:rowId xmlns:a16="http://schemas.microsoft.com/office/drawing/2014/main" val="483628091"/>
                  </a:ext>
                </a:extLst>
              </a:tr>
              <a:tr h="852507">
                <a:tc>
                  <a:txBody>
                    <a:bodyPr/>
                    <a:lstStyle/>
                    <a:p>
                      <a:pPr algn="ctr">
                        <a:buNone/>
                      </a:pPr>
                      <a:r>
                        <a:rPr lang="en-US" sz="2000" b="1" i="1" dirty="0">
                          <a:latin typeface="Alexandria"/>
                        </a:rPr>
                        <a:t>Decision</a:t>
                      </a:r>
                    </a:p>
                  </a:txBody>
                  <a:tcPr anchor="ctr">
                    <a:solidFill>
                      <a:schemeClr val="bg1"/>
                    </a:solidFill>
                  </a:tcPr>
                </a:tc>
                <a:tc>
                  <a:txBody>
                    <a:bodyPr/>
                    <a:lstStyle/>
                    <a:p>
                      <a:pPr>
                        <a:buNone/>
                      </a:pPr>
                      <a:r>
                        <a:rPr lang="en-US" sz="2000">
                          <a:latin typeface="Alexandria"/>
                        </a:rPr>
                        <a:t>Based on current market information</a:t>
                      </a:r>
                    </a:p>
                  </a:txBody>
                  <a:tcPr anchor="ctr">
                    <a:solidFill>
                      <a:schemeClr val="bg1"/>
                    </a:solidFill>
                  </a:tcPr>
                </a:tc>
                <a:tc>
                  <a:txBody>
                    <a:bodyPr/>
                    <a:lstStyle/>
                    <a:p>
                      <a:pPr>
                        <a:buNone/>
                      </a:pPr>
                      <a:r>
                        <a:rPr lang="en-US" sz="2000" dirty="0">
                          <a:latin typeface="Alexandria"/>
                        </a:rPr>
                        <a:t>Based on current market reality</a:t>
                      </a:r>
                    </a:p>
                  </a:txBody>
                  <a:tcPr anchor="ctr">
                    <a:solidFill>
                      <a:schemeClr val="bg1"/>
                    </a:solidFill>
                  </a:tcPr>
                </a:tc>
                <a:extLst>
                  <a:ext uri="{0D108BD9-81ED-4DB2-BD59-A6C34878D82A}">
                    <a16:rowId xmlns:a16="http://schemas.microsoft.com/office/drawing/2014/main" val="1272118630"/>
                  </a:ext>
                </a:extLst>
              </a:tr>
            </a:tbl>
          </a:graphicData>
        </a:graphic>
      </p:graphicFrame>
    </p:spTree>
    <p:extLst>
      <p:ext uri="{BB962C8B-B14F-4D97-AF65-F5344CB8AC3E}">
        <p14:creationId xmlns:p14="http://schemas.microsoft.com/office/powerpoint/2010/main" val="3745160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0EB3E-3A52-8435-39B1-3A2F60B664E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5EDC5CB-6A64-3102-95E0-8FF7F051D65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F523832-7998-7A4E-DE4B-F54173C1F2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3899F91-2D27-B664-9311-42FF4ABEA338}"/>
              </a:ext>
            </a:extLst>
          </p:cNvPr>
          <p:cNvSpPr txBox="1"/>
          <p:nvPr/>
        </p:nvSpPr>
        <p:spPr>
          <a:xfrm>
            <a:off x="5463637" y="632649"/>
            <a:ext cx="21852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Market Value</a:t>
            </a:r>
          </a:p>
        </p:txBody>
      </p:sp>
      <p:grpSp>
        <p:nvGrpSpPr>
          <p:cNvPr id="13" name="Group 12">
            <a:extLst>
              <a:ext uri="{FF2B5EF4-FFF2-40B4-BE49-F238E27FC236}">
                <a16:creationId xmlns:a16="http://schemas.microsoft.com/office/drawing/2014/main" id="{678FC8D1-3D98-EDAD-B6A8-4435A332E74C}"/>
              </a:ext>
            </a:extLst>
          </p:cNvPr>
          <p:cNvGrpSpPr/>
          <p:nvPr/>
        </p:nvGrpSpPr>
        <p:grpSpPr>
          <a:xfrm>
            <a:off x="3379802" y="1652420"/>
            <a:ext cx="5781451" cy="467856"/>
            <a:chOff x="-145089" y="2567410"/>
            <a:chExt cx="2980601" cy="672768"/>
          </a:xfrm>
          <a:solidFill>
            <a:srgbClr val="FFFFEB"/>
          </a:solidFill>
        </p:grpSpPr>
        <p:sp>
          <p:nvSpPr>
            <p:cNvPr id="15" name="Rectangle 14">
              <a:extLst>
                <a:ext uri="{FF2B5EF4-FFF2-40B4-BE49-F238E27FC236}">
                  <a16:creationId xmlns:a16="http://schemas.microsoft.com/office/drawing/2014/main" id="{C2C52B1F-E152-497E-FE36-8B2A34ACFAD0}"/>
                </a:ext>
              </a:extLst>
            </p:cNvPr>
            <p:cNvSpPr/>
            <p:nvPr/>
          </p:nvSpPr>
          <p:spPr>
            <a:xfrm>
              <a:off x="6119" y="2567410"/>
              <a:ext cx="2552678" cy="617033"/>
            </a:xfrm>
            <a:prstGeom prst="flowChartPredefinedProcess">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317DE891-3549-F1B4-0A2F-D600506B9FE2}"/>
                </a:ext>
              </a:extLst>
            </p:cNvPr>
            <p:cNvSpPr txBox="1"/>
            <p:nvPr/>
          </p:nvSpPr>
          <p:spPr>
            <a:xfrm>
              <a:off x="-145089" y="2623145"/>
              <a:ext cx="2980601" cy="617033"/>
            </a:xfrm>
            <a:prstGeom prst="flowChartPredefinedProcess">
              <a:avLst/>
            </a:prstGeom>
            <a:grpFill/>
            <a:ln>
              <a:solidFill>
                <a:srgbClr val="777777"/>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lang="en-US" sz="2000" b="1" dirty="0">
                  <a:solidFill>
                    <a:srgbClr val="777777"/>
                  </a:solidFill>
                  <a:latin typeface="Alexandria"/>
                </a:rPr>
                <a:t>Element 9: Without </a:t>
              </a:r>
              <a:r>
                <a:rPr kumimoji="0" lang="en-US" sz="2000" b="1" i="0" u="none" strike="noStrike" kern="1200" cap="none" spc="0" normalizeH="0" baseline="0" noProof="0" dirty="0">
                  <a:ln>
                    <a:noFill/>
                  </a:ln>
                  <a:solidFill>
                    <a:srgbClr val="777777"/>
                  </a:solidFill>
                  <a:effectLst/>
                  <a:uLnTx/>
                  <a:uFillTx/>
                  <a:latin typeface="Alexandria"/>
                  <a:ea typeface="+mn-ea"/>
                  <a:cs typeface="+mn-cs"/>
                </a:rPr>
                <a:t>Compulsion</a:t>
              </a:r>
              <a:endParaRPr kumimoji="0" lang="en-US" sz="2000" b="1" i="0" u="none" strike="noStrike" kern="1200" cap="none" spc="0" normalizeH="0" baseline="0" noProof="0" dirty="0">
                <a:ln>
                  <a:noFill/>
                </a:ln>
                <a:solidFill>
                  <a:srgbClr val="00B0F0"/>
                </a:solidFill>
                <a:effectLst/>
                <a:uLnTx/>
                <a:uFillTx/>
                <a:latin typeface="Alexandria"/>
                <a:ea typeface="+mn-ea"/>
                <a:cs typeface="+mn-cs"/>
              </a:endParaRPr>
            </a:p>
          </p:txBody>
        </p:sp>
      </p:grpSp>
      <p:sp>
        <p:nvSpPr>
          <p:cNvPr id="4" name="TextBox 3">
            <a:extLst>
              <a:ext uri="{FF2B5EF4-FFF2-40B4-BE49-F238E27FC236}">
                <a16:creationId xmlns:a16="http://schemas.microsoft.com/office/drawing/2014/main" id="{D7DCF61C-8AA6-02FC-B460-C13E12CE5B8E}"/>
              </a:ext>
            </a:extLst>
          </p:cNvPr>
          <p:cNvSpPr txBox="1"/>
          <p:nvPr/>
        </p:nvSpPr>
        <p:spPr>
          <a:xfrm>
            <a:off x="756049" y="1155869"/>
            <a:ext cx="9953280"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The Conceptual Framework of The Nine Elements of The Definition:</a:t>
            </a:r>
          </a:p>
        </p:txBody>
      </p:sp>
      <p:sp>
        <p:nvSpPr>
          <p:cNvPr id="9" name="Arrow: Pentagon 8">
            <a:extLst>
              <a:ext uri="{FF2B5EF4-FFF2-40B4-BE49-F238E27FC236}">
                <a16:creationId xmlns:a16="http://schemas.microsoft.com/office/drawing/2014/main" id="{D8E6CDC7-1EE7-B686-9BE9-26743DC31019}"/>
              </a:ext>
            </a:extLst>
          </p:cNvPr>
          <p:cNvSpPr/>
          <p:nvPr/>
        </p:nvSpPr>
        <p:spPr>
          <a:xfrm>
            <a:off x="514226" y="2307072"/>
            <a:ext cx="11079676" cy="429097"/>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Each party is motivated to enter the transaction</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Arrow: Pentagon 9">
            <a:extLst>
              <a:ext uri="{FF2B5EF4-FFF2-40B4-BE49-F238E27FC236}">
                <a16:creationId xmlns:a16="http://schemas.microsoft.com/office/drawing/2014/main" id="{F839F362-802B-70C1-1071-3F4CDAB30B82}"/>
              </a:ext>
            </a:extLst>
          </p:cNvPr>
          <p:cNvSpPr/>
          <p:nvPr/>
        </p:nvSpPr>
        <p:spPr>
          <a:xfrm>
            <a:off x="514226" y="2913416"/>
            <a:ext cx="11079676" cy="429097"/>
          </a:xfrm>
          <a:prstGeom prst="homePlat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buFont typeface="Wingdings" panose="05000000000000000000" pitchFamily="2" charset="2"/>
              <a:buChar char="ü"/>
              <a:defRPr/>
            </a:pPr>
            <a:r>
              <a:rPr lang="en-US" sz="2000" dirty="0">
                <a:solidFill>
                  <a:prstClr val="black"/>
                </a:solidFill>
                <a:latin typeface="Alexandria"/>
              </a:rPr>
              <a:t>However, no party is </a:t>
            </a:r>
            <a:r>
              <a:rPr lang="en-US" sz="2000" b="1" dirty="0">
                <a:solidFill>
                  <a:prstClr val="black"/>
                </a:solidFill>
                <a:latin typeface="Alexandria"/>
              </a:rPr>
              <a:t>forced or unduly pressured </a:t>
            </a:r>
            <a:r>
              <a:rPr lang="en-US" sz="2000" dirty="0">
                <a:solidFill>
                  <a:prstClr val="black"/>
                </a:solidFill>
                <a:latin typeface="Alexandria"/>
              </a:rPr>
              <a:t>to complete it</a:t>
            </a:r>
            <a:endParaRPr kumimoji="0" lang="en-US" sz="2000" b="0" i="0" u="none" strike="noStrike" kern="1200" cap="none" spc="0" normalizeH="0" baseline="0" noProof="0" dirty="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5F6FDFDB-EB14-481A-688D-DAF189C96427}"/>
              </a:ext>
            </a:extLst>
          </p:cNvPr>
          <p:cNvGraphicFramePr>
            <a:graphicFrameLocks noGrp="1"/>
          </p:cNvGraphicFramePr>
          <p:nvPr>
            <p:extLst>
              <p:ext uri="{D42A27DB-BD31-4B8C-83A1-F6EECF244321}">
                <p14:modId xmlns:p14="http://schemas.microsoft.com/office/powerpoint/2010/main" val="868966435"/>
              </p:ext>
            </p:extLst>
          </p:nvPr>
        </p:nvGraphicFramePr>
        <p:xfrm>
          <a:off x="756049" y="3589841"/>
          <a:ext cx="10515600" cy="1905000"/>
        </p:xfrm>
        <a:graphic>
          <a:graphicData uri="http://schemas.openxmlformats.org/drawingml/2006/table">
            <a:tbl>
              <a:tblPr>
                <a:tableStyleId>{0505E3EF-67EA-436B-97B2-0124C06EBD24}</a:tableStyleId>
              </a:tblPr>
              <a:tblGrid>
                <a:gridCol w="5257800">
                  <a:extLst>
                    <a:ext uri="{9D8B030D-6E8A-4147-A177-3AD203B41FA5}">
                      <a16:colId xmlns:a16="http://schemas.microsoft.com/office/drawing/2014/main" val="3431503345"/>
                    </a:ext>
                  </a:extLst>
                </a:gridCol>
                <a:gridCol w="5257800">
                  <a:extLst>
                    <a:ext uri="{9D8B030D-6E8A-4147-A177-3AD203B41FA5}">
                      <a16:colId xmlns:a16="http://schemas.microsoft.com/office/drawing/2014/main" val="2693209652"/>
                    </a:ext>
                  </a:extLst>
                </a:gridCol>
              </a:tblGrid>
              <a:tr h="0">
                <a:tc>
                  <a:txBody>
                    <a:bodyPr/>
                    <a:lstStyle/>
                    <a:p>
                      <a:pPr algn="ctr">
                        <a:buNone/>
                      </a:pPr>
                      <a:r>
                        <a:rPr lang="en-US" sz="1900" b="1" dirty="0">
                          <a:latin typeface="Alexandria"/>
                        </a:rPr>
                        <a:t>Seller Compulsion</a:t>
                      </a:r>
                      <a:endParaRPr lang="en-US" sz="1900" dirty="0">
                        <a:latin typeface="Alexandria"/>
                      </a:endParaRPr>
                    </a:p>
                  </a:txBody>
                  <a:tcPr anchor="ctr"/>
                </a:tc>
                <a:tc>
                  <a:txBody>
                    <a:bodyPr/>
                    <a:lstStyle/>
                    <a:p>
                      <a:pPr algn="ctr">
                        <a:buNone/>
                      </a:pPr>
                      <a:r>
                        <a:rPr lang="en-US" sz="1900" b="1">
                          <a:latin typeface="Alexandria"/>
                        </a:rPr>
                        <a:t>Buyer Compulsion</a:t>
                      </a:r>
                      <a:endParaRPr lang="en-US" sz="1900">
                        <a:latin typeface="Alexandria"/>
                      </a:endParaRPr>
                    </a:p>
                  </a:txBody>
                  <a:tcPr anchor="ctr"/>
                </a:tc>
                <a:extLst>
                  <a:ext uri="{0D108BD9-81ED-4DB2-BD59-A6C34878D82A}">
                    <a16:rowId xmlns:a16="http://schemas.microsoft.com/office/drawing/2014/main" val="921328383"/>
                  </a:ext>
                </a:extLst>
              </a:tr>
              <a:tr h="0">
                <a:tc>
                  <a:txBody>
                    <a:bodyPr/>
                    <a:lstStyle/>
                    <a:p>
                      <a:pPr algn="ctr">
                        <a:buNone/>
                      </a:pPr>
                      <a:r>
                        <a:rPr lang="en-US" sz="1900" dirty="0">
                          <a:latin typeface="Alexandria"/>
                        </a:rPr>
                        <a:t>Court-ordered sale</a:t>
                      </a:r>
                    </a:p>
                  </a:txBody>
                  <a:tcPr anchor="ctr">
                    <a:solidFill>
                      <a:schemeClr val="bg1"/>
                    </a:solidFill>
                  </a:tcPr>
                </a:tc>
                <a:tc>
                  <a:txBody>
                    <a:bodyPr/>
                    <a:lstStyle/>
                    <a:p>
                      <a:pPr algn="ctr">
                        <a:buNone/>
                      </a:pPr>
                      <a:r>
                        <a:rPr lang="en-US" sz="1900">
                          <a:latin typeface="Alexandria"/>
                        </a:rPr>
                        <a:t>Forced purchase to complete a project</a:t>
                      </a:r>
                    </a:p>
                  </a:txBody>
                  <a:tcPr anchor="ctr">
                    <a:solidFill>
                      <a:schemeClr val="bg1"/>
                    </a:solidFill>
                  </a:tcPr>
                </a:tc>
                <a:extLst>
                  <a:ext uri="{0D108BD9-81ED-4DB2-BD59-A6C34878D82A}">
                    <a16:rowId xmlns:a16="http://schemas.microsoft.com/office/drawing/2014/main" val="4084511489"/>
                  </a:ext>
                </a:extLst>
              </a:tr>
              <a:tr h="0">
                <a:tc>
                  <a:txBody>
                    <a:bodyPr/>
                    <a:lstStyle/>
                    <a:p>
                      <a:pPr algn="ctr">
                        <a:buNone/>
                      </a:pPr>
                      <a:r>
                        <a:rPr lang="en-US" sz="1900" dirty="0">
                          <a:latin typeface="Alexandria"/>
                        </a:rPr>
                        <a:t>Severe financial distress</a:t>
                      </a:r>
                    </a:p>
                  </a:txBody>
                  <a:tcPr anchor="ctr">
                    <a:solidFill>
                      <a:schemeClr val="bg1"/>
                    </a:solidFill>
                  </a:tcPr>
                </a:tc>
                <a:tc>
                  <a:txBody>
                    <a:bodyPr/>
                    <a:lstStyle/>
                    <a:p>
                      <a:pPr algn="ctr">
                        <a:buNone/>
                      </a:pPr>
                      <a:r>
                        <a:rPr lang="en-US" sz="1900" dirty="0">
                          <a:latin typeface="Alexandria"/>
                        </a:rPr>
                        <a:t>Strict deadline for purchase</a:t>
                      </a:r>
                    </a:p>
                  </a:txBody>
                  <a:tcPr anchor="ctr">
                    <a:solidFill>
                      <a:schemeClr val="bg1"/>
                    </a:solidFill>
                  </a:tcPr>
                </a:tc>
                <a:extLst>
                  <a:ext uri="{0D108BD9-81ED-4DB2-BD59-A6C34878D82A}">
                    <a16:rowId xmlns:a16="http://schemas.microsoft.com/office/drawing/2014/main" val="2709584853"/>
                  </a:ext>
                </a:extLst>
              </a:tr>
              <a:tr h="0">
                <a:tc>
                  <a:txBody>
                    <a:bodyPr/>
                    <a:lstStyle/>
                    <a:p>
                      <a:pPr algn="ctr">
                        <a:buNone/>
                      </a:pPr>
                      <a:r>
                        <a:rPr lang="en-US" sz="1900">
                          <a:latin typeface="Alexandria"/>
                        </a:rPr>
                        <a:t>Bankruptcy liquidation</a:t>
                      </a:r>
                    </a:p>
                  </a:txBody>
                  <a:tcPr anchor="ctr">
                    <a:solidFill>
                      <a:schemeClr val="bg1"/>
                    </a:solidFill>
                  </a:tcPr>
                </a:tc>
                <a:tc>
                  <a:txBody>
                    <a:bodyPr/>
                    <a:lstStyle/>
                    <a:p>
                      <a:pPr algn="ctr">
                        <a:buNone/>
                      </a:pPr>
                      <a:r>
                        <a:rPr lang="en-US" sz="1900" dirty="0">
                          <a:latin typeface="Alexandria"/>
                        </a:rPr>
                        <a:t>Regulatory acquisition pressure</a:t>
                      </a:r>
                    </a:p>
                  </a:txBody>
                  <a:tcPr anchor="ctr">
                    <a:solidFill>
                      <a:schemeClr val="bg1"/>
                    </a:solidFill>
                  </a:tcPr>
                </a:tc>
                <a:extLst>
                  <a:ext uri="{0D108BD9-81ED-4DB2-BD59-A6C34878D82A}">
                    <a16:rowId xmlns:a16="http://schemas.microsoft.com/office/drawing/2014/main" val="3989054638"/>
                  </a:ext>
                </a:extLst>
              </a:tr>
              <a:tr h="0">
                <a:tc>
                  <a:txBody>
                    <a:bodyPr/>
                    <a:lstStyle/>
                    <a:p>
                      <a:pPr algn="ctr">
                        <a:buNone/>
                      </a:pPr>
                      <a:r>
                        <a:rPr lang="en-US" sz="1900" dirty="0">
                          <a:latin typeface="Alexandria"/>
                        </a:rPr>
                        <a:t>Government expropriation</a:t>
                      </a:r>
                    </a:p>
                  </a:txBody>
                  <a:tcPr anchor="ctr">
                    <a:solidFill>
                      <a:schemeClr val="bg1"/>
                    </a:solidFill>
                  </a:tcPr>
                </a:tc>
                <a:tc>
                  <a:txBody>
                    <a:bodyPr/>
                    <a:lstStyle/>
                    <a:p>
                      <a:pPr algn="ctr">
                        <a:buNone/>
                      </a:pPr>
                      <a:r>
                        <a:rPr lang="en-US" sz="1900" dirty="0">
                          <a:latin typeface="Alexandria"/>
                        </a:rPr>
                        <a:t>Binding contractual obligation</a:t>
                      </a:r>
                    </a:p>
                  </a:txBody>
                  <a:tcPr anchor="ctr">
                    <a:solidFill>
                      <a:schemeClr val="bg1"/>
                    </a:solidFill>
                  </a:tcPr>
                </a:tc>
                <a:extLst>
                  <a:ext uri="{0D108BD9-81ED-4DB2-BD59-A6C34878D82A}">
                    <a16:rowId xmlns:a16="http://schemas.microsoft.com/office/drawing/2014/main" val="3711760554"/>
                  </a:ext>
                </a:extLst>
              </a:tr>
            </a:tbl>
          </a:graphicData>
        </a:graphic>
      </p:graphicFrame>
      <p:sp>
        <p:nvSpPr>
          <p:cNvPr id="19" name="Rectangle: Top Corners Rounded 18">
            <a:extLst>
              <a:ext uri="{FF2B5EF4-FFF2-40B4-BE49-F238E27FC236}">
                <a16:creationId xmlns:a16="http://schemas.microsoft.com/office/drawing/2014/main" id="{CB5C163A-2F0C-97E8-5135-37F67A9A2A30}"/>
              </a:ext>
            </a:extLst>
          </p:cNvPr>
          <p:cNvSpPr/>
          <p:nvPr/>
        </p:nvSpPr>
        <p:spPr>
          <a:xfrm>
            <a:off x="180431" y="5793928"/>
            <a:ext cx="5060636" cy="742117"/>
          </a:xfrm>
          <a:prstGeom prst="round2SameRect">
            <a:avLst/>
          </a:prstGeom>
          <a:solidFill>
            <a:schemeClr val="bg1"/>
          </a:solidFill>
          <a:ln>
            <a:solidFill>
              <a:srgbClr val="777777"/>
            </a:solidFill>
          </a:ln>
        </p:spPr>
        <p:txBody>
          <a:bodyPr wrap="square">
            <a:spAutoFit/>
          </a:bodyPr>
          <a:lstStyle/>
          <a:p>
            <a:pPr algn="ctr"/>
            <a:r>
              <a:rPr lang="en-US" sz="2000" b="1" dirty="0">
                <a:solidFill>
                  <a:srgbClr val="00B050"/>
                </a:solidFill>
                <a:latin typeface="Alexandria"/>
              </a:rPr>
              <a:t>✓</a:t>
            </a:r>
            <a:r>
              <a:rPr lang="en-US" sz="2000" b="1" dirty="0">
                <a:latin typeface="Alexandria"/>
              </a:rPr>
              <a:t> Motivated to buy/sell: </a:t>
            </a:r>
            <a:r>
              <a:rPr lang="en-US" sz="2000" dirty="0">
                <a:latin typeface="Alexandria"/>
              </a:rPr>
              <a:t>acceptable and presumed</a:t>
            </a:r>
          </a:p>
        </p:txBody>
      </p:sp>
      <p:sp>
        <p:nvSpPr>
          <p:cNvPr id="20" name="Rectangle: Top Corners Rounded 19">
            <a:extLst>
              <a:ext uri="{FF2B5EF4-FFF2-40B4-BE49-F238E27FC236}">
                <a16:creationId xmlns:a16="http://schemas.microsoft.com/office/drawing/2014/main" id="{95B00498-5C99-02D5-6BB1-92A044E81D7E}"/>
              </a:ext>
            </a:extLst>
          </p:cNvPr>
          <p:cNvSpPr/>
          <p:nvPr/>
        </p:nvSpPr>
        <p:spPr>
          <a:xfrm>
            <a:off x="6950933" y="5793927"/>
            <a:ext cx="5060636" cy="742117"/>
          </a:xfrm>
          <a:prstGeom prst="round2SameRect">
            <a:avLst/>
          </a:prstGeom>
          <a:solidFill>
            <a:schemeClr val="bg1"/>
          </a:solidFill>
          <a:ln>
            <a:solidFill>
              <a:srgbClr val="777777"/>
            </a:solidFill>
          </a:ln>
        </p:spPr>
        <p:txBody>
          <a:bodyPr wrap="square">
            <a:spAutoFit/>
          </a:bodyPr>
          <a:lstStyle/>
          <a:p>
            <a:pPr algn="ctr"/>
            <a:r>
              <a:rPr lang="en-US" sz="2000" b="1" dirty="0">
                <a:solidFill>
                  <a:srgbClr val="FF0000"/>
                </a:solidFill>
                <a:latin typeface="Alexandria"/>
              </a:rPr>
              <a:t>✗</a:t>
            </a:r>
            <a:r>
              <a:rPr lang="en-US" sz="2000" b="1" dirty="0">
                <a:latin typeface="Alexandria"/>
              </a:rPr>
              <a:t> Compelled or coerced: </a:t>
            </a:r>
            <a:r>
              <a:rPr lang="en-US" sz="2000" dirty="0">
                <a:latin typeface="Alexandria"/>
              </a:rPr>
              <a:t>negates the assumption of market value</a:t>
            </a:r>
          </a:p>
        </p:txBody>
      </p:sp>
    </p:spTree>
    <p:extLst>
      <p:ext uri="{BB962C8B-B14F-4D97-AF65-F5344CB8AC3E}">
        <p14:creationId xmlns:p14="http://schemas.microsoft.com/office/powerpoint/2010/main" val="421966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9"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3D5C03B-6361-C4AD-CB19-61B2CDD3D67A}"/>
              </a:ext>
            </a:extLst>
          </p:cNvPr>
          <p:cNvSpPr txBox="1"/>
          <p:nvPr/>
        </p:nvSpPr>
        <p:spPr>
          <a:xfrm>
            <a:off x="4689056" y="1546167"/>
            <a:ext cx="4472247" cy="531674"/>
          </a:xfrm>
          <a:prstGeom prst="horizontalScroll">
            <a:avLst/>
          </a:prstGeom>
          <a:solidFill>
            <a:srgbClr val="FDE9FC"/>
          </a:solidFill>
          <a:ln w="38100">
            <a:solidFill>
              <a:srgbClr val="FF66FF"/>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Introduction to Real Estate Valuation</a:t>
            </a:r>
          </a:p>
        </p:txBody>
      </p:sp>
      <p:sp>
        <p:nvSpPr>
          <p:cNvPr id="12" name="TextBox 11">
            <a:extLst>
              <a:ext uri="{FF2B5EF4-FFF2-40B4-BE49-F238E27FC236}">
                <a16:creationId xmlns:a16="http://schemas.microsoft.com/office/drawing/2014/main" id="{73E474D7-CB90-20A8-FB99-0CC6213A3FCE}"/>
              </a:ext>
            </a:extLst>
          </p:cNvPr>
          <p:cNvSpPr txBox="1"/>
          <p:nvPr/>
        </p:nvSpPr>
        <p:spPr>
          <a:xfrm>
            <a:off x="3875888" y="2380484"/>
            <a:ext cx="6098582"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Definition of the Real Estate Valuation </a:t>
            </a:r>
          </a:p>
        </p:txBody>
      </p:sp>
      <p:sp>
        <p:nvSpPr>
          <p:cNvPr id="9" name="TextBox 8">
            <a:extLst>
              <a:ext uri="{FF2B5EF4-FFF2-40B4-BE49-F238E27FC236}">
                <a16:creationId xmlns:a16="http://schemas.microsoft.com/office/drawing/2014/main" id="{94AD1298-AE8A-1D53-CA56-349C5EE311C1}"/>
              </a:ext>
            </a:extLst>
          </p:cNvPr>
          <p:cNvSpPr txBox="1"/>
          <p:nvPr/>
        </p:nvSpPr>
        <p:spPr>
          <a:xfrm>
            <a:off x="3875888" y="2998485"/>
            <a:ext cx="6098582"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Valuation Standards</a:t>
            </a:r>
          </a:p>
        </p:txBody>
      </p:sp>
      <p:sp>
        <p:nvSpPr>
          <p:cNvPr id="10" name="TextBox 9">
            <a:extLst>
              <a:ext uri="{FF2B5EF4-FFF2-40B4-BE49-F238E27FC236}">
                <a16:creationId xmlns:a16="http://schemas.microsoft.com/office/drawing/2014/main" id="{492DB9B2-E970-E6C4-160C-F48223B31B74}"/>
              </a:ext>
            </a:extLst>
          </p:cNvPr>
          <p:cNvSpPr txBox="1"/>
          <p:nvPr/>
        </p:nvSpPr>
        <p:spPr>
          <a:xfrm>
            <a:off x="3875888" y="3684838"/>
            <a:ext cx="6098582" cy="437043"/>
          </a:xfrm>
          <a:prstGeom prst="rect">
            <a:avLst/>
          </a:prstGeom>
          <a:solidFill>
            <a:schemeClr val="bg1"/>
          </a:solidFill>
          <a:ln>
            <a:solidFill>
              <a:srgbClr val="FF66FF"/>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The Definition of the Valuer</a:t>
            </a:r>
          </a:p>
        </p:txBody>
      </p:sp>
      <p:sp>
        <p:nvSpPr>
          <p:cNvPr id="11" name="TextBox 10">
            <a:extLst>
              <a:ext uri="{FF2B5EF4-FFF2-40B4-BE49-F238E27FC236}">
                <a16:creationId xmlns:a16="http://schemas.microsoft.com/office/drawing/2014/main" id="{0C6AF52E-A391-3234-D453-82A7DEB3A746}"/>
              </a:ext>
            </a:extLst>
          </p:cNvPr>
          <p:cNvSpPr txBox="1"/>
          <p:nvPr/>
        </p:nvSpPr>
        <p:spPr>
          <a:xfrm>
            <a:off x="3914312" y="4352297"/>
            <a:ext cx="6098582" cy="369332"/>
          </a:xfrm>
          <a:prstGeom prst="rect">
            <a:avLst/>
          </a:prstGeom>
          <a:solidFill>
            <a:schemeClr val="bg1"/>
          </a:solidFill>
          <a:ln>
            <a:solidFill>
              <a:srgbClr val="FF66FF"/>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Importance of Real Estate Valuation</a:t>
            </a:r>
          </a:p>
        </p:txBody>
      </p:sp>
      <p:sp>
        <p:nvSpPr>
          <p:cNvPr id="13" name="TextBox 12">
            <a:extLst>
              <a:ext uri="{FF2B5EF4-FFF2-40B4-BE49-F238E27FC236}">
                <a16:creationId xmlns:a16="http://schemas.microsoft.com/office/drawing/2014/main" id="{5E970F0B-749A-1DBD-9C8D-D71E07CDDD5E}"/>
              </a:ext>
            </a:extLst>
          </p:cNvPr>
          <p:cNvSpPr txBox="1"/>
          <p:nvPr/>
        </p:nvSpPr>
        <p:spPr>
          <a:xfrm>
            <a:off x="4630698" y="5146865"/>
            <a:ext cx="4472247" cy="531674"/>
          </a:xfrm>
          <a:prstGeom prst="horizontalScroll">
            <a:avLst/>
          </a:prstGeom>
          <a:solidFill>
            <a:schemeClr val="bg2"/>
          </a:solidFill>
          <a:ln w="38100">
            <a:solidFill>
              <a:srgbClr val="777777"/>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The Concept of an Asset in Valuation</a:t>
            </a:r>
          </a:p>
        </p:txBody>
      </p:sp>
      <p:sp>
        <p:nvSpPr>
          <p:cNvPr id="14" name="TextBox 13">
            <a:extLst>
              <a:ext uri="{FF2B5EF4-FFF2-40B4-BE49-F238E27FC236}">
                <a16:creationId xmlns:a16="http://schemas.microsoft.com/office/drawing/2014/main" id="{3A8A2B54-BF42-81FB-9F5D-AA855C5ACD7A}"/>
              </a:ext>
            </a:extLst>
          </p:cNvPr>
          <p:cNvSpPr txBox="1"/>
          <p:nvPr/>
        </p:nvSpPr>
        <p:spPr>
          <a:xfrm>
            <a:off x="101532" y="5803904"/>
            <a:ext cx="3565190"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Asset</a:t>
            </a:r>
          </a:p>
        </p:txBody>
      </p:sp>
      <p:sp>
        <p:nvSpPr>
          <p:cNvPr id="15" name="TextBox 14">
            <a:extLst>
              <a:ext uri="{FF2B5EF4-FFF2-40B4-BE49-F238E27FC236}">
                <a16:creationId xmlns:a16="http://schemas.microsoft.com/office/drawing/2014/main" id="{0B773528-F4A5-5CD1-7DC9-6B1327D34B82}"/>
              </a:ext>
            </a:extLst>
          </p:cNvPr>
          <p:cNvSpPr txBox="1"/>
          <p:nvPr/>
        </p:nvSpPr>
        <p:spPr>
          <a:xfrm>
            <a:off x="4424110" y="5780896"/>
            <a:ext cx="3565190" cy="437043"/>
          </a:xfrm>
          <a:prstGeom prst="rect">
            <a:avLst/>
          </a:prstGeom>
          <a:solidFill>
            <a:schemeClr val="bg1"/>
          </a:solidFill>
          <a:ln>
            <a:solidFill>
              <a:srgbClr val="777777"/>
            </a:solidFill>
          </a:ln>
        </p:spPr>
        <p:txBody>
          <a:bodyPr wrap="square">
            <a:spAutoFit/>
          </a:bodyPr>
          <a:lstStyle/>
          <a:p>
            <a:pPr algn="ctr">
              <a:lnSpc>
                <a:spcPct val="120000"/>
              </a:lnSpc>
              <a:spcBef>
                <a:spcPts val="600"/>
              </a:spcBef>
              <a:spcAft>
                <a:spcPts val="600"/>
              </a:spcAft>
              <a:tabLst>
                <a:tab pos="457200" algn="l"/>
              </a:tabLst>
            </a:pPr>
            <a:r>
              <a:rPr lang="en-US" sz="2000" dirty="0">
                <a:latin typeface="Alexandria"/>
                <a:ea typeface="Calibri" panose="020F0502020204030204" pitchFamily="34" charset="0"/>
                <a:cs typeface="Times New Roman" panose="02020603050405020304" pitchFamily="18" charset="0"/>
              </a:rPr>
              <a:t>Right</a:t>
            </a:r>
          </a:p>
        </p:txBody>
      </p:sp>
      <p:sp>
        <p:nvSpPr>
          <p:cNvPr id="16" name="TextBox 15">
            <a:extLst>
              <a:ext uri="{FF2B5EF4-FFF2-40B4-BE49-F238E27FC236}">
                <a16:creationId xmlns:a16="http://schemas.microsoft.com/office/drawing/2014/main" id="{728D5B41-B26A-61E5-2A9C-1DC6620B45C2}"/>
              </a:ext>
            </a:extLst>
          </p:cNvPr>
          <p:cNvSpPr txBox="1"/>
          <p:nvPr/>
        </p:nvSpPr>
        <p:spPr>
          <a:xfrm>
            <a:off x="8522950" y="5766417"/>
            <a:ext cx="3565190"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Economic Benefit</a:t>
            </a:r>
          </a:p>
        </p:txBody>
      </p:sp>
      <p:sp>
        <p:nvSpPr>
          <p:cNvPr id="17" name="TextBox 16">
            <a:extLst>
              <a:ext uri="{FF2B5EF4-FFF2-40B4-BE49-F238E27FC236}">
                <a16:creationId xmlns:a16="http://schemas.microsoft.com/office/drawing/2014/main" id="{60B34908-B81E-FA60-A63C-75E471C5F342}"/>
              </a:ext>
            </a:extLst>
          </p:cNvPr>
          <p:cNvSpPr txBox="1"/>
          <p:nvPr/>
        </p:nvSpPr>
        <p:spPr>
          <a:xfrm>
            <a:off x="3385474" y="6538661"/>
            <a:ext cx="6098582" cy="369332"/>
          </a:xfrm>
          <a:prstGeom prst="rect">
            <a:avLst/>
          </a:prstGeom>
          <a:solidFill>
            <a:schemeClr val="bg1"/>
          </a:solidFill>
          <a:ln>
            <a:solidFill>
              <a:srgbClr val="777777"/>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Implications for the Valuer’s Work</a:t>
            </a:r>
          </a:p>
        </p:txBody>
      </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10" grpId="0" animBg="1"/>
      <p:bldP spid="11" grpId="0" animBg="1"/>
      <p:bldP spid="13" grpId="0" animBg="1"/>
      <p:bldP spid="14" grpId="0" animBg="1"/>
      <p:bldP spid="15" grpId="0" animBg="1"/>
      <p:bldP spid="16" grpId="0"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BFFAC-F43C-A2FC-D435-FEB2B6B674B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1ECDA8-9E44-D8B9-7BC5-5BF104BA84D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E68F763-83E1-FF84-9859-8BA481CA905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608F5DD-DF17-04A5-BA3D-E0B8D83688D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0ECB4F8-4F90-03E9-7DD4-37EC46FA05A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6D5A205E-1B2B-82C4-6F1A-8F5E40FD22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0BF7C435-3C8F-761C-9A2B-85610EE05F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67155E33-6733-8058-E399-273A917D9761}"/>
              </a:ext>
            </a:extLst>
          </p:cNvPr>
          <p:cNvSpPr txBox="1"/>
          <p:nvPr/>
        </p:nvSpPr>
        <p:spPr>
          <a:xfrm>
            <a:off x="4689056" y="1252866"/>
            <a:ext cx="4472247" cy="531674"/>
          </a:xfrm>
          <a:prstGeom prst="horizontalScroll">
            <a:avLst/>
          </a:prstGeom>
          <a:solidFill>
            <a:schemeClr val="accent1">
              <a:lumMod val="20000"/>
              <a:lumOff val="80000"/>
            </a:schemeClr>
          </a:solidFill>
          <a:ln w="38100">
            <a:solidFill>
              <a:srgbClr val="0070C0"/>
            </a:solidFill>
          </a:ln>
        </p:spPr>
        <p:txBody>
          <a:bodyPr wrap="square">
            <a:spAutoFit/>
          </a:bodyPr>
          <a:lstStyle/>
          <a:p>
            <a:pPr lvl="0" algn="ctr">
              <a:defRPr/>
            </a:pPr>
            <a:r>
              <a:rPr lang="en-US" sz="2000" b="1" dirty="0">
                <a:solidFill>
                  <a:prstClr val="black"/>
                </a:solidFill>
                <a:latin typeface="Alexandria"/>
                <a:ea typeface="Calibri" panose="020F0502020204030204" pitchFamily="34" charset="0"/>
                <a:cs typeface="Times New Roman" panose="02020603050405020304" pitchFamily="18" charset="0"/>
              </a:rPr>
              <a:t>Overview of Valuation Bases</a:t>
            </a:r>
          </a:p>
        </p:txBody>
      </p:sp>
      <p:sp>
        <p:nvSpPr>
          <p:cNvPr id="12" name="TextBox 11">
            <a:extLst>
              <a:ext uri="{FF2B5EF4-FFF2-40B4-BE49-F238E27FC236}">
                <a16:creationId xmlns:a16="http://schemas.microsoft.com/office/drawing/2014/main" id="{BEAC3693-9B78-20D4-E860-039D00DC5F71}"/>
              </a:ext>
            </a:extLst>
          </p:cNvPr>
          <p:cNvSpPr txBox="1"/>
          <p:nvPr/>
        </p:nvSpPr>
        <p:spPr>
          <a:xfrm>
            <a:off x="3875888" y="1870360"/>
            <a:ext cx="6717350" cy="369332"/>
          </a:xfrm>
          <a:prstGeom prst="rect">
            <a:avLst/>
          </a:prstGeom>
          <a:solidFill>
            <a:schemeClr val="bg1"/>
          </a:solidFill>
          <a:ln>
            <a:solidFill>
              <a:srgbClr val="0070C0"/>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Meaning of Basis of Value</a:t>
            </a:r>
          </a:p>
        </p:txBody>
      </p:sp>
      <p:sp>
        <p:nvSpPr>
          <p:cNvPr id="9" name="TextBox 8">
            <a:extLst>
              <a:ext uri="{FF2B5EF4-FFF2-40B4-BE49-F238E27FC236}">
                <a16:creationId xmlns:a16="http://schemas.microsoft.com/office/drawing/2014/main" id="{1EFF4CC5-D691-3428-8AF8-5333B09E88D6}"/>
              </a:ext>
            </a:extLst>
          </p:cNvPr>
          <p:cNvSpPr txBox="1"/>
          <p:nvPr/>
        </p:nvSpPr>
        <p:spPr>
          <a:xfrm>
            <a:off x="3875888" y="2488361"/>
            <a:ext cx="6717350" cy="369332"/>
          </a:xfrm>
          <a:prstGeom prst="rect">
            <a:avLst/>
          </a:prstGeom>
          <a:solidFill>
            <a:schemeClr val="bg1"/>
          </a:solidFill>
          <a:ln>
            <a:solidFill>
              <a:srgbClr val="0070C0"/>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Types of Valuation Bases </a:t>
            </a:r>
          </a:p>
        </p:txBody>
      </p:sp>
      <p:sp>
        <p:nvSpPr>
          <p:cNvPr id="10" name="TextBox 9">
            <a:extLst>
              <a:ext uri="{FF2B5EF4-FFF2-40B4-BE49-F238E27FC236}">
                <a16:creationId xmlns:a16="http://schemas.microsoft.com/office/drawing/2014/main" id="{54EFBD0E-1A27-6C35-2036-ACF7D4C3F4A5}"/>
              </a:ext>
            </a:extLst>
          </p:cNvPr>
          <p:cNvSpPr txBox="1"/>
          <p:nvPr/>
        </p:nvSpPr>
        <p:spPr>
          <a:xfrm>
            <a:off x="3875888" y="3064407"/>
            <a:ext cx="6717350" cy="437043"/>
          </a:xfrm>
          <a:prstGeom prst="rect">
            <a:avLst/>
          </a:prstGeom>
          <a:solidFill>
            <a:schemeClr val="bg1"/>
          </a:solidFill>
          <a:ln>
            <a:solidFill>
              <a:srgbClr val="0070C0"/>
            </a:solidFill>
          </a:ln>
        </p:spPr>
        <p:txBody>
          <a:bodyPr wrap="square">
            <a:spAutoFit/>
          </a:bodyPr>
          <a:lstStyle/>
          <a:p>
            <a:pPr lvl="0" algn="ctr">
              <a:lnSpc>
                <a:spcPct val="120000"/>
              </a:lnSpc>
              <a:spcBef>
                <a:spcPts val="600"/>
              </a:spcBef>
              <a:spcAft>
                <a:spcPts val="600"/>
              </a:spcAft>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Relationship Between Basis of Value and Purpose of Valuation:</a:t>
            </a:r>
          </a:p>
        </p:txBody>
      </p:sp>
      <p:sp>
        <p:nvSpPr>
          <p:cNvPr id="13" name="TextBox 12">
            <a:extLst>
              <a:ext uri="{FF2B5EF4-FFF2-40B4-BE49-F238E27FC236}">
                <a16:creationId xmlns:a16="http://schemas.microsoft.com/office/drawing/2014/main" id="{B55D80D3-0A47-614B-3A55-660ADA670C9E}"/>
              </a:ext>
            </a:extLst>
          </p:cNvPr>
          <p:cNvSpPr txBox="1"/>
          <p:nvPr/>
        </p:nvSpPr>
        <p:spPr>
          <a:xfrm>
            <a:off x="216810" y="5923773"/>
            <a:ext cx="2477108" cy="580751"/>
          </a:xfrm>
          <a:prstGeom prst="horizontalScroll">
            <a:avLst/>
          </a:prstGeom>
          <a:solidFill>
            <a:srgbClr val="FAE3B4"/>
          </a:solidFill>
          <a:ln w="38100">
            <a:solidFill>
              <a:schemeClr val="accent2"/>
            </a:solidFill>
          </a:ln>
        </p:spPr>
        <p:txBody>
          <a:bodyPr wrap="square">
            <a:spAutoFit/>
          </a:bodyPr>
          <a:lstStyle/>
          <a:p>
            <a:pPr algn="ctr">
              <a:lnSpc>
                <a:spcPct val="120000"/>
              </a:lnSpc>
              <a:spcBef>
                <a:spcPts val="600"/>
              </a:spcBef>
              <a:spcAft>
                <a:spcPts val="600"/>
              </a:spcAft>
              <a:tabLst>
                <a:tab pos="457200" algn="l"/>
              </a:tabLst>
            </a:pPr>
            <a:r>
              <a:rPr lang="en-US" sz="2000" b="1" dirty="0">
                <a:latin typeface="Alexandria"/>
                <a:ea typeface="Calibri" panose="020F0502020204030204" pitchFamily="34" charset="0"/>
                <a:cs typeface="Times New Roman" panose="02020603050405020304" pitchFamily="18" charset="0"/>
              </a:rPr>
              <a:t>Market Value</a:t>
            </a:r>
          </a:p>
        </p:txBody>
      </p:sp>
      <p:sp>
        <p:nvSpPr>
          <p:cNvPr id="4" name="TextBox 3">
            <a:extLst>
              <a:ext uri="{FF2B5EF4-FFF2-40B4-BE49-F238E27FC236}">
                <a16:creationId xmlns:a16="http://schemas.microsoft.com/office/drawing/2014/main" id="{1A166A64-F922-4C2C-5BE3-528D0B25C4DF}"/>
              </a:ext>
            </a:extLst>
          </p:cNvPr>
          <p:cNvSpPr txBox="1"/>
          <p:nvPr/>
        </p:nvSpPr>
        <p:spPr>
          <a:xfrm>
            <a:off x="3875888" y="3708164"/>
            <a:ext cx="6717350" cy="369332"/>
          </a:xfrm>
          <a:prstGeom prst="rect">
            <a:avLst/>
          </a:prstGeom>
          <a:solidFill>
            <a:schemeClr val="bg1"/>
          </a:solidFill>
          <a:ln>
            <a:solidFill>
              <a:srgbClr val="0070C0"/>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Use of Internationally Recognized Bases of Value:</a:t>
            </a:r>
          </a:p>
        </p:txBody>
      </p:sp>
      <p:sp>
        <p:nvSpPr>
          <p:cNvPr id="14" name="TextBox 13">
            <a:extLst>
              <a:ext uri="{FF2B5EF4-FFF2-40B4-BE49-F238E27FC236}">
                <a16:creationId xmlns:a16="http://schemas.microsoft.com/office/drawing/2014/main" id="{705D9A96-8E06-DF56-8BED-05726FC6D98C}"/>
              </a:ext>
            </a:extLst>
          </p:cNvPr>
          <p:cNvSpPr txBox="1"/>
          <p:nvPr/>
        </p:nvSpPr>
        <p:spPr>
          <a:xfrm>
            <a:off x="3875888" y="4326165"/>
            <a:ext cx="6717350" cy="369332"/>
          </a:xfrm>
          <a:prstGeom prst="rect">
            <a:avLst/>
          </a:prstGeom>
          <a:solidFill>
            <a:schemeClr val="bg1"/>
          </a:solidFill>
          <a:ln>
            <a:solidFill>
              <a:srgbClr val="0070C0"/>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Use of a Basis of Value Not Defined in the Standards:</a:t>
            </a:r>
          </a:p>
        </p:txBody>
      </p:sp>
      <p:sp>
        <p:nvSpPr>
          <p:cNvPr id="15" name="TextBox 14">
            <a:extLst>
              <a:ext uri="{FF2B5EF4-FFF2-40B4-BE49-F238E27FC236}">
                <a16:creationId xmlns:a16="http://schemas.microsoft.com/office/drawing/2014/main" id="{56C6D189-723E-6263-3422-84CC52D0524B}"/>
              </a:ext>
            </a:extLst>
          </p:cNvPr>
          <p:cNvSpPr txBox="1"/>
          <p:nvPr/>
        </p:nvSpPr>
        <p:spPr>
          <a:xfrm>
            <a:off x="3875888" y="4902211"/>
            <a:ext cx="6717350" cy="437043"/>
          </a:xfrm>
          <a:prstGeom prst="rect">
            <a:avLst/>
          </a:prstGeom>
          <a:solidFill>
            <a:schemeClr val="bg1"/>
          </a:solidFill>
          <a:ln>
            <a:solidFill>
              <a:srgbClr val="0070C0"/>
            </a:solidFill>
          </a:ln>
        </p:spPr>
        <p:txBody>
          <a:bodyPr wrap="square">
            <a:spAutoFit/>
          </a:bodyPr>
          <a:lstStyle/>
          <a:p>
            <a:pPr lvl="0" algn="ctr">
              <a:lnSpc>
                <a:spcPct val="120000"/>
              </a:lnSpc>
              <a:spcBef>
                <a:spcPts val="600"/>
              </a:spcBef>
              <a:spcAft>
                <a:spcPts val="600"/>
              </a:spcAft>
              <a:tabLst>
                <a:tab pos="457200" algn="l"/>
              </a:tabLst>
            </a:pPr>
            <a:r>
              <a:rPr lang="en-US" sz="2000" dirty="0">
                <a:solidFill>
                  <a:prstClr val="black"/>
                </a:solidFill>
                <a:latin typeface="Alexandria"/>
                <a:ea typeface="Calibri" panose="020F0502020204030204" pitchFamily="34" charset="0"/>
                <a:cs typeface="Times New Roman" panose="02020603050405020304" pitchFamily="18" charset="0"/>
              </a:rPr>
              <a:t>Professional Responsibility of the Valuer:</a:t>
            </a:r>
          </a:p>
        </p:txBody>
      </p:sp>
      <p:sp>
        <p:nvSpPr>
          <p:cNvPr id="16" name="TextBox 15">
            <a:extLst>
              <a:ext uri="{FF2B5EF4-FFF2-40B4-BE49-F238E27FC236}">
                <a16:creationId xmlns:a16="http://schemas.microsoft.com/office/drawing/2014/main" id="{0F064582-1203-75B8-D8B7-FED77DBE8D4B}"/>
              </a:ext>
            </a:extLst>
          </p:cNvPr>
          <p:cNvSpPr txBox="1"/>
          <p:nvPr/>
        </p:nvSpPr>
        <p:spPr>
          <a:xfrm>
            <a:off x="2950387" y="5712603"/>
            <a:ext cx="7642850" cy="378647"/>
          </a:xfrm>
          <a:prstGeom prst="rect">
            <a:avLst/>
          </a:prstGeom>
          <a:solidFill>
            <a:schemeClr val="bg1"/>
          </a:solidFill>
          <a:ln>
            <a:solidFill>
              <a:schemeClr val="accent2"/>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Definition of the Market Value:</a:t>
            </a:r>
          </a:p>
        </p:txBody>
      </p:sp>
      <p:sp>
        <p:nvSpPr>
          <p:cNvPr id="17" name="TextBox 16">
            <a:extLst>
              <a:ext uri="{FF2B5EF4-FFF2-40B4-BE49-F238E27FC236}">
                <a16:creationId xmlns:a16="http://schemas.microsoft.com/office/drawing/2014/main" id="{B6616B9F-3C85-80C6-896A-F051130AD189}"/>
              </a:ext>
            </a:extLst>
          </p:cNvPr>
          <p:cNvSpPr txBox="1"/>
          <p:nvPr/>
        </p:nvSpPr>
        <p:spPr>
          <a:xfrm>
            <a:off x="2950386" y="6401934"/>
            <a:ext cx="7642851" cy="369332"/>
          </a:xfrm>
          <a:prstGeom prst="rect">
            <a:avLst/>
          </a:prstGeom>
          <a:solidFill>
            <a:schemeClr val="bg1"/>
          </a:solidFill>
          <a:ln>
            <a:solidFill>
              <a:schemeClr val="accent2"/>
            </a:solidFill>
          </a:ln>
        </p:spPr>
        <p:txBody>
          <a:bodyPr wrap="square">
            <a:spAutoFit/>
          </a:bodyPr>
          <a:lstStyle/>
          <a:p>
            <a:pPr lvl="0" algn="ctr" defTabSz="1066800">
              <a:lnSpc>
                <a:spcPct val="90000"/>
              </a:lnSpc>
              <a:spcBef>
                <a:spcPct val="0"/>
              </a:spcBef>
              <a:spcAft>
                <a:spcPct val="35000"/>
              </a:spcAft>
              <a:defRPr/>
            </a:pPr>
            <a:r>
              <a:rPr lang="en-US" sz="2000" dirty="0">
                <a:solidFill>
                  <a:prstClr val="black"/>
                </a:solidFill>
                <a:latin typeface="Alexandria"/>
              </a:rPr>
              <a:t>The Conceptual Framework of The Nine Elements of The Definition:</a:t>
            </a:r>
          </a:p>
        </p:txBody>
      </p:sp>
    </p:spTree>
    <p:extLst>
      <p:ext uri="{BB962C8B-B14F-4D97-AF65-F5344CB8AC3E}">
        <p14:creationId xmlns:p14="http://schemas.microsoft.com/office/powerpoint/2010/main" val="1370568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10" grpId="0" animBg="1"/>
      <p:bldP spid="13" grpId="0" animBg="1"/>
      <p:bldP spid="4" grpId="0" animBg="1"/>
      <p:bldP spid="14" grpId="0" animBg="1"/>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7923</TotalTime>
  <Words>4008</Words>
  <Application>Microsoft Office PowerPoint</Application>
  <PresentationFormat>Widescreen</PresentationFormat>
  <Paragraphs>545</Paragraphs>
  <Slides>49</Slides>
  <Notes>48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41</cp:revision>
  <dcterms:created xsi:type="dcterms:W3CDTF">2023-04-29T09:08:00Z</dcterms:created>
  <dcterms:modified xsi:type="dcterms:W3CDTF">2026-01-29T02:48:42Z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