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15.xml" ContentType="application/vnd.openxmlformats-officedocument.presentationml.notesSlide+xml"/>
  <Override PartName="/ppt/slideLayouts/slideLayout33.xml" ContentType="application/vnd.openxmlformats-officedocument.presentationml.slideLayout+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9" r:id="rId1"/>
    <p:sldMasterId id="2147483936" r:id="rId2"/>
    <p:sldMasterId id="2147483943" r:id="rId3"/>
    <p:sldMasterId id="2147483965" r:id="rId4"/>
    <p:sldMasterId id="2147483968" r:id="rId5"/>
    <p:sldMasterId id="2147483971" r:id="rId6"/>
    <p:sldMasterId id="2147483976" r:id="rId7"/>
    <p:sldMasterId id="2147483981" r:id="rId8"/>
  </p:sldMasterIdLst>
  <p:notesMasterIdLst>
    <p:notesMasterId r:id="rId48"/>
  </p:notesMasterIdLst>
  <p:sldIdLst>
    <p:sldId id="480" r:id="rId9"/>
    <p:sldId id="267" r:id="rId10"/>
    <p:sldId id="270" r:id="rId11"/>
    <p:sldId id="431" r:id="rId12"/>
    <p:sldId id="432" r:id="rId13"/>
    <p:sldId id="433" r:id="rId14"/>
    <p:sldId id="435" r:id="rId15"/>
    <p:sldId id="389" r:id="rId16"/>
    <p:sldId id="442" r:id="rId17"/>
    <p:sldId id="446" r:id="rId18"/>
    <p:sldId id="388" r:id="rId19"/>
    <p:sldId id="499" r:id="rId20"/>
    <p:sldId id="500" r:id="rId21"/>
    <p:sldId id="390" r:id="rId22"/>
    <p:sldId id="515" r:id="rId23"/>
    <p:sldId id="513" r:id="rId24"/>
    <p:sldId id="501" r:id="rId25"/>
    <p:sldId id="502" r:id="rId26"/>
    <p:sldId id="449" r:id="rId27"/>
    <p:sldId id="503" r:id="rId28"/>
    <p:sldId id="504" r:id="rId29"/>
    <p:sldId id="395" r:id="rId30"/>
    <p:sldId id="505" r:id="rId31"/>
    <p:sldId id="506" r:id="rId32"/>
    <p:sldId id="514" r:id="rId33"/>
    <p:sldId id="457" r:id="rId34"/>
    <p:sldId id="507" r:id="rId35"/>
    <p:sldId id="508" r:id="rId36"/>
    <p:sldId id="469" r:id="rId37"/>
    <p:sldId id="470" r:id="rId38"/>
    <p:sldId id="471" r:id="rId39"/>
    <p:sldId id="473" r:id="rId40"/>
    <p:sldId id="509" r:id="rId41"/>
    <p:sldId id="510" r:id="rId42"/>
    <p:sldId id="489" r:id="rId43"/>
    <p:sldId id="490" r:id="rId44"/>
    <p:sldId id="511" r:id="rId45"/>
    <p:sldId id="512" r:id="rId46"/>
    <p:sldId id="482" r:id="rId47"/>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orient="horz" pos="1008">
          <p15:clr>
            <a:srgbClr val="A4A3A4"/>
          </p15:clr>
        </p15:guide>
        <p15:guide id="4" orient="horz" pos="1728">
          <p15:clr>
            <a:srgbClr val="A4A3A4"/>
          </p15:clr>
        </p15:guide>
        <p15:guide id="5" orient="horz" pos="2496">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arvin, Megan - Hoboken" initials="MG" lastIdx="38" clrIdx="0"/>
  <p:cmAuthor id="1" name="Michael, Leah - Indianapolis" initials="LM" lastIdx="9" clrIdx="1"/>
  <p:cmAuthor id="2" name="Heaney, Barbara - Hoboken" initials="BH" lastIdx="3" clrIdx="2"/>
  <p:cmAuthor id="3" name="Perry, Nancy - Hoboken" initials="NP" lastIdx="2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B5ECF6"/>
    <a:srgbClr val="990000"/>
    <a:srgbClr val="006666"/>
    <a:srgbClr val="196E78"/>
    <a:srgbClr val="008080"/>
    <a:srgbClr val="CC0000"/>
    <a:srgbClr val="0000CC"/>
    <a:srgbClr val="0000FF"/>
    <a:srgbClr val="EAEA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5" autoAdjust="0"/>
    <p:restoredTop sz="94949" autoAdjust="0"/>
  </p:normalViewPr>
  <p:slideViewPr>
    <p:cSldViewPr>
      <p:cViewPr varScale="1">
        <p:scale>
          <a:sx n="62" d="100"/>
          <a:sy n="62" d="100"/>
        </p:scale>
        <p:origin x="1488" y="66"/>
      </p:cViewPr>
      <p:guideLst>
        <p:guide orient="horz" pos="2160"/>
        <p:guide pos="2880"/>
        <p:guide orient="horz" pos="1008"/>
        <p:guide orient="horz" pos="1728"/>
        <p:guide orient="horz" pos="2496"/>
      </p:guideLst>
    </p:cSldViewPr>
  </p:slideViewPr>
  <p:outlineViewPr>
    <p:cViewPr>
      <p:scale>
        <a:sx n="33" d="100"/>
        <a:sy n="33" d="100"/>
      </p:scale>
      <p:origin x="0" y="40260"/>
    </p:cViewPr>
  </p:outlineViewPr>
  <p:notesTextViewPr>
    <p:cViewPr>
      <p:scale>
        <a:sx n="3" d="2"/>
        <a:sy n="3" d="2"/>
      </p:scale>
      <p:origin x="0" y="0"/>
    </p:cViewPr>
  </p:notesTextViewPr>
  <p:sorterViewPr>
    <p:cViewPr>
      <p:scale>
        <a:sx n="70" d="100"/>
        <a:sy n="70" d="100"/>
      </p:scale>
      <p:origin x="0" y="-7187"/>
    </p:cViewPr>
  </p:sorterViewPr>
  <p:notesViewPr>
    <p:cSldViewPr>
      <p:cViewPr varScale="1">
        <p:scale>
          <a:sx n="134" d="100"/>
          <a:sy n="134" d="100"/>
        </p:scale>
        <p:origin x="3184" y="20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tableStyles" Target="tableStyles.xml"/><Relationship Id="rId5" Type="http://schemas.openxmlformats.org/officeDocument/2006/relationships/slideMaster" Target="slideMasters/slideMaster5.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notesMaster" Target="notesMasters/notesMaster1.xml"/><Relationship Id="rId56" Type="http://schemas.openxmlformats.org/officeDocument/2006/relationships/customXml" Target="../customXml/item3.xml"/><Relationship Id="rId8" Type="http://schemas.openxmlformats.org/officeDocument/2006/relationships/slideMaster" Target="slideMasters/slideMaster8.xml"/><Relationship Id="rId51"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US" dirty="0"/>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E194C1A8-DC4B-4329-AF88-FD913597DE85}" type="datetimeFigureOut">
              <a:rPr lang="en-US" smtClean="0"/>
              <a:t>7/26/2024</a:t>
            </a:fld>
            <a:endParaRPr lang="en-US" dirty="0"/>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n-US" dirty="0"/>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en-US" dirty="0"/>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A8073E54-D085-4E2E-B9A5-A53D7E51940E}" type="slidenum">
              <a:rPr lang="en-US" smtClean="0"/>
              <a:t>‹#›</a:t>
            </a:fld>
            <a:endParaRPr lang="en-US" dirty="0"/>
          </a:p>
        </p:txBody>
      </p:sp>
    </p:spTree>
    <p:extLst>
      <p:ext uri="{BB962C8B-B14F-4D97-AF65-F5344CB8AC3E}">
        <p14:creationId xmlns:p14="http://schemas.microsoft.com/office/powerpoint/2010/main" val="2630752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1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a:t>
            </a:fld>
            <a:endParaRPr kumimoji="0" lang="en-US" sz="11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a:t>
            </a:fld>
            <a:endParaRPr lang="en-US" dirty="0"/>
          </a:p>
        </p:txBody>
      </p:sp>
    </p:spTree>
    <p:extLst>
      <p:ext uri="{BB962C8B-B14F-4D97-AF65-F5344CB8AC3E}">
        <p14:creationId xmlns:p14="http://schemas.microsoft.com/office/powerpoint/2010/main" val="15507948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a:t>
            </a:fld>
            <a:endParaRPr lang="en-US" dirty="0"/>
          </a:p>
        </p:txBody>
      </p:sp>
    </p:spTree>
    <p:extLst>
      <p:ext uri="{BB962C8B-B14F-4D97-AF65-F5344CB8AC3E}">
        <p14:creationId xmlns:p14="http://schemas.microsoft.com/office/powerpoint/2010/main" val="15867453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5</a:t>
            </a:fld>
            <a:endParaRPr lang="en-US" dirty="0"/>
          </a:p>
        </p:txBody>
      </p:sp>
    </p:spTree>
    <p:extLst>
      <p:ext uri="{BB962C8B-B14F-4D97-AF65-F5344CB8AC3E}">
        <p14:creationId xmlns:p14="http://schemas.microsoft.com/office/powerpoint/2010/main" val="32012033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6</a:t>
            </a:fld>
            <a:endParaRPr lang="en-US" dirty="0"/>
          </a:p>
        </p:txBody>
      </p:sp>
    </p:spTree>
    <p:extLst>
      <p:ext uri="{BB962C8B-B14F-4D97-AF65-F5344CB8AC3E}">
        <p14:creationId xmlns:p14="http://schemas.microsoft.com/office/powerpoint/2010/main" val="5662326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7</a:t>
            </a:fld>
            <a:endParaRPr lang="en-US" dirty="0"/>
          </a:p>
        </p:txBody>
      </p:sp>
    </p:spTree>
    <p:extLst>
      <p:ext uri="{BB962C8B-B14F-4D97-AF65-F5344CB8AC3E}">
        <p14:creationId xmlns:p14="http://schemas.microsoft.com/office/powerpoint/2010/main" val="19557947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8</a:t>
            </a:fld>
            <a:endParaRPr lang="en-US" dirty="0"/>
          </a:p>
        </p:txBody>
      </p:sp>
    </p:spTree>
    <p:extLst>
      <p:ext uri="{BB962C8B-B14F-4D97-AF65-F5344CB8AC3E}">
        <p14:creationId xmlns:p14="http://schemas.microsoft.com/office/powerpoint/2010/main" val="9447913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9</a:t>
            </a:fld>
            <a:endParaRPr lang="en-US" dirty="0"/>
          </a:p>
        </p:txBody>
      </p:sp>
    </p:spTree>
    <p:extLst>
      <p:ext uri="{BB962C8B-B14F-4D97-AF65-F5344CB8AC3E}">
        <p14:creationId xmlns:p14="http://schemas.microsoft.com/office/powerpoint/2010/main" val="2398053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10</a:t>
            </a:fld>
            <a:endParaRPr lang="en-US" dirty="0"/>
          </a:p>
        </p:txBody>
      </p:sp>
    </p:spTree>
    <p:extLst>
      <p:ext uri="{BB962C8B-B14F-4D97-AF65-F5344CB8AC3E}">
        <p14:creationId xmlns:p14="http://schemas.microsoft.com/office/powerpoint/2010/main" val="32466994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11</a:t>
            </a:fld>
            <a:endParaRPr lang="en-US" dirty="0"/>
          </a:p>
        </p:txBody>
      </p:sp>
    </p:spTree>
    <p:extLst>
      <p:ext uri="{BB962C8B-B14F-4D97-AF65-F5344CB8AC3E}">
        <p14:creationId xmlns:p14="http://schemas.microsoft.com/office/powerpoint/2010/main" val="40486672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14</a:t>
            </a:fld>
            <a:endParaRPr lang="en-US" dirty="0"/>
          </a:p>
        </p:txBody>
      </p:sp>
    </p:spTree>
    <p:extLst>
      <p:ext uri="{BB962C8B-B14F-4D97-AF65-F5344CB8AC3E}">
        <p14:creationId xmlns:p14="http://schemas.microsoft.com/office/powerpoint/2010/main" val="9464091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19</a:t>
            </a:fld>
            <a:endParaRPr lang="en-US" dirty="0"/>
          </a:p>
        </p:txBody>
      </p:sp>
    </p:spTree>
    <p:extLst>
      <p:ext uri="{BB962C8B-B14F-4D97-AF65-F5344CB8AC3E}">
        <p14:creationId xmlns:p14="http://schemas.microsoft.com/office/powerpoint/2010/main" val="18947920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22</a:t>
            </a:fld>
            <a:endParaRPr lang="en-US" dirty="0"/>
          </a:p>
        </p:txBody>
      </p:sp>
    </p:spTree>
    <p:extLst>
      <p:ext uri="{BB962C8B-B14F-4D97-AF65-F5344CB8AC3E}">
        <p14:creationId xmlns:p14="http://schemas.microsoft.com/office/powerpoint/2010/main" val="36285397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26</a:t>
            </a:fld>
            <a:endParaRPr lang="en-US" dirty="0"/>
          </a:p>
        </p:txBody>
      </p:sp>
    </p:spTree>
    <p:extLst>
      <p:ext uri="{BB962C8B-B14F-4D97-AF65-F5344CB8AC3E}">
        <p14:creationId xmlns:p14="http://schemas.microsoft.com/office/powerpoint/2010/main" val="40903203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29</a:t>
            </a:fld>
            <a:endParaRPr lang="en-US" dirty="0"/>
          </a:p>
        </p:txBody>
      </p:sp>
    </p:spTree>
    <p:extLst>
      <p:ext uri="{BB962C8B-B14F-4D97-AF65-F5344CB8AC3E}">
        <p14:creationId xmlns:p14="http://schemas.microsoft.com/office/powerpoint/2010/main" val="32823295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30</a:t>
            </a:fld>
            <a:endParaRPr lang="en-US" dirty="0"/>
          </a:p>
        </p:txBody>
      </p:sp>
    </p:spTree>
    <p:extLst>
      <p:ext uri="{BB962C8B-B14F-4D97-AF65-F5344CB8AC3E}">
        <p14:creationId xmlns:p14="http://schemas.microsoft.com/office/powerpoint/2010/main" val="6212907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31</a:t>
            </a:fld>
            <a:endParaRPr lang="en-US" dirty="0"/>
          </a:p>
        </p:txBody>
      </p:sp>
    </p:spTree>
    <p:extLst>
      <p:ext uri="{BB962C8B-B14F-4D97-AF65-F5344CB8AC3E}">
        <p14:creationId xmlns:p14="http://schemas.microsoft.com/office/powerpoint/2010/main" val="24916587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32</a:t>
            </a:fld>
            <a:endParaRPr lang="en-US" dirty="0"/>
          </a:p>
        </p:txBody>
      </p:sp>
    </p:spTree>
    <p:extLst>
      <p:ext uri="{BB962C8B-B14F-4D97-AF65-F5344CB8AC3E}">
        <p14:creationId xmlns:p14="http://schemas.microsoft.com/office/powerpoint/2010/main" val="21728405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36</a:t>
            </a:fld>
            <a:endParaRPr lang="en-US" dirty="0"/>
          </a:p>
        </p:txBody>
      </p:sp>
    </p:spTree>
    <p:extLst>
      <p:ext uri="{BB962C8B-B14F-4D97-AF65-F5344CB8AC3E}">
        <p14:creationId xmlns:p14="http://schemas.microsoft.com/office/powerpoint/2010/main" val="27916650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Opener: Version A">
    <p:spTree>
      <p:nvGrpSpPr>
        <p:cNvPr id="1" name=""/>
        <p:cNvGrpSpPr/>
        <p:nvPr/>
      </p:nvGrpSpPr>
      <p:grpSpPr>
        <a:xfrm>
          <a:off x="0" y="0"/>
          <a:ext cx="0" cy="0"/>
          <a:chOff x="0" y="0"/>
          <a:chExt cx="0" cy="0"/>
        </a:xfrm>
      </p:grpSpPr>
      <p:sp>
        <p:nvSpPr>
          <p:cNvPr id="8" name="Title "/>
          <p:cNvSpPr>
            <a:spLocks noGrp="1"/>
          </p:cNvSpPr>
          <p:nvPr>
            <p:ph type="title" hasCustomPrompt="1"/>
          </p:nvPr>
        </p:nvSpPr>
        <p:spPr>
          <a:xfrm>
            <a:off x="152400" y="365125"/>
            <a:ext cx="8839200" cy="1387475"/>
          </a:xfrm>
          <a:prstGeom prst="rect">
            <a:avLst/>
          </a:prstGeom>
        </p:spPr>
        <p:txBody>
          <a:bodyPr anchor="b"/>
          <a:lstStyle>
            <a:lvl1pPr>
              <a:defRPr sz="6200" b="0" i="0" baseline="0">
                <a:latin typeface="Source Sans Pro Light" charset="0"/>
                <a:ea typeface="Source Sans Pro Light" charset="0"/>
                <a:cs typeface="Source Sans Pro Light" charset="0"/>
              </a:defRPr>
            </a:lvl1pPr>
          </a:lstStyle>
          <a:p>
            <a:r>
              <a:rPr lang="en-US" dirty="0"/>
              <a:t>Click to Edit Book Title</a:t>
            </a:r>
          </a:p>
        </p:txBody>
      </p:sp>
      <p:sp>
        <p:nvSpPr>
          <p:cNvPr id="25" name="Edition"/>
          <p:cNvSpPr>
            <a:spLocks noGrp="1"/>
          </p:cNvSpPr>
          <p:nvPr>
            <p:ph sz="quarter" idx="17" hasCustomPrompt="1"/>
          </p:nvPr>
        </p:nvSpPr>
        <p:spPr>
          <a:xfrm>
            <a:off x="152400" y="1752600"/>
            <a:ext cx="8839200" cy="609600"/>
          </a:xfrm>
          <a:prstGeom prst="rect">
            <a:avLst/>
          </a:prstGeom>
        </p:spPr>
        <p:txBody>
          <a:bodyPr/>
          <a:lstStyle>
            <a:lvl1pPr marL="0" indent="0" algn="ctr">
              <a:buNone/>
              <a:defRPr sz="2900" b="1"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sz="2900" b="1" i="0" dirty="0">
                <a:latin typeface="Source Sans Pro" charset="0"/>
                <a:ea typeface="Source Sans Pro" charset="0"/>
                <a:cs typeface="Source Sans Pro" charset="0"/>
              </a:rPr>
              <a:t>Third Edition</a:t>
            </a:r>
            <a:endParaRPr lang="en-US" dirty="0"/>
          </a:p>
        </p:txBody>
      </p:sp>
      <p:sp>
        <p:nvSpPr>
          <p:cNvPr id="27" name="Author"/>
          <p:cNvSpPr>
            <a:spLocks noGrp="1"/>
          </p:cNvSpPr>
          <p:nvPr>
            <p:ph sz="quarter" idx="18" hasCustomPrompt="1"/>
          </p:nvPr>
        </p:nvSpPr>
        <p:spPr>
          <a:xfrm>
            <a:off x="152400" y="2362200"/>
            <a:ext cx="8839200" cy="685800"/>
          </a:xfrm>
          <a:prstGeom prst="rect">
            <a:avLst/>
          </a:prstGeom>
        </p:spPr>
        <p:txBody>
          <a:bodyPr/>
          <a:lstStyle>
            <a:lvl1pPr marL="0" indent="0" algn="ctr">
              <a:buNone/>
              <a:defRPr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b="0" i="0" dirty="0">
                <a:latin typeface="Source Sans Pro" charset="0"/>
                <a:ea typeface="Source Sans Pro" charset="0"/>
                <a:cs typeface="Source Sans Pro" charset="0"/>
              </a:rPr>
              <a:t>David Klein</a:t>
            </a:r>
            <a:endParaRPr lang="en-US" dirty="0"/>
          </a:p>
        </p:txBody>
      </p:sp>
      <p:sp>
        <p:nvSpPr>
          <p:cNvPr id="29" name="CN"/>
          <p:cNvSpPr>
            <a:spLocks noGrp="1"/>
          </p:cNvSpPr>
          <p:nvPr>
            <p:ph sz="quarter" idx="19" hasCustomPrompt="1"/>
          </p:nvPr>
        </p:nvSpPr>
        <p:spPr>
          <a:xfrm>
            <a:off x="152400" y="3733800"/>
            <a:ext cx="8839200" cy="533400"/>
          </a:xfrm>
          <a:prstGeom prst="rect">
            <a:avLst/>
          </a:prstGeom>
        </p:spPr>
        <p:txBody>
          <a:bodyPr/>
          <a:lstStyle>
            <a:lvl1pPr marL="0" indent="0" algn="ctr">
              <a:buNone/>
              <a:defRPr sz="4000" b="1"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Chapter 1</a:t>
            </a:r>
          </a:p>
        </p:txBody>
      </p:sp>
      <p:sp>
        <p:nvSpPr>
          <p:cNvPr id="31" name="CT"/>
          <p:cNvSpPr>
            <a:spLocks noGrp="1"/>
          </p:cNvSpPr>
          <p:nvPr>
            <p:ph sz="quarter" idx="20" hasCustomPrompt="1"/>
          </p:nvPr>
        </p:nvSpPr>
        <p:spPr>
          <a:xfrm>
            <a:off x="152400" y="4267200"/>
            <a:ext cx="8839200" cy="2438400"/>
          </a:xfrm>
          <a:prstGeom prst="rect">
            <a:avLst/>
          </a:prstGeom>
        </p:spPr>
        <p:txBody>
          <a:bodyPr anchor="ctr"/>
          <a:lstStyle>
            <a:lvl1pPr marL="0" indent="0" algn="ctr">
              <a:buNone/>
              <a:defRPr sz="3800" b="0" i="0">
                <a:latin typeface="Calibri" panose="020F0502020204030204" pitchFamily="34" charset="0"/>
                <a:ea typeface="Calibri" panose="020F0502020204030204" pitchFamily="34" charset="0"/>
                <a:cs typeface="Calibri" panose="020F0502020204030204"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Click to Edit Chapter Title</a:t>
            </a:r>
          </a:p>
        </p:txBody>
      </p:sp>
    </p:spTree>
    <p:extLst>
      <p:ext uri="{BB962C8B-B14F-4D97-AF65-F5344CB8AC3E}">
        <p14:creationId xmlns:p14="http://schemas.microsoft.com/office/powerpoint/2010/main" val="8263724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pener: Version B">
    <p:spTree>
      <p:nvGrpSpPr>
        <p:cNvPr id="1" name=""/>
        <p:cNvGrpSpPr/>
        <p:nvPr/>
      </p:nvGrpSpPr>
      <p:grpSpPr>
        <a:xfrm>
          <a:off x="0" y="0"/>
          <a:ext cx="0" cy="0"/>
          <a:chOff x="0" y="0"/>
          <a:chExt cx="0" cy="0"/>
        </a:xfrm>
      </p:grpSpPr>
      <p:sp>
        <p:nvSpPr>
          <p:cNvPr id="13" name="CN"/>
          <p:cNvSpPr>
            <a:spLocks noGrp="1"/>
          </p:cNvSpPr>
          <p:nvPr>
            <p:ph sz="quarter" idx="19" hasCustomPrompt="1"/>
          </p:nvPr>
        </p:nvSpPr>
        <p:spPr>
          <a:xfrm>
            <a:off x="152400" y="228600"/>
            <a:ext cx="8839200" cy="533400"/>
          </a:xfrm>
          <a:prstGeom prst="rect">
            <a:avLst/>
          </a:prstGeom>
        </p:spPr>
        <p:txBody>
          <a:bodyPr/>
          <a:lstStyle>
            <a:lvl1pPr marL="0" indent="0" algn="ctr">
              <a:buNone/>
              <a:defRPr sz="4000" b="1"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Chapter 1</a:t>
            </a:r>
          </a:p>
        </p:txBody>
      </p:sp>
      <p:sp>
        <p:nvSpPr>
          <p:cNvPr id="14" name="CT"/>
          <p:cNvSpPr>
            <a:spLocks noGrp="1"/>
          </p:cNvSpPr>
          <p:nvPr>
            <p:ph sz="quarter" idx="20" hasCustomPrompt="1"/>
          </p:nvPr>
        </p:nvSpPr>
        <p:spPr>
          <a:xfrm>
            <a:off x="152400" y="762000"/>
            <a:ext cx="8839200" cy="2286000"/>
          </a:xfrm>
          <a:prstGeom prst="rect">
            <a:avLst/>
          </a:prstGeom>
        </p:spPr>
        <p:txBody>
          <a:bodyPr anchor="ctr"/>
          <a:lstStyle>
            <a:lvl1pPr marL="0" indent="0" algn="ctr">
              <a:buNone/>
              <a:defRPr sz="3800" b="0" i="0">
                <a:latin typeface="Calibri" panose="020F0502020204030204" pitchFamily="34" charset="0"/>
                <a:ea typeface="Calibri" panose="020F0502020204030204" pitchFamily="34" charset="0"/>
                <a:cs typeface="Calibri" panose="020F0502020204030204"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Click to Edit Chapter Title</a:t>
            </a:r>
          </a:p>
        </p:txBody>
      </p:sp>
      <p:sp>
        <p:nvSpPr>
          <p:cNvPr id="8" name="Title "/>
          <p:cNvSpPr>
            <a:spLocks noGrp="1"/>
          </p:cNvSpPr>
          <p:nvPr>
            <p:ph type="title" hasCustomPrompt="1"/>
          </p:nvPr>
        </p:nvSpPr>
        <p:spPr>
          <a:xfrm>
            <a:off x="152400" y="3505200"/>
            <a:ext cx="8839200" cy="1524000"/>
          </a:xfrm>
          <a:prstGeom prst="rect">
            <a:avLst/>
          </a:prstGeom>
        </p:spPr>
        <p:txBody>
          <a:bodyPr anchor="b"/>
          <a:lstStyle>
            <a:lvl1pPr>
              <a:defRPr sz="6200" b="0" i="0" baseline="0">
                <a:latin typeface="Source Sans Pro Light" charset="0"/>
                <a:ea typeface="Source Sans Pro Light" charset="0"/>
                <a:cs typeface="Source Sans Pro Light" charset="0"/>
              </a:defRPr>
            </a:lvl1pPr>
          </a:lstStyle>
          <a:p>
            <a:r>
              <a:rPr lang="en-US" dirty="0"/>
              <a:t>Click to Edit Book Title</a:t>
            </a:r>
          </a:p>
        </p:txBody>
      </p:sp>
      <p:sp>
        <p:nvSpPr>
          <p:cNvPr id="15" name="Edition"/>
          <p:cNvSpPr>
            <a:spLocks noGrp="1"/>
          </p:cNvSpPr>
          <p:nvPr>
            <p:ph sz="quarter" idx="17" hasCustomPrompt="1"/>
          </p:nvPr>
        </p:nvSpPr>
        <p:spPr>
          <a:xfrm>
            <a:off x="152400" y="5029200"/>
            <a:ext cx="8839200" cy="762000"/>
          </a:xfrm>
          <a:prstGeom prst="rect">
            <a:avLst/>
          </a:prstGeom>
        </p:spPr>
        <p:txBody>
          <a:bodyPr/>
          <a:lstStyle>
            <a:lvl1pPr marL="0" indent="0" algn="ctr">
              <a:buNone/>
              <a:defRPr sz="2900" b="1"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sz="2900" b="1" i="0" dirty="0">
                <a:latin typeface="Source Sans Pro" charset="0"/>
                <a:ea typeface="Source Sans Pro" charset="0"/>
                <a:cs typeface="Source Sans Pro" charset="0"/>
              </a:rPr>
              <a:t>Third Edition</a:t>
            </a:r>
            <a:endParaRPr lang="en-US" dirty="0"/>
          </a:p>
        </p:txBody>
      </p:sp>
      <p:sp>
        <p:nvSpPr>
          <p:cNvPr id="16" name="Author"/>
          <p:cNvSpPr>
            <a:spLocks noGrp="1"/>
          </p:cNvSpPr>
          <p:nvPr>
            <p:ph sz="quarter" idx="18" hasCustomPrompt="1"/>
          </p:nvPr>
        </p:nvSpPr>
        <p:spPr>
          <a:xfrm>
            <a:off x="152400" y="6096000"/>
            <a:ext cx="8839200" cy="533400"/>
          </a:xfrm>
          <a:prstGeom prst="rect">
            <a:avLst/>
          </a:prstGeom>
        </p:spPr>
        <p:txBody>
          <a:bodyPr/>
          <a:lstStyle>
            <a:lvl1pPr marL="0" indent="0" algn="ctr">
              <a:buNone/>
              <a:defRPr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b="0" i="0" dirty="0">
                <a:latin typeface="Source Sans Pro" charset="0"/>
                <a:ea typeface="Source Sans Pro" charset="0"/>
                <a:cs typeface="Source Sans Pro" charset="0"/>
              </a:rPr>
              <a:t>David Klein</a:t>
            </a:r>
            <a:endParaRPr lang="en-US" dirty="0"/>
          </a:p>
        </p:txBody>
      </p:sp>
    </p:spTree>
    <p:extLst>
      <p:ext uri="{BB962C8B-B14F-4D97-AF65-F5344CB8AC3E}">
        <p14:creationId xmlns:p14="http://schemas.microsoft.com/office/powerpoint/2010/main" val="1064232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hapter Outline: Version A">
    <p:spTree>
      <p:nvGrpSpPr>
        <p:cNvPr id="1" name=""/>
        <p:cNvGrpSpPr/>
        <p:nvPr/>
      </p:nvGrpSpPr>
      <p:grpSpPr>
        <a:xfrm>
          <a:off x="0" y="0"/>
          <a:ext cx="0" cy="0"/>
          <a:chOff x="0" y="0"/>
          <a:chExt cx="0" cy="0"/>
        </a:xfrm>
      </p:grpSpPr>
      <p:sp>
        <p:nvSpPr>
          <p:cNvPr id="13" name="COBBL"/>
          <p:cNvSpPr>
            <a:spLocks noGrp="1"/>
          </p:cNvSpPr>
          <p:nvPr>
            <p:ph sz="quarter" idx="10" hasCustomPrompt="1"/>
          </p:nvPr>
        </p:nvSpPr>
        <p:spPr>
          <a:xfrm>
            <a:off x="304800" y="1752600"/>
            <a:ext cx="8534400" cy="4495800"/>
          </a:xfrm>
          <a:prstGeom prst="rect">
            <a:avLst/>
          </a:prstGeom>
        </p:spPr>
        <p:txBody>
          <a:bodyPr/>
          <a:lstStyle>
            <a:lvl1pPr marL="295275" indent="-295275">
              <a:buClr>
                <a:schemeClr val="accent2"/>
              </a:buClr>
              <a:tabLst/>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One-Column</a:t>
            </a:r>
          </a:p>
          <a:p>
            <a:pPr lvl="0"/>
            <a:r>
              <a:rPr lang="en-US" dirty="0"/>
              <a:t>It Is One-Column Only</a:t>
            </a:r>
          </a:p>
          <a:p>
            <a:pPr lvl="0"/>
            <a:r>
              <a:rPr lang="en-US" dirty="0"/>
              <a:t>This Outline Has H1 Headings Only</a:t>
            </a:r>
          </a:p>
          <a:p>
            <a:pPr lvl="0"/>
            <a:r>
              <a:rPr lang="en-US" dirty="0"/>
              <a:t>The Headings Are in Title Case, Matching the </a:t>
            </a:r>
            <a:r>
              <a:rPr lang="en-US" dirty="0" err="1"/>
              <a:t>eText</a:t>
            </a:r>
            <a:r>
              <a:rPr lang="en-US" dirty="0"/>
              <a:t>; This Can Vary by Title</a:t>
            </a:r>
          </a:p>
          <a:p>
            <a:pPr lvl="0"/>
            <a:r>
              <a:rPr lang="en-US" dirty="0"/>
              <a:t>This List Is Bulleted</a:t>
            </a:r>
          </a:p>
          <a:p>
            <a:pPr lvl="0"/>
            <a:r>
              <a:rPr lang="en-US" dirty="0"/>
              <a:t>The Outline Slide Has a Footer</a:t>
            </a:r>
          </a:p>
          <a:p>
            <a:pPr lvl="0"/>
            <a:r>
              <a:rPr lang="en-US" dirty="0"/>
              <a:t>Outline Items Usually Have No Ending Punctuation</a:t>
            </a:r>
          </a:p>
        </p:txBody>
      </p:sp>
      <p:sp>
        <p:nvSpPr>
          <p:cNvPr id="4" name="Slide Number Placeholder 3"/>
          <p:cNvSpPr>
            <a:spLocks noGrp="1"/>
          </p:cNvSpPr>
          <p:nvPr>
            <p:ph type="sldNum" sz="quarter" idx="12"/>
          </p:nvPr>
        </p:nvSpPr>
        <p:spPr/>
        <p:txBody>
          <a:bodyPr/>
          <a:lstStyle/>
          <a:p>
            <a:fld id="{67B19427-F580-D146-B60E-4CADEE75497F}" type="slidenum">
              <a:rPr lang="en-US" smtClean="0"/>
              <a:t>‹#›</a:t>
            </a:fld>
            <a:endParaRPr lang="en-US" dirty="0"/>
          </a:p>
        </p:txBody>
      </p:sp>
      <p:sp>
        <p:nvSpPr>
          <p:cNvPr id="3" name="Footer Placeholder 2"/>
          <p:cNvSpPr>
            <a:spLocks noGrp="1"/>
          </p:cNvSpPr>
          <p:nvPr>
            <p:ph type="ftr" sz="quarter" idx="11"/>
          </p:nvPr>
        </p:nvSpPr>
        <p:spPr/>
        <p:txBody>
          <a:bodyPr/>
          <a:lstStyle/>
          <a:p>
            <a:r>
              <a:rPr lang="en-US" dirty="0"/>
              <a:t>Copyright ©2018 John Wiley &amp; Son, Inc. </a:t>
            </a:r>
          </a:p>
        </p:txBody>
      </p:sp>
      <p:sp>
        <p:nvSpPr>
          <p:cNvPr id="2" name="Title 1"/>
          <p:cNvSpPr>
            <a:spLocks noGrp="1"/>
          </p:cNvSpPr>
          <p:nvPr>
            <p:ph type="title" hasCustomPrompt="1"/>
          </p:nvPr>
        </p:nvSpPr>
        <p:spPr>
          <a:xfrm>
            <a:off x="295274" y="777241"/>
            <a:ext cx="8543926"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866936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hapter Outline: Version B">
    <p:spTree>
      <p:nvGrpSpPr>
        <p:cNvPr id="1" name=""/>
        <p:cNvGrpSpPr/>
        <p:nvPr/>
      </p:nvGrpSpPr>
      <p:grpSpPr>
        <a:xfrm>
          <a:off x="0" y="0"/>
          <a:ext cx="0" cy="0"/>
          <a:chOff x="0" y="0"/>
          <a:chExt cx="0" cy="0"/>
        </a:xfrm>
      </p:grpSpPr>
      <p:sp>
        <p:nvSpPr>
          <p:cNvPr id="6" name="COBBL 2-col"/>
          <p:cNvSpPr>
            <a:spLocks noGrp="1"/>
          </p:cNvSpPr>
          <p:nvPr>
            <p:ph sz="quarter" idx="12" hasCustomPrompt="1"/>
          </p:nvPr>
        </p:nvSpPr>
        <p:spPr>
          <a:xfrm>
            <a:off x="304800" y="1752600"/>
            <a:ext cx="8534400" cy="4419600"/>
          </a:xfrm>
          <a:prstGeom prst="rect">
            <a:avLst/>
          </a:prstGeom>
        </p:spPr>
        <p:txBody>
          <a:bodyPr numCol="2" spcCol="548640"/>
          <a:lstStyle>
            <a:lvl1pPr marL="292608" marR="0" indent="-292608" algn="l" defTabSz="914400" rtl="0" eaLnBrk="1" fontAlgn="auto" latinLnBrk="0" hangingPunct="1">
              <a:lnSpc>
                <a:spcPct val="90000"/>
              </a:lnSpc>
              <a:spcBef>
                <a:spcPts val="1000"/>
              </a:spcBef>
              <a:spcAft>
                <a:spcPts val="0"/>
              </a:spcAft>
              <a:buClr>
                <a:schemeClr val="accent2"/>
              </a:buClr>
              <a:buSzTx/>
              <a:buFont typeface="Arial"/>
              <a:buChar char="•"/>
              <a:tabLst/>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Two-Column</a:t>
            </a:r>
          </a:p>
          <a:p>
            <a:pPr lvl="0"/>
            <a:r>
              <a:rPr lang="en-US" dirty="0"/>
              <a:t>This Outline Has No Sub-lists</a:t>
            </a:r>
          </a:p>
          <a:p>
            <a:pPr lvl="0"/>
            <a:r>
              <a:rPr lang="en-US" dirty="0"/>
              <a:t>This List Is Bulleted</a:t>
            </a:r>
          </a:p>
          <a:p>
            <a:pPr lvl="0"/>
            <a:r>
              <a:rPr lang="en-US" dirty="0"/>
              <a:t>The Outline Slide Has A Footer</a:t>
            </a:r>
          </a:p>
          <a:p>
            <a:pPr lvl="0"/>
            <a:endParaRPr lang="en-US" dirty="0"/>
          </a:p>
          <a:p>
            <a:pPr lvl="0"/>
            <a:r>
              <a:rPr lang="en-US" dirty="0"/>
              <a:t>Outline Items Usually Have No Ending Punctuation</a:t>
            </a:r>
          </a:p>
          <a:p>
            <a:pPr lvl="0"/>
            <a:r>
              <a:rPr lang="en-US" dirty="0"/>
              <a:t>This is Another Heading</a:t>
            </a:r>
          </a:p>
          <a:p>
            <a:pPr lvl="0"/>
            <a:r>
              <a:rPr lang="en-US" dirty="0"/>
              <a:t>This is Another Heading</a:t>
            </a:r>
          </a:p>
        </p:txBody>
      </p:sp>
      <p:sp>
        <p:nvSpPr>
          <p:cNvPr id="7" name="Slide Number Placeholder 6"/>
          <p:cNvSpPr>
            <a:spLocks noGrp="1"/>
          </p:cNvSpPr>
          <p:nvPr>
            <p:ph type="sldNum" sz="quarter" idx="14"/>
          </p:nvPr>
        </p:nvSpPr>
        <p:spPr/>
        <p:txBody>
          <a:bodyPr/>
          <a:lstStyle/>
          <a:p>
            <a:fld id="{67B19427-F580-D146-B60E-4CADEE75497F}" type="slidenum">
              <a:rPr lang="en-US" smtClean="0"/>
              <a:t>‹#›</a:t>
            </a:fld>
            <a:endParaRPr lang="en-US" dirty="0"/>
          </a:p>
        </p:txBody>
      </p:sp>
      <p:sp>
        <p:nvSpPr>
          <p:cNvPr id="2" name="Footer Placeholder 1"/>
          <p:cNvSpPr>
            <a:spLocks noGrp="1"/>
          </p:cNvSpPr>
          <p:nvPr>
            <p:ph type="ftr" sz="quarter" idx="13"/>
          </p:nvPr>
        </p:nvSpPr>
        <p:spPr/>
        <p:txBody>
          <a:bodyPr/>
          <a:lstStyle/>
          <a:p>
            <a:r>
              <a:rPr lang="en-US" dirty="0"/>
              <a:t>Copyright ©2018 John Wiley &amp; Son, Inc. </a:t>
            </a:r>
          </a:p>
        </p:txBody>
      </p:sp>
      <p:sp>
        <p:nvSpPr>
          <p:cNvPr id="8"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993600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pter Outline: Version C1 (single#)">
    <p:spTree>
      <p:nvGrpSpPr>
        <p:cNvPr id="1" name=""/>
        <p:cNvGrpSpPr/>
        <p:nvPr/>
      </p:nvGrpSpPr>
      <p:grpSpPr>
        <a:xfrm>
          <a:off x="0" y="0"/>
          <a:ext cx="0" cy="0"/>
          <a:chOff x="0" y="0"/>
          <a:chExt cx="0" cy="0"/>
        </a:xfrm>
      </p:grpSpPr>
      <p:sp>
        <p:nvSpPr>
          <p:cNvPr id="6" name="COBNL"/>
          <p:cNvSpPr>
            <a:spLocks noGrp="1"/>
          </p:cNvSpPr>
          <p:nvPr>
            <p:ph sz="quarter" idx="12" hasCustomPrompt="1"/>
          </p:nvPr>
        </p:nvSpPr>
        <p:spPr>
          <a:xfrm>
            <a:off x="304800" y="1752600"/>
            <a:ext cx="8534400" cy="4495800"/>
          </a:xfrm>
          <a:prstGeom prst="rect">
            <a:avLst/>
          </a:prstGeom>
        </p:spPr>
        <p:txBody>
          <a:bodyPr/>
          <a:lstStyle>
            <a:lvl1pPr marL="514350" indent="-514350">
              <a:buClr>
                <a:schemeClr val="accent2"/>
              </a:buClr>
              <a:buFont typeface="+mj-lt"/>
              <a:buAutoNum type="arabicPeriod"/>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One-Column</a:t>
            </a:r>
          </a:p>
          <a:p>
            <a:pPr lvl="0"/>
            <a:r>
              <a:rPr lang="en-US" dirty="0"/>
              <a:t>It Is One-Column Only</a:t>
            </a:r>
          </a:p>
          <a:p>
            <a:pPr lvl="0"/>
            <a:r>
              <a:rPr lang="en-US" dirty="0"/>
              <a:t>This Outline Has H1 Headings Only</a:t>
            </a:r>
          </a:p>
          <a:p>
            <a:pPr lvl="0"/>
            <a:r>
              <a:rPr lang="en-US" dirty="0"/>
              <a:t>The Headings Are in Title Case, Matching the </a:t>
            </a:r>
            <a:r>
              <a:rPr lang="en-US" dirty="0" err="1"/>
              <a:t>eText</a:t>
            </a:r>
            <a:r>
              <a:rPr lang="en-US" dirty="0"/>
              <a:t>; This Can Vary by Title</a:t>
            </a:r>
          </a:p>
          <a:p>
            <a:pPr lvl="0"/>
            <a:r>
              <a:rPr lang="en-US" dirty="0"/>
              <a:t>This List Is Numbered</a:t>
            </a:r>
          </a:p>
          <a:p>
            <a:pPr lvl="0"/>
            <a:r>
              <a:rPr lang="en-US" dirty="0"/>
              <a:t>The Outline Slide Has a Footer</a:t>
            </a:r>
          </a:p>
          <a:p>
            <a:pPr lvl="0"/>
            <a:r>
              <a:rPr lang="en-US" dirty="0"/>
              <a:t>Outline Items Usually Have No Ending Punctuation</a:t>
            </a:r>
          </a:p>
        </p:txBody>
      </p:sp>
      <p:sp>
        <p:nvSpPr>
          <p:cNvPr id="7" name="Slide Number Placeholder 6"/>
          <p:cNvSpPr>
            <a:spLocks noGrp="1"/>
          </p:cNvSpPr>
          <p:nvPr>
            <p:ph type="sldNum" sz="quarter" idx="14"/>
          </p:nvPr>
        </p:nvSpPr>
        <p:spPr/>
        <p:txBody>
          <a:bodyPr/>
          <a:lstStyle/>
          <a:p>
            <a:fld id="{67B19427-F580-D146-B60E-4CADEE75497F}" type="slidenum">
              <a:rPr lang="en-US" smtClean="0"/>
              <a:t>‹#›</a:t>
            </a:fld>
            <a:endParaRPr lang="en-US" dirty="0"/>
          </a:p>
        </p:txBody>
      </p:sp>
      <p:sp>
        <p:nvSpPr>
          <p:cNvPr id="2" name="Footer Placeholder 1"/>
          <p:cNvSpPr>
            <a:spLocks noGrp="1"/>
          </p:cNvSpPr>
          <p:nvPr>
            <p:ph type="ftr" sz="quarter" idx="13"/>
          </p:nvPr>
        </p:nvSpPr>
        <p:spPr/>
        <p:txBody>
          <a:bodyPr/>
          <a:lstStyle/>
          <a:p>
            <a:r>
              <a:rPr lang="en-US" dirty="0"/>
              <a:t>Copyright ©2018 John Wiley &amp; Son, Inc. </a:t>
            </a:r>
          </a:p>
        </p:txBody>
      </p:sp>
      <p:sp>
        <p:nvSpPr>
          <p:cNvPr id="8"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786427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pter Outline: Version C2 (double#)">
    <p:spTree>
      <p:nvGrpSpPr>
        <p:cNvPr id="1" name=""/>
        <p:cNvGrpSpPr/>
        <p:nvPr/>
      </p:nvGrpSpPr>
      <p:grpSpPr>
        <a:xfrm>
          <a:off x="0" y="0"/>
          <a:ext cx="0" cy="0"/>
          <a:chOff x="0" y="0"/>
          <a:chExt cx="0" cy="0"/>
        </a:xfrm>
      </p:grpSpPr>
      <p:sp>
        <p:nvSpPr>
          <p:cNvPr id="10" name="COBNL"/>
          <p:cNvSpPr>
            <a:spLocks noGrp="1"/>
          </p:cNvSpPr>
          <p:nvPr>
            <p:ph sz="quarter" idx="14" hasCustomPrompt="1"/>
          </p:nvPr>
        </p:nvSpPr>
        <p:spPr>
          <a:xfrm>
            <a:off x="304800" y="1752600"/>
            <a:ext cx="8534400" cy="4114800"/>
          </a:xfrm>
          <a:prstGeom prst="rect">
            <a:avLst/>
          </a:prstGeom>
        </p:spPr>
        <p:txBody>
          <a:bodyPr/>
          <a:lstStyle>
            <a:lvl1pPr marL="803275" indent="-803275">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This Is a Sample Outline for One-Column and Double-numbered</a:t>
            </a:r>
          </a:p>
          <a:p>
            <a:pPr lvl="0"/>
            <a:r>
              <a:rPr lang="en-US" dirty="0"/>
              <a:t>1.2	It is One-column Only</a:t>
            </a:r>
          </a:p>
          <a:p>
            <a:pPr lvl="0"/>
            <a:r>
              <a:rPr lang="en-US" dirty="0"/>
              <a:t>1.3	This Outline Has No Sub-lists</a:t>
            </a:r>
          </a:p>
          <a:p>
            <a:pPr lvl="0"/>
            <a:r>
              <a:rPr lang="en-US" dirty="0"/>
              <a:t>1.4	This List Is Double-numbered</a:t>
            </a:r>
          </a:p>
          <a:p>
            <a:pPr lvl="0"/>
            <a:r>
              <a:rPr lang="en-US" dirty="0"/>
              <a:t>1.5	The Outline Slide Has a Footer</a:t>
            </a:r>
          </a:p>
          <a:p>
            <a:pPr lvl="0"/>
            <a:r>
              <a:rPr lang="en-US" dirty="0"/>
              <a:t>10.6	Outline Items Usually Have No Ending Punctuation</a:t>
            </a:r>
          </a:p>
        </p:txBody>
      </p:sp>
      <p:sp>
        <p:nvSpPr>
          <p:cNvPr id="8" name="Slide Number Placeholder 7"/>
          <p:cNvSpPr>
            <a:spLocks noGrp="1"/>
          </p:cNvSpPr>
          <p:nvPr>
            <p:ph type="sldNum" sz="quarter" idx="16"/>
          </p:nvPr>
        </p:nvSpPr>
        <p:spPr/>
        <p:txBody>
          <a:bodyPr/>
          <a:lstStyle/>
          <a:p>
            <a:fld id="{67B19427-F580-D146-B60E-4CADEE75497F}" type="slidenum">
              <a:rPr lang="en-US" smtClean="0"/>
              <a:t>‹#›</a:t>
            </a:fld>
            <a:endParaRPr lang="en-US" dirty="0"/>
          </a:p>
        </p:txBody>
      </p:sp>
      <p:sp>
        <p:nvSpPr>
          <p:cNvPr id="2" name="Footer Placeholder 1"/>
          <p:cNvSpPr>
            <a:spLocks noGrp="1"/>
          </p:cNvSpPr>
          <p:nvPr>
            <p:ph type="ftr" sz="quarter" idx="15"/>
          </p:nvPr>
        </p:nvSpPr>
        <p:spPr/>
        <p:txBody>
          <a:bodyPr/>
          <a:lstStyle/>
          <a:p>
            <a:r>
              <a:rPr lang="en-US" dirty="0"/>
              <a:t>Copyright ©2018 John Wiley &amp; Son, Inc. </a:t>
            </a:r>
          </a:p>
        </p:txBody>
      </p:sp>
      <p:sp>
        <p:nvSpPr>
          <p:cNvPr id="6"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123572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hapter Outline: Version D">
    <p:spTree>
      <p:nvGrpSpPr>
        <p:cNvPr id="1" name=""/>
        <p:cNvGrpSpPr/>
        <p:nvPr/>
      </p:nvGrpSpPr>
      <p:grpSpPr>
        <a:xfrm>
          <a:off x="0" y="0"/>
          <a:ext cx="0" cy="0"/>
          <a:chOff x="0" y="0"/>
          <a:chExt cx="0" cy="0"/>
        </a:xfrm>
      </p:grpSpPr>
      <p:sp>
        <p:nvSpPr>
          <p:cNvPr id="8" name="COBBL"/>
          <p:cNvSpPr>
            <a:spLocks noGrp="1"/>
          </p:cNvSpPr>
          <p:nvPr>
            <p:ph sz="quarter" idx="12" hasCustomPrompt="1"/>
          </p:nvPr>
        </p:nvSpPr>
        <p:spPr>
          <a:xfrm>
            <a:off x="304800" y="1752600"/>
            <a:ext cx="8534400" cy="4495800"/>
          </a:xfrm>
          <a:prstGeom prst="rect">
            <a:avLst/>
          </a:prstGeom>
        </p:spPr>
        <p:txBody>
          <a:bodyPr/>
          <a:lstStyle>
            <a:lvl1pPr marL="292608" marR="0" indent="-292608" algn="l" defTabSz="914400" rtl="0" eaLnBrk="1" fontAlgn="auto" latinLnBrk="0" hangingPunct="1">
              <a:lnSpc>
                <a:spcPct val="90000"/>
              </a:lnSpc>
              <a:spcBef>
                <a:spcPts val="1000"/>
              </a:spcBef>
              <a:spcAft>
                <a:spcPts val="0"/>
              </a:spcAft>
              <a:buClr>
                <a:schemeClr val="accent2"/>
              </a:buClr>
              <a:buSzTx/>
              <a:buFont typeface="Arial"/>
              <a:buChar char="•"/>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621792" marR="0" indent="-320040" algn="l" defTabSz="914400" rtl="0" eaLnBrk="1" fontAlgn="auto" latinLnBrk="0" hangingPunct="1">
              <a:lnSpc>
                <a:spcPct val="90000"/>
              </a:lnSpc>
              <a:spcBef>
                <a:spcPts val="500"/>
              </a:spcBef>
              <a:spcAft>
                <a:spcPts val="0"/>
              </a:spcAft>
              <a:buClr>
                <a:schemeClr val="accent2"/>
              </a:buClr>
              <a:buSzPct val="80000"/>
              <a:buFont typeface="Courier New" charset="0"/>
              <a:buChar char="o"/>
              <a:tabLst/>
              <a:defRPr sz="2600" b="0" i="0" baseline="0">
                <a:latin typeface="Calibri" panose="020F0502020204030204" pitchFamily="34" charset="0"/>
                <a:ea typeface="Calibri" panose="020F0502020204030204" pitchFamily="34" charset="0"/>
                <a:cs typeface="Calibri" panose="020F0502020204030204" pitchFamily="34"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1-Column </a:t>
            </a:r>
          </a:p>
          <a:p>
            <a:pPr lvl="1"/>
            <a:r>
              <a:rPr lang="en-US" dirty="0"/>
              <a:t>It Has H2s</a:t>
            </a:r>
          </a:p>
          <a:p>
            <a:pPr lvl="0"/>
            <a:r>
              <a:rPr lang="en-US" dirty="0"/>
              <a:t>It Is One-column Only</a:t>
            </a:r>
          </a:p>
          <a:p>
            <a:pPr lvl="1"/>
            <a:r>
              <a:rPr lang="en-US" dirty="0"/>
              <a:t>It Will Probably Not Have Art</a:t>
            </a:r>
          </a:p>
          <a:p>
            <a:pPr lvl="0"/>
            <a:r>
              <a:rPr lang="en-US" dirty="0"/>
              <a:t>This Is a Bulleted List</a:t>
            </a:r>
          </a:p>
          <a:p>
            <a:pPr lvl="1"/>
            <a:r>
              <a:rPr lang="en-US" dirty="0"/>
              <a:t>Make Sure That Any Links Included Here, for Any Reason, Have Descriptive Hyperlinks</a:t>
            </a:r>
          </a:p>
          <a:p>
            <a:pPr lvl="0"/>
            <a:r>
              <a:rPr lang="en-US" dirty="0"/>
              <a:t>Outline Items Usually Have No Ending Punctuation</a:t>
            </a:r>
          </a:p>
          <a:p>
            <a:pPr lvl="1"/>
            <a:r>
              <a:rPr lang="en-US" dirty="0"/>
              <a:t>There is a Footer</a:t>
            </a:r>
          </a:p>
        </p:txBody>
      </p:sp>
      <p:sp>
        <p:nvSpPr>
          <p:cNvPr id="4" name="Slide Number Placeholder 3"/>
          <p:cNvSpPr>
            <a:spLocks noGrp="1"/>
          </p:cNvSpPr>
          <p:nvPr>
            <p:ph type="sldNum" sz="quarter" idx="11"/>
          </p:nvPr>
        </p:nvSpPr>
        <p:spPr/>
        <p:txBody>
          <a:bodyPr/>
          <a:lstStyle/>
          <a:p>
            <a:fld id="{67B19427-F580-D146-B60E-4CADEE75497F}" type="slidenum">
              <a:rPr lang="en-US" smtClean="0"/>
              <a:pPr/>
              <a:t>‹#›</a:t>
            </a:fld>
            <a:endParaRPr lang="en-US" dirty="0"/>
          </a:p>
        </p:txBody>
      </p:sp>
      <p:sp>
        <p:nvSpPr>
          <p:cNvPr id="3" name="Footer Placeholder 2"/>
          <p:cNvSpPr>
            <a:spLocks noGrp="1"/>
          </p:cNvSpPr>
          <p:nvPr>
            <p:ph type="ftr" sz="quarter" idx="10"/>
          </p:nvPr>
        </p:nvSpPr>
        <p:spPr/>
        <p:txBody>
          <a:bodyPr/>
          <a:lstStyle/>
          <a:p>
            <a:r>
              <a:rPr lang="en-US" dirty="0"/>
              <a:t>Copyright ©2018 John Wiley &amp; Son, Inc. </a:t>
            </a:r>
          </a:p>
        </p:txBody>
      </p:sp>
      <p:sp>
        <p:nvSpPr>
          <p:cNvPr id="6"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837909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hapter Outline: Version E1 (single#)">
    <p:spTree>
      <p:nvGrpSpPr>
        <p:cNvPr id="1" name=""/>
        <p:cNvGrpSpPr/>
        <p:nvPr/>
      </p:nvGrpSpPr>
      <p:grpSpPr>
        <a:xfrm>
          <a:off x="0" y="0"/>
          <a:ext cx="0" cy="0"/>
          <a:chOff x="0" y="0"/>
          <a:chExt cx="0" cy="0"/>
        </a:xfrm>
      </p:grpSpPr>
      <p:sp>
        <p:nvSpPr>
          <p:cNvPr id="6" name="COBNL"/>
          <p:cNvSpPr>
            <a:spLocks noGrp="1"/>
          </p:cNvSpPr>
          <p:nvPr>
            <p:ph sz="quarter" idx="14" hasCustomPrompt="1"/>
          </p:nvPr>
        </p:nvSpPr>
        <p:spPr>
          <a:xfrm>
            <a:off x="304800" y="1752600"/>
            <a:ext cx="8534400" cy="4419600"/>
          </a:xfrm>
          <a:prstGeom prst="rect">
            <a:avLst/>
          </a:prstGeom>
        </p:spPr>
        <p:txBody>
          <a:bodyPr/>
          <a:lstStyle>
            <a:lvl1pPr marL="465138" indent="-465138">
              <a:buClr>
                <a:schemeClr val="accent2"/>
              </a:buClr>
              <a:buFont typeface="+mj-lt"/>
              <a:buAutoNum type="arabicPeriod"/>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803275" indent="-282575">
              <a:buClr>
                <a:schemeClr val="accent2"/>
              </a:buClr>
              <a:tabLst/>
              <a:defRPr sz="2600" b="0" i="0" baseline="0">
                <a:latin typeface="Calibri" panose="020F0502020204030204" pitchFamily="34" charset="0"/>
                <a:ea typeface="Calibri" panose="020F0502020204030204" pitchFamily="34" charset="0"/>
                <a:cs typeface="Calibri" panose="020F0502020204030204" pitchFamily="34" charset="0"/>
              </a:defRPr>
            </a:lvl2pPr>
            <a:lvl3pPr marL="803275" marR="0" indent="-282575" algn="l" defTabSz="914400" rtl="0" eaLnBrk="1" fontAlgn="auto" latinLnBrk="0" hangingPunct="1">
              <a:lnSpc>
                <a:spcPct val="90000"/>
              </a:lnSpc>
              <a:spcBef>
                <a:spcPts val="500"/>
              </a:spcBef>
              <a:spcAft>
                <a:spcPts val="0"/>
              </a:spcAft>
              <a:buClrTx/>
              <a:buSzTx/>
              <a:buFont typeface="Arial"/>
              <a:buChar char="•"/>
              <a:tabLst/>
              <a:defRPr sz="2600" b="0" i="0">
                <a:solidFill>
                  <a:schemeClr val="accent2"/>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for One-Column and single number</a:t>
            </a:r>
          </a:p>
          <a:p>
            <a:pPr lvl="1"/>
            <a:r>
              <a:rPr lang="en-US" dirty="0"/>
              <a:t>The H2 Level Does Not Have a Number</a:t>
            </a:r>
          </a:p>
          <a:p>
            <a:pPr lvl="2"/>
            <a:r>
              <a:rPr lang="en-US" dirty="0"/>
              <a:t>One of the Subheadings May Be a Special Feature  </a:t>
            </a:r>
          </a:p>
          <a:p>
            <a:pPr lvl="0"/>
            <a:r>
              <a:rPr lang="en-US" dirty="0"/>
              <a:t>This Outline Has Two Levels</a:t>
            </a:r>
          </a:p>
          <a:p>
            <a:pPr lvl="1"/>
            <a:r>
              <a:rPr lang="en-US" dirty="0"/>
              <a:t>Outline Items Usually Have No Ending Punctuation</a:t>
            </a:r>
          </a:p>
          <a:p>
            <a:pPr marL="803275" marR="0" lvl="2" indent="-282575" algn="l" defTabSz="914400" rtl="0" eaLnBrk="1" fontAlgn="auto" latinLnBrk="0" hangingPunct="1">
              <a:lnSpc>
                <a:spcPct val="90000"/>
              </a:lnSpc>
              <a:spcBef>
                <a:spcPts val="500"/>
              </a:spcBef>
              <a:spcAft>
                <a:spcPts val="0"/>
              </a:spcAft>
              <a:buClrTx/>
              <a:buSzTx/>
              <a:buFont typeface="Arial"/>
              <a:buChar char="•"/>
              <a:tabLst/>
              <a:defRPr/>
            </a:pPr>
            <a:r>
              <a:rPr lang="en-US" dirty="0"/>
              <a:t>Special Feature</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263432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hapter Outline: Version E2 (double#)">
    <p:spTree>
      <p:nvGrpSpPr>
        <p:cNvPr id="1" name=""/>
        <p:cNvGrpSpPr/>
        <p:nvPr/>
      </p:nvGrpSpPr>
      <p:grpSpPr>
        <a:xfrm>
          <a:off x="0" y="0"/>
          <a:ext cx="0" cy="0"/>
          <a:chOff x="0" y="0"/>
          <a:chExt cx="0" cy="0"/>
        </a:xfrm>
      </p:grpSpPr>
      <p:sp>
        <p:nvSpPr>
          <p:cNvPr id="6" name="COBNL"/>
          <p:cNvSpPr>
            <a:spLocks noGrp="1"/>
          </p:cNvSpPr>
          <p:nvPr>
            <p:ph sz="quarter" idx="14" hasCustomPrompt="1"/>
          </p:nvPr>
        </p:nvSpPr>
        <p:spPr>
          <a:xfrm>
            <a:off x="304800" y="1752600"/>
            <a:ext cx="8534400" cy="4343400"/>
          </a:xfrm>
          <a:prstGeom prst="rect">
            <a:avLst/>
          </a:prstGeom>
        </p:spPr>
        <p:txBody>
          <a:bodyPr/>
          <a:lstStyle>
            <a:lvl1pPr marL="803275" indent="-803275">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1143000" indent="-292608">
              <a:buClr>
                <a:schemeClr val="accent2"/>
              </a:buClr>
              <a:defRPr sz="2600" b="0" i="0" baseline="0">
                <a:latin typeface="Calibri" panose="020F0502020204030204" pitchFamily="34" charset="0"/>
                <a:ea typeface="Calibri" panose="020F0502020204030204" pitchFamily="34" charset="0"/>
                <a:cs typeface="Calibri" panose="020F0502020204030204" pitchFamily="34" charset="0"/>
              </a:defRPr>
            </a:lvl2pPr>
            <a:lvl3pPr marL="1143000" marR="0" indent="-292608" algn="l" defTabSz="914400" rtl="0" eaLnBrk="1" fontAlgn="auto" latinLnBrk="0" hangingPunct="1">
              <a:lnSpc>
                <a:spcPct val="90000"/>
              </a:lnSpc>
              <a:spcBef>
                <a:spcPts val="500"/>
              </a:spcBef>
              <a:spcAft>
                <a:spcPts val="0"/>
              </a:spcAft>
              <a:buClrTx/>
              <a:buSzTx/>
              <a:buFont typeface="Arial"/>
              <a:buChar char="•"/>
              <a:tabLst/>
              <a:defRPr sz="2600" b="0" i="0">
                <a:solidFill>
                  <a:schemeClr val="accent2"/>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1.1	This Is a Sample Outline for One-Column and Double-numbered</a:t>
            </a:r>
          </a:p>
          <a:p>
            <a:pPr lvl="1"/>
            <a:r>
              <a:rPr lang="en-US" dirty="0"/>
              <a:t>The H2 Level Does Not Have a Number</a:t>
            </a:r>
          </a:p>
          <a:p>
            <a:pPr lvl="2"/>
            <a:r>
              <a:rPr lang="en-US" dirty="0"/>
              <a:t>One of the Subheadings May Be a Special Feature </a:t>
            </a:r>
          </a:p>
          <a:p>
            <a:pPr lvl="0"/>
            <a:r>
              <a:rPr lang="en-US" dirty="0"/>
              <a:t>10.2	This Outline Has Two Levels</a:t>
            </a:r>
          </a:p>
          <a:p>
            <a:pPr lvl="1"/>
            <a:r>
              <a:rPr lang="en-US" dirty="0"/>
              <a:t>Outline Items Usually Have No Ending Punctuation</a:t>
            </a:r>
          </a:p>
          <a:p>
            <a:pPr lvl="2"/>
            <a:r>
              <a:rPr lang="en-US" dirty="0"/>
              <a:t>Special Feature </a:t>
            </a:r>
          </a:p>
        </p:txBody>
      </p:sp>
      <p:sp>
        <p:nvSpPr>
          <p:cNvPr id="4" name="Slide Number Placeholder 3"/>
          <p:cNvSpPr>
            <a:spLocks noGrp="1"/>
          </p:cNvSpPr>
          <p:nvPr>
            <p:ph type="sldNum" sz="quarter" idx="11"/>
          </p:nvPr>
        </p:nvSpPr>
        <p:spPr/>
        <p:txBody>
          <a:bodyPr/>
          <a:lstStyle/>
          <a:p>
            <a:fld id="{67B19427-F580-D146-B60E-4CADEE75497F}" type="slidenum">
              <a:rPr lang="en-US" smtClean="0"/>
              <a:pPr/>
              <a:t>‹#›</a:t>
            </a:fld>
            <a:endParaRPr lang="en-US" dirty="0"/>
          </a:p>
        </p:txBody>
      </p:sp>
      <p:sp>
        <p:nvSpPr>
          <p:cNvPr id="3" name="Footer Placeholder 2"/>
          <p:cNvSpPr>
            <a:spLocks noGrp="1"/>
          </p:cNvSpPr>
          <p:nvPr>
            <p:ph type="ftr" sz="quarter" idx="10"/>
          </p:nvPr>
        </p:nvSpPr>
        <p:spPr/>
        <p:txBody>
          <a:bodyPr/>
          <a:lstStyle/>
          <a:p>
            <a:r>
              <a:rPr lang="en-US" dirty="0"/>
              <a:t>Copyright ©2018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04265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hapter Outline: Version E1">
    <p:spTree>
      <p:nvGrpSpPr>
        <p:cNvPr id="1" name=""/>
        <p:cNvGrpSpPr/>
        <p:nvPr/>
      </p:nvGrpSpPr>
      <p:grpSpPr>
        <a:xfrm>
          <a:off x="0" y="0"/>
          <a:ext cx="0" cy="0"/>
          <a:chOff x="0" y="0"/>
          <a:chExt cx="0" cy="0"/>
        </a:xfrm>
      </p:grpSpPr>
      <p:sp>
        <p:nvSpPr>
          <p:cNvPr id="6"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803275" indent="-282575">
              <a:tabLst/>
              <a:defRPr sz="2600" b="0" i="0" baseline="0">
                <a:latin typeface="Calibri" panose="020F0502020204030204" pitchFamily="34" charset="0"/>
                <a:ea typeface="Calibri" panose="020F0502020204030204" pitchFamily="34" charset="0"/>
                <a:cs typeface="Calibri" panose="020F0502020204030204" pitchFamily="34" charset="0"/>
              </a:defRPr>
            </a:lvl2pPr>
            <a:lvl3pPr marL="803275" marR="0" indent="-282575" algn="l" defTabSz="914400" rtl="0" eaLnBrk="1" fontAlgn="auto" latinLnBrk="0" hangingPunct="1">
              <a:lnSpc>
                <a:spcPct val="90000"/>
              </a:lnSpc>
              <a:spcBef>
                <a:spcPts val="500"/>
              </a:spcBef>
              <a:spcAft>
                <a:spcPts val="0"/>
              </a:spcAft>
              <a:buClrTx/>
              <a:buSzTx/>
              <a:buFont typeface="Arial"/>
              <a:buChar char="•"/>
              <a:tabLst/>
              <a:defRPr sz="2600" b="0" i="0">
                <a:solidFill>
                  <a:schemeClr val="accent2"/>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 and One-column</a:t>
            </a:r>
          </a:p>
          <a:p>
            <a:pPr lvl="1"/>
            <a:r>
              <a:rPr lang="en-US" dirty="0"/>
              <a:t>The H2 Level Does Not Have a Number</a:t>
            </a:r>
          </a:p>
          <a:p>
            <a:pPr lvl="2"/>
            <a:r>
              <a:rPr lang="en-US" dirty="0"/>
              <a:t>One of the Subheadings May Be a Special Feature  </a:t>
            </a:r>
          </a:p>
          <a:p>
            <a:pPr lvl="0"/>
            <a:r>
              <a:rPr lang="en-US" dirty="0"/>
              <a:t>This Outline Has Two Levels</a:t>
            </a:r>
          </a:p>
          <a:p>
            <a:pPr lvl="1"/>
            <a:r>
              <a:rPr lang="en-US" dirty="0"/>
              <a:t>Outline Items Usually Have No Ending Punctuation</a:t>
            </a:r>
          </a:p>
          <a:p>
            <a:pPr marL="803275" marR="0" lvl="2" indent="-282575" algn="l" defTabSz="914400" rtl="0" eaLnBrk="1" fontAlgn="auto" latinLnBrk="0" hangingPunct="1">
              <a:lnSpc>
                <a:spcPct val="90000"/>
              </a:lnSpc>
              <a:spcBef>
                <a:spcPts val="500"/>
              </a:spcBef>
              <a:spcAft>
                <a:spcPts val="0"/>
              </a:spcAft>
              <a:buClrTx/>
              <a:buSzTx/>
              <a:buFont typeface="Arial"/>
              <a:buChar char="•"/>
              <a:tabLst/>
              <a:defRPr/>
            </a:pPr>
            <a:r>
              <a:rPr lang="en-US" dirty="0"/>
              <a:t>Special Feature</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34037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hapter Outline: Version F1">
    <p:spTree>
      <p:nvGrpSpPr>
        <p:cNvPr id="1" name=""/>
        <p:cNvGrpSpPr/>
        <p:nvPr/>
      </p:nvGrpSpPr>
      <p:grpSpPr>
        <a:xfrm>
          <a:off x="0" y="0"/>
          <a:ext cx="0" cy="0"/>
          <a:chOff x="0" y="0"/>
          <a:chExt cx="0" cy="0"/>
        </a:xfrm>
      </p:grpSpPr>
      <p:sp>
        <p:nvSpPr>
          <p:cNvPr id="6" name="COBNL"/>
          <p:cNvSpPr>
            <a:spLocks noGrp="1"/>
          </p:cNvSpPr>
          <p:nvPr>
            <p:ph sz="quarter" idx="14" hasCustomPrompt="1"/>
          </p:nvPr>
        </p:nvSpPr>
        <p:spPr>
          <a:xfrm>
            <a:off x="304800" y="1752600"/>
            <a:ext cx="8534400" cy="4419600"/>
          </a:xfrm>
          <a:prstGeom prst="rect">
            <a:avLst/>
          </a:prstGeom>
        </p:spPr>
        <p:txBody>
          <a:bodyPr numCol="2"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This Is a Sample Outline for Two-Column and Double-numbered</a:t>
            </a:r>
          </a:p>
          <a:p>
            <a:pPr lvl="0"/>
            <a:r>
              <a:rPr lang="en-US" dirty="0"/>
              <a:t>1.2	It is Two-column </a:t>
            </a:r>
          </a:p>
          <a:p>
            <a:pPr lvl="0"/>
            <a:r>
              <a:rPr lang="en-US" dirty="0"/>
              <a:t>1.3	This Outline Has No Sub-lists</a:t>
            </a:r>
          </a:p>
          <a:p>
            <a:pPr lvl="0"/>
            <a:r>
              <a:rPr lang="en-US" dirty="0"/>
              <a:t>1.4	This List Is Double-numbered</a:t>
            </a:r>
          </a:p>
          <a:p>
            <a:pPr lvl="0"/>
            <a:r>
              <a:rPr lang="en-US" dirty="0"/>
              <a:t>1.5	The Outline Slide Has a Footer</a:t>
            </a:r>
          </a:p>
          <a:p>
            <a:pPr lvl="0"/>
            <a:r>
              <a:rPr lang="en-US" dirty="0"/>
              <a:t>1.6	Outline Items Usually Have No Ending Punctuation</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1.7	Another Heading</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1.10	Another Heading</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20518789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hapter Outline: Version F2 (2 text boxes)">
    <p:spTree>
      <p:nvGrpSpPr>
        <p:cNvPr id="1" name=""/>
        <p:cNvGrpSpPr/>
        <p:nvPr/>
      </p:nvGrpSpPr>
      <p:grpSpPr>
        <a:xfrm>
          <a:off x="0" y="0"/>
          <a:ext cx="0" cy="0"/>
          <a:chOff x="0" y="0"/>
          <a:chExt cx="0" cy="0"/>
        </a:xfrm>
      </p:grpSpPr>
      <p:sp>
        <p:nvSpPr>
          <p:cNvPr id="6" name="COBNL1"/>
          <p:cNvSpPr>
            <a:spLocks noGrp="1"/>
          </p:cNvSpPr>
          <p:nvPr>
            <p:ph sz="quarter" idx="14" hasCustomPrompt="1"/>
          </p:nvPr>
        </p:nvSpPr>
        <p:spPr>
          <a:xfrm>
            <a:off x="304800" y="1752600"/>
            <a:ext cx="4038600" cy="4419600"/>
          </a:xfrm>
          <a:prstGeom prst="rect">
            <a:avLst/>
          </a:prstGeom>
        </p:spPr>
        <p:txBody>
          <a:bodyPr numCol="1"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This Is a Sample Outline for Two-Column (2 Boxes) and Double-numbered</a:t>
            </a:r>
          </a:p>
          <a:p>
            <a:pPr lvl="0"/>
            <a:r>
              <a:rPr lang="en-US" dirty="0"/>
              <a:t>1.2	It is Two-column </a:t>
            </a:r>
          </a:p>
          <a:p>
            <a:pPr lvl="0"/>
            <a:r>
              <a:rPr lang="en-US" dirty="0"/>
              <a:t>1.3	This Outline Has No Sub-lists</a:t>
            </a:r>
          </a:p>
          <a:p>
            <a:pPr lvl="0"/>
            <a:r>
              <a:rPr lang="en-US" dirty="0"/>
              <a:t>1.4	This List Is Double-numbered</a:t>
            </a:r>
          </a:p>
        </p:txBody>
      </p:sp>
      <p:sp>
        <p:nvSpPr>
          <p:cNvPr id="7" name="COBNL2"/>
          <p:cNvSpPr>
            <a:spLocks noGrp="1"/>
          </p:cNvSpPr>
          <p:nvPr>
            <p:ph sz="quarter" idx="15" hasCustomPrompt="1"/>
          </p:nvPr>
        </p:nvSpPr>
        <p:spPr>
          <a:xfrm>
            <a:off x="4767262" y="1752600"/>
            <a:ext cx="4038600" cy="4419600"/>
          </a:xfrm>
          <a:prstGeom prst="rect">
            <a:avLst/>
          </a:prstGeom>
        </p:spPr>
        <p:txBody>
          <a:bodyPr numCol="1"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1.5	The Outline Slide Has a Footer</a:t>
            </a:r>
          </a:p>
          <a:p>
            <a:pPr lvl="0"/>
            <a:r>
              <a:rPr lang="en-US" dirty="0"/>
              <a:t>1.6	Outline Items Usually Have No Ending Punctuation</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1.7	Another Heading</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1.10	Another Heading</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8" name="Title 1"/>
          <p:cNvSpPr>
            <a:spLocks noGrp="1"/>
          </p:cNvSpPr>
          <p:nvPr>
            <p:ph type="title"/>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endParaRPr lang="en-US" dirty="0"/>
          </a:p>
        </p:txBody>
      </p:sp>
    </p:spTree>
    <p:extLst>
      <p:ext uri="{BB962C8B-B14F-4D97-AF65-F5344CB8AC3E}">
        <p14:creationId xmlns:p14="http://schemas.microsoft.com/office/powerpoint/2010/main" val="14100604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hapter Outline: Version G">
    <p:spTree>
      <p:nvGrpSpPr>
        <p:cNvPr id="1" name=""/>
        <p:cNvGrpSpPr/>
        <p:nvPr/>
      </p:nvGrpSpPr>
      <p:grpSpPr>
        <a:xfrm>
          <a:off x="0" y="0"/>
          <a:ext cx="0" cy="0"/>
          <a:chOff x="0" y="0"/>
          <a:chExt cx="0" cy="0"/>
        </a:xfrm>
      </p:grpSpPr>
      <p:sp>
        <p:nvSpPr>
          <p:cNvPr id="7"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520700" indent="-508000">
              <a:spcBef>
                <a:spcPts val="2000"/>
              </a:spcBef>
              <a:buNone/>
              <a:tabLst/>
              <a:defRPr sz="2800"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2pPr>
            <a:lvl3pPr marL="635000" marR="0" indent="-395288" algn="l" defTabSz="914400" rtl="0" eaLnBrk="1" fontAlgn="auto" latinLnBrk="0" hangingPunct="1">
              <a:lnSpc>
                <a:spcPct val="90000"/>
              </a:lnSpc>
              <a:spcBef>
                <a:spcPts val="1000"/>
              </a:spcBef>
              <a:spcAft>
                <a:spcPts val="0"/>
              </a:spcAft>
              <a:buClr>
                <a:schemeClr val="accent2"/>
              </a:buClr>
              <a:buSzTx/>
              <a:buFont typeface="+mj-lt"/>
              <a:buAutoNum type="arabicPeriod"/>
              <a:tabLst/>
              <a:defRPr sz="2800" b="0" i="0">
                <a:solidFill>
                  <a:schemeClr val="tx1"/>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a:t>
            </a:r>
          </a:p>
          <a:p>
            <a:pPr lvl="1"/>
            <a:r>
              <a:rPr lang="en-US" b="0" i="0" dirty="0">
                <a:latin typeface="Source Sans Pro" charset="0"/>
                <a:ea typeface="Source Sans Pro" charset="0"/>
                <a:cs typeface="Source Sans Pro" charset="0"/>
              </a:rPr>
              <a:t>Learning Objectives</a:t>
            </a:r>
          </a:p>
          <a:p>
            <a:pPr lvl="2"/>
            <a:r>
              <a:rPr lang="en-US" dirty="0"/>
              <a:t>Describe what racial &amp; ethnic group make up Latin America.</a:t>
            </a:r>
          </a:p>
          <a:p>
            <a:pPr lvl="2"/>
            <a:r>
              <a:rPr lang="en-US" dirty="0"/>
              <a:t>Explain Latin American agricultural systems.</a:t>
            </a:r>
          </a:p>
          <a:p>
            <a:pPr lvl="2"/>
            <a:r>
              <a:rPr lang="en-US" dirty="0"/>
              <a:t>Critically evaluate models of biodiversity conservation in the Latin American context.</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6" name="Title 1"/>
          <p:cNvSpPr>
            <a:spLocks noGrp="1"/>
          </p:cNvSpPr>
          <p:nvPr>
            <p:ph type="title"/>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endParaRPr lang="en-US" dirty="0"/>
          </a:p>
        </p:txBody>
      </p:sp>
    </p:spTree>
    <p:extLst>
      <p:ext uri="{BB962C8B-B14F-4D97-AF65-F5344CB8AC3E}">
        <p14:creationId xmlns:p14="http://schemas.microsoft.com/office/powerpoint/2010/main" val="1956338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earning Objectives: Version A">
    <p:spTree>
      <p:nvGrpSpPr>
        <p:cNvPr id="1" name=""/>
        <p:cNvGrpSpPr/>
        <p:nvPr/>
      </p:nvGrpSpPr>
      <p:grpSpPr>
        <a:xfrm>
          <a:off x="0" y="0"/>
          <a:ext cx="0" cy="0"/>
          <a:chOff x="0" y="0"/>
          <a:chExt cx="0" cy="0"/>
        </a:xfrm>
      </p:grpSpPr>
      <p:sp>
        <p:nvSpPr>
          <p:cNvPr id="15" name="Title"/>
          <p:cNvSpPr>
            <a:spLocks noGrp="1"/>
          </p:cNvSpPr>
          <p:nvPr>
            <p:ph type="title" hasCustomPrompt="1"/>
          </p:nvPr>
        </p:nvSpPr>
        <p:spPr>
          <a:xfrm>
            <a:off x="304800" y="762001"/>
            <a:ext cx="8534400" cy="990600"/>
          </a:xfrm>
          <a:prstGeom prst="rect">
            <a:avLst/>
          </a:prstGeom>
        </p:spPr>
        <p:txBody>
          <a:bodyPr anchor="t"/>
          <a:lstStyle>
            <a:lvl1pPr>
              <a:defRPr sz="4400">
                <a:solidFill>
                  <a:schemeClr val="accent2"/>
                </a:solidFill>
                <a:latin typeface="Calibri" panose="020F0502020204030204" pitchFamily="34" charset="0"/>
                <a:cs typeface="Calibri" panose="020F0502020204030204" pitchFamily="34" charset="0"/>
              </a:defRPr>
            </a:lvl1pPr>
          </a:lstStyle>
          <a:p>
            <a:pPr lvl="0"/>
            <a:r>
              <a:rPr lang="en-US" sz="4000" b="0" i="0" dirty="0">
                <a:latin typeface="Source Sans Pro" charset="0"/>
                <a:ea typeface="Source Sans Pro" charset="0"/>
                <a:cs typeface="Source Sans Pro" charset="0"/>
              </a:rPr>
              <a:t>Learning Objectives</a:t>
            </a:r>
            <a:endParaRPr lang="en-US" dirty="0"/>
          </a:p>
        </p:txBody>
      </p:sp>
      <p:sp>
        <p:nvSpPr>
          <p:cNvPr id="9" name="LONL"/>
          <p:cNvSpPr>
            <a:spLocks noGrp="1"/>
          </p:cNvSpPr>
          <p:nvPr>
            <p:ph sz="quarter" idx="16" hasCustomPrompt="1"/>
          </p:nvPr>
        </p:nvSpPr>
        <p:spPr>
          <a:xfrm>
            <a:off x="304800" y="1752600"/>
            <a:ext cx="8534400" cy="4495800"/>
          </a:xfrm>
          <a:prstGeom prst="rect">
            <a:avLst/>
          </a:prstGeom>
        </p:spPr>
        <p:txBody>
          <a:bodyPr/>
          <a:lstStyle>
            <a:lvl1pPr marL="514350" indent="-514350">
              <a:buClr>
                <a:schemeClr val="accent2"/>
              </a:buClr>
              <a:buFont typeface="+mj-lt"/>
              <a:buAutoNum type="arabicPeriod"/>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Explain the time value of money and why it is so important in the field of finance.</a:t>
            </a:r>
          </a:p>
          <a:p>
            <a:pPr lvl="0"/>
            <a:r>
              <a:rPr lang="en-US" dirty="0"/>
              <a:t>Explain the concept of future value, including the meaning of the terms principal, simple interest, and compound interest.</a:t>
            </a:r>
          </a:p>
          <a:p>
            <a:pPr lvl="0"/>
            <a:r>
              <a:rPr lang="en-US" dirty="0"/>
              <a:t>Explain the concept of present value, how it relates to future value, and is used to make business decisions.</a:t>
            </a:r>
          </a:p>
        </p:txBody>
      </p:sp>
      <p:sp>
        <p:nvSpPr>
          <p:cNvPr id="6" name="Slide Number Placeholder 5"/>
          <p:cNvSpPr>
            <a:spLocks noGrp="1"/>
          </p:cNvSpPr>
          <p:nvPr>
            <p:ph type="sldNum" sz="quarter" idx="12"/>
          </p:nvPr>
        </p:nvSpPr>
        <p:spPr>
          <a:xfrm>
            <a:off x="6457950" y="6356350"/>
            <a:ext cx="2381250" cy="365125"/>
          </a:xfrm>
          <a:prstGeom prst="rect">
            <a:avLst/>
          </a:prstGeom>
        </p:spPr>
        <p:txBody>
          <a:bodyPr/>
          <a:lstStyle/>
          <a:p>
            <a:fld id="{957104EA-F2AF-1046-9253-EE8D978719B5}" type="slidenum">
              <a:rPr lang="en-US" smtClean="0"/>
              <a:t>‹#›</a:t>
            </a:fld>
            <a:endParaRPr lang="en-US" dirty="0"/>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p>
            <a:r>
              <a:rPr lang="en-US" dirty="0"/>
              <a:t>Copyright ©2018 John Wiley &amp; Son, Inc. </a:t>
            </a:r>
          </a:p>
        </p:txBody>
      </p:sp>
    </p:spTree>
    <p:extLst>
      <p:ext uri="{BB962C8B-B14F-4D97-AF65-F5344CB8AC3E}">
        <p14:creationId xmlns:p14="http://schemas.microsoft.com/office/powerpoint/2010/main" val="1882321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Learning Objectives: Version B">
    <p:spTree>
      <p:nvGrpSpPr>
        <p:cNvPr id="1" name=""/>
        <p:cNvGrpSpPr/>
        <p:nvPr/>
      </p:nvGrpSpPr>
      <p:grpSpPr>
        <a:xfrm>
          <a:off x="0" y="0"/>
          <a:ext cx="0" cy="0"/>
          <a:chOff x="0" y="0"/>
          <a:chExt cx="0" cy="0"/>
        </a:xfrm>
      </p:grpSpPr>
      <p:sp>
        <p:nvSpPr>
          <p:cNvPr id="7" name="LOBL"/>
          <p:cNvSpPr>
            <a:spLocks noGrp="1"/>
          </p:cNvSpPr>
          <p:nvPr>
            <p:ph sz="quarter" idx="16" hasCustomPrompt="1"/>
          </p:nvPr>
        </p:nvSpPr>
        <p:spPr>
          <a:xfrm>
            <a:off x="304800" y="1752600"/>
            <a:ext cx="8534400" cy="4495800"/>
          </a:xfrm>
          <a:prstGeom prst="rect">
            <a:avLst/>
          </a:prstGeom>
        </p:spPr>
        <p:txBody>
          <a:bodyPr/>
          <a:lstStyle>
            <a:lvl1pPr marL="292608" indent="-292608">
              <a:buClr>
                <a:schemeClr val="accent2"/>
              </a:buClr>
              <a:buFont typeface="Arial" charset="0"/>
              <a:buChar char="•"/>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Explain the time value of money and why it is so important in the field of finance.</a:t>
            </a:r>
          </a:p>
          <a:p>
            <a:pPr lvl="0"/>
            <a:r>
              <a:rPr lang="en-US" dirty="0"/>
              <a:t>Explain the concept of future value, including the meaning of the terms principal, simple interest, and compound interest.</a:t>
            </a:r>
          </a:p>
          <a:p>
            <a:pPr lvl="0"/>
            <a:r>
              <a:rPr lang="en-US" dirty="0"/>
              <a:t>Explain the concept of present value, how it relates to future value, and is used to make business decisions.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2" name="Title"/>
          <p:cNvSpPr>
            <a:spLocks noGrp="1"/>
          </p:cNvSpPr>
          <p:nvPr>
            <p:ph type="title" hasCustomPrompt="1"/>
          </p:nvPr>
        </p:nvSpPr>
        <p:spPr>
          <a:xfrm>
            <a:off x="304800" y="762001"/>
            <a:ext cx="8534400" cy="990600"/>
          </a:xfrm>
          <a:prstGeom prst="rect">
            <a:avLst/>
          </a:prstGeom>
        </p:spPr>
        <p:txBody>
          <a:bodyPr anchor="t"/>
          <a:lstStyle>
            <a:lvl1pPr>
              <a:defRPr sz="4400">
                <a:solidFill>
                  <a:schemeClr val="accent2"/>
                </a:solidFill>
                <a:latin typeface="Calibri" panose="020F0502020204030204" pitchFamily="34" charset="0"/>
                <a:cs typeface="Calibri" panose="020F0502020204030204" pitchFamily="34" charset="0"/>
              </a:defRPr>
            </a:lvl1pPr>
          </a:lstStyle>
          <a:p>
            <a:pPr lvl="0"/>
            <a:r>
              <a:rPr lang="en-US" sz="4000" b="0" i="0" dirty="0">
                <a:latin typeface="Source Sans Pro" charset="0"/>
                <a:ea typeface="Source Sans Pro" charset="0"/>
                <a:cs typeface="Source Sans Pro" charset="0"/>
              </a:rPr>
              <a:t>Learning Objectives</a:t>
            </a:r>
            <a:endParaRPr lang="en-US" dirty="0"/>
          </a:p>
        </p:txBody>
      </p:sp>
    </p:spTree>
    <p:extLst>
      <p:ext uri="{BB962C8B-B14F-4D97-AF65-F5344CB8AC3E}">
        <p14:creationId xmlns:p14="http://schemas.microsoft.com/office/powerpoint/2010/main" val="8177182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cept Check Question (1of 2)">
    <p:spTree>
      <p:nvGrpSpPr>
        <p:cNvPr id="1" name=""/>
        <p:cNvGrpSpPr/>
        <p:nvPr/>
      </p:nvGrpSpPr>
      <p:grpSpPr>
        <a:xfrm>
          <a:off x="0" y="0"/>
          <a:ext cx="0" cy="0"/>
          <a:chOff x="0" y="0"/>
          <a:chExt cx="0" cy="0"/>
        </a:xfrm>
      </p:grpSpPr>
      <p:sp>
        <p:nvSpPr>
          <p:cNvPr id="8" name="Question"/>
          <p:cNvSpPr>
            <a:spLocks noGrp="1"/>
          </p:cNvSpPr>
          <p:nvPr>
            <p:ph sz="quarter" idx="15" hasCustomPrompt="1"/>
          </p:nvPr>
        </p:nvSpPr>
        <p:spPr>
          <a:xfrm>
            <a:off x="304800" y="1752600"/>
            <a:ext cx="8534400" cy="4419600"/>
          </a:xfrm>
          <a:prstGeom prst="rect">
            <a:avLst/>
          </a:prstGeom>
        </p:spPr>
        <p:txBody>
          <a:bodyPr/>
          <a:lstStyle>
            <a:lvl1pPr marL="0" indent="0">
              <a:spcBef>
                <a:spcPts val="1000"/>
              </a:spcBef>
              <a:buNone/>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Clr>
                <a:schemeClr val="accent2"/>
              </a:buClr>
              <a:buFont typeface="+mj-lt"/>
              <a:buAutoNum type="alphaLcPeriod"/>
              <a:tabLst/>
              <a:defRPr sz="28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2pPr>
          </a:lstStyle>
          <a:p>
            <a:pPr lvl="0"/>
            <a:r>
              <a:rPr lang="en-US" b="0" i="0" dirty="0">
                <a:latin typeface="Source Sans Pro" charset="0"/>
                <a:ea typeface="Source Sans Pro" charset="0"/>
                <a:cs typeface="Source Sans Pro" charset="0"/>
              </a:rPr>
              <a:t>Which one of these statements about the accrual basis of accounting is false?</a:t>
            </a:r>
          </a:p>
          <a:p>
            <a:pPr lvl="1"/>
            <a:r>
              <a:rPr lang="en-US" dirty="0"/>
              <a:t>Companies record events that change their financial statements in the period in which events occur, even if cash was not exchanged.</a:t>
            </a:r>
          </a:p>
          <a:p>
            <a:pPr lvl="1"/>
            <a:r>
              <a:rPr lang="en-US" dirty="0"/>
              <a:t>Companies recognize revenue in the period in which the performance obligation is satisfied.</a:t>
            </a:r>
          </a:p>
          <a:p>
            <a:pPr lvl="1"/>
            <a:r>
              <a:rPr lang="en-US" dirty="0"/>
              <a:t>This basis is accord with generally accepted accounting principles.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4" name="Title 13"/>
          <p:cNvSpPr>
            <a:spLocks noGrp="1"/>
          </p:cNvSpPr>
          <p:nvPr>
            <p:ph type="title" hasCustomPrompt="1"/>
          </p:nvPr>
        </p:nvSpPr>
        <p:spPr>
          <a:xfrm>
            <a:off x="304800" y="762001"/>
            <a:ext cx="8534400" cy="646331"/>
          </a:xfrm>
          <a:prstGeom prst="rect">
            <a:avLst/>
          </a:prstGeom>
        </p:spPr>
        <p:txBody>
          <a:bodyPr>
            <a:spAutoFit/>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Periodicity Assumption</a:t>
            </a:r>
          </a:p>
        </p:txBody>
      </p:sp>
    </p:spTree>
    <p:extLst>
      <p:ext uri="{BB962C8B-B14F-4D97-AF65-F5344CB8AC3E}">
        <p14:creationId xmlns:p14="http://schemas.microsoft.com/office/powerpoint/2010/main" val="812438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cept Check Question (2of 2)">
    <p:spTree>
      <p:nvGrpSpPr>
        <p:cNvPr id="1" name=""/>
        <p:cNvGrpSpPr/>
        <p:nvPr/>
      </p:nvGrpSpPr>
      <p:grpSpPr>
        <a:xfrm>
          <a:off x="0" y="0"/>
          <a:ext cx="0" cy="0"/>
          <a:chOff x="0" y="0"/>
          <a:chExt cx="0" cy="0"/>
        </a:xfrm>
      </p:grpSpPr>
      <p:sp>
        <p:nvSpPr>
          <p:cNvPr id="12" name="Question"/>
          <p:cNvSpPr>
            <a:spLocks noGrp="1"/>
          </p:cNvSpPr>
          <p:nvPr>
            <p:ph sz="quarter" idx="15" hasCustomPrompt="1"/>
          </p:nvPr>
        </p:nvSpPr>
        <p:spPr>
          <a:xfrm>
            <a:off x="304800" y="1752600"/>
            <a:ext cx="8534400" cy="4419600"/>
          </a:xfrm>
          <a:prstGeom prst="rect">
            <a:avLst/>
          </a:prstGeom>
        </p:spPr>
        <p:txBody>
          <a:bodyPr/>
          <a:lstStyle>
            <a:lvl1pPr marL="12700" indent="0">
              <a:spcBef>
                <a:spcPts val="1000"/>
              </a:spcBef>
              <a:buNone/>
              <a:tabLst/>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None/>
              <a:tabLst/>
              <a:defRPr sz="28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2pPr>
            <a:lvl3pPr marL="803275" indent="-790575">
              <a:buNone/>
              <a:tabLst/>
              <a:defRPr sz="2800" b="0" i="0">
                <a:latin typeface="Calibri" panose="020F0502020204030204" pitchFamily="34" charset="0"/>
                <a:ea typeface="Calibri" panose="020F0502020204030204" pitchFamily="34" charset="0"/>
                <a:cs typeface="Calibri" panose="020F0502020204030204" pitchFamily="34" charset="0"/>
              </a:defRPr>
            </a:lvl3pPr>
          </a:lstStyle>
          <a:p>
            <a:pPr lvl="0"/>
            <a:r>
              <a:rPr lang="en-US" b="0" i="0" dirty="0">
                <a:latin typeface="Source Sans Pro" charset="0"/>
                <a:ea typeface="Source Sans Pro" charset="0"/>
                <a:cs typeface="Source Sans Pro" charset="0"/>
              </a:rPr>
              <a:t>Which one of these statements about the accrual basis of accounting is false?</a:t>
            </a:r>
          </a:p>
          <a:p>
            <a:pPr lvl="1"/>
            <a:r>
              <a:rPr lang="en-US" dirty="0"/>
              <a:t>a.	Companies record events that change their financial statements in the period in which events occur, even if cash was not exchanged.</a:t>
            </a:r>
          </a:p>
          <a:p>
            <a:pPr lvl="2"/>
            <a:r>
              <a:rPr lang="en-US" dirty="0"/>
              <a:t>✔️b.	Companies recognize revenue in the period in which the performance obligation is satisfied.</a:t>
            </a:r>
          </a:p>
          <a:p>
            <a:pPr lvl="1"/>
            <a:r>
              <a:rPr lang="en-US" dirty="0"/>
              <a:t>c.	This basis is accord with generally accepted accounting principles.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8" name="Title"/>
          <p:cNvSpPr>
            <a:spLocks noGrp="1"/>
          </p:cNvSpPr>
          <p:nvPr>
            <p:ph sz="quarter" idx="16"/>
          </p:nvPr>
        </p:nvSpPr>
        <p:spPr>
          <a:xfrm>
            <a:off x="304800" y="762000"/>
            <a:ext cx="8534400" cy="990600"/>
          </a:xfrm>
          <a:prstGeom prst="rect">
            <a:avLst/>
          </a:prstGeom>
        </p:spPr>
        <p:txBody>
          <a:bodyPr/>
          <a:lstStyle>
            <a:lvl1pPr marL="0" indent="0">
              <a:buNone/>
              <a:defRPr sz="4000" b="0"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Tree>
    <p:extLst>
      <p:ext uri="{BB962C8B-B14F-4D97-AF65-F5344CB8AC3E}">
        <p14:creationId xmlns:p14="http://schemas.microsoft.com/office/powerpoint/2010/main" val="8523935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Section for Figure">
    <p:spTree>
      <p:nvGrpSpPr>
        <p:cNvPr id="1" name=""/>
        <p:cNvGrpSpPr/>
        <p:nvPr/>
      </p:nvGrpSpPr>
      <p:grpSpPr>
        <a:xfrm>
          <a:off x="0" y="0"/>
          <a:ext cx="0" cy="0"/>
          <a:chOff x="0" y="0"/>
          <a:chExt cx="0" cy="0"/>
        </a:xfrm>
      </p:grpSpPr>
      <p:sp>
        <p:nvSpPr>
          <p:cNvPr id="7" name="Content"/>
          <p:cNvSpPr>
            <a:spLocks noGrp="1"/>
          </p:cNvSpPr>
          <p:nvPr>
            <p:ph sz="quarter" idx="15" hasCustomPrompt="1"/>
          </p:nvPr>
        </p:nvSpPr>
        <p:spPr>
          <a:xfrm>
            <a:off x="304800" y="5029200"/>
            <a:ext cx="8534400" cy="1143000"/>
          </a:xfrm>
          <a:prstGeom prst="rect">
            <a:avLst/>
          </a:prstGeom>
        </p:spPr>
        <p:txBody>
          <a:bodyPr/>
          <a:lstStyle>
            <a:lvl1pPr marL="0" indent="0">
              <a:spcBef>
                <a:spcPts val="1000"/>
              </a:spcBef>
              <a:buFont typeface="Arial" charset="0"/>
              <a:buNone/>
              <a:defRPr sz="2000" b="0" i="0" baseline="0">
                <a:solidFill>
                  <a:schemeClr val="tx1"/>
                </a:solidFill>
                <a:latin typeface="Source Sans Pro" charset="0"/>
                <a:ea typeface="Source Sans Pro" charset="0"/>
                <a:cs typeface="Source Sans Pro"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11" name="Content Placeholder 10"/>
          <p:cNvSpPr>
            <a:spLocks noGrp="1"/>
          </p:cNvSpPr>
          <p:nvPr>
            <p:ph sz="quarter" idx="16"/>
          </p:nvPr>
        </p:nvSpPr>
        <p:spPr>
          <a:xfrm>
            <a:off x="304800" y="1752600"/>
            <a:ext cx="8534400" cy="3276600"/>
          </a:xfrm>
          <a:prstGeom prst="rect">
            <a:avLst/>
          </a:prstGeom>
        </p:spPr>
        <p:txBody>
          <a:bodyPr/>
          <a:lstStyle>
            <a:lvl1pPr marL="0" indent="0">
              <a:buNone/>
              <a:defRPr sz="3000" b="0" i="0">
                <a:latin typeface="Source Sans Pro" charset="0"/>
                <a:ea typeface="Source Sans Pro" charset="0"/>
                <a:cs typeface="Source Sans Pro" charset="0"/>
              </a:defRPr>
            </a:lvl1pPr>
          </a:lstStyle>
          <a:p>
            <a:pPr lvl="0"/>
            <a:endParaRPr lang="en-US" dirty="0"/>
          </a:p>
        </p:txBody>
      </p:sp>
      <p:sp>
        <p:nvSpPr>
          <p:cNvPr id="8"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Source Sans Pro" charset="0"/>
                <a:ea typeface="Source Sans Pro" charset="0"/>
                <a:cs typeface="Source Sans Pro" charset="0"/>
              </a:defRPr>
            </a:lvl1pPr>
          </a:lstStyle>
          <a:p>
            <a:r>
              <a:rPr lang="en-US" dirty="0"/>
              <a:t>Section or Topic Heading</a:t>
            </a:r>
          </a:p>
        </p:txBody>
      </p:sp>
    </p:spTree>
    <p:extLst>
      <p:ext uri="{BB962C8B-B14F-4D97-AF65-F5344CB8AC3E}">
        <p14:creationId xmlns:p14="http://schemas.microsoft.com/office/powerpoint/2010/main" val="13538611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Key Term: Version A">
    <p:spTree>
      <p:nvGrpSpPr>
        <p:cNvPr id="1" name=""/>
        <p:cNvGrpSpPr/>
        <p:nvPr/>
      </p:nvGrpSpPr>
      <p:grpSpPr>
        <a:xfrm>
          <a:off x="0" y="0"/>
          <a:ext cx="0" cy="0"/>
          <a:chOff x="0" y="0"/>
          <a:chExt cx="0" cy="0"/>
        </a:xfrm>
      </p:grpSpPr>
      <p:sp>
        <p:nvSpPr>
          <p:cNvPr id="16" name="Title"/>
          <p:cNvSpPr>
            <a:spLocks noGrp="1"/>
          </p:cNvSpPr>
          <p:nvPr>
            <p:ph sz="quarter" idx="17" hasCustomPrompt="1"/>
          </p:nvPr>
        </p:nvSpPr>
        <p:spPr>
          <a:xfrm>
            <a:off x="304800" y="762000"/>
            <a:ext cx="8534400" cy="990600"/>
          </a:xfrm>
          <a:prstGeom prst="rect">
            <a:avLst/>
          </a:prstGeom>
        </p:spPr>
        <p:txBody>
          <a:bodyPr/>
          <a:lstStyle>
            <a:lvl1pPr marL="0" indent="0">
              <a:buNone/>
              <a:defRPr sz="4000" b="0"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Language</a:t>
            </a:r>
          </a:p>
        </p:txBody>
      </p:sp>
      <p:sp>
        <p:nvSpPr>
          <p:cNvPr id="7" name="Definition of Key Term"/>
          <p:cNvSpPr>
            <a:spLocks noGrp="1"/>
          </p:cNvSpPr>
          <p:nvPr>
            <p:ph sz="quarter" idx="15" hasCustomPrompt="1"/>
          </p:nvPr>
        </p:nvSpPr>
        <p:spPr>
          <a:xfrm>
            <a:off x="304800" y="1752600"/>
            <a:ext cx="8534400" cy="4114800"/>
          </a:xfrm>
          <a:prstGeom prst="rect">
            <a:avLst/>
          </a:prstGeom>
        </p:spPr>
        <p:txBody>
          <a:bodyPr/>
          <a:lstStyle>
            <a:lvl1pPr marL="292608" indent="-292608">
              <a:spcBef>
                <a:spcPts val="1000"/>
              </a:spcBef>
              <a:buFont typeface="Arial" charset="0"/>
              <a:buChar char="•"/>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Form of communication using sounds and symbols combined according to specified rules</a:t>
            </a:r>
          </a:p>
        </p:txBody>
      </p:sp>
      <p:sp>
        <p:nvSpPr>
          <p:cNvPr id="9" name="Media LInk"/>
          <p:cNvSpPr>
            <a:spLocks noGrp="1"/>
          </p:cNvSpPr>
          <p:nvPr>
            <p:ph sz="quarter" idx="16" hasCustomPrompt="1"/>
          </p:nvPr>
        </p:nvSpPr>
        <p:spPr>
          <a:xfrm>
            <a:off x="304800" y="5867400"/>
            <a:ext cx="8534400" cy="609600"/>
          </a:xfrm>
          <a:prstGeom prst="rect">
            <a:avLst/>
          </a:prstGeom>
        </p:spPr>
        <p:txBody>
          <a:bodyPr/>
          <a:lstStyle>
            <a:lvl1pPr marL="0" indent="0" algn="r">
              <a:buNone/>
              <a:defRPr sz="2200" b="0" i="0" baseline="0">
                <a:latin typeface="Calibri" panose="020F0502020204030204" pitchFamily="34" charset="0"/>
                <a:ea typeface="Calibri" panose="020F0502020204030204" pitchFamily="34" charset="0"/>
                <a:cs typeface="Calibri" panose="020F0502020204030204" pitchFamily="34" charset="0"/>
              </a:defRPr>
            </a:lvl1pPr>
            <a:lvl2pPr algn="r">
              <a:defRPr/>
            </a:lvl2pPr>
            <a:lvl3pPr algn="r">
              <a:defRPr/>
            </a:lvl3pPr>
            <a:lvl4pPr algn="r">
              <a:defRPr/>
            </a:lvl4pPr>
            <a:lvl5pPr algn="r">
              <a:defRPr/>
            </a:lvl5pPr>
          </a:lstStyle>
          <a:p>
            <a:pPr lvl="0"/>
            <a:r>
              <a:rPr lang="en-US" dirty="0"/>
              <a:t>Media link placeholder</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7006093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Key Term: Version B">
    <p:spTree>
      <p:nvGrpSpPr>
        <p:cNvPr id="1" name=""/>
        <p:cNvGrpSpPr/>
        <p:nvPr/>
      </p:nvGrpSpPr>
      <p:grpSpPr>
        <a:xfrm>
          <a:off x="0" y="0"/>
          <a:ext cx="0" cy="0"/>
          <a:chOff x="0" y="0"/>
          <a:chExt cx="0" cy="0"/>
        </a:xfrm>
      </p:grpSpPr>
      <p:sp>
        <p:nvSpPr>
          <p:cNvPr id="12" name="Title"/>
          <p:cNvSpPr>
            <a:spLocks noGrp="1"/>
          </p:cNvSpPr>
          <p:nvPr>
            <p:ph sz="quarter" idx="16" hasCustomPrompt="1"/>
          </p:nvPr>
        </p:nvSpPr>
        <p:spPr>
          <a:xfrm>
            <a:off x="304800" y="838201"/>
            <a:ext cx="8534400" cy="1066800"/>
          </a:xfrm>
          <a:prstGeom prst="rect">
            <a:avLst/>
          </a:prstGeom>
        </p:spPr>
        <p:txBody>
          <a:bodyPr/>
          <a:lstStyle>
            <a:lvl1pPr marL="0" indent="0">
              <a:buNone/>
              <a:defRPr sz="4000" b="0"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Anatomy and Physiology Defined</a:t>
            </a:r>
          </a:p>
        </p:txBody>
      </p:sp>
      <p:sp>
        <p:nvSpPr>
          <p:cNvPr id="7" name="Definition of Key Term"/>
          <p:cNvSpPr>
            <a:spLocks noGrp="1"/>
          </p:cNvSpPr>
          <p:nvPr>
            <p:ph sz="quarter" idx="15" hasCustomPrompt="1"/>
          </p:nvPr>
        </p:nvSpPr>
        <p:spPr>
          <a:xfrm>
            <a:off x="304800" y="1905000"/>
            <a:ext cx="8534400" cy="3962400"/>
          </a:xfrm>
          <a:prstGeom prst="rect">
            <a:avLst/>
          </a:prstGeom>
        </p:spPr>
        <p:txBody>
          <a:bodyPr/>
          <a:lstStyle>
            <a:lvl1pPr marL="292608" indent="-292608">
              <a:spcBef>
                <a:spcPts val="1000"/>
              </a:spcBef>
              <a:buClr>
                <a:schemeClr val="accent2"/>
              </a:buClr>
              <a:buFont typeface="Arial" charset="0"/>
              <a:buChar char="•"/>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Anatomy is the science of structure and the relationships among structures.</a:t>
            </a:r>
          </a:p>
          <a:p>
            <a:pPr lvl="0"/>
            <a:r>
              <a:rPr lang="en-US" dirty="0"/>
              <a:t>Physiology is the science of body functions, that is, how the body parts work.</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6622711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ection for Figure">
    <p:spTree>
      <p:nvGrpSpPr>
        <p:cNvPr id="1" name=""/>
        <p:cNvGrpSpPr/>
        <p:nvPr/>
      </p:nvGrpSpPr>
      <p:grpSpPr>
        <a:xfrm>
          <a:off x="0" y="0"/>
          <a:ext cx="0" cy="0"/>
          <a:chOff x="0" y="0"/>
          <a:chExt cx="0" cy="0"/>
        </a:xfrm>
      </p:grpSpPr>
      <p:sp>
        <p:nvSpPr>
          <p:cNvPr id="7" name="Content"/>
          <p:cNvSpPr>
            <a:spLocks noGrp="1"/>
          </p:cNvSpPr>
          <p:nvPr>
            <p:ph sz="quarter" idx="15" hasCustomPrompt="1"/>
          </p:nvPr>
        </p:nvSpPr>
        <p:spPr>
          <a:xfrm>
            <a:off x="304800" y="5029200"/>
            <a:ext cx="8534400" cy="1143000"/>
          </a:xfrm>
          <a:prstGeom prst="rect">
            <a:avLst/>
          </a:prstGeom>
        </p:spPr>
        <p:txBody>
          <a:bodyPr/>
          <a:lstStyle>
            <a:lvl1pPr marL="0" indent="0">
              <a:spcBef>
                <a:spcPts val="1000"/>
              </a:spcBef>
              <a:buFont typeface="Arial" charset="0"/>
              <a:buNone/>
              <a:defRPr sz="2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1" name="Content Placeholder 10"/>
          <p:cNvSpPr>
            <a:spLocks noGrp="1"/>
          </p:cNvSpPr>
          <p:nvPr>
            <p:ph sz="quarter" idx="16"/>
          </p:nvPr>
        </p:nvSpPr>
        <p:spPr>
          <a:xfrm>
            <a:off x="304800" y="1752600"/>
            <a:ext cx="8534400" cy="327660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8"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Tree>
    <p:extLst>
      <p:ext uri="{BB962C8B-B14F-4D97-AF65-F5344CB8AC3E}">
        <p14:creationId xmlns:p14="http://schemas.microsoft.com/office/powerpoint/2010/main" val="9771030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460375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3" name="Slide Number Placeholder"/>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2539791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
        <p:nvSpPr>
          <p:cNvPr id="6" name="Content Placeholder 1"/>
          <p:cNvSpPr>
            <a:spLocks noGrp="1"/>
          </p:cNvSpPr>
          <p:nvPr>
            <p:ph sz="quarter" idx="16"/>
          </p:nvPr>
        </p:nvSpPr>
        <p:spPr>
          <a:xfrm>
            <a:off x="304800" y="1752600"/>
            <a:ext cx="4114800" cy="460375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7" name="Content Placeholder 2"/>
          <p:cNvSpPr>
            <a:spLocks noGrp="1"/>
          </p:cNvSpPr>
          <p:nvPr>
            <p:ph sz="quarter" idx="17"/>
          </p:nvPr>
        </p:nvSpPr>
        <p:spPr>
          <a:xfrm>
            <a:off x="4724400" y="1752600"/>
            <a:ext cx="4114800" cy="460375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3" name="Slide Number Placeholder "/>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12647604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
        <p:nvSpPr>
          <p:cNvPr id="6" name="Content Placeholder 1"/>
          <p:cNvSpPr>
            <a:spLocks noGrp="1"/>
          </p:cNvSpPr>
          <p:nvPr>
            <p:ph sz="quarter" idx="16"/>
          </p:nvPr>
        </p:nvSpPr>
        <p:spPr>
          <a:xfrm>
            <a:off x="304800" y="1752600"/>
            <a:ext cx="4114800" cy="281940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7" name="Content Placeholder 2"/>
          <p:cNvSpPr>
            <a:spLocks noGrp="1"/>
          </p:cNvSpPr>
          <p:nvPr>
            <p:ph sz="quarter" idx="17"/>
          </p:nvPr>
        </p:nvSpPr>
        <p:spPr>
          <a:xfrm>
            <a:off x="4724400" y="1752600"/>
            <a:ext cx="4114800" cy="281940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9" name="Content Placeholder 8"/>
          <p:cNvSpPr>
            <a:spLocks noGrp="1"/>
          </p:cNvSpPr>
          <p:nvPr>
            <p:ph sz="quarter" idx="18"/>
          </p:nvPr>
        </p:nvSpPr>
        <p:spPr>
          <a:xfrm>
            <a:off x="2286000" y="4724400"/>
            <a:ext cx="4572000" cy="1489075"/>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6132984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Image Slide: Version A">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820738"/>
            <a:ext cx="8534400" cy="4452937"/>
          </a:xfrm>
          <a:prstGeom prst="rect">
            <a:avLst/>
          </a:prstGeom>
        </p:spPr>
        <p:txBody>
          <a:bodyPr/>
          <a:lstStyle>
            <a:lvl1pPr marL="0" indent="0">
              <a:buNone/>
              <a:defRPr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2" name="Title 1"/>
          <p:cNvSpPr>
            <a:spLocks noGrp="1"/>
          </p:cNvSpPr>
          <p:nvPr>
            <p:ph type="title" hasCustomPrompt="1"/>
          </p:nvPr>
        </p:nvSpPr>
        <p:spPr>
          <a:xfrm>
            <a:off x="304800" y="5350050"/>
            <a:ext cx="8534400" cy="309975"/>
          </a:xfrm>
          <a:prstGeom prst="rect">
            <a:avLst/>
          </a:prstGeom>
        </p:spPr>
        <p:txBody>
          <a:bodyPr/>
          <a:lstStyle>
            <a:lvl1pPr>
              <a:defRPr sz="2000" b="0">
                <a:latin typeface="Calibri" panose="020F0502020204030204" pitchFamily="34" charset="0"/>
                <a:cs typeface="Calibri" panose="020F0502020204030204" pitchFamily="34" charset="0"/>
              </a:defRPr>
            </a:lvl1pPr>
          </a:lstStyle>
          <a:p>
            <a:pPr lvl="0"/>
            <a:r>
              <a:rPr lang="en-US" sz="2000" dirty="0"/>
              <a:t>Figure Title</a:t>
            </a:r>
          </a:p>
        </p:txBody>
      </p:sp>
      <p:sp>
        <p:nvSpPr>
          <p:cNvPr id="8" name="Content Placeholder 7"/>
          <p:cNvSpPr>
            <a:spLocks noGrp="1"/>
          </p:cNvSpPr>
          <p:nvPr>
            <p:ph sz="quarter" idx="13" hasCustomPrompt="1"/>
          </p:nvPr>
        </p:nvSpPr>
        <p:spPr>
          <a:xfrm>
            <a:off x="304800" y="5780675"/>
            <a:ext cx="8534400" cy="467725"/>
          </a:xfrm>
          <a:prstGeom prst="rect">
            <a:avLst/>
          </a:prstGeom>
        </p:spPr>
        <p:txBody>
          <a:bodyPr/>
          <a:lstStyle>
            <a:lvl1pPr marL="0" indent="0">
              <a:buNone/>
              <a:defRPr sz="2000" b="0" i="0">
                <a:latin typeface="Calibri" panose="020F0502020204030204" pitchFamily="34" charset="0"/>
                <a:ea typeface="Calibri" panose="020F0502020204030204" pitchFamily="34" charset="0"/>
                <a:cs typeface="Calibri" panose="020F0502020204030204" pitchFamily="34" charset="0"/>
              </a:defRPr>
            </a:lvl1pPr>
          </a:lstStyle>
          <a:p>
            <a:pPr lvl="0"/>
            <a:r>
              <a:rPr lang="en-US" sz="2000" dirty="0"/>
              <a:t>Figure 4.5 Figure title placeholder</a:t>
            </a:r>
          </a:p>
        </p:txBody>
      </p:sp>
      <p:sp>
        <p:nvSpPr>
          <p:cNvPr id="6" name="Slide Number Placeholder 5"/>
          <p:cNvSpPr>
            <a:spLocks noGrp="1"/>
          </p:cNvSpPr>
          <p:nvPr>
            <p:ph type="sldNum" sz="quarter" idx="12"/>
          </p:nvPr>
        </p:nvSpPr>
        <p:spPr>
          <a:xfrm>
            <a:off x="6457950" y="6356350"/>
            <a:ext cx="2381250" cy="365125"/>
          </a:xfrm>
        </p:spPr>
        <p:txBody>
          <a:bodyPr/>
          <a:lstStyle/>
          <a:p>
            <a:fld id="{42181430-7FCB-BA4C-90CE-EB7ACCC9EC50}" type="slidenum">
              <a:rPr lang="en-US" smtClean="0"/>
              <a:t>‹#›</a:t>
            </a:fld>
            <a:endParaRPr lang="en-US" dirty="0"/>
          </a:p>
        </p:txBody>
      </p:sp>
      <p:sp>
        <p:nvSpPr>
          <p:cNvPr id="5" name="Footer Placeholder 4"/>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126673764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Image Slide: Version B">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820738"/>
            <a:ext cx="8534400" cy="4970462"/>
          </a:xfrm>
          <a:prstGeom prst="rect">
            <a:avLst/>
          </a:prstGeom>
        </p:spPr>
        <p:txBody>
          <a:bodyPr/>
          <a:lstStyle>
            <a:lvl1pPr marL="0" indent="0">
              <a:buNone/>
              <a:defRPr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4" name="Title 3"/>
          <p:cNvSpPr>
            <a:spLocks noGrp="1"/>
          </p:cNvSpPr>
          <p:nvPr>
            <p:ph type="title" hasCustomPrompt="1"/>
          </p:nvPr>
        </p:nvSpPr>
        <p:spPr>
          <a:xfrm>
            <a:off x="304800" y="5920581"/>
            <a:ext cx="8534400" cy="435770"/>
          </a:xfrm>
          <a:prstGeom prst="rect">
            <a:avLst/>
          </a:prstGeom>
        </p:spPr>
        <p:txBody>
          <a:bodyPr/>
          <a:lstStyle>
            <a:lvl1pPr algn="ctr">
              <a:defRPr>
                <a:latin typeface="Calibri" panose="020F0502020204030204" pitchFamily="34" charset="0"/>
                <a:cs typeface="Calibri" panose="020F0502020204030204" pitchFamily="34" charset="0"/>
              </a:defRPr>
            </a:lvl1pPr>
          </a:lstStyle>
          <a:p>
            <a:r>
              <a:rPr lang="en-US" dirty="0"/>
              <a:t>Image Title</a:t>
            </a:r>
          </a:p>
        </p:txBody>
      </p:sp>
      <p:sp>
        <p:nvSpPr>
          <p:cNvPr id="6" name="Slide Number Placeholder 5"/>
          <p:cNvSpPr>
            <a:spLocks noGrp="1"/>
          </p:cNvSpPr>
          <p:nvPr>
            <p:ph type="sldNum" sz="quarter" idx="12"/>
          </p:nvPr>
        </p:nvSpPr>
        <p:spPr>
          <a:xfrm>
            <a:off x="6457950" y="6356350"/>
            <a:ext cx="2381250" cy="365125"/>
          </a:xfrm>
        </p:spPr>
        <p:txBody>
          <a:bodyPr/>
          <a:lstStyle/>
          <a:p>
            <a:fld id="{42181430-7FCB-BA4C-90CE-EB7ACCC9EC50}" type="slidenum">
              <a:rPr lang="en-US" smtClean="0"/>
              <a:t>‹#›</a:t>
            </a:fld>
            <a:endParaRPr lang="en-US" dirty="0"/>
          </a:p>
        </p:txBody>
      </p:sp>
      <p:sp>
        <p:nvSpPr>
          <p:cNvPr id="5" name="Footer Placeholder 4"/>
          <p:cNvSpPr>
            <a:spLocks noGrp="1"/>
          </p:cNvSpPr>
          <p:nvPr>
            <p:ph type="ftr" sz="quarter" idx="11"/>
          </p:nvPr>
        </p:nvSpPr>
        <p:spPr/>
        <p:txBody>
          <a:bodyPr/>
          <a:lstStyle/>
          <a:p>
            <a:r>
              <a:rPr lang="en-US" dirty="0"/>
              <a:t>Copyright ©2018 John Wiley &amp; Son, Inc. </a:t>
            </a: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7E1D879-F7CD-4B87-A39A-9B1EFBAA8C93}" type="datetime8">
              <a:rPr lang="ar-EG" smtClean="0"/>
              <a:t>26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57680189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4C5202-9340-4763-A8B2-DB3760FE46B5}" type="datetime8">
              <a:rPr lang="ar-EG" smtClean="0"/>
              <a:t>26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246244625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A070E33-6A2D-4642-8820-4F63366A9A7D}" type="datetime8">
              <a:rPr lang="ar-EG" smtClean="0"/>
              <a:t>26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72055366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0B6F78A-E644-4BD2-AA44-23730300262C}" type="datetime8">
              <a:rPr lang="ar-EG" smtClean="0"/>
              <a:t>26 تموز، 24</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19264059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4743AD3-122B-40C0-BC16-64BF32E4901C}" type="datetime8">
              <a:rPr lang="ar-EG" smtClean="0"/>
              <a:t>26 تموز، 24</a:t>
            </a:fld>
            <a:endParaRPr lang="ar-EG"/>
          </a:p>
        </p:txBody>
      </p:sp>
      <p:sp>
        <p:nvSpPr>
          <p:cNvPr id="8" name="Footer Placeholder 7"/>
          <p:cNvSpPr>
            <a:spLocks noGrp="1"/>
          </p:cNvSpPr>
          <p:nvPr>
            <p:ph type="ftr" sz="quarter" idx="11"/>
          </p:nvPr>
        </p:nvSpPr>
        <p:spPr/>
        <p:txBody>
          <a:bodyPr/>
          <a:lstStyle/>
          <a:p>
            <a:endParaRPr lang="ar-EG"/>
          </a:p>
        </p:txBody>
      </p:sp>
      <p:sp>
        <p:nvSpPr>
          <p:cNvPr id="9" name="Slide Number Placeholder 8"/>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179934348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36F7C0-6EDA-45E1-9667-502361C80AB8}" type="datetime8">
              <a:rPr lang="ar-EG" smtClean="0"/>
              <a:t>26 تموز، 24</a:t>
            </a:fld>
            <a:endParaRPr lang="ar-EG"/>
          </a:p>
        </p:txBody>
      </p:sp>
      <p:sp>
        <p:nvSpPr>
          <p:cNvPr id="4" name="Footer Placeholder 3"/>
          <p:cNvSpPr>
            <a:spLocks noGrp="1"/>
          </p:cNvSpPr>
          <p:nvPr>
            <p:ph type="ftr" sz="quarter" idx="11"/>
          </p:nvPr>
        </p:nvSpPr>
        <p:spPr/>
        <p:txBody>
          <a:bodyPr/>
          <a:lstStyle/>
          <a:p>
            <a:endParaRPr lang="ar-EG"/>
          </a:p>
        </p:txBody>
      </p:sp>
      <p:sp>
        <p:nvSpPr>
          <p:cNvPr id="5" name="Slide Number Placeholder 4"/>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420490952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9840A9-426D-42B1-827E-011C7AA75322}" type="datetime8">
              <a:rPr lang="ar-EG" smtClean="0"/>
              <a:t>26 تموز، 24</a:t>
            </a:fld>
            <a:endParaRPr lang="ar-EG"/>
          </a:p>
        </p:txBody>
      </p:sp>
      <p:sp>
        <p:nvSpPr>
          <p:cNvPr id="3" name="Footer Placeholder 2"/>
          <p:cNvSpPr>
            <a:spLocks noGrp="1"/>
          </p:cNvSpPr>
          <p:nvPr>
            <p:ph type="ftr" sz="quarter" idx="11"/>
          </p:nvPr>
        </p:nvSpPr>
        <p:spPr/>
        <p:txBody>
          <a:bodyPr/>
          <a:lstStyle/>
          <a:p>
            <a:endParaRPr lang="ar-EG"/>
          </a:p>
        </p:txBody>
      </p:sp>
      <p:sp>
        <p:nvSpPr>
          <p:cNvPr id="4" name="Slide Number Placeholder 3"/>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73188815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E1DD41D-F016-4E68-BEAD-905813B2971E}" type="datetime8">
              <a:rPr lang="ar-EG" smtClean="0"/>
              <a:t>26 تموز، 24</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89129120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E57EB3B6-A347-40AE-B1D2-6942D69CB983}" type="datetime8">
              <a:rPr lang="ar-EG" smtClean="0"/>
              <a:t>26 تموز، 24</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406678033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2B7B7F-3129-42A8-909B-33732CAB840F}" type="datetime8">
              <a:rPr lang="ar-EG" smtClean="0"/>
              <a:t>26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160956568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AEA6C7-739D-417A-91CD-179C3780FCA6}" type="datetime8">
              <a:rPr lang="ar-EG" smtClean="0"/>
              <a:t>26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191065891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359330873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9871977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5.xml"/><Relationship Id="rId1" Type="http://schemas.openxmlformats.org/officeDocument/2006/relationships/slideLayout" Target="../slideLayouts/slideLayout14.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slideLayout" Target="../slideLayouts/slideLayout17.xml"/><Relationship Id="rId1" Type="http://schemas.openxmlformats.org/officeDocument/2006/relationships/slideLayout" Target="../slideLayouts/slideLayout16.xml"/><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20.xml"/><Relationship Id="rId1" Type="http://schemas.openxmlformats.org/officeDocument/2006/relationships/slideLayout" Target="../slideLayouts/slideLayout19.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5" Type="http://schemas.openxmlformats.org/officeDocument/2006/relationships/theme" Target="../theme/theme6.xml"/><Relationship Id="rId4" Type="http://schemas.openxmlformats.org/officeDocument/2006/relationships/slideLayout" Target="../slideLayouts/slideLayout24.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26.xml"/><Relationship Id="rId1" Type="http://schemas.openxmlformats.org/officeDocument/2006/relationships/slideLayout" Target="../slideLayouts/slideLayout2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theme" Target="../theme/theme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93880275"/>
      </p:ext>
    </p:extLst>
  </p:cSld>
  <p:clrMap bg1="lt1" tx1="dk1" bg2="lt2" tx2="dk2" accent1="accent1" accent2="accent2" accent3="accent3" accent4="accent4" accent5="accent5" accent6="accent6" hlink="hlink" folHlink="folHlink"/>
  <p:sldLayoutIdLst>
    <p:sldLayoutId id="2147483940" r:id="rId1"/>
    <p:sldLayoutId id="2147483941" r:id="rId2"/>
  </p:sldLayoutIdLst>
  <p:hf hdr="0" dt="0"/>
  <p:txStyles>
    <p:titleStyle>
      <a:lvl1pPr algn="ctr" defTabSz="914400" rtl="0" eaLnBrk="1" latinLnBrk="0" hangingPunct="1">
        <a:lnSpc>
          <a:spcPct val="90000"/>
        </a:lnSpc>
        <a:spcBef>
          <a:spcPct val="0"/>
        </a:spcBef>
        <a:buNone/>
        <a:defRPr sz="1100" kern="1200">
          <a:solidFill>
            <a:schemeClr val="tx1"/>
          </a:solidFill>
          <a:latin typeface="Source Sans Pro" charset="0"/>
          <a:ea typeface="Source Sans Pro" charset="0"/>
          <a:cs typeface="Source Sans Pro"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6" name="Rectangle 15"/>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7" name="Straight Connector 16"/>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1611586285"/>
      </p:ext>
    </p:extLst>
  </p:cSld>
  <p:clrMap bg1="lt1" tx1="dk1" bg2="lt2" tx2="dk2" accent1="accent1" accent2="accent2" accent3="accent3" accent4="accent4" accent5="accent5" accent6="accent6" hlink="hlink" folHlink="folHlink"/>
  <p:sldLayoutIdLst>
    <p:sldLayoutId id="2147483937" r:id="rId1"/>
    <p:sldLayoutId id="2147483942" r:id="rId2"/>
    <p:sldLayoutId id="2147483956" r:id="rId3"/>
    <p:sldLayoutId id="2147483955" r:id="rId4"/>
    <p:sldLayoutId id="2147483957" r:id="rId5"/>
    <p:sldLayoutId id="2147483959" r:id="rId6"/>
    <p:sldLayoutId id="2147483958" r:id="rId7"/>
    <p:sldLayoutId id="2147483960" r:id="rId8"/>
    <p:sldLayoutId id="2147483961" r:id="rId9"/>
    <p:sldLayoutId id="2147483962" r:id="rId10"/>
    <p:sldLayoutId id="2147483963"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1811935529"/>
      </p:ext>
    </p:extLst>
  </p:cSld>
  <p:clrMap bg1="lt1" tx1="dk1" bg2="lt2" tx2="dk2" accent1="accent1" accent2="accent2" accent3="accent3" accent4="accent4" accent5="accent5" accent6="accent6" hlink="hlink" folHlink="folHlink"/>
  <p:sldLayoutIdLst>
    <p:sldLayoutId id="2147483944" r:id="rId1"/>
    <p:sldLayoutId id="2147483964"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332194706"/>
      </p:ext>
    </p:extLst>
  </p:cSld>
  <p:clrMap bg1="lt1" tx1="dk1" bg2="lt2" tx2="dk2" accent1="accent1" accent2="accent2" accent3="accent3" accent4="accent4" accent5="accent5" accent6="accent6" hlink="hlink" folHlink="folHlink"/>
  <p:sldLayoutIdLst>
    <p:sldLayoutId id="2147483966" r:id="rId1"/>
    <p:sldLayoutId id="2147483967" r:id="rId2"/>
    <p:sldLayoutId id="2147483980" r:id="rId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1616953850"/>
      </p:ext>
    </p:extLst>
  </p:cSld>
  <p:clrMap bg1="lt1" tx1="dk1" bg2="lt2" tx2="dk2" accent1="accent1" accent2="accent2" accent3="accent3" accent4="accent4" accent5="accent5" accent6="accent6" hlink="hlink" folHlink="folHlink"/>
  <p:sldLayoutIdLst>
    <p:sldLayoutId id="2147483969" r:id="rId1"/>
    <p:sldLayoutId id="2147483970"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302625734"/>
      </p:ext>
    </p:extLst>
  </p:cSld>
  <p:clrMap bg1="lt1" tx1="dk1" bg2="lt2" tx2="dk2" accent1="accent1" accent2="accent2" accent3="accent3" accent4="accent4" accent5="accent5" accent6="accent6" hlink="hlink" folHlink="folHlink"/>
  <p:sldLayoutIdLst>
    <p:sldLayoutId id="2147483972" r:id="rId1"/>
    <p:sldLayoutId id="2147483973" r:id="rId2"/>
    <p:sldLayoutId id="2147483974" r:id="rId3"/>
    <p:sldLayoutId id="2147483975" r:id="rId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3028950" y="640080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Copyright ©2018 John Wiley &amp; Son, Inc.</a:t>
            </a:r>
          </a:p>
          <a:p>
            <a:endParaRPr lang="en-US"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181430-7FCB-BA4C-90CE-EB7ACCC9EC50}" type="slidenum">
              <a:rPr lang="en-US" smtClean="0"/>
              <a:t>‹#›</a:t>
            </a:fld>
            <a:endParaRPr lang="en-US" dirty="0"/>
          </a:p>
        </p:txBody>
      </p:sp>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216900"/>
      </p:ext>
    </p:extLst>
  </p:cSld>
  <p:clrMap bg1="lt1" tx1="dk1" bg2="lt2" tx2="dk2" accent1="accent1" accent2="accent2" accent3="accent3" accent4="accent4" accent5="accent5" accent6="accent6" hlink="hlink" folHlink="folHlink"/>
  <p:sldLayoutIdLst>
    <p:sldLayoutId id="2147483978" r:id="rId1"/>
    <p:sldLayoutId id="2147483979" r:id="rId2"/>
  </p:sldLayoutIdLst>
  <p:hf hdr="0" dt="0"/>
  <p:txStyles>
    <p:titleStyle>
      <a:lvl1pPr algn="l" defTabSz="914400" rtl="0" eaLnBrk="1" latinLnBrk="0" hangingPunct="1">
        <a:lnSpc>
          <a:spcPct val="90000"/>
        </a:lnSpc>
        <a:spcBef>
          <a:spcPct val="0"/>
        </a:spcBef>
        <a:buNone/>
        <a:defRPr sz="1600" b="0" i="0" kern="1200">
          <a:solidFill>
            <a:schemeClr val="tx1"/>
          </a:solidFill>
          <a:latin typeface="Source Sans Pro" charset="0"/>
          <a:ea typeface="Source Sans Pro" charset="0"/>
          <a:cs typeface="Source Sans Pro"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F3C6F66-5AD6-48CF-B4F4-5315F96E7480}" type="datetime8">
              <a:rPr lang="ar-EG" smtClean="0"/>
              <a:t>26 تموز، 24</a:t>
            </a:fld>
            <a:endParaRPr lang="ar-EG"/>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ar-EG"/>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99109FA-CF45-4298-8B36-360B17B99176}" type="slidenum">
              <a:rPr lang="ar-EG" smtClean="0"/>
              <a:t>‹#›</a:t>
            </a:fld>
            <a:endParaRPr lang="ar-EG"/>
          </a:p>
        </p:txBody>
      </p:sp>
    </p:spTree>
    <p:extLst>
      <p:ext uri="{BB962C8B-B14F-4D97-AF65-F5344CB8AC3E}">
        <p14:creationId xmlns:p14="http://schemas.microsoft.com/office/powerpoint/2010/main" val="2207288490"/>
      </p:ext>
    </p:extLst>
  </p:cSld>
  <p:clrMap bg1="lt1" tx1="dk1" bg2="lt2" tx2="dk2" accent1="accent1" accent2="accent2" accent3="accent3" accent4="accent4" accent5="accent5" accent6="accent6" hlink="hlink" folHlink="folHlink"/>
  <p:sldLayoutIdLst>
    <p:sldLayoutId id="2147483982" r:id="rId1"/>
    <p:sldLayoutId id="2147483983" r:id="rId2"/>
    <p:sldLayoutId id="2147483984" r:id="rId3"/>
    <p:sldLayoutId id="2147483985" r:id="rId4"/>
    <p:sldLayoutId id="2147483986" r:id="rId5"/>
    <p:sldLayoutId id="2147483987" r:id="rId6"/>
    <p:sldLayoutId id="2147483988" r:id="rId7"/>
    <p:sldLayoutId id="2147483989" r:id="rId8"/>
    <p:sldLayoutId id="2147483990" r:id="rId9"/>
    <p:sldLayoutId id="2147483991" r:id="rId10"/>
    <p:sldLayoutId id="2147483992" r:id="rId11"/>
    <p:sldLayoutId id="2147483993" r:id="rId12"/>
    <p:sldLayoutId id="2147483994" r:id="rId13"/>
  </p:sldLayoutIdLst>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hf sldNum="0" hdr="0" ftr="0" dt="0"/>
  <p:txStyles>
    <p:titleStyle>
      <a:lvl1pPr algn="l" defTabSz="685800" rtl="1"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r" defTabSz="685800" rtl="1"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r" defTabSz="685800" rtl="1"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r" defTabSz="685800" rtl="1"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39.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4.jp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5.jpg"/></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6.jpg"/></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7.jpeg"/></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6.xml"/><Relationship Id="rId4" Type="http://schemas.openxmlformats.org/officeDocument/2006/relationships/image" Target="../media/image8.jp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6.xml"/><Relationship Id="rId4" Type="http://schemas.openxmlformats.org/officeDocument/2006/relationships/image" Target="../media/image10.jpg"/></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38.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4540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42900"/>
            <a:endParaRPr lang="en-US" sz="1350">
              <a:solidFill>
                <a:prstClr val="white"/>
              </a:solidFill>
              <a:latin typeface="Calibri" panose="020F0502020204030204"/>
            </a:endParaRPr>
          </a:p>
        </p:txBody>
      </p:sp>
      <p:sp>
        <p:nvSpPr>
          <p:cNvPr id="30" name="TextBox 29"/>
          <p:cNvSpPr txBox="1"/>
          <p:nvPr/>
        </p:nvSpPr>
        <p:spPr>
          <a:xfrm>
            <a:off x="76200" y="3473265"/>
            <a:ext cx="4575317" cy="800219"/>
          </a:xfrm>
          <a:prstGeom prst="rect">
            <a:avLst/>
          </a:prstGeom>
          <a:noFill/>
        </p:spPr>
        <p:txBody>
          <a:bodyPr wrap="square" rtlCol="0">
            <a:spAutoFit/>
          </a:bodyPr>
          <a:lstStyle/>
          <a:p>
            <a:pPr defTabSz="342900"/>
            <a:r>
              <a:rPr lang="en-US" sz="2800" b="1" dirty="0">
                <a:solidFill>
                  <a:prstClr val="black"/>
                </a:solidFill>
                <a:latin typeface="Alexandria" charset="0"/>
                <a:cs typeface="Alexandria" charset="0"/>
              </a:rPr>
              <a:t>Prepared by Dr. Emad Zaher</a:t>
            </a:r>
          </a:p>
          <a:p>
            <a:pPr defTabSz="342900"/>
            <a:r>
              <a:rPr lang="en-US" b="1" dirty="0">
                <a:solidFill>
                  <a:prstClr val="black"/>
                </a:solidFill>
                <a:latin typeface="Alexandria" charset="0"/>
                <a:cs typeface="Alexandria" charset="0"/>
              </a:rPr>
              <a:t>Assistant Professor of Accounting</a:t>
            </a:r>
          </a:p>
        </p:txBody>
      </p:sp>
      <p:sp>
        <p:nvSpPr>
          <p:cNvPr id="31" name="TextBox 30"/>
          <p:cNvSpPr txBox="1"/>
          <p:nvPr/>
        </p:nvSpPr>
        <p:spPr>
          <a:xfrm>
            <a:off x="145963" y="2646585"/>
            <a:ext cx="4181722" cy="553998"/>
          </a:xfrm>
          <a:prstGeom prst="rect">
            <a:avLst/>
          </a:prstGeom>
          <a:noFill/>
        </p:spPr>
        <p:txBody>
          <a:bodyPr wrap="none" rtlCol="0">
            <a:spAutoFit/>
          </a:bodyPr>
          <a:lstStyle/>
          <a:p>
            <a:pPr defTabSz="342900"/>
            <a:r>
              <a:rPr lang="en-US" sz="3000" b="1" dirty="0">
                <a:solidFill>
                  <a:srgbClr val="00B0F0"/>
                </a:solidFill>
                <a:latin typeface="Alexandria" charset="0"/>
                <a:cs typeface="Alexandria" charset="0"/>
              </a:rPr>
              <a:t>Accounting for Managers</a:t>
            </a:r>
          </a:p>
        </p:txBody>
      </p:sp>
      <p:sp>
        <p:nvSpPr>
          <p:cNvPr id="34" name="Rectangle: Rounded Corners 33"/>
          <p:cNvSpPr/>
          <p:nvPr/>
        </p:nvSpPr>
        <p:spPr>
          <a:xfrm>
            <a:off x="145963" y="4751229"/>
            <a:ext cx="4835111" cy="105625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r>
              <a:rPr lang="en-US" sz="2800" b="1" dirty="0">
                <a:solidFill>
                  <a:prstClr val="white"/>
                </a:solidFill>
                <a:latin typeface="Alexandria" charset="0"/>
                <a:cs typeface="Alexandria" charset="0"/>
              </a:rPr>
              <a:t>Lecture (7)</a:t>
            </a:r>
          </a:p>
          <a:p>
            <a:pPr algn="ctr" defTabSz="342900"/>
            <a:r>
              <a:rPr lang="en-US" sz="3200" b="1" dirty="0">
                <a:solidFill>
                  <a:prstClr val="white"/>
                </a:solidFill>
                <a:latin typeface="Alexandria" charset="0"/>
                <a:cs typeface="Alexandria" charset="0"/>
              </a:rPr>
              <a:t>Budgetary Planning</a:t>
            </a:r>
          </a:p>
        </p:txBody>
      </p:sp>
      <p:sp>
        <p:nvSpPr>
          <p:cNvPr id="46" name="TextBox 45"/>
          <p:cNvSpPr txBox="1"/>
          <p:nvPr/>
        </p:nvSpPr>
        <p:spPr>
          <a:xfrm>
            <a:off x="287254" y="4262735"/>
            <a:ext cx="1164101" cy="461665"/>
          </a:xfrm>
          <a:prstGeom prst="rect">
            <a:avLst/>
          </a:prstGeom>
          <a:noFill/>
        </p:spPr>
        <p:txBody>
          <a:bodyPr wrap="none" rtlCol="0">
            <a:spAutoFit/>
          </a:bodyPr>
          <a:lstStyle/>
          <a:p>
            <a:pPr defTabSz="342900"/>
            <a:r>
              <a:rPr lang="en-US" sz="2400" b="1" u="sng" dirty="0">
                <a:solidFill>
                  <a:prstClr val="black"/>
                </a:solidFill>
                <a:latin typeface="Sakkal Majalla" panose="02000000000000000000" pitchFamily="2" charset="-78"/>
                <a:ea typeface="Calibri" panose="020F0502020204030204" pitchFamily="34" charset="0"/>
              </a:rPr>
              <a:t>MGM341</a:t>
            </a:r>
            <a:endParaRPr lang="en-US" sz="2800" dirty="0">
              <a:solidFill>
                <a:prstClr val="black"/>
              </a:solidFill>
              <a:latin typeface="Alexandria" charset="0"/>
              <a:cs typeface="Alexandria" charset="0"/>
            </a:endParaRPr>
          </a:p>
        </p:txBody>
      </p:sp>
      <p:sp>
        <p:nvSpPr>
          <p:cNvPr id="14" name="Oval 13"/>
          <p:cNvSpPr/>
          <p:nvPr/>
        </p:nvSpPr>
        <p:spPr>
          <a:xfrm>
            <a:off x="4650257" y="616744"/>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42900"/>
            <a:endParaRPr lang="en-US" sz="1350">
              <a:solidFill>
                <a:prstClr val="white"/>
              </a:solidFill>
              <a:latin typeface="Calibri" panose="020F0502020204030204"/>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63" y="1059490"/>
            <a:ext cx="2215991" cy="10347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7A7855D-B034-79E6-7D25-05C0201EB578}"/>
              </a:ext>
            </a:extLst>
          </p:cNvPr>
          <p:cNvPicPr>
            <a:picLocks noChangeAspect="1"/>
          </p:cNvPicPr>
          <p:nvPr/>
        </p:nvPicPr>
        <p:blipFill>
          <a:blip r:embed="rId2"/>
          <a:stretch>
            <a:fillRect/>
          </a:stretch>
        </p:blipFill>
        <p:spPr>
          <a:xfrm>
            <a:off x="0" y="6844"/>
            <a:ext cx="9144000" cy="6844311"/>
          </a:xfrm>
          <a:prstGeom prst="rect">
            <a:avLst/>
          </a:prstGeom>
        </p:spPr>
      </p:pic>
      <p:sp>
        <p:nvSpPr>
          <p:cNvPr id="2" name="Title 1"/>
          <p:cNvSpPr>
            <a:spLocks noGrp="1"/>
          </p:cNvSpPr>
          <p:nvPr>
            <p:ph type="title"/>
          </p:nvPr>
        </p:nvSpPr>
        <p:spPr>
          <a:xfrm>
            <a:off x="304800" y="762000"/>
            <a:ext cx="8534400" cy="646331"/>
          </a:xfrm>
          <a:prstGeom prst="rect">
            <a:avLst/>
          </a:prstGeom>
        </p:spPr>
        <p:txBody>
          <a:bodyPr>
            <a:spAutoFit/>
          </a:bodyPr>
          <a:lstStyle/>
          <a:p>
            <a:r>
              <a:rPr lang="en-US" b="1" dirty="0">
                <a:ea typeface="Source Sans Pro" charset="0"/>
              </a:rPr>
              <a:t>Budgetary Planning</a:t>
            </a:r>
          </a:p>
        </p:txBody>
      </p:sp>
      <p:sp>
        <p:nvSpPr>
          <p:cNvPr id="4" name="COB/LO"/>
          <p:cNvSpPr>
            <a:spLocks noGrp="1"/>
          </p:cNvSpPr>
          <p:nvPr>
            <p:ph sz="quarter" idx="14"/>
          </p:nvPr>
        </p:nvSpPr>
        <p:spPr>
          <a:xfrm>
            <a:off x="304800" y="1689802"/>
            <a:ext cx="8534400" cy="4177598"/>
          </a:xfrm>
        </p:spPr>
        <p:txBody>
          <a:bodyPr/>
          <a:lstStyle/>
          <a:p>
            <a:pPr lvl="1">
              <a:lnSpc>
                <a:spcPct val="100000"/>
              </a:lnSpc>
              <a:spcBef>
                <a:spcPts val="1200"/>
              </a:spcBef>
            </a:pPr>
            <a:r>
              <a:rPr lang="en-US" sz="3200" b="1" dirty="0"/>
              <a:t>Learning Objectives</a:t>
            </a:r>
          </a:p>
          <a:p>
            <a:pPr marL="803275" lvl="1" indent="-803275">
              <a:lnSpc>
                <a:spcPct val="100000"/>
              </a:lnSpc>
              <a:spcBef>
                <a:spcPts val="1200"/>
              </a:spcBef>
            </a:pPr>
            <a:r>
              <a:rPr lang="en-US" sz="2400" b="1" dirty="0">
                <a:solidFill>
                  <a:srgbClr val="990000"/>
                </a:solidFill>
              </a:rPr>
              <a:t>LO 1</a:t>
            </a:r>
            <a:r>
              <a:rPr lang="en-US" sz="2400" dirty="0">
                <a:solidFill>
                  <a:schemeClr val="tx1"/>
                </a:solidFill>
              </a:rPr>
              <a:t>	</a:t>
            </a:r>
            <a:r>
              <a:rPr lang="en-US" sz="2400" b="1" dirty="0">
                <a:solidFill>
                  <a:schemeClr val="tx1"/>
                </a:solidFill>
              </a:rPr>
              <a:t>State the budget concept , benefits ,and the components of the master budget</a:t>
            </a:r>
            <a:r>
              <a:rPr lang="en-US" sz="2400" dirty="0">
                <a:solidFill>
                  <a:schemeClr val="tx1"/>
                </a:solidFill>
              </a:rPr>
              <a:t>.</a:t>
            </a:r>
          </a:p>
          <a:p>
            <a:pPr marL="803275" lvl="1" indent="-803275">
              <a:lnSpc>
                <a:spcPct val="100000"/>
              </a:lnSpc>
              <a:spcBef>
                <a:spcPts val="1200"/>
              </a:spcBef>
            </a:pPr>
            <a:r>
              <a:rPr lang="en-US" sz="2400" b="1" dirty="0">
                <a:solidFill>
                  <a:srgbClr val="990000"/>
                </a:solidFill>
              </a:rPr>
              <a:t>LO 2 </a:t>
            </a:r>
            <a:r>
              <a:rPr lang="en-US" sz="2400" dirty="0">
                <a:solidFill>
                  <a:schemeClr val="tx1"/>
                </a:solidFill>
              </a:rPr>
              <a:t>	</a:t>
            </a:r>
            <a:r>
              <a:rPr lang="en-US" sz="2400" b="1" dirty="0">
                <a:solidFill>
                  <a:schemeClr val="tx1"/>
                </a:solidFill>
              </a:rPr>
              <a:t>Prepare budgets for sales, production, and direct materials.</a:t>
            </a:r>
          </a:p>
          <a:p>
            <a:pPr marL="803275" lvl="1" indent="-803275">
              <a:lnSpc>
                <a:spcPct val="100000"/>
              </a:lnSpc>
              <a:spcBef>
                <a:spcPts val="1200"/>
              </a:spcBef>
            </a:pPr>
            <a:r>
              <a:rPr lang="en-US" sz="2400" b="1" dirty="0">
                <a:solidFill>
                  <a:srgbClr val="990000"/>
                </a:solidFill>
              </a:rPr>
              <a:t>LO 3 	</a:t>
            </a:r>
            <a:r>
              <a:rPr lang="en-US" sz="2400" b="1" dirty="0">
                <a:solidFill>
                  <a:schemeClr val="tx1"/>
                </a:solidFill>
              </a:rPr>
              <a:t>Prepare budgets for direct labor, manufacturing overhead , and and selling and administrative expenses.</a:t>
            </a:r>
          </a:p>
          <a:p>
            <a:pPr marL="803275" indent="-803275">
              <a:lnSpc>
                <a:spcPct val="100000"/>
              </a:lnSpc>
              <a:spcBef>
                <a:spcPts val="1200"/>
              </a:spcBef>
            </a:pPr>
            <a:r>
              <a:rPr lang="en-US" sz="2400" b="1" dirty="0">
                <a:solidFill>
                  <a:srgbClr val="990000"/>
                </a:solidFill>
              </a:rPr>
              <a:t>LO 4 	</a:t>
            </a:r>
            <a:r>
              <a:rPr lang="en-GB" sz="2400" b="1" dirty="0"/>
              <a:t>Prepare a cash budget</a:t>
            </a:r>
            <a:endParaRPr lang="en-US" sz="2400" b="1" dirty="0"/>
          </a:p>
          <a:p>
            <a:pPr marL="803275" indent="-803275">
              <a:lnSpc>
                <a:spcPct val="100000"/>
              </a:lnSpc>
              <a:spcBef>
                <a:spcPts val="1200"/>
              </a:spcBef>
            </a:pPr>
            <a:r>
              <a:rPr lang="en-US" sz="2400" b="1" dirty="0">
                <a:solidFill>
                  <a:srgbClr val="990000"/>
                </a:solidFill>
              </a:rPr>
              <a:t>LO 5 	</a:t>
            </a:r>
            <a:r>
              <a:rPr lang="en-US" sz="2400" b="1" dirty="0"/>
              <a:t>Apply budgeting principles to non-manufacturing companies.</a:t>
            </a:r>
          </a:p>
          <a:p>
            <a:pPr>
              <a:lnSpc>
                <a:spcPct val="100000"/>
              </a:lnSpc>
              <a:spcBef>
                <a:spcPts val="1200"/>
              </a:spcBef>
            </a:pPr>
            <a:endParaRPr lang="en-US" sz="7200" dirty="0">
              <a:solidFill>
                <a:schemeClr val="accent2"/>
              </a:solidFill>
            </a:endParaRPr>
          </a:p>
          <a:p>
            <a:pPr>
              <a:lnSpc>
                <a:spcPct val="100000"/>
              </a:lnSpc>
              <a:spcBef>
                <a:spcPts val="1200"/>
              </a:spcBef>
            </a:pPr>
            <a:endParaRPr lang="en-US" sz="2400" dirty="0">
              <a:solidFill>
                <a:schemeClr val="accent2"/>
              </a:solidFill>
            </a:endParaRPr>
          </a:p>
          <a:p>
            <a:pPr>
              <a:lnSpc>
                <a:spcPct val="100000"/>
              </a:lnSpc>
              <a:spcBef>
                <a:spcPts val="1200"/>
              </a:spcBef>
            </a:pPr>
            <a:endParaRPr lang="en-US" sz="7200" dirty="0"/>
          </a:p>
          <a:p>
            <a:pPr>
              <a:lnSpc>
                <a:spcPct val="100000"/>
              </a:lnSpc>
              <a:spcBef>
                <a:spcPts val="1200"/>
              </a:spcBef>
            </a:pPr>
            <a:endParaRPr lang="en-US" sz="2400" dirty="0">
              <a:solidFill>
                <a:schemeClr val="tx1"/>
              </a:solidFill>
            </a:endParaRPr>
          </a:p>
        </p:txBody>
      </p:sp>
      <p:sp>
        <p:nvSpPr>
          <p:cNvPr id="6" name="Slide Number Placeholder "/>
          <p:cNvSpPr>
            <a:spLocks noGrp="1"/>
          </p:cNvSpPr>
          <p:nvPr>
            <p:ph type="sldNum" sz="quarter" idx="10"/>
          </p:nvPr>
        </p:nvSpPr>
        <p:spPr/>
        <p:txBody>
          <a:bodyPr/>
          <a:lstStyle/>
          <a:p>
            <a:fld id="{67B19427-F580-D146-B60E-4CADEE75497F}" type="slidenum">
              <a:rPr lang="en-US" smtClean="0"/>
              <a:pPr/>
              <a:t>2</a:t>
            </a:fld>
            <a:endParaRPr lang="en-US" dirty="0"/>
          </a:p>
        </p:txBody>
      </p:sp>
      <p:sp>
        <p:nvSpPr>
          <p:cNvPr id="5" name="TextBox 4">
            <a:extLst>
              <a:ext uri="{FF2B5EF4-FFF2-40B4-BE49-F238E27FC236}">
                <a16:creationId xmlns:a16="http://schemas.microsoft.com/office/drawing/2014/main" id="{E6A21BA5-E629-393C-163F-8280D6304990}"/>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687315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C1B9824-D968-425D-2E02-BDEB0062BEE7}"/>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682038" cy="577081"/>
          </a:xfrm>
          <a:prstGeom prst="rect">
            <a:avLst/>
          </a:prstGeom>
        </p:spPr>
        <p:txBody>
          <a:bodyPr wrap="square">
            <a:spAutoFit/>
          </a:bodyPr>
          <a:lstStyle/>
          <a:p>
            <a:r>
              <a:rPr lang="en-GB" sz="3500" b="1" dirty="0">
                <a:solidFill>
                  <a:schemeClr val="accent1"/>
                </a:solidFill>
                <a:latin typeface="Calibri" panose="020F0502020204030204" pitchFamily="34" charset="0"/>
                <a:ea typeface="Source Sans Pro" charset="0"/>
                <a:cs typeface="Calibri" panose="020F0502020204030204" pitchFamily="34" charset="0"/>
              </a:rPr>
              <a:t>Effective Budgeting and the Master Budget</a:t>
            </a:r>
          </a:p>
        </p:txBody>
      </p:sp>
      <p:sp>
        <p:nvSpPr>
          <p:cNvPr id="6" name="Slide Number Placeholder "/>
          <p:cNvSpPr>
            <a:spLocks noGrp="1"/>
          </p:cNvSpPr>
          <p:nvPr>
            <p:ph type="sldNum" sz="quarter" idx="10"/>
          </p:nvPr>
        </p:nvSpPr>
        <p:spPr/>
        <p:txBody>
          <a:bodyPr/>
          <a:lstStyle/>
          <a:p>
            <a:fld id="{67B19427-F580-D146-B60E-4CADEE75497F}" type="slidenum">
              <a:rPr lang="en-US" smtClean="0"/>
              <a:pPr/>
              <a:t>3</a:t>
            </a:fld>
            <a:endParaRPr lang="en-US" dirty="0"/>
          </a:p>
        </p:txBody>
      </p:sp>
      <p:sp>
        <p:nvSpPr>
          <p:cNvPr id="7" name="LOBL"/>
          <p:cNvSpPr>
            <a:spLocks noGrp="1"/>
          </p:cNvSpPr>
          <p:nvPr>
            <p:ph sz="quarter" idx="4294967295"/>
          </p:nvPr>
        </p:nvSpPr>
        <p:spPr>
          <a:xfrm>
            <a:off x="310776" y="1447800"/>
            <a:ext cx="8534400" cy="4191000"/>
          </a:xfrm>
          <a:prstGeom prst="rect">
            <a:avLst/>
          </a:prstGeom>
        </p:spPr>
        <p:txBody>
          <a:bodyPr/>
          <a:lstStyle/>
          <a:p>
            <a:pPr marL="0" indent="0">
              <a:lnSpc>
                <a:spcPct val="100000"/>
              </a:lnSpc>
              <a:spcBef>
                <a:spcPts val="1200"/>
              </a:spcBef>
              <a:buClr>
                <a:schemeClr val="accent2"/>
              </a:buClr>
              <a:buNone/>
            </a:pPr>
            <a:r>
              <a:rPr lang="en-US" altLang="en-US" b="1" dirty="0">
                <a:solidFill>
                  <a:srgbClr val="0000CC"/>
                </a:solidFill>
              </a:rPr>
              <a:t>Budget: </a:t>
            </a:r>
            <a:r>
              <a:rPr lang="en-GB" altLang="en-US" dirty="0"/>
              <a:t>a formal written statement of management’s plans for a specified future time period, expressed in financial terms.</a:t>
            </a:r>
            <a:endParaRPr lang="en-US" altLang="en-US" dirty="0"/>
          </a:p>
          <a:p>
            <a:pPr marL="574675" lvl="1" indent="-342900">
              <a:lnSpc>
                <a:spcPct val="100000"/>
              </a:lnSpc>
              <a:spcBef>
                <a:spcPts val="1200"/>
              </a:spcBef>
              <a:buClr>
                <a:srgbClr val="800000"/>
              </a:buClr>
              <a:buSzPct val="100000"/>
            </a:pPr>
            <a:r>
              <a:rPr lang="en-GB" altLang="en-US" sz="2800" dirty="0"/>
              <a:t>Primary method of </a:t>
            </a:r>
            <a:r>
              <a:rPr lang="en-GB" altLang="en-US" sz="2800" b="1" dirty="0"/>
              <a:t>communicating</a:t>
            </a:r>
            <a:r>
              <a:rPr lang="en-GB" altLang="en-US" sz="2800" dirty="0"/>
              <a:t> agreed-upon objectives throughout the organization.</a:t>
            </a:r>
            <a:endParaRPr lang="en-US" altLang="en-US" sz="2800" dirty="0"/>
          </a:p>
          <a:p>
            <a:pPr marL="574675" lvl="1" indent="-342900">
              <a:lnSpc>
                <a:spcPct val="100000"/>
              </a:lnSpc>
              <a:spcBef>
                <a:spcPts val="1200"/>
              </a:spcBef>
              <a:buClr>
                <a:srgbClr val="800000"/>
              </a:buClr>
              <a:buSzPct val="100000"/>
            </a:pPr>
            <a:r>
              <a:rPr lang="en-US" altLang="en-US" sz="2800" dirty="0"/>
              <a:t>Promotes </a:t>
            </a:r>
            <a:r>
              <a:rPr lang="en-US" altLang="en-US" sz="2800" b="1" dirty="0"/>
              <a:t>efficiency</a:t>
            </a:r>
            <a:r>
              <a:rPr lang="en-US" altLang="en-US" sz="2800" dirty="0"/>
              <a:t>.</a:t>
            </a:r>
          </a:p>
          <a:p>
            <a:pPr marL="574675" lvl="1" indent="-342900">
              <a:lnSpc>
                <a:spcPct val="100000"/>
              </a:lnSpc>
              <a:spcBef>
                <a:spcPts val="1200"/>
              </a:spcBef>
              <a:buClr>
                <a:srgbClr val="800000"/>
              </a:buClr>
              <a:buSzPct val="100000"/>
            </a:pPr>
            <a:r>
              <a:rPr lang="en-US" altLang="en-US" sz="2800" b="1" dirty="0"/>
              <a:t>Control device </a:t>
            </a:r>
            <a:r>
              <a:rPr lang="en-US" altLang="en-US" sz="2800" dirty="0"/>
              <a:t>- important basis for performance  evaluation once adopted</a:t>
            </a:r>
          </a:p>
          <a:p>
            <a:pPr marL="292608" indent="-292608">
              <a:lnSpc>
                <a:spcPct val="100000"/>
              </a:lnSpc>
              <a:spcBef>
                <a:spcPts val="1200"/>
              </a:spcBef>
              <a:buClr>
                <a:schemeClr val="accent2"/>
              </a:buClr>
              <a:buFont typeface="Arial" charset="0"/>
            </a:pPr>
            <a:endParaRPr lang="en-US" dirty="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D73F354A-15B8-B8DB-D339-5533491D84F5}"/>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1670702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9F27E1-E133-41DA-8BD4-B1EADC84A697}"/>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The Benefits of Budgeting</a:t>
            </a:r>
          </a:p>
        </p:txBody>
      </p:sp>
      <p:sp>
        <p:nvSpPr>
          <p:cNvPr id="6" name="Slide Number Placeholder "/>
          <p:cNvSpPr>
            <a:spLocks noGrp="1"/>
          </p:cNvSpPr>
          <p:nvPr>
            <p:ph type="sldNum" sz="quarter" idx="10"/>
          </p:nvPr>
        </p:nvSpPr>
        <p:spPr/>
        <p:txBody>
          <a:bodyPr/>
          <a:lstStyle/>
          <a:p>
            <a:fld id="{67B19427-F580-D146-B60E-4CADEE75497F}" type="slidenum">
              <a:rPr lang="en-US" smtClean="0"/>
              <a:pPr/>
              <a:t>4</a:t>
            </a:fld>
            <a:endParaRPr lang="en-US" dirty="0"/>
          </a:p>
        </p:txBody>
      </p:sp>
      <p:sp>
        <p:nvSpPr>
          <p:cNvPr id="7" name="LOBL"/>
          <p:cNvSpPr>
            <a:spLocks noGrp="1"/>
          </p:cNvSpPr>
          <p:nvPr>
            <p:ph sz="quarter" idx="4294967295"/>
          </p:nvPr>
        </p:nvSpPr>
        <p:spPr>
          <a:xfrm>
            <a:off x="310776" y="2057400"/>
            <a:ext cx="8534400" cy="3581400"/>
          </a:xfrm>
          <a:prstGeom prst="rect">
            <a:avLst/>
          </a:prstGeom>
        </p:spPr>
        <p:txBody>
          <a:bodyPr/>
          <a:lstStyle/>
          <a:p>
            <a:pPr marL="736600" indent="-514350">
              <a:spcBef>
                <a:spcPts val="900"/>
              </a:spcBef>
              <a:buFont typeface="+mj-lt"/>
              <a:buAutoNum type="arabicPeriod"/>
            </a:pPr>
            <a:r>
              <a:rPr lang="en-US" altLang="en-US" sz="2400" dirty="0"/>
              <a:t>Requires all levels of management to </a:t>
            </a:r>
            <a:r>
              <a:rPr lang="en-US" altLang="en-US" sz="2400" b="1" dirty="0"/>
              <a:t>plan ahead.</a:t>
            </a:r>
          </a:p>
          <a:p>
            <a:pPr marL="736600" indent="-514350">
              <a:spcBef>
                <a:spcPts val="900"/>
              </a:spcBef>
              <a:buFont typeface="+mj-lt"/>
              <a:buAutoNum type="arabicPeriod"/>
            </a:pPr>
            <a:r>
              <a:rPr lang="en-US" altLang="en-US" sz="2400" dirty="0"/>
              <a:t>Provides </a:t>
            </a:r>
            <a:r>
              <a:rPr lang="en-US" altLang="en-US" sz="2400" b="1" dirty="0"/>
              <a:t>definite</a:t>
            </a:r>
            <a:r>
              <a:rPr lang="en-US" altLang="en-US" sz="2400" dirty="0"/>
              <a:t> </a:t>
            </a:r>
            <a:r>
              <a:rPr lang="en-US" altLang="en-US" sz="2400" b="1" dirty="0"/>
              <a:t>objectives</a:t>
            </a:r>
            <a:r>
              <a:rPr lang="en-US" altLang="en-US" sz="2400" dirty="0"/>
              <a:t> for evaluating performance.</a:t>
            </a:r>
          </a:p>
          <a:p>
            <a:pPr marL="736600" indent="-514350">
              <a:spcBef>
                <a:spcPts val="900"/>
              </a:spcBef>
              <a:buFont typeface="+mj-lt"/>
              <a:buAutoNum type="arabicPeriod"/>
            </a:pPr>
            <a:r>
              <a:rPr lang="en-US" altLang="en-US" sz="2400" dirty="0"/>
              <a:t>Creates an </a:t>
            </a:r>
            <a:r>
              <a:rPr lang="en-US" altLang="en-US" sz="2400" b="1" dirty="0"/>
              <a:t>early</a:t>
            </a:r>
            <a:r>
              <a:rPr lang="en-US" altLang="en-US" sz="2400" dirty="0"/>
              <a:t> </a:t>
            </a:r>
            <a:r>
              <a:rPr lang="en-US" altLang="en-US" sz="2400" b="1" dirty="0"/>
              <a:t>warning</a:t>
            </a:r>
            <a:r>
              <a:rPr lang="en-US" altLang="en-US" sz="2400" dirty="0"/>
              <a:t> </a:t>
            </a:r>
            <a:r>
              <a:rPr lang="en-US" altLang="en-US" sz="2400" b="1" dirty="0"/>
              <a:t>system</a:t>
            </a:r>
            <a:r>
              <a:rPr lang="en-US" altLang="en-US" sz="2400" dirty="0"/>
              <a:t> for potential problems.</a:t>
            </a:r>
          </a:p>
          <a:p>
            <a:pPr marL="736600" indent="-514350">
              <a:spcBef>
                <a:spcPts val="900"/>
              </a:spcBef>
              <a:buFont typeface="+mj-lt"/>
              <a:buAutoNum type="arabicPeriod"/>
            </a:pPr>
            <a:r>
              <a:rPr lang="en-US" altLang="en-US" sz="2400" dirty="0"/>
              <a:t>Facilitates </a:t>
            </a:r>
            <a:r>
              <a:rPr lang="en-US" altLang="en-US" sz="2400" b="1" dirty="0"/>
              <a:t>coordination</a:t>
            </a:r>
            <a:r>
              <a:rPr lang="en-US" altLang="en-US" sz="2400" dirty="0"/>
              <a:t> </a:t>
            </a:r>
            <a:r>
              <a:rPr lang="en-US" altLang="en-US" sz="2400" b="1" dirty="0"/>
              <a:t>of</a:t>
            </a:r>
            <a:r>
              <a:rPr lang="en-US" altLang="en-US" sz="2400" dirty="0"/>
              <a:t> </a:t>
            </a:r>
            <a:r>
              <a:rPr lang="en-US" altLang="en-US" sz="2400" b="1" dirty="0"/>
              <a:t>activities</a:t>
            </a:r>
            <a:r>
              <a:rPr lang="en-US" altLang="en-US" sz="2400" dirty="0"/>
              <a:t> within the business.</a:t>
            </a:r>
          </a:p>
          <a:p>
            <a:pPr marL="736600" indent="-514350">
              <a:spcBef>
                <a:spcPts val="900"/>
              </a:spcBef>
              <a:buFont typeface="+mj-lt"/>
              <a:buAutoNum type="arabicPeriod"/>
            </a:pPr>
            <a:r>
              <a:rPr lang="en-US" altLang="en-US" sz="2400" dirty="0"/>
              <a:t>Results in greater </a:t>
            </a:r>
            <a:r>
              <a:rPr lang="en-US" altLang="en-US" sz="2400" b="1" dirty="0"/>
              <a:t>management</a:t>
            </a:r>
            <a:r>
              <a:rPr lang="en-US" altLang="en-US" sz="2400" dirty="0"/>
              <a:t> </a:t>
            </a:r>
            <a:r>
              <a:rPr lang="en-US" altLang="en-US" sz="2400" b="1" dirty="0"/>
              <a:t>awareness</a:t>
            </a:r>
            <a:r>
              <a:rPr lang="en-US" altLang="en-US" sz="2400" dirty="0"/>
              <a:t> of the entity’s overall operations.</a:t>
            </a:r>
          </a:p>
          <a:p>
            <a:pPr marL="736600" indent="-514350">
              <a:spcBef>
                <a:spcPts val="900"/>
              </a:spcBef>
              <a:buFont typeface="+mj-lt"/>
              <a:buAutoNum type="arabicPeriod"/>
            </a:pPr>
            <a:r>
              <a:rPr lang="en-US" altLang="en-US" sz="2400" dirty="0"/>
              <a:t>It </a:t>
            </a:r>
            <a:r>
              <a:rPr lang="en-US" altLang="en-US" sz="2400" b="1" dirty="0"/>
              <a:t>motivates</a:t>
            </a:r>
            <a:r>
              <a:rPr lang="en-US" altLang="en-US" sz="2400" dirty="0"/>
              <a:t> </a:t>
            </a:r>
            <a:r>
              <a:rPr lang="en-US" altLang="en-US" sz="2400" b="1" dirty="0"/>
              <a:t>personnel</a:t>
            </a:r>
            <a:r>
              <a:rPr lang="en-US" altLang="en-US" sz="2400" dirty="0"/>
              <a:t> throughout organization to meet planned objectives.</a:t>
            </a:r>
          </a:p>
        </p:txBody>
      </p:sp>
      <p:sp>
        <p:nvSpPr>
          <p:cNvPr id="2" name="Rectangle 1"/>
          <p:cNvSpPr/>
          <p:nvPr/>
        </p:nvSpPr>
        <p:spPr>
          <a:xfrm>
            <a:off x="381000" y="1371600"/>
            <a:ext cx="4463081" cy="553998"/>
          </a:xfrm>
          <a:prstGeom prst="rect">
            <a:avLst/>
          </a:prstGeom>
        </p:spPr>
        <p:txBody>
          <a:bodyPr wrap="none">
            <a:spAutoFit/>
          </a:bodyPr>
          <a:lstStyle/>
          <a:p>
            <a:pPr marL="0" lvl="1" eaLnBrk="0" fontAlgn="base" hangingPunct="0">
              <a:lnSpc>
                <a:spcPct val="125000"/>
              </a:lnSpc>
              <a:spcBef>
                <a:spcPts val="1200"/>
              </a:spcBef>
              <a:spcAft>
                <a:spcPct val="0"/>
              </a:spcAft>
              <a:buClr>
                <a:srgbClr val="800000"/>
              </a:buClr>
              <a:buSzPct val="80000"/>
            </a:pPr>
            <a:r>
              <a:rPr lang="en-US" altLang="en-US" sz="2400" b="1" kern="0" dirty="0">
                <a:solidFill>
                  <a:srgbClr val="000000"/>
                </a:solidFill>
                <a:latin typeface="Liberation Sans" panose="020B0604020202020204" pitchFamily="34" charset="0"/>
              </a:rPr>
              <a:t>Primary benefits </a:t>
            </a:r>
            <a:r>
              <a:rPr lang="en-US" altLang="en-US" sz="2400" kern="0" dirty="0">
                <a:solidFill>
                  <a:srgbClr val="000000"/>
                </a:solidFill>
                <a:latin typeface="Liberation Sans" panose="020B0604020202020204" pitchFamily="34" charset="0"/>
              </a:rPr>
              <a:t>of budgeting:</a:t>
            </a:r>
          </a:p>
        </p:txBody>
      </p:sp>
      <p:sp>
        <p:nvSpPr>
          <p:cNvPr id="4" name="TextBox 3">
            <a:extLst>
              <a:ext uri="{FF2B5EF4-FFF2-40B4-BE49-F238E27FC236}">
                <a16:creationId xmlns:a16="http://schemas.microsoft.com/office/drawing/2014/main" id="{41AAF833-E09C-95C4-BC90-C3E4C44F6DAD}"/>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13501596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184F380-D50E-6C52-62F8-2A960221FF20}"/>
              </a:ext>
            </a:extLst>
          </p:cNvPr>
          <p:cNvPicPr>
            <a:picLocks noChangeAspect="1"/>
          </p:cNvPicPr>
          <p:nvPr/>
        </p:nvPicPr>
        <p:blipFill>
          <a:blip r:embed="rId3"/>
          <a:stretch>
            <a:fillRect/>
          </a:stretch>
        </p:blipFill>
        <p:spPr>
          <a:xfrm>
            <a:off x="0" y="6844"/>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5</a:t>
            </a:fld>
            <a:endParaRPr lang="en-US" dirty="0"/>
          </a:p>
        </p:txBody>
      </p:sp>
      <p:sp>
        <p:nvSpPr>
          <p:cNvPr id="7" name="LOBL"/>
          <p:cNvSpPr>
            <a:spLocks noGrp="1"/>
          </p:cNvSpPr>
          <p:nvPr>
            <p:ph sz="quarter" idx="4294967295"/>
          </p:nvPr>
        </p:nvSpPr>
        <p:spPr>
          <a:xfrm>
            <a:off x="310776" y="2076450"/>
            <a:ext cx="8534400" cy="3581400"/>
          </a:xfrm>
          <a:prstGeom prst="rect">
            <a:avLst/>
          </a:prstGeom>
        </p:spPr>
        <p:txBody>
          <a:bodyPr/>
          <a:lstStyle/>
          <a:p>
            <a:pPr marL="0" indent="0">
              <a:lnSpc>
                <a:spcPct val="100000"/>
              </a:lnSpc>
              <a:spcBef>
                <a:spcPts val="1200"/>
              </a:spcBef>
              <a:buFont typeface="Wingdings" pitchFamily="2" charset="2"/>
              <a:buNone/>
            </a:pPr>
            <a:r>
              <a:rPr lang="en-US" altLang="en-US" sz="2400" dirty="0"/>
              <a:t>Which of the following is not a benefit of budgeting?</a:t>
            </a:r>
          </a:p>
          <a:p>
            <a:pPr marL="914400" indent="-457200">
              <a:lnSpc>
                <a:spcPct val="100000"/>
              </a:lnSpc>
              <a:spcBef>
                <a:spcPts val="1200"/>
              </a:spcBef>
              <a:buClrTx/>
              <a:buSzPct val="100000"/>
              <a:buFont typeface="Wingdings" pitchFamily="2" charset="2"/>
              <a:buAutoNum type="alphaLcPeriod"/>
            </a:pPr>
            <a:r>
              <a:rPr lang="en-US" altLang="en-US" sz="2400" dirty="0"/>
              <a:t>Management can plan ahead.</a:t>
            </a:r>
          </a:p>
          <a:p>
            <a:pPr marL="914400" indent="-457200">
              <a:lnSpc>
                <a:spcPct val="100000"/>
              </a:lnSpc>
              <a:spcBef>
                <a:spcPts val="1200"/>
              </a:spcBef>
              <a:buClrTx/>
              <a:buSzPct val="100000"/>
              <a:buFont typeface="Wingdings" pitchFamily="2" charset="2"/>
              <a:buAutoNum type="alphaLcPeriod"/>
            </a:pPr>
            <a:r>
              <a:rPr lang="en-US" altLang="en-US" sz="2400" dirty="0"/>
              <a:t>An early warning system is provided for potential problems.</a:t>
            </a:r>
          </a:p>
          <a:p>
            <a:pPr marL="914400" indent="-457200">
              <a:lnSpc>
                <a:spcPct val="100000"/>
              </a:lnSpc>
              <a:spcBef>
                <a:spcPts val="1200"/>
              </a:spcBef>
              <a:buClrTx/>
              <a:buSzPct val="100000"/>
              <a:buFont typeface="Wingdings" pitchFamily="2" charset="2"/>
              <a:buAutoNum type="alphaLcPeriod"/>
            </a:pPr>
            <a:r>
              <a:rPr lang="en-US" altLang="en-US" sz="2400" dirty="0"/>
              <a:t>It enables disciplinary action to be taken at every level of responsibility.</a:t>
            </a:r>
          </a:p>
          <a:p>
            <a:pPr marL="914400" indent="-457200">
              <a:lnSpc>
                <a:spcPct val="100000"/>
              </a:lnSpc>
              <a:spcBef>
                <a:spcPts val="1200"/>
              </a:spcBef>
              <a:buClrTx/>
              <a:buSzPct val="100000"/>
              <a:buFont typeface="Wingdings" pitchFamily="2" charset="2"/>
              <a:buAutoNum type="alphaLcPeriod"/>
            </a:pPr>
            <a:r>
              <a:rPr lang="en-US" altLang="en-US" sz="2400" dirty="0"/>
              <a:t>The coordination of activities is facilitated.</a:t>
            </a:r>
          </a:p>
        </p:txBody>
      </p:sp>
      <p:sp>
        <p:nvSpPr>
          <p:cNvPr id="9" name="Notched Right Arrow 8"/>
          <p:cNvSpPr/>
          <p:nvPr/>
        </p:nvSpPr>
        <p:spPr bwMode="auto">
          <a:xfrm>
            <a:off x="228600" y="3674328"/>
            <a:ext cx="554182" cy="457200"/>
          </a:xfrm>
          <a:prstGeom prst="notchedRightArrow">
            <a:avLst/>
          </a:prstGeom>
          <a:solidFill>
            <a:srgbClr val="006666"/>
          </a:solidFill>
          <a:ln w="28575" cap="sq" cmpd="sng" algn="ctr">
            <a:solidFill>
              <a:schemeClr val="tx1"/>
            </a:solid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Calibri" panose="020F0502020204030204" pitchFamily="34" charset="0"/>
            </a:endParaRPr>
          </a:p>
        </p:txBody>
      </p:sp>
      <p:sp>
        <p:nvSpPr>
          <p:cNvPr id="11"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Benefits of </a:t>
            </a:r>
            <a:r>
              <a:rPr lang="en-US" sz="4000" b="1" dirty="0">
                <a:solidFill>
                  <a:srgbClr val="196E78"/>
                </a:solidFill>
                <a:latin typeface="Calibri" panose="020F0502020204030204" pitchFamily="34" charset="0"/>
                <a:ea typeface="Source Sans Pro" charset="0"/>
                <a:cs typeface="Calibri" panose="020F0502020204030204" pitchFamily="34" charset="0"/>
              </a:rPr>
              <a:t>Budgeting</a:t>
            </a:r>
            <a:endParaRPr lang="en-US" b="1" dirty="0">
              <a:solidFill>
                <a:srgbClr val="196E78"/>
              </a:solidFill>
            </a:endParaRPr>
          </a:p>
        </p:txBody>
      </p:sp>
      <p:sp>
        <p:nvSpPr>
          <p:cNvPr id="8" name="Text Box 9"/>
          <p:cNvSpPr txBox="1">
            <a:spLocks noChangeArrowheads="1"/>
          </p:cNvSpPr>
          <p:nvPr/>
        </p:nvSpPr>
        <p:spPr bwMode="auto">
          <a:xfrm>
            <a:off x="304800" y="1427202"/>
            <a:ext cx="43434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rgbClr val="000066"/>
                </a:solidFill>
                <a:latin typeface="Arial"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000" b="1" i="0" u="none" strike="noStrike" kern="0" cap="none" spc="0" normalizeH="0" baseline="0" noProof="0" dirty="0">
                <a:ln>
                  <a:noFill/>
                </a:ln>
                <a:solidFill>
                  <a:schemeClr val="tx1"/>
                </a:solidFill>
                <a:effectLst/>
                <a:uLnTx/>
                <a:uFillTx/>
                <a:latin typeface="Liberation Sans" panose="020B0604020202020204" pitchFamily="34" charset="0"/>
              </a:rPr>
              <a:t>Question</a:t>
            </a:r>
          </a:p>
        </p:txBody>
      </p:sp>
      <p:sp>
        <p:nvSpPr>
          <p:cNvPr id="3" name="TextBox 2">
            <a:extLst>
              <a:ext uri="{FF2B5EF4-FFF2-40B4-BE49-F238E27FC236}">
                <a16:creationId xmlns:a16="http://schemas.microsoft.com/office/drawing/2014/main" id="{9C24B28E-695B-D324-A879-8085AC963AEC}"/>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1643838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5DD9250-4608-4917-0809-12D0C15BB51A}"/>
              </a:ext>
            </a:extLst>
          </p:cNvPr>
          <p:cNvPicPr>
            <a:picLocks noChangeAspect="1"/>
          </p:cNvPicPr>
          <p:nvPr/>
        </p:nvPicPr>
        <p:blipFill>
          <a:blip r:embed="rId3"/>
          <a:stretch>
            <a:fillRect/>
          </a:stretch>
        </p:blipFill>
        <p:spPr>
          <a:xfrm>
            <a:off x="0" y="6844"/>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6</a:t>
            </a:fld>
            <a:endParaRPr lang="en-US" dirty="0"/>
          </a:p>
        </p:txBody>
      </p:sp>
      <p:sp>
        <p:nvSpPr>
          <p:cNvPr id="7" name="LOBL"/>
          <p:cNvSpPr>
            <a:spLocks noGrp="1"/>
          </p:cNvSpPr>
          <p:nvPr>
            <p:ph sz="quarter" idx="4294967295"/>
          </p:nvPr>
        </p:nvSpPr>
        <p:spPr>
          <a:xfrm>
            <a:off x="310776" y="1447800"/>
            <a:ext cx="8604624" cy="4800600"/>
          </a:xfrm>
          <a:prstGeom prst="rect">
            <a:avLst/>
          </a:prstGeom>
        </p:spPr>
        <p:txBody>
          <a:bodyPr/>
          <a:lstStyle/>
          <a:p>
            <a:pPr marL="0" lvl="1" indent="0">
              <a:lnSpc>
                <a:spcPct val="100000"/>
              </a:lnSpc>
              <a:spcBef>
                <a:spcPts val="1000"/>
              </a:spcBef>
              <a:buClr>
                <a:srgbClr val="800000"/>
              </a:buClr>
              <a:buSzPct val="100000"/>
              <a:buNone/>
            </a:pPr>
            <a:r>
              <a:rPr lang="en-US" altLang="en-US" sz="3200" b="1" dirty="0">
                <a:latin typeface="Calibri" panose="020F0502020204030204" pitchFamily="34" charset="0"/>
                <a:ea typeface="Calibri" panose="020F0502020204030204" pitchFamily="34" charset="0"/>
                <a:cs typeface="Calibri" panose="020F0502020204030204" pitchFamily="34" charset="0"/>
              </a:rPr>
              <a:t>Length of the Budget Period</a:t>
            </a:r>
          </a:p>
          <a:p>
            <a:pPr marL="574675" lvl="1" indent="-342900">
              <a:lnSpc>
                <a:spcPct val="100000"/>
              </a:lnSpc>
              <a:spcBef>
                <a:spcPts val="1000"/>
              </a:spcBef>
              <a:buClr>
                <a:srgbClr val="800000"/>
              </a:buClr>
              <a:buSzPct val="100000"/>
            </a:pPr>
            <a:r>
              <a:rPr lang="en-US" altLang="en-US" sz="2600" dirty="0">
                <a:latin typeface="Calibri" panose="020F0502020204030204" pitchFamily="34" charset="0"/>
                <a:ea typeface="Calibri" panose="020F0502020204030204" pitchFamily="34" charset="0"/>
                <a:cs typeface="Calibri" panose="020F0502020204030204" pitchFamily="34" charset="0"/>
              </a:rPr>
              <a:t>May be prepared for </a:t>
            </a:r>
            <a:r>
              <a:rPr lang="en-US" altLang="en-US" sz="2600" b="1" dirty="0">
                <a:latin typeface="Calibri" panose="020F0502020204030204" pitchFamily="34" charset="0"/>
                <a:ea typeface="Calibri" panose="020F0502020204030204" pitchFamily="34" charset="0"/>
                <a:cs typeface="Calibri" panose="020F0502020204030204" pitchFamily="34" charset="0"/>
              </a:rPr>
              <a:t>any period of time.</a:t>
            </a:r>
          </a:p>
          <a:p>
            <a:pPr marL="1143000" lvl="1" indent="-342900">
              <a:lnSpc>
                <a:spcPct val="100000"/>
              </a:lnSpc>
              <a:spcBef>
                <a:spcPts val="1000"/>
              </a:spcBef>
              <a:buClr>
                <a:srgbClr val="800000"/>
              </a:buClr>
              <a:buSzPct val="80000"/>
              <a:buFont typeface="Wingdings" panose="05000000000000000000" pitchFamily="2" charset="2"/>
              <a:buChar char="§"/>
            </a:pPr>
            <a:r>
              <a:rPr lang="en-US" altLang="en-US" sz="2600" dirty="0">
                <a:latin typeface="Calibri" panose="020F0502020204030204" pitchFamily="34" charset="0"/>
                <a:ea typeface="Calibri" panose="020F0502020204030204" pitchFamily="34" charset="0"/>
                <a:cs typeface="Calibri" panose="020F0502020204030204" pitchFamily="34" charset="0"/>
              </a:rPr>
              <a:t>Most common  -  </a:t>
            </a:r>
            <a:r>
              <a:rPr lang="en-US" altLang="en-US" sz="2600" b="1" dirty="0">
                <a:latin typeface="Calibri" panose="020F0502020204030204" pitchFamily="34" charset="0"/>
                <a:ea typeface="Calibri" panose="020F0502020204030204" pitchFamily="34" charset="0"/>
                <a:cs typeface="Calibri" panose="020F0502020204030204" pitchFamily="34" charset="0"/>
              </a:rPr>
              <a:t>one year</a:t>
            </a:r>
            <a:r>
              <a:rPr lang="en-US" altLang="en-US" sz="2600" dirty="0">
                <a:latin typeface="Calibri" panose="020F0502020204030204" pitchFamily="34" charset="0"/>
                <a:ea typeface="Calibri" panose="020F0502020204030204" pitchFamily="34" charset="0"/>
                <a:cs typeface="Calibri" panose="020F0502020204030204" pitchFamily="34" charset="0"/>
              </a:rPr>
              <a:t>.</a:t>
            </a:r>
          </a:p>
          <a:p>
            <a:pPr marL="1143000" lvl="1" indent="-342900">
              <a:lnSpc>
                <a:spcPct val="100000"/>
              </a:lnSpc>
              <a:spcBef>
                <a:spcPts val="1000"/>
              </a:spcBef>
              <a:buClr>
                <a:srgbClr val="800000"/>
              </a:buClr>
              <a:buSzPct val="80000"/>
              <a:buFont typeface="Wingdings" panose="05000000000000000000" pitchFamily="2" charset="2"/>
              <a:buChar char="§"/>
            </a:pPr>
            <a:r>
              <a:rPr lang="en-US" altLang="en-US" sz="2600" dirty="0">
                <a:latin typeface="Calibri" panose="020F0502020204030204" pitchFamily="34" charset="0"/>
                <a:ea typeface="Calibri" panose="020F0502020204030204" pitchFamily="34" charset="0"/>
                <a:cs typeface="Calibri" panose="020F0502020204030204" pitchFamily="34" charset="0"/>
              </a:rPr>
              <a:t>Supplement with monthly and quarterly budgets</a:t>
            </a:r>
          </a:p>
          <a:p>
            <a:pPr marL="1143000" lvl="1" indent="-342900">
              <a:lnSpc>
                <a:spcPct val="100000"/>
              </a:lnSpc>
              <a:spcBef>
                <a:spcPts val="1000"/>
              </a:spcBef>
              <a:buClr>
                <a:srgbClr val="800000"/>
              </a:buClr>
              <a:buSzPct val="80000"/>
              <a:buFont typeface="Wingdings" panose="05000000000000000000" pitchFamily="2" charset="2"/>
              <a:buChar char="§"/>
            </a:pPr>
            <a:r>
              <a:rPr lang="en-US" altLang="en-US" sz="2600" dirty="0">
                <a:latin typeface="Calibri" panose="020F0502020204030204" pitchFamily="34" charset="0"/>
                <a:ea typeface="Calibri" panose="020F0502020204030204" pitchFamily="34" charset="0"/>
                <a:cs typeface="Calibri" panose="020F0502020204030204" pitchFamily="34" charset="0"/>
              </a:rPr>
              <a:t>Different budgets may cover </a:t>
            </a:r>
            <a:r>
              <a:rPr lang="en-US" altLang="en-US" sz="2600" b="1" dirty="0">
                <a:latin typeface="Calibri" panose="020F0502020204030204" pitchFamily="34" charset="0"/>
                <a:ea typeface="Calibri" panose="020F0502020204030204" pitchFamily="34" charset="0"/>
                <a:cs typeface="Calibri" panose="020F0502020204030204" pitchFamily="34" charset="0"/>
              </a:rPr>
              <a:t>different time periods</a:t>
            </a:r>
            <a:r>
              <a:rPr lang="en-US" altLang="en-US" sz="2600" dirty="0">
                <a:latin typeface="Calibri" panose="020F0502020204030204" pitchFamily="34" charset="0"/>
                <a:ea typeface="Calibri" panose="020F0502020204030204" pitchFamily="34" charset="0"/>
                <a:cs typeface="Calibri" panose="020F0502020204030204" pitchFamily="34" charset="0"/>
              </a:rPr>
              <a:t>.</a:t>
            </a:r>
          </a:p>
          <a:p>
            <a:pPr marL="231775" indent="0">
              <a:lnSpc>
                <a:spcPct val="100000"/>
              </a:lnSpc>
              <a:buClr>
                <a:srgbClr val="800000"/>
              </a:buClr>
              <a:buSzPct val="100000"/>
              <a:buNone/>
            </a:pPr>
            <a:endParaRPr lang="en-US" altLang="en-US" sz="2600" dirty="0">
              <a:latin typeface="Calibri" panose="020F0502020204030204" pitchFamily="34" charset="0"/>
              <a:ea typeface="Calibri" panose="020F0502020204030204" pitchFamily="34" charset="0"/>
              <a:cs typeface="Calibri" panose="020F0502020204030204" pitchFamily="34" charset="0"/>
            </a:endParaRPr>
          </a:p>
        </p:txBody>
      </p:sp>
      <p:sp>
        <p:nvSpPr>
          <p:cNvPr id="8" name="Title 2"/>
          <p:cNvSpPr>
            <a:spLocks noGrp="1"/>
          </p:cNvSpPr>
          <p:nvPr>
            <p:ph type="title"/>
          </p:nvPr>
        </p:nvSpPr>
        <p:spPr>
          <a:xfrm>
            <a:off x="304800" y="762001"/>
            <a:ext cx="8534400" cy="646331"/>
          </a:xfrm>
        </p:spPr>
        <p:txBody>
          <a:bodyPr>
            <a:spAutoFit/>
          </a:bodyPr>
          <a:lstStyle/>
          <a:p>
            <a:r>
              <a:rPr lang="en-US" b="1" dirty="0">
                <a:ea typeface="Source Sans Pro" charset="0"/>
              </a:rPr>
              <a:t>Essentials of Effective Budgeting</a:t>
            </a:r>
            <a:endParaRPr lang="en-US" b="1" dirty="0"/>
          </a:p>
        </p:txBody>
      </p:sp>
      <p:sp>
        <p:nvSpPr>
          <p:cNvPr id="3" name="TextBox 2">
            <a:extLst>
              <a:ext uri="{FF2B5EF4-FFF2-40B4-BE49-F238E27FC236}">
                <a16:creationId xmlns:a16="http://schemas.microsoft.com/office/drawing/2014/main" id="{0E7425EC-B0C9-64C1-3921-B0CA004C4696}"/>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3781391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2CFD1A7-93DC-4483-0AAA-FD0EDD9EF767}"/>
              </a:ext>
            </a:extLst>
          </p:cNvPr>
          <p:cNvPicPr>
            <a:picLocks noChangeAspect="1"/>
          </p:cNvPicPr>
          <p:nvPr/>
        </p:nvPicPr>
        <p:blipFill>
          <a:blip r:embed="rId3"/>
          <a:stretch>
            <a:fillRect/>
          </a:stretch>
        </p:blipFill>
        <p:spPr>
          <a:xfrm>
            <a:off x="0" y="6844"/>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7</a:t>
            </a:fld>
            <a:endParaRPr lang="en-US" dirty="0"/>
          </a:p>
        </p:txBody>
      </p:sp>
      <p:sp>
        <p:nvSpPr>
          <p:cNvPr id="8" name="Title 2"/>
          <p:cNvSpPr>
            <a:spLocks noGrp="1"/>
          </p:cNvSpPr>
          <p:nvPr>
            <p:ph type="title"/>
          </p:nvPr>
        </p:nvSpPr>
        <p:spPr>
          <a:xfrm>
            <a:off x="304800" y="762001"/>
            <a:ext cx="8534400" cy="646331"/>
          </a:xfrm>
        </p:spPr>
        <p:txBody>
          <a:bodyPr>
            <a:spAutoFit/>
          </a:bodyPr>
          <a:lstStyle/>
          <a:p>
            <a:r>
              <a:rPr lang="en-US" b="1" dirty="0">
                <a:ea typeface="Source Sans Pro" charset="0"/>
              </a:rPr>
              <a:t>Essentials of Effective Budgeting</a:t>
            </a:r>
            <a:endParaRPr lang="en-US" b="1" dirty="0"/>
          </a:p>
        </p:txBody>
      </p:sp>
      <p:sp>
        <p:nvSpPr>
          <p:cNvPr id="9" name="LOBL"/>
          <p:cNvSpPr>
            <a:spLocks noGrp="1"/>
          </p:cNvSpPr>
          <p:nvPr>
            <p:ph sz="quarter" idx="4294967295"/>
          </p:nvPr>
        </p:nvSpPr>
        <p:spPr>
          <a:xfrm>
            <a:off x="767976" y="1905000"/>
            <a:ext cx="7690224" cy="4419600"/>
          </a:xfrm>
          <a:prstGeom prst="rect">
            <a:avLst/>
          </a:prstGeom>
        </p:spPr>
        <p:txBody>
          <a:bodyPr/>
          <a:lstStyle/>
          <a:p>
            <a:pPr marL="0" lvl="1" indent="0">
              <a:lnSpc>
                <a:spcPct val="100000"/>
              </a:lnSpc>
              <a:spcBef>
                <a:spcPts val="1200"/>
              </a:spcBef>
              <a:buClr>
                <a:srgbClr val="800000"/>
              </a:buClr>
              <a:buSzPct val="100000"/>
              <a:buNone/>
            </a:pPr>
            <a:r>
              <a:rPr lang="en-US" altLang="en-US" sz="2600" dirty="0">
                <a:ea typeface="Calibri" panose="020F0502020204030204" pitchFamily="34" charset="0"/>
                <a:cs typeface="Calibri" panose="020F0502020204030204" pitchFamily="34" charset="0"/>
              </a:rPr>
              <a:t>Factors considered in Sales Forecasting:</a:t>
            </a:r>
          </a:p>
          <a:p>
            <a:pPr marL="969963" lvl="1" indent="-512763">
              <a:lnSpc>
                <a:spcPct val="100000"/>
              </a:lnSpc>
              <a:spcBef>
                <a:spcPts val="1200"/>
              </a:spcBef>
              <a:buSzPct val="100000"/>
              <a:buFont typeface="+mj-lt"/>
              <a:buAutoNum type="arabicPeriod"/>
            </a:pPr>
            <a:r>
              <a:rPr lang="en-US" altLang="en-US" sz="2600" dirty="0">
                <a:ea typeface="Calibri" panose="020F0502020204030204" pitchFamily="34" charset="0"/>
                <a:cs typeface="Calibri" panose="020F0502020204030204" pitchFamily="34" charset="0"/>
              </a:rPr>
              <a:t>General economic conditions </a:t>
            </a:r>
          </a:p>
          <a:p>
            <a:pPr marL="969963" lvl="1" indent="-512763">
              <a:lnSpc>
                <a:spcPct val="100000"/>
              </a:lnSpc>
              <a:spcBef>
                <a:spcPts val="1200"/>
              </a:spcBef>
              <a:buSzPct val="100000"/>
              <a:buFont typeface="+mj-lt"/>
              <a:buAutoNum type="arabicPeriod"/>
            </a:pPr>
            <a:r>
              <a:rPr lang="en-US" altLang="en-US" sz="2600" dirty="0">
                <a:ea typeface="Calibri" panose="020F0502020204030204" pitchFamily="34" charset="0"/>
                <a:cs typeface="Calibri" panose="020F0502020204030204" pitchFamily="34" charset="0"/>
              </a:rPr>
              <a:t>Industry trends </a:t>
            </a:r>
          </a:p>
          <a:p>
            <a:pPr marL="969963" lvl="1" indent="-512763">
              <a:lnSpc>
                <a:spcPct val="100000"/>
              </a:lnSpc>
              <a:spcBef>
                <a:spcPts val="1200"/>
              </a:spcBef>
              <a:buSzPct val="100000"/>
              <a:buFont typeface="+mj-lt"/>
              <a:buAutoNum type="arabicPeriod"/>
            </a:pPr>
            <a:r>
              <a:rPr lang="en-US" altLang="en-US" sz="2600" dirty="0">
                <a:ea typeface="Calibri" panose="020F0502020204030204" pitchFamily="34" charset="0"/>
                <a:cs typeface="Calibri" panose="020F0502020204030204" pitchFamily="34" charset="0"/>
              </a:rPr>
              <a:t>Market research studies</a:t>
            </a:r>
          </a:p>
          <a:p>
            <a:pPr marL="969963" lvl="1" indent="-512763">
              <a:lnSpc>
                <a:spcPct val="100000"/>
              </a:lnSpc>
              <a:spcBef>
                <a:spcPts val="1200"/>
              </a:spcBef>
              <a:buSzPct val="100000"/>
              <a:buFont typeface="+mj-lt"/>
              <a:buAutoNum type="arabicPeriod"/>
            </a:pPr>
            <a:r>
              <a:rPr lang="en-US" altLang="en-US" sz="2600" dirty="0">
                <a:ea typeface="Calibri" panose="020F0502020204030204" pitchFamily="34" charset="0"/>
                <a:cs typeface="Calibri" panose="020F0502020204030204" pitchFamily="34" charset="0"/>
              </a:rPr>
              <a:t>Anticipated advertising and promotion</a:t>
            </a:r>
          </a:p>
          <a:p>
            <a:pPr marL="969963" lvl="1" indent="-512763">
              <a:lnSpc>
                <a:spcPct val="100000"/>
              </a:lnSpc>
              <a:spcBef>
                <a:spcPts val="1200"/>
              </a:spcBef>
              <a:buSzPct val="100000"/>
              <a:buFont typeface="+mj-lt"/>
              <a:buAutoNum type="arabicPeriod"/>
            </a:pPr>
            <a:r>
              <a:rPr lang="en-US" altLang="en-US" sz="2600" dirty="0">
                <a:ea typeface="Calibri" panose="020F0502020204030204" pitchFamily="34" charset="0"/>
                <a:cs typeface="Calibri" panose="020F0502020204030204" pitchFamily="34" charset="0"/>
              </a:rPr>
              <a:t>Previous market share </a:t>
            </a:r>
          </a:p>
          <a:p>
            <a:pPr marL="969963" lvl="1" indent="-512763">
              <a:lnSpc>
                <a:spcPct val="100000"/>
              </a:lnSpc>
              <a:spcBef>
                <a:spcPts val="1200"/>
              </a:spcBef>
              <a:buSzPct val="100000"/>
              <a:buFont typeface="+mj-lt"/>
              <a:buAutoNum type="arabicPeriod"/>
            </a:pPr>
            <a:r>
              <a:rPr lang="en-US" altLang="en-US" sz="2600" dirty="0">
                <a:ea typeface="Calibri" panose="020F0502020204030204" pitchFamily="34" charset="0"/>
                <a:cs typeface="Calibri" panose="020F0502020204030204" pitchFamily="34" charset="0"/>
              </a:rPr>
              <a:t>Price changes </a:t>
            </a:r>
          </a:p>
          <a:p>
            <a:pPr marL="969963" lvl="1" indent="-512763">
              <a:lnSpc>
                <a:spcPct val="100000"/>
              </a:lnSpc>
              <a:spcBef>
                <a:spcPts val="1200"/>
              </a:spcBef>
              <a:buSzPct val="100000"/>
              <a:buFont typeface="+mj-lt"/>
              <a:buAutoNum type="arabicPeriod"/>
            </a:pPr>
            <a:r>
              <a:rPr lang="en-US" altLang="en-US" sz="2600" dirty="0">
                <a:ea typeface="Calibri" panose="020F0502020204030204" pitchFamily="34" charset="0"/>
                <a:cs typeface="Calibri" panose="020F0502020204030204" pitchFamily="34" charset="0"/>
              </a:rPr>
              <a:t>Technological developments</a:t>
            </a:r>
          </a:p>
        </p:txBody>
      </p:sp>
      <p:sp>
        <p:nvSpPr>
          <p:cNvPr id="7" name="Text Box 4"/>
          <p:cNvSpPr txBox="1">
            <a:spLocks noChangeArrowheads="1"/>
          </p:cNvSpPr>
          <p:nvPr/>
        </p:nvSpPr>
        <p:spPr bwMode="auto">
          <a:xfrm>
            <a:off x="304800" y="1462087"/>
            <a:ext cx="6629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rgbClr val="006600"/>
                </a:solidFill>
                <a:latin typeface="Liberation Sans"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en-US" sz="2800" b="1" i="0" u="none" strike="noStrike" kern="0" cap="none" spc="0" normalizeH="0" baseline="0" noProof="0" dirty="0">
                <a:ln>
                  <a:noFill/>
                </a:ln>
                <a:solidFill>
                  <a:schemeClr val="tx1"/>
                </a:solidFill>
                <a:effectLst/>
                <a:uLnTx/>
                <a:uFillTx/>
                <a:latin typeface="Liberation Sans" panose="020B0604020202020204" pitchFamily="34" charset="0"/>
              </a:rPr>
              <a:t>The Budgeting Process</a:t>
            </a:r>
          </a:p>
        </p:txBody>
      </p:sp>
      <p:sp>
        <p:nvSpPr>
          <p:cNvPr id="3" name="TextBox 2">
            <a:extLst>
              <a:ext uri="{FF2B5EF4-FFF2-40B4-BE49-F238E27FC236}">
                <a16:creationId xmlns:a16="http://schemas.microsoft.com/office/drawing/2014/main" id="{96CEA2A4-F48A-B5EF-96E6-DE218619F6FD}"/>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14491001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3D3DE99-EC3F-B6FE-B4E4-C52C7EEF15AF}"/>
              </a:ext>
            </a:extLst>
          </p:cNvPr>
          <p:cNvPicPr>
            <a:picLocks noChangeAspect="1"/>
          </p:cNvPicPr>
          <p:nvPr/>
        </p:nvPicPr>
        <p:blipFill>
          <a:blip r:embed="rId3"/>
          <a:stretch>
            <a:fillRect/>
          </a:stretch>
        </p:blipFill>
        <p:spPr>
          <a:xfrm>
            <a:off x="0" y="6844"/>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8</a:t>
            </a:fld>
            <a:endParaRPr lang="en-US" dirty="0"/>
          </a:p>
        </p:txBody>
      </p:sp>
      <p:sp>
        <p:nvSpPr>
          <p:cNvPr id="7" name="LOBL"/>
          <p:cNvSpPr>
            <a:spLocks noGrp="1"/>
          </p:cNvSpPr>
          <p:nvPr>
            <p:ph sz="quarter" idx="4294967295"/>
          </p:nvPr>
        </p:nvSpPr>
        <p:spPr>
          <a:xfrm>
            <a:off x="310776" y="1447800"/>
            <a:ext cx="8299824" cy="4800600"/>
          </a:xfrm>
          <a:prstGeom prst="rect">
            <a:avLst/>
          </a:prstGeom>
        </p:spPr>
        <p:txBody>
          <a:bodyPr/>
          <a:lstStyle/>
          <a:p>
            <a:pPr marL="574675" lvl="1" indent="-342900">
              <a:lnSpc>
                <a:spcPct val="100000"/>
              </a:lnSpc>
              <a:spcBef>
                <a:spcPts val="1200"/>
              </a:spcBef>
              <a:buClr>
                <a:srgbClr val="800000"/>
              </a:buClr>
              <a:buSzPct val="100000"/>
              <a:defRPr/>
            </a:pPr>
            <a:r>
              <a:rPr lang="en-US" sz="2800" dirty="0"/>
              <a:t>Set of </a:t>
            </a:r>
            <a:r>
              <a:rPr lang="en-US" sz="2800" b="1" dirty="0"/>
              <a:t>interrelated budgets</a:t>
            </a:r>
            <a:r>
              <a:rPr lang="en-US" sz="2800" dirty="0"/>
              <a:t> that constitutes a plan of action for a specified time period.</a:t>
            </a:r>
          </a:p>
          <a:p>
            <a:pPr marL="574675" lvl="1" indent="-342900">
              <a:lnSpc>
                <a:spcPct val="100000"/>
              </a:lnSpc>
              <a:spcBef>
                <a:spcPts val="1200"/>
              </a:spcBef>
              <a:buClr>
                <a:srgbClr val="800000"/>
              </a:buClr>
              <a:buSzPct val="100000"/>
              <a:defRPr/>
            </a:pPr>
            <a:r>
              <a:rPr lang="en-US" sz="2800" dirty="0"/>
              <a:t>Contains </a:t>
            </a:r>
            <a:r>
              <a:rPr lang="en-US" sz="2800" b="1" dirty="0"/>
              <a:t>two classes </a:t>
            </a:r>
            <a:r>
              <a:rPr lang="en-US" sz="2800" dirty="0"/>
              <a:t>of budgets:</a:t>
            </a:r>
          </a:p>
          <a:p>
            <a:pPr lvl="2" indent="-339725">
              <a:lnSpc>
                <a:spcPct val="100000"/>
              </a:lnSpc>
              <a:spcBef>
                <a:spcPts val="1200"/>
              </a:spcBef>
              <a:buClr>
                <a:srgbClr val="800000"/>
              </a:buClr>
              <a:buSzPct val="80000"/>
              <a:buFont typeface="Wingdings" panose="05000000000000000000" pitchFamily="2" charset="2"/>
              <a:buChar char="§"/>
              <a:defRPr/>
            </a:pPr>
            <a:r>
              <a:rPr lang="en-US" sz="2800" b="1" dirty="0"/>
              <a:t>Operating</a:t>
            </a:r>
            <a:r>
              <a:rPr lang="en-US" sz="2800" dirty="0"/>
              <a:t> budgets.</a:t>
            </a:r>
          </a:p>
          <a:p>
            <a:pPr lvl="2" indent="-339725">
              <a:lnSpc>
                <a:spcPct val="100000"/>
              </a:lnSpc>
              <a:spcBef>
                <a:spcPts val="1200"/>
              </a:spcBef>
              <a:buClr>
                <a:srgbClr val="800000"/>
              </a:buClr>
              <a:buSzPct val="80000"/>
              <a:buFont typeface="Wingdings" panose="05000000000000000000" pitchFamily="2" charset="2"/>
              <a:buChar char="§"/>
              <a:defRPr/>
            </a:pPr>
            <a:r>
              <a:rPr lang="en-US" sz="2800" b="1" dirty="0"/>
              <a:t>Financial</a:t>
            </a:r>
            <a:r>
              <a:rPr lang="en-US" sz="2800" dirty="0"/>
              <a:t> budgets.</a:t>
            </a:r>
          </a:p>
        </p:txBody>
      </p:sp>
      <p:sp>
        <p:nvSpPr>
          <p:cNvPr id="9" name="Title 2"/>
          <p:cNvSpPr>
            <a:spLocks noGrp="1"/>
          </p:cNvSpPr>
          <p:nvPr>
            <p:ph type="title"/>
          </p:nvPr>
        </p:nvSpPr>
        <p:spPr>
          <a:xfrm>
            <a:off x="304800" y="762001"/>
            <a:ext cx="8534400" cy="646331"/>
          </a:xfrm>
        </p:spPr>
        <p:txBody>
          <a:bodyPr>
            <a:spAutoFit/>
          </a:bodyPr>
          <a:lstStyle/>
          <a:p>
            <a:r>
              <a:rPr lang="en-US" b="1" dirty="0">
                <a:ea typeface="Source Sans Pro" charset="0"/>
              </a:rPr>
              <a:t>The Master Budget</a:t>
            </a:r>
            <a:endParaRPr lang="en-US" b="1" dirty="0"/>
          </a:p>
        </p:txBody>
      </p:sp>
      <p:sp>
        <p:nvSpPr>
          <p:cNvPr id="14" name="Line 15"/>
          <p:cNvSpPr>
            <a:spLocks noChangeShapeType="1"/>
          </p:cNvSpPr>
          <p:nvPr/>
        </p:nvSpPr>
        <p:spPr bwMode="auto">
          <a:xfrm>
            <a:off x="4572000" y="3276600"/>
            <a:ext cx="381000" cy="0"/>
          </a:xfrm>
          <a:prstGeom prst="line">
            <a:avLst/>
          </a:prstGeom>
          <a:noFill/>
          <a:ln w="57150" cap="sq">
            <a:solidFill>
              <a:srgbClr val="80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5" name="Rectangle 16"/>
          <p:cNvSpPr>
            <a:spLocks noChangeArrowheads="1"/>
          </p:cNvSpPr>
          <p:nvPr/>
        </p:nvSpPr>
        <p:spPr bwMode="auto">
          <a:xfrm>
            <a:off x="5181600" y="3048000"/>
            <a:ext cx="3429000" cy="1784350"/>
          </a:xfrm>
          <a:prstGeom prst="rect">
            <a:avLst/>
          </a:prstGeom>
          <a:solidFill>
            <a:srgbClr val="FFFF99"/>
          </a:solidFill>
          <a:ln w="28575" cap="sq" algn="ctr">
            <a:solidFill>
              <a:srgbClr val="000000"/>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marR="0" lvl="0" indent="0" algn="ctr" defTabSz="914400" eaLnBrk="1" fontAlgn="auto" latinLnBrk="0" hangingPunct="1">
              <a:lnSpc>
                <a:spcPct val="110000"/>
              </a:lnSpc>
              <a:spcBef>
                <a:spcPts val="0"/>
              </a:spcBef>
              <a:spcAft>
                <a:spcPts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Liberation Sans" panose="020B0604020202020204" pitchFamily="34" charset="0"/>
              </a:rPr>
              <a:t>Individual budgets that result in the preparation of the budgeted income statement – establish goals for sales and production personnel.</a:t>
            </a:r>
          </a:p>
        </p:txBody>
      </p:sp>
      <p:sp>
        <p:nvSpPr>
          <p:cNvPr id="3" name="TextBox 2">
            <a:extLst>
              <a:ext uri="{FF2B5EF4-FFF2-40B4-BE49-F238E27FC236}">
                <a16:creationId xmlns:a16="http://schemas.microsoft.com/office/drawing/2014/main" id="{54009A8C-747D-61B2-63A0-EED3C609C63A}"/>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27440096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45EAB8B-DF6C-E572-ED6A-F4C5F6D4DCD0}"/>
              </a:ext>
            </a:extLst>
          </p:cNvPr>
          <p:cNvPicPr>
            <a:picLocks noChangeAspect="1"/>
          </p:cNvPicPr>
          <p:nvPr/>
        </p:nvPicPr>
        <p:blipFill>
          <a:blip r:embed="rId3"/>
          <a:stretch>
            <a:fillRect/>
          </a:stretch>
        </p:blipFill>
        <p:spPr>
          <a:xfrm>
            <a:off x="0" y="6844"/>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9</a:t>
            </a:fld>
            <a:endParaRPr lang="en-US" dirty="0"/>
          </a:p>
        </p:txBody>
      </p:sp>
      <p:sp>
        <p:nvSpPr>
          <p:cNvPr id="9" name="Title 2"/>
          <p:cNvSpPr>
            <a:spLocks noGrp="1"/>
          </p:cNvSpPr>
          <p:nvPr>
            <p:ph type="title"/>
          </p:nvPr>
        </p:nvSpPr>
        <p:spPr>
          <a:xfrm>
            <a:off x="304800" y="762001"/>
            <a:ext cx="2286000" cy="1754326"/>
          </a:xfrm>
        </p:spPr>
        <p:txBody>
          <a:bodyPr wrap="square">
            <a:spAutoFit/>
          </a:bodyPr>
          <a:lstStyle/>
          <a:p>
            <a:r>
              <a:rPr lang="en-US" b="1" dirty="0">
                <a:ea typeface="Source Sans Pro" charset="0"/>
              </a:rPr>
              <a:t>The Master Budget</a:t>
            </a:r>
            <a:endParaRPr lang="en-US" b="1"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1766" y="629936"/>
            <a:ext cx="5654453" cy="5598126"/>
          </a:xfrm>
          <a:prstGeom prst="rect">
            <a:avLst/>
          </a:prstGeom>
        </p:spPr>
      </p:pic>
      <p:sp>
        <p:nvSpPr>
          <p:cNvPr id="4" name="TextBox 3">
            <a:extLst>
              <a:ext uri="{FF2B5EF4-FFF2-40B4-BE49-F238E27FC236}">
                <a16:creationId xmlns:a16="http://schemas.microsoft.com/office/drawing/2014/main" id="{9FFB4A65-AC93-8022-D2D2-B5CF1D4CAA26}"/>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28413630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F61614D-B12D-59EE-F278-E94B50BBACED}"/>
              </a:ext>
            </a:extLst>
          </p:cNvPr>
          <p:cNvPicPr>
            <a:picLocks noChangeAspect="1"/>
          </p:cNvPicPr>
          <p:nvPr/>
        </p:nvPicPr>
        <p:blipFill>
          <a:blip r:embed="rId3"/>
          <a:stretch>
            <a:fillRect/>
          </a:stretch>
        </p:blipFill>
        <p:spPr>
          <a:xfrm>
            <a:off x="0" y="6844"/>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10</a:t>
            </a:fld>
            <a:endParaRPr lang="en-US" dirty="0"/>
          </a:p>
        </p:txBody>
      </p:sp>
      <p:sp>
        <p:nvSpPr>
          <p:cNvPr id="7" name="LOBL"/>
          <p:cNvSpPr>
            <a:spLocks noGrp="1"/>
          </p:cNvSpPr>
          <p:nvPr>
            <p:ph sz="quarter" idx="4294967295"/>
          </p:nvPr>
        </p:nvSpPr>
        <p:spPr>
          <a:xfrm>
            <a:off x="310776" y="2057400"/>
            <a:ext cx="8299824" cy="4114800"/>
          </a:xfrm>
          <a:prstGeom prst="rect">
            <a:avLst/>
          </a:prstGeom>
        </p:spPr>
        <p:txBody>
          <a:bodyPr/>
          <a:lstStyle/>
          <a:p>
            <a:pPr marL="0" lvl="1" indent="0">
              <a:lnSpc>
                <a:spcPct val="100000"/>
              </a:lnSpc>
              <a:spcBef>
                <a:spcPts val="1200"/>
              </a:spcBef>
              <a:buClr>
                <a:srgbClr val="800000"/>
              </a:buClr>
              <a:buSzPct val="100000"/>
              <a:buNone/>
            </a:pPr>
            <a:r>
              <a:rPr lang="en-US" altLang="en-US" sz="3400" b="1" dirty="0">
                <a:solidFill>
                  <a:srgbClr val="990000"/>
                </a:solidFill>
              </a:rPr>
              <a:t>Sales Budget</a:t>
            </a:r>
          </a:p>
          <a:p>
            <a:pPr marL="574675" lvl="1" indent="-342900">
              <a:lnSpc>
                <a:spcPct val="100000"/>
              </a:lnSpc>
              <a:spcBef>
                <a:spcPts val="1200"/>
              </a:spcBef>
              <a:buClr>
                <a:srgbClr val="800000"/>
              </a:buClr>
              <a:buSzPct val="100000"/>
            </a:pPr>
            <a:r>
              <a:rPr lang="en-US" altLang="en-US" sz="2600" dirty="0"/>
              <a:t>First budget prepared.</a:t>
            </a:r>
          </a:p>
          <a:p>
            <a:pPr marL="574675" lvl="1" indent="-342900">
              <a:lnSpc>
                <a:spcPct val="100000"/>
              </a:lnSpc>
              <a:spcBef>
                <a:spcPts val="1200"/>
              </a:spcBef>
              <a:buClr>
                <a:srgbClr val="800000"/>
              </a:buClr>
              <a:buSzPct val="100000"/>
            </a:pPr>
            <a:r>
              <a:rPr lang="en-US" altLang="en-US" sz="2600" dirty="0"/>
              <a:t>Derived from sales forecast.</a:t>
            </a:r>
          </a:p>
          <a:p>
            <a:pPr marL="1147763" lvl="2" indent="-342900">
              <a:lnSpc>
                <a:spcPct val="100000"/>
              </a:lnSpc>
              <a:spcBef>
                <a:spcPts val="1200"/>
              </a:spcBef>
              <a:buClr>
                <a:srgbClr val="800000"/>
              </a:buClr>
              <a:buSzPct val="80000"/>
              <a:buFont typeface="Wingdings" panose="05000000000000000000" pitchFamily="2" charset="2"/>
              <a:buChar char="§"/>
            </a:pPr>
            <a:r>
              <a:rPr lang="en-GB" altLang="en-US" sz="2600" dirty="0"/>
              <a:t>Management’s best estimate of sales revenue for the budget period.</a:t>
            </a:r>
            <a:endParaRPr lang="en-US" altLang="en-US" sz="2600" dirty="0"/>
          </a:p>
          <a:p>
            <a:pPr marL="574675" lvl="1" indent="-342900">
              <a:lnSpc>
                <a:spcPct val="100000"/>
              </a:lnSpc>
              <a:spcBef>
                <a:spcPts val="1200"/>
              </a:spcBef>
              <a:buClr>
                <a:srgbClr val="800000"/>
              </a:buClr>
              <a:buSzPct val="100000"/>
            </a:pPr>
            <a:r>
              <a:rPr lang="en-US" altLang="en-US" sz="2600" dirty="0"/>
              <a:t>Every other budget depends on sales budget.</a:t>
            </a:r>
          </a:p>
          <a:p>
            <a:pPr marL="574675" lvl="1" indent="-342900">
              <a:lnSpc>
                <a:spcPct val="100000"/>
              </a:lnSpc>
              <a:spcBef>
                <a:spcPts val="1200"/>
              </a:spcBef>
              <a:buClr>
                <a:srgbClr val="800000"/>
              </a:buClr>
              <a:buSzPct val="100000"/>
            </a:pPr>
            <a:r>
              <a:rPr lang="en-US" altLang="en-US" sz="2600" dirty="0"/>
              <a:t>Prepared by multiplying expected unit sales volume for each product times anticipated unit selling price.</a:t>
            </a:r>
          </a:p>
        </p:txBody>
      </p:sp>
      <p:sp>
        <p:nvSpPr>
          <p:cNvPr id="9" name="Title 2"/>
          <p:cNvSpPr>
            <a:spLocks noGrp="1"/>
          </p:cNvSpPr>
          <p:nvPr>
            <p:ph type="title"/>
          </p:nvPr>
        </p:nvSpPr>
        <p:spPr>
          <a:xfrm>
            <a:off x="304800" y="762001"/>
            <a:ext cx="8534400" cy="1200329"/>
          </a:xfrm>
        </p:spPr>
        <p:txBody>
          <a:bodyPr>
            <a:spAutoFit/>
          </a:bodyPr>
          <a:lstStyle/>
          <a:p>
            <a:r>
              <a:rPr lang="en-GB" b="1" dirty="0">
                <a:ea typeface="Source Sans Pro" charset="0"/>
              </a:rPr>
              <a:t>Sales, Production, and Direct Materials Budgets</a:t>
            </a:r>
          </a:p>
        </p:txBody>
      </p:sp>
      <p:sp>
        <p:nvSpPr>
          <p:cNvPr id="3" name="TextBox 2">
            <a:extLst>
              <a:ext uri="{FF2B5EF4-FFF2-40B4-BE49-F238E27FC236}">
                <a16:creationId xmlns:a16="http://schemas.microsoft.com/office/drawing/2014/main" id="{11357A68-85EB-AA69-1ED4-C9553E3E0993}"/>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4990140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1020EF7-B45F-9313-769F-F5DCDB021565}"/>
              </a:ext>
            </a:extLst>
          </p:cNvPr>
          <p:cNvPicPr>
            <a:picLocks noChangeAspect="1"/>
          </p:cNvPicPr>
          <p:nvPr/>
        </p:nvPicPr>
        <p:blipFill>
          <a:blip r:embed="rId3"/>
          <a:stretch>
            <a:fillRect/>
          </a:stretch>
        </p:blipFill>
        <p:spPr>
          <a:xfrm>
            <a:off x="0" y="6844"/>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11</a:t>
            </a:fld>
            <a:endParaRPr lang="en-US" dirty="0"/>
          </a:p>
        </p:txBody>
      </p:sp>
      <p:sp>
        <p:nvSpPr>
          <p:cNvPr id="7" name="LOBL"/>
          <p:cNvSpPr>
            <a:spLocks noGrp="1"/>
          </p:cNvSpPr>
          <p:nvPr>
            <p:ph sz="quarter" idx="4294967295"/>
          </p:nvPr>
        </p:nvSpPr>
        <p:spPr>
          <a:xfrm>
            <a:off x="310776" y="1447800"/>
            <a:ext cx="8534400" cy="1800294"/>
          </a:xfrm>
          <a:prstGeom prst="rect">
            <a:avLst/>
          </a:prstGeom>
        </p:spPr>
        <p:txBody>
          <a:bodyPr/>
          <a:lstStyle/>
          <a:p>
            <a:pPr marL="0" lvl="1" indent="0">
              <a:lnSpc>
                <a:spcPct val="100000"/>
              </a:lnSpc>
              <a:spcBef>
                <a:spcPts val="600"/>
              </a:spcBef>
              <a:buClr>
                <a:srgbClr val="800000"/>
              </a:buClr>
              <a:buSzPct val="100000"/>
              <a:buNone/>
            </a:pPr>
            <a:r>
              <a:rPr lang="en-US" altLang="en-US" sz="2600" b="1" dirty="0">
                <a:latin typeface="Calibri" panose="020F0502020204030204" pitchFamily="34" charset="0"/>
                <a:ea typeface="Calibri" panose="020F0502020204030204" pitchFamily="34" charset="0"/>
                <a:cs typeface="Calibri" panose="020F0502020204030204" pitchFamily="34" charset="0"/>
              </a:rPr>
              <a:t>Illustration: Hsieh Cycle</a:t>
            </a:r>
          </a:p>
          <a:p>
            <a:pPr marL="574675" lvl="1" indent="-346075">
              <a:lnSpc>
                <a:spcPct val="100000"/>
              </a:lnSpc>
              <a:spcBef>
                <a:spcPts val="600"/>
              </a:spcBef>
              <a:buClr>
                <a:srgbClr val="800000"/>
              </a:buClr>
              <a:buSzPct val="100000"/>
            </a:pPr>
            <a:r>
              <a:rPr lang="en-US" altLang="en-US" sz="2600" dirty="0">
                <a:latin typeface="Calibri" panose="020F0502020204030204" pitchFamily="34" charset="0"/>
                <a:ea typeface="Calibri" panose="020F0502020204030204" pitchFamily="34" charset="0"/>
                <a:cs typeface="Calibri" panose="020F0502020204030204" pitchFamily="34" charset="0"/>
              </a:rPr>
              <a:t>Expected sales volume: 3,000 units in the first quarter with 500-unit increases in each succeeding quarter.</a:t>
            </a:r>
          </a:p>
          <a:p>
            <a:pPr marL="574675" lvl="1" indent="-346075">
              <a:lnSpc>
                <a:spcPct val="100000"/>
              </a:lnSpc>
              <a:spcBef>
                <a:spcPts val="600"/>
              </a:spcBef>
              <a:buClr>
                <a:srgbClr val="800000"/>
              </a:buClr>
              <a:buSzPct val="100000"/>
            </a:pPr>
            <a:r>
              <a:rPr lang="en-US" altLang="en-US" sz="2600" dirty="0">
                <a:latin typeface="Calibri" panose="020F0502020204030204" pitchFamily="34" charset="0"/>
                <a:ea typeface="Calibri" panose="020F0502020204030204" pitchFamily="34" charset="0"/>
                <a:cs typeface="Calibri" panose="020F0502020204030204" pitchFamily="34" charset="0"/>
              </a:rPr>
              <a:t>Sales price: €60 per unit.</a:t>
            </a:r>
          </a:p>
        </p:txBody>
      </p:sp>
      <p:sp>
        <p:nvSpPr>
          <p:cNvPr id="8" name="Title 2"/>
          <p:cNvSpPr>
            <a:spLocks noGrp="1"/>
          </p:cNvSpPr>
          <p:nvPr>
            <p:ph type="title"/>
          </p:nvPr>
        </p:nvSpPr>
        <p:spPr>
          <a:xfrm>
            <a:off x="304800" y="762001"/>
            <a:ext cx="8534400" cy="646331"/>
          </a:xfrm>
        </p:spPr>
        <p:txBody>
          <a:bodyPr>
            <a:spAutoFit/>
          </a:bodyPr>
          <a:lstStyle/>
          <a:p>
            <a:r>
              <a:rPr lang="en-US" b="1" dirty="0">
                <a:ea typeface="Source Sans Pro" charset="0"/>
              </a:rPr>
              <a:t>Sales Budget</a:t>
            </a:r>
            <a:endParaRPr lang="en-US" b="1" dirty="0"/>
          </a:p>
        </p:txBody>
      </p:sp>
      <p:pic>
        <p:nvPicPr>
          <p:cNvPr id="16" name="Picture 11"/>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937040" y="3352800"/>
            <a:ext cx="6825960" cy="2843784"/>
          </a:xfrm>
          <a:prstGeom prst="rect">
            <a:avLst/>
          </a:prstGeom>
          <a:noFill/>
          <a:ln w="19050" cap="sq">
            <a:noFill/>
            <a:miter lim="800000"/>
            <a:headEnd type="none" w="sm" len="sm"/>
            <a:tailEnd type="none" w="sm" len="sm"/>
          </a:ln>
          <a:effectLst/>
          <a:extLst>
            <a:ext uri="{909E8E84-426E-40DD-AFC4-6F175D3DCCD1}">
              <a14:hiddenFill xmlns:a14="http://schemas.microsoft.com/office/drawing/2010/main">
                <a:solidFill>
                  <a:schemeClr val="accent1"/>
                </a:solidFill>
              </a14:hiddenFill>
            </a:ext>
          </a:extLst>
        </p:spPr>
      </p:pic>
      <p:sp>
        <p:nvSpPr>
          <p:cNvPr id="3" name="TextBox 2">
            <a:extLst>
              <a:ext uri="{FF2B5EF4-FFF2-40B4-BE49-F238E27FC236}">
                <a16:creationId xmlns:a16="http://schemas.microsoft.com/office/drawing/2014/main" id="{5D909785-A075-2D11-C58D-317AE95F0165}"/>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11594542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22B7258-843E-34A2-A854-95A00E9D655C}"/>
              </a:ext>
            </a:extLst>
          </p:cNvPr>
          <p:cNvPicPr>
            <a:picLocks noChangeAspect="1"/>
          </p:cNvPicPr>
          <p:nvPr/>
        </p:nvPicPr>
        <p:blipFill>
          <a:blip r:embed="rId2"/>
          <a:stretch>
            <a:fillRect/>
          </a:stretch>
        </p:blipFill>
        <p:spPr>
          <a:xfrm>
            <a:off x="0" y="13689"/>
            <a:ext cx="9144000" cy="6844311"/>
          </a:xfrm>
          <a:prstGeom prst="rect">
            <a:avLst/>
          </a:prstGeom>
        </p:spPr>
      </p:pic>
      <p:sp>
        <p:nvSpPr>
          <p:cNvPr id="3" name="Slide Number Placeholder 2">
            <a:extLst>
              <a:ext uri="{FF2B5EF4-FFF2-40B4-BE49-F238E27FC236}">
                <a16:creationId xmlns:a16="http://schemas.microsoft.com/office/drawing/2014/main" id="{42C4E238-D2EA-6BB5-E7DF-F540A5C3F1D1}"/>
              </a:ext>
            </a:extLst>
          </p:cNvPr>
          <p:cNvSpPr>
            <a:spLocks noGrp="1"/>
          </p:cNvSpPr>
          <p:nvPr>
            <p:ph type="sldNum" sz="quarter" idx="10"/>
          </p:nvPr>
        </p:nvSpPr>
        <p:spPr/>
        <p:txBody>
          <a:bodyPr/>
          <a:lstStyle/>
          <a:p>
            <a:fld id="{67B19427-F580-D146-B60E-4CADEE75497F}" type="slidenum">
              <a:rPr lang="en-US" smtClean="0"/>
              <a:pPr/>
              <a:t>12</a:t>
            </a:fld>
            <a:endParaRPr lang="en-US" dirty="0"/>
          </a:p>
        </p:txBody>
      </p:sp>
      <p:sp>
        <p:nvSpPr>
          <p:cNvPr id="11" name="TextBox 10">
            <a:extLst>
              <a:ext uri="{FF2B5EF4-FFF2-40B4-BE49-F238E27FC236}">
                <a16:creationId xmlns:a16="http://schemas.microsoft.com/office/drawing/2014/main" id="{61132686-A886-E488-952D-11D41C2CD2E5}"/>
              </a:ext>
            </a:extLst>
          </p:cNvPr>
          <p:cNvSpPr txBox="1"/>
          <p:nvPr/>
        </p:nvSpPr>
        <p:spPr>
          <a:xfrm>
            <a:off x="228600" y="1170978"/>
            <a:ext cx="8229600" cy="4357027"/>
          </a:xfrm>
          <a:prstGeom prst="rect">
            <a:avLst/>
          </a:prstGeom>
          <a:noFill/>
        </p:spPr>
        <p:txBody>
          <a:bodyPr wrap="square">
            <a:spAutoFit/>
          </a:bodyPr>
          <a:lstStyle/>
          <a:p>
            <a:pPr>
              <a:lnSpc>
                <a:spcPct val="150000"/>
              </a:lnSpc>
              <a:spcBef>
                <a:spcPts val="620"/>
              </a:spcBef>
              <a:spcAft>
                <a:spcPts val="0"/>
              </a:spcAft>
            </a:pPr>
            <a:r>
              <a:rPr lang="en-US" sz="2000" b="1" dirty="0">
                <a:solidFill>
                  <a:srgbClr val="FF0000"/>
                </a:solidFill>
                <a:effectLst/>
                <a:latin typeface="Arial MT"/>
                <a:ea typeface="Arial MT"/>
                <a:cs typeface="Arial MT"/>
              </a:rPr>
              <a:t>Karma</a:t>
            </a:r>
            <a:r>
              <a:rPr lang="en-US" sz="2000" b="1" spc="95"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company</a:t>
            </a:r>
            <a:r>
              <a:rPr lang="en-US" sz="2000" b="1" spc="90"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is</a:t>
            </a:r>
            <a:r>
              <a:rPr lang="en-US" sz="2000" b="1" spc="100"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preparing</a:t>
            </a:r>
            <a:r>
              <a:rPr lang="en-US" sz="2000" b="1" spc="110"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its</a:t>
            </a:r>
            <a:r>
              <a:rPr lang="en-US" sz="2000" b="1" spc="105"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master</a:t>
            </a:r>
            <a:r>
              <a:rPr lang="en-US" sz="2000" b="1" spc="105"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budget</a:t>
            </a:r>
            <a:r>
              <a:rPr lang="en-US" sz="2000" b="1" spc="110"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for</a:t>
            </a:r>
            <a:r>
              <a:rPr lang="en-US" sz="2000" b="1" spc="105"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2020.Relevant</a:t>
            </a:r>
            <a:r>
              <a:rPr lang="en-US" sz="2000" b="1" spc="105"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data</a:t>
            </a:r>
            <a:r>
              <a:rPr lang="en-US" sz="2000" b="1" spc="100"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pertaining</a:t>
            </a:r>
            <a:r>
              <a:rPr lang="en-US" sz="2000" b="1" spc="105"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to</a:t>
            </a:r>
            <a:r>
              <a:rPr lang="en-US" sz="2000" b="1" spc="100"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its</a:t>
            </a:r>
            <a:r>
              <a:rPr lang="en-US" sz="2000" b="1" spc="115"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sales</a:t>
            </a:r>
            <a:r>
              <a:rPr lang="en-US" sz="2000" b="1" spc="-290"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budget</a:t>
            </a:r>
            <a:r>
              <a:rPr lang="en-US" sz="2000" b="1" spc="5"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are</a:t>
            </a:r>
            <a:r>
              <a:rPr lang="en-US" sz="2000" b="1" spc="5"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as follows</a:t>
            </a:r>
            <a:r>
              <a:rPr lang="en-US" sz="2000" b="1" spc="5"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a:t>
            </a:r>
            <a:endParaRPr lang="en-US" sz="2000" b="1" dirty="0">
              <a:solidFill>
                <a:srgbClr val="FF0000"/>
              </a:solidFill>
              <a:latin typeface="Arial MT"/>
              <a:ea typeface="Arial MT"/>
              <a:cs typeface="Arial MT"/>
            </a:endParaRPr>
          </a:p>
          <a:p>
            <a:pPr>
              <a:lnSpc>
                <a:spcPct val="150000"/>
              </a:lnSpc>
              <a:spcBef>
                <a:spcPts val="620"/>
              </a:spcBef>
              <a:spcAft>
                <a:spcPts val="0"/>
              </a:spcAft>
            </a:pPr>
            <a:r>
              <a:rPr lang="en-US" sz="2000" dirty="0">
                <a:effectLst/>
                <a:latin typeface="Arial MT"/>
                <a:ea typeface="Arial MT"/>
                <a:cs typeface="Arial MT"/>
              </a:rPr>
              <a:t>Sales for</a:t>
            </a:r>
            <a:r>
              <a:rPr lang="en-US" sz="2000" spc="5" dirty="0">
                <a:effectLst/>
                <a:latin typeface="Arial MT"/>
                <a:ea typeface="Arial MT"/>
                <a:cs typeface="Arial MT"/>
              </a:rPr>
              <a:t> </a:t>
            </a:r>
            <a:r>
              <a:rPr lang="en-US" sz="2000" dirty="0">
                <a:effectLst/>
                <a:latin typeface="Arial MT"/>
                <a:ea typeface="Arial MT"/>
                <a:cs typeface="Arial MT"/>
              </a:rPr>
              <a:t>the</a:t>
            </a:r>
            <a:r>
              <a:rPr lang="en-US" sz="2000" spc="5" dirty="0">
                <a:effectLst/>
                <a:latin typeface="Arial MT"/>
                <a:ea typeface="Arial MT"/>
                <a:cs typeface="Arial MT"/>
              </a:rPr>
              <a:t> </a:t>
            </a:r>
            <a:r>
              <a:rPr lang="en-US" sz="2000" dirty="0">
                <a:effectLst/>
                <a:latin typeface="Arial MT"/>
                <a:ea typeface="Arial MT"/>
                <a:cs typeface="Arial MT"/>
              </a:rPr>
              <a:t>year</a:t>
            </a:r>
            <a:r>
              <a:rPr lang="en-US" sz="2000" spc="5" dirty="0">
                <a:effectLst/>
                <a:latin typeface="Arial MT"/>
                <a:ea typeface="Arial MT"/>
                <a:cs typeface="Arial MT"/>
              </a:rPr>
              <a:t> </a:t>
            </a:r>
            <a:r>
              <a:rPr lang="en-US" sz="2000" dirty="0">
                <a:effectLst/>
                <a:latin typeface="Arial MT"/>
                <a:ea typeface="Arial MT"/>
                <a:cs typeface="Arial MT"/>
              </a:rPr>
              <a:t>are</a:t>
            </a:r>
            <a:r>
              <a:rPr lang="en-US" sz="2000" spc="10" dirty="0">
                <a:effectLst/>
                <a:latin typeface="Arial MT"/>
                <a:ea typeface="Arial MT"/>
                <a:cs typeface="Arial MT"/>
              </a:rPr>
              <a:t> </a:t>
            </a:r>
            <a:r>
              <a:rPr lang="en-US" sz="2000" dirty="0">
                <a:effectLst/>
                <a:latin typeface="Arial MT"/>
                <a:ea typeface="Arial MT"/>
                <a:cs typeface="Arial MT"/>
              </a:rPr>
              <a:t>expected to</a:t>
            </a:r>
            <a:r>
              <a:rPr lang="en-US" sz="2000" spc="5" dirty="0">
                <a:effectLst/>
                <a:latin typeface="Arial MT"/>
                <a:ea typeface="Arial MT"/>
                <a:cs typeface="Arial MT"/>
              </a:rPr>
              <a:t> </a:t>
            </a:r>
            <a:r>
              <a:rPr lang="en-US" sz="2000" dirty="0">
                <a:effectLst/>
                <a:latin typeface="Arial MT"/>
                <a:ea typeface="Arial MT"/>
                <a:cs typeface="Arial MT"/>
              </a:rPr>
              <a:t>total 1000000 units.</a:t>
            </a:r>
          </a:p>
          <a:p>
            <a:pPr lvl="0">
              <a:lnSpc>
                <a:spcPct val="150000"/>
              </a:lnSpc>
              <a:spcBef>
                <a:spcPts val="355"/>
              </a:spcBef>
              <a:spcAft>
                <a:spcPts val="0"/>
              </a:spcAft>
              <a:buSzPts val="1100"/>
              <a:tabLst>
                <a:tab pos="615950" algn="l"/>
              </a:tabLst>
            </a:pPr>
            <a:r>
              <a:rPr lang="en-US" sz="2000" dirty="0">
                <a:effectLst/>
                <a:latin typeface="Arial MT"/>
                <a:ea typeface="Arial MT"/>
                <a:cs typeface="Arial MT"/>
              </a:rPr>
              <a:t>Quarterly</a:t>
            </a:r>
            <a:r>
              <a:rPr lang="en-US" sz="2000" spc="-10" dirty="0">
                <a:effectLst/>
                <a:latin typeface="Arial MT"/>
                <a:ea typeface="Arial MT"/>
                <a:cs typeface="Arial MT"/>
              </a:rPr>
              <a:t> </a:t>
            </a:r>
            <a:r>
              <a:rPr lang="en-US" sz="2000" dirty="0">
                <a:effectLst/>
                <a:latin typeface="Arial MT"/>
                <a:ea typeface="Arial MT"/>
                <a:cs typeface="Arial MT"/>
              </a:rPr>
              <a:t>sales are 20%</a:t>
            </a:r>
            <a:r>
              <a:rPr lang="en-US" sz="2000" spc="10" dirty="0">
                <a:effectLst/>
                <a:latin typeface="Arial MT"/>
                <a:ea typeface="Arial MT"/>
                <a:cs typeface="Arial MT"/>
              </a:rPr>
              <a:t> </a:t>
            </a:r>
            <a:r>
              <a:rPr lang="en-US" sz="2000" dirty="0">
                <a:effectLst/>
                <a:latin typeface="Arial MT"/>
                <a:ea typeface="Arial MT"/>
                <a:cs typeface="Arial MT"/>
              </a:rPr>
              <a:t>,</a:t>
            </a:r>
            <a:r>
              <a:rPr lang="en-US" sz="2000" spc="10" dirty="0">
                <a:effectLst/>
                <a:latin typeface="Arial MT"/>
                <a:ea typeface="Arial MT"/>
                <a:cs typeface="Arial MT"/>
              </a:rPr>
              <a:t> </a:t>
            </a:r>
            <a:r>
              <a:rPr lang="en-US" sz="2000" dirty="0">
                <a:effectLst/>
                <a:latin typeface="Arial MT"/>
                <a:ea typeface="Arial MT"/>
                <a:cs typeface="Arial MT"/>
              </a:rPr>
              <a:t>40%</a:t>
            </a:r>
            <a:r>
              <a:rPr lang="en-US" sz="2000" spc="5" dirty="0">
                <a:effectLst/>
                <a:latin typeface="Arial MT"/>
                <a:ea typeface="Arial MT"/>
                <a:cs typeface="Arial MT"/>
              </a:rPr>
              <a:t> </a:t>
            </a:r>
            <a:r>
              <a:rPr lang="en-US" sz="2000" dirty="0">
                <a:effectLst/>
                <a:latin typeface="Arial MT"/>
                <a:ea typeface="Arial MT"/>
                <a:cs typeface="Arial MT"/>
              </a:rPr>
              <a:t>,</a:t>
            </a:r>
            <a:r>
              <a:rPr lang="en-US" sz="2000" spc="15" dirty="0">
                <a:effectLst/>
                <a:latin typeface="Arial MT"/>
                <a:ea typeface="Arial MT"/>
                <a:cs typeface="Arial MT"/>
              </a:rPr>
              <a:t> </a:t>
            </a:r>
            <a:r>
              <a:rPr lang="en-US" sz="2000" dirty="0">
                <a:effectLst/>
                <a:latin typeface="Arial MT"/>
                <a:ea typeface="Arial MT"/>
                <a:cs typeface="Arial MT"/>
              </a:rPr>
              <a:t>25%</a:t>
            </a:r>
            <a:r>
              <a:rPr lang="en-US" sz="2000" spc="5" dirty="0">
                <a:effectLst/>
                <a:latin typeface="Arial MT"/>
                <a:ea typeface="Arial MT"/>
                <a:cs typeface="Arial MT"/>
              </a:rPr>
              <a:t> </a:t>
            </a:r>
            <a:r>
              <a:rPr lang="en-US" sz="2000" dirty="0">
                <a:effectLst/>
                <a:latin typeface="Arial MT"/>
                <a:ea typeface="Arial MT"/>
                <a:cs typeface="Arial MT"/>
              </a:rPr>
              <a:t>,and 15%</a:t>
            </a:r>
            <a:r>
              <a:rPr lang="en-US" sz="2000" spc="10" dirty="0">
                <a:effectLst/>
                <a:latin typeface="Arial MT"/>
                <a:ea typeface="Arial MT"/>
                <a:cs typeface="Arial MT"/>
              </a:rPr>
              <a:t> </a:t>
            </a:r>
            <a:r>
              <a:rPr lang="en-US" sz="2000" dirty="0">
                <a:effectLst/>
                <a:latin typeface="Arial MT"/>
                <a:ea typeface="Arial MT"/>
                <a:cs typeface="Arial MT"/>
              </a:rPr>
              <a:t>respectively.</a:t>
            </a:r>
          </a:p>
          <a:p>
            <a:pPr>
              <a:lnSpc>
                <a:spcPct val="150000"/>
              </a:lnSpc>
              <a:spcBef>
                <a:spcPts val="345"/>
              </a:spcBef>
              <a:buSzPts val="1100"/>
              <a:tabLst>
                <a:tab pos="614680" algn="l"/>
              </a:tabLst>
            </a:pPr>
            <a:r>
              <a:rPr lang="en-US" sz="2000" dirty="0">
                <a:effectLst/>
                <a:latin typeface="Arial MT"/>
                <a:ea typeface="Arial MT"/>
                <a:cs typeface="Arial MT"/>
              </a:rPr>
              <a:t>The</a:t>
            </a:r>
            <a:r>
              <a:rPr lang="en-US" sz="2000" spc="-15" dirty="0">
                <a:effectLst/>
                <a:latin typeface="Arial MT"/>
                <a:ea typeface="Arial MT"/>
                <a:cs typeface="Arial MT"/>
              </a:rPr>
              <a:t> </a:t>
            </a:r>
            <a:r>
              <a:rPr lang="en-US" sz="2000" dirty="0">
                <a:effectLst/>
                <a:latin typeface="Arial MT"/>
                <a:ea typeface="Arial MT"/>
                <a:cs typeface="Arial MT"/>
              </a:rPr>
              <a:t>sales price</a:t>
            </a:r>
            <a:r>
              <a:rPr lang="en-US" sz="2000" spc="-10" dirty="0">
                <a:effectLst/>
                <a:latin typeface="Arial MT"/>
                <a:ea typeface="Arial MT"/>
                <a:cs typeface="Arial MT"/>
              </a:rPr>
              <a:t> </a:t>
            </a:r>
            <a:r>
              <a:rPr lang="en-US" sz="2000" dirty="0">
                <a:effectLst/>
                <a:latin typeface="Arial MT"/>
                <a:ea typeface="Arial MT"/>
                <a:cs typeface="Arial MT"/>
              </a:rPr>
              <a:t>is</a:t>
            </a:r>
            <a:r>
              <a:rPr lang="en-US" sz="2000" spc="5" dirty="0">
                <a:effectLst/>
                <a:latin typeface="Arial MT"/>
                <a:ea typeface="Arial MT"/>
                <a:cs typeface="Arial MT"/>
              </a:rPr>
              <a:t> </a:t>
            </a:r>
            <a:r>
              <a:rPr lang="en-US" sz="2000" dirty="0">
                <a:effectLst/>
                <a:latin typeface="Arial MT"/>
                <a:ea typeface="Arial MT"/>
                <a:cs typeface="Arial MT"/>
              </a:rPr>
              <a:t>expected</a:t>
            </a:r>
            <a:r>
              <a:rPr lang="en-US" sz="2000" spc="-10" dirty="0">
                <a:effectLst/>
                <a:latin typeface="Arial MT"/>
                <a:ea typeface="Arial MT"/>
                <a:cs typeface="Arial MT"/>
              </a:rPr>
              <a:t> </a:t>
            </a:r>
            <a:r>
              <a:rPr lang="en-US" sz="2000" dirty="0">
                <a:effectLst/>
                <a:latin typeface="Arial MT"/>
                <a:ea typeface="Arial MT"/>
                <a:cs typeface="Arial MT"/>
              </a:rPr>
              <a:t>to</a:t>
            </a:r>
            <a:r>
              <a:rPr lang="en-US" sz="2000" spc="-5" dirty="0">
                <a:effectLst/>
                <a:latin typeface="Arial MT"/>
                <a:ea typeface="Arial MT"/>
                <a:cs typeface="Arial MT"/>
              </a:rPr>
              <a:t> </a:t>
            </a:r>
            <a:r>
              <a:rPr lang="en-US" sz="2000" dirty="0">
                <a:effectLst/>
                <a:latin typeface="Arial MT"/>
                <a:ea typeface="Arial MT"/>
                <a:cs typeface="Arial MT"/>
              </a:rPr>
              <a:t>be</a:t>
            </a:r>
            <a:r>
              <a:rPr lang="en-US" sz="2000" spc="-10" dirty="0">
                <a:effectLst/>
                <a:latin typeface="Arial MT"/>
                <a:ea typeface="Arial MT"/>
                <a:cs typeface="Arial MT"/>
              </a:rPr>
              <a:t> </a:t>
            </a:r>
            <a:r>
              <a:rPr lang="en-US" sz="2000" dirty="0">
                <a:effectLst/>
                <a:latin typeface="Arial MT"/>
                <a:ea typeface="Arial MT"/>
                <a:cs typeface="Arial MT"/>
              </a:rPr>
              <a:t>L.E</a:t>
            </a:r>
            <a:r>
              <a:rPr lang="en-US" sz="2000" spc="-10" dirty="0">
                <a:effectLst/>
                <a:latin typeface="Arial MT"/>
                <a:ea typeface="Arial MT"/>
                <a:cs typeface="Arial MT"/>
              </a:rPr>
              <a:t> </a:t>
            </a:r>
            <a:r>
              <a:rPr lang="en-US" sz="2000" dirty="0">
                <a:effectLst/>
                <a:latin typeface="Arial MT"/>
                <a:ea typeface="Arial MT"/>
                <a:cs typeface="Arial MT"/>
              </a:rPr>
              <a:t>4 per</a:t>
            </a:r>
            <a:r>
              <a:rPr lang="en-US" sz="2000" spc="5" dirty="0">
                <a:effectLst/>
                <a:latin typeface="Arial MT"/>
                <a:ea typeface="Arial MT"/>
                <a:cs typeface="Arial MT"/>
              </a:rPr>
              <a:t> </a:t>
            </a:r>
            <a:r>
              <a:rPr lang="en-US" sz="2000" dirty="0">
                <a:effectLst/>
                <a:latin typeface="Arial MT"/>
                <a:ea typeface="Arial MT"/>
                <a:cs typeface="Arial MT"/>
              </a:rPr>
              <a:t>unit</a:t>
            </a:r>
            <a:r>
              <a:rPr lang="en-US" sz="2000" spc="-10" dirty="0">
                <a:effectLst/>
                <a:latin typeface="Arial MT"/>
                <a:ea typeface="Arial MT"/>
                <a:cs typeface="Arial MT"/>
              </a:rPr>
              <a:t> </a:t>
            </a:r>
            <a:r>
              <a:rPr lang="en-US" sz="2000" dirty="0">
                <a:effectLst/>
                <a:latin typeface="Arial MT"/>
                <a:ea typeface="Arial MT"/>
                <a:cs typeface="Arial MT"/>
              </a:rPr>
              <a:t>for</a:t>
            </a:r>
            <a:r>
              <a:rPr lang="en-US" sz="2000" spc="-5" dirty="0">
                <a:effectLst/>
                <a:latin typeface="Arial MT"/>
                <a:ea typeface="Arial MT"/>
                <a:cs typeface="Arial MT"/>
              </a:rPr>
              <a:t> </a:t>
            </a:r>
            <a:r>
              <a:rPr lang="en-US" sz="2000" dirty="0">
                <a:effectLst/>
                <a:latin typeface="Arial MT"/>
                <a:ea typeface="Arial MT"/>
                <a:cs typeface="Arial MT"/>
              </a:rPr>
              <a:t>the</a:t>
            </a:r>
            <a:r>
              <a:rPr lang="en-US" sz="2000" spc="-25" dirty="0">
                <a:effectLst/>
                <a:latin typeface="Arial MT"/>
                <a:ea typeface="Arial MT"/>
                <a:cs typeface="Arial MT"/>
              </a:rPr>
              <a:t> </a:t>
            </a:r>
            <a:r>
              <a:rPr lang="en-US" sz="2000" dirty="0">
                <a:effectLst/>
                <a:latin typeface="Arial MT"/>
                <a:ea typeface="Arial MT"/>
                <a:cs typeface="Arial MT"/>
              </a:rPr>
              <a:t>first</a:t>
            </a:r>
            <a:r>
              <a:rPr lang="en-US" sz="2000" spc="-5" dirty="0">
                <a:effectLst/>
                <a:latin typeface="Arial MT"/>
                <a:ea typeface="Arial MT"/>
                <a:cs typeface="Arial MT"/>
              </a:rPr>
              <a:t> </a:t>
            </a:r>
            <a:r>
              <a:rPr lang="en-US" sz="2000" dirty="0">
                <a:effectLst/>
                <a:latin typeface="Arial MT"/>
                <a:ea typeface="Arial MT"/>
                <a:cs typeface="Arial MT"/>
              </a:rPr>
              <a:t>quarter</a:t>
            </a:r>
            <a:r>
              <a:rPr lang="en-US" sz="2000" spc="-5" dirty="0">
                <a:effectLst/>
                <a:latin typeface="Arial MT"/>
                <a:ea typeface="Arial MT"/>
                <a:cs typeface="Arial MT"/>
              </a:rPr>
              <a:t> </a:t>
            </a:r>
            <a:r>
              <a:rPr lang="en-US" sz="2000" dirty="0">
                <a:effectLst/>
                <a:latin typeface="Arial MT"/>
                <a:ea typeface="Arial MT"/>
                <a:cs typeface="Arial MT"/>
              </a:rPr>
              <a:t>and</a:t>
            </a:r>
            <a:r>
              <a:rPr lang="en-US" sz="2000" spc="-15" dirty="0">
                <a:effectLst/>
                <a:latin typeface="Arial MT"/>
                <a:ea typeface="Arial MT"/>
                <a:cs typeface="Arial MT"/>
              </a:rPr>
              <a:t> </a:t>
            </a:r>
            <a:r>
              <a:rPr lang="en-US" sz="2000" dirty="0">
                <a:effectLst/>
                <a:latin typeface="Arial MT"/>
                <a:ea typeface="Arial MT"/>
                <a:cs typeface="Arial MT"/>
              </a:rPr>
              <a:t>then be increased</a:t>
            </a:r>
            <a:r>
              <a:rPr lang="en-US" sz="2000" spc="-10" dirty="0">
                <a:effectLst/>
                <a:latin typeface="Arial MT"/>
                <a:ea typeface="Arial MT"/>
                <a:cs typeface="Arial MT"/>
              </a:rPr>
              <a:t> </a:t>
            </a:r>
            <a:r>
              <a:rPr lang="en-US" sz="2000" dirty="0">
                <a:effectLst/>
                <a:latin typeface="Arial MT"/>
                <a:ea typeface="Arial MT"/>
                <a:cs typeface="Arial MT"/>
              </a:rPr>
              <a:t>to </a:t>
            </a:r>
            <a:r>
              <a:rPr lang="en-US" sz="2000" dirty="0">
                <a:latin typeface="Arial MT"/>
                <a:ea typeface="Arial MT"/>
                <a:cs typeface="Arial MT"/>
              </a:rPr>
              <a:t>L.E</a:t>
            </a:r>
            <a:r>
              <a:rPr lang="en-US" sz="2000" spc="-5" dirty="0">
                <a:latin typeface="Arial MT"/>
                <a:ea typeface="Arial MT"/>
                <a:cs typeface="Arial MT"/>
              </a:rPr>
              <a:t> </a:t>
            </a:r>
            <a:r>
              <a:rPr lang="en-US" sz="2000" dirty="0">
                <a:latin typeface="Arial MT"/>
                <a:ea typeface="Arial MT"/>
                <a:cs typeface="Arial MT"/>
              </a:rPr>
              <a:t>6 per</a:t>
            </a:r>
            <a:r>
              <a:rPr lang="en-US" sz="2000" spc="-5" dirty="0">
                <a:latin typeface="Arial MT"/>
                <a:ea typeface="Arial MT"/>
                <a:cs typeface="Arial MT"/>
              </a:rPr>
              <a:t> </a:t>
            </a:r>
            <a:r>
              <a:rPr lang="en-US" sz="2000" dirty="0">
                <a:latin typeface="Arial MT"/>
                <a:ea typeface="Arial MT"/>
                <a:cs typeface="Arial MT"/>
              </a:rPr>
              <a:t>unit</a:t>
            </a:r>
            <a:r>
              <a:rPr lang="en-US" sz="2000" spc="-10" dirty="0">
                <a:latin typeface="Arial MT"/>
                <a:ea typeface="Arial MT"/>
                <a:cs typeface="Arial MT"/>
              </a:rPr>
              <a:t> </a:t>
            </a:r>
            <a:r>
              <a:rPr lang="en-US" sz="2000" dirty="0">
                <a:latin typeface="Arial MT"/>
                <a:ea typeface="Arial MT"/>
                <a:cs typeface="Arial MT"/>
              </a:rPr>
              <a:t>from</a:t>
            </a:r>
            <a:r>
              <a:rPr lang="en-US" sz="2000" spc="-5" dirty="0">
                <a:latin typeface="Arial MT"/>
                <a:ea typeface="Arial MT"/>
                <a:cs typeface="Arial MT"/>
              </a:rPr>
              <a:t> </a:t>
            </a:r>
            <a:r>
              <a:rPr lang="en-US" sz="2000" dirty="0">
                <a:latin typeface="Arial MT"/>
                <a:ea typeface="Arial MT"/>
                <a:cs typeface="Arial MT"/>
              </a:rPr>
              <a:t>the</a:t>
            </a:r>
            <a:r>
              <a:rPr lang="en-US" sz="2000" spc="-10" dirty="0">
                <a:latin typeface="Arial MT"/>
                <a:ea typeface="Arial MT"/>
                <a:cs typeface="Arial MT"/>
              </a:rPr>
              <a:t> </a:t>
            </a:r>
            <a:r>
              <a:rPr lang="en-US" sz="2000" dirty="0">
                <a:latin typeface="Arial MT"/>
                <a:ea typeface="Arial MT"/>
                <a:cs typeface="Arial MT"/>
              </a:rPr>
              <a:t>second</a:t>
            </a:r>
            <a:r>
              <a:rPr lang="en-US" sz="2000" spc="-15" dirty="0">
                <a:latin typeface="Arial MT"/>
                <a:ea typeface="Arial MT"/>
                <a:cs typeface="Arial MT"/>
              </a:rPr>
              <a:t> </a:t>
            </a:r>
            <a:r>
              <a:rPr lang="en-US" sz="2000" dirty="0">
                <a:latin typeface="Arial MT"/>
                <a:ea typeface="Arial MT"/>
                <a:cs typeface="Arial MT"/>
              </a:rPr>
              <a:t>quarter</a:t>
            </a:r>
            <a:r>
              <a:rPr lang="en-US" sz="2000" spc="295" dirty="0">
                <a:latin typeface="Arial MT"/>
                <a:ea typeface="Arial MT"/>
                <a:cs typeface="Arial MT"/>
              </a:rPr>
              <a:t> </a:t>
            </a:r>
            <a:r>
              <a:rPr lang="en-US" sz="2000" dirty="0">
                <a:latin typeface="Arial MT"/>
                <a:ea typeface="Arial MT"/>
                <a:cs typeface="Arial MT"/>
              </a:rPr>
              <a:t>.</a:t>
            </a:r>
          </a:p>
          <a:p>
            <a:pPr lvl="0">
              <a:lnSpc>
                <a:spcPct val="150000"/>
              </a:lnSpc>
              <a:spcBef>
                <a:spcPts val="345"/>
              </a:spcBef>
              <a:spcAft>
                <a:spcPts val="0"/>
              </a:spcAft>
              <a:buSzPts val="1100"/>
              <a:tabLst>
                <a:tab pos="614680" algn="l"/>
              </a:tabLst>
            </a:pPr>
            <a:endParaRPr lang="en-US" sz="2000" dirty="0">
              <a:effectLst/>
              <a:latin typeface="Arial MT"/>
              <a:ea typeface="Arial MT"/>
              <a:cs typeface="Arial MT"/>
            </a:endParaRPr>
          </a:p>
          <a:p>
            <a:pPr>
              <a:lnSpc>
                <a:spcPct val="150000"/>
              </a:lnSpc>
              <a:spcBef>
                <a:spcPts val="35"/>
              </a:spcBef>
            </a:pPr>
            <a:r>
              <a:rPr lang="en-US" sz="1200" b="1" dirty="0">
                <a:effectLst/>
                <a:latin typeface="Arial" panose="020B0604020202020204" pitchFamily="34" charset="0"/>
                <a:ea typeface="Arial MT"/>
                <a:cs typeface="Arial MT"/>
              </a:rPr>
              <a:t>          </a:t>
            </a:r>
            <a:r>
              <a:rPr lang="en-US" sz="2000" b="1" dirty="0">
                <a:latin typeface="Arial" panose="020B0604020202020204" pitchFamily="34" charset="0"/>
                <a:ea typeface="Arial MT"/>
                <a:cs typeface="Arial MT"/>
              </a:rPr>
              <a:t>Required</a:t>
            </a:r>
            <a:endParaRPr lang="en-US" sz="2000" dirty="0">
              <a:effectLst/>
              <a:latin typeface="Arial MT"/>
              <a:ea typeface="Arial MT"/>
              <a:cs typeface="Arial MT"/>
            </a:endParaRPr>
          </a:p>
          <a:p>
            <a:pPr marL="579120">
              <a:lnSpc>
                <a:spcPct val="150000"/>
              </a:lnSpc>
            </a:pPr>
            <a:r>
              <a:rPr lang="en-US" sz="2000" b="1" dirty="0">
                <a:solidFill>
                  <a:srgbClr val="FF0000"/>
                </a:solidFill>
                <a:effectLst/>
                <a:latin typeface="Arial MT"/>
                <a:ea typeface="Arial MT"/>
                <a:cs typeface="Arial MT"/>
              </a:rPr>
              <a:t>Prepare</a:t>
            </a:r>
            <a:r>
              <a:rPr lang="en-US" sz="2000" b="1" spc="10"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the</a:t>
            </a:r>
            <a:r>
              <a:rPr lang="en-US" sz="2000" b="1" spc="5"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sales</a:t>
            </a:r>
            <a:r>
              <a:rPr lang="en-US" sz="2000" b="1" spc="5"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budget.</a:t>
            </a:r>
            <a:endParaRPr lang="en-US" sz="1100" dirty="0">
              <a:effectLst/>
              <a:latin typeface="Arial MT"/>
              <a:ea typeface="Arial MT"/>
              <a:cs typeface="Arial MT"/>
            </a:endParaRPr>
          </a:p>
        </p:txBody>
      </p:sp>
      <p:sp>
        <p:nvSpPr>
          <p:cNvPr id="4" name="TextBox 3">
            <a:extLst>
              <a:ext uri="{FF2B5EF4-FFF2-40B4-BE49-F238E27FC236}">
                <a16:creationId xmlns:a16="http://schemas.microsoft.com/office/drawing/2014/main" id="{11A6CE9F-1F26-63EF-ECD5-41953362205C}"/>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
        <p:nvSpPr>
          <p:cNvPr id="5" name="Title 2">
            <a:extLst>
              <a:ext uri="{FF2B5EF4-FFF2-40B4-BE49-F238E27FC236}">
                <a16:creationId xmlns:a16="http://schemas.microsoft.com/office/drawing/2014/main" id="{EE5C755E-9DDD-1201-8B82-D099D5227E8D}"/>
              </a:ext>
            </a:extLst>
          </p:cNvPr>
          <p:cNvSpPr txBox="1">
            <a:spLocks/>
          </p:cNvSpPr>
          <p:nvPr/>
        </p:nvSpPr>
        <p:spPr>
          <a:xfrm>
            <a:off x="228600" y="838200"/>
            <a:ext cx="2743200" cy="64633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289175" indent="-2289175"/>
            <a:r>
              <a:rPr lang="en-US" sz="3200" b="1" dirty="0">
                <a:latin typeface="+mn-lt"/>
              </a:rPr>
              <a:t>DO IT! 	</a:t>
            </a:r>
            <a:endParaRPr lang="en-US" sz="1400" b="1" dirty="0">
              <a:latin typeface="+mn-lt"/>
            </a:endParaRPr>
          </a:p>
        </p:txBody>
      </p:sp>
    </p:spTree>
    <p:extLst>
      <p:ext uri="{BB962C8B-B14F-4D97-AF65-F5344CB8AC3E}">
        <p14:creationId xmlns:p14="http://schemas.microsoft.com/office/powerpoint/2010/main" val="270211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2B4FC12-6928-8204-4E95-48395AEDC4CE}"/>
              </a:ext>
            </a:extLst>
          </p:cNvPr>
          <p:cNvPicPr>
            <a:picLocks noChangeAspect="1"/>
          </p:cNvPicPr>
          <p:nvPr/>
        </p:nvPicPr>
        <p:blipFill>
          <a:blip r:embed="rId2"/>
          <a:stretch>
            <a:fillRect/>
          </a:stretch>
        </p:blipFill>
        <p:spPr>
          <a:xfrm>
            <a:off x="0" y="6844"/>
            <a:ext cx="9144000" cy="6844311"/>
          </a:xfrm>
          <a:prstGeom prst="rect">
            <a:avLst/>
          </a:prstGeom>
        </p:spPr>
      </p:pic>
      <p:sp>
        <p:nvSpPr>
          <p:cNvPr id="3" name="Slide Number Placeholder 2">
            <a:extLst>
              <a:ext uri="{FF2B5EF4-FFF2-40B4-BE49-F238E27FC236}">
                <a16:creationId xmlns:a16="http://schemas.microsoft.com/office/drawing/2014/main" id="{51B14E5F-EEC6-BC4D-CE7E-7C15A44F59B1}"/>
              </a:ext>
            </a:extLst>
          </p:cNvPr>
          <p:cNvSpPr>
            <a:spLocks noGrp="1"/>
          </p:cNvSpPr>
          <p:nvPr>
            <p:ph type="sldNum" sz="quarter" idx="10"/>
          </p:nvPr>
        </p:nvSpPr>
        <p:spPr/>
        <p:txBody>
          <a:bodyPr/>
          <a:lstStyle/>
          <a:p>
            <a:fld id="{67B19427-F580-D146-B60E-4CADEE75497F}" type="slidenum">
              <a:rPr lang="en-US" smtClean="0"/>
              <a:pPr/>
              <a:t>13</a:t>
            </a:fld>
            <a:endParaRPr lang="en-US" dirty="0"/>
          </a:p>
        </p:txBody>
      </p:sp>
      <p:graphicFrame>
        <p:nvGraphicFramePr>
          <p:cNvPr id="6" name="Table 5">
            <a:extLst>
              <a:ext uri="{FF2B5EF4-FFF2-40B4-BE49-F238E27FC236}">
                <a16:creationId xmlns:a16="http://schemas.microsoft.com/office/drawing/2014/main" id="{2AF3A0E3-5F76-FA01-39C0-CD0CBD2B3058}"/>
              </a:ext>
            </a:extLst>
          </p:cNvPr>
          <p:cNvGraphicFramePr>
            <a:graphicFrameLocks noGrp="1"/>
          </p:cNvGraphicFramePr>
          <p:nvPr>
            <p:extLst>
              <p:ext uri="{D42A27DB-BD31-4B8C-83A1-F6EECF244321}">
                <p14:modId xmlns:p14="http://schemas.microsoft.com/office/powerpoint/2010/main" val="4265145202"/>
              </p:ext>
            </p:extLst>
          </p:nvPr>
        </p:nvGraphicFramePr>
        <p:xfrm>
          <a:off x="228601" y="2396027"/>
          <a:ext cx="8686798" cy="2065946"/>
        </p:xfrm>
        <a:graphic>
          <a:graphicData uri="http://schemas.openxmlformats.org/drawingml/2006/table">
            <a:tbl>
              <a:tblPr firstRow="1" firstCol="1" lastRow="1" lastCol="1" bandRow="1" bandCol="1"/>
              <a:tblGrid>
                <a:gridCol w="2848048">
                  <a:extLst>
                    <a:ext uri="{9D8B030D-6E8A-4147-A177-3AD203B41FA5}">
                      <a16:colId xmlns:a16="http://schemas.microsoft.com/office/drawing/2014/main" val="1265511807"/>
                    </a:ext>
                  </a:extLst>
                </a:gridCol>
                <a:gridCol w="1566175">
                  <a:extLst>
                    <a:ext uri="{9D8B030D-6E8A-4147-A177-3AD203B41FA5}">
                      <a16:colId xmlns:a16="http://schemas.microsoft.com/office/drawing/2014/main" val="1173571544"/>
                    </a:ext>
                  </a:extLst>
                </a:gridCol>
                <a:gridCol w="1424527">
                  <a:extLst>
                    <a:ext uri="{9D8B030D-6E8A-4147-A177-3AD203B41FA5}">
                      <a16:colId xmlns:a16="http://schemas.microsoft.com/office/drawing/2014/main" val="3933399022"/>
                    </a:ext>
                  </a:extLst>
                </a:gridCol>
                <a:gridCol w="1423521">
                  <a:extLst>
                    <a:ext uri="{9D8B030D-6E8A-4147-A177-3AD203B41FA5}">
                      <a16:colId xmlns:a16="http://schemas.microsoft.com/office/drawing/2014/main" val="1575761742"/>
                    </a:ext>
                  </a:extLst>
                </a:gridCol>
                <a:gridCol w="1424527">
                  <a:extLst>
                    <a:ext uri="{9D8B030D-6E8A-4147-A177-3AD203B41FA5}">
                      <a16:colId xmlns:a16="http://schemas.microsoft.com/office/drawing/2014/main" val="562324082"/>
                    </a:ext>
                  </a:extLst>
                </a:gridCol>
              </a:tblGrid>
              <a:tr h="330195">
                <a:tc>
                  <a:txBody>
                    <a:bodyPr/>
                    <a:lstStyle/>
                    <a:p>
                      <a:pPr algn="l"/>
                      <a:r>
                        <a:rPr lang="en-US" sz="1600" dirty="0">
                          <a:effectLst/>
                          <a:highlight>
                            <a:srgbClr val="C00000"/>
                          </a:highlight>
                          <a:latin typeface="Times New Roman" panose="02020603050405020304" pitchFamily="18" charset="0"/>
                          <a:ea typeface="Arial MT"/>
                          <a:cs typeface="Arial MT"/>
                        </a:rPr>
                        <a:t> </a:t>
                      </a:r>
                      <a:endParaRPr lang="en-US" sz="2400" dirty="0">
                        <a:effectLst/>
                        <a:highlight>
                          <a:srgbClr val="C000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solidFill>
                      <a:srgbClr val="C00000"/>
                    </a:solidFill>
                  </a:tcPr>
                </a:tc>
                <a:tc>
                  <a:txBody>
                    <a:bodyPr/>
                    <a:lstStyle/>
                    <a:p>
                      <a:pPr marL="137160" marR="128270" algn="ctr">
                        <a:lnSpc>
                          <a:spcPts val="1160"/>
                        </a:lnSpc>
                        <a:spcAft>
                          <a:spcPts val="0"/>
                        </a:spcAft>
                      </a:pPr>
                      <a:endParaRPr lang="en-US" sz="2400" dirty="0">
                        <a:solidFill>
                          <a:srgbClr val="FFFFFF"/>
                        </a:solidFill>
                        <a:effectLst/>
                        <a:highlight>
                          <a:srgbClr val="C00000"/>
                        </a:highlight>
                        <a:latin typeface="Arial MT"/>
                        <a:ea typeface="Arial MT"/>
                        <a:cs typeface="Arial MT"/>
                      </a:endParaRPr>
                    </a:p>
                    <a:p>
                      <a:pPr marL="137160" marR="128270" algn="ctr">
                        <a:lnSpc>
                          <a:spcPts val="1160"/>
                        </a:lnSpc>
                        <a:spcAft>
                          <a:spcPts val="0"/>
                        </a:spcAft>
                      </a:pPr>
                      <a:r>
                        <a:rPr lang="en-US" sz="2400" dirty="0">
                          <a:solidFill>
                            <a:srgbClr val="FFFFFF"/>
                          </a:solidFill>
                          <a:effectLst/>
                          <a:highlight>
                            <a:srgbClr val="C00000"/>
                          </a:highlight>
                          <a:latin typeface="Arial MT"/>
                          <a:ea typeface="Arial MT"/>
                          <a:cs typeface="Arial MT"/>
                        </a:rPr>
                        <a:t>Q1</a:t>
                      </a:r>
                      <a:endParaRPr lang="en-US" sz="2400" dirty="0">
                        <a:effectLst/>
                        <a:highlight>
                          <a:srgbClr val="C000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solidFill>
                      <a:srgbClr val="C00000"/>
                    </a:solidFill>
                  </a:tcPr>
                </a:tc>
                <a:tc>
                  <a:txBody>
                    <a:bodyPr/>
                    <a:lstStyle/>
                    <a:p>
                      <a:pPr marL="137795" marR="128270" algn="ctr">
                        <a:lnSpc>
                          <a:spcPts val="1160"/>
                        </a:lnSpc>
                        <a:spcAft>
                          <a:spcPts val="0"/>
                        </a:spcAft>
                      </a:pPr>
                      <a:endParaRPr lang="en-US" sz="2400" dirty="0">
                        <a:solidFill>
                          <a:srgbClr val="FFFFFF"/>
                        </a:solidFill>
                        <a:effectLst/>
                        <a:highlight>
                          <a:srgbClr val="C00000"/>
                        </a:highlight>
                        <a:latin typeface="Arial MT"/>
                        <a:ea typeface="Arial MT"/>
                        <a:cs typeface="Arial MT"/>
                      </a:endParaRPr>
                    </a:p>
                    <a:p>
                      <a:pPr marL="137795" marR="128270" algn="ctr">
                        <a:lnSpc>
                          <a:spcPts val="1160"/>
                        </a:lnSpc>
                        <a:spcAft>
                          <a:spcPts val="0"/>
                        </a:spcAft>
                      </a:pPr>
                      <a:r>
                        <a:rPr lang="en-US" sz="2400" dirty="0">
                          <a:solidFill>
                            <a:srgbClr val="FFFFFF"/>
                          </a:solidFill>
                          <a:effectLst/>
                          <a:highlight>
                            <a:srgbClr val="C00000"/>
                          </a:highlight>
                          <a:latin typeface="Arial MT"/>
                          <a:ea typeface="Arial MT"/>
                          <a:cs typeface="Arial MT"/>
                        </a:rPr>
                        <a:t>Q2</a:t>
                      </a:r>
                      <a:endParaRPr lang="en-US" sz="2400" dirty="0">
                        <a:effectLst/>
                        <a:highlight>
                          <a:srgbClr val="C000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solidFill>
                      <a:srgbClr val="C00000"/>
                    </a:solidFill>
                  </a:tcPr>
                </a:tc>
                <a:tc>
                  <a:txBody>
                    <a:bodyPr/>
                    <a:lstStyle/>
                    <a:p>
                      <a:pPr marL="138430" marR="128905" algn="ctr">
                        <a:lnSpc>
                          <a:spcPts val="1160"/>
                        </a:lnSpc>
                        <a:spcAft>
                          <a:spcPts val="0"/>
                        </a:spcAft>
                      </a:pPr>
                      <a:endParaRPr lang="en-US" sz="2400" dirty="0">
                        <a:solidFill>
                          <a:srgbClr val="FFFFFF"/>
                        </a:solidFill>
                        <a:effectLst/>
                        <a:highlight>
                          <a:srgbClr val="C00000"/>
                        </a:highlight>
                        <a:latin typeface="Arial MT"/>
                        <a:ea typeface="Arial MT"/>
                        <a:cs typeface="Arial MT"/>
                      </a:endParaRPr>
                    </a:p>
                    <a:p>
                      <a:pPr marL="138430" marR="128905" algn="ctr">
                        <a:lnSpc>
                          <a:spcPts val="1160"/>
                        </a:lnSpc>
                        <a:spcAft>
                          <a:spcPts val="0"/>
                        </a:spcAft>
                      </a:pPr>
                      <a:r>
                        <a:rPr lang="en-US" sz="2400" dirty="0">
                          <a:solidFill>
                            <a:srgbClr val="FFFFFF"/>
                          </a:solidFill>
                          <a:effectLst/>
                          <a:highlight>
                            <a:srgbClr val="C00000"/>
                          </a:highlight>
                          <a:latin typeface="Arial MT"/>
                          <a:ea typeface="Arial MT"/>
                          <a:cs typeface="Arial MT"/>
                        </a:rPr>
                        <a:t>Q3</a:t>
                      </a:r>
                      <a:endParaRPr lang="en-US" sz="2400" dirty="0">
                        <a:effectLst/>
                        <a:highlight>
                          <a:srgbClr val="C000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solidFill>
                      <a:srgbClr val="C00000"/>
                    </a:solidFill>
                  </a:tcPr>
                </a:tc>
                <a:tc>
                  <a:txBody>
                    <a:bodyPr/>
                    <a:lstStyle/>
                    <a:p>
                      <a:pPr marL="137795" marR="127635" algn="ctr">
                        <a:lnSpc>
                          <a:spcPts val="1160"/>
                        </a:lnSpc>
                        <a:spcAft>
                          <a:spcPts val="0"/>
                        </a:spcAft>
                      </a:pPr>
                      <a:endParaRPr lang="en-US" sz="2400" dirty="0">
                        <a:solidFill>
                          <a:srgbClr val="FFFFFF"/>
                        </a:solidFill>
                        <a:effectLst/>
                        <a:highlight>
                          <a:srgbClr val="C00000"/>
                        </a:highlight>
                        <a:latin typeface="Arial MT"/>
                        <a:ea typeface="Arial MT"/>
                        <a:cs typeface="Arial MT"/>
                      </a:endParaRPr>
                    </a:p>
                    <a:p>
                      <a:pPr marL="137795" marR="127635" algn="ctr">
                        <a:lnSpc>
                          <a:spcPts val="1160"/>
                        </a:lnSpc>
                        <a:spcAft>
                          <a:spcPts val="0"/>
                        </a:spcAft>
                      </a:pPr>
                      <a:r>
                        <a:rPr lang="en-US" sz="2400" dirty="0">
                          <a:solidFill>
                            <a:srgbClr val="FFFFFF"/>
                          </a:solidFill>
                          <a:effectLst/>
                          <a:highlight>
                            <a:srgbClr val="C00000"/>
                          </a:highlight>
                          <a:latin typeface="Arial MT"/>
                          <a:ea typeface="Arial MT"/>
                          <a:cs typeface="Arial MT"/>
                        </a:rPr>
                        <a:t>Q4</a:t>
                      </a:r>
                      <a:endParaRPr lang="en-US" sz="2400" dirty="0">
                        <a:effectLst/>
                        <a:highlight>
                          <a:srgbClr val="C000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solidFill>
                      <a:srgbClr val="C00000"/>
                    </a:solidFill>
                  </a:tcPr>
                </a:tc>
                <a:extLst>
                  <a:ext uri="{0D108BD9-81ED-4DB2-BD59-A6C34878D82A}">
                    <a16:rowId xmlns:a16="http://schemas.microsoft.com/office/drawing/2014/main" val="1968991621"/>
                  </a:ext>
                </a:extLst>
              </a:tr>
              <a:tr h="532784">
                <a:tc>
                  <a:txBody>
                    <a:bodyPr/>
                    <a:lstStyle/>
                    <a:p>
                      <a:pPr marL="175260" marR="169545" algn="ctr">
                        <a:lnSpc>
                          <a:spcPts val="1050"/>
                        </a:lnSpc>
                        <a:spcAft>
                          <a:spcPts val="0"/>
                        </a:spcAft>
                      </a:pPr>
                      <a:endParaRPr lang="en-US" sz="2000" b="1" dirty="0">
                        <a:effectLst/>
                        <a:latin typeface="Arial MT"/>
                        <a:ea typeface="Arial MT"/>
                        <a:cs typeface="Arial MT"/>
                      </a:endParaRPr>
                    </a:p>
                    <a:p>
                      <a:pPr marL="175260" marR="169545" algn="ctr">
                        <a:lnSpc>
                          <a:spcPts val="1050"/>
                        </a:lnSpc>
                        <a:spcAft>
                          <a:spcPts val="0"/>
                        </a:spcAft>
                      </a:pPr>
                      <a:r>
                        <a:rPr lang="en-US" sz="2000" b="1" dirty="0">
                          <a:effectLst/>
                          <a:latin typeface="Arial MT"/>
                          <a:ea typeface="Arial MT"/>
                          <a:cs typeface="Arial MT"/>
                        </a:rPr>
                        <a:t>Expected Unit sales</a:t>
                      </a:r>
                      <a:endParaRPr lang="en-US" sz="2000" dirty="0">
                        <a:effectLs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135255" marR="128270" algn="ctr">
                        <a:spcBef>
                          <a:spcPts val="370"/>
                        </a:spcBef>
                        <a:spcAft>
                          <a:spcPts val="0"/>
                        </a:spcAft>
                      </a:pPr>
                      <a:r>
                        <a:rPr lang="en-US" sz="2000" dirty="0">
                          <a:effectLst/>
                          <a:latin typeface="Arial MT"/>
                          <a:ea typeface="Arial MT"/>
                          <a:cs typeface="Arial MT"/>
                        </a:rPr>
                        <a:t>200,000</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135890" marR="128270" algn="ctr">
                        <a:spcBef>
                          <a:spcPts val="370"/>
                        </a:spcBef>
                        <a:spcAft>
                          <a:spcPts val="0"/>
                        </a:spcAft>
                      </a:pPr>
                      <a:r>
                        <a:rPr lang="en-US" sz="2000">
                          <a:effectLst/>
                          <a:latin typeface="Arial MT"/>
                          <a:ea typeface="Arial MT"/>
                          <a:cs typeface="Arial MT"/>
                        </a:rPr>
                        <a:t>400,000</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136525" marR="128905" algn="ctr">
                        <a:spcBef>
                          <a:spcPts val="370"/>
                        </a:spcBef>
                        <a:spcAft>
                          <a:spcPts val="0"/>
                        </a:spcAft>
                      </a:pPr>
                      <a:r>
                        <a:rPr lang="en-US" sz="2000">
                          <a:effectLst/>
                          <a:latin typeface="Arial MT"/>
                          <a:ea typeface="Arial MT"/>
                          <a:cs typeface="Arial MT"/>
                        </a:rPr>
                        <a:t>250,000</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135255" marR="128270" algn="ctr">
                        <a:spcBef>
                          <a:spcPts val="370"/>
                        </a:spcBef>
                        <a:spcAft>
                          <a:spcPts val="0"/>
                        </a:spcAft>
                      </a:pPr>
                      <a:r>
                        <a:rPr lang="en-US" sz="2000">
                          <a:effectLst/>
                          <a:latin typeface="Arial MT"/>
                          <a:ea typeface="Arial MT"/>
                          <a:cs typeface="Arial MT"/>
                        </a:rPr>
                        <a:t>150,000</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3743077294"/>
                  </a:ext>
                </a:extLst>
              </a:tr>
              <a:tr h="334141">
                <a:tc>
                  <a:txBody>
                    <a:bodyPr/>
                    <a:lstStyle/>
                    <a:p>
                      <a:pPr marL="9525" algn="ctr">
                        <a:lnSpc>
                          <a:spcPts val="1170"/>
                        </a:lnSpc>
                      </a:pPr>
                      <a:r>
                        <a:rPr lang="en-US" sz="2000" dirty="0">
                          <a:effectLst/>
                          <a:latin typeface="Arial MT"/>
                          <a:ea typeface="Arial MT"/>
                          <a:cs typeface="Arial MT"/>
                        </a:rPr>
                        <a:t>×</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9525" algn="ctr">
                        <a:lnSpc>
                          <a:spcPts val="1170"/>
                        </a:lnSpc>
                      </a:pPr>
                      <a:r>
                        <a:rPr lang="en-US" sz="2000" b="1" dirty="0">
                          <a:effectLst/>
                          <a:latin typeface="Arial MT"/>
                          <a:ea typeface="Arial MT"/>
                          <a:cs typeface="Arial MT"/>
                        </a:rPr>
                        <a:t>×</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10160" algn="ctr">
                        <a:lnSpc>
                          <a:spcPts val="1170"/>
                        </a:lnSpc>
                      </a:pPr>
                      <a:r>
                        <a:rPr lang="en-US" sz="2000" dirty="0">
                          <a:effectLst/>
                          <a:latin typeface="Arial MT"/>
                          <a:ea typeface="Arial MT"/>
                          <a:cs typeface="Arial MT"/>
                        </a:rPr>
                        <a:t>×</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10160" algn="ctr">
                        <a:lnSpc>
                          <a:spcPts val="1170"/>
                        </a:lnSpc>
                      </a:pPr>
                      <a:r>
                        <a:rPr lang="en-US" sz="2000">
                          <a:effectLst/>
                          <a:latin typeface="Arial MT"/>
                          <a:ea typeface="Arial MT"/>
                          <a:cs typeface="Arial MT"/>
                        </a:rPr>
                        <a:t>×</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10160" algn="ctr">
                        <a:lnSpc>
                          <a:spcPts val="1170"/>
                        </a:lnSpc>
                      </a:pPr>
                      <a:r>
                        <a:rPr lang="en-US" sz="2000">
                          <a:effectLst/>
                          <a:latin typeface="Arial MT"/>
                          <a:ea typeface="Arial MT"/>
                          <a:cs typeface="Arial MT"/>
                        </a:rPr>
                        <a:t>×</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2882459047"/>
                  </a:ext>
                </a:extLst>
              </a:tr>
              <a:tr h="528838">
                <a:tc>
                  <a:txBody>
                    <a:bodyPr/>
                    <a:lstStyle/>
                    <a:p>
                      <a:pPr marL="175260" marR="170815" algn="ctr">
                        <a:lnSpc>
                          <a:spcPts val="1050"/>
                        </a:lnSpc>
                        <a:spcAft>
                          <a:spcPts val="0"/>
                        </a:spcAft>
                      </a:pPr>
                      <a:r>
                        <a:rPr lang="en-US" sz="2000" b="1">
                          <a:effectLst/>
                          <a:latin typeface="Arial MT"/>
                          <a:ea typeface="Arial MT"/>
                          <a:cs typeface="Arial MT"/>
                        </a:rPr>
                        <a:t>Price</a:t>
                      </a:r>
                      <a:r>
                        <a:rPr lang="en-US" sz="2000" b="1" spc="-5">
                          <a:effectLst/>
                          <a:latin typeface="Arial MT"/>
                          <a:ea typeface="Arial MT"/>
                          <a:cs typeface="Arial MT"/>
                        </a:rPr>
                        <a:t> </a:t>
                      </a:r>
                      <a:r>
                        <a:rPr lang="en-US" sz="2000" b="1">
                          <a:effectLst/>
                          <a:latin typeface="Arial MT"/>
                          <a:ea typeface="Arial MT"/>
                          <a:cs typeface="Arial MT"/>
                        </a:rPr>
                        <a:t>per</a:t>
                      </a:r>
                      <a:r>
                        <a:rPr lang="en-US" sz="2000" b="1" spc="-10">
                          <a:effectLst/>
                          <a:latin typeface="Arial MT"/>
                          <a:ea typeface="Arial MT"/>
                          <a:cs typeface="Arial MT"/>
                        </a:rPr>
                        <a:t> </a:t>
                      </a:r>
                      <a:r>
                        <a:rPr lang="en-US" sz="2000" b="1">
                          <a:effectLst/>
                          <a:latin typeface="Arial MT"/>
                          <a:ea typeface="Arial MT"/>
                          <a:cs typeface="Arial MT"/>
                        </a:rPr>
                        <a:t>unit</a:t>
                      </a:r>
                      <a:endParaRPr lang="en-US" sz="2000">
                        <a:effectLs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5080" algn="ctr">
                        <a:spcBef>
                          <a:spcPts val="360"/>
                        </a:spcBef>
                        <a:spcAft>
                          <a:spcPts val="0"/>
                        </a:spcAft>
                      </a:pPr>
                      <a:r>
                        <a:rPr lang="en-US" sz="2000">
                          <a:effectLst/>
                          <a:latin typeface="Arial MT"/>
                          <a:ea typeface="Arial MT"/>
                          <a:cs typeface="Arial MT"/>
                        </a:rPr>
                        <a:t>4</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6350" algn="ctr">
                        <a:spcBef>
                          <a:spcPts val="360"/>
                        </a:spcBef>
                        <a:spcAft>
                          <a:spcPts val="0"/>
                        </a:spcAft>
                      </a:pPr>
                      <a:r>
                        <a:rPr lang="en-US" sz="2000" dirty="0">
                          <a:effectLst/>
                          <a:latin typeface="Arial MT"/>
                          <a:ea typeface="Arial MT"/>
                          <a:cs typeface="Arial MT"/>
                        </a:rPr>
                        <a:t>6</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6350" algn="ctr">
                        <a:spcBef>
                          <a:spcPts val="360"/>
                        </a:spcBef>
                        <a:spcAft>
                          <a:spcPts val="0"/>
                        </a:spcAft>
                      </a:pPr>
                      <a:r>
                        <a:rPr lang="en-US" sz="2000" dirty="0">
                          <a:effectLst/>
                          <a:latin typeface="Arial MT"/>
                          <a:ea typeface="Arial MT"/>
                          <a:cs typeface="Arial MT"/>
                        </a:rPr>
                        <a:t>6</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12700" algn="ctr">
                        <a:spcBef>
                          <a:spcPts val="360"/>
                        </a:spcBef>
                        <a:spcAft>
                          <a:spcPts val="0"/>
                        </a:spcAft>
                      </a:pPr>
                      <a:r>
                        <a:rPr lang="en-US" sz="2000" dirty="0">
                          <a:effectLst/>
                          <a:latin typeface="Arial MT"/>
                          <a:ea typeface="Arial MT"/>
                          <a:cs typeface="Arial MT"/>
                        </a:rPr>
                        <a:t>6</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2805880056"/>
                  </a:ext>
                </a:extLst>
              </a:tr>
              <a:tr h="334141">
                <a:tc>
                  <a:txBody>
                    <a:bodyPr/>
                    <a:lstStyle/>
                    <a:p>
                      <a:pPr algn="l"/>
                      <a:r>
                        <a:rPr lang="en-US" sz="1400" b="1">
                          <a:effectLst/>
                          <a:highlight>
                            <a:srgbClr val="FFFF00"/>
                          </a:highlight>
                          <a:latin typeface="Times New Roman" panose="02020603050405020304" pitchFamily="18" charset="0"/>
                          <a:ea typeface="Arial MT"/>
                          <a:cs typeface="Arial MT"/>
                        </a:rPr>
                        <a:t> </a:t>
                      </a:r>
                      <a:endParaRPr lang="en-US" sz="2000">
                        <a:effectLst/>
                        <a:highlight>
                          <a:srgbClr val="FFFF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solidFill>
                      <a:srgbClr val="FFFF00"/>
                    </a:solidFill>
                  </a:tcPr>
                </a:tc>
                <a:tc>
                  <a:txBody>
                    <a:bodyPr/>
                    <a:lstStyle/>
                    <a:p>
                      <a:pPr marL="135255" marR="128270" algn="ctr">
                        <a:lnSpc>
                          <a:spcPts val="1170"/>
                        </a:lnSpc>
                        <a:spcAft>
                          <a:spcPts val="0"/>
                        </a:spcAft>
                      </a:pPr>
                      <a:endParaRPr lang="en-US" sz="2000" b="1" dirty="0">
                        <a:solidFill>
                          <a:srgbClr val="000000"/>
                        </a:solidFill>
                        <a:effectLst/>
                        <a:highlight>
                          <a:srgbClr val="FFFF00"/>
                        </a:highlight>
                        <a:latin typeface="Arial MT"/>
                        <a:ea typeface="Arial MT"/>
                        <a:cs typeface="Arial MT"/>
                      </a:endParaRPr>
                    </a:p>
                    <a:p>
                      <a:pPr marL="135255" marR="128270" algn="ctr">
                        <a:lnSpc>
                          <a:spcPts val="1170"/>
                        </a:lnSpc>
                        <a:spcAft>
                          <a:spcPts val="0"/>
                        </a:spcAft>
                      </a:pPr>
                      <a:r>
                        <a:rPr lang="en-US" sz="2000" b="1" dirty="0">
                          <a:solidFill>
                            <a:srgbClr val="000000"/>
                          </a:solidFill>
                          <a:effectLst/>
                          <a:highlight>
                            <a:srgbClr val="FFFF00"/>
                          </a:highlight>
                          <a:latin typeface="Arial MT"/>
                          <a:ea typeface="Arial MT"/>
                          <a:cs typeface="Arial MT"/>
                        </a:rPr>
                        <a:t>800,000</a:t>
                      </a:r>
                      <a:endParaRPr lang="en-US" sz="2000" dirty="0">
                        <a:effectLst/>
                        <a:highlight>
                          <a:srgbClr val="FFFF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solidFill>
                      <a:srgbClr val="FFFF00"/>
                    </a:solidFill>
                  </a:tcPr>
                </a:tc>
                <a:tc>
                  <a:txBody>
                    <a:bodyPr/>
                    <a:lstStyle/>
                    <a:p>
                      <a:pPr marL="137795" marR="128270" algn="ctr">
                        <a:lnSpc>
                          <a:spcPts val="1170"/>
                        </a:lnSpc>
                        <a:spcAft>
                          <a:spcPts val="0"/>
                        </a:spcAft>
                      </a:pPr>
                      <a:endParaRPr lang="en-US" sz="2000" b="1" dirty="0">
                        <a:solidFill>
                          <a:srgbClr val="000000"/>
                        </a:solidFill>
                        <a:effectLst/>
                        <a:highlight>
                          <a:srgbClr val="FFFF00"/>
                        </a:highlight>
                        <a:latin typeface="Arial MT"/>
                        <a:ea typeface="Arial MT"/>
                        <a:cs typeface="Arial MT"/>
                      </a:endParaRPr>
                    </a:p>
                    <a:p>
                      <a:pPr marL="137795" marR="128270" algn="ctr">
                        <a:lnSpc>
                          <a:spcPts val="1170"/>
                        </a:lnSpc>
                        <a:spcAft>
                          <a:spcPts val="0"/>
                        </a:spcAft>
                      </a:pPr>
                      <a:r>
                        <a:rPr lang="en-US" sz="2000" b="1" dirty="0">
                          <a:solidFill>
                            <a:srgbClr val="000000"/>
                          </a:solidFill>
                          <a:effectLst/>
                          <a:highlight>
                            <a:srgbClr val="FFFF00"/>
                          </a:highlight>
                          <a:latin typeface="Arial MT"/>
                          <a:ea typeface="Arial MT"/>
                          <a:cs typeface="Arial MT"/>
                        </a:rPr>
                        <a:t>2,400,000</a:t>
                      </a:r>
                      <a:endParaRPr lang="en-US" sz="2000" dirty="0">
                        <a:effectLst/>
                        <a:highlight>
                          <a:srgbClr val="FFFF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solidFill>
                      <a:srgbClr val="FFFF00"/>
                    </a:solidFill>
                  </a:tcPr>
                </a:tc>
                <a:tc>
                  <a:txBody>
                    <a:bodyPr/>
                    <a:lstStyle/>
                    <a:p>
                      <a:pPr marL="138430" marR="128905" algn="ctr">
                        <a:lnSpc>
                          <a:spcPts val="1170"/>
                        </a:lnSpc>
                        <a:spcAft>
                          <a:spcPts val="0"/>
                        </a:spcAft>
                      </a:pPr>
                      <a:endParaRPr lang="en-US" sz="2000" b="1" dirty="0">
                        <a:solidFill>
                          <a:srgbClr val="000000"/>
                        </a:solidFill>
                        <a:effectLst/>
                        <a:highlight>
                          <a:srgbClr val="FFFF00"/>
                        </a:highlight>
                        <a:latin typeface="Arial MT"/>
                        <a:ea typeface="Arial MT"/>
                        <a:cs typeface="Arial MT"/>
                      </a:endParaRPr>
                    </a:p>
                    <a:p>
                      <a:pPr marL="138430" marR="128905" algn="ctr">
                        <a:lnSpc>
                          <a:spcPts val="1170"/>
                        </a:lnSpc>
                        <a:spcAft>
                          <a:spcPts val="0"/>
                        </a:spcAft>
                      </a:pPr>
                      <a:r>
                        <a:rPr lang="en-US" sz="2000" b="1" dirty="0">
                          <a:solidFill>
                            <a:srgbClr val="000000"/>
                          </a:solidFill>
                          <a:effectLst/>
                          <a:highlight>
                            <a:srgbClr val="FFFF00"/>
                          </a:highlight>
                          <a:latin typeface="Arial MT"/>
                          <a:ea typeface="Arial MT"/>
                          <a:cs typeface="Arial MT"/>
                        </a:rPr>
                        <a:t>1,500,000</a:t>
                      </a:r>
                      <a:endParaRPr lang="en-US" sz="2000" dirty="0">
                        <a:effectLst/>
                        <a:highlight>
                          <a:srgbClr val="FFFF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solidFill>
                      <a:srgbClr val="FFFF00"/>
                    </a:solidFill>
                  </a:tcPr>
                </a:tc>
                <a:tc>
                  <a:txBody>
                    <a:bodyPr/>
                    <a:lstStyle/>
                    <a:p>
                      <a:pPr marL="135255" marR="128270" algn="ctr">
                        <a:lnSpc>
                          <a:spcPts val="1170"/>
                        </a:lnSpc>
                        <a:spcAft>
                          <a:spcPts val="0"/>
                        </a:spcAft>
                      </a:pPr>
                      <a:endParaRPr lang="en-US" sz="2000" b="1" dirty="0">
                        <a:solidFill>
                          <a:srgbClr val="000000"/>
                        </a:solidFill>
                        <a:effectLst/>
                        <a:highlight>
                          <a:srgbClr val="FFFF00"/>
                        </a:highlight>
                        <a:latin typeface="Arial MT"/>
                        <a:ea typeface="Arial MT"/>
                        <a:cs typeface="Arial MT"/>
                      </a:endParaRPr>
                    </a:p>
                    <a:p>
                      <a:pPr marL="135255" marR="128270" algn="ctr">
                        <a:lnSpc>
                          <a:spcPts val="1170"/>
                        </a:lnSpc>
                        <a:spcAft>
                          <a:spcPts val="0"/>
                        </a:spcAft>
                      </a:pPr>
                      <a:r>
                        <a:rPr lang="en-US" sz="2000" b="1" dirty="0">
                          <a:solidFill>
                            <a:srgbClr val="000000"/>
                          </a:solidFill>
                          <a:effectLst/>
                          <a:highlight>
                            <a:srgbClr val="FFFF00"/>
                          </a:highlight>
                          <a:latin typeface="Arial MT"/>
                          <a:ea typeface="Arial MT"/>
                          <a:cs typeface="Arial MT"/>
                        </a:rPr>
                        <a:t>900,000</a:t>
                      </a:r>
                      <a:endParaRPr lang="en-US" sz="2000" dirty="0">
                        <a:effectLst/>
                        <a:highlight>
                          <a:srgbClr val="FFFF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solidFill>
                      <a:srgbClr val="FFFF00"/>
                    </a:solidFill>
                  </a:tcPr>
                </a:tc>
                <a:extLst>
                  <a:ext uri="{0D108BD9-81ED-4DB2-BD59-A6C34878D82A}">
                    <a16:rowId xmlns:a16="http://schemas.microsoft.com/office/drawing/2014/main" val="98065711"/>
                  </a:ext>
                </a:extLst>
              </a:tr>
            </a:tbl>
          </a:graphicData>
        </a:graphic>
      </p:graphicFrame>
      <p:sp>
        <p:nvSpPr>
          <p:cNvPr id="9" name="TextBox 8">
            <a:extLst>
              <a:ext uri="{FF2B5EF4-FFF2-40B4-BE49-F238E27FC236}">
                <a16:creationId xmlns:a16="http://schemas.microsoft.com/office/drawing/2014/main" id="{EB02F0B9-AE3E-C60B-E436-897FCB01938C}"/>
              </a:ext>
            </a:extLst>
          </p:cNvPr>
          <p:cNvSpPr txBox="1"/>
          <p:nvPr/>
        </p:nvSpPr>
        <p:spPr>
          <a:xfrm>
            <a:off x="-29095" y="1094896"/>
            <a:ext cx="8534401" cy="954107"/>
          </a:xfrm>
          <a:prstGeom prst="rect">
            <a:avLst/>
          </a:prstGeom>
          <a:noFill/>
        </p:spPr>
        <p:txBody>
          <a:bodyPr wrap="square">
            <a:spAutoFit/>
          </a:bodyPr>
          <a:lstStyle/>
          <a:p>
            <a:pPr marL="571500" marR="5215890" algn="ctr">
              <a:spcBef>
                <a:spcPts val="90"/>
              </a:spcBef>
              <a:spcAft>
                <a:spcPts val="285"/>
              </a:spcAft>
            </a:pPr>
            <a:r>
              <a:rPr lang="en-US" sz="2800" b="1" dirty="0">
                <a:effectLst/>
                <a:latin typeface="Arial" panose="020B0604020202020204" pitchFamily="34" charset="0"/>
                <a:ea typeface="Arial MT"/>
                <a:cs typeface="Arial MT"/>
              </a:rPr>
              <a:t>                                        </a:t>
            </a:r>
            <a:r>
              <a:rPr lang="en-US" sz="2800" b="1" dirty="0">
                <a:solidFill>
                  <a:srgbClr val="FF0000"/>
                </a:solidFill>
                <a:effectLst/>
                <a:latin typeface="Arial" panose="020B0604020202020204" pitchFamily="34" charset="0"/>
                <a:ea typeface="Arial MT"/>
                <a:cs typeface="Arial MT"/>
              </a:rPr>
              <a:t>Sales</a:t>
            </a:r>
            <a:r>
              <a:rPr lang="en-US" sz="2800" b="1" spc="-5" dirty="0">
                <a:solidFill>
                  <a:srgbClr val="FF0000"/>
                </a:solidFill>
                <a:effectLst/>
                <a:latin typeface="Arial" panose="020B0604020202020204" pitchFamily="34" charset="0"/>
                <a:ea typeface="Arial MT"/>
                <a:cs typeface="Arial MT"/>
              </a:rPr>
              <a:t> </a:t>
            </a:r>
            <a:r>
              <a:rPr lang="en-US" sz="2800" b="1" dirty="0">
                <a:solidFill>
                  <a:srgbClr val="FF0000"/>
                </a:solidFill>
                <a:effectLst/>
                <a:latin typeface="Arial" panose="020B0604020202020204" pitchFamily="34" charset="0"/>
                <a:ea typeface="Arial MT"/>
                <a:cs typeface="Arial MT"/>
              </a:rPr>
              <a:t>Budget</a:t>
            </a:r>
            <a:r>
              <a:rPr lang="en-US" sz="2800" b="1" dirty="0">
                <a:effectLst/>
                <a:latin typeface="Arial" panose="020B0604020202020204" pitchFamily="34" charset="0"/>
                <a:ea typeface="Arial MT"/>
                <a:cs typeface="Arial MT"/>
              </a:rPr>
              <a:t>:</a:t>
            </a:r>
            <a:endParaRPr lang="en-US" sz="2800" dirty="0">
              <a:effectLst/>
              <a:latin typeface="Arial MT"/>
              <a:ea typeface="Arial MT"/>
              <a:cs typeface="Arial MT"/>
            </a:endParaRPr>
          </a:p>
        </p:txBody>
      </p:sp>
      <p:sp>
        <p:nvSpPr>
          <p:cNvPr id="4" name="TextBox 3">
            <a:extLst>
              <a:ext uri="{FF2B5EF4-FFF2-40B4-BE49-F238E27FC236}">
                <a16:creationId xmlns:a16="http://schemas.microsoft.com/office/drawing/2014/main" id="{14BF319D-2695-21BC-7CDC-DA2F437FEA6D}"/>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15362767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D64DADE-4078-4A1A-62F4-6AE4320C9495}"/>
              </a:ext>
            </a:extLst>
          </p:cNvPr>
          <p:cNvPicPr>
            <a:picLocks noChangeAspect="1"/>
          </p:cNvPicPr>
          <p:nvPr/>
        </p:nvPicPr>
        <p:blipFill>
          <a:blip r:embed="rId3"/>
          <a:stretch>
            <a:fillRect/>
          </a:stretch>
        </p:blipFill>
        <p:spPr>
          <a:xfrm>
            <a:off x="0" y="6844"/>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14</a:t>
            </a:fld>
            <a:endParaRPr lang="en-US" dirty="0"/>
          </a:p>
        </p:txBody>
      </p:sp>
      <p:sp>
        <p:nvSpPr>
          <p:cNvPr id="7" name="LOBL"/>
          <p:cNvSpPr>
            <a:spLocks noGrp="1"/>
          </p:cNvSpPr>
          <p:nvPr>
            <p:ph sz="quarter" idx="4294967295"/>
          </p:nvPr>
        </p:nvSpPr>
        <p:spPr>
          <a:xfrm>
            <a:off x="310776" y="1447800"/>
            <a:ext cx="8376024" cy="4495800"/>
          </a:xfrm>
          <a:prstGeom prst="rect">
            <a:avLst/>
          </a:prstGeom>
        </p:spPr>
        <p:txBody>
          <a:bodyPr/>
          <a:lstStyle/>
          <a:p>
            <a:pPr marL="574675" lvl="1" indent="-346075">
              <a:lnSpc>
                <a:spcPct val="100000"/>
              </a:lnSpc>
              <a:spcBef>
                <a:spcPts val="1200"/>
              </a:spcBef>
              <a:buClr>
                <a:srgbClr val="800000"/>
              </a:buClr>
              <a:buSzPct val="100000"/>
            </a:pPr>
            <a:r>
              <a:rPr lang="en-US" altLang="en-US" sz="2600" dirty="0">
                <a:latin typeface="Calibri" panose="020F0502020204030204" pitchFamily="34" charset="0"/>
                <a:ea typeface="Calibri" panose="020F0502020204030204" pitchFamily="34" charset="0"/>
                <a:cs typeface="Calibri" panose="020F0502020204030204" pitchFamily="34" charset="0"/>
              </a:rPr>
              <a:t>Shows </a:t>
            </a:r>
            <a:r>
              <a:rPr lang="en-US" altLang="en-US" sz="2600" b="1" i="1" dirty="0">
                <a:latin typeface="Calibri" panose="020F0502020204030204" pitchFamily="34" charset="0"/>
                <a:ea typeface="Calibri" panose="020F0502020204030204" pitchFamily="34" charset="0"/>
                <a:cs typeface="Calibri" panose="020F0502020204030204" pitchFamily="34" charset="0"/>
              </a:rPr>
              <a:t>units that must be produced</a:t>
            </a:r>
            <a:r>
              <a:rPr lang="en-US" altLang="en-US" sz="2600" dirty="0">
                <a:latin typeface="Calibri" panose="020F0502020204030204" pitchFamily="34" charset="0"/>
                <a:ea typeface="Calibri" panose="020F0502020204030204" pitchFamily="34" charset="0"/>
                <a:cs typeface="Calibri" panose="020F0502020204030204" pitchFamily="34" charset="0"/>
              </a:rPr>
              <a:t> to meet anticipated sales.</a:t>
            </a:r>
          </a:p>
          <a:p>
            <a:pPr marL="574675" lvl="1" indent="-346075">
              <a:lnSpc>
                <a:spcPct val="100000"/>
              </a:lnSpc>
              <a:spcBef>
                <a:spcPts val="1200"/>
              </a:spcBef>
              <a:buClr>
                <a:srgbClr val="800000"/>
              </a:buClr>
              <a:buSzPct val="100000"/>
            </a:pPr>
            <a:r>
              <a:rPr lang="en-US" altLang="en-US" sz="2600" dirty="0">
                <a:latin typeface="Calibri" panose="020F0502020204030204" pitchFamily="34" charset="0"/>
                <a:ea typeface="Calibri" panose="020F0502020204030204" pitchFamily="34" charset="0"/>
                <a:cs typeface="Calibri" panose="020F0502020204030204" pitchFamily="34" charset="0"/>
              </a:rPr>
              <a:t>Derived from sales budget plus the desired change in ending finished goods inventory</a:t>
            </a:r>
          </a:p>
          <a:p>
            <a:pPr marL="574675" lvl="1" indent="-346075">
              <a:lnSpc>
                <a:spcPct val="100000"/>
              </a:lnSpc>
              <a:spcBef>
                <a:spcPts val="1200"/>
              </a:spcBef>
              <a:buClr>
                <a:srgbClr val="800000"/>
              </a:buClr>
              <a:buSzPct val="100000"/>
            </a:pPr>
            <a:r>
              <a:rPr lang="en-US" altLang="en-US" sz="2600" dirty="0">
                <a:latin typeface="Calibri" panose="020F0502020204030204" pitchFamily="34" charset="0"/>
                <a:ea typeface="Calibri" panose="020F0502020204030204" pitchFamily="34" charset="0"/>
                <a:cs typeface="Calibri" panose="020F0502020204030204" pitchFamily="34" charset="0"/>
              </a:rPr>
              <a:t>Essential to have a realistic estimate of ending inventory.</a:t>
            </a:r>
          </a:p>
        </p:txBody>
      </p:sp>
      <p:sp>
        <p:nvSpPr>
          <p:cNvPr id="9" name="Title 2"/>
          <p:cNvSpPr>
            <a:spLocks noGrp="1"/>
          </p:cNvSpPr>
          <p:nvPr>
            <p:ph type="title"/>
          </p:nvPr>
        </p:nvSpPr>
        <p:spPr>
          <a:xfrm>
            <a:off x="304800" y="762001"/>
            <a:ext cx="8534400" cy="646331"/>
          </a:xfrm>
        </p:spPr>
        <p:txBody>
          <a:bodyPr/>
          <a:lstStyle/>
          <a:p>
            <a:r>
              <a:rPr lang="en-US" b="1" dirty="0">
                <a:ea typeface="Source Sans Pro" charset="0"/>
              </a:rPr>
              <a:t>Production Budget</a:t>
            </a:r>
            <a:endParaRPr lang="en-US" b="1" dirty="0"/>
          </a:p>
        </p:txBody>
      </p:sp>
      <p:sp>
        <p:nvSpPr>
          <p:cNvPr id="12" name="TextBox 11"/>
          <p:cNvSpPr txBox="1"/>
          <p:nvPr/>
        </p:nvSpPr>
        <p:spPr>
          <a:xfrm>
            <a:off x="4953000" y="4038600"/>
            <a:ext cx="1825600" cy="1200329"/>
          </a:xfrm>
          <a:prstGeom prst="rect">
            <a:avLst/>
          </a:prstGeom>
          <a:noFill/>
          <a:ln>
            <a:noFill/>
          </a:ln>
        </p:spPr>
        <p:txBody>
          <a:bodyPr wrap="square" rtlCol="0" anchor="ctr" anchorCtr="0">
            <a:noAutofit/>
          </a:bodyPr>
          <a:lstStyle/>
          <a:p>
            <a:pPr algn="ctr"/>
            <a:r>
              <a:rPr lang="en-US" sz="2400" b="1" dirty="0"/>
              <a:t>Beginning Finished Goods Units</a:t>
            </a:r>
          </a:p>
        </p:txBody>
      </p:sp>
      <p:sp>
        <p:nvSpPr>
          <p:cNvPr id="13" name="TextBox 12"/>
          <p:cNvSpPr txBox="1"/>
          <p:nvPr/>
        </p:nvSpPr>
        <p:spPr>
          <a:xfrm>
            <a:off x="6937400" y="4041338"/>
            <a:ext cx="1825600" cy="1200329"/>
          </a:xfrm>
          <a:prstGeom prst="rect">
            <a:avLst/>
          </a:prstGeom>
          <a:noFill/>
          <a:ln>
            <a:noFill/>
          </a:ln>
        </p:spPr>
        <p:txBody>
          <a:bodyPr wrap="square" rtlCol="0" anchor="ctr" anchorCtr="0">
            <a:noAutofit/>
          </a:bodyPr>
          <a:lstStyle/>
          <a:p>
            <a:pPr algn="ctr"/>
            <a:r>
              <a:rPr lang="en-US" sz="2400" b="1" dirty="0">
                <a:solidFill>
                  <a:srgbClr val="990000"/>
                </a:solidFill>
              </a:rPr>
              <a:t>Required Production Units</a:t>
            </a:r>
          </a:p>
        </p:txBody>
      </p:sp>
      <p:sp>
        <p:nvSpPr>
          <p:cNvPr id="14" name="TextBox 13"/>
          <p:cNvSpPr txBox="1"/>
          <p:nvPr/>
        </p:nvSpPr>
        <p:spPr>
          <a:xfrm>
            <a:off x="381000" y="4041338"/>
            <a:ext cx="1825600" cy="1200329"/>
          </a:xfrm>
          <a:prstGeom prst="rect">
            <a:avLst/>
          </a:prstGeom>
          <a:noFill/>
          <a:ln>
            <a:noFill/>
          </a:ln>
        </p:spPr>
        <p:txBody>
          <a:bodyPr wrap="square" rtlCol="0" anchor="ctr" anchorCtr="0">
            <a:noAutofit/>
          </a:bodyPr>
          <a:lstStyle/>
          <a:p>
            <a:pPr algn="ctr"/>
            <a:r>
              <a:rPr lang="en-US" sz="2400" b="1" dirty="0"/>
              <a:t>Budgeted</a:t>
            </a:r>
          </a:p>
          <a:p>
            <a:pPr algn="ctr"/>
            <a:r>
              <a:rPr lang="en-US" sz="2400" b="1" dirty="0"/>
              <a:t>Sales Units</a:t>
            </a:r>
          </a:p>
        </p:txBody>
      </p:sp>
      <p:sp>
        <p:nvSpPr>
          <p:cNvPr id="15" name="TextBox 14"/>
          <p:cNvSpPr txBox="1"/>
          <p:nvPr/>
        </p:nvSpPr>
        <p:spPr>
          <a:xfrm>
            <a:off x="2362200" y="4041338"/>
            <a:ext cx="2429874" cy="1200329"/>
          </a:xfrm>
          <a:prstGeom prst="rect">
            <a:avLst/>
          </a:prstGeom>
          <a:noFill/>
          <a:ln>
            <a:noFill/>
          </a:ln>
        </p:spPr>
        <p:txBody>
          <a:bodyPr wrap="square" rtlCol="0" anchor="ctr" anchorCtr="0">
            <a:noAutofit/>
          </a:bodyPr>
          <a:lstStyle/>
          <a:p>
            <a:pPr algn="ctr"/>
            <a:r>
              <a:rPr lang="en-US" sz="2400" b="1" dirty="0"/>
              <a:t>Desired Ending Finished Goods Units</a:t>
            </a:r>
          </a:p>
        </p:txBody>
      </p:sp>
      <p:sp>
        <p:nvSpPr>
          <p:cNvPr id="16" name="TextBox 15"/>
          <p:cNvSpPr txBox="1"/>
          <p:nvPr/>
        </p:nvSpPr>
        <p:spPr>
          <a:xfrm>
            <a:off x="2100567" y="4038600"/>
            <a:ext cx="397305" cy="1200329"/>
          </a:xfrm>
          <a:prstGeom prst="rect">
            <a:avLst/>
          </a:prstGeom>
          <a:noFill/>
          <a:ln>
            <a:noFill/>
          </a:ln>
        </p:spPr>
        <p:txBody>
          <a:bodyPr wrap="square" rtlCol="0" anchor="ctr" anchorCtr="0">
            <a:noAutofit/>
          </a:bodyPr>
          <a:lstStyle/>
          <a:p>
            <a:pPr algn="ctr"/>
            <a:r>
              <a:rPr lang="en-US" sz="2400" b="1" dirty="0"/>
              <a:t>+</a:t>
            </a:r>
          </a:p>
        </p:txBody>
      </p:sp>
      <p:sp>
        <p:nvSpPr>
          <p:cNvPr id="17" name="TextBox 16"/>
          <p:cNvSpPr txBox="1"/>
          <p:nvPr/>
        </p:nvSpPr>
        <p:spPr>
          <a:xfrm>
            <a:off x="4690318" y="4038600"/>
            <a:ext cx="361186" cy="1200329"/>
          </a:xfrm>
          <a:prstGeom prst="rect">
            <a:avLst/>
          </a:prstGeom>
          <a:noFill/>
          <a:ln>
            <a:noFill/>
          </a:ln>
        </p:spPr>
        <p:txBody>
          <a:bodyPr wrap="square" rtlCol="0" anchor="ctr" anchorCtr="0">
            <a:noAutofit/>
          </a:bodyPr>
          <a:lstStyle/>
          <a:p>
            <a:pPr algn="ctr"/>
            <a:r>
              <a:rPr lang="en-US" sz="2400" b="1" dirty="0"/>
              <a:t>-</a:t>
            </a:r>
          </a:p>
        </p:txBody>
      </p:sp>
      <p:sp>
        <p:nvSpPr>
          <p:cNvPr id="18" name="TextBox 17"/>
          <p:cNvSpPr txBox="1"/>
          <p:nvPr/>
        </p:nvSpPr>
        <p:spPr>
          <a:xfrm>
            <a:off x="6677094" y="4038600"/>
            <a:ext cx="361186" cy="1200329"/>
          </a:xfrm>
          <a:prstGeom prst="rect">
            <a:avLst/>
          </a:prstGeom>
          <a:noFill/>
          <a:ln>
            <a:noFill/>
          </a:ln>
        </p:spPr>
        <p:txBody>
          <a:bodyPr wrap="square" rtlCol="0" anchor="ctr" anchorCtr="0">
            <a:noAutofit/>
          </a:bodyPr>
          <a:lstStyle/>
          <a:p>
            <a:pPr algn="ctr"/>
            <a:r>
              <a:rPr lang="en-US" sz="2400" b="1" dirty="0"/>
              <a:t>=</a:t>
            </a:r>
          </a:p>
        </p:txBody>
      </p:sp>
      <p:sp>
        <p:nvSpPr>
          <p:cNvPr id="3" name="TextBox 2">
            <a:extLst>
              <a:ext uri="{FF2B5EF4-FFF2-40B4-BE49-F238E27FC236}">
                <a16:creationId xmlns:a16="http://schemas.microsoft.com/office/drawing/2014/main" id="{A6C5B683-2C70-1822-8423-1435540C9A16}"/>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42553158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D5F82BE-50BD-325E-8C62-C62A81A94777}"/>
              </a:ext>
            </a:extLst>
          </p:cNvPr>
          <p:cNvPicPr>
            <a:picLocks noChangeAspect="1"/>
          </p:cNvPicPr>
          <p:nvPr/>
        </p:nvPicPr>
        <p:blipFill>
          <a:blip r:embed="rId2"/>
          <a:stretch>
            <a:fillRect/>
          </a:stretch>
        </p:blipFill>
        <p:spPr>
          <a:xfrm>
            <a:off x="0" y="6844"/>
            <a:ext cx="9144000" cy="6844311"/>
          </a:xfrm>
          <a:prstGeom prst="rect">
            <a:avLst/>
          </a:prstGeom>
        </p:spPr>
      </p:pic>
      <p:sp>
        <p:nvSpPr>
          <p:cNvPr id="3" name="Slide Number Placeholder 2">
            <a:extLst>
              <a:ext uri="{FF2B5EF4-FFF2-40B4-BE49-F238E27FC236}">
                <a16:creationId xmlns:a16="http://schemas.microsoft.com/office/drawing/2014/main" id="{8C2E36DA-7862-5B84-F6ED-CAEA45E11AED}"/>
              </a:ext>
            </a:extLst>
          </p:cNvPr>
          <p:cNvSpPr>
            <a:spLocks noGrp="1"/>
          </p:cNvSpPr>
          <p:nvPr>
            <p:ph type="sldNum" sz="quarter" idx="10"/>
          </p:nvPr>
        </p:nvSpPr>
        <p:spPr/>
        <p:txBody>
          <a:bodyPr/>
          <a:lstStyle/>
          <a:p>
            <a:fld id="{67B19427-F580-D146-B60E-4CADEE75497F}" type="slidenum">
              <a:rPr lang="en-US" smtClean="0"/>
              <a:pPr/>
              <a:t>15</a:t>
            </a:fld>
            <a:endParaRPr lang="en-US" dirty="0"/>
          </a:p>
        </p:txBody>
      </p:sp>
      <p:sp>
        <p:nvSpPr>
          <p:cNvPr id="7" name="TextBox 6">
            <a:extLst>
              <a:ext uri="{FF2B5EF4-FFF2-40B4-BE49-F238E27FC236}">
                <a16:creationId xmlns:a16="http://schemas.microsoft.com/office/drawing/2014/main" id="{31EEE8CB-221E-E360-47C3-FDD0AC443139}"/>
              </a:ext>
            </a:extLst>
          </p:cNvPr>
          <p:cNvSpPr txBox="1"/>
          <p:nvPr/>
        </p:nvSpPr>
        <p:spPr>
          <a:xfrm>
            <a:off x="304800" y="1600200"/>
            <a:ext cx="8305800" cy="3213187"/>
          </a:xfrm>
          <a:prstGeom prst="rect">
            <a:avLst/>
          </a:prstGeom>
          <a:noFill/>
        </p:spPr>
        <p:txBody>
          <a:bodyPr wrap="square">
            <a:spAutoFit/>
          </a:bodyPr>
          <a:lstStyle/>
          <a:p>
            <a:pPr lvl="0" algn="justLow" rtl="0"/>
            <a:r>
              <a:rPr lang="en-US" sz="2400" dirty="0">
                <a:solidFill>
                  <a:srgbClr val="000000"/>
                </a:solidFill>
                <a:effectLst/>
                <a:latin typeface="Arial MT"/>
                <a:ea typeface="Arial MT"/>
                <a:cs typeface="Arial MT"/>
              </a:rPr>
              <a:t>Grey Company has 50,000 units in beginning finished goods. If sales are expected to be 120,000 units for the year and Grey desires ending finished goods of 30,000 units, how many units must the company produce?</a:t>
            </a:r>
            <a:endParaRPr lang="en-US"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630555" indent="-228600" algn="just"/>
            <a:r>
              <a:rPr lang="en-US" sz="2000" dirty="0">
                <a:effectLst/>
                <a:latin typeface="Arial MT"/>
                <a:ea typeface="Arial MT"/>
                <a:cs typeface="Arial MT"/>
              </a:rPr>
              <a:t>a.	100,000</a:t>
            </a:r>
            <a:endParaRPr lang="en-US" sz="2000" dirty="0">
              <a:effectLst/>
              <a:latin typeface="Liberation Sans"/>
              <a:ea typeface="Times New Roman" panose="02020603050405020304" pitchFamily="18" charset="0"/>
              <a:cs typeface="Times New Roman" panose="02020603050405020304" pitchFamily="18" charset="0"/>
            </a:endParaRPr>
          </a:p>
          <a:p>
            <a:pPr marL="630555" indent="-228600" algn="just"/>
            <a:r>
              <a:rPr lang="en-US" sz="2000" dirty="0">
                <a:effectLst/>
                <a:latin typeface="Arial MT"/>
                <a:ea typeface="Arial MT"/>
                <a:cs typeface="Arial MT"/>
              </a:rPr>
              <a:t>b.	120,000</a:t>
            </a:r>
            <a:endParaRPr lang="en-US" sz="2000" dirty="0">
              <a:effectLst/>
              <a:latin typeface="Liberation Sans"/>
              <a:ea typeface="Times New Roman" panose="02020603050405020304" pitchFamily="18" charset="0"/>
              <a:cs typeface="Times New Roman" panose="02020603050405020304" pitchFamily="18" charset="0"/>
            </a:endParaRPr>
          </a:p>
          <a:p>
            <a:pPr marL="630555" indent="-228600" algn="just"/>
            <a:r>
              <a:rPr lang="en-US" sz="2000" dirty="0">
                <a:effectLst/>
                <a:latin typeface="Arial MT"/>
                <a:ea typeface="Arial MT"/>
                <a:cs typeface="Arial MT"/>
              </a:rPr>
              <a:t>c.	126,000</a:t>
            </a:r>
            <a:endParaRPr lang="en-US" sz="2000" dirty="0">
              <a:effectLst/>
              <a:latin typeface="Liberation Sans"/>
              <a:ea typeface="Times New Roman" panose="02020603050405020304" pitchFamily="18" charset="0"/>
              <a:cs typeface="Times New Roman" panose="02020603050405020304" pitchFamily="18" charset="0"/>
            </a:endParaRPr>
          </a:p>
          <a:p>
            <a:pPr marL="630555" indent="-228600" algn="just"/>
            <a:r>
              <a:rPr lang="en-US" sz="2000" dirty="0">
                <a:effectLst/>
                <a:latin typeface="Arial MT"/>
                <a:ea typeface="Arial MT"/>
                <a:cs typeface="Arial MT"/>
              </a:rPr>
              <a:t>d.	150,000</a:t>
            </a:r>
            <a:endParaRPr lang="en-US" sz="2000" dirty="0">
              <a:effectLst/>
              <a:latin typeface="Liberation Sans"/>
              <a:ea typeface="Times New Roman" panose="02020603050405020304" pitchFamily="18" charset="0"/>
              <a:cs typeface="Times New Roman" panose="02020603050405020304" pitchFamily="18" charset="0"/>
            </a:endParaRPr>
          </a:p>
          <a:p>
            <a:pPr>
              <a:lnSpc>
                <a:spcPct val="150000"/>
              </a:lnSpc>
            </a:pPr>
            <a:r>
              <a:rPr lang="en-US" sz="2000" b="1" dirty="0">
                <a:solidFill>
                  <a:srgbClr val="FF0000"/>
                </a:solidFill>
                <a:effectLst/>
                <a:latin typeface="Arial MT"/>
                <a:ea typeface="Arial MT"/>
                <a:cs typeface="Arial MT"/>
              </a:rPr>
              <a:t>Answer (a)</a:t>
            </a:r>
            <a:endParaRPr lang="en-US" sz="1600"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sp>
        <p:nvSpPr>
          <p:cNvPr id="11" name="TextBox 10">
            <a:extLst>
              <a:ext uri="{FF2B5EF4-FFF2-40B4-BE49-F238E27FC236}">
                <a16:creationId xmlns:a16="http://schemas.microsoft.com/office/drawing/2014/main" id="{0930B85E-63CF-4C8E-A66E-014CA83F14B1}"/>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21143764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92BDCF1-A481-A563-767C-716A5A8F7043}"/>
              </a:ext>
            </a:extLst>
          </p:cNvPr>
          <p:cNvPicPr>
            <a:picLocks noChangeAspect="1"/>
          </p:cNvPicPr>
          <p:nvPr/>
        </p:nvPicPr>
        <p:blipFill>
          <a:blip r:embed="rId2"/>
          <a:stretch>
            <a:fillRect/>
          </a:stretch>
        </p:blipFill>
        <p:spPr>
          <a:xfrm>
            <a:off x="0" y="6844"/>
            <a:ext cx="9144000" cy="6844311"/>
          </a:xfrm>
          <a:prstGeom prst="rect">
            <a:avLst/>
          </a:prstGeom>
        </p:spPr>
      </p:pic>
      <p:sp>
        <p:nvSpPr>
          <p:cNvPr id="3" name="Slide Number Placeholder 2">
            <a:extLst>
              <a:ext uri="{FF2B5EF4-FFF2-40B4-BE49-F238E27FC236}">
                <a16:creationId xmlns:a16="http://schemas.microsoft.com/office/drawing/2014/main" id="{4A7CC658-8FC5-30BE-4A32-C490F528114E}"/>
              </a:ext>
            </a:extLst>
          </p:cNvPr>
          <p:cNvSpPr>
            <a:spLocks noGrp="1"/>
          </p:cNvSpPr>
          <p:nvPr>
            <p:ph type="sldNum" sz="quarter" idx="10"/>
          </p:nvPr>
        </p:nvSpPr>
        <p:spPr/>
        <p:txBody>
          <a:bodyPr/>
          <a:lstStyle/>
          <a:p>
            <a:fld id="{67B19427-F580-D146-B60E-4CADEE75497F}" type="slidenum">
              <a:rPr lang="en-US" smtClean="0"/>
              <a:pPr/>
              <a:t>16</a:t>
            </a:fld>
            <a:endParaRPr lang="en-US" dirty="0"/>
          </a:p>
        </p:txBody>
      </p:sp>
      <p:sp>
        <p:nvSpPr>
          <p:cNvPr id="7" name="TextBox 6">
            <a:extLst>
              <a:ext uri="{FF2B5EF4-FFF2-40B4-BE49-F238E27FC236}">
                <a16:creationId xmlns:a16="http://schemas.microsoft.com/office/drawing/2014/main" id="{5C6C7A43-A001-FAEB-6A29-50A50621B44D}"/>
              </a:ext>
            </a:extLst>
          </p:cNvPr>
          <p:cNvSpPr txBox="1"/>
          <p:nvPr/>
        </p:nvSpPr>
        <p:spPr>
          <a:xfrm>
            <a:off x="609600" y="1752600"/>
            <a:ext cx="7543800" cy="3819315"/>
          </a:xfrm>
          <a:prstGeom prst="rect">
            <a:avLst/>
          </a:prstGeom>
          <a:noFill/>
        </p:spPr>
        <p:txBody>
          <a:bodyPr wrap="square">
            <a:spAutoFit/>
          </a:bodyPr>
          <a:lstStyle/>
          <a:p>
            <a:pPr lvl="0" algn="justLow" rtl="0"/>
            <a:r>
              <a:rPr lang="en-US" sz="2400" dirty="0">
                <a:solidFill>
                  <a:srgbClr val="000000"/>
                </a:solidFill>
                <a:effectLst/>
                <a:latin typeface="Arial MT"/>
                <a:ea typeface="Arial MT"/>
                <a:cs typeface="Arial MT"/>
              </a:rPr>
              <a:t>The production budget shows expected unit sales are 100,000. The required production units are 104,000. What are the beginning and desired ending finished goods units, respectively?</a:t>
            </a:r>
          </a:p>
          <a:p>
            <a:pPr marL="342900" lvl="0" indent="-342900" algn="justLow" rtl="0">
              <a:buFont typeface="+mj-lt"/>
              <a:buAutoNum type="arabicPeriod"/>
            </a:pPr>
            <a:endParaRPr lang="en-US" sz="1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981075" indent="-228600"/>
            <a:r>
              <a:rPr lang="en-US" sz="2000" b="1" kern="0" dirty="0">
                <a:effectLst/>
                <a:latin typeface="Arial MT"/>
                <a:ea typeface="Arial MT"/>
                <a:cs typeface="Arial MT"/>
              </a:rPr>
              <a:t>Beginning Units	    Ending Units</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981075" indent="-228600" algn="just"/>
            <a:r>
              <a:rPr lang="en-US" sz="2000" dirty="0">
                <a:effectLst/>
                <a:latin typeface="Arial MT"/>
                <a:ea typeface="Arial MT"/>
                <a:cs typeface="Arial MT"/>
              </a:rPr>
              <a:t>a. 10,000	                      6,000</a:t>
            </a:r>
            <a:endParaRPr lang="en-US" sz="2000" dirty="0">
              <a:effectLst/>
              <a:latin typeface="Liberation Sans"/>
              <a:ea typeface="Times New Roman" panose="02020603050405020304" pitchFamily="18" charset="0"/>
              <a:cs typeface="Times New Roman" panose="02020603050405020304" pitchFamily="18" charset="0"/>
            </a:endParaRPr>
          </a:p>
          <a:p>
            <a:pPr marL="981075" indent="-228600" algn="just"/>
            <a:r>
              <a:rPr lang="en-US" sz="2000" dirty="0">
                <a:effectLst/>
                <a:latin typeface="Arial MT"/>
                <a:ea typeface="Arial MT"/>
                <a:cs typeface="Arial MT"/>
              </a:rPr>
              <a:t>b.	6,000	                     10,000</a:t>
            </a:r>
            <a:endParaRPr lang="en-US" sz="2000" dirty="0">
              <a:effectLst/>
              <a:latin typeface="Liberation Sans"/>
              <a:ea typeface="Times New Roman" panose="02020603050405020304" pitchFamily="18" charset="0"/>
              <a:cs typeface="Times New Roman" panose="02020603050405020304" pitchFamily="18" charset="0"/>
            </a:endParaRPr>
          </a:p>
          <a:p>
            <a:pPr marL="981075" indent="-228600" algn="just"/>
            <a:r>
              <a:rPr lang="en-US" sz="2000" dirty="0">
                <a:effectLst/>
                <a:latin typeface="Arial MT"/>
                <a:ea typeface="Arial MT"/>
                <a:cs typeface="Arial MT"/>
              </a:rPr>
              <a:t>c.	4,000	                     10,000</a:t>
            </a:r>
            <a:endParaRPr lang="en-US" sz="2000" dirty="0">
              <a:effectLst/>
              <a:latin typeface="Liberation Sans"/>
              <a:ea typeface="Times New Roman" panose="02020603050405020304" pitchFamily="18" charset="0"/>
              <a:cs typeface="Times New Roman" panose="02020603050405020304" pitchFamily="18" charset="0"/>
            </a:endParaRPr>
          </a:p>
          <a:p>
            <a:pPr marL="981075" indent="-228600" algn="just"/>
            <a:r>
              <a:rPr lang="en-US" sz="2000" dirty="0">
                <a:effectLst/>
                <a:latin typeface="Arial MT"/>
                <a:ea typeface="Arial MT"/>
                <a:cs typeface="Arial MT"/>
              </a:rPr>
              <a:t>d.	10,000	                      4,000</a:t>
            </a:r>
            <a:endParaRPr lang="en-US" sz="1800" dirty="0">
              <a:effectLst/>
              <a:latin typeface="Liberation Sans"/>
              <a:ea typeface="Times New Roman" panose="02020603050405020304" pitchFamily="18" charset="0"/>
              <a:cs typeface="Times New Roman" panose="02020603050405020304" pitchFamily="18" charset="0"/>
            </a:endParaRPr>
          </a:p>
          <a:p>
            <a:pPr>
              <a:lnSpc>
                <a:spcPct val="150000"/>
              </a:lnSpc>
            </a:pPr>
            <a:r>
              <a:rPr lang="en-US" sz="24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Answer (b)</a:t>
            </a:r>
            <a:endParaRPr lang="en-US" sz="1400"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sp>
        <p:nvSpPr>
          <p:cNvPr id="9" name="TextBox 8">
            <a:extLst>
              <a:ext uri="{FF2B5EF4-FFF2-40B4-BE49-F238E27FC236}">
                <a16:creationId xmlns:a16="http://schemas.microsoft.com/office/drawing/2014/main" id="{52333E73-A562-CEBF-DF11-AB4012527C30}"/>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
        <p:nvSpPr>
          <p:cNvPr id="10" name="Title 2">
            <a:extLst>
              <a:ext uri="{FF2B5EF4-FFF2-40B4-BE49-F238E27FC236}">
                <a16:creationId xmlns:a16="http://schemas.microsoft.com/office/drawing/2014/main" id="{F5C70DBB-7956-2A70-CBAE-D2F1E1AEA9CE}"/>
              </a:ext>
            </a:extLst>
          </p:cNvPr>
          <p:cNvSpPr txBox="1">
            <a:spLocks/>
          </p:cNvSpPr>
          <p:nvPr/>
        </p:nvSpPr>
        <p:spPr>
          <a:xfrm>
            <a:off x="228600" y="1030069"/>
            <a:ext cx="2743200" cy="64633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289175" indent="-2289175"/>
            <a:r>
              <a:rPr lang="en-US" sz="4000" b="1" dirty="0">
                <a:latin typeface="+mn-lt"/>
              </a:rPr>
              <a:t>DO IT! 	</a:t>
            </a:r>
            <a:endParaRPr lang="en-US" sz="1800" b="1" dirty="0">
              <a:latin typeface="+mn-lt"/>
            </a:endParaRPr>
          </a:p>
        </p:txBody>
      </p:sp>
    </p:spTree>
    <p:extLst>
      <p:ext uri="{BB962C8B-B14F-4D97-AF65-F5344CB8AC3E}">
        <p14:creationId xmlns:p14="http://schemas.microsoft.com/office/powerpoint/2010/main" val="19737357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C8D730C-94D4-88BB-5F0F-DF544986EA54}"/>
              </a:ext>
            </a:extLst>
          </p:cNvPr>
          <p:cNvPicPr>
            <a:picLocks noChangeAspect="1"/>
          </p:cNvPicPr>
          <p:nvPr/>
        </p:nvPicPr>
        <p:blipFill>
          <a:blip r:embed="rId2"/>
          <a:stretch>
            <a:fillRect/>
          </a:stretch>
        </p:blipFill>
        <p:spPr>
          <a:xfrm>
            <a:off x="0" y="6844"/>
            <a:ext cx="9144000" cy="6844311"/>
          </a:xfrm>
          <a:prstGeom prst="rect">
            <a:avLst/>
          </a:prstGeom>
        </p:spPr>
      </p:pic>
      <p:sp>
        <p:nvSpPr>
          <p:cNvPr id="3" name="Slide Number Placeholder 2">
            <a:extLst>
              <a:ext uri="{FF2B5EF4-FFF2-40B4-BE49-F238E27FC236}">
                <a16:creationId xmlns:a16="http://schemas.microsoft.com/office/drawing/2014/main" id="{0B064367-D60F-E057-0C04-2B5631E330EC}"/>
              </a:ext>
            </a:extLst>
          </p:cNvPr>
          <p:cNvSpPr>
            <a:spLocks noGrp="1"/>
          </p:cNvSpPr>
          <p:nvPr>
            <p:ph type="sldNum" sz="quarter" idx="10"/>
          </p:nvPr>
        </p:nvSpPr>
        <p:spPr/>
        <p:txBody>
          <a:bodyPr/>
          <a:lstStyle/>
          <a:p>
            <a:fld id="{67B19427-F580-D146-B60E-4CADEE75497F}" type="slidenum">
              <a:rPr lang="en-US" smtClean="0"/>
              <a:pPr/>
              <a:t>17</a:t>
            </a:fld>
            <a:endParaRPr lang="en-US" dirty="0"/>
          </a:p>
        </p:txBody>
      </p:sp>
      <p:graphicFrame>
        <p:nvGraphicFramePr>
          <p:cNvPr id="13" name="Table 12">
            <a:extLst>
              <a:ext uri="{FF2B5EF4-FFF2-40B4-BE49-F238E27FC236}">
                <a16:creationId xmlns:a16="http://schemas.microsoft.com/office/drawing/2014/main" id="{A664ABD1-F43A-A78E-3DE6-9439868C5141}"/>
              </a:ext>
            </a:extLst>
          </p:cNvPr>
          <p:cNvGraphicFramePr>
            <a:graphicFrameLocks noGrp="1"/>
          </p:cNvGraphicFramePr>
          <p:nvPr>
            <p:extLst>
              <p:ext uri="{D42A27DB-BD31-4B8C-83A1-F6EECF244321}">
                <p14:modId xmlns:p14="http://schemas.microsoft.com/office/powerpoint/2010/main" val="339883843"/>
              </p:ext>
            </p:extLst>
          </p:nvPr>
        </p:nvGraphicFramePr>
        <p:xfrm>
          <a:off x="685800" y="1676400"/>
          <a:ext cx="7391401" cy="990600"/>
        </p:xfrm>
        <a:graphic>
          <a:graphicData uri="http://schemas.openxmlformats.org/drawingml/2006/table">
            <a:tbl>
              <a:tblPr firstRow="1" firstCol="1" lastRow="1" lastCol="1" bandRow="1" bandCol="1"/>
              <a:tblGrid>
                <a:gridCol w="1792262">
                  <a:extLst>
                    <a:ext uri="{9D8B030D-6E8A-4147-A177-3AD203B41FA5}">
                      <a16:colId xmlns:a16="http://schemas.microsoft.com/office/drawing/2014/main" val="256565835"/>
                    </a:ext>
                  </a:extLst>
                </a:gridCol>
                <a:gridCol w="1429017">
                  <a:extLst>
                    <a:ext uri="{9D8B030D-6E8A-4147-A177-3AD203B41FA5}">
                      <a16:colId xmlns:a16="http://schemas.microsoft.com/office/drawing/2014/main" val="3783316846"/>
                    </a:ext>
                  </a:extLst>
                </a:gridCol>
                <a:gridCol w="1428058">
                  <a:extLst>
                    <a:ext uri="{9D8B030D-6E8A-4147-A177-3AD203B41FA5}">
                      <a16:colId xmlns:a16="http://schemas.microsoft.com/office/drawing/2014/main" val="1643555777"/>
                    </a:ext>
                  </a:extLst>
                </a:gridCol>
                <a:gridCol w="1311130">
                  <a:extLst>
                    <a:ext uri="{9D8B030D-6E8A-4147-A177-3AD203B41FA5}">
                      <a16:colId xmlns:a16="http://schemas.microsoft.com/office/drawing/2014/main" val="3239339919"/>
                    </a:ext>
                  </a:extLst>
                </a:gridCol>
                <a:gridCol w="1430934">
                  <a:extLst>
                    <a:ext uri="{9D8B030D-6E8A-4147-A177-3AD203B41FA5}">
                      <a16:colId xmlns:a16="http://schemas.microsoft.com/office/drawing/2014/main" val="3591024221"/>
                    </a:ext>
                  </a:extLst>
                </a:gridCol>
              </a:tblGrid>
              <a:tr h="495300">
                <a:tc>
                  <a:txBody>
                    <a:bodyPr/>
                    <a:lstStyle/>
                    <a:p>
                      <a:pPr algn="ctr"/>
                      <a:r>
                        <a:rPr lang="en-US" sz="1200" b="1" dirty="0">
                          <a:effectLst/>
                          <a:highlight>
                            <a:srgbClr val="C00000"/>
                          </a:highlight>
                          <a:latin typeface="Times New Roman" panose="02020603050405020304" pitchFamily="18" charset="0"/>
                          <a:ea typeface="Arial MT"/>
                          <a:cs typeface="Arial MT"/>
                        </a:rPr>
                        <a:t> </a:t>
                      </a:r>
                      <a:endParaRPr lang="en-US" sz="18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396240" marR="26670" algn="ctr">
                        <a:lnSpc>
                          <a:spcPts val="1165"/>
                        </a:lnSpc>
                        <a:spcAft>
                          <a:spcPts val="0"/>
                        </a:spcAft>
                      </a:pPr>
                      <a:endParaRPr lang="en-US" sz="2000" b="1" dirty="0">
                        <a:solidFill>
                          <a:srgbClr val="FFFFFF"/>
                        </a:solidFill>
                        <a:effectLst/>
                        <a:highlight>
                          <a:srgbClr val="C00000"/>
                        </a:highlight>
                        <a:latin typeface="Arial MT"/>
                        <a:ea typeface="Arial MT"/>
                        <a:cs typeface="Arial MT"/>
                      </a:endParaRPr>
                    </a:p>
                    <a:p>
                      <a:pPr marL="396240" marR="26670" algn="ctr">
                        <a:lnSpc>
                          <a:spcPts val="1165"/>
                        </a:lnSpc>
                        <a:spcAft>
                          <a:spcPts val="0"/>
                        </a:spcAft>
                      </a:pPr>
                      <a:r>
                        <a:rPr lang="en-US" sz="2000" b="1" dirty="0">
                          <a:solidFill>
                            <a:srgbClr val="FFFFFF"/>
                          </a:solidFill>
                          <a:effectLst/>
                          <a:highlight>
                            <a:srgbClr val="C00000"/>
                          </a:highlight>
                          <a:latin typeface="Arial MT"/>
                          <a:ea typeface="Arial MT"/>
                          <a:cs typeface="Arial MT"/>
                        </a:rPr>
                        <a:t>Q1</a:t>
                      </a:r>
                      <a:endParaRPr lang="en-US" sz="20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397510" marR="24765" algn="ctr">
                        <a:lnSpc>
                          <a:spcPts val="1165"/>
                        </a:lnSpc>
                        <a:spcAft>
                          <a:spcPts val="0"/>
                        </a:spcAft>
                      </a:pPr>
                      <a:endParaRPr lang="en-US" sz="2000" b="1" dirty="0">
                        <a:solidFill>
                          <a:srgbClr val="FFFFFF"/>
                        </a:solidFill>
                        <a:effectLst/>
                        <a:highlight>
                          <a:srgbClr val="C00000"/>
                        </a:highlight>
                        <a:latin typeface="Arial MT"/>
                        <a:ea typeface="Arial MT"/>
                        <a:cs typeface="Arial MT"/>
                      </a:endParaRPr>
                    </a:p>
                    <a:p>
                      <a:pPr marL="397510" marR="24765" algn="ctr">
                        <a:lnSpc>
                          <a:spcPts val="1165"/>
                        </a:lnSpc>
                        <a:spcAft>
                          <a:spcPts val="0"/>
                        </a:spcAft>
                      </a:pPr>
                      <a:r>
                        <a:rPr lang="en-US" sz="2000" b="1" dirty="0">
                          <a:solidFill>
                            <a:srgbClr val="FFFFFF"/>
                          </a:solidFill>
                          <a:effectLst/>
                          <a:highlight>
                            <a:srgbClr val="C00000"/>
                          </a:highlight>
                          <a:latin typeface="Arial MT"/>
                          <a:ea typeface="Arial MT"/>
                          <a:cs typeface="Arial MT"/>
                        </a:rPr>
                        <a:t>Q2</a:t>
                      </a:r>
                      <a:endParaRPr lang="en-US" sz="20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398145" marR="26035" algn="ctr">
                        <a:lnSpc>
                          <a:spcPts val="1165"/>
                        </a:lnSpc>
                        <a:spcAft>
                          <a:spcPts val="0"/>
                        </a:spcAft>
                      </a:pPr>
                      <a:endParaRPr lang="en-US" sz="2000" b="1" dirty="0">
                        <a:solidFill>
                          <a:srgbClr val="FFFFFF"/>
                        </a:solidFill>
                        <a:effectLst/>
                        <a:highlight>
                          <a:srgbClr val="C00000"/>
                        </a:highlight>
                        <a:latin typeface="Arial MT"/>
                        <a:ea typeface="Arial MT"/>
                        <a:cs typeface="Arial MT"/>
                      </a:endParaRPr>
                    </a:p>
                    <a:p>
                      <a:pPr marL="398145" marR="26035" algn="ctr">
                        <a:lnSpc>
                          <a:spcPts val="1165"/>
                        </a:lnSpc>
                        <a:spcAft>
                          <a:spcPts val="0"/>
                        </a:spcAft>
                      </a:pPr>
                      <a:r>
                        <a:rPr lang="en-US" sz="2000" b="1" dirty="0">
                          <a:solidFill>
                            <a:srgbClr val="FFFFFF"/>
                          </a:solidFill>
                          <a:effectLst/>
                          <a:highlight>
                            <a:srgbClr val="C00000"/>
                          </a:highlight>
                          <a:latin typeface="Arial MT"/>
                          <a:ea typeface="Arial MT"/>
                          <a:cs typeface="Arial MT"/>
                        </a:rPr>
                        <a:t>Q3</a:t>
                      </a:r>
                      <a:endParaRPr lang="en-US" sz="20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398145" marR="26670" algn="ctr">
                        <a:lnSpc>
                          <a:spcPts val="1165"/>
                        </a:lnSpc>
                        <a:spcAft>
                          <a:spcPts val="0"/>
                        </a:spcAft>
                      </a:pPr>
                      <a:endParaRPr lang="en-US" sz="2000" b="1" dirty="0">
                        <a:solidFill>
                          <a:srgbClr val="FFFFFF"/>
                        </a:solidFill>
                        <a:effectLst/>
                        <a:highlight>
                          <a:srgbClr val="C00000"/>
                        </a:highlight>
                        <a:latin typeface="Arial MT"/>
                        <a:ea typeface="Arial MT"/>
                        <a:cs typeface="Arial MT"/>
                      </a:endParaRPr>
                    </a:p>
                    <a:p>
                      <a:pPr marL="398145" marR="26670" algn="ctr">
                        <a:lnSpc>
                          <a:spcPts val="1165"/>
                        </a:lnSpc>
                        <a:spcAft>
                          <a:spcPts val="0"/>
                        </a:spcAft>
                      </a:pPr>
                      <a:r>
                        <a:rPr lang="en-US" sz="2000" b="1" dirty="0">
                          <a:solidFill>
                            <a:srgbClr val="FFFFFF"/>
                          </a:solidFill>
                          <a:effectLst/>
                          <a:highlight>
                            <a:srgbClr val="C00000"/>
                          </a:highlight>
                          <a:latin typeface="Arial MT"/>
                          <a:ea typeface="Arial MT"/>
                          <a:cs typeface="Arial MT"/>
                        </a:rPr>
                        <a:t>Q4</a:t>
                      </a:r>
                      <a:endParaRPr lang="en-US" sz="20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extLst>
                  <a:ext uri="{0D108BD9-81ED-4DB2-BD59-A6C34878D82A}">
                    <a16:rowId xmlns:a16="http://schemas.microsoft.com/office/drawing/2014/main" val="2564210395"/>
                  </a:ext>
                </a:extLst>
              </a:tr>
              <a:tr h="495300">
                <a:tc>
                  <a:txBody>
                    <a:bodyPr/>
                    <a:lstStyle/>
                    <a:p>
                      <a:pPr marL="67945" algn="l">
                        <a:lnSpc>
                          <a:spcPts val="1165"/>
                        </a:lnSpc>
                      </a:pPr>
                      <a:endParaRPr lang="en-US" sz="2000" b="1" dirty="0">
                        <a:effectLst/>
                        <a:latin typeface="Arial MT"/>
                        <a:ea typeface="Arial MT"/>
                        <a:cs typeface="Arial MT"/>
                      </a:endParaRPr>
                    </a:p>
                    <a:p>
                      <a:pPr marL="67945" algn="l">
                        <a:lnSpc>
                          <a:spcPts val="1165"/>
                        </a:lnSpc>
                      </a:pPr>
                      <a:r>
                        <a:rPr lang="en-US" sz="2000" b="1" dirty="0">
                          <a:effectLst/>
                          <a:latin typeface="Arial MT"/>
                          <a:ea typeface="Arial MT"/>
                          <a:cs typeface="Arial MT"/>
                        </a:rPr>
                        <a:t>Units</a:t>
                      </a:r>
                      <a:r>
                        <a:rPr lang="en-US" sz="2000" b="1" spc="-5" dirty="0">
                          <a:effectLst/>
                          <a:latin typeface="Arial MT"/>
                          <a:ea typeface="Arial MT"/>
                          <a:cs typeface="Arial MT"/>
                        </a:rPr>
                        <a:t> </a:t>
                      </a:r>
                      <a:r>
                        <a:rPr lang="en-US" sz="2000" b="1" dirty="0">
                          <a:effectLst/>
                          <a:latin typeface="Arial MT"/>
                          <a:ea typeface="Arial MT"/>
                          <a:cs typeface="Arial MT"/>
                        </a:rPr>
                        <a:t>Sales</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noFill/>
                  </a:tcPr>
                </a:tc>
                <a:tc>
                  <a:txBody>
                    <a:bodyPr/>
                    <a:lstStyle/>
                    <a:p>
                      <a:pPr marL="396240" marR="29845" algn="ctr">
                        <a:lnSpc>
                          <a:spcPts val="1165"/>
                        </a:lnSpc>
                        <a:spcAft>
                          <a:spcPts val="0"/>
                        </a:spcAft>
                      </a:pPr>
                      <a:endParaRPr lang="en-US" sz="2000" b="1" dirty="0">
                        <a:effectLst/>
                        <a:latin typeface="Arial MT"/>
                        <a:ea typeface="Arial MT"/>
                        <a:cs typeface="Arial MT"/>
                      </a:endParaRPr>
                    </a:p>
                    <a:p>
                      <a:pPr marL="396240" marR="29845" algn="ctr">
                        <a:lnSpc>
                          <a:spcPts val="1165"/>
                        </a:lnSpc>
                        <a:spcAft>
                          <a:spcPts val="0"/>
                        </a:spcAft>
                      </a:pPr>
                      <a:r>
                        <a:rPr lang="en-US" sz="2000" b="1" dirty="0">
                          <a:effectLst/>
                          <a:latin typeface="Arial MT"/>
                          <a:ea typeface="Arial MT"/>
                          <a:cs typeface="Arial MT"/>
                        </a:rPr>
                        <a:t>120000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noFill/>
                  </a:tcPr>
                </a:tc>
                <a:tc>
                  <a:txBody>
                    <a:bodyPr/>
                    <a:lstStyle/>
                    <a:p>
                      <a:pPr marL="397510" marR="27305" algn="ctr">
                        <a:lnSpc>
                          <a:spcPts val="1165"/>
                        </a:lnSpc>
                        <a:spcAft>
                          <a:spcPts val="0"/>
                        </a:spcAft>
                      </a:pPr>
                      <a:endParaRPr lang="en-US" sz="2000" b="1" dirty="0">
                        <a:effectLst/>
                        <a:latin typeface="Arial MT"/>
                        <a:ea typeface="Arial MT"/>
                        <a:cs typeface="Arial MT"/>
                      </a:endParaRPr>
                    </a:p>
                    <a:p>
                      <a:pPr marL="397510" marR="27305" algn="ctr">
                        <a:lnSpc>
                          <a:spcPts val="1165"/>
                        </a:lnSpc>
                        <a:spcAft>
                          <a:spcPts val="0"/>
                        </a:spcAft>
                      </a:pPr>
                      <a:r>
                        <a:rPr lang="en-US" sz="2000" b="1" dirty="0">
                          <a:effectLst/>
                          <a:latin typeface="Arial MT"/>
                          <a:ea typeface="Arial MT"/>
                          <a:cs typeface="Arial MT"/>
                        </a:rPr>
                        <a:t>140000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noFill/>
                  </a:tcPr>
                </a:tc>
                <a:tc>
                  <a:txBody>
                    <a:bodyPr/>
                    <a:lstStyle/>
                    <a:p>
                      <a:pPr marL="398145" marR="27305" algn="ctr">
                        <a:lnSpc>
                          <a:spcPts val="1165"/>
                        </a:lnSpc>
                        <a:spcAft>
                          <a:spcPts val="0"/>
                        </a:spcAft>
                      </a:pPr>
                      <a:endParaRPr lang="en-US" sz="2000" b="1" dirty="0">
                        <a:effectLst/>
                        <a:latin typeface="Arial MT"/>
                        <a:ea typeface="Arial MT"/>
                        <a:cs typeface="Arial MT"/>
                      </a:endParaRPr>
                    </a:p>
                    <a:p>
                      <a:pPr marL="398145" marR="27305" algn="ctr">
                        <a:lnSpc>
                          <a:spcPts val="1165"/>
                        </a:lnSpc>
                        <a:spcAft>
                          <a:spcPts val="0"/>
                        </a:spcAft>
                      </a:pPr>
                      <a:r>
                        <a:rPr lang="en-US" sz="2000" b="1" dirty="0">
                          <a:effectLst/>
                          <a:latin typeface="Arial MT"/>
                          <a:ea typeface="Arial MT"/>
                          <a:cs typeface="Arial MT"/>
                        </a:rPr>
                        <a:t>90000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noFill/>
                  </a:tcPr>
                </a:tc>
                <a:tc>
                  <a:txBody>
                    <a:bodyPr/>
                    <a:lstStyle/>
                    <a:p>
                      <a:pPr marL="398145" marR="28575" algn="ctr">
                        <a:lnSpc>
                          <a:spcPts val="1165"/>
                        </a:lnSpc>
                        <a:spcAft>
                          <a:spcPts val="0"/>
                        </a:spcAft>
                      </a:pPr>
                      <a:endParaRPr lang="en-US" sz="2000" b="1" dirty="0">
                        <a:effectLst/>
                        <a:latin typeface="Arial MT"/>
                        <a:ea typeface="Arial MT"/>
                        <a:cs typeface="Arial MT"/>
                      </a:endParaRPr>
                    </a:p>
                    <a:p>
                      <a:pPr marL="398145" marR="28575" algn="ctr">
                        <a:lnSpc>
                          <a:spcPts val="1165"/>
                        </a:lnSpc>
                        <a:spcAft>
                          <a:spcPts val="0"/>
                        </a:spcAft>
                      </a:pPr>
                      <a:r>
                        <a:rPr lang="en-US" sz="2000" b="1" dirty="0">
                          <a:effectLst/>
                          <a:latin typeface="Arial MT"/>
                          <a:ea typeface="Arial MT"/>
                          <a:cs typeface="Arial MT"/>
                        </a:rPr>
                        <a:t>105000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72392203"/>
                  </a:ext>
                </a:extLst>
              </a:tr>
            </a:tbl>
          </a:graphicData>
        </a:graphic>
      </p:graphicFrame>
      <p:sp>
        <p:nvSpPr>
          <p:cNvPr id="15" name="TextBox 14">
            <a:extLst>
              <a:ext uri="{FF2B5EF4-FFF2-40B4-BE49-F238E27FC236}">
                <a16:creationId xmlns:a16="http://schemas.microsoft.com/office/drawing/2014/main" id="{046AF6EB-E6CC-DBBE-144C-D689F64FD6DF}"/>
              </a:ext>
            </a:extLst>
          </p:cNvPr>
          <p:cNvSpPr txBox="1"/>
          <p:nvPr/>
        </p:nvSpPr>
        <p:spPr>
          <a:xfrm>
            <a:off x="152400" y="1276290"/>
            <a:ext cx="7620000" cy="400110"/>
          </a:xfrm>
          <a:prstGeom prst="rect">
            <a:avLst/>
          </a:prstGeom>
          <a:noFill/>
        </p:spPr>
        <p:txBody>
          <a:bodyPr wrap="square">
            <a:spAutoFit/>
          </a:bodyPr>
          <a:lstStyle/>
          <a:p>
            <a:pPr marL="406400">
              <a:spcBef>
                <a:spcPts val="990"/>
              </a:spcBef>
              <a:spcAft>
                <a:spcPts val="0"/>
              </a:spcAft>
            </a:pPr>
            <a:r>
              <a:rPr lang="en-US" sz="2000" b="1" dirty="0">
                <a:effectLst/>
                <a:latin typeface="Arial MT"/>
                <a:ea typeface="Arial MT"/>
                <a:cs typeface="Arial MT"/>
              </a:rPr>
              <a:t>The</a:t>
            </a:r>
            <a:r>
              <a:rPr lang="en-US" sz="2000" b="1" spc="5" dirty="0">
                <a:effectLst/>
                <a:latin typeface="Arial MT"/>
                <a:ea typeface="Arial MT"/>
                <a:cs typeface="Arial MT"/>
              </a:rPr>
              <a:t> </a:t>
            </a:r>
            <a:r>
              <a:rPr lang="en-US" sz="2000" b="1" dirty="0">
                <a:effectLst/>
                <a:latin typeface="Arial MT"/>
                <a:ea typeface="Arial MT"/>
                <a:cs typeface="Arial MT"/>
              </a:rPr>
              <a:t>following</a:t>
            </a:r>
            <a:r>
              <a:rPr lang="en-US" sz="2000" b="1" spc="15" dirty="0">
                <a:effectLst/>
                <a:latin typeface="Arial MT"/>
                <a:ea typeface="Arial MT"/>
                <a:cs typeface="Arial MT"/>
              </a:rPr>
              <a:t> </a:t>
            </a:r>
            <a:r>
              <a:rPr lang="en-US" sz="2000" b="1" dirty="0">
                <a:effectLst/>
                <a:latin typeface="Arial MT"/>
                <a:ea typeface="Arial MT"/>
                <a:cs typeface="Arial MT"/>
              </a:rPr>
              <a:t>forecasts</a:t>
            </a:r>
            <a:r>
              <a:rPr lang="en-US" sz="2000" b="1" spc="10" dirty="0">
                <a:effectLst/>
                <a:latin typeface="Arial MT"/>
                <a:ea typeface="Arial MT"/>
                <a:cs typeface="Arial MT"/>
              </a:rPr>
              <a:t> </a:t>
            </a:r>
            <a:r>
              <a:rPr lang="en-US" sz="2000" b="1" dirty="0">
                <a:effectLst/>
                <a:latin typeface="Arial MT"/>
                <a:ea typeface="Arial MT"/>
                <a:cs typeface="Arial MT"/>
              </a:rPr>
              <a:t>have</a:t>
            </a:r>
            <a:r>
              <a:rPr lang="en-US" sz="2000" b="1" spc="5" dirty="0">
                <a:effectLst/>
                <a:latin typeface="Arial MT"/>
                <a:ea typeface="Arial MT"/>
                <a:cs typeface="Arial MT"/>
              </a:rPr>
              <a:t> </a:t>
            </a:r>
            <a:r>
              <a:rPr lang="en-US" sz="2000" b="1" dirty="0">
                <a:effectLst/>
                <a:latin typeface="Arial MT"/>
                <a:ea typeface="Arial MT"/>
                <a:cs typeface="Arial MT"/>
              </a:rPr>
              <a:t>been</a:t>
            </a:r>
            <a:r>
              <a:rPr lang="en-US" sz="2000" b="1" spc="5" dirty="0">
                <a:effectLst/>
                <a:latin typeface="Arial MT"/>
                <a:ea typeface="Arial MT"/>
                <a:cs typeface="Arial MT"/>
              </a:rPr>
              <a:t> </a:t>
            </a:r>
            <a:r>
              <a:rPr lang="en-US" sz="2000" b="1" dirty="0">
                <a:effectLst/>
                <a:latin typeface="Arial MT"/>
                <a:ea typeface="Arial MT"/>
                <a:cs typeface="Arial MT"/>
              </a:rPr>
              <a:t>prepared.</a:t>
            </a:r>
            <a:endParaRPr lang="en-US" sz="2000" dirty="0">
              <a:effectLst/>
              <a:latin typeface="Arial MT"/>
              <a:ea typeface="Arial MT"/>
              <a:cs typeface="Arial MT"/>
            </a:endParaRPr>
          </a:p>
        </p:txBody>
      </p:sp>
      <p:sp>
        <p:nvSpPr>
          <p:cNvPr id="17" name="TextBox 16">
            <a:extLst>
              <a:ext uri="{FF2B5EF4-FFF2-40B4-BE49-F238E27FC236}">
                <a16:creationId xmlns:a16="http://schemas.microsoft.com/office/drawing/2014/main" id="{D92F27AB-85AC-A954-3129-C79A8662E937}"/>
              </a:ext>
            </a:extLst>
          </p:cNvPr>
          <p:cNvSpPr txBox="1"/>
          <p:nvPr/>
        </p:nvSpPr>
        <p:spPr>
          <a:xfrm>
            <a:off x="152400" y="2743200"/>
            <a:ext cx="7924800" cy="1131848"/>
          </a:xfrm>
          <a:prstGeom prst="rect">
            <a:avLst/>
          </a:prstGeom>
          <a:noFill/>
        </p:spPr>
        <p:txBody>
          <a:bodyPr wrap="square">
            <a:spAutoFit/>
          </a:bodyPr>
          <a:lstStyle/>
          <a:p>
            <a:pPr marL="406400">
              <a:lnSpc>
                <a:spcPct val="150000"/>
              </a:lnSpc>
            </a:pPr>
            <a:r>
              <a:rPr lang="en-US" sz="2000" dirty="0">
                <a:effectLst/>
                <a:latin typeface="Arial MT"/>
                <a:ea typeface="Arial MT"/>
                <a:cs typeface="Arial MT"/>
              </a:rPr>
              <a:t>-</a:t>
            </a:r>
            <a:r>
              <a:rPr lang="en-US" sz="2000" spc="10" dirty="0">
                <a:effectLst/>
                <a:latin typeface="Arial MT"/>
                <a:ea typeface="Arial MT"/>
                <a:cs typeface="Arial MT"/>
              </a:rPr>
              <a:t> </a:t>
            </a:r>
            <a:r>
              <a:rPr lang="en-US" sz="2400" dirty="0">
                <a:effectLst/>
                <a:latin typeface="Arial MT"/>
                <a:ea typeface="Arial MT"/>
                <a:cs typeface="Arial MT"/>
              </a:rPr>
              <a:t>Prior</a:t>
            </a:r>
            <a:r>
              <a:rPr lang="en-US" sz="2400" spc="5" dirty="0">
                <a:effectLst/>
                <a:latin typeface="Arial MT"/>
                <a:ea typeface="Arial MT"/>
                <a:cs typeface="Arial MT"/>
              </a:rPr>
              <a:t> </a:t>
            </a:r>
            <a:r>
              <a:rPr lang="en-US" sz="2400" dirty="0">
                <a:effectLst/>
                <a:latin typeface="Arial MT"/>
                <a:ea typeface="Arial MT"/>
                <a:cs typeface="Arial MT"/>
              </a:rPr>
              <a:t>quarter</a:t>
            </a:r>
            <a:r>
              <a:rPr lang="en-US" sz="2400" spc="5" dirty="0">
                <a:effectLst/>
                <a:latin typeface="Arial MT"/>
                <a:ea typeface="Arial MT"/>
                <a:cs typeface="Arial MT"/>
              </a:rPr>
              <a:t> </a:t>
            </a:r>
            <a:r>
              <a:rPr lang="en-US" sz="2400" dirty="0">
                <a:effectLst/>
                <a:latin typeface="Arial MT"/>
                <a:ea typeface="Arial MT"/>
                <a:cs typeface="Arial MT"/>
              </a:rPr>
              <a:t>ending</a:t>
            </a:r>
            <a:r>
              <a:rPr lang="en-US" sz="2400" spc="15" dirty="0">
                <a:effectLst/>
                <a:latin typeface="Arial MT"/>
                <a:ea typeface="Arial MT"/>
                <a:cs typeface="Arial MT"/>
              </a:rPr>
              <a:t> </a:t>
            </a:r>
            <a:r>
              <a:rPr lang="en-US" sz="2400" dirty="0">
                <a:effectLst/>
                <a:latin typeface="Arial MT"/>
                <a:ea typeface="Arial MT"/>
                <a:cs typeface="Arial MT"/>
              </a:rPr>
              <a:t>finished goods inventory 12000.</a:t>
            </a:r>
          </a:p>
          <a:p>
            <a:pPr marL="406400">
              <a:lnSpc>
                <a:spcPct val="150000"/>
              </a:lnSpc>
            </a:pPr>
            <a:r>
              <a:rPr lang="en-US" sz="2400" dirty="0">
                <a:effectLst/>
                <a:latin typeface="Arial MT"/>
                <a:ea typeface="Arial MT"/>
                <a:cs typeface="Arial MT"/>
              </a:rPr>
              <a:t>-</a:t>
            </a:r>
            <a:r>
              <a:rPr lang="en-US" sz="2400" spc="5" dirty="0">
                <a:effectLst/>
                <a:latin typeface="Arial MT"/>
                <a:ea typeface="Arial MT"/>
                <a:cs typeface="Arial MT"/>
              </a:rPr>
              <a:t> </a:t>
            </a:r>
            <a:r>
              <a:rPr lang="en-US" sz="2400" dirty="0">
                <a:effectLst/>
                <a:latin typeface="Arial MT"/>
                <a:ea typeface="Arial MT"/>
                <a:cs typeface="Arial MT"/>
              </a:rPr>
              <a:t>Ending</a:t>
            </a:r>
            <a:r>
              <a:rPr lang="en-US" sz="2400" spc="10" dirty="0">
                <a:effectLst/>
                <a:latin typeface="Arial MT"/>
                <a:ea typeface="Arial MT"/>
                <a:cs typeface="Arial MT"/>
              </a:rPr>
              <a:t> </a:t>
            </a:r>
            <a:r>
              <a:rPr lang="en-US" sz="2400" dirty="0">
                <a:effectLst/>
                <a:latin typeface="Arial MT"/>
                <a:ea typeface="Arial MT"/>
                <a:cs typeface="Arial MT"/>
              </a:rPr>
              <a:t>inventory</a:t>
            </a:r>
            <a:r>
              <a:rPr lang="en-US" sz="2400" spc="-5" dirty="0">
                <a:effectLst/>
                <a:latin typeface="Arial MT"/>
                <a:ea typeface="Arial MT"/>
                <a:cs typeface="Arial MT"/>
              </a:rPr>
              <a:t> </a:t>
            </a:r>
            <a:r>
              <a:rPr lang="en-US" sz="2400" dirty="0">
                <a:effectLst/>
                <a:latin typeface="Arial MT"/>
                <a:ea typeface="Arial MT"/>
                <a:cs typeface="Arial MT"/>
              </a:rPr>
              <a:t>is</a:t>
            </a:r>
            <a:r>
              <a:rPr lang="en-US" sz="2400" spc="5" dirty="0">
                <a:effectLst/>
                <a:latin typeface="Arial MT"/>
                <a:ea typeface="Arial MT"/>
                <a:cs typeface="Arial MT"/>
              </a:rPr>
              <a:t> </a:t>
            </a:r>
            <a:r>
              <a:rPr lang="en-US" sz="2400" dirty="0">
                <a:effectLst/>
                <a:latin typeface="Arial MT"/>
                <a:ea typeface="Arial MT"/>
                <a:cs typeface="Arial MT"/>
              </a:rPr>
              <a:t>10%</a:t>
            </a:r>
            <a:r>
              <a:rPr lang="en-US" sz="2400" spc="5" dirty="0">
                <a:effectLst/>
                <a:latin typeface="Arial MT"/>
                <a:ea typeface="Arial MT"/>
                <a:cs typeface="Arial MT"/>
              </a:rPr>
              <a:t> </a:t>
            </a:r>
            <a:r>
              <a:rPr lang="en-US" sz="2400" dirty="0">
                <a:effectLst/>
                <a:latin typeface="Arial MT"/>
                <a:ea typeface="Arial MT"/>
                <a:cs typeface="Arial MT"/>
              </a:rPr>
              <a:t>from</a:t>
            </a:r>
            <a:r>
              <a:rPr lang="en-US" sz="2400" spc="5" dirty="0">
                <a:effectLst/>
                <a:latin typeface="Arial MT"/>
                <a:ea typeface="Arial MT"/>
                <a:cs typeface="Arial MT"/>
              </a:rPr>
              <a:t> </a:t>
            </a:r>
            <a:r>
              <a:rPr lang="en-US" sz="2400" b="1" dirty="0">
                <a:effectLst/>
                <a:latin typeface="Arial MT"/>
                <a:ea typeface="Arial MT"/>
                <a:cs typeface="Arial MT"/>
              </a:rPr>
              <a:t>next</a:t>
            </a:r>
            <a:r>
              <a:rPr lang="en-US" sz="2400" spc="10" dirty="0">
                <a:effectLst/>
                <a:latin typeface="Arial MT"/>
                <a:ea typeface="Arial MT"/>
                <a:cs typeface="Arial MT"/>
              </a:rPr>
              <a:t> </a:t>
            </a:r>
            <a:r>
              <a:rPr lang="en-US" sz="2400" dirty="0">
                <a:effectLst/>
                <a:latin typeface="Arial MT"/>
                <a:ea typeface="Arial MT"/>
                <a:cs typeface="Arial MT"/>
              </a:rPr>
              <a:t>quarter</a:t>
            </a:r>
            <a:r>
              <a:rPr lang="en-US" sz="2400" spc="5" dirty="0">
                <a:effectLst/>
                <a:latin typeface="Arial MT"/>
                <a:ea typeface="Arial MT"/>
                <a:cs typeface="Arial MT"/>
              </a:rPr>
              <a:t> </a:t>
            </a:r>
            <a:r>
              <a:rPr lang="en-US" sz="2400" dirty="0">
                <a:effectLst/>
                <a:latin typeface="Arial MT"/>
                <a:ea typeface="Arial MT"/>
                <a:cs typeface="Arial MT"/>
              </a:rPr>
              <a:t>sales</a:t>
            </a:r>
            <a:r>
              <a:rPr lang="en-US" sz="2000" dirty="0">
                <a:effectLst/>
                <a:latin typeface="Arial MT"/>
                <a:ea typeface="Arial MT"/>
                <a:cs typeface="Arial MT"/>
              </a:rPr>
              <a:t>.</a:t>
            </a:r>
          </a:p>
        </p:txBody>
      </p:sp>
      <p:sp>
        <p:nvSpPr>
          <p:cNvPr id="21" name="TextBox 20">
            <a:extLst>
              <a:ext uri="{FF2B5EF4-FFF2-40B4-BE49-F238E27FC236}">
                <a16:creationId xmlns:a16="http://schemas.microsoft.com/office/drawing/2014/main" id="{CA408CAE-6A2A-2F67-41E4-C1059E628A5B}"/>
              </a:ext>
            </a:extLst>
          </p:cNvPr>
          <p:cNvSpPr txBox="1"/>
          <p:nvPr/>
        </p:nvSpPr>
        <p:spPr>
          <a:xfrm>
            <a:off x="457200" y="3862574"/>
            <a:ext cx="7620000" cy="907941"/>
          </a:xfrm>
          <a:prstGeom prst="rect">
            <a:avLst/>
          </a:prstGeom>
          <a:noFill/>
        </p:spPr>
        <p:txBody>
          <a:bodyPr wrap="square">
            <a:spAutoFit/>
          </a:bodyPr>
          <a:lstStyle/>
          <a:p>
            <a:pPr marL="194945" marR="5806440">
              <a:spcBef>
                <a:spcPts val="595"/>
              </a:spcBef>
              <a:spcAft>
                <a:spcPts val="0"/>
              </a:spcAft>
            </a:pPr>
            <a:r>
              <a:rPr lang="en-US" sz="2400" b="1" dirty="0">
                <a:effectLst/>
                <a:latin typeface="Arial" panose="020B0604020202020204" pitchFamily="34" charset="0"/>
                <a:ea typeface="Arial" panose="020B0604020202020204" pitchFamily="34" charset="0"/>
              </a:rPr>
              <a:t>Required</a:t>
            </a:r>
          </a:p>
          <a:p>
            <a:pPr marL="420370">
              <a:spcBef>
                <a:spcPts val="610"/>
              </a:spcBef>
              <a:spcAft>
                <a:spcPts val="0"/>
              </a:spcAft>
            </a:pPr>
            <a:r>
              <a:rPr lang="en-US" sz="2400" b="1" dirty="0">
                <a:solidFill>
                  <a:srgbClr val="FF0000"/>
                </a:solidFill>
                <a:effectLst/>
                <a:latin typeface="Arial MT"/>
                <a:ea typeface="Arial MT"/>
                <a:cs typeface="Arial MT"/>
              </a:rPr>
              <a:t>Prepare</a:t>
            </a:r>
            <a:r>
              <a:rPr lang="en-US" sz="2400" b="1" spc="10" dirty="0">
                <a:solidFill>
                  <a:srgbClr val="FF0000"/>
                </a:solidFill>
                <a:effectLst/>
                <a:latin typeface="Arial MT"/>
                <a:ea typeface="Arial MT"/>
                <a:cs typeface="Arial MT"/>
              </a:rPr>
              <a:t> </a:t>
            </a:r>
            <a:r>
              <a:rPr lang="en-US" sz="2400" b="1" dirty="0">
                <a:solidFill>
                  <a:srgbClr val="FF0000"/>
                </a:solidFill>
                <a:effectLst/>
                <a:latin typeface="Arial MT"/>
                <a:ea typeface="Arial MT"/>
                <a:cs typeface="Arial MT"/>
              </a:rPr>
              <a:t>the</a:t>
            </a:r>
            <a:r>
              <a:rPr lang="en-US" sz="2400" b="1" spc="10" dirty="0">
                <a:solidFill>
                  <a:srgbClr val="FF0000"/>
                </a:solidFill>
                <a:effectLst/>
                <a:latin typeface="Arial MT"/>
                <a:ea typeface="Arial MT"/>
                <a:cs typeface="Arial MT"/>
              </a:rPr>
              <a:t> </a:t>
            </a:r>
            <a:r>
              <a:rPr lang="en-US" sz="2400" b="1" dirty="0">
                <a:solidFill>
                  <a:srgbClr val="FF0000"/>
                </a:solidFill>
                <a:effectLst/>
                <a:latin typeface="Arial MT"/>
                <a:ea typeface="Arial MT"/>
                <a:cs typeface="Arial MT"/>
              </a:rPr>
              <a:t>production</a:t>
            </a:r>
            <a:r>
              <a:rPr lang="en-US" sz="2400" b="1" spc="10" dirty="0">
                <a:solidFill>
                  <a:srgbClr val="FF0000"/>
                </a:solidFill>
                <a:effectLst/>
                <a:latin typeface="Arial MT"/>
                <a:ea typeface="Arial MT"/>
                <a:cs typeface="Arial MT"/>
              </a:rPr>
              <a:t> </a:t>
            </a:r>
            <a:r>
              <a:rPr lang="en-US" sz="2400" b="1" dirty="0">
                <a:solidFill>
                  <a:srgbClr val="FF0000"/>
                </a:solidFill>
                <a:effectLst/>
                <a:latin typeface="Arial MT"/>
                <a:ea typeface="Arial MT"/>
                <a:cs typeface="Arial MT"/>
              </a:rPr>
              <a:t>budget.</a:t>
            </a:r>
            <a:endParaRPr lang="en-US" sz="2400" dirty="0">
              <a:effectLst/>
              <a:latin typeface="Arial MT"/>
              <a:ea typeface="Arial MT"/>
              <a:cs typeface="Arial MT"/>
            </a:endParaRPr>
          </a:p>
        </p:txBody>
      </p:sp>
      <p:sp>
        <p:nvSpPr>
          <p:cNvPr id="4" name="TextBox 3">
            <a:extLst>
              <a:ext uri="{FF2B5EF4-FFF2-40B4-BE49-F238E27FC236}">
                <a16:creationId xmlns:a16="http://schemas.microsoft.com/office/drawing/2014/main" id="{BC542F52-FC61-7651-0049-AB53A22C183C}"/>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
        <p:nvSpPr>
          <p:cNvPr id="5" name="Title 2">
            <a:extLst>
              <a:ext uri="{FF2B5EF4-FFF2-40B4-BE49-F238E27FC236}">
                <a16:creationId xmlns:a16="http://schemas.microsoft.com/office/drawing/2014/main" id="{268B0D40-332C-6320-9C35-57D7619C18E6}"/>
              </a:ext>
            </a:extLst>
          </p:cNvPr>
          <p:cNvSpPr txBox="1">
            <a:spLocks/>
          </p:cNvSpPr>
          <p:nvPr/>
        </p:nvSpPr>
        <p:spPr>
          <a:xfrm>
            <a:off x="149579" y="846159"/>
            <a:ext cx="2743200" cy="64633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289175" indent="-2289175"/>
            <a:r>
              <a:rPr lang="en-US" sz="3200" b="1" dirty="0">
                <a:latin typeface="+mn-lt"/>
              </a:rPr>
              <a:t>DO IT! 	</a:t>
            </a:r>
            <a:endParaRPr lang="en-US" sz="1400" b="1" dirty="0">
              <a:latin typeface="+mn-lt"/>
            </a:endParaRPr>
          </a:p>
        </p:txBody>
      </p:sp>
    </p:spTree>
    <p:extLst>
      <p:ext uri="{BB962C8B-B14F-4D97-AF65-F5344CB8AC3E}">
        <p14:creationId xmlns:p14="http://schemas.microsoft.com/office/powerpoint/2010/main" val="3606518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0D09D1F-1325-84B3-BB56-B85A8E048F7D}"/>
              </a:ext>
            </a:extLst>
          </p:cNvPr>
          <p:cNvPicPr>
            <a:picLocks noChangeAspect="1"/>
          </p:cNvPicPr>
          <p:nvPr/>
        </p:nvPicPr>
        <p:blipFill>
          <a:blip r:embed="rId2"/>
          <a:stretch>
            <a:fillRect/>
          </a:stretch>
        </p:blipFill>
        <p:spPr>
          <a:xfrm>
            <a:off x="0" y="6844"/>
            <a:ext cx="9144000" cy="6844311"/>
          </a:xfrm>
          <a:prstGeom prst="rect">
            <a:avLst/>
          </a:prstGeom>
        </p:spPr>
      </p:pic>
      <p:sp>
        <p:nvSpPr>
          <p:cNvPr id="3" name="Slide Number Placeholder 2">
            <a:extLst>
              <a:ext uri="{FF2B5EF4-FFF2-40B4-BE49-F238E27FC236}">
                <a16:creationId xmlns:a16="http://schemas.microsoft.com/office/drawing/2014/main" id="{25318F34-4F6F-738C-0FA7-C5E524546F62}"/>
              </a:ext>
            </a:extLst>
          </p:cNvPr>
          <p:cNvSpPr>
            <a:spLocks noGrp="1"/>
          </p:cNvSpPr>
          <p:nvPr>
            <p:ph type="sldNum" sz="quarter" idx="10"/>
          </p:nvPr>
        </p:nvSpPr>
        <p:spPr/>
        <p:txBody>
          <a:bodyPr/>
          <a:lstStyle/>
          <a:p>
            <a:fld id="{67B19427-F580-D146-B60E-4CADEE75497F}" type="slidenum">
              <a:rPr lang="en-US" smtClean="0"/>
              <a:pPr/>
              <a:t>18</a:t>
            </a:fld>
            <a:endParaRPr lang="en-US" dirty="0"/>
          </a:p>
        </p:txBody>
      </p:sp>
      <p:graphicFrame>
        <p:nvGraphicFramePr>
          <p:cNvPr id="6" name="Table 5">
            <a:extLst>
              <a:ext uri="{FF2B5EF4-FFF2-40B4-BE49-F238E27FC236}">
                <a16:creationId xmlns:a16="http://schemas.microsoft.com/office/drawing/2014/main" id="{49D8F381-DCE4-526D-0E35-7AC92C3E40EC}"/>
              </a:ext>
            </a:extLst>
          </p:cNvPr>
          <p:cNvGraphicFramePr>
            <a:graphicFrameLocks noGrp="1"/>
          </p:cNvGraphicFramePr>
          <p:nvPr>
            <p:extLst>
              <p:ext uri="{D42A27DB-BD31-4B8C-83A1-F6EECF244321}">
                <p14:modId xmlns:p14="http://schemas.microsoft.com/office/powerpoint/2010/main" val="3236071354"/>
              </p:ext>
            </p:extLst>
          </p:nvPr>
        </p:nvGraphicFramePr>
        <p:xfrm>
          <a:off x="381000" y="2142811"/>
          <a:ext cx="8229600" cy="2572377"/>
        </p:xfrm>
        <a:graphic>
          <a:graphicData uri="http://schemas.openxmlformats.org/drawingml/2006/table">
            <a:tbl>
              <a:tblPr firstRow="1" firstCol="1" lastRow="1" lastCol="1" bandRow="1" bandCol="1"/>
              <a:tblGrid>
                <a:gridCol w="3386335">
                  <a:extLst>
                    <a:ext uri="{9D8B030D-6E8A-4147-A177-3AD203B41FA5}">
                      <a16:colId xmlns:a16="http://schemas.microsoft.com/office/drawing/2014/main" val="199693610"/>
                    </a:ext>
                  </a:extLst>
                </a:gridCol>
                <a:gridCol w="1240871">
                  <a:extLst>
                    <a:ext uri="{9D8B030D-6E8A-4147-A177-3AD203B41FA5}">
                      <a16:colId xmlns:a16="http://schemas.microsoft.com/office/drawing/2014/main" val="1433859696"/>
                    </a:ext>
                  </a:extLst>
                </a:gridCol>
                <a:gridCol w="1234146">
                  <a:extLst>
                    <a:ext uri="{9D8B030D-6E8A-4147-A177-3AD203B41FA5}">
                      <a16:colId xmlns:a16="http://schemas.microsoft.com/office/drawing/2014/main" val="1263807788"/>
                    </a:ext>
                  </a:extLst>
                </a:gridCol>
                <a:gridCol w="1135784">
                  <a:extLst>
                    <a:ext uri="{9D8B030D-6E8A-4147-A177-3AD203B41FA5}">
                      <a16:colId xmlns:a16="http://schemas.microsoft.com/office/drawing/2014/main" val="3999852406"/>
                    </a:ext>
                  </a:extLst>
                </a:gridCol>
                <a:gridCol w="1232464">
                  <a:extLst>
                    <a:ext uri="{9D8B030D-6E8A-4147-A177-3AD203B41FA5}">
                      <a16:colId xmlns:a16="http://schemas.microsoft.com/office/drawing/2014/main" val="2768271200"/>
                    </a:ext>
                  </a:extLst>
                </a:gridCol>
              </a:tblGrid>
              <a:tr h="235754">
                <a:tc>
                  <a:txBody>
                    <a:bodyPr/>
                    <a:lstStyle/>
                    <a:p>
                      <a:pPr algn="l"/>
                      <a:r>
                        <a:rPr lang="en-US" sz="800" b="1">
                          <a:effectLst/>
                          <a:highlight>
                            <a:srgbClr val="C00000"/>
                          </a:highlight>
                          <a:latin typeface="Times New Roman" panose="02020603050405020304" pitchFamily="18" charset="0"/>
                          <a:ea typeface="Arial MT"/>
                          <a:cs typeface="Arial MT"/>
                        </a:rPr>
                        <a:t> </a:t>
                      </a:r>
                      <a:endParaRPr lang="en-US" sz="1100">
                        <a:effectLst/>
                        <a:highlight>
                          <a:srgbClr val="C00000"/>
                        </a:highligh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solidFill>
                      <a:srgbClr val="C00000"/>
                    </a:solidFill>
                  </a:tcPr>
                </a:tc>
                <a:tc>
                  <a:txBody>
                    <a:bodyPr/>
                    <a:lstStyle/>
                    <a:p>
                      <a:pPr marL="214630" marR="207645" algn="ctr">
                        <a:lnSpc>
                          <a:spcPts val="1110"/>
                        </a:lnSpc>
                        <a:spcAft>
                          <a:spcPts val="0"/>
                        </a:spcAft>
                      </a:pPr>
                      <a:endParaRPr lang="en-US" sz="2400" b="1" dirty="0">
                        <a:solidFill>
                          <a:srgbClr val="FFFFFF"/>
                        </a:solidFill>
                        <a:effectLst/>
                        <a:highlight>
                          <a:srgbClr val="C00000"/>
                        </a:highlight>
                        <a:latin typeface="Arial MT"/>
                        <a:ea typeface="Arial MT"/>
                        <a:cs typeface="Arial MT"/>
                      </a:endParaRPr>
                    </a:p>
                    <a:p>
                      <a:pPr marL="214630" marR="207645" algn="ctr">
                        <a:lnSpc>
                          <a:spcPts val="1110"/>
                        </a:lnSpc>
                        <a:spcAft>
                          <a:spcPts val="0"/>
                        </a:spcAft>
                      </a:pPr>
                      <a:r>
                        <a:rPr lang="en-US" sz="2400" b="1" dirty="0">
                          <a:solidFill>
                            <a:srgbClr val="FFFFFF"/>
                          </a:solidFill>
                          <a:effectLst/>
                          <a:highlight>
                            <a:srgbClr val="C00000"/>
                          </a:highlight>
                          <a:latin typeface="Arial MT"/>
                          <a:ea typeface="Arial MT"/>
                          <a:cs typeface="Arial MT"/>
                        </a:rPr>
                        <a:t>Q1</a:t>
                      </a:r>
                      <a:endParaRPr lang="en-US" sz="2400" dirty="0">
                        <a:effectLst/>
                        <a:highlight>
                          <a:srgbClr val="C00000"/>
                        </a:highligh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solidFill>
                      <a:srgbClr val="C00000"/>
                    </a:solidFill>
                  </a:tcPr>
                </a:tc>
                <a:tc>
                  <a:txBody>
                    <a:bodyPr/>
                    <a:lstStyle/>
                    <a:p>
                      <a:pPr marL="213360" marR="203835" algn="ctr">
                        <a:lnSpc>
                          <a:spcPts val="1110"/>
                        </a:lnSpc>
                        <a:spcAft>
                          <a:spcPts val="0"/>
                        </a:spcAft>
                      </a:pPr>
                      <a:endParaRPr lang="en-US" sz="2400" b="1" dirty="0">
                        <a:solidFill>
                          <a:srgbClr val="FFFFFF"/>
                        </a:solidFill>
                        <a:effectLst/>
                        <a:highlight>
                          <a:srgbClr val="C00000"/>
                        </a:highlight>
                        <a:latin typeface="Arial MT"/>
                        <a:ea typeface="Arial MT"/>
                        <a:cs typeface="Arial MT"/>
                      </a:endParaRPr>
                    </a:p>
                    <a:p>
                      <a:pPr marL="213360" marR="203835" algn="ctr">
                        <a:lnSpc>
                          <a:spcPts val="1110"/>
                        </a:lnSpc>
                        <a:spcAft>
                          <a:spcPts val="0"/>
                        </a:spcAft>
                      </a:pPr>
                      <a:r>
                        <a:rPr lang="en-US" sz="2400" b="1" dirty="0">
                          <a:solidFill>
                            <a:srgbClr val="FFFFFF"/>
                          </a:solidFill>
                          <a:effectLst/>
                          <a:highlight>
                            <a:srgbClr val="C00000"/>
                          </a:highlight>
                          <a:latin typeface="Arial MT"/>
                          <a:ea typeface="Arial MT"/>
                          <a:cs typeface="Arial MT"/>
                        </a:rPr>
                        <a:t>Q2</a:t>
                      </a:r>
                      <a:endParaRPr lang="en-US" sz="2400" dirty="0">
                        <a:effectLst/>
                        <a:highlight>
                          <a:srgbClr val="C00000"/>
                        </a:highligh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solidFill>
                      <a:srgbClr val="C00000"/>
                    </a:solidFill>
                  </a:tcPr>
                </a:tc>
                <a:tc>
                  <a:txBody>
                    <a:bodyPr/>
                    <a:lstStyle/>
                    <a:p>
                      <a:pPr marL="213995" marR="208280" algn="ctr">
                        <a:lnSpc>
                          <a:spcPts val="1110"/>
                        </a:lnSpc>
                        <a:spcAft>
                          <a:spcPts val="0"/>
                        </a:spcAft>
                      </a:pPr>
                      <a:endParaRPr lang="en-US" sz="2400" b="1" dirty="0">
                        <a:solidFill>
                          <a:srgbClr val="FFFFFF"/>
                        </a:solidFill>
                        <a:effectLst/>
                        <a:highlight>
                          <a:srgbClr val="C00000"/>
                        </a:highlight>
                        <a:latin typeface="Arial MT"/>
                        <a:ea typeface="Arial MT"/>
                        <a:cs typeface="Arial MT"/>
                      </a:endParaRPr>
                    </a:p>
                    <a:p>
                      <a:pPr marL="213995" marR="208280" algn="ctr">
                        <a:lnSpc>
                          <a:spcPts val="1110"/>
                        </a:lnSpc>
                        <a:spcAft>
                          <a:spcPts val="0"/>
                        </a:spcAft>
                      </a:pPr>
                      <a:r>
                        <a:rPr lang="en-US" sz="2400" b="1" dirty="0">
                          <a:solidFill>
                            <a:srgbClr val="FFFFFF"/>
                          </a:solidFill>
                          <a:effectLst/>
                          <a:highlight>
                            <a:srgbClr val="C00000"/>
                          </a:highlight>
                          <a:latin typeface="Arial MT"/>
                          <a:ea typeface="Arial MT"/>
                          <a:cs typeface="Arial MT"/>
                        </a:rPr>
                        <a:t>Q3</a:t>
                      </a:r>
                      <a:endParaRPr lang="en-US" sz="2400" dirty="0">
                        <a:effectLst/>
                        <a:highlight>
                          <a:srgbClr val="C00000"/>
                        </a:highligh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solidFill>
                      <a:srgbClr val="C00000"/>
                    </a:solidFill>
                  </a:tcPr>
                </a:tc>
                <a:tc>
                  <a:txBody>
                    <a:bodyPr/>
                    <a:lstStyle/>
                    <a:p>
                      <a:pPr marL="212725" marR="203200" algn="ctr">
                        <a:lnSpc>
                          <a:spcPts val="1110"/>
                        </a:lnSpc>
                        <a:spcAft>
                          <a:spcPts val="0"/>
                        </a:spcAft>
                      </a:pPr>
                      <a:endParaRPr lang="en-US" sz="2400" b="1" dirty="0">
                        <a:solidFill>
                          <a:srgbClr val="FFFFFF"/>
                        </a:solidFill>
                        <a:effectLst/>
                        <a:highlight>
                          <a:srgbClr val="C00000"/>
                        </a:highlight>
                        <a:latin typeface="Arial MT"/>
                        <a:ea typeface="Arial MT"/>
                        <a:cs typeface="Arial MT"/>
                      </a:endParaRPr>
                    </a:p>
                    <a:p>
                      <a:pPr marL="212725" marR="203200" algn="ctr">
                        <a:lnSpc>
                          <a:spcPts val="1110"/>
                        </a:lnSpc>
                        <a:spcAft>
                          <a:spcPts val="0"/>
                        </a:spcAft>
                      </a:pPr>
                      <a:r>
                        <a:rPr lang="en-US" sz="2400" b="1" dirty="0">
                          <a:solidFill>
                            <a:srgbClr val="FFFFFF"/>
                          </a:solidFill>
                          <a:effectLst/>
                          <a:highlight>
                            <a:srgbClr val="C00000"/>
                          </a:highlight>
                          <a:latin typeface="Arial MT"/>
                          <a:ea typeface="Arial MT"/>
                          <a:cs typeface="Arial MT"/>
                        </a:rPr>
                        <a:t>Q4</a:t>
                      </a:r>
                      <a:endParaRPr lang="en-US" sz="2400" dirty="0">
                        <a:effectLst/>
                        <a:highlight>
                          <a:srgbClr val="C00000"/>
                        </a:highligh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solidFill>
                      <a:srgbClr val="C00000"/>
                    </a:solidFill>
                  </a:tcPr>
                </a:tc>
                <a:extLst>
                  <a:ext uri="{0D108BD9-81ED-4DB2-BD59-A6C34878D82A}">
                    <a16:rowId xmlns:a16="http://schemas.microsoft.com/office/drawing/2014/main" val="883621664"/>
                  </a:ext>
                </a:extLst>
              </a:tr>
              <a:tr h="233806">
                <a:tc>
                  <a:txBody>
                    <a:bodyPr/>
                    <a:lstStyle/>
                    <a:p>
                      <a:pPr marL="67945" algn="l">
                        <a:lnSpc>
                          <a:spcPts val="1100"/>
                        </a:lnSpc>
                      </a:pPr>
                      <a:endParaRPr lang="en-US" sz="1800" b="1" dirty="0">
                        <a:effectLst/>
                        <a:latin typeface="Arial MT"/>
                        <a:ea typeface="Arial MT"/>
                        <a:cs typeface="Arial MT"/>
                      </a:endParaRPr>
                    </a:p>
                    <a:p>
                      <a:pPr marL="67945" algn="l">
                        <a:lnSpc>
                          <a:spcPts val="1100"/>
                        </a:lnSpc>
                      </a:pPr>
                      <a:r>
                        <a:rPr lang="en-US" sz="1800" b="1" dirty="0">
                          <a:effectLst/>
                          <a:latin typeface="Arial MT"/>
                          <a:ea typeface="Arial MT"/>
                          <a:cs typeface="Arial MT"/>
                        </a:rPr>
                        <a:t>Expected Unit sales</a:t>
                      </a:r>
                      <a:endParaRPr lang="en-US" sz="1800" dirty="0">
                        <a:effectLs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213360" marR="208915" algn="ctr">
                        <a:lnSpc>
                          <a:spcPts val="1100"/>
                        </a:lnSpc>
                        <a:spcAft>
                          <a:spcPts val="0"/>
                        </a:spcAft>
                      </a:pPr>
                      <a:endParaRPr lang="en-US" sz="1800" b="1" dirty="0">
                        <a:effectLst/>
                        <a:latin typeface="Arial MT"/>
                        <a:ea typeface="Arial MT"/>
                        <a:cs typeface="Arial MT"/>
                      </a:endParaRPr>
                    </a:p>
                    <a:p>
                      <a:pPr marL="213360" marR="208915" algn="ctr">
                        <a:lnSpc>
                          <a:spcPts val="1100"/>
                        </a:lnSpc>
                        <a:spcAft>
                          <a:spcPts val="0"/>
                        </a:spcAft>
                      </a:pPr>
                      <a:r>
                        <a:rPr lang="en-US" sz="1800" b="1" dirty="0">
                          <a:effectLst/>
                          <a:latin typeface="Arial MT"/>
                          <a:ea typeface="Arial MT"/>
                          <a:cs typeface="Arial MT"/>
                        </a:rPr>
                        <a:t>120000</a:t>
                      </a:r>
                      <a:endParaRPr lang="en-US" sz="1800" dirty="0">
                        <a:effectLs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212090" marR="205105" algn="ctr">
                        <a:lnSpc>
                          <a:spcPts val="1100"/>
                        </a:lnSpc>
                        <a:spcAft>
                          <a:spcPts val="0"/>
                        </a:spcAft>
                      </a:pPr>
                      <a:endParaRPr lang="en-US" sz="1800" b="1" dirty="0">
                        <a:effectLst/>
                        <a:latin typeface="Arial MT"/>
                        <a:ea typeface="Arial MT"/>
                        <a:cs typeface="Arial MT"/>
                      </a:endParaRPr>
                    </a:p>
                    <a:p>
                      <a:pPr marL="212090" marR="205105" algn="ctr">
                        <a:lnSpc>
                          <a:spcPts val="1100"/>
                        </a:lnSpc>
                        <a:spcAft>
                          <a:spcPts val="0"/>
                        </a:spcAft>
                      </a:pPr>
                      <a:r>
                        <a:rPr lang="en-US" sz="1800" b="1" dirty="0">
                          <a:effectLst/>
                          <a:latin typeface="Arial MT"/>
                          <a:ea typeface="Arial MT"/>
                          <a:cs typeface="Arial MT"/>
                        </a:rPr>
                        <a:t>140000</a:t>
                      </a:r>
                      <a:endParaRPr lang="en-US" sz="1800" dirty="0">
                        <a:effectLs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212725" marR="208280" algn="ctr">
                        <a:lnSpc>
                          <a:spcPts val="1100"/>
                        </a:lnSpc>
                        <a:spcAft>
                          <a:spcPts val="0"/>
                        </a:spcAft>
                      </a:pPr>
                      <a:endParaRPr lang="en-US" sz="1800" b="1" dirty="0">
                        <a:effectLst/>
                        <a:latin typeface="Arial MT"/>
                        <a:ea typeface="Arial MT"/>
                        <a:cs typeface="Arial MT"/>
                      </a:endParaRPr>
                    </a:p>
                    <a:p>
                      <a:pPr marL="212725" marR="208280" algn="ctr">
                        <a:lnSpc>
                          <a:spcPts val="1100"/>
                        </a:lnSpc>
                        <a:spcAft>
                          <a:spcPts val="0"/>
                        </a:spcAft>
                      </a:pPr>
                      <a:r>
                        <a:rPr lang="en-US" sz="1800" b="1" dirty="0">
                          <a:effectLst/>
                          <a:latin typeface="Arial MT"/>
                          <a:ea typeface="Arial MT"/>
                          <a:cs typeface="Arial MT"/>
                        </a:rPr>
                        <a:t>90000</a:t>
                      </a:r>
                      <a:endParaRPr lang="en-US" sz="1800" dirty="0">
                        <a:effectLs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212090" marR="204470" algn="ctr">
                        <a:lnSpc>
                          <a:spcPts val="1100"/>
                        </a:lnSpc>
                        <a:spcAft>
                          <a:spcPts val="0"/>
                        </a:spcAft>
                      </a:pPr>
                      <a:endParaRPr lang="en-US" sz="1800" b="1" dirty="0">
                        <a:effectLst/>
                        <a:latin typeface="Arial MT"/>
                        <a:ea typeface="Arial MT"/>
                        <a:cs typeface="Arial MT"/>
                      </a:endParaRPr>
                    </a:p>
                    <a:p>
                      <a:pPr marL="212090" marR="204470" algn="ctr">
                        <a:lnSpc>
                          <a:spcPts val="1100"/>
                        </a:lnSpc>
                        <a:spcAft>
                          <a:spcPts val="0"/>
                        </a:spcAft>
                      </a:pPr>
                      <a:r>
                        <a:rPr lang="en-US" sz="1800" b="1" dirty="0">
                          <a:effectLst/>
                          <a:latin typeface="Arial MT"/>
                          <a:ea typeface="Arial MT"/>
                          <a:cs typeface="Arial MT"/>
                        </a:rPr>
                        <a:t>105000</a:t>
                      </a:r>
                      <a:endParaRPr lang="en-US" sz="1800" dirty="0">
                        <a:effectLs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3583424469"/>
                  </a:ext>
                </a:extLst>
              </a:tr>
              <a:tr h="232831">
                <a:tc>
                  <a:txBody>
                    <a:bodyPr/>
                    <a:lstStyle/>
                    <a:p>
                      <a:pPr algn="l"/>
                      <a:r>
                        <a:rPr lang="en-US" sz="1100" b="1" dirty="0">
                          <a:effectLst/>
                          <a:latin typeface="Times New Roman" panose="02020603050405020304" pitchFamily="18" charset="0"/>
                          <a:ea typeface="Arial MT"/>
                          <a:cs typeface="Arial MT"/>
                        </a:rPr>
                        <a:t> </a:t>
                      </a:r>
                      <a:endParaRPr lang="en-US" sz="1800" dirty="0">
                        <a:effectLs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algn="l"/>
                      <a:r>
                        <a:rPr lang="en-US" sz="1100" b="1">
                          <a:effectLst/>
                          <a:latin typeface="Times New Roman" panose="02020603050405020304" pitchFamily="18" charset="0"/>
                          <a:ea typeface="Arial MT"/>
                          <a:cs typeface="Arial MT"/>
                        </a:rPr>
                        <a:t> </a:t>
                      </a:r>
                      <a:endParaRPr lang="en-US" sz="1800">
                        <a:effectLs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algn="l"/>
                      <a:r>
                        <a:rPr lang="en-US" sz="1100" b="1">
                          <a:effectLst/>
                          <a:latin typeface="Times New Roman" panose="02020603050405020304" pitchFamily="18" charset="0"/>
                          <a:ea typeface="Arial MT"/>
                          <a:cs typeface="Arial MT"/>
                        </a:rPr>
                        <a:t> </a:t>
                      </a:r>
                      <a:endParaRPr lang="en-US" sz="1800">
                        <a:effectLs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algn="l"/>
                      <a:r>
                        <a:rPr lang="en-US" sz="1100" b="1">
                          <a:effectLst/>
                          <a:latin typeface="Times New Roman" panose="02020603050405020304" pitchFamily="18" charset="0"/>
                          <a:ea typeface="Arial MT"/>
                          <a:cs typeface="Arial MT"/>
                        </a:rPr>
                        <a:t> </a:t>
                      </a:r>
                      <a:endParaRPr lang="en-US" sz="1800">
                        <a:effectLs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algn="l"/>
                      <a:r>
                        <a:rPr lang="en-US" sz="1100" b="1">
                          <a:effectLst/>
                          <a:latin typeface="Times New Roman" panose="02020603050405020304" pitchFamily="18" charset="0"/>
                          <a:ea typeface="Arial MT"/>
                          <a:cs typeface="Arial MT"/>
                        </a:rPr>
                        <a:t> </a:t>
                      </a:r>
                      <a:endParaRPr lang="en-US" sz="1800">
                        <a:effectLs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3721239519"/>
                  </a:ext>
                </a:extLst>
              </a:tr>
              <a:tr h="795912">
                <a:tc>
                  <a:txBody>
                    <a:bodyPr/>
                    <a:lstStyle/>
                    <a:p>
                      <a:pPr marL="67945" algn="l">
                        <a:lnSpc>
                          <a:spcPts val="1190"/>
                        </a:lnSpc>
                      </a:pPr>
                      <a:r>
                        <a:rPr lang="en-US" sz="1800" b="1" dirty="0">
                          <a:effectLst/>
                          <a:latin typeface="Arial MT"/>
                          <a:ea typeface="Arial MT"/>
                          <a:cs typeface="Arial MT"/>
                        </a:rPr>
                        <a:t>+</a:t>
                      </a:r>
                      <a:r>
                        <a:rPr lang="en-US" sz="1800" b="1" spc="5" dirty="0">
                          <a:effectLst/>
                          <a:latin typeface="Arial MT"/>
                          <a:ea typeface="Arial MT"/>
                          <a:cs typeface="Arial MT"/>
                        </a:rPr>
                        <a:t> </a:t>
                      </a:r>
                      <a:r>
                        <a:rPr lang="en-US" sz="1800" b="1" dirty="0">
                          <a:effectLst/>
                          <a:latin typeface="Arial MT"/>
                          <a:ea typeface="Arial MT"/>
                          <a:cs typeface="Arial MT"/>
                        </a:rPr>
                        <a:t>Ending</a:t>
                      </a:r>
                      <a:r>
                        <a:rPr lang="en-US" sz="1800" b="1" spc="10" dirty="0">
                          <a:effectLst/>
                          <a:latin typeface="Arial MT"/>
                          <a:ea typeface="Arial MT"/>
                          <a:cs typeface="Arial MT"/>
                        </a:rPr>
                        <a:t> </a:t>
                      </a:r>
                      <a:r>
                        <a:rPr lang="en-US" sz="1800" b="1" dirty="0">
                          <a:effectLst/>
                          <a:latin typeface="Arial MT"/>
                          <a:ea typeface="Arial MT"/>
                          <a:cs typeface="Arial MT"/>
                        </a:rPr>
                        <a:t>F.G.</a:t>
                      </a:r>
                      <a:r>
                        <a:rPr lang="en-US" sz="1800" b="1" spc="10" dirty="0">
                          <a:effectLst/>
                          <a:latin typeface="Arial MT"/>
                          <a:ea typeface="Arial MT"/>
                          <a:cs typeface="Arial MT"/>
                        </a:rPr>
                        <a:t> </a:t>
                      </a:r>
                      <a:r>
                        <a:rPr lang="en-US" sz="1800" b="1" dirty="0">
                          <a:effectLst/>
                          <a:latin typeface="Arial MT"/>
                          <a:ea typeface="Arial MT"/>
                          <a:cs typeface="Arial MT"/>
                        </a:rPr>
                        <a:t>Inventory</a:t>
                      </a:r>
                      <a:endParaRPr lang="en-US" sz="1800" dirty="0">
                        <a:effectLs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214630" marR="208280" algn="ctr">
                        <a:lnSpc>
                          <a:spcPts val="1190"/>
                        </a:lnSpc>
                        <a:spcAft>
                          <a:spcPts val="0"/>
                        </a:spcAft>
                      </a:pPr>
                      <a:r>
                        <a:rPr lang="en-US" sz="1800" b="1" dirty="0">
                          <a:effectLst/>
                          <a:latin typeface="Arial MT"/>
                          <a:ea typeface="Arial MT"/>
                          <a:cs typeface="Arial MT"/>
                        </a:rPr>
                        <a:t>14000</a:t>
                      </a:r>
                      <a:endParaRPr lang="en-US" sz="1800" dirty="0">
                        <a:effectLs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212090" marR="205105" algn="ctr">
                        <a:lnSpc>
                          <a:spcPts val="1190"/>
                        </a:lnSpc>
                        <a:spcAft>
                          <a:spcPts val="0"/>
                        </a:spcAft>
                      </a:pPr>
                      <a:r>
                        <a:rPr lang="en-US" sz="1800" b="1" dirty="0">
                          <a:effectLst/>
                          <a:latin typeface="Arial MT"/>
                          <a:ea typeface="Arial MT"/>
                          <a:cs typeface="Arial MT"/>
                        </a:rPr>
                        <a:t>9000</a:t>
                      </a:r>
                      <a:endParaRPr lang="en-US" sz="1800" dirty="0">
                        <a:effectLs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220980" marR="219710" algn="ctr">
                        <a:lnSpc>
                          <a:spcPts val="1190"/>
                        </a:lnSpc>
                        <a:spcAft>
                          <a:spcPts val="0"/>
                        </a:spcAft>
                      </a:pPr>
                      <a:r>
                        <a:rPr lang="en-US" sz="1800" b="1">
                          <a:effectLst/>
                          <a:latin typeface="Arial MT"/>
                          <a:ea typeface="Arial MT"/>
                          <a:cs typeface="Arial MT"/>
                        </a:rPr>
                        <a:t>10500</a:t>
                      </a:r>
                      <a:endParaRPr lang="en-US" sz="1800">
                        <a:effectLs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a:noFill/>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313055" marR="300990" algn="ctr">
                        <a:lnSpc>
                          <a:spcPts val="1190"/>
                        </a:lnSpc>
                        <a:spcAft>
                          <a:spcPts val="0"/>
                        </a:spcAft>
                      </a:pPr>
                      <a:r>
                        <a:rPr lang="en-US" sz="1800" b="1">
                          <a:effectLst/>
                          <a:latin typeface="Arial MT"/>
                          <a:ea typeface="Arial MT"/>
                          <a:cs typeface="Arial MT"/>
                        </a:rPr>
                        <a:t>Zero</a:t>
                      </a:r>
                      <a:endParaRPr lang="en-US" sz="1800">
                        <a:effectLst/>
                        <a:latin typeface="Arial MT"/>
                        <a:ea typeface="Arial MT"/>
                        <a:cs typeface="Arial MT"/>
                      </a:endParaRPr>
                    </a:p>
                  </a:txBody>
                  <a:tcPr marL="0" marR="0" marT="0" marB="0">
                    <a:lnL>
                      <a:noFill/>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642927678"/>
                  </a:ext>
                </a:extLst>
              </a:tr>
              <a:tr h="466636">
                <a:tc>
                  <a:txBody>
                    <a:bodyPr/>
                    <a:lstStyle/>
                    <a:p>
                      <a:pPr marL="67945" algn="l">
                        <a:lnSpc>
                          <a:spcPts val="1190"/>
                        </a:lnSpc>
                      </a:pPr>
                      <a:r>
                        <a:rPr lang="en-US" sz="1800" b="1" dirty="0">
                          <a:effectLst/>
                          <a:latin typeface="Arial MT"/>
                          <a:ea typeface="Arial MT"/>
                          <a:cs typeface="Arial MT"/>
                        </a:rPr>
                        <a:t>-</a:t>
                      </a:r>
                      <a:r>
                        <a:rPr lang="en-US" sz="1800" b="1" spc="10" dirty="0">
                          <a:effectLst/>
                          <a:latin typeface="Arial MT"/>
                          <a:ea typeface="Arial MT"/>
                          <a:cs typeface="Arial MT"/>
                        </a:rPr>
                        <a:t> </a:t>
                      </a:r>
                      <a:r>
                        <a:rPr lang="en-US" sz="1800" b="1" dirty="0">
                          <a:effectLst/>
                          <a:latin typeface="Arial MT"/>
                          <a:ea typeface="Arial MT"/>
                          <a:cs typeface="Arial MT"/>
                        </a:rPr>
                        <a:t>Beginning</a:t>
                      </a:r>
                      <a:r>
                        <a:rPr lang="en-US" sz="1800" b="1" spc="10" dirty="0">
                          <a:effectLst/>
                          <a:latin typeface="Arial MT"/>
                          <a:ea typeface="Arial MT"/>
                          <a:cs typeface="Arial MT"/>
                        </a:rPr>
                        <a:t> </a:t>
                      </a:r>
                      <a:r>
                        <a:rPr lang="en-US" sz="1800" b="1" dirty="0">
                          <a:effectLst/>
                          <a:latin typeface="Arial MT"/>
                          <a:ea typeface="Arial MT"/>
                          <a:cs typeface="Arial MT"/>
                        </a:rPr>
                        <a:t>F.G.</a:t>
                      </a:r>
                      <a:r>
                        <a:rPr lang="en-US" sz="1800" b="1" spc="10" dirty="0">
                          <a:effectLst/>
                          <a:latin typeface="Arial MT"/>
                          <a:ea typeface="Arial MT"/>
                          <a:cs typeface="Arial MT"/>
                        </a:rPr>
                        <a:t> </a:t>
                      </a:r>
                      <a:r>
                        <a:rPr lang="en-US" sz="1800" b="1" dirty="0">
                          <a:effectLst/>
                          <a:latin typeface="Arial MT"/>
                          <a:ea typeface="Arial MT"/>
                          <a:cs typeface="Arial MT"/>
                        </a:rPr>
                        <a:t>Inventory</a:t>
                      </a:r>
                      <a:endParaRPr lang="en-US" sz="1800" dirty="0">
                        <a:effectLs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214630" marR="208915" algn="ctr">
                        <a:lnSpc>
                          <a:spcPts val="1190"/>
                        </a:lnSpc>
                        <a:spcAft>
                          <a:spcPts val="0"/>
                        </a:spcAft>
                      </a:pPr>
                      <a:r>
                        <a:rPr lang="en-US" sz="1800" b="1">
                          <a:effectLst/>
                          <a:latin typeface="Arial MT"/>
                          <a:ea typeface="Arial MT"/>
                          <a:cs typeface="Arial MT"/>
                        </a:rPr>
                        <a:t>(12000)</a:t>
                      </a:r>
                      <a:endParaRPr lang="en-US" sz="1800">
                        <a:effectLs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213360" marR="205105" algn="ctr">
                        <a:lnSpc>
                          <a:spcPts val="1190"/>
                        </a:lnSpc>
                        <a:spcAft>
                          <a:spcPts val="0"/>
                        </a:spcAft>
                      </a:pPr>
                      <a:r>
                        <a:rPr lang="en-US" sz="1800" b="1" dirty="0">
                          <a:effectLst/>
                          <a:latin typeface="Arial MT"/>
                          <a:ea typeface="Arial MT"/>
                          <a:cs typeface="Arial MT"/>
                        </a:rPr>
                        <a:t>(14000)</a:t>
                      </a:r>
                      <a:endParaRPr lang="en-US" sz="1800" dirty="0">
                        <a:effectLs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213995" marR="208280" algn="ctr">
                        <a:lnSpc>
                          <a:spcPts val="1190"/>
                        </a:lnSpc>
                        <a:spcAft>
                          <a:spcPts val="0"/>
                        </a:spcAft>
                      </a:pPr>
                      <a:r>
                        <a:rPr lang="en-US" sz="1800" b="1" dirty="0">
                          <a:effectLst/>
                          <a:latin typeface="Arial MT"/>
                          <a:ea typeface="Arial MT"/>
                          <a:cs typeface="Arial MT"/>
                        </a:rPr>
                        <a:t>(9000)</a:t>
                      </a:r>
                      <a:endParaRPr lang="en-US" sz="1800" dirty="0">
                        <a:effectLs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212725" marR="204470" algn="ctr">
                        <a:lnSpc>
                          <a:spcPts val="1190"/>
                        </a:lnSpc>
                        <a:spcAft>
                          <a:spcPts val="0"/>
                        </a:spcAft>
                      </a:pPr>
                      <a:r>
                        <a:rPr lang="en-US" sz="1800" b="1">
                          <a:effectLst/>
                          <a:latin typeface="Arial MT"/>
                          <a:ea typeface="Arial MT"/>
                          <a:cs typeface="Arial MT"/>
                        </a:rPr>
                        <a:t>(10500)</a:t>
                      </a:r>
                      <a:endParaRPr lang="en-US" sz="1800">
                        <a:effectLs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3093727320"/>
                  </a:ext>
                </a:extLst>
              </a:tr>
              <a:tr h="466636">
                <a:tc>
                  <a:txBody>
                    <a:bodyPr/>
                    <a:lstStyle/>
                    <a:p>
                      <a:pPr marL="67945" algn="l">
                        <a:lnSpc>
                          <a:spcPts val="1190"/>
                        </a:lnSpc>
                      </a:pPr>
                      <a:r>
                        <a:rPr lang="en-US" sz="1800" b="1">
                          <a:solidFill>
                            <a:srgbClr val="000000"/>
                          </a:solidFill>
                          <a:effectLst/>
                          <a:highlight>
                            <a:srgbClr val="FFFF00"/>
                          </a:highlight>
                          <a:latin typeface="Arial MT"/>
                          <a:ea typeface="Arial MT"/>
                          <a:cs typeface="Arial MT"/>
                        </a:rPr>
                        <a:t>Production units</a:t>
                      </a:r>
                      <a:endParaRPr lang="en-US" sz="1800">
                        <a:effectLst/>
                        <a:highlight>
                          <a:srgbClr val="FFFF00"/>
                        </a:highligh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solidFill>
                      <a:srgbClr val="FFFF00"/>
                    </a:solidFill>
                  </a:tcPr>
                </a:tc>
                <a:tc>
                  <a:txBody>
                    <a:bodyPr/>
                    <a:lstStyle/>
                    <a:p>
                      <a:pPr marL="213360" marR="208915" algn="ctr">
                        <a:spcBef>
                          <a:spcPts val="525"/>
                        </a:spcBef>
                        <a:spcAft>
                          <a:spcPts val="0"/>
                        </a:spcAft>
                      </a:pPr>
                      <a:r>
                        <a:rPr lang="en-US" sz="1800" b="1" dirty="0">
                          <a:solidFill>
                            <a:srgbClr val="000000"/>
                          </a:solidFill>
                          <a:effectLst/>
                          <a:highlight>
                            <a:srgbClr val="FFFF00"/>
                          </a:highlight>
                          <a:latin typeface="Arial MT"/>
                          <a:ea typeface="Arial MT"/>
                          <a:cs typeface="Arial MT"/>
                        </a:rPr>
                        <a:t>122000</a:t>
                      </a:r>
                      <a:endParaRPr lang="en-US" sz="1800" dirty="0">
                        <a:effectLst/>
                        <a:highlight>
                          <a:srgbClr val="FFFF00"/>
                        </a:highligh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solidFill>
                      <a:srgbClr val="FFFF00"/>
                    </a:solidFill>
                  </a:tcPr>
                </a:tc>
                <a:tc>
                  <a:txBody>
                    <a:bodyPr/>
                    <a:lstStyle/>
                    <a:p>
                      <a:pPr marL="212090" marR="205105" algn="ctr">
                        <a:spcBef>
                          <a:spcPts val="525"/>
                        </a:spcBef>
                        <a:spcAft>
                          <a:spcPts val="0"/>
                        </a:spcAft>
                      </a:pPr>
                      <a:r>
                        <a:rPr lang="en-US" sz="1800" b="1" dirty="0">
                          <a:solidFill>
                            <a:srgbClr val="000000"/>
                          </a:solidFill>
                          <a:effectLst/>
                          <a:highlight>
                            <a:srgbClr val="FFFF00"/>
                          </a:highlight>
                          <a:latin typeface="Arial MT"/>
                          <a:ea typeface="Arial MT"/>
                          <a:cs typeface="Arial MT"/>
                        </a:rPr>
                        <a:t>135000</a:t>
                      </a:r>
                      <a:endParaRPr lang="en-US" sz="1800" dirty="0">
                        <a:effectLst/>
                        <a:highlight>
                          <a:srgbClr val="FFFF00"/>
                        </a:highligh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solidFill>
                      <a:srgbClr val="FFFF00"/>
                    </a:solidFill>
                  </a:tcPr>
                </a:tc>
                <a:tc>
                  <a:txBody>
                    <a:bodyPr/>
                    <a:lstStyle/>
                    <a:p>
                      <a:pPr marL="212725" marR="208280" algn="ctr">
                        <a:spcBef>
                          <a:spcPts val="525"/>
                        </a:spcBef>
                        <a:spcAft>
                          <a:spcPts val="0"/>
                        </a:spcAft>
                      </a:pPr>
                      <a:r>
                        <a:rPr lang="en-US" sz="1800" b="1" dirty="0">
                          <a:solidFill>
                            <a:srgbClr val="000000"/>
                          </a:solidFill>
                          <a:effectLst/>
                          <a:highlight>
                            <a:srgbClr val="FFFF00"/>
                          </a:highlight>
                          <a:latin typeface="Arial MT"/>
                          <a:ea typeface="Arial MT"/>
                          <a:cs typeface="Arial MT"/>
                        </a:rPr>
                        <a:t>91500</a:t>
                      </a:r>
                      <a:endParaRPr lang="en-US" sz="1800" dirty="0">
                        <a:effectLst/>
                        <a:highlight>
                          <a:srgbClr val="FFFF00"/>
                        </a:highligh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solidFill>
                      <a:srgbClr val="FFFF00"/>
                    </a:solidFill>
                  </a:tcPr>
                </a:tc>
                <a:tc>
                  <a:txBody>
                    <a:bodyPr/>
                    <a:lstStyle/>
                    <a:p>
                      <a:pPr marL="210185" marR="204470" algn="ctr">
                        <a:spcBef>
                          <a:spcPts val="525"/>
                        </a:spcBef>
                        <a:spcAft>
                          <a:spcPts val="0"/>
                        </a:spcAft>
                      </a:pPr>
                      <a:r>
                        <a:rPr lang="en-US" sz="1800" b="1" dirty="0">
                          <a:solidFill>
                            <a:srgbClr val="000000"/>
                          </a:solidFill>
                          <a:effectLst/>
                          <a:highlight>
                            <a:srgbClr val="FFFF00"/>
                          </a:highlight>
                          <a:latin typeface="Arial MT"/>
                          <a:ea typeface="Arial MT"/>
                          <a:cs typeface="Arial MT"/>
                        </a:rPr>
                        <a:t>94500</a:t>
                      </a:r>
                      <a:endParaRPr lang="en-US" sz="1800" dirty="0">
                        <a:effectLst/>
                        <a:highlight>
                          <a:srgbClr val="FFFF00"/>
                        </a:highlight>
                        <a:latin typeface="Arial MT"/>
                        <a:ea typeface="Arial MT"/>
                        <a:cs typeface="Arial MT"/>
                      </a:endParaRPr>
                    </a:p>
                  </a:txBody>
                  <a:tcPr marL="0" marR="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solidFill>
                      <a:srgbClr val="FFFF00"/>
                    </a:solidFill>
                  </a:tcPr>
                </a:tc>
                <a:extLst>
                  <a:ext uri="{0D108BD9-81ED-4DB2-BD59-A6C34878D82A}">
                    <a16:rowId xmlns:a16="http://schemas.microsoft.com/office/drawing/2014/main" val="1307352008"/>
                  </a:ext>
                </a:extLst>
              </a:tr>
            </a:tbl>
          </a:graphicData>
        </a:graphic>
      </p:graphicFrame>
      <p:sp>
        <p:nvSpPr>
          <p:cNvPr id="16" name="TextBox 15">
            <a:extLst>
              <a:ext uri="{FF2B5EF4-FFF2-40B4-BE49-F238E27FC236}">
                <a16:creationId xmlns:a16="http://schemas.microsoft.com/office/drawing/2014/main" id="{CE061353-AD29-4782-86F9-1D4CF6620632}"/>
              </a:ext>
            </a:extLst>
          </p:cNvPr>
          <p:cNvSpPr txBox="1"/>
          <p:nvPr/>
        </p:nvSpPr>
        <p:spPr>
          <a:xfrm>
            <a:off x="369916" y="1447800"/>
            <a:ext cx="4580312" cy="461665"/>
          </a:xfrm>
          <a:prstGeom prst="rect">
            <a:avLst/>
          </a:prstGeom>
          <a:noFill/>
        </p:spPr>
        <p:txBody>
          <a:bodyPr wrap="square">
            <a:spAutoFit/>
          </a:bodyPr>
          <a:lstStyle/>
          <a:p>
            <a:r>
              <a:rPr lang="en-US" sz="2400" b="1" dirty="0">
                <a:solidFill>
                  <a:srgbClr val="FF0000"/>
                </a:solidFill>
                <a:effectLst/>
                <a:latin typeface="Arial" panose="020B0604020202020204" pitchFamily="34" charset="0"/>
                <a:ea typeface="Arial MT"/>
                <a:cs typeface="Arial MT"/>
              </a:rPr>
              <a:t>Production Budget</a:t>
            </a:r>
            <a:endParaRPr lang="en-US" sz="2400" dirty="0">
              <a:solidFill>
                <a:srgbClr val="FF0000"/>
              </a:solidFill>
            </a:endParaRPr>
          </a:p>
        </p:txBody>
      </p:sp>
      <p:sp>
        <p:nvSpPr>
          <p:cNvPr id="4" name="TextBox 3">
            <a:extLst>
              <a:ext uri="{FF2B5EF4-FFF2-40B4-BE49-F238E27FC236}">
                <a16:creationId xmlns:a16="http://schemas.microsoft.com/office/drawing/2014/main" id="{AA82F94B-27F7-5DD0-9E30-6405ACA6158F}"/>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31520108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C512AF0-397A-982E-10D5-8C441E7523CD}"/>
              </a:ext>
            </a:extLst>
          </p:cNvPr>
          <p:cNvPicPr>
            <a:picLocks noChangeAspect="1"/>
          </p:cNvPicPr>
          <p:nvPr/>
        </p:nvPicPr>
        <p:blipFill>
          <a:blip r:embed="rId3"/>
          <a:stretch>
            <a:fillRect/>
          </a:stretch>
        </p:blipFill>
        <p:spPr>
          <a:xfrm>
            <a:off x="0" y="6844"/>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19</a:t>
            </a:fld>
            <a:endParaRPr lang="en-US" dirty="0"/>
          </a:p>
        </p:txBody>
      </p:sp>
      <p:sp>
        <p:nvSpPr>
          <p:cNvPr id="9" name="Title 2"/>
          <p:cNvSpPr>
            <a:spLocks noGrp="1"/>
          </p:cNvSpPr>
          <p:nvPr>
            <p:ph type="title"/>
          </p:nvPr>
        </p:nvSpPr>
        <p:spPr>
          <a:xfrm>
            <a:off x="304800" y="762001"/>
            <a:ext cx="8534400" cy="646331"/>
          </a:xfrm>
        </p:spPr>
        <p:txBody>
          <a:bodyPr/>
          <a:lstStyle/>
          <a:p>
            <a:r>
              <a:rPr lang="en-US" b="1" dirty="0">
                <a:ea typeface="Source Sans Pro" charset="0"/>
              </a:rPr>
              <a:t>Direct Materials Budget</a:t>
            </a:r>
            <a:endParaRPr lang="en-US" b="1" dirty="0"/>
          </a:p>
        </p:txBody>
      </p:sp>
      <p:sp>
        <p:nvSpPr>
          <p:cNvPr id="25" name="Rectangle 2"/>
          <p:cNvSpPr txBox="1">
            <a:spLocks noChangeArrowheads="1"/>
          </p:cNvSpPr>
          <p:nvPr/>
        </p:nvSpPr>
        <p:spPr bwMode="auto">
          <a:xfrm>
            <a:off x="533400" y="1295400"/>
            <a:ext cx="8229600" cy="1447800"/>
          </a:xfrm>
          <a:prstGeom prst="rect">
            <a:avLst/>
          </a:prstGeom>
          <a:solidFill>
            <a:srgbClr val="FFFFFF"/>
          </a:solidFill>
          <a:ln w="12700" algn="ctr">
            <a:solidFill>
              <a:srgbClr val="FFFFFF"/>
            </a:solidFill>
            <a:miter lim="800000"/>
            <a:headEnd/>
            <a:tailEnd/>
          </a:ln>
        </p:spPr>
        <p:txBody>
          <a:bodyPr vert="horz" wrap="square" lIns="90488" tIns="44450" rIns="90488" bIns="44450" numCol="1" anchor="t" anchorCtr="0" compatLnSpc="1">
            <a:prstTxWarp prst="textNoShape">
              <a:avLst/>
            </a:prstTxWarp>
          </a:bodyPr>
          <a:lstStyle>
            <a:lvl1pPr marL="342900" indent="-342900" algn="l" rtl="0" eaLnBrk="0" fontAlgn="base" hangingPunct="0">
              <a:spcBef>
                <a:spcPct val="20000"/>
              </a:spcBef>
              <a:spcAft>
                <a:spcPct val="0"/>
              </a:spcAft>
              <a:buClr>
                <a:schemeClr val="accent2"/>
              </a:buClr>
              <a:buSzPct val="75000"/>
              <a:buFont typeface="Wingdings" pitchFamily="2" charset="2"/>
              <a:buChar char="l"/>
              <a:defRPr sz="2800" b="1">
                <a:solidFill>
                  <a:schemeClr val="bg2"/>
                </a:solidFill>
                <a:effectLst>
                  <a:outerShdw blurRad="38100" dist="38100" dir="2700000" algn="tl">
                    <a:srgbClr val="C0C0C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5000"/>
              <a:buFont typeface="Wingdings" pitchFamily="2" charset="2"/>
              <a:buChar char="l"/>
              <a:defRPr sz="2400" b="1">
                <a:solidFill>
                  <a:schemeClr val="bg2"/>
                </a:solidFill>
                <a:effectLst>
                  <a:outerShdw blurRad="38100" dist="38100" dir="2700000" algn="tl">
                    <a:srgbClr val="C0C0C0"/>
                  </a:outerShdw>
                </a:effectLst>
                <a:latin typeface="+mn-lt"/>
              </a:defRPr>
            </a:lvl2pPr>
            <a:lvl3pPr marL="1143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3pPr>
            <a:lvl4pPr marL="1600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4pPr>
            <a:lvl5pPr marL="20574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5pPr>
            <a:lvl6pPr marL="25146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6pPr>
            <a:lvl7pPr marL="29718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7pPr>
            <a:lvl8pPr marL="3429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8pPr>
            <a:lvl9pPr marL="3886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9pPr>
          </a:lstStyle>
          <a:p>
            <a:pPr marL="685800" marR="0" lvl="1" indent="-457200" algn="l" defTabSz="914400" rtl="0" eaLnBrk="0" fontAlgn="base" latinLnBrk="0" hangingPunct="0">
              <a:lnSpc>
                <a:spcPct val="115000"/>
              </a:lnSpc>
              <a:spcBef>
                <a:spcPct val="60000"/>
              </a:spcBef>
              <a:spcAft>
                <a:spcPct val="0"/>
              </a:spcAft>
              <a:buClr>
                <a:srgbClr val="800000"/>
              </a:buClr>
              <a:buSzPct val="80000"/>
              <a:buFont typeface="Wingdings" pitchFamily="2" charset="2"/>
              <a:buChar char="u"/>
              <a:tabLst/>
              <a:defRPr/>
            </a:pPr>
            <a:r>
              <a:rPr kumimoji="0" lang="en-US" altLang="en-US" sz="2100" b="0" i="0" u="none" strike="noStrike" kern="0" cap="none" spc="0" normalizeH="0" baseline="0" noProof="0" dirty="0">
                <a:ln>
                  <a:noFill/>
                </a:ln>
                <a:solidFill>
                  <a:srgbClr val="000000"/>
                </a:solidFill>
                <a:effectLst/>
                <a:uLnTx/>
                <a:uFillTx/>
                <a:latin typeface="Liberation Sans" panose="020B0604020202020204" pitchFamily="34" charset="0"/>
              </a:rPr>
              <a:t>Shows both the quantity and cost of direct materials to be purchased.</a:t>
            </a:r>
          </a:p>
          <a:p>
            <a:pPr marL="685800" marR="0" lvl="1" indent="-457200" algn="l" defTabSz="914400" rtl="0" eaLnBrk="0" fontAlgn="base" latinLnBrk="0" hangingPunct="0">
              <a:lnSpc>
                <a:spcPct val="115000"/>
              </a:lnSpc>
              <a:spcBef>
                <a:spcPct val="60000"/>
              </a:spcBef>
              <a:spcAft>
                <a:spcPct val="0"/>
              </a:spcAft>
              <a:buClr>
                <a:srgbClr val="800000"/>
              </a:buClr>
              <a:buSzPct val="80000"/>
              <a:buFont typeface="Wingdings" pitchFamily="2" charset="2"/>
              <a:buChar char="u"/>
              <a:tabLst/>
              <a:defRPr/>
            </a:pPr>
            <a:r>
              <a:rPr kumimoji="0" lang="en-US" altLang="en-US" sz="2100" b="0" i="0" u="none" strike="noStrike" kern="0" cap="none" spc="0" normalizeH="0" baseline="0" noProof="0" dirty="0">
                <a:ln>
                  <a:noFill/>
                </a:ln>
                <a:solidFill>
                  <a:srgbClr val="000000"/>
                </a:solidFill>
                <a:effectLst/>
                <a:uLnTx/>
                <a:uFillTx/>
                <a:latin typeface="Liberation Sans" panose="020B0604020202020204" pitchFamily="34" charset="0"/>
              </a:rPr>
              <a:t>Formula for direct materials quantities.</a:t>
            </a:r>
          </a:p>
        </p:txBody>
      </p:sp>
      <p:sp>
        <p:nvSpPr>
          <p:cNvPr id="28" name="Rectangle 4"/>
          <p:cNvSpPr>
            <a:spLocks noChangeArrowheads="1"/>
          </p:cNvSpPr>
          <p:nvPr/>
        </p:nvSpPr>
        <p:spPr bwMode="auto">
          <a:xfrm>
            <a:off x="7301912" y="3124200"/>
            <a:ext cx="1237839"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en-US" sz="1200" b="1" dirty="0">
                <a:latin typeface="Liberation Sans" panose="020B0604020202020204" pitchFamily="34" charset="0"/>
              </a:rPr>
              <a:t>Illustration 9-6</a:t>
            </a:r>
          </a:p>
        </p:txBody>
      </p:sp>
      <p:sp>
        <p:nvSpPr>
          <p:cNvPr id="29" name="Rectangle 8"/>
          <p:cNvSpPr>
            <a:spLocks noChangeArrowheads="1"/>
          </p:cNvSpPr>
          <p:nvPr/>
        </p:nvSpPr>
        <p:spPr bwMode="auto">
          <a:xfrm>
            <a:off x="533399" y="4419600"/>
            <a:ext cx="8048625" cy="1295400"/>
          </a:xfrm>
          <a:prstGeom prst="rect">
            <a:avLst/>
          </a:prstGeom>
          <a:solidFill>
            <a:srgbClr val="FFFFFF"/>
          </a:solidFill>
          <a:ln w="12700" algn="ctr">
            <a:solidFill>
              <a:srgbClr val="FFFFFF"/>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marL="342900" indent="-342900">
              <a:defRPr sz="2400">
                <a:solidFill>
                  <a:schemeClr val="tx1"/>
                </a:solidFill>
                <a:latin typeface="Times New Roman" pitchFamily="18" charset="0"/>
              </a:defRPr>
            </a:lvl1pPr>
            <a:lvl2pPr marL="685800" indent="-45720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685800" marR="0" lvl="1" indent="-457200" defTabSz="914400" eaLnBrk="1" fontAlgn="auto" latinLnBrk="0" hangingPunct="1">
              <a:lnSpc>
                <a:spcPct val="115000"/>
              </a:lnSpc>
              <a:spcBef>
                <a:spcPct val="40000"/>
              </a:spcBef>
              <a:spcAft>
                <a:spcPts val="0"/>
              </a:spcAft>
              <a:buClr>
                <a:srgbClr val="800000"/>
              </a:buClr>
              <a:buSzPct val="80000"/>
              <a:buFont typeface="Wingdings" pitchFamily="2" charset="2"/>
              <a:buChar char="u"/>
              <a:tabLst/>
              <a:defRPr/>
            </a:pPr>
            <a:r>
              <a:rPr kumimoji="0" lang="en-US" altLang="en-US" sz="2100" b="0" i="0" u="none" strike="noStrike" kern="0" cap="none" spc="0" normalizeH="0" baseline="0" noProof="0" dirty="0">
                <a:ln>
                  <a:noFill/>
                </a:ln>
                <a:solidFill>
                  <a:srgbClr val="000000"/>
                </a:solidFill>
                <a:effectLst/>
                <a:uLnTx/>
                <a:uFillTx/>
                <a:latin typeface="Liberation Sans" panose="020B0604020202020204" pitchFamily="34" charset="0"/>
              </a:rPr>
              <a:t>Budgeted cost of direct materials to be purchased = required units of direct materials x anticipated cost per unit.</a:t>
            </a:r>
          </a:p>
          <a:p>
            <a:pPr marL="685800" marR="0" lvl="1" indent="-457200" defTabSz="914400" eaLnBrk="1" fontAlgn="auto" latinLnBrk="0" hangingPunct="1">
              <a:lnSpc>
                <a:spcPct val="115000"/>
              </a:lnSpc>
              <a:spcBef>
                <a:spcPct val="40000"/>
              </a:spcBef>
              <a:spcAft>
                <a:spcPts val="0"/>
              </a:spcAft>
              <a:buClr>
                <a:srgbClr val="800000"/>
              </a:buClr>
              <a:buSzPct val="80000"/>
              <a:buFont typeface="Wingdings" pitchFamily="2" charset="2"/>
              <a:buChar char="u"/>
              <a:tabLst/>
              <a:defRPr/>
            </a:pPr>
            <a:r>
              <a:rPr kumimoji="0" lang="en-US" altLang="en-US" sz="2100" b="0" i="0" u="none" strike="noStrike" kern="0" cap="none" spc="0" normalizeH="0" baseline="0" noProof="0" dirty="0">
                <a:ln>
                  <a:noFill/>
                </a:ln>
                <a:solidFill>
                  <a:srgbClr val="000000"/>
                </a:solidFill>
                <a:effectLst/>
                <a:uLnTx/>
                <a:uFillTx/>
                <a:latin typeface="Liberation Sans" panose="020B0604020202020204" pitchFamily="34" charset="0"/>
              </a:rPr>
              <a:t>Inadequate inventories could result in temporary shutdowns of production.</a:t>
            </a:r>
          </a:p>
        </p:txBody>
      </p:sp>
      <p:pic>
        <p:nvPicPr>
          <p:cNvPr id="30" name="Picture 1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00855" y="2936875"/>
            <a:ext cx="8342290" cy="1177925"/>
          </a:xfrm>
          <a:prstGeom prst="rect">
            <a:avLst/>
          </a:prstGeom>
          <a:noFill/>
          <a:ln w="19050" cap="sq">
            <a:no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a:extLst>
              <a:ext uri="{FF2B5EF4-FFF2-40B4-BE49-F238E27FC236}">
                <a16:creationId xmlns:a16="http://schemas.microsoft.com/office/drawing/2014/main" id="{9A0862CF-BA9B-ADF4-07BF-99795371C89A}"/>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35626415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DF5368F-1F57-75CF-83E6-556C1E7F8C8A}"/>
              </a:ext>
            </a:extLst>
          </p:cNvPr>
          <p:cNvPicPr>
            <a:picLocks noChangeAspect="1"/>
          </p:cNvPicPr>
          <p:nvPr/>
        </p:nvPicPr>
        <p:blipFill>
          <a:blip r:embed="rId2"/>
          <a:stretch>
            <a:fillRect/>
          </a:stretch>
        </p:blipFill>
        <p:spPr>
          <a:xfrm>
            <a:off x="0" y="6844"/>
            <a:ext cx="9144000" cy="6844311"/>
          </a:xfrm>
          <a:prstGeom prst="rect">
            <a:avLst/>
          </a:prstGeom>
        </p:spPr>
      </p:pic>
      <p:sp>
        <p:nvSpPr>
          <p:cNvPr id="3" name="Slide Number Placeholder 2">
            <a:extLst>
              <a:ext uri="{FF2B5EF4-FFF2-40B4-BE49-F238E27FC236}">
                <a16:creationId xmlns:a16="http://schemas.microsoft.com/office/drawing/2014/main" id="{A7DC32DC-4D2F-F34A-3FAB-E6334A71A3C4}"/>
              </a:ext>
            </a:extLst>
          </p:cNvPr>
          <p:cNvSpPr>
            <a:spLocks noGrp="1"/>
          </p:cNvSpPr>
          <p:nvPr>
            <p:ph type="sldNum" sz="quarter" idx="10"/>
          </p:nvPr>
        </p:nvSpPr>
        <p:spPr/>
        <p:txBody>
          <a:bodyPr/>
          <a:lstStyle/>
          <a:p>
            <a:fld id="{67B19427-F580-D146-B60E-4CADEE75497F}" type="slidenum">
              <a:rPr lang="en-US" smtClean="0"/>
              <a:pPr/>
              <a:t>20</a:t>
            </a:fld>
            <a:endParaRPr lang="en-US" dirty="0"/>
          </a:p>
        </p:txBody>
      </p:sp>
      <p:graphicFrame>
        <p:nvGraphicFramePr>
          <p:cNvPr id="7" name="Table 6">
            <a:extLst>
              <a:ext uri="{FF2B5EF4-FFF2-40B4-BE49-F238E27FC236}">
                <a16:creationId xmlns:a16="http://schemas.microsoft.com/office/drawing/2014/main" id="{E09135F9-8FDC-168F-C761-34E5C042251C}"/>
              </a:ext>
            </a:extLst>
          </p:cNvPr>
          <p:cNvGraphicFramePr>
            <a:graphicFrameLocks noGrp="1"/>
          </p:cNvGraphicFramePr>
          <p:nvPr>
            <p:extLst>
              <p:ext uri="{D42A27DB-BD31-4B8C-83A1-F6EECF244321}">
                <p14:modId xmlns:p14="http://schemas.microsoft.com/office/powerpoint/2010/main" val="3716196908"/>
              </p:ext>
            </p:extLst>
          </p:nvPr>
        </p:nvGraphicFramePr>
        <p:xfrm>
          <a:off x="304800" y="1676400"/>
          <a:ext cx="8534399" cy="1066800"/>
        </p:xfrm>
        <a:graphic>
          <a:graphicData uri="http://schemas.openxmlformats.org/drawingml/2006/table">
            <a:tbl>
              <a:tblPr firstRow="1" firstCol="1" lastRow="1" lastCol="1" bandRow="1" bandCol="1"/>
              <a:tblGrid>
                <a:gridCol w="3742467">
                  <a:extLst>
                    <a:ext uri="{9D8B030D-6E8A-4147-A177-3AD203B41FA5}">
                      <a16:colId xmlns:a16="http://schemas.microsoft.com/office/drawing/2014/main" val="3068456161"/>
                    </a:ext>
                  </a:extLst>
                </a:gridCol>
                <a:gridCol w="1142230">
                  <a:extLst>
                    <a:ext uri="{9D8B030D-6E8A-4147-A177-3AD203B41FA5}">
                      <a16:colId xmlns:a16="http://schemas.microsoft.com/office/drawing/2014/main" val="1841725693"/>
                    </a:ext>
                  </a:extLst>
                </a:gridCol>
                <a:gridCol w="1243428">
                  <a:extLst>
                    <a:ext uri="{9D8B030D-6E8A-4147-A177-3AD203B41FA5}">
                      <a16:colId xmlns:a16="http://schemas.microsoft.com/office/drawing/2014/main" val="2046133885"/>
                    </a:ext>
                  </a:extLst>
                </a:gridCol>
                <a:gridCol w="1219067">
                  <a:extLst>
                    <a:ext uri="{9D8B030D-6E8A-4147-A177-3AD203B41FA5}">
                      <a16:colId xmlns:a16="http://schemas.microsoft.com/office/drawing/2014/main" val="1527003301"/>
                    </a:ext>
                  </a:extLst>
                </a:gridCol>
                <a:gridCol w="1187207">
                  <a:extLst>
                    <a:ext uri="{9D8B030D-6E8A-4147-A177-3AD203B41FA5}">
                      <a16:colId xmlns:a16="http://schemas.microsoft.com/office/drawing/2014/main" val="3213303984"/>
                    </a:ext>
                  </a:extLst>
                </a:gridCol>
              </a:tblGrid>
              <a:tr h="363934">
                <a:tc>
                  <a:txBody>
                    <a:bodyPr/>
                    <a:lstStyle/>
                    <a:p>
                      <a:pPr marL="458470" marR="441325" algn="ctr">
                        <a:lnSpc>
                          <a:spcPts val="1180"/>
                        </a:lnSpc>
                        <a:spcBef>
                          <a:spcPts val="30"/>
                        </a:spcBef>
                        <a:spcAft>
                          <a:spcPts val="0"/>
                        </a:spcAft>
                      </a:pPr>
                      <a:endParaRPr lang="en-US" sz="2000" b="1" dirty="0">
                        <a:solidFill>
                          <a:srgbClr val="FFFFFF"/>
                        </a:solidFill>
                        <a:effectLst/>
                        <a:highlight>
                          <a:srgbClr val="C00000"/>
                        </a:highlight>
                        <a:latin typeface="Arial MT"/>
                        <a:ea typeface="Arial MT"/>
                        <a:cs typeface="Arial MT"/>
                      </a:endParaRPr>
                    </a:p>
                    <a:p>
                      <a:pPr marL="458470" marR="441325" algn="ctr">
                        <a:lnSpc>
                          <a:spcPts val="1180"/>
                        </a:lnSpc>
                        <a:spcBef>
                          <a:spcPts val="30"/>
                        </a:spcBef>
                        <a:spcAft>
                          <a:spcPts val="0"/>
                        </a:spcAft>
                      </a:pPr>
                      <a:r>
                        <a:rPr lang="en-US" sz="2000" b="1" dirty="0">
                          <a:solidFill>
                            <a:srgbClr val="FFFFFF"/>
                          </a:solidFill>
                          <a:effectLst/>
                          <a:highlight>
                            <a:srgbClr val="C00000"/>
                          </a:highlight>
                          <a:latin typeface="Arial MT"/>
                          <a:ea typeface="Arial MT"/>
                          <a:cs typeface="Arial MT"/>
                        </a:rPr>
                        <a:t>Quarter</a:t>
                      </a:r>
                      <a:endParaRPr lang="en-US" sz="2000" dirty="0">
                        <a:effectLst/>
                        <a:highlight>
                          <a:srgbClr val="C00000"/>
                        </a:highlight>
                        <a:latin typeface="Arial MT"/>
                        <a:ea typeface="Arial MT"/>
                        <a:cs typeface="Arial MT"/>
                      </a:endParaRP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135890" marR="114935" algn="ctr">
                        <a:lnSpc>
                          <a:spcPts val="1180"/>
                        </a:lnSpc>
                        <a:spcBef>
                          <a:spcPts val="30"/>
                        </a:spcBef>
                        <a:spcAft>
                          <a:spcPts val="0"/>
                        </a:spcAft>
                      </a:pPr>
                      <a:endParaRPr lang="en-US" sz="2000" b="1" dirty="0">
                        <a:solidFill>
                          <a:srgbClr val="FFFFFF"/>
                        </a:solidFill>
                        <a:effectLst/>
                        <a:highlight>
                          <a:srgbClr val="C00000"/>
                        </a:highlight>
                        <a:latin typeface="Arial MT"/>
                        <a:ea typeface="Arial MT"/>
                        <a:cs typeface="Arial MT"/>
                      </a:endParaRPr>
                    </a:p>
                    <a:p>
                      <a:pPr marL="135890" marR="114935" algn="ctr">
                        <a:lnSpc>
                          <a:spcPts val="1180"/>
                        </a:lnSpc>
                        <a:spcBef>
                          <a:spcPts val="30"/>
                        </a:spcBef>
                        <a:spcAft>
                          <a:spcPts val="0"/>
                        </a:spcAft>
                      </a:pPr>
                      <a:r>
                        <a:rPr lang="en-US" sz="2000" b="1" dirty="0">
                          <a:solidFill>
                            <a:srgbClr val="FFFFFF"/>
                          </a:solidFill>
                          <a:effectLst/>
                          <a:highlight>
                            <a:srgbClr val="C00000"/>
                          </a:highlight>
                          <a:latin typeface="Arial MT"/>
                          <a:ea typeface="Arial MT"/>
                          <a:cs typeface="Arial MT"/>
                        </a:rPr>
                        <a:t>Q1</a:t>
                      </a:r>
                      <a:endParaRPr lang="en-US" sz="20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310515" marR="290830" algn="ctr">
                        <a:lnSpc>
                          <a:spcPts val="1180"/>
                        </a:lnSpc>
                        <a:spcBef>
                          <a:spcPts val="30"/>
                        </a:spcBef>
                        <a:spcAft>
                          <a:spcPts val="0"/>
                        </a:spcAft>
                      </a:pPr>
                      <a:endParaRPr lang="en-US" sz="2000" b="1" dirty="0">
                        <a:solidFill>
                          <a:srgbClr val="FFFFFF"/>
                        </a:solidFill>
                        <a:effectLst/>
                        <a:highlight>
                          <a:srgbClr val="C00000"/>
                        </a:highlight>
                        <a:latin typeface="Arial MT"/>
                        <a:ea typeface="Arial MT"/>
                        <a:cs typeface="Arial MT"/>
                      </a:endParaRPr>
                    </a:p>
                    <a:p>
                      <a:pPr marL="310515" marR="290830" algn="ctr">
                        <a:lnSpc>
                          <a:spcPts val="1180"/>
                        </a:lnSpc>
                        <a:spcBef>
                          <a:spcPts val="30"/>
                        </a:spcBef>
                        <a:spcAft>
                          <a:spcPts val="0"/>
                        </a:spcAft>
                      </a:pPr>
                      <a:r>
                        <a:rPr lang="en-US" sz="2000" b="1" dirty="0">
                          <a:solidFill>
                            <a:srgbClr val="FFFFFF"/>
                          </a:solidFill>
                          <a:effectLst/>
                          <a:highlight>
                            <a:srgbClr val="C00000"/>
                          </a:highlight>
                          <a:latin typeface="Arial MT"/>
                          <a:ea typeface="Arial MT"/>
                          <a:cs typeface="Arial MT"/>
                        </a:rPr>
                        <a:t>Q2</a:t>
                      </a:r>
                      <a:endParaRPr lang="en-US" sz="20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198755" marR="180340" algn="ctr">
                        <a:lnSpc>
                          <a:spcPts val="1180"/>
                        </a:lnSpc>
                        <a:spcBef>
                          <a:spcPts val="30"/>
                        </a:spcBef>
                        <a:spcAft>
                          <a:spcPts val="0"/>
                        </a:spcAft>
                      </a:pPr>
                      <a:endParaRPr lang="en-US" sz="2000" b="1" dirty="0">
                        <a:solidFill>
                          <a:srgbClr val="FFFFFF"/>
                        </a:solidFill>
                        <a:effectLst/>
                        <a:highlight>
                          <a:srgbClr val="C00000"/>
                        </a:highlight>
                        <a:latin typeface="Arial MT"/>
                        <a:ea typeface="Arial MT"/>
                        <a:cs typeface="Arial MT"/>
                      </a:endParaRPr>
                    </a:p>
                    <a:p>
                      <a:pPr marL="198755" marR="180340" algn="ctr">
                        <a:lnSpc>
                          <a:spcPts val="1180"/>
                        </a:lnSpc>
                        <a:spcBef>
                          <a:spcPts val="30"/>
                        </a:spcBef>
                        <a:spcAft>
                          <a:spcPts val="0"/>
                        </a:spcAft>
                      </a:pPr>
                      <a:r>
                        <a:rPr lang="en-US" sz="2000" b="1" dirty="0">
                          <a:solidFill>
                            <a:srgbClr val="FFFFFF"/>
                          </a:solidFill>
                          <a:effectLst/>
                          <a:highlight>
                            <a:srgbClr val="C00000"/>
                          </a:highlight>
                          <a:latin typeface="Arial MT"/>
                          <a:ea typeface="Arial MT"/>
                          <a:cs typeface="Arial MT"/>
                        </a:rPr>
                        <a:t>Q3</a:t>
                      </a:r>
                      <a:endParaRPr lang="en-US" sz="20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149860" marR="130810" algn="ctr">
                        <a:lnSpc>
                          <a:spcPts val="1180"/>
                        </a:lnSpc>
                        <a:spcBef>
                          <a:spcPts val="30"/>
                        </a:spcBef>
                        <a:spcAft>
                          <a:spcPts val="0"/>
                        </a:spcAft>
                      </a:pPr>
                      <a:endParaRPr lang="en-US" sz="2000" b="1" dirty="0">
                        <a:solidFill>
                          <a:srgbClr val="FFFFFF"/>
                        </a:solidFill>
                        <a:effectLst/>
                        <a:highlight>
                          <a:srgbClr val="C00000"/>
                        </a:highlight>
                        <a:latin typeface="Arial MT"/>
                        <a:ea typeface="Arial MT"/>
                        <a:cs typeface="Arial MT"/>
                      </a:endParaRPr>
                    </a:p>
                    <a:p>
                      <a:pPr marL="149860" marR="130810" algn="ctr">
                        <a:lnSpc>
                          <a:spcPts val="1180"/>
                        </a:lnSpc>
                        <a:spcBef>
                          <a:spcPts val="30"/>
                        </a:spcBef>
                        <a:spcAft>
                          <a:spcPts val="0"/>
                        </a:spcAft>
                      </a:pPr>
                      <a:r>
                        <a:rPr lang="en-US" sz="2000" b="1" dirty="0">
                          <a:solidFill>
                            <a:srgbClr val="FFFFFF"/>
                          </a:solidFill>
                          <a:effectLst/>
                          <a:highlight>
                            <a:srgbClr val="C00000"/>
                          </a:highlight>
                          <a:latin typeface="Arial MT"/>
                          <a:ea typeface="Arial MT"/>
                          <a:cs typeface="Arial MT"/>
                        </a:rPr>
                        <a:t>Q4</a:t>
                      </a:r>
                      <a:endParaRPr lang="en-US" sz="20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extLst>
                  <a:ext uri="{0D108BD9-81ED-4DB2-BD59-A6C34878D82A}">
                    <a16:rowId xmlns:a16="http://schemas.microsoft.com/office/drawing/2014/main" val="2064725004"/>
                  </a:ext>
                </a:extLst>
              </a:tr>
              <a:tr h="351433">
                <a:tc>
                  <a:txBody>
                    <a:bodyPr/>
                    <a:lstStyle/>
                    <a:p>
                      <a:pPr marL="455930" marR="441325" algn="ctr">
                        <a:lnSpc>
                          <a:spcPts val="1170"/>
                        </a:lnSpc>
                        <a:spcAft>
                          <a:spcPts val="0"/>
                        </a:spcAft>
                      </a:pPr>
                      <a:endParaRPr lang="en-US" sz="1800" b="1" dirty="0">
                        <a:effectLst/>
                        <a:latin typeface="Arial MT"/>
                        <a:ea typeface="Arial MT"/>
                        <a:cs typeface="Arial MT"/>
                      </a:endParaRPr>
                    </a:p>
                    <a:p>
                      <a:pPr marL="455930" marR="441325" algn="ctr">
                        <a:lnSpc>
                          <a:spcPts val="1170"/>
                        </a:lnSpc>
                        <a:spcAft>
                          <a:spcPts val="0"/>
                        </a:spcAft>
                      </a:pPr>
                      <a:r>
                        <a:rPr lang="en-US" sz="1800" b="1" dirty="0">
                          <a:effectLst/>
                          <a:latin typeface="Arial MT"/>
                          <a:ea typeface="Arial MT"/>
                          <a:cs typeface="Arial MT"/>
                        </a:rPr>
                        <a:t>Units</a:t>
                      </a:r>
                      <a:r>
                        <a:rPr lang="en-US" sz="1800" b="1" spc="-5" dirty="0">
                          <a:effectLst/>
                          <a:latin typeface="Arial MT"/>
                          <a:ea typeface="Arial MT"/>
                          <a:cs typeface="Arial MT"/>
                        </a:rPr>
                        <a:t> </a:t>
                      </a:r>
                      <a:r>
                        <a:rPr lang="en-US" sz="1800" b="1" dirty="0">
                          <a:effectLst/>
                          <a:latin typeface="Arial MT"/>
                          <a:ea typeface="Arial MT"/>
                          <a:cs typeface="Arial MT"/>
                        </a:rPr>
                        <a:t>Sales</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35890" marR="117475" algn="ctr">
                        <a:lnSpc>
                          <a:spcPts val="1170"/>
                        </a:lnSpc>
                        <a:spcAft>
                          <a:spcPts val="0"/>
                        </a:spcAft>
                      </a:pPr>
                      <a:endParaRPr lang="en-US" sz="1800" b="0" dirty="0">
                        <a:effectLst/>
                        <a:latin typeface="Arial MT"/>
                        <a:ea typeface="Arial MT"/>
                        <a:cs typeface="Arial MT"/>
                      </a:endParaRPr>
                    </a:p>
                    <a:p>
                      <a:pPr marL="135890" marR="117475" algn="ctr">
                        <a:lnSpc>
                          <a:spcPts val="1170"/>
                        </a:lnSpc>
                        <a:spcAft>
                          <a:spcPts val="0"/>
                        </a:spcAft>
                      </a:pPr>
                      <a:r>
                        <a:rPr lang="en-US" sz="1800" b="0" dirty="0">
                          <a:effectLst/>
                          <a:latin typeface="Arial MT"/>
                          <a:ea typeface="Arial MT"/>
                          <a:cs typeface="Arial MT"/>
                        </a:rPr>
                        <a:t>121000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R="163195" algn="r">
                        <a:lnSpc>
                          <a:spcPts val="1170"/>
                        </a:lnSpc>
                      </a:pPr>
                      <a:endParaRPr lang="en-US" sz="1800" b="0" dirty="0">
                        <a:effectLst/>
                        <a:latin typeface="Arial MT"/>
                        <a:ea typeface="Arial MT"/>
                        <a:cs typeface="Arial MT"/>
                      </a:endParaRPr>
                    </a:p>
                    <a:p>
                      <a:pPr marR="163195" algn="r">
                        <a:lnSpc>
                          <a:spcPts val="1170"/>
                        </a:lnSpc>
                      </a:pPr>
                      <a:r>
                        <a:rPr lang="en-US" sz="1800" b="0" dirty="0">
                          <a:effectLst/>
                          <a:latin typeface="Arial MT"/>
                          <a:ea typeface="Arial MT"/>
                          <a:cs typeface="Arial MT"/>
                        </a:rPr>
                        <a:t>142000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98755" marR="184150" algn="ctr">
                        <a:lnSpc>
                          <a:spcPts val="1170"/>
                        </a:lnSpc>
                        <a:spcAft>
                          <a:spcPts val="0"/>
                        </a:spcAft>
                      </a:pPr>
                      <a:endParaRPr lang="en-US" sz="1800" b="0" dirty="0">
                        <a:effectLst/>
                        <a:latin typeface="Arial MT"/>
                        <a:ea typeface="Arial MT"/>
                        <a:cs typeface="Arial MT"/>
                      </a:endParaRPr>
                    </a:p>
                    <a:p>
                      <a:pPr marL="198755" marR="184150" algn="ctr">
                        <a:lnSpc>
                          <a:spcPts val="1170"/>
                        </a:lnSpc>
                        <a:spcAft>
                          <a:spcPts val="0"/>
                        </a:spcAft>
                      </a:pPr>
                      <a:r>
                        <a:rPr lang="en-US" sz="1800" b="0" dirty="0">
                          <a:effectLst/>
                          <a:latin typeface="Arial MT"/>
                          <a:ea typeface="Arial MT"/>
                          <a:cs typeface="Arial MT"/>
                        </a:rPr>
                        <a:t>89000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49860" marR="133350" algn="ctr">
                        <a:lnSpc>
                          <a:spcPts val="1170"/>
                        </a:lnSpc>
                        <a:spcAft>
                          <a:spcPts val="0"/>
                        </a:spcAft>
                      </a:pPr>
                      <a:endParaRPr lang="en-US" sz="1800" b="0" dirty="0">
                        <a:effectLst/>
                        <a:latin typeface="Arial MT"/>
                        <a:ea typeface="Arial MT"/>
                        <a:cs typeface="Arial MT"/>
                      </a:endParaRPr>
                    </a:p>
                    <a:p>
                      <a:pPr marL="149860" marR="133350" algn="ctr">
                        <a:lnSpc>
                          <a:spcPts val="1170"/>
                        </a:lnSpc>
                        <a:spcAft>
                          <a:spcPts val="0"/>
                        </a:spcAft>
                      </a:pPr>
                      <a:r>
                        <a:rPr lang="en-US" sz="1800" b="0" dirty="0">
                          <a:effectLst/>
                          <a:latin typeface="Arial MT"/>
                          <a:ea typeface="Arial MT"/>
                          <a:cs typeface="Arial MT"/>
                        </a:rPr>
                        <a:t>103500</a:t>
                      </a: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326475604"/>
                  </a:ext>
                </a:extLst>
              </a:tr>
              <a:tr h="351433">
                <a:tc>
                  <a:txBody>
                    <a:bodyPr/>
                    <a:lstStyle/>
                    <a:p>
                      <a:pPr marL="458470" marR="441325" algn="ctr">
                        <a:lnSpc>
                          <a:spcPts val="1165"/>
                        </a:lnSpc>
                        <a:spcAft>
                          <a:spcPts val="0"/>
                        </a:spcAft>
                      </a:pPr>
                      <a:endParaRPr lang="en-US" sz="1800" b="1" dirty="0">
                        <a:effectLst/>
                        <a:latin typeface="Arial MT"/>
                        <a:ea typeface="Arial MT"/>
                        <a:cs typeface="Arial MT"/>
                      </a:endParaRPr>
                    </a:p>
                    <a:p>
                      <a:pPr marL="458470" marR="441325" algn="ctr">
                        <a:lnSpc>
                          <a:spcPts val="1165"/>
                        </a:lnSpc>
                        <a:spcAft>
                          <a:spcPts val="0"/>
                        </a:spcAft>
                      </a:pPr>
                      <a:r>
                        <a:rPr lang="en-US" sz="1800" b="1" dirty="0">
                          <a:effectLst/>
                          <a:latin typeface="Arial MT"/>
                          <a:ea typeface="Arial MT"/>
                          <a:cs typeface="Arial MT"/>
                        </a:rPr>
                        <a:t>Ending</a:t>
                      </a:r>
                      <a:r>
                        <a:rPr lang="en-US" sz="1800" b="1" spc="-5" dirty="0">
                          <a:effectLst/>
                          <a:latin typeface="Arial MT"/>
                          <a:ea typeface="Arial MT"/>
                          <a:cs typeface="Arial MT"/>
                        </a:rPr>
                        <a:t> </a:t>
                      </a:r>
                      <a:r>
                        <a:rPr lang="en-US" sz="1800" b="1" dirty="0">
                          <a:effectLst/>
                          <a:latin typeface="Arial MT"/>
                          <a:ea typeface="Arial MT"/>
                          <a:cs typeface="Arial MT"/>
                        </a:rPr>
                        <a:t>Material</a:t>
                      </a:r>
                      <a:r>
                        <a:rPr lang="en-US" sz="1800" b="1" spc="-15" dirty="0">
                          <a:effectLst/>
                          <a:latin typeface="Arial MT"/>
                          <a:ea typeface="Arial MT"/>
                          <a:cs typeface="Arial MT"/>
                        </a:rPr>
                        <a:t> </a:t>
                      </a:r>
                      <a:r>
                        <a:rPr lang="en-US" sz="1800" b="1" dirty="0">
                          <a:effectLst/>
                          <a:latin typeface="Arial MT"/>
                          <a:ea typeface="Arial MT"/>
                          <a:cs typeface="Arial MT"/>
                        </a:rPr>
                        <a:t>Inventory</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33985" marR="117475" algn="ctr">
                        <a:lnSpc>
                          <a:spcPts val="1165"/>
                        </a:lnSpc>
                        <a:spcAft>
                          <a:spcPts val="0"/>
                        </a:spcAft>
                      </a:pPr>
                      <a:endParaRPr lang="en-US" sz="1800" b="0" dirty="0">
                        <a:effectLst/>
                        <a:latin typeface="Arial MT"/>
                        <a:ea typeface="Arial MT"/>
                        <a:cs typeface="Arial MT"/>
                      </a:endParaRPr>
                    </a:p>
                    <a:p>
                      <a:pPr marL="133985" marR="117475" algn="ctr">
                        <a:lnSpc>
                          <a:spcPts val="1165"/>
                        </a:lnSpc>
                        <a:spcAft>
                          <a:spcPts val="0"/>
                        </a:spcAft>
                      </a:pPr>
                      <a:r>
                        <a:rPr lang="en-US" sz="1800" b="0" dirty="0">
                          <a:effectLst/>
                          <a:latin typeface="Arial MT"/>
                          <a:ea typeface="Arial MT"/>
                          <a:cs typeface="Arial MT"/>
                        </a:rPr>
                        <a:t>12000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R="201295" algn="r">
                        <a:lnSpc>
                          <a:spcPts val="1165"/>
                        </a:lnSpc>
                      </a:pPr>
                      <a:endParaRPr lang="en-US" sz="1800" b="0" dirty="0">
                        <a:effectLst/>
                        <a:latin typeface="Arial MT"/>
                        <a:ea typeface="Arial MT"/>
                        <a:cs typeface="Arial MT"/>
                      </a:endParaRPr>
                    </a:p>
                    <a:p>
                      <a:pPr marR="201295" algn="r">
                        <a:lnSpc>
                          <a:spcPts val="1165"/>
                        </a:lnSpc>
                      </a:pPr>
                      <a:r>
                        <a:rPr lang="en-US" sz="1800" b="0" dirty="0">
                          <a:effectLst/>
                          <a:latin typeface="Arial MT"/>
                          <a:ea typeface="Arial MT"/>
                          <a:cs typeface="Arial MT"/>
                        </a:rPr>
                        <a:t>14000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98755" marR="182880" algn="ctr">
                        <a:lnSpc>
                          <a:spcPts val="1165"/>
                        </a:lnSpc>
                        <a:spcAft>
                          <a:spcPts val="0"/>
                        </a:spcAft>
                      </a:pPr>
                      <a:endParaRPr lang="en-US" sz="1800" b="0" dirty="0">
                        <a:effectLst/>
                        <a:latin typeface="Arial MT"/>
                        <a:ea typeface="Arial MT"/>
                        <a:cs typeface="Arial MT"/>
                      </a:endParaRPr>
                    </a:p>
                    <a:p>
                      <a:pPr marL="198755" marR="182880" algn="ctr">
                        <a:lnSpc>
                          <a:spcPts val="1165"/>
                        </a:lnSpc>
                        <a:spcAft>
                          <a:spcPts val="0"/>
                        </a:spcAft>
                      </a:pPr>
                      <a:r>
                        <a:rPr lang="en-US" sz="1800" b="0" dirty="0">
                          <a:effectLst/>
                          <a:latin typeface="Arial MT"/>
                          <a:ea typeface="Arial MT"/>
                          <a:cs typeface="Arial MT"/>
                        </a:rPr>
                        <a:t>8000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49860" marR="133350" algn="ctr">
                        <a:lnSpc>
                          <a:spcPts val="1165"/>
                        </a:lnSpc>
                        <a:spcAft>
                          <a:spcPts val="0"/>
                        </a:spcAft>
                      </a:pPr>
                      <a:endParaRPr lang="en-US" sz="1800" b="0" dirty="0">
                        <a:effectLst/>
                        <a:latin typeface="Arial MT"/>
                        <a:ea typeface="Arial MT"/>
                        <a:cs typeface="Arial MT"/>
                      </a:endParaRPr>
                    </a:p>
                    <a:p>
                      <a:pPr marL="149860" marR="133350" algn="ctr">
                        <a:lnSpc>
                          <a:spcPts val="1165"/>
                        </a:lnSpc>
                        <a:spcAft>
                          <a:spcPts val="0"/>
                        </a:spcAft>
                      </a:pPr>
                      <a:r>
                        <a:rPr lang="en-US" sz="1800" b="0" dirty="0">
                          <a:effectLst/>
                          <a:latin typeface="Arial MT"/>
                          <a:ea typeface="Arial MT"/>
                          <a:cs typeface="Arial MT"/>
                        </a:rPr>
                        <a:t>6000</a:t>
                      </a: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18697092"/>
                  </a:ext>
                </a:extLst>
              </a:tr>
            </a:tbl>
          </a:graphicData>
        </a:graphic>
      </p:graphicFrame>
      <p:sp>
        <p:nvSpPr>
          <p:cNvPr id="9" name="TextBox 8">
            <a:extLst>
              <a:ext uri="{FF2B5EF4-FFF2-40B4-BE49-F238E27FC236}">
                <a16:creationId xmlns:a16="http://schemas.microsoft.com/office/drawing/2014/main" id="{0E819E3F-B949-BBF1-34F1-E45C5986347B}"/>
              </a:ext>
            </a:extLst>
          </p:cNvPr>
          <p:cNvSpPr txBox="1"/>
          <p:nvPr/>
        </p:nvSpPr>
        <p:spPr>
          <a:xfrm>
            <a:off x="304800" y="2743200"/>
            <a:ext cx="6553200" cy="1441420"/>
          </a:xfrm>
          <a:prstGeom prst="rect">
            <a:avLst/>
          </a:prstGeom>
          <a:noFill/>
        </p:spPr>
        <p:txBody>
          <a:bodyPr wrap="square">
            <a:spAutoFit/>
          </a:bodyPr>
          <a:lstStyle/>
          <a:p>
            <a:pPr marL="342900" lvl="0" indent="-342900" rtl="0">
              <a:lnSpc>
                <a:spcPct val="150000"/>
              </a:lnSpc>
              <a:spcBef>
                <a:spcPts val="840"/>
              </a:spcBef>
              <a:spcAft>
                <a:spcPts val="0"/>
              </a:spcAft>
              <a:buClr>
                <a:srgbClr val="808080"/>
              </a:buClr>
              <a:buSzPts val="1600"/>
              <a:buFont typeface="Arial MT"/>
              <a:buChar char="•"/>
              <a:tabLst>
                <a:tab pos="978535" algn="l"/>
                <a:tab pos="979170" algn="l"/>
              </a:tabLst>
            </a:pPr>
            <a:r>
              <a:rPr lang="en-US" sz="1800" dirty="0">
                <a:effectLst>
                  <a:innerShdw blurRad="63500" dist="50800">
                    <a:prstClr val="black">
                      <a:alpha val="50000"/>
                    </a:prstClr>
                  </a:innerShdw>
                </a:effectLst>
                <a:latin typeface="Arial MT"/>
                <a:ea typeface="Arial MT"/>
                <a:cs typeface="Arial MT"/>
              </a:rPr>
              <a:t>Needs</a:t>
            </a:r>
            <a:r>
              <a:rPr lang="en-US" sz="1800" spc="-10"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From Material</a:t>
            </a:r>
            <a:r>
              <a:rPr lang="en-US" sz="1800" spc="-10"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Production</a:t>
            </a:r>
            <a:r>
              <a:rPr lang="en-US" sz="1800" spc="-5"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unit</a:t>
            </a:r>
            <a:r>
              <a:rPr lang="en-US" sz="1800" spc="-10"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8</a:t>
            </a:r>
            <a:r>
              <a:rPr lang="en-US" sz="1800" spc="-5"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unit.</a:t>
            </a:r>
          </a:p>
          <a:p>
            <a:pPr marL="342900" lvl="0" indent="-342900">
              <a:lnSpc>
                <a:spcPct val="150000"/>
              </a:lnSpc>
              <a:spcBef>
                <a:spcPts val="560"/>
              </a:spcBef>
              <a:spcAft>
                <a:spcPts val="0"/>
              </a:spcAft>
              <a:buClr>
                <a:srgbClr val="808080"/>
              </a:buClr>
              <a:buSzPts val="1600"/>
              <a:buFont typeface="Arial MT"/>
              <a:buChar char="•"/>
              <a:tabLst>
                <a:tab pos="978535" algn="l"/>
                <a:tab pos="979170" algn="l"/>
              </a:tabLst>
            </a:pPr>
            <a:r>
              <a:rPr lang="en-US" sz="1800" b="1" dirty="0">
                <a:effectLst>
                  <a:innerShdw blurRad="63500" dist="50800">
                    <a:prstClr val="black">
                      <a:alpha val="50000"/>
                    </a:prstClr>
                  </a:innerShdw>
                </a:effectLst>
                <a:latin typeface="Arial MT"/>
                <a:ea typeface="Arial MT"/>
                <a:cs typeface="Arial MT"/>
              </a:rPr>
              <a:t>Prior</a:t>
            </a:r>
            <a:r>
              <a:rPr lang="en-US" sz="1800" spc="-10"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Quarter</a:t>
            </a:r>
            <a:r>
              <a:rPr lang="en-US" sz="1800" spc="-10"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ending</a:t>
            </a:r>
            <a:r>
              <a:rPr lang="en-US" sz="1800" spc="-5"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Inventory</a:t>
            </a:r>
            <a:r>
              <a:rPr lang="en-US" sz="1800" spc="-10"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13000</a:t>
            </a:r>
          </a:p>
          <a:p>
            <a:pPr marL="342900" lvl="0" indent="-342900">
              <a:lnSpc>
                <a:spcPct val="150000"/>
              </a:lnSpc>
              <a:spcBef>
                <a:spcPts val="560"/>
              </a:spcBef>
              <a:spcAft>
                <a:spcPts val="0"/>
              </a:spcAft>
              <a:buClr>
                <a:srgbClr val="808080"/>
              </a:buClr>
              <a:buSzPts val="1600"/>
              <a:buFont typeface="Arial MT"/>
              <a:buChar char="•"/>
              <a:tabLst>
                <a:tab pos="978535" algn="l"/>
                <a:tab pos="979170" algn="l"/>
              </a:tabLst>
            </a:pPr>
            <a:r>
              <a:rPr lang="en-US" sz="1800" dirty="0">
                <a:effectLst>
                  <a:innerShdw blurRad="63500" dist="50800">
                    <a:prstClr val="black">
                      <a:alpha val="50000"/>
                    </a:prstClr>
                  </a:innerShdw>
                </a:effectLst>
                <a:latin typeface="Arial MT"/>
                <a:ea typeface="Arial MT"/>
                <a:cs typeface="Arial MT"/>
              </a:rPr>
              <a:t>Materials</a:t>
            </a:r>
            <a:r>
              <a:rPr lang="en-US" sz="1800" spc="-5"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cost</a:t>
            </a:r>
            <a:r>
              <a:rPr lang="en-US" sz="1800" spc="-5"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per unit</a:t>
            </a:r>
            <a:r>
              <a:rPr lang="en-US" sz="1800" spc="-15"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1.2$</a:t>
            </a:r>
          </a:p>
        </p:txBody>
      </p:sp>
      <p:sp>
        <p:nvSpPr>
          <p:cNvPr id="11" name="TextBox 10">
            <a:extLst>
              <a:ext uri="{FF2B5EF4-FFF2-40B4-BE49-F238E27FC236}">
                <a16:creationId xmlns:a16="http://schemas.microsoft.com/office/drawing/2014/main" id="{951725D0-990E-A28C-2776-11B0BFFF2D25}"/>
              </a:ext>
            </a:extLst>
          </p:cNvPr>
          <p:cNvSpPr txBox="1"/>
          <p:nvPr/>
        </p:nvSpPr>
        <p:spPr>
          <a:xfrm>
            <a:off x="609600" y="4267200"/>
            <a:ext cx="1295400" cy="400110"/>
          </a:xfrm>
          <a:prstGeom prst="rect">
            <a:avLst/>
          </a:prstGeom>
          <a:noFill/>
        </p:spPr>
        <p:txBody>
          <a:bodyPr wrap="square">
            <a:spAutoFit/>
          </a:bodyPr>
          <a:lstStyle/>
          <a:p>
            <a:r>
              <a:rPr lang="en-US" sz="2000" b="1" dirty="0">
                <a:effectLst/>
                <a:latin typeface="Arial MT"/>
                <a:ea typeface="Arial MT"/>
                <a:cs typeface="Arial MT"/>
              </a:rPr>
              <a:t>Required</a:t>
            </a:r>
            <a:endParaRPr lang="en-US" sz="2000" b="1" dirty="0"/>
          </a:p>
        </p:txBody>
      </p:sp>
      <p:sp>
        <p:nvSpPr>
          <p:cNvPr id="13" name="TextBox 12">
            <a:extLst>
              <a:ext uri="{FF2B5EF4-FFF2-40B4-BE49-F238E27FC236}">
                <a16:creationId xmlns:a16="http://schemas.microsoft.com/office/drawing/2014/main" id="{1C966430-9101-D72E-9E2A-68C28570AC78}"/>
              </a:ext>
            </a:extLst>
          </p:cNvPr>
          <p:cNvSpPr txBox="1"/>
          <p:nvPr/>
        </p:nvSpPr>
        <p:spPr>
          <a:xfrm>
            <a:off x="609600" y="4774027"/>
            <a:ext cx="4580312" cy="369332"/>
          </a:xfrm>
          <a:prstGeom prst="rect">
            <a:avLst/>
          </a:prstGeom>
          <a:noFill/>
        </p:spPr>
        <p:txBody>
          <a:bodyPr wrap="square">
            <a:spAutoFit/>
          </a:bodyPr>
          <a:lstStyle/>
          <a:p>
            <a:pPr lvl="0" rtl="0">
              <a:spcBef>
                <a:spcPts val="5"/>
              </a:spcBef>
              <a:spcAft>
                <a:spcPts val="0"/>
              </a:spcAft>
              <a:buSzPts val="1100"/>
              <a:tabLst>
                <a:tab pos="896620" algn="l"/>
              </a:tabLst>
            </a:pPr>
            <a:r>
              <a:rPr lang="en-US" sz="1800" b="1" spc="-5" dirty="0">
                <a:solidFill>
                  <a:srgbClr val="FF0000"/>
                </a:solidFill>
                <a:effectLst/>
                <a:latin typeface="Arial MT"/>
                <a:ea typeface="Arial MT"/>
                <a:cs typeface="Arial MT"/>
              </a:rPr>
              <a:t>Prepare the Direct</a:t>
            </a:r>
            <a:r>
              <a:rPr lang="en-US" sz="1800" b="1" spc="5" dirty="0">
                <a:solidFill>
                  <a:srgbClr val="FF0000"/>
                </a:solidFill>
                <a:effectLst/>
                <a:latin typeface="Arial MT"/>
                <a:ea typeface="Arial MT"/>
                <a:cs typeface="Arial MT"/>
              </a:rPr>
              <a:t> </a:t>
            </a:r>
            <a:r>
              <a:rPr lang="en-US" sz="1800" b="1" spc="-5" dirty="0">
                <a:solidFill>
                  <a:srgbClr val="FF0000"/>
                </a:solidFill>
                <a:effectLst/>
                <a:latin typeface="Arial MT"/>
                <a:ea typeface="Arial MT"/>
                <a:cs typeface="Arial MT"/>
              </a:rPr>
              <a:t>Material</a:t>
            </a:r>
            <a:r>
              <a:rPr lang="en-US" sz="1800" b="1" spc="-10" dirty="0">
                <a:solidFill>
                  <a:srgbClr val="FF0000"/>
                </a:solidFill>
                <a:effectLst/>
                <a:latin typeface="Arial MT"/>
                <a:ea typeface="Arial MT"/>
                <a:cs typeface="Arial MT"/>
              </a:rPr>
              <a:t> </a:t>
            </a:r>
            <a:r>
              <a:rPr lang="en-US" sz="1800" b="1" spc="-5" dirty="0">
                <a:solidFill>
                  <a:srgbClr val="FF0000"/>
                </a:solidFill>
                <a:effectLst/>
                <a:latin typeface="Arial MT"/>
                <a:ea typeface="Arial MT"/>
                <a:cs typeface="Arial MT"/>
              </a:rPr>
              <a:t>budget</a:t>
            </a:r>
          </a:p>
        </p:txBody>
      </p:sp>
      <p:sp>
        <p:nvSpPr>
          <p:cNvPr id="15" name="TextBox 14">
            <a:extLst>
              <a:ext uri="{FF2B5EF4-FFF2-40B4-BE49-F238E27FC236}">
                <a16:creationId xmlns:a16="http://schemas.microsoft.com/office/drawing/2014/main" id="{E8BA6365-966F-3D56-6F1C-B998EA606B3C}"/>
              </a:ext>
            </a:extLst>
          </p:cNvPr>
          <p:cNvSpPr txBox="1"/>
          <p:nvPr/>
        </p:nvSpPr>
        <p:spPr>
          <a:xfrm>
            <a:off x="-381000" y="1276290"/>
            <a:ext cx="6130117" cy="400110"/>
          </a:xfrm>
          <a:prstGeom prst="rect">
            <a:avLst/>
          </a:prstGeom>
          <a:noFill/>
        </p:spPr>
        <p:txBody>
          <a:bodyPr wrap="square">
            <a:spAutoFit/>
          </a:bodyPr>
          <a:lstStyle/>
          <a:p>
            <a:pPr marL="521335">
              <a:spcBef>
                <a:spcPts val="455"/>
              </a:spcBef>
              <a:spcAft>
                <a:spcPts val="80"/>
              </a:spcAft>
            </a:pPr>
            <a:r>
              <a:rPr lang="en-US" sz="2000" b="1" dirty="0">
                <a:solidFill>
                  <a:srgbClr val="FF0000"/>
                </a:solidFill>
                <a:effectLst/>
                <a:latin typeface="Arial MT"/>
                <a:ea typeface="Arial MT"/>
                <a:cs typeface="Arial MT"/>
              </a:rPr>
              <a:t>The</a:t>
            </a:r>
            <a:r>
              <a:rPr lang="en-US" sz="2000" b="1" spc="5"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following</a:t>
            </a:r>
            <a:r>
              <a:rPr lang="en-US" sz="2000" b="1" spc="15"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forecasts</a:t>
            </a:r>
            <a:r>
              <a:rPr lang="en-US" sz="2000" b="1" spc="10"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have</a:t>
            </a:r>
            <a:r>
              <a:rPr lang="en-US" sz="2000" b="1" spc="5"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been</a:t>
            </a:r>
            <a:r>
              <a:rPr lang="en-US" sz="2000" b="1" spc="5" dirty="0">
                <a:solidFill>
                  <a:srgbClr val="FF0000"/>
                </a:solidFill>
                <a:effectLst/>
                <a:latin typeface="Arial MT"/>
                <a:ea typeface="Arial MT"/>
                <a:cs typeface="Arial MT"/>
              </a:rPr>
              <a:t> </a:t>
            </a:r>
            <a:r>
              <a:rPr lang="en-US" sz="2000" b="1" dirty="0">
                <a:solidFill>
                  <a:srgbClr val="FF0000"/>
                </a:solidFill>
                <a:effectLst/>
                <a:latin typeface="Arial MT"/>
                <a:ea typeface="Arial MT"/>
                <a:cs typeface="Arial MT"/>
              </a:rPr>
              <a:t>prepared</a:t>
            </a:r>
          </a:p>
        </p:txBody>
      </p:sp>
      <p:sp>
        <p:nvSpPr>
          <p:cNvPr id="4" name="TextBox 3">
            <a:extLst>
              <a:ext uri="{FF2B5EF4-FFF2-40B4-BE49-F238E27FC236}">
                <a16:creationId xmlns:a16="http://schemas.microsoft.com/office/drawing/2014/main" id="{C5CC11EE-6561-5621-083F-17C2D3FF3EC5}"/>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
        <p:nvSpPr>
          <p:cNvPr id="5" name="Title 2">
            <a:extLst>
              <a:ext uri="{FF2B5EF4-FFF2-40B4-BE49-F238E27FC236}">
                <a16:creationId xmlns:a16="http://schemas.microsoft.com/office/drawing/2014/main" id="{FD71D204-C044-1A6F-DE35-70567814C653}"/>
              </a:ext>
            </a:extLst>
          </p:cNvPr>
          <p:cNvSpPr txBox="1">
            <a:spLocks/>
          </p:cNvSpPr>
          <p:nvPr/>
        </p:nvSpPr>
        <p:spPr>
          <a:xfrm>
            <a:off x="156556" y="801469"/>
            <a:ext cx="2743200" cy="64633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289175" indent="-2289175"/>
            <a:r>
              <a:rPr lang="en-US" sz="3600" b="1" dirty="0">
                <a:latin typeface="+mn-lt"/>
              </a:rPr>
              <a:t>DO IT! 	</a:t>
            </a:r>
            <a:endParaRPr lang="en-US" sz="1600" b="1" dirty="0">
              <a:latin typeface="+mn-lt"/>
            </a:endParaRPr>
          </a:p>
        </p:txBody>
      </p:sp>
    </p:spTree>
    <p:extLst>
      <p:ext uri="{BB962C8B-B14F-4D97-AF65-F5344CB8AC3E}">
        <p14:creationId xmlns:p14="http://schemas.microsoft.com/office/powerpoint/2010/main" val="25990526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AE97177-DE56-EA20-6AD1-E2A2262C4133}"/>
              </a:ext>
            </a:extLst>
          </p:cNvPr>
          <p:cNvPicPr>
            <a:picLocks noChangeAspect="1"/>
          </p:cNvPicPr>
          <p:nvPr/>
        </p:nvPicPr>
        <p:blipFill>
          <a:blip r:embed="rId2"/>
          <a:stretch>
            <a:fillRect/>
          </a:stretch>
        </p:blipFill>
        <p:spPr>
          <a:xfrm>
            <a:off x="0" y="6844"/>
            <a:ext cx="9144000" cy="6844311"/>
          </a:xfrm>
          <a:prstGeom prst="rect">
            <a:avLst/>
          </a:prstGeom>
        </p:spPr>
      </p:pic>
      <p:sp>
        <p:nvSpPr>
          <p:cNvPr id="3" name="Slide Number Placeholder 2">
            <a:extLst>
              <a:ext uri="{FF2B5EF4-FFF2-40B4-BE49-F238E27FC236}">
                <a16:creationId xmlns:a16="http://schemas.microsoft.com/office/drawing/2014/main" id="{4535ACA4-94B8-917E-BFE1-5538DB30452B}"/>
              </a:ext>
            </a:extLst>
          </p:cNvPr>
          <p:cNvSpPr>
            <a:spLocks noGrp="1"/>
          </p:cNvSpPr>
          <p:nvPr>
            <p:ph type="sldNum" sz="quarter" idx="10"/>
          </p:nvPr>
        </p:nvSpPr>
        <p:spPr/>
        <p:txBody>
          <a:bodyPr/>
          <a:lstStyle/>
          <a:p>
            <a:fld id="{67B19427-F580-D146-B60E-4CADEE75497F}" type="slidenum">
              <a:rPr lang="en-US" smtClean="0"/>
              <a:pPr/>
              <a:t>21</a:t>
            </a:fld>
            <a:endParaRPr lang="en-US" dirty="0"/>
          </a:p>
        </p:txBody>
      </p:sp>
      <p:graphicFrame>
        <p:nvGraphicFramePr>
          <p:cNvPr id="6" name="Table 5">
            <a:extLst>
              <a:ext uri="{FF2B5EF4-FFF2-40B4-BE49-F238E27FC236}">
                <a16:creationId xmlns:a16="http://schemas.microsoft.com/office/drawing/2014/main" id="{897A7895-3C89-55CE-6540-173413787B5C}"/>
              </a:ext>
            </a:extLst>
          </p:cNvPr>
          <p:cNvGraphicFramePr>
            <a:graphicFrameLocks noGrp="1"/>
          </p:cNvGraphicFramePr>
          <p:nvPr>
            <p:extLst>
              <p:ext uri="{D42A27DB-BD31-4B8C-83A1-F6EECF244321}">
                <p14:modId xmlns:p14="http://schemas.microsoft.com/office/powerpoint/2010/main" val="1958202141"/>
              </p:ext>
            </p:extLst>
          </p:nvPr>
        </p:nvGraphicFramePr>
        <p:xfrm>
          <a:off x="394335" y="1043680"/>
          <a:ext cx="8140065" cy="2004320"/>
        </p:xfrm>
        <a:graphic>
          <a:graphicData uri="http://schemas.openxmlformats.org/drawingml/2006/table">
            <a:tbl>
              <a:tblPr firstRow="1" firstCol="1" lastRow="1" lastCol="1" bandRow="1" bandCol="1"/>
              <a:tblGrid>
                <a:gridCol w="3349492">
                  <a:extLst>
                    <a:ext uri="{9D8B030D-6E8A-4147-A177-3AD203B41FA5}">
                      <a16:colId xmlns:a16="http://schemas.microsoft.com/office/drawing/2014/main" val="3064150423"/>
                    </a:ext>
                  </a:extLst>
                </a:gridCol>
                <a:gridCol w="1227371">
                  <a:extLst>
                    <a:ext uri="{9D8B030D-6E8A-4147-A177-3AD203B41FA5}">
                      <a16:colId xmlns:a16="http://schemas.microsoft.com/office/drawing/2014/main" val="1724304013"/>
                    </a:ext>
                  </a:extLst>
                </a:gridCol>
                <a:gridCol w="1220719">
                  <a:extLst>
                    <a:ext uri="{9D8B030D-6E8A-4147-A177-3AD203B41FA5}">
                      <a16:colId xmlns:a16="http://schemas.microsoft.com/office/drawing/2014/main" val="2452660481"/>
                    </a:ext>
                  </a:extLst>
                </a:gridCol>
                <a:gridCol w="1123427">
                  <a:extLst>
                    <a:ext uri="{9D8B030D-6E8A-4147-A177-3AD203B41FA5}">
                      <a16:colId xmlns:a16="http://schemas.microsoft.com/office/drawing/2014/main" val="1230858490"/>
                    </a:ext>
                  </a:extLst>
                </a:gridCol>
                <a:gridCol w="1219056">
                  <a:extLst>
                    <a:ext uri="{9D8B030D-6E8A-4147-A177-3AD203B41FA5}">
                      <a16:colId xmlns:a16="http://schemas.microsoft.com/office/drawing/2014/main" val="4178447063"/>
                    </a:ext>
                  </a:extLst>
                </a:gridCol>
              </a:tblGrid>
              <a:tr h="381000">
                <a:tc>
                  <a:txBody>
                    <a:bodyPr/>
                    <a:lstStyle/>
                    <a:p>
                      <a:pPr algn="l"/>
                      <a:r>
                        <a:rPr lang="en-US" sz="800" b="1" dirty="0">
                          <a:effectLst/>
                          <a:highlight>
                            <a:srgbClr val="C00000"/>
                          </a:highlight>
                          <a:latin typeface="Times New Roman" panose="02020603050405020304" pitchFamily="18" charset="0"/>
                          <a:ea typeface="Arial MT"/>
                          <a:cs typeface="Arial MT"/>
                        </a:rPr>
                        <a:t> </a:t>
                      </a:r>
                      <a:endParaRPr lang="en-US" sz="1100" dirty="0">
                        <a:effectLst/>
                        <a:highlight>
                          <a:srgbClr val="C000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solidFill>
                      <a:srgbClr val="C00000"/>
                    </a:solidFill>
                  </a:tcPr>
                </a:tc>
                <a:tc>
                  <a:txBody>
                    <a:bodyPr/>
                    <a:lstStyle/>
                    <a:p>
                      <a:pPr marL="214630" marR="207645" algn="ctr">
                        <a:lnSpc>
                          <a:spcPts val="1110"/>
                        </a:lnSpc>
                        <a:spcAft>
                          <a:spcPts val="0"/>
                        </a:spcAft>
                      </a:pPr>
                      <a:endParaRPr lang="en-US" sz="1800" b="1" dirty="0">
                        <a:solidFill>
                          <a:srgbClr val="FFFFFF"/>
                        </a:solidFill>
                        <a:effectLst/>
                        <a:highlight>
                          <a:srgbClr val="C00000"/>
                        </a:highlight>
                        <a:latin typeface="Arial MT"/>
                        <a:ea typeface="Arial MT"/>
                        <a:cs typeface="Arial MT"/>
                      </a:endParaRPr>
                    </a:p>
                    <a:p>
                      <a:pPr marL="214630" marR="207645" algn="ctr">
                        <a:lnSpc>
                          <a:spcPts val="1110"/>
                        </a:lnSpc>
                        <a:spcAft>
                          <a:spcPts val="0"/>
                        </a:spcAft>
                      </a:pPr>
                      <a:r>
                        <a:rPr lang="en-US" sz="1800" b="1" dirty="0">
                          <a:solidFill>
                            <a:srgbClr val="FFFFFF"/>
                          </a:solidFill>
                          <a:effectLst/>
                          <a:highlight>
                            <a:srgbClr val="C00000"/>
                          </a:highlight>
                          <a:latin typeface="Arial MT"/>
                          <a:ea typeface="Arial MT"/>
                          <a:cs typeface="Arial MT"/>
                        </a:rPr>
                        <a:t>Q1</a:t>
                      </a:r>
                      <a:endParaRPr lang="en-US" sz="1800" dirty="0">
                        <a:effectLst/>
                        <a:highlight>
                          <a:srgbClr val="C000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solidFill>
                      <a:srgbClr val="C00000"/>
                    </a:solidFill>
                  </a:tcPr>
                </a:tc>
                <a:tc>
                  <a:txBody>
                    <a:bodyPr/>
                    <a:lstStyle/>
                    <a:p>
                      <a:pPr marL="213360" marR="203835" algn="ctr">
                        <a:lnSpc>
                          <a:spcPts val="1110"/>
                        </a:lnSpc>
                        <a:spcAft>
                          <a:spcPts val="0"/>
                        </a:spcAft>
                      </a:pPr>
                      <a:endParaRPr lang="en-US" sz="1800" b="1" dirty="0">
                        <a:solidFill>
                          <a:srgbClr val="FFFFFF"/>
                        </a:solidFill>
                        <a:effectLst/>
                        <a:highlight>
                          <a:srgbClr val="C00000"/>
                        </a:highlight>
                        <a:latin typeface="Arial MT"/>
                        <a:ea typeface="Arial MT"/>
                        <a:cs typeface="Arial MT"/>
                      </a:endParaRPr>
                    </a:p>
                    <a:p>
                      <a:pPr marL="213360" marR="203835" algn="ctr">
                        <a:lnSpc>
                          <a:spcPts val="1110"/>
                        </a:lnSpc>
                        <a:spcAft>
                          <a:spcPts val="0"/>
                        </a:spcAft>
                      </a:pPr>
                      <a:r>
                        <a:rPr lang="en-US" sz="1800" b="1" dirty="0">
                          <a:solidFill>
                            <a:srgbClr val="FFFFFF"/>
                          </a:solidFill>
                          <a:effectLst/>
                          <a:highlight>
                            <a:srgbClr val="C00000"/>
                          </a:highlight>
                          <a:latin typeface="Arial MT"/>
                          <a:ea typeface="Arial MT"/>
                          <a:cs typeface="Arial MT"/>
                        </a:rPr>
                        <a:t>Q2</a:t>
                      </a:r>
                      <a:endParaRPr lang="en-US" sz="1800" dirty="0">
                        <a:effectLst/>
                        <a:highlight>
                          <a:srgbClr val="C000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solidFill>
                      <a:srgbClr val="C00000"/>
                    </a:solidFill>
                  </a:tcPr>
                </a:tc>
                <a:tc>
                  <a:txBody>
                    <a:bodyPr/>
                    <a:lstStyle/>
                    <a:p>
                      <a:pPr marL="213995" marR="208280" algn="ctr">
                        <a:lnSpc>
                          <a:spcPts val="1110"/>
                        </a:lnSpc>
                        <a:spcAft>
                          <a:spcPts val="0"/>
                        </a:spcAft>
                      </a:pPr>
                      <a:endParaRPr lang="en-US" sz="1800" b="1" dirty="0">
                        <a:solidFill>
                          <a:srgbClr val="FFFFFF"/>
                        </a:solidFill>
                        <a:effectLst/>
                        <a:highlight>
                          <a:srgbClr val="C00000"/>
                        </a:highlight>
                        <a:latin typeface="Arial MT"/>
                        <a:ea typeface="Arial MT"/>
                        <a:cs typeface="Arial MT"/>
                      </a:endParaRPr>
                    </a:p>
                    <a:p>
                      <a:pPr marL="213995" marR="208280" algn="ctr">
                        <a:lnSpc>
                          <a:spcPts val="1110"/>
                        </a:lnSpc>
                        <a:spcAft>
                          <a:spcPts val="0"/>
                        </a:spcAft>
                      </a:pPr>
                      <a:r>
                        <a:rPr lang="en-US" sz="1800" b="1" dirty="0">
                          <a:solidFill>
                            <a:srgbClr val="FFFFFF"/>
                          </a:solidFill>
                          <a:effectLst/>
                          <a:highlight>
                            <a:srgbClr val="C00000"/>
                          </a:highlight>
                          <a:latin typeface="Arial MT"/>
                          <a:ea typeface="Arial MT"/>
                          <a:cs typeface="Arial MT"/>
                        </a:rPr>
                        <a:t>Q3</a:t>
                      </a:r>
                      <a:endParaRPr lang="en-US" sz="1800" dirty="0">
                        <a:effectLst/>
                        <a:highlight>
                          <a:srgbClr val="C000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solidFill>
                      <a:srgbClr val="C00000"/>
                    </a:solidFill>
                  </a:tcPr>
                </a:tc>
                <a:tc>
                  <a:txBody>
                    <a:bodyPr/>
                    <a:lstStyle/>
                    <a:p>
                      <a:pPr marL="212725" marR="203200" algn="ctr">
                        <a:lnSpc>
                          <a:spcPts val="1110"/>
                        </a:lnSpc>
                        <a:spcAft>
                          <a:spcPts val="0"/>
                        </a:spcAft>
                      </a:pPr>
                      <a:endParaRPr lang="en-US" sz="1800" b="1" dirty="0">
                        <a:solidFill>
                          <a:srgbClr val="FFFFFF"/>
                        </a:solidFill>
                        <a:effectLst/>
                        <a:highlight>
                          <a:srgbClr val="C00000"/>
                        </a:highlight>
                        <a:latin typeface="Arial MT"/>
                        <a:ea typeface="Arial MT"/>
                        <a:cs typeface="Arial MT"/>
                      </a:endParaRPr>
                    </a:p>
                    <a:p>
                      <a:pPr marL="212725" marR="203200" algn="ctr">
                        <a:lnSpc>
                          <a:spcPts val="1110"/>
                        </a:lnSpc>
                        <a:spcAft>
                          <a:spcPts val="0"/>
                        </a:spcAft>
                      </a:pPr>
                      <a:r>
                        <a:rPr lang="en-US" sz="1800" b="1" dirty="0">
                          <a:solidFill>
                            <a:srgbClr val="FFFFFF"/>
                          </a:solidFill>
                          <a:effectLst/>
                          <a:highlight>
                            <a:srgbClr val="C00000"/>
                          </a:highlight>
                          <a:latin typeface="Arial MT"/>
                          <a:ea typeface="Arial MT"/>
                          <a:cs typeface="Arial MT"/>
                        </a:rPr>
                        <a:t>Q4</a:t>
                      </a:r>
                      <a:endParaRPr lang="en-US" sz="1800" dirty="0">
                        <a:effectLst/>
                        <a:highlight>
                          <a:srgbClr val="C000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solidFill>
                      <a:srgbClr val="C00000"/>
                    </a:solidFill>
                  </a:tcPr>
                </a:tc>
                <a:extLst>
                  <a:ext uri="{0D108BD9-81ED-4DB2-BD59-A6C34878D82A}">
                    <a16:rowId xmlns:a16="http://schemas.microsoft.com/office/drawing/2014/main" val="1926769203"/>
                  </a:ext>
                </a:extLst>
              </a:tr>
              <a:tr h="174785">
                <a:tc>
                  <a:txBody>
                    <a:bodyPr/>
                    <a:lstStyle/>
                    <a:p>
                      <a:pPr marL="67945" algn="l">
                        <a:lnSpc>
                          <a:spcPts val="1090"/>
                        </a:lnSpc>
                      </a:pPr>
                      <a:endParaRPr lang="en-US" sz="1800" b="1" dirty="0">
                        <a:effectLst/>
                        <a:latin typeface="Arial MT"/>
                        <a:ea typeface="Arial MT"/>
                        <a:cs typeface="Arial MT"/>
                      </a:endParaRPr>
                    </a:p>
                    <a:p>
                      <a:pPr marL="67945" algn="l">
                        <a:lnSpc>
                          <a:spcPts val="1090"/>
                        </a:lnSpc>
                      </a:pPr>
                      <a:r>
                        <a:rPr lang="en-US" sz="1800" b="1" dirty="0">
                          <a:effectLst/>
                          <a:latin typeface="Arial MT"/>
                          <a:ea typeface="Arial MT"/>
                          <a:cs typeface="Arial MT"/>
                        </a:rPr>
                        <a:t>Expected Unit sales</a:t>
                      </a:r>
                      <a:endParaRPr lang="en-US" sz="1800" dirty="0">
                        <a:effectLs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a:noFill/>
                    </a:lnB>
                    <a:noFill/>
                  </a:tcPr>
                </a:tc>
                <a:tc>
                  <a:txBody>
                    <a:bodyPr/>
                    <a:lstStyle/>
                    <a:p>
                      <a:pPr marL="234315" algn="l">
                        <a:lnSpc>
                          <a:spcPts val="1090"/>
                        </a:lnSpc>
                      </a:pPr>
                      <a:endParaRPr lang="en-US" sz="1800" b="1" dirty="0">
                        <a:effectLst/>
                        <a:latin typeface="Arial MT"/>
                        <a:ea typeface="Arial MT"/>
                        <a:cs typeface="Arial MT"/>
                      </a:endParaRPr>
                    </a:p>
                    <a:p>
                      <a:pPr marL="234315" algn="l">
                        <a:lnSpc>
                          <a:spcPts val="1090"/>
                        </a:lnSpc>
                      </a:pPr>
                      <a:r>
                        <a:rPr lang="en-US" sz="1800" b="1" dirty="0">
                          <a:effectLst/>
                          <a:latin typeface="Arial MT"/>
                          <a:ea typeface="Arial MT"/>
                          <a:cs typeface="Arial MT"/>
                        </a:rPr>
                        <a:t>121000</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a:noFill/>
                    </a:lnB>
                    <a:noFill/>
                  </a:tcPr>
                </a:tc>
                <a:tc>
                  <a:txBody>
                    <a:bodyPr/>
                    <a:lstStyle/>
                    <a:p>
                      <a:pPr marL="212090" marR="205105" algn="ctr">
                        <a:lnSpc>
                          <a:spcPts val="1090"/>
                        </a:lnSpc>
                        <a:spcAft>
                          <a:spcPts val="0"/>
                        </a:spcAft>
                      </a:pPr>
                      <a:endParaRPr lang="en-US" sz="1800" b="1" dirty="0">
                        <a:effectLst/>
                        <a:latin typeface="Arial MT"/>
                        <a:ea typeface="Arial MT"/>
                        <a:cs typeface="Arial MT"/>
                      </a:endParaRPr>
                    </a:p>
                    <a:p>
                      <a:pPr marL="212090" marR="205105" algn="ctr">
                        <a:lnSpc>
                          <a:spcPts val="1090"/>
                        </a:lnSpc>
                        <a:spcAft>
                          <a:spcPts val="0"/>
                        </a:spcAft>
                      </a:pPr>
                      <a:r>
                        <a:rPr lang="en-US" sz="1800" b="1" dirty="0">
                          <a:effectLst/>
                          <a:latin typeface="Arial MT"/>
                          <a:ea typeface="Arial MT"/>
                          <a:cs typeface="Arial MT"/>
                        </a:rPr>
                        <a:t>142000</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a:noFill/>
                    </a:lnB>
                    <a:noFill/>
                  </a:tcPr>
                </a:tc>
                <a:tc>
                  <a:txBody>
                    <a:bodyPr/>
                    <a:lstStyle/>
                    <a:p>
                      <a:pPr marL="212725" marR="208280" algn="ctr">
                        <a:lnSpc>
                          <a:spcPts val="1090"/>
                        </a:lnSpc>
                        <a:spcAft>
                          <a:spcPts val="0"/>
                        </a:spcAft>
                      </a:pPr>
                      <a:endParaRPr lang="en-US" sz="1800" b="1" dirty="0">
                        <a:effectLst/>
                        <a:latin typeface="Arial MT"/>
                        <a:ea typeface="Arial MT"/>
                        <a:cs typeface="Arial MT"/>
                      </a:endParaRPr>
                    </a:p>
                    <a:p>
                      <a:pPr marL="212725" marR="208280" algn="ctr">
                        <a:lnSpc>
                          <a:spcPts val="1090"/>
                        </a:lnSpc>
                        <a:spcAft>
                          <a:spcPts val="0"/>
                        </a:spcAft>
                      </a:pPr>
                      <a:r>
                        <a:rPr lang="en-US" sz="1800" b="1" dirty="0">
                          <a:effectLst/>
                          <a:latin typeface="Arial MT"/>
                          <a:ea typeface="Arial MT"/>
                          <a:cs typeface="Arial MT"/>
                        </a:rPr>
                        <a:t>89000</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a:noFill/>
                    </a:lnB>
                    <a:noFill/>
                  </a:tcPr>
                </a:tc>
                <a:tc>
                  <a:txBody>
                    <a:bodyPr/>
                    <a:lstStyle/>
                    <a:p>
                      <a:pPr marL="212090" marR="204470" algn="ctr">
                        <a:lnSpc>
                          <a:spcPts val="1090"/>
                        </a:lnSpc>
                        <a:spcAft>
                          <a:spcPts val="0"/>
                        </a:spcAft>
                      </a:pPr>
                      <a:endParaRPr lang="en-US" sz="1800" b="1" dirty="0">
                        <a:effectLst/>
                        <a:latin typeface="Arial MT"/>
                        <a:ea typeface="Arial MT"/>
                        <a:cs typeface="Arial MT"/>
                      </a:endParaRPr>
                    </a:p>
                    <a:p>
                      <a:pPr marL="212090" marR="204470" algn="ctr">
                        <a:lnSpc>
                          <a:spcPts val="1090"/>
                        </a:lnSpc>
                        <a:spcAft>
                          <a:spcPts val="0"/>
                        </a:spcAft>
                      </a:pPr>
                      <a:r>
                        <a:rPr lang="en-US" sz="1800" b="1" dirty="0">
                          <a:effectLst/>
                          <a:latin typeface="Arial MT"/>
                          <a:ea typeface="Arial MT"/>
                          <a:cs typeface="Arial MT"/>
                        </a:rPr>
                        <a:t>103500</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a:noFill/>
                    </a:lnB>
                    <a:noFill/>
                  </a:tcPr>
                </a:tc>
                <a:extLst>
                  <a:ext uri="{0D108BD9-81ED-4DB2-BD59-A6C34878D82A}">
                    <a16:rowId xmlns:a16="http://schemas.microsoft.com/office/drawing/2014/main" val="1694227020"/>
                  </a:ext>
                </a:extLst>
              </a:tr>
              <a:tr h="261443">
                <a:tc>
                  <a:txBody>
                    <a:bodyPr/>
                    <a:lstStyle/>
                    <a:p>
                      <a:pPr marL="5080" algn="ctr">
                        <a:lnSpc>
                          <a:spcPts val="1200"/>
                        </a:lnSpc>
                      </a:pPr>
                      <a:r>
                        <a:rPr lang="en-US" sz="1800" b="1" dirty="0">
                          <a:effectLst/>
                          <a:latin typeface="Arial MT"/>
                          <a:ea typeface="Arial MT"/>
                          <a:cs typeface="Arial MT"/>
                        </a:rPr>
                        <a:t>+</a:t>
                      </a:r>
                      <a:endParaRPr lang="en-US" sz="1800" dirty="0">
                        <a:effectLs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a:noFill/>
                    </a:lnT>
                    <a:lnB>
                      <a:noFill/>
                    </a:lnB>
                    <a:noFill/>
                  </a:tcPr>
                </a:tc>
                <a:tc>
                  <a:txBody>
                    <a:bodyPr/>
                    <a:lstStyle/>
                    <a:p>
                      <a:pPr algn="l"/>
                      <a:r>
                        <a:rPr lang="en-US" sz="1800">
                          <a:effectLst/>
                          <a:latin typeface="Times New Roman" panose="02020603050405020304" pitchFamily="18" charset="0"/>
                          <a:ea typeface="Arial MT"/>
                          <a:cs typeface="Arial MT"/>
                        </a:rPr>
                        <a:t> </a:t>
                      </a:r>
                      <a:endParaRPr lang="en-US" sz="1800">
                        <a:effectLs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a:noFill/>
                    </a:lnT>
                    <a:lnB>
                      <a:noFill/>
                    </a:lnB>
                    <a:noFill/>
                  </a:tcPr>
                </a:tc>
                <a:tc>
                  <a:txBody>
                    <a:bodyPr/>
                    <a:lstStyle/>
                    <a:p>
                      <a:pPr algn="l"/>
                      <a:r>
                        <a:rPr lang="en-US" sz="1800">
                          <a:effectLst/>
                          <a:latin typeface="Times New Roman" panose="02020603050405020304" pitchFamily="18" charset="0"/>
                          <a:ea typeface="Arial MT"/>
                          <a:cs typeface="Arial MT"/>
                        </a:rPr>
                        <a:t> </a:t>
                      </a:r>
                      <a:endParaRPr lang="en-US" sz="1800">
                        <a:effectLs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a:noFill/>
                    </a:lnT>
                    <a:lnB>
                      <a:noFill/>
                    </a:lnB>
                    <a:noFill/>
                  </a:tcPr>
                </a:tc>
                <a:tc>
                  <a:txBody>
                    <a:bodyPr/>
                    <a:lstStyle/>
                    <a:p>
                      <a:pPr algn="l"/>
                      <a:r>
                        <a:rPr lang="en-US" sz="1800">
                          <a:effectLst/>
                          <a:latin typeface="Times New Roman" panose="02020603050405020304" pitchFamily="18" charset="0"/>
                          <a:ea typeface="Arial MT"/>
                          <a:cs typeface="Arial MT"/>
                        </a:rPr>
                        <a:t> </a:t>
                      </a:r>
                      <a:endParaRPr lang="en-US" sz="1800">
                        <a:effectLs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a:noFill/>
                    </a:lnT>
                    <a:lnB>
                      <a:noFill/>
                    </a:lnB>
                    <a:noFill/>
                  </a:tcPr>
                </a:tc>
                <a:tc>
                  <a:txBody>
                    <a:bodyPr/>
                    <a:lstStyle/>
                    <a:p>
                      <a:pPr algn="l"/>
                      <a:r>
                        <a:rPr lang="en-US" sz="1800">
                          <a:effectLst/>
                          <a:latin typeface="Times New Roman" panose="02020603050405020304" pitchFamily="18" charset="0"/>
                          <a:ea typeface="Arial MT"/>
                          <a:cs typeface="Arial MT"/>
                        </a:rPr>
                        <a:t> </a:t>
                      </a:r>
                      <a:endParaRPr lang="en-US" sz="1800">
                        <a:effectLs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a:noFill/>
                    </a:lnT>
                    <a:lnB>
                      <a:noFill/>
                    </a:lnB>
                    <a:noFill/>
                  </a:tcPr>
                </a:tc>
                <a:extLst>
                  <a:ext uri="{0D108BD9-81ED-4DB2-BD59-A6C34878D82A}">
                    <a16:rowId xmlns:a16="http://schemas.microsoft.com/office/drawing/2014/main" val="868463232"/>
                  </a:ext>
                </a:extLst>
              </a:tr>
              <a:tr h="406118">
                <a:tc>
                  <a:txBody>
                    <a:bodyPr/>
                    <a:lstStyle/>
                    <a:p>
                      <a:pPr marL="67945" algn="l">
                        <a:spcBef>
                          <a:spcPts val="550"/>
                        </a:spcBef>
                        <a:spcAft>
                          <a:spcPts val="0"/>
                        </a:spcAft>
                      </a:pPr>
                      <a:r>
                        <a:rPr lang="en-US" sz="1800" b="1" dirty="0">
                          <a:effectLst/>
                          <a:latin typeface="Arial MT"/>
                          <a:ea typeface="Arial MT"/>
                          <a:cs typeface="Arial MT"/>
                        </a:rPr>
                        <a:t>Ending</a:t>
                      </a:r>
                      <a:r>
                        <a:rPr lang="en-US" sz="1800" b="1" spc="10" dirty="0">
                          <a:effectLst/>
                          <a:latin typeface="Arial MT"/>
                          <a:ea typeface="Arial MT"/>
                          <a:cs typeface="Arial MT"/>
                        </a:rPr>
                        <a:t> </a:t>
                      </a:r>
                      <a:r>
                        <a:rPr lang="en-US" sz="1800" b="1" dirty="0">
                          <a:effectLst/>
                          <a:latin typeface="Arial MT"/>
                          <a:ea typeface="Arial MT"/>
                          <a:cs typeface="Arial MT"/>
                        </a:rPr>
                        <a:t>F.G.</a:t>
                      </a:r>
                      <a:r>
                        <a:rPr lang="en-US" sz="1800" b="1" spc="10" dirty="0">
                          <a:effectLst/>
                          <a:latin typeface="Arial MT"/>
                          <a:ea typeface="Arial MT"/>
                          <a:cs typeface="Arial MT"/>
                        </a:rPr>
                        <a:t> </a:t>
                      </a:r>
                      <a:r>
                        <a:rPr lang="en-US" sz="1800" b="1" dirty="0">
                          <a:effectLst/>
                          <a:latin typeface="Arial MT"/>
                          <a:ea typeface="Arial MT"/>
                          <a:cs typeface="Arial MT"/>
                        </a:rPr>
                        <a:t>Inventory</a:t>
                      </a:r>
                      <a:endParaRPr lang="en-US" sz="1800" dirty="0">
                        <a:effectLs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a:noFill/>
                    </a:lnT>
                    <a:lnB>
                      <a:noFill/>
                    </a:lnB>
                    <a:noFill/>
                  </a:tcPr>
                </a:tc>
                <a:tc>
                  <a:txBody>
                    <a:bodyPr/>
                    <a:lstStyle/>
                    <a:p>
                      <a:pPr marL="214630" marR="207010" algn="ctr">
                        <a:spcBef>
                          <a:spcPts val="790"/>
                        </a:spcBef>
                        <a:spcAft>
                          <a:spcPts val="0"/>
                        </a:spcAft>
                      </a:pPr>
                      <a:r>
                        <a:rPr lang="en-US" sz="1800" dirty="0">
                          <a:effectLst/>
                          <a:latin typeface="Arial MT"/>
                          <a:ea typeface="Arial MT"/>
                          <a:cs typeface="Arial MT"/>
                        </a:rPr>
                        <a:t>--</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a:noFill/>
                    </a:lnT>
                    <a:lnB>
                      <a:noFill/>
                    </a:lnB>
                    <a:noFill/>
                  </a:tcPr>
                </a:tc>
                <a:tc>
                  <a:txBody>
                    <a:bodyPr/>
                    <a:lstStyle/>
                    <a:p>
                      <a:pPr marL="212090" marR="205105" algn="ctr">
                        <a:spcBef>
                          <a:spcPts val="790"/>
                        </a:spcBef>
                        <a:spcAft>
                          <a:spcPts val="0"/>
                        </a:spcAft>
                      </a:pPr>
                      <a:r>
                        <a:rPr lang="en-US" sz="1800">
                          <a:effectLst/>
                          <a:latin typeface="Arial MT"/>
                          <a:ea typeface="Arial MT"/>
                          <a:cs typeface="Arial MT"/>
                        </a:rPr>
                        <a:t>--</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a:noFill/>
                    </a:lnT>
                    <a:lnB>
                      <a:noFill/>
                    </a:lnB>
                    <a:noFill/>
                  </a:tcPr>
                </a:tc>
                <a:tc>
                  <a:txBody>
                    <a:bodyPr/>
                    <a:lstStyle/>
                    <a:p>
                      <a:pPr marL="213995" marR="207645" algn="ctr">
                        <a:spcBef>
                          <a:spcPts val="790"/>
                        </a:spcBef>
                        <a:spcAft>
                          <a:spcPts val="0"/>
                        </a:spcAft>
                      </a:pPr>
                      <a:r>
                        <a:rPr lang="en-US" sz="1800">
                          <a:effectLst/>
                          <a:latin typeface="Arial MT"/>
                          <a:ea typeface="Arial MT"/>
                          <a:cs typeface="Arial MT"/>
                        </a:rPr>
                        <a:t>--</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a:noFill/>
                    </a:lnT>
                    <a:lnB>
                      <a:noFill/>
                    </a:lnB>
                    <a:noFill/>
                  </a:tcPr>
                </a:tc>
                <a:tc>
                  <a:txBody>
                    <a:bodyPr/>
                    <a:lstStyle/>
                    <a:p>
                      <a:pPr marL="212090" marR="204470" algn="ctr">
                        <a:spcBef>
                          <a:spcPts val="790"/>
                        </a:spcBef>
                        <a:spcAft>
                          <a:spcPts val="0"/>
                        </a:spcAft>
                      </a:pPr>
                      <a:r>
                        <a:rPr lang="en-US" sz="1800">
                          <a:effectLst/>
                          <a:latin typeface="Arial MT"/>
                          <a:ea typeface="Arial MT"/>
                          <a:cs typeface="Arial MT"/>
                        </a:rPr>
                        <a:t>--</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a:noFill/>
                    </a:lnT>
                    <a:lnB>
                      <a:noFill/>
                    </a:lnB>
                    <a:noFill/>
                  </a:tcPr>
                </a:tc>
                <a:extLst>
                  <a:ext uri="{0D108BD9-81ED-4DB2-BD59-A6C34878D82A}">
                    <a16:rowId xmlns:a16="http://schemas.microsoft.com/office/drawing/2014/main" val="3097823388"/>
                  </a:ext>
                </a:extLst>
              </a:tr>
              <a:tr h="470817">
                <a:tc>
                  <a:txBody>
                    <a:bodyPr/>
                    <a:lstStyle/>
                    <a:p>
                      <a:pPr marL="67945" algn="l">
                        <a:spcBef>
                          <a:spcPts val="675"/>
                        </a:spcBef>
                        <a:spcAft>
                          <a:spcPts val="0"/>
                        </a:spcAft>
                      </a:pPr>
                      <a:r>
                        <a:rPr lang="en-US" sz="1800" b="1" dirty="0">
                          <a:effectLst/>
                          <a:latin typeface="Arial MT"/>
                          <a:ea typeface="Arial MT"/>
                          <a:cs typeface="Arial MT"/>
                        </a:rPr>
                        <a:t>Beginning</a:t>
                      </a:r>
                      <a:r>
                        <a:rPr lang="en-US" sz="1800" b="1" spc="10" dirty="0">
                          <a:effectLst/>
                          <a:latin typeface="Arial MT"/>
                          <a:ea typeface="Arial MT"/>
                          <a:cs typeface="Arial MT"/>
                        </a:rPr>
                        <a:t> </a:t>
                      </a:r>
                      <a:r>
                        <a:rPr lang="en-US" sz="1800" b="1" dirty="0">
                          <a:effectLst/>
                          <a:latin typeface="Arial MT"/>
                          <a:ea typeface="Arial MT"/>
                          <a:cs typeface="Arial MT"/>
                        </a:rPr>
                        <a:t>F.G.</a:t>
                      </a:r>
                      <a:r>
                        <a:rPr lang="en-US" sz="1800" b="1" spc="10" dirty="0">
                          <a:effectLst/>
                          <a:latin typeface="Arial MT"/>
                          <a:ea typeface="Arial MT"/>
                          <a:cs typeface="Arial MT"/>
                        </a:rPr>
                        <a:t> </a:t>
                      </a:r>
                      <a:r>
                        <a:rPr lang="en-US" sz="1800" b="1" dirty="0">
                          <a:effectLst/>
                          <a:latin typeface="Arial MT"/>
                          <a:ea typeface="Arial MT"/>
                          <a:cs typeface="Arial MT"/>
                        </a:rPr>
                        <a:t>Inventory</a:t>
                      </a:r>
                      <a:endParaRPr lang="en-US" sz="1800" dirty="0">
                        <a:effectLs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a:noFill/>
                    </a:lnT>
                    <a:lnB w="12700" cap="flat" cmpd="sng" algn="ctr">
                      <a:solidFill>
                        <a:srgbClr val="000000"/>
                      </a:solidFill>
                      <a:prstDash val="dash"/>
                      <a:round/>
                      <a:headEnd type="none" w="med" len="med"/>
                      <a:tailEnd type="none" w="med" len="med"/>
                    </a:lnB>
                    <a:noFill/>
                  </a:tcPr>
                </a:tc>
                <a:tc>
                  <a:txBody>
                    <a:bodyPr/>
                    <a:lstStyle/>
                    <a:p>
                      <a:pPr marL="214630" marR="208915" algn="ctr">
                        <a:spcAft>
                          <a:spcPts val="0"/>
                        </a:spcAft>
                      </a:pPr>
                      <a:r>
                        <a:rPr lang="en-US" sz="1800" dirty="0">
                          <a:effectLst/>
                          <a:latin typeface="Arial MT"/>
                          <a:ea typeface="Arial MT"/>
                          <a:cs typeface="Arial MT"/>
                        </a:rPr>
                        <a:t>(-)</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a:noFill/>
                    </a:lnT>
                    <a:lnB w="12700" cap="flat" cmpd="sng" algn="ctr">
                      <a:solidFill>
                        <a:srgbClr val="000000"/>
                      </a:solidFill>
                      <a:prstDash val="dash"/>
                      <a:round/>
                      <a:headEnd type="none" w="med" len="med"/>
                      <a:tailEnd type="none" w="med" len="med"/>
                    </a:lnB>
                    <a:noFill/>
                  </a:tcPr>
                </a:tc>
                <a:tc>
                  <a:txBody>
                    <a:bodyPr/>
                    <a:lstStyle/>
                    <a:p>
                      <a:pPr marL="213360" marR="205105" algn="ctr">
                        <a:spcAft>
                          <a:spcPts val="0"/>
                        </a:spcAft>
                      </a:pPr>
                      <a:r>
                        <a:rPr lang="en-US" sz="1800" dirty="0">
                          <a:effectLst/>
                          <a:latin typeface="Arial MT"/>
                          <a:ea typeface="Arial MT"/>
                          <a:cs typeface="Arial MT"/>
                        </a:rPr>
                        <a:t>(-)</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a:noFill/>
                    </a:lnT>
                    <a:lnB w="12700" cap="flat" cmpd="sng" algn="ctr">
                      <a:solidFill>
                        <a:srgbClr val="000000"/>
                      </a:solidFill>
                      <a:prstDash val="dash"/>
                      <a:round/>
                      <a:headEnd type="none" w="med" len="med"/>
                      <a:tailEnd type="none" w="med" len="med"/>
                    </a:lnB>
                    <a:noFill/>
                  </a:tcPr>
                </a:tc>
                <a:tc>
                  <a:txBody>
                    <a:bodyPr/>
                    <a:lstStyle/>
                    <a:p>
                      <a:pPr algn="l">
                        <a:spcBef>
                          <a:spcPts val="10"/>
                        </a:spcBef>
                      </a:pPr>
                      <a:r>
                        <a:rPr lang="en-US" sz="1800" b="1" dirty="0">
                          <a:effectLst/>
                          <a:latin typeface="Arial" panose="020B0604020202020204" pitchFamily="34" charset="0"/>
                          <a:ea typeface="Arial MT"/>
                          <a:cs typeface="Arial MT"/>
                        </a:rPr>
                        <a:t>      </a:t>
                      </a:r>
                      <a:r>
                        <a:rPr lang="en-US" sz="1800" dirty="0">
                          <a:effectLst/>
                          <a:latin typeface="Arial MT"/>
                          <a:ea typeface="Arial MT"/>
                          <a:cs typeface="Arial MT"/>
                        </a:rPr>
                        <a:t>(-)</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a:noFill/>
                    </a:lnT>
                    <a:lnB w="12700" cap="flat" cmpd="sng" algn="ctr">
                      <a:solidFill>
                        <a:srgbClr val="000000"/>
                      </a:solidFill>
                      <a:prstDash val="dash"/>
                      <a:round/>
                      <a:headEnd type="none" w="med" len="med"/>
                      <a:tailEnd type="none" w="med" len="med"/>
                    </a:lnB>
                    <a:noFill/>
                  </a:tcPr>
                </a:tc>
                <a:tc>
                  <a:txBody>
                    <a:bodyPr/>
                    <a:lstStyle/>
                    <a:p>
                      <a:pPr algn="l">
                        <a:spcBef>
                          <a:spcPts val="10"/>
                        </a:spcBef>
                      </a:pPr>
                      <a:r>
                        <a:rPr lang="en-US" sz="1800" b="1" dirty="0">
                          <a:effectLst/>
                          <a:latin typeface="Arial" panose="020B0604020202020204" pitchFamily="34" charset="0"/>
                          <a:ea typeface="Arial MT"/>
                          <a:cs typeface="Arial MT"/>
                        </a:rPr>
                        <a:t>       </a:t>
                      </a:r>
                      <a:r>
                        <a:rPr lang="en-US" sz="1800" dirty="0">
                          <a:effectLst/>
                          <a:latin typeface="Arial MT"/>
                          <a:ea typeface="Arial MT"/>
                          <a:cs typeface="Arial MT"/>
                        </a:rPr>
                        <a:t>(-)</a:t>
                      </a: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a:noFill/>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2795323857"/>
                  </a:ext>
                </a:extLst>
              </a:tr>
              <a:tr h="175520">
                <a:tc>
                  <a:txBody>
                    <a:bodyPr/>
                    <a:lstStyle/>
                    <a:p>
                      <a:pPr marL="67945" algn="l">
                        <a:lnSpc>
                          <a:spcPts val="1100"/>
                        </a:lnSpc>
                      </a:pPr>
                      <a:r>
                        <a:rPr lang="en-US" sz="1800" b="1" dirty="0">
                          <a:solidFill>
                            <a:srgbClr val="000000"/>
                          </a:solidFill>
                          <a:effectLst/>
                          <a:highlight>
                            <a:srgbClr val="FFFF00"/>
                          </a:highlight>
                          <a:latin typeface="Arial" panose="020B0604020202020204" pitchFamily="34" charset="0"/>
                          <a:ea typeface="Arial MT"/>
                          <a:cs typeface="Arial MT"/>
                        </a:rPr>
                        <a:t>Production units</a:t>
                      </a:r>
                      <a:endParaRPr lang="en-US" sz="1800" dirty="0">
                        <a:effectLst/>
                        <a:highlight>
                          <a:srgbClr val="FFFF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solidFill>
                      <a:srgbClr val="FFFF00"/>
                    </a:solidFill>
                  </a:tcPr>
                </a:tc>
                <a:tc>
                  <a:txBody>
                    <a:bodyPr/>
                    <a:lstStyle/>
                    <a:p>
                      <a:pPr marL="33020" algn="l">
                        <a:lnSpc>
                          <a:spcPts val="1100"/>
                        </a:lnSpc>
                        <a:tabLst>
                          <a:tab pos="234315" algn="l"/>
                        </a:tabLst>
                      </a:pPr>
                      <a:r>
                        <a:rPr lang="en-US" sz="1800" b="1" u="dotted">
                          <a:solidFill>
                            <a:srgbClr val="000000"/>
                          </a:solidFill>
                          <a:effectLst/>
                          <a:highlight>
                            <a:srgbClr val="FFFF00"/>
                          </a:highlight>
                          <a:latin typeface="Arial MT"/>
                          <a:ea typeface="Arial MT"/>
                          <a:cs typeface="Arial MT"/>
                        </a:rPr>
                        <a:t> 	121000 </a:t>
                      </a:r>
                      <a:r>
                        <a:rPr lang="en-US" sz="1800" b="1" u="dotted" spc="130">
                          <a:solidFill>
                            <a:srgbClr val="000000"/>
                          </a:solidFill>
                          <a:effectLst/>
                          <a:highlight>
                            <a:srgbClr val="FFFF00"/>
                          </a:highlight>
                          <a:latin typeface="Arial MT"/>
                          <a:ea typeface="Arial MT"/>
                          <a:cs typeface="Arial MT"/>
                        </a:rPr>
                        <a:t> </a:t>
                      </a:r>
                      <a:endParaRPr lang="en-US" sz="1800">
                        <a:effectLst/>
                        <a:highlight>
                          <a:srgbClr val="FFFF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a:noFill/>
                    </a:lnB>
                    <a:solidFill>
                      <a:srgbClr val="FFFF00"/>
                    </a:solidFill>
                  </a:tcPr>
                </a:tc>
                <a:tc>
                  <a:txBody>
                    <a:bodyPr/>
                    <a:lstStyle/>
                    <a:p>
                      <a:pPr marL="212090" marR="205105" algn="ctr">
                        <a:lnSpc>
                          <a:spcPts val="1100"/>
                        </a:lnSpc>
                        <a:spcAft>
                          <a:spcPts val="0"/>
                        </a:spcAft>
                      </a:pPr>
                      <a:r>
                        <a:rPr lang="en-US" sz="1800" b="1">
                          <a:solidFill>
                            <a:srgbClr val="000000"/>
                          </a:solidFill>
                          <a:effectLst/>
                          <a:highlight>
                            <a:srgbClr val="FFFF00"/>
                          </a:highlight>
                          <a:latin typeface="Arial MT"/>
                          <a:ea typeface="Arial MT"/>
                          <a:cs typeface="Arial MT"/>
                        </a:rPr>
                        <a:t>142000</a:t>
                      </a:r>
                      <a:endParaRPr lang="en-US" sz="1800">
                        <a:effectLst/>
                        <a:highlight>
                          <a:srgbClr val="FFFF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solidFill>
                      <a:srgbClr val="FFFF00"/>
                    </a:solidFill>
                  </a:tcPr>
                </a:tc>
                <a:tc>
                  <a:txBody>
                    <a:bodyPr/>
                    <a:lstStyle/>
                    <a:p>
                      <a:pPr marL="212725" marR="208280" algn="ctr">
                        <a:lnSpc>
                          <a:spcPts val="1100"/>
                        </a:lnSpc>
                        <a:spcAft>
                          <a:spcPts val="0"/>
                        </a:spcAft>
                      </a:pPr>
                      <a:r>
                        <a:rPr lang="en-US" sz="1800" b="1" dirty="0">
                          <a:solidFill>
                            <a:srgbClr val="000000"/>
                          </a:solidFill>
                          <a:effectLst/>
                          <a:highlight>
                            <a:srgbClr val="FFFF00"/>
                          </a:highlight>
                          <a:latin typeface="Arial MT"/>
                          <a:ea typeface="Arial MT"/>
                          <a:cs typeface="Arial MT"/>
                        </a:rPr>
                        <a:t>89000</a:t>
                      </a:r>
                      <a:endParaRPr lang="en-US" sz="1800" dirty="0">
                        <a:effectLst/>
                        <a:highlight>
                          <a:srgbClr val="FFFF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solidFill>
                      <a:srgbClr val="FFFF00"/>
                    </a:solidFill>
                  </a:tcPr>
                </a:tc>
                <a:tc>
                  <a:txBody>
                    <a:bodyPr/>
                    <a:lstStyle/>
                    <a:p>
                      <a:pPr marL="212090" marR="204470" algn="ctr">
                        <a:lnSpc>
                          <a:spcPts val="1100"/>
                        </a:lnSpc>
                        <a:spcAft>
                          <a:spcPts val="0"/>
                        </a:spcAft>
                      </a:pPr>
                      <a:r>
                        <a:rPr lang="en-US" sz="1800" b="1" dirty="0">
                          <a:solidFill>
                            <a:srgbClr val="000000"/>
                          </a:solidFill>
                          <a:effectLst/>
                          <a:highlight>
                            <a:srgbClr val="FFFF00"/>
                          </a:highlight>
                          <a:latin typeface="Arial MT"/>
                          <a:ea typeface="Arial MT"/>
                          <a:cs typeface="Arial MT"/>
                        </a:rPr>
                        <a:t>103500</a:t>
                      </a:r>
                      <a:endParaRPr lang="en-US" sz="1800" dirty="0">
                        <a:effectLst/>
                        <a:highlight>
                          <a:srgbClr val="FFFF00"/>
                        </a:highlight>
                        <a:latin typeface="Arial MT"/>
                        <a:ea typeface="Arial MT"/>
                        <a:cs typeface="Arial MT"/>
                      </a:endParaRPr>
                    </a:p>
                  </a:txBody>
                  <a:tcPr marL="0" marR="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solidFill>
                      <a:srgbClr val="FFFF00"/>
                    </a:solidFill>
                  </a:tcPr>
                </a:tc>
                <a:extLst>
                  <a:ext uri="{0D108BD9-81ED-4DB2-BD59-A6C34878D82A}">
                    <a16:rowId xmlns:a16="http://schemas.microsoft.com/office/drawing/2014/main" val="2743211833"/>
                  </a:ext>
                </a:extLst>
              </a:tr>
            </a:tbl>
          </a:graphicData>
        </a:graphic>
      </p:graphicFrame>
      <p:graphicFrame>
        <p:nvGraphicFramePr>
          <p:cNvPr id="8" name="Table 7">
            <a:extLst>
              <a:ext uri="{FF2B5EF4-FFF2-40B4-BE49-F238E27FC236}">
                <a16:creationId xmlns:a16="http://schemas.microsoft.com/office/drawing/2014/main" id="{E5100775-FF80-DA9D-5CEC-93B04884E26B}"/>
              </a:ext>
            </a:extLst>
          </p:cNvPr>
          <p:cNvGraphicFramePr>
            <a:graphicFrameLocks noGrp="1"/>
          </p:cNvGraphicFramePr>
          <p:nvPr>
            <p:extLst>
              <p:ext uri="{D42A27DB-BD31-4B8C-83A1-F6EECF244321}">
                <p14:modId xmlns:p14="http://schemas.microsoft.com/office/powerpoint/2010/main" val="3274753605"/>
              </p:ext>
            </p:extLst>
          </p:nvPr>
        </p:nvGraphicFramePr>
        <p:xfrm>
          <a:off x="376555" y="3352800"/>
          <a:ext cx="8081645" cy="3294235"/>
        </p:xfrm>
        <a:graphic>
          <a:graphicData uri="http://schemas.openxmlformats.org/drawingml/2006/table">
            <a:tbl>
              <a:tblPr firstRow="1" firstCol="1" lastRow="1" lastCol="1" bandRow="1" bandCol="1"/>
              <a:tblGrid>
                <a:gridCol w="3777697">
                  <a:extLst>
                    <a:ext uri="{9D8B030D-6E8A-4147-A177-3AD203B41FA5}">
                      <a16:colId xmlns:a16="http://schemas.microsoft.com/office/drawing/2014/main" val="1836435759"/>
                    </a:ext>
                  </a:extLst>
                </a:gridCol>
                <a:gridCol w="1101551">
                  <a:extLst>
                    <a:ext uri="{9D8B030D-6E8A-4147-A177-3AD203B41FA5}">
                      <a16:colId xmlns:a16="http://schemas.microsoft.com/office/drawing/2014/main" val="3794724678"/>
                    </a:ext>
                  </a:extLst>
                </a:gridCol>
                <a:gridCol w="1137300">
                  <a:extLst>
                    <a:ext uri="{9D8B030D-6E8A-4147-A177-3AD203B41FA5}">
                      <a16:colId xmlns:a16="http://schemas.microsoft.com/office/drawing/2014/main" val="3155549553"/>
                    </a:ext>
                  </a:extLst>
                </a:gridCol>
                <a:gridCol w="1031717">
                  <a:extLst>
                    <a:ext uri="{9D8B030D-6E8A-4147-A177-3AD203B41FA5}">
                      <a16:colId xmlns:a16="http://schemas.microsoft.com/office/drawing/2014/main" val="813779138"/>
                    </a:ext>
                  </a:extLst>
                </a:gridCol>
                <a:gridCol w="1033380">
                  <a:extLst>
                    <a:ext uri="{9D8B030D-6E8A-4147-A177-3AD203B41FA5}">
                      <a16:colId xmlns:a16="http://schemas.microsoft.com/office/drawing/2014/main" val="3813437740"/>
                    </a:ext>
                  </a:extLst>
                </a:gridCol>
              </a:tblGrid>
              <a:tr h="330690">
                <a:tc>
                  <a:txBody>
                    <a:bodyPr/>
                    <a:lstStyle/>
                    <a:p>
                      <a:pPr algn="l"/>
                      <a:r>
                        <a:rPr lang="en-US" sz="900" b="1" dirty="0">
                          <a:effectLst/>
                          <a:highlight>
                            <a:srgbClr val="C00000"/>
                          </a:highlight>
                          <a:latin typeface="Times New Roman" panose="02020603050405020304" pitchFamily="18" charset="0"/>
                          <a:ea typeface="Arial MT"/>
                          <a:cs typeface="Arial MT"/>
                        </a:rPr>
                        <a:t> ,</a:t>
                      </a:r>
                      <a:endParaRPr lang="en-US" sz="1100" dirty="0">
                        <a:effectLst/>
                        <a:highlight>
                          <a:srgbClr val="C00000"/>
                        </a:highlight>
                        <a:latin typeface="Arial MT"/>
                        <a:ea typeface="Arial MT"/>
                        <a:cs typeface="Arial MT"/>
                      </a:endParaRP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304800" marR="287655" algn="ctr">
                        <a:lnSpc>
                          <a:spcPts val="1165"/>
                        </a:lnSpc>
                        <a:spcBef>
                          <a:spcPts val="30"/>
                        </a:spcBef>
                        <a:spcAft>
                          <a:spcPts val="0"/>
                        </a:spcAft>
                      </a:pPr>
                      <a:endParaRPr lang="en-US" sz="1600" b="1" dirty="0">
                        <a:solidFill>
                          <a:srgbClr val="FFFFFF"/>
                        </a:solidFill>
                        <a:effectLst/>
                        <a:highlight>
                          <a:srgbClr val="C00000"/>
                        </a:highlight>
                        <a:latin typeface="Arial MT"/>
                        <a:ea typeface="Arial MT"/>
                        <a:cs typeface="Arial MT"/>
                      </a:endParaRPr>
                    </a:p>
                    <a:p>
                      <a:pPr marL="304800" marR="287655" algn="ctr">
                        <a:lnSpc>
                          <a:spcPts val="1165"/>
                        </a:lnSpc>
                        <a:spcBef>
                          <a:spcPts val="30"/>
                        </a:spcBef>
                        <a:spcAft>
                          <a:spcPts val="0"/>
                        </a:spcAft>
                      </a:pPr>
                      <a:r>
                        <a:rPr lang="en-US" sz="1600" b="1" dirty="0">
                          <a:solidFill>
                            <a:srgbClr val="FFFFFF"/>
                          </a:solidFill>
                          <a:effectLst/>
                          <a:highlight>
                            <a:srgbClr val="C00000"/>
                          </a:highlight>
                          <a:latin typeface="Arial MT"/>
                          <a:ea typeface="Arial MT"/>
                          <a:cs typeface="Arial MT"/>
                        </a:rPr>
                        <a:t>Q1</a:t>
                      </a:r>
                      <a:endParaRPr lang="en-US" sz="16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45085" marR="27305" algn="ctr">
                        <a:lnSpc>
                          <a:spcPts val="1165"/>
                        </a:lnSpc>
                        <a:spcBef>
                          <a:spcPts val="30"/>
                        </a:spcBef>
                        <a:spcAft>
                          <a:spcPts val="0"/>
                        </a:spcAft>
                      </a:pPr>
                      <a:endParaRPr lang="en-US" sz="1600" b="1" dirty="0">
                        <a:solidFill>
                          <a:srgbClr val="FFFFFF"/>
                        </a:solidFill>
                        <a:effectLst/>
                        <a:highlight>
                          <a:srgbClr val="C00000"/>
                        </a:highlight>
                        <a:latin typeface="Arial MT"/>
                        <a:ea typeface="Arial MT"/>
                        <a:cs typeface="Arial MT"/>
                      </a:endParaRPr>
                    </a:p>
                    <a:p>
                      <a:pPr marL="45085" marR="27305" algn="ctr">
                        <a:lnSpc>
                          <a:spcPts val="1165"/>
                        </a:lnSpc>
                        <a:spcBef>
                          <a:spcPts val="30"/>
                        </a:spcBef>
                        <a:spcAft>
                          <a:spcPts val="0"/>
                        </a:spcAft>
                      </a:pPr>
                      <a:r>
                        <a:rPr lang="en-US" sz="1600" b="1" dirty="0">
                          <a:solidFill>
                            <a:srgbClr val="FFFFFF"/>
                          </a:solidFill>
                          <a:effectLst/>
                          <a:highlight>
                            <a:srgbClr val="C00000"/>
                          </a:highlight>
                          <a:latin typeface="Arial MT"/>
                          <a:ea typeface="Arial MT"/>
                          <a:cs typeface="Arial MT"/>
                        </a:rPr>
                        <a:t>Q2</a:t>
                      </a:r>
                      <a:endParaRPr lang="en-US" sz="16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134620" marR="115570" algn="ctr">
                        <a:lnSpc>
                          <a:spcPts val="1165"/>
                        </a:lnSpc>
                        <a:spcBef>
                          <a:spcPts val="30"/>
                        </a:spcBef>
                        <a:spcAft>
                          <a:spcPts val="0"/>
                        </a:spcAft>
                      </a:pPr>
                      <a:endParaRPr lang="en-US" sz="1600" b="1" dirty="0">
                        <a:solidFill>
                          <a:srgbClr val="FFFFFF"/>
                        </a:solidFill>
                        <a:effectLst/>
                        <a:highlight>
                          <a:srgbClr val="C00000"/>
                        </a:highlight>
                        <a:latin typeface="Arial MT"/>
                        <a:ea typeface="Arial MT"/>
                        <a:cs typeface="Arial MT"/>
                      </a:endParaRPr>
                    </a:p>
                    <a:p>
                      <a:pPr marL="134620" marR="115570" algn="ctr">
                        <a:lnSpc>
                          <a:spcPts val="1165"/>
                        </a:lnSpc>
                        <a:spcBef>
                          <a:spcPts val="30"/>
                        </a:spcBef>
                        <a:spcAft>
                          <a:spcPts val="0"/>
                        </a:spcAft>
                      </a:pPr>
                      <a:r>
                        <a:rPr lang="en-US" sz="1600" b="1" dirty="0">
                          <a:solidFill>
                            <a:srgbClr val="FFFFFF"/>
                          </a:solidFill>
                          <a:effectLst/>
                          <a:highlight>
                            <a:srgbClr val="C00000"/>
                          </a:highlight>
                          <a:latin typeface="Arial MT"/>
                          <a:ea typeface="Arial MT"/>
                          <a:cs typeface="Arial MT"/>
                        </a:rPr>
                        <a:t>Q3</a:t>
                      </a:r>
                      <a:endParaRPr lang="en-US" sz="16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143510" marR="121920" algn="ctr">
                        <a:lnSpc>
                          <a:spcPts val="1165"/>
                        </a:lnSpc>
                        <a:spcBef>
                          <a:spcPts val="30"/>
                        </a:spcBef>
                        <a:spcAft>
                          <a:spcPts val="0"/>
                        </a:spcAft>
                      </a:pPr>
                      <a:endParaRPr lang="en-US" sz="1600" b="1" dirty="0">
                        <a:solidFill>
                          <a:srgbClr val="FFFFFF"/>
                        </a:solidFill>
                        <a:effectLst/>
                        <a:highlight>
                          <a:srgbClr val="C00000"/>
                        </a:highlight>
                        <a:latin typeface="Arial MT"/>
                        <a:ea typeface="Arial MT"/>
                        <a:cs typeface="Arial MT"/>
                      </a:endParaRPr>
                    </a:p>
                    <a:p>
                      <a:pPr marL="143510" marR="121920" algn="ctr">
                        <a:lnSpc>
                          <a:spcPts val="1165"/>
                        </a:lnSpc>
                        <a:spcBef>
                          <a:spcPts val="30"/>
                        </a:spcBef>
                        <a:spcAft>
                          <a:spcPts val="0"/>
                        </a:spcAft>
                      </a:pPr>
                      <a:r>
                        <a:rPr lang="en-US" sz="1600" b="1" dirty="0">
                          <a:solidFill>
                            <a:srgbClr val="FFFFFF"/>
                          </a:solidFill>
                          <a:effectLst/>
                          <a:highlight>
                            <a:srgbClr val="C00000"/>
                          </a:highlight>
                          <a:latin typeface="Arial MT"/>
                          <a:ea typeface="Arial MT"/>
                          <a:cs typeface="Arial MT"/>
                        </a:rPr>
                        <a:t>Q4</a:t>
                      </a:r>
                      <a:endParaRPr lang="en-US" sz="16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extLst>
                  <a:ext uri="{0D108BD9-81ED-4DB2-BD59-A6C34878D82A}">
                    <a16:rowId xmlns:a16="http://schemas.microsoft.com/office/drawing/2014/main" val="2847875491"/>
                  </a:ext>
                </a:extLst>
              </a:tr>
              <a:tr h="161925">
                <a:tc>
                  <a:txBody>
                    <a:bodyPr/>
                    <a:lstStyle/>
                    <a:p>
                      <a:pPr marL="62865" algn="l">
                        <a:lnSpc>
                          <a:spcPts val="1180"/>
                        </a:lnSpc>
                      </a:pPr>
                      <a:endParaRPr lang="en-US" sz="1600" dirty="0">
                        <a:effectLst/>
                        <a:latin typeface="Arial MT"/>
                        <a:ea typeface="Arial MT"/>
                        <a:cs typeface="Arial MT"/>
                      </a:endParaRPr>
                    </a:p>
                    <a:p>
                      <a:pPr marL="62865" algn="l">
                        <a:lnSpc>
                          <a:spcPts val="1180"/>
                        </a:lnSpc>
                      </a:pPr>
                      <a:r>
                        <a:rPr lang="en-US" sz="1600" b="1" dirty="0">
                          <a:effectLst/>
                          <a:latin typeface="Arial MT"/>
                          <a:ea typeface="Arial MT"/>
                          <a:cs typeface="Arial MT"/>
                        </a:rPr>
                        <a:t>Production</a:t>
                      </a:r>
                      <a:r>
                        <a:rPr lang="en-US" sz="1600" b="1" spc="-5" dirty="0">
                          <a:effectLst/>
                          <a:latin typeface="Arial MT"/>
                          <a:ea typeface="Arial MT"/>
                          <a:cs typeface="Arial MT"/>
                        </a:rPr>
                        <a:t> </a:t>
                      </a:r>
                      <a:r>
                        <a:rPr lang="en-US" sz="1600" b="1" dirty="0">
                          <a:effectLst/>
                          <a:latin typeface="Arial MT"/>
                          <a:ea typeface="Arial MT"/>
                          <a:cs typeface="Arial MT"/>
                        </a:rPr>
                        <a:t>Unit</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R="163830" algn="r">
                        <a:lnSpc>
                          <a:spcPts val="1180"/>
                        </a:lnSpc>
                      </a:pPr>
                      <a:endParaRPr lang="en-US" sz="1600" b="1" dirty="0">
                        <a:effectLst/>
                        <a:latin typeface="Arial MT"/>
                        <a:ea typeface="Arial MT"/>
                        <a:cs typeface="Arial MT"/>
                      </a:endParaRPr>
                    </a:p>
                    <a:p>
                      <a:pPr marR="163830" algn="r">
                        <a:lnSpc>
                          <a:spcPts val="1180"/>
                        </a:lnSpc>
                      </a:pPr>
                      <a:r>
                        <a:rPr lang="en-US" sz="1600" b="1" dirty="0">
                          <a:effectLst/>
                          <a:latin typeface="Arial MT"/>
                          <a:ea typeface="Arial MT"/>
                          <a:cs typeface="Arial MT"/>
                        </a:rPr>
                        <a:t>121000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42545" marR="27305" algn="ctr">
                        <a:lnSpc>
                          <a:spcPts val="1180"/>
                        </a:lnSpc>
                        <a:spcAft>
                          <a:spcPts val="0"/>
                        </a:spcAft>
                      </a:pPr>
                      <a:endParaRPr lang="en-US" sz="1600" b="1" dirty="0">
                        <a:effectLst/>
                        <a:latin typeface="Arial MT"/>
                        <a:ea typeface="Arial MT"/>
                        <a:cs typeface="Arial MT"/>
                      </a:endParaRPr>
                    </a:p>
                    <a:p>
                      <a:pPr marL="42545" marR="27305" algn="ctr">
                        <a:lnSpc>
                          <a:spcPts val="1180"/>
                        </a:lnSpc>
                        <a:spcAft>
                          <a:spcPts val="0"/>
                        </a:spcAft>
                      </a:pPr>
                      <a:r>
                        <a:rPr lang="en-US" sz="1600" b="1" dirty="0">
                          <a:effectLst/>
                          <a:latin typeface="Arial MT"/>
                          <a:ea typeface="Arial MT"/>
                          <a:cs typeface="Arial MT"/>
                        </a:rPr>
                        <a:t>142000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32080" marR="116840" algn="ctr">
                        <a:lnSpc>
                          <a:spcPts val="1180"/>
                        </a:lnSpc>
                        <a:spcAft>
                          <a:spcPts val="0"/>
                        </a:spcAft>
                      </a:pPr>
                      <a:endParaRPr lang="en-US" sz="1600" b="1" dirty="0">
                        <a:effectLst/>
                        <a:latin typeface="Arial MT"/>
                        <a:ea typeface="Arial MT"/>
                        <a:cs typeface="Arial MT"/>
                      </a:endParaRPr>
                    </a:p>
                    <a:p>
                      <a:pPr marL="132080" marR="116840" algn="ctr">
                        <a:lnSpc>
                          <a:spcPts val="1180"/>
                        </a:lnSpc>
                        <a:spcAft>
                          <a:spcPts val="0"/>
                        </a:spcAft>
                      </a:pPr>
                      <a:r>
                        <a:rPr lang="en-US" sz="1600" b="1" dirty="0">
                          <a:effectLst/>
                          <a:latin typeface="Arial MT"/>
                          <a:ea typeface="Arial MT"/>
                          <a:cs typeface="Arial MT"/>
                        </a:rPr>
                        <a:t>89000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43510" marR="124460" algn="ctr">
                        <a:lnSpc>
                          <a:spcPts val="1180"/>
                        </a:lnSpc>
                        <a:spcAft>
                          <a:spcPts val="0"/>
                        </a:spcAft>
                      </a:pPr>
                      <a:endParaRPr lang="en-US" sz="1600" b="1" dirty="0">
                        <a:effectLst/>
                        <a:latin typeface="Arial MT"/>
                        <a:ea typeface="Arial MT"/>
                        <a:cs typeface="Arial MT"/>
                      </a:endParaRPr>
                    </a:p>
                    <a:p>
                      <a:pPr marL="143510" marR="124460" algn="ctr">
                        <a:lnSpc>
                          <a:spcPts val="1180"/>
                        </a:lnSpc>
                        <a:spcAft>
                          <a:spcPts val="0"/>
                        </a:spcAft>
                      </a:pPr>
                      <a:r>
                        <a:rPr lang="en-US" sz="1600" b="1" dirty="0">
                          <a:effectLst/>
                          <a:latin typeface="Arial MT"/>
                          <a:ea typeface="Arial MT"/>
                          <a:cs typeface="Arial MT"/>
                        </a:rPr>
                        <a:t>103500</a:t>
                      </a: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1257066661"/>
                  </a:ext>
                </a:extLst>
              </a:tr>
              <a:tr h="160655">
                <a:tc>
                  <a:txBody>
                    <a:bodyPr/>
                    <a:lstStyle/>
                    <a:p>
                      <a:pPr marL="1337310" marR="1318895" algn="ctr">
                        <a:lnSpc>
                          <a:spcPts val="1165"/>
                        </a:lnSpc>
                        <a:spcAft>
                          <a:spcPts val="0"/>
                        </a:spcAft>
                      </a:pPr>
                      <a:r>
                        <a:rPr lang="en-US" sz="1600" dirty="0">
                          <a:effectLst/>
                          <a:latin typeface="Arial MT"/>
                          <a:ea typeface="Arial MT"/>
                          <a:cs typeface="Arial MT"/>
                        </a:rPr>
                        <a:t>(×)</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100">
                          <a:effectLst/>
                          <a:latin typeface="Times New Roman" panose="02020603050405020304" pitchFamily="18" charset="0"/>
                          <a:ea typeface="Arial MT"/>
                          <a:cs typeface="Arial MT"/>
                        </a:rPr>
                        <a:t> </a:t>
                      </a:r>
                      <a:endParaRPr lang="en-US" sz="16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100" dirty="0">
                          <a:effectLst/>
                          <a:latin typeface="Times New Roman" panose="02020603050405020304" pitchFamily="18" charset="0"/>
                          <a:ea typeface="Arial MT"/>
                          <a:cs typeface="Arial MT"/>
                        </a:rPr>
                        <a:t> </a:t>
                      </a:r>
                      <a:endParaRPr lang="en-US" sz="16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100">
                          <a:effectLst/>
                          <a:latin typeface="Times New Roman" panose="02020603050405020304" pitchFamily="18" charset="0"/>
                          <a:ea typeface="Arial MT"/>
                          <a:cs typeface="Arial MT"/>
                        </a:rPr>
                        <a:t> </a:t>
                      </a:r>
                      <a:endParaRPr lang="en-US" sz="16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100">
                          <a:effectLst/>
                          <a:latin typeface="Times New Roman" panose="02020603050405020304" pitchFamily="18" charset="0"/>
                          <a:ea typeface="Arial MT"/>
                          <a:cs typeface="Arial MT"/>
                        </a:rPr>
                        <a:t> </a:t>
                      </a:r>
                      <a:endParaRPr lang="en-US" sz="16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2239285133"/>
                  </a:ext>
                </a:extLst>
              </a:tr>
              <a:tr h="433832">
                <a:tc>
                  <a:txBody>
                    <a:bodyPr/>
                    <a:lstStyle/>
                    <a:p>
                      <a:pPr marL="62865" algn="l">
                        <a:lnSpc>
                          <a:spcPts val="1155"/>
                        </a:lnSpc>
                      </a:pPr>
                      <a:r>
                        <a:rPr lang="en-US" sz="1600" dirty="0">
                          <a:effectLst/>
                          <a:latin typeface="Arial MT"/>
                          <a:ea typeface="Arial MT"/>
                          <a:cs typeface="Arial MT"/>
                        </a:rPr>
                        <a:t>Material</a:t>
                      </a:r>
                      <a:r>
                        <a:rPr lang="en-US" sz="1600" spc="-15" dirty="0">
                          <a:effectLst/>
                          <a:latin typeface="Arial MT"/>
                          <a:ea typeface="Arial MT"/>
                          <a:cs typeface="Arial MT"/>
                        </a:rPr>
                        <a:t> </a:t>
                      </a:r>
                      <a:r>
                        <a:rPr lang="en-US" sz="1600" dirty="0">
                          <a:effectLst/>
                          <a:latin typeface="Arial MT"/>
                          <a:ea typeface="Arial MT"/>
                          <a:cs typeface="Arial MT"/>
                        </a:rPr>
                        <a:t>Per</a:t>
                      </a:r>
                      <a:r>
                        <a:rPr lang="en-US" sz="1600" spc="-5" dirty="0">
                          <a:effectLst/>
                          <a:latin typeface="Arial MT"/>
                          <a:ea typeface="Arial MT"/>
                          <a:cs typeface="Arial MT"/>
                        </a:rPr>
                        <a:t> </a:t>
                      </a:r>
                      <a:r>
                        <a:rPr lang="en-US" sz="1600" dirty="0">
                          <a:effectLst/>
                          <a:latin typeface="Arial MT"/>
                          <a:ea typeface="Arial MT"/>
                          <a:cs typeface="Arial MT"/>
                        </a:rPr>
                        <a:t>Unit</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6510" algn="ctr">
                        <a:lnSpc>
                          <a:spcPts val="1155"/>
                        </a:lnSpc>
                      </a:pPr>
                      <a:r>
                        <a:rPr lang="en-US" sz="1600">
                          <a:effectLst/>
                          <a:latin typeface="Arial MT"/>
                          <a:ea typeface="Arial MT"/>
                          <a:cs typeface="Arial MT"/>
                        </a:rPr>
                        <a:t>8</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3970" algn="ctr">
                        <a:lnSpc>
                          <a:spcPts val="1155"/>
                        </a:lnSpc>
                      </a:pPr>
                      <a:r>
                        <a:rPr lang="en-US" sz="1600">
                          <a:effectLst/>
                          <a:latin typeface="Arial MT"/>
                          <a:ea typeface="Arial MT"/>
                          <a:cs typeface="Arial MT"/>
                        </a:rPr>
                        <a:t>8</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6510" algn="ctr">
                        <a:lnSpc>
                          <a:spcPts val="1155"/>
                        </a:lnSpc>
                      </a:pPr>
                      <a:r>
                        <a:rPr lang="en-US" sz="1600">
                          <a:effectLst/>
                          <a:latin typeface="Arial MT"/>
                          <a:ea typeface="Arial MT"/>
                          <a:cs typeface="Arial MT"/>
                        </a:rPr>
                        <a:t>8</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7780" algn="ctr">
                        <a:lnSpc>
                          <a:spcPts val="1155"/>
                        </a:lnSpc>
                      </a:pPr>
                      <a:r>
                        <a:rPr lang="en-US" sz="1600">
                          <a:effectLst/>
                          <a:latin typeface="Arial MT"/>
                          <a:ea typeface="Arial MT"/>
                          <a:cs typeface="Arial MT"/>
                        </a:rPr>
                        <a:t>8</a:t>
                      </a: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64292562"/>
                  </a:ext>
                </a:extLst>
              </a:tr>
              <a:tr h="161290">
                <a:tc>
                  <a:txBody>
                    <a:bodyPr/>
                    <a:lstStyle/>
                    <a:p>
                      <a:pPr marL="62865" algn="l">
                        <a:lnSpc>
                          <a:spcPts val="1175"/>
                        </a:lnSpc>
                      </a:pPr>
                      <a:endParaRPr lang="en-US" sz="1600" b="1" dirty="0">
                        <a:effectLst/>
                        <a:latin typeface="Arial MT"/>
                        <a:ea typeface="Arial MT"/>
                        <a:cs typeface="Arial MT"/>
                      </a:endParaRPr>
                    </a:p>
                    <a:p>
                      <a:pPr marL="62865" algn="l">
                        <a:lnSpc>
                          <a:spcPts val="1175"/>
                        </a:lnSpc>
                      </a:pPr>
                      <a:r>
                        <a:rPr lang="en-US" sz="1600" b="1" dirty="0">
                          <a:effectLst/>
                          <a:latin typeface="Arial MT"/>
                          <a:ea typeface="Arial MT"/>
                          <a:cs typeface="Arial MT"/>
                        </a:rPr>
                        <a:t>Needs</a:t>
                      </a:r>
                      <a:r>
                        <a:rPr lang="en-US" sz="1600" b="1" spc="-10" dirty="0">
                          <a:effectLst/>
                          <a:latin typeface="Arial MT"/>
                          <a:ea typeface="Arial MT"/>
                          <a:cs typeface="Arial MT"/>
                        </a:rPr>
                        <a:t> </a:t>
                      </a:r>
                      <a:r>
                        <a:rPr lang="en-US" sz="1600" b="1" dirty="0">
                          <a:effectLst/>
                          <a:latin typeface="Arial MT"/>
                          <a:ea typeface="Arial MT"/>
                          <a:cs typeface="Arial MT"/>
                        </a:rPr>
                        <a:t>From</a:t>
                      </a:r>
                      <a:r>
                        <a:rPr lang="en-US" sz="1600" b="1" spc="-5" dirty="0">
                          <a:effectLst/>
                          <a:latin typeface="Arial MT"/>
                          <a:ea typeface="Arial MT"/>
                          <a:cs typeface="Arial MT"/>
                        </a:rPr>
                        <a:t> </a:t>
                      </a:r>
                      <a:r>
                        <a:rPr lang="en-US" sz="1600" b="1" dirty="0">
                          <a:effectLst/>
                          <a:latin typeface="Arial MT"/>
                          <a:ea typeface="Arial MT"/>
                          <a:cs typeface="Arial MT"/>
                        </a:rPr>
                        <a:t>Material</a:t>
                      </a:r>
                      <a:endParaRPr lang="en-US" sz="1600" dirty="0">
                        <a:effectLst/>
                        <a:latin typeface="Arial MT"/>
                        <a:ea typeface="Arial MT"/>
                        <a:cs typeface="Arial MT"/>
                      </a:endParaRP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R="163830" algn="r">
                        <a:lnSpc>
                          <a:spcPts val="1175"/>
                        </a:lnSpc>
                      </a:pPr>
                      <a:endParaRPr lang="en-US" sz="1600" b="1" dirty="0">
                        <a:solidFill>
                          <a:srgbClr val="FF0000"/>
                        </a:solidFill>
                        <a:effectLst/>
                        <a:latin typeface="Arial MT"/>
                        <a:ea typeface="Arial MT"/>
                        <a:cs typeface="Arial MT"/>
                      </a:endParaRPr>
                    </a:p>
                    <a:p>
                      <a:pPr marR="163830" algn="r">
                        <a:lnSpc>
                          <a:spcPts val="1175"/>
                        </a:lnSpc>
                      </a:pPr>
                      <a:r>
                        <a:rPr lang="en-US" sz="1600" b="1" dirty="0">
                          <a:solidFill>
                            <a:srgbClr val="FF0000"/>
                          </a:solidFill>
                          <a:effectLst/>
                          <a:latin typeface="Arial MT"/>
                          <a:ea typeface="Arial MT"/>
                          <a:cs typeface="Arial MT"/>
                        </a:rPr>
                        <a:t>968,000</a:t>
                      </a:r>
                      <a:endParaRPr lang="en-US" sz="16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41275" marR="27305" algn="ctr">
                        <a:lnSpc>
                          <a:spcPts val="1175"/>
                        </a:lnSpc>
                        <a:spcAft>
                          <a:spcPts val="0"/>
                        </a:spcAft>
                      </a:pPr>
                      <a:endParaRPr lang="en-US" sz="1600" b="1" dirty="0">
                        <a:solidFill>
                          <a:srgbClr val="FF0000"/>
                        </a:solidFill>
                        <a:effectLst/>
                        <a:latin typeface="Arial MT"/>
                        <a:ea typeface="Arial MT"/>
                        <a:cs typeface="Arial MT"/>
                      </a:endParaRPr>
                    </a:p>
                    <a:p>
                      <a:pPr marL="41275" marR="27305" algn="ctr">
                        <a:lnSpc>
                          <a:spcPts val="1175"/>
                        </a:lnSpc>
                        <a:spcAft>
                          <a:spcPts val="0"/>
                        </a:spcAft>
                      </a:pPr>
                      <a:r>
                        <a:rPr lang="en-US" sz="1600" b="1" dirty="0">
                          <a:solidFill>
                            <a:srgbClr val="FF0000"/>
                          </a:solidFill>
                          <a:effectLst/>
                          <a:latin typeface="Arial MT"/>
                          <a:ea typeface="Arial MT"/>
                          <a:cs typeface="Arial MT"/>
                        </a:rPr>
                        <a:t>1,136,000</a:t>
                      </a:r>
                      <a:endParaRPr lang="en-US" sz="16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33985" marR="116840" algn="ctr">
                        <a:lnSpc>
                          <a:spcPts val="1175"/>
                        </a:lnSpc>
                        <a:spcAft>
                          <a:spcPts val="0"/>
                        </a:spcAft>
                      </a:pPr>
                      <a:endParaRPr lang="en-US" sz="1600" b="1" dirty="0">
                        <a:solidFill>
                          <a:srgbClr val="FF0000"/>
                        </a:solidFill>
                        <a:effectLst/>
                        <a:latin typeface="Arial MT"/>
                        <a:ea typeface="Arial MT"/>
                        <a:cs typeface="Arial MT"/>
                      </a:endParaRPr>
                    </a:p>
                    <a:p>
                      <a:pPr marL="133985" marR="116840" algn="ctr">
                        <a:lnSpc>
                          <a:spcPts val="1175"/>
                        </a:lnSpc>
                        <a:spcAft>
                          <a:spcPts val="0"/>
                        </a:spcAft>
                      </a:pPr>
                      <a:r>
                        <a:rPr lang="en-US" sz="1600" b="1" dirty="0">
                          <a:solidFill>
                            <a:srgbClr val="FF0000"/>
                          </a:solidFill>
                          <a:effectLst/>
                          <a:latin typeface="Arial MT"/>
                          <a:ea typeface="Arial MT"/>
                          <a:cs typeface="Arial MT"/>
                        </a:rPr>
                        <a:t>712,000</a:t>
                      </a:r>
                      <a:endParaRPr lang="en-US" sz="16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43510" marR="124460" algn="ctr">
                        <a:lnSpc>
                          <a:spcPts val="1175"/>
                        </a:lnSpc>
                        <a:spcAft>
                          <a:spcPts val="0"/>
                        </a:spcAft>
                      </a:pPr>
                      <a:endParaRPr lang="en-US" sz="1600" b="1" dirty="0">
                        <a:solidFill>
                          <a:srgbClr val="FF0000"/>
                        </a:solidFill>
                        <a:effectLst/>
                        <a:latin typeface="Arial MT"/>
                        <a:ea typeface="Arial MT"/>
                        <a:cs typeface="Arial MT"/>
                      </a:endParaRPr>
                    </a:p>
                    <a:p>
                      <a:pPr marL="143510" marR="124460" algn="ctr">
                        <a:lnSpc>
                          <a:spcPts val="1175"/>
                        </a:lnSpc>
                        <a:spcAft>
                          <a:spcPts val="0"/>
                        </a:spcAft>
                      </a:pPr>
                      <a:r>
                        <a:rPr lang="en-US" sz="1600" b="1" dirty="0">
                          <a:solidFill>
                            <a:srgbClr val="FF0000"/>
                          </a:solidFill>
                          <a:effectLst/>
                          <a:latin typeface="Arial MT"/>
                          <a:ea typeface="Arial MT"/>
                          <a:cs typeface="Arial MT"/>
                        </a:rPr>
                        <a:t>828,000</a:t>
                      </a:r>
                      <a:endParaRPr lang="en-US" sz="16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1280613606"/>
                  </a:ext>
                </a:extLst>
              </a:tr>
              <a:tr h="160655">
                <a:tc>
                  <a:txBody>
                    <a:bodyPr/>
                    <a:lstStyle/>
                    <a:p>
                      <a:pPr marL="1337310" marR="1318895" algn="ctr">
                        <a:lnSpc>
                          <a:spcPts val="1165"/>
                        </a:lnSpc>
                        <a:spcAft>
                          <a:spcPts val="0"/>
                        </a:spcAft>
                      </a:pPr>
                      <a:r>
                        <a:rPr lang="en-US" sz="1600" dirty="0">
                          <a:effectLst/>
                          <a:latin typeface="Arial MT"/>
                          <a:ea typeface="Arial MT"/>
                          <a:cs typeface="Arial MT"/>
                        </a:rPr>
                        <a:t>(+)</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100">
                          <a:effectLst/>
                          <a:latin typeface="Times New Roman" panose="02020603050405020304" pitchFamily="18" charset="0"/>
                          <a:ea typeface="Arial MT"/>
                          <a:cs typeface="Arial MT"/>
                        </a:rPr>
                        <a:t> </a:t>
                      </a:r>
                      <a:endParaRPr lang="en-US" sz="16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100">
                          <a:effectLst/>
                          <a:latin typeface="Times New Roman" panose="02020603050405020304" pitchFamily="18" charset="0"/>
                          <a:ea typeface="Arial MT"/>
                          <a:cs typeface="Arial MT"/>
                        </a:rPr>
                        <a:t> </a:t>
                      </a:r>
                      <a:endParaRPr lang="en-US" sz="16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100">
                          <a:effectLst/>
                          <a:latin typeface="Times New Roman" panose="02020603050405020304" pitchFamily="18" charset="0"/>
                          <a:ea typeface="Arial MT"/>
                          <a:cs typeface="Arial MT"/>
                        </a:rPr>
                        <a:t> </a:t>
                      </a:r>
                      <a:endParaRPr lang="en-US" sz="16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100">
                          <a:effectLst/>
                          <a:latin typeface="Times New Roman" panose="02020603050405020304" pitchFamily="18" charset="0"/>
                          <a:ea typeface="Arial MT"/>
                          <a:cs typeface="Arial MT"/>
                        </a:rPr>
                        <a:t> </a:t>
                      </a:r>
                      <a:endParaRPr lang="en-US" sz="16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649072783"/>
                  </a:ext>
                </a:extLst>
              </a:tr>
              <a:tr h="248285">
                <a:tc>
                  <a:txBody>
                    <a:bodyPr/>
                    <a:lstStyle/>
                    <a:p>
                      <a:pPr marL="62865" algn="l">
                        <a:lnSpc>
                          <a:spcPts val="1250"/>
                        </a:lnSpc>
                      </a:pPr>
                      <a:r>
                        <a:rPr lang="en-US" sz="1600" dirty="0">
                          <a:effectLst/>
                          <a:latin typeface="Arial MT"/>
                          <a:ea typeface="Arial MT"/>
                          <a:cs typeface="Arial MT"/>
                        </a:rPr>
                        <a:t>Ending</a:t>
                      </a:r>
                      <a:r>
                        <a:rPr lang="en-US" sz="1600" spc="-5" dirty="0">
                          <a:effectLst/>
                          <a:latin typeface="Arial MT"/>
                          <a:ea typeface="Arial MT"/>
                          <a:cs typeface="Arial MT"/>
                        </a:rPr>
                        <a:t> </a:t>
                      </a:r>
                      <a:r>
                        <a:rPr lang="en-US" sz="1600" dirty="0">
                          <a:effectLst/>
                          <a:latin typeface="Arial MT"/>
                          <a:ea typeface="Arial MT"/>
                          <a:cs typeface="Arial MT"/>
                        </a:rPr>
                        <a:t>Material</a:t>
                      </a:r>
                      <a:r>
                        <a:rPr lang="en-US" sz="1600" spc="-15" dirty="0">
                          <a:effectLst/>
                          <a:latin typeface="Arial MT"/>
                          <a:ea typeface="Arial MT"/>
                          <a:cs typeface="Arial MT"/>
                        </a:rPr>
                        <a:t> </a:t>
                      </a:r>
                      <a:r>
                        <a:rPr lang="en-US" sz="1600" dirty="0">
                          <a:effectLst/>
                          <a:latin typeface="Arial MT"/>
                          <a:ea typeface="Arial MT"/>
                          <a:cs typeface="Arial MT"/>
                        </a:rPr>
                        <a:t>Inventory</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220345" algn="l">
                        <a:lnSpc>
                          <a:spcPts val="1250"/>
                        </a:lnSpc>
                      </a:pPr>
                      <a:r>
                        <a:rPr lang="en-US" sz="1600" b="1">
                          <a:effectLst/>
                          <a:latin typeface="Arial MT"/>
                          <a:ea typeface="Arial MT"/>
                          <a:cs typeface="Arial MT"/>
                        </a:rPr>
                        <a:t>12000</a:t>
                      </a:r>
                      <a:endParaRPr lang="en-US" sz="16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41275" marR="27305" algn="ctr">
                        <a:lnSpc>
                          <a:spcPts val="1250"/>
                        </a:lnSpc>
                        <a:spcAft>
                          <a:spcPts val="0"/>
                        </a:spcAft>
                      </a:pPr>
                      <a:r>
                        <a:rPr lang="en-US" sz="1600" b="1">
                          <a:effectLst/>
                          <a:latin typeface="Arial MT"/>
                          <a:ea typeface="Arial MT"/>
                          <a:cs typeface="Arial MT"/>
                        </a:rPr>
                        <a:t>14000</a:t>
                      </a:r>
                      <a:endParaRPr lang="en-US" sz="16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133985" marR="116840" algn="ctr">
                        <a:lnSpc>
                          <a:spcPts val="1250"/>
                        </a:lnSpc>
                        <a:spcAft>
                          <a:spcPts val="0"/>
                        </a:spcAft>
                      </a:pPr>
                      <a:r>
                        <a:rPr lang="en-US" sz="1600" b="1">
                          <a:effectLst/>
                          <a:latin typeface="Arial MT"/>
                          <a:ea typeface="Arial MT"/>
                          <a:cs typeface="Arial MT"/>
                        </a:rPr>
                        <a:t>8000</a:t>
                      </a:r>
                      <a:endParaRPr lang="en-US" sz="16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143510" marR="124460" algn="ctr">
                        <a:lnSpc>
                          <a:spcPts val="1250"/>
                        </a:lnSpc>
                        <a:spcAft>
                          <a:spcPts val="0"/>
                        </a:spcAft>
                      </a:pPr>
                      <a:r>
                        <a:rPr lang="en-US" sz="1600" b="1">
                          <a:effectLst/>
                          <a:latin typeface="Arial MT"/>
                          <a:ea typeface="Arial MT"/>
                          <a:cs typeface="Arial MT"/>
                        </a:rPr>
                        <a:t>6000</a:t>
                      </a:r>
                      <a:endParaRPr lang="en-US" sz="16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3557357067"/>
                  </a:ext>
                </a:extLst>
              </a:tr>
              <a:tr h="422910">
                <a:tc>
                  <a:txBody>
                    <a:bodyPr/>
                    <a:lstStyle/>
                    <a:p>
                      <a:pPr marL="62865" algn="l">
                        <a:spcBef>
                          <a:spcPts val="670"/>
                        </a:spcBef>
                        <a:spcAft>
                          <a:spcPts val="0"/>
                        </a:spcAft>
                      </a:pPr>
                      <a:r>
                        <a:rPr lang="en-US" sz="1600" dirty="0">
                          <a:effectLst/>
                          <a:latin typeface="Arial MT"/>
                          <a:ea typeface="Arial MT"/>
                          <a:cs typeface="Arial MT"/>
                        </a:rPr>
                        <a:t>Beginning</a:t>
                      </a:r>
                      <a:r>
                        <a:rPr lang="en-US" sz="1600" spc="-10" dirty="0">
                          <a:effectLst/>
                          <a:latin typeface="Arial MT"/>
                          <a:ea typeface="Arial MT"/>
                          <a:cs typeface="Arial MT"/>
                        </a:rPr>
                        <a:t> </a:t>
                      </a:r>
                      <a:r>
                        <a:rPr lang="en-US" sz="1600" dirty="0">
                          <a:effectLst/>
                          <a:latin typeface="Arial MT"/>
                          <a:ea typeface="Arial MT"/>
                          <a:cs typeface="Arial MT"/>
                        </a:rPr>
                        <a:t>Material</a:t>
                      </a:r>
                      <a:r>
                        <a:rPr lang="en-US" sz="1600" spc="-15" dirty="0">
                          <a:effectLst/>
                          <a:latin typeface="Arial MT"/>
                          <a:ea typeface="Arial MT"/>
                          <a:cs typeface="Arial MT"/>
                        </a:rPr>
                        <a:t> </a:t>
                      </a:r>
                      <a:r>
                        <a:rPr lang="en-US" sz="1600" dirty="0">
                          <a:effectLst/>
                          <a:latin typeface="Arial MT"/>
                          <a:ea typeface="Arial MT"/>
                          <a:cs typeface="Arial MT"/>
                        </a:rPr>
                        <a:t>inventory</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R="154940" algn="r">
                        <a:spcBef>
                          <a:spcPts val="670"/>
                        </a:spcBef>
                        <a:spcAft>
                          <a:spcPts val="0"/>
                        </a:spcAft>
                      </a:pPr>
                      <a:r>
                        <a:rPr lang="en-US" sz="1600" b="1">
                          <a:effectLst/>
                          <a:latin typeface="Arial MT"/>
                          <a:ea typeface="Arial MT"/>
                          <a:cs typeface="Arial MT"/>
                        </a:rPr>
                        <a:t>(13000)</a:t>
                      </a:r>
                      <a:endParaRPr lang="en-US" sz="16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43815" marR="27305" algn="ctr">
                        <a:spcBef>
                          <a:spcPts val="670"/>
                        </a:spcBef>
                        <a:spcAft>
                          <a:spcPts val="0"/>
                        </a:spcAft>
                      </a:pPr>
                      <a:r>
                        <a:rPr lang="en-US" sz="1600" b="1">
                          <a:effectLst/>
                          <a:latin typeface="Arial MT"/>
                          <a:ea typeface="Arial MT"/>
                          <a:cs typeface="Arial MT"/>
                        </a:rPr>
                        <a:t>(12000)</a:t>
                      </a:r>
                      <a:endParaRPr lang="en-US" sz="16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34620" marR="116840" algn="ctr">
                        <a:spcBef>
                          <a:spcPts val="670"/>
                        </a:spcBef>
                        <a:spcAft>
                          <a:spcPts val="0"/>
                        </a:spcAft>
                      </a:pPr>
                      <a:r>
                        <a:rPr lang="en-US" sz="1600" b="1">
                          <a:effectLst/>
                          <a:latin typeface="Arial MT"/>
                          <a:ea typeface="Arial MT"/>
                          <a:cs typeface="Arial MT"/>
                        </a:rPr>
                        <a:t>(14000)</a:t>
                      </a:r>
                      <a:endParaRPr lang="en-US" sz="16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42875" marR="124460" algn="ctr">
                        <a:spcBef>
                          <a:spcPts val="670"/>
                        </a:spcBef>
                        <a:spcAft>
                          <a:spcPts val="0"/>
                        </a:spcAft>
                      </a:pPr>
                      <a:r>
                        <a:rPr lang="en-US" sz="1600" b="1">
                          <a:effectLst/>
                          <a:latin typeface="Arial MT"/>
                          <a:ea typeface="Arial MT"/>
                          <a:cs typeface="Arial MT"/>
                        </a:rPr>
                        <a:t>(8000)</a:t>
                      </a:r>
                      <a:endParaRPr lang="en-US" sz="16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79413895"/>
                  </a:ext>
                </a:extLst>
              </a:tr>
              <a:tr h="160655">
                <a:tc>
                  <a:txBody>
                    <a:bodyPr/>
                    <a:lstStyle/>
                    <a:p>
                      <a:pPr marL="62865" algn="l">
                        <a:lnSpc>
                          <a:spcPts val="1170"/>
                        </a:lnSpc>
                      </a:pPr>
                      <a:endParaRPr lang="en-US" sz="1600" b="1" dirty="0">
                        <a:effectLst/>
                        <a:latin typeface="Arial MT"/>
                        <a:ea typeface="Arial MT"/>
                        <a:cs typeface="Arial MT"/>
                      </a:endParaRPr>
                    </a:p>
                    <a:p>
                      <a:pPr marL="62865" algn="l">
                        <a:lnSpc>
                          <a:spcPts val="1170"/>
                        </a:lnSpc>
                      </a:pPr>
                      <a:r>
                        <a:rPr lang="en-US" sz="1600" b="1" dirty="0">
                          <a:effectLst/>
                          <a:latin typeface="Arial MT"/>
                          <a:ea typeface="Arial MT"/>
                          <a:cs typeface="Arial MT"/>
                        </a:rPr>
                        <a:t>Material</a:t>
                      </a:r>
                      <a:r>
                        <a:rPr lang="en-US" sz="1600" b="1" spc="-10" dirty="0">
                          <a:effectLst/>
                          <a:latin typeface="Arial MT"/>
                          <a:ea typeface="Arial MT"/>
                          <a:cs typeface="Arial MT"/>
                        </a:rPr>
                        <a:t> </a:t>
                      </a:r>
                      <a:r>
                        <a:rPr lang="en-US" sz="1600" b="1" dirty="0">
                          <a:effectLst/>
                          <a:latin typeface="Arial MT"/>
                          <a:ea typeface="Arial MT"/>
                          <a:cs typeface="Arial MT"/>
                        </a:rPr>
                        <a:t>Purchase</a:t>
                      </a:r>
                      <a:endParaRPr lang="en-US" sz="1600" dirty="0">
                        <a:effectLst/>
                        <a:latin typeface="Arial MT"/>
                        <a:ea typeface="Arial MT"/>
                        <a:cs typeface="Arial MT"/>
                      </a:endParaRP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R="163830" algn="r">
                        <a:lnSpc>
                          <a:spcPts val="1170"/>
                        </a:lnSpc>
                      </a:pPr>
                      <a:endParaRPr lang="en-US" sz="1600" dirty="0">
                        <a:effectLst/>
                        <a:latin typeface="Arial MT"/>
                        <a:ea typeface="Arial MT"/>
                        <a:cs typeface="Arial MT"/>
                      </a:endParaRPr>
                    </a:p>
                    <a:p>
                      <a:pPr marR="163830" algn="r">
                        <a:lnSpc>
                          <a:spcPts val="1170"/>
                        </a:lnSpc>
                      </a:pPr>
                      <a:r>
                        <a:rPr lang="en-US" sz="1600" dirty="0">
                          <a:effectLst/>
                          <a:latin typeface="Arial MT"/>
                          <a:ea typeface="Arial MT"/>
                          <a:cs typeface="Arial MT"/>
                        </a:rPr>
                        <a:t>967,000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41275" marR="27305" algn="ctr">
                        <a:lnSpc>
                          <a:spcPts val="1170"/>
                        </a:lnSpc>
                        <a:spcAft>
                          <a:spcPts val="0"/>
                        </a:spcAft>
                      </a:pPr>
                      <a:endParaRPr lang="en-US" sz="1600" dirty="0">
                        <a:effectLst/>
                        <a:latin typeface="Arial MT"/>
                        <a:ea typeface="Arial MT"/>
                        <a:cs typeface="Arial MT"/>
                      </a:endParaRPr>
                    </a:p>
                    <a:p>
                      <a:pPr marL="41275" marR="27305" algn="ctr">
                        <a:lnSpc>
                          <a:spcPts val="1170"/>
                        </a:lnSpc>
                        <a:spcAft>
                          <a:spcPts val="0"/>
                        </a:spcAft>
                      </a:pPr>
                      <a:r>
                        <a:rPr lang="en-US" sz="1600" dirty="0">
                          <a:effectLst/>
                          <a:latin typeface="Arial MT"/>
                          <a:ea typeface="Arial MT"/>
                          <a:cs typeface="Arial MT"/>
                        </a:rPr>
                        <a:t>1,138,000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33985" marR="116840" algn="ctr">
                        <a:lnSpc>
                          <a:spcPts val="1170"/>
                        </a:lnSpc>
                        <a:spcAft>
                          <a:spcPts val="0"/>
                        </a:spcAft>
                      </a:pPr>
                      <a:endParaRPr lang="en-US" sz="1600" dirty="0">
                        <a:effectLst/>
                        <a:latin typeface="Arial MT"/>
                        <a:ea typeface="Arial MT"/>
                        <a:cs typeface="Arial MT"/>
                      </a:endParaRPr>
                    </a:p>
                    <a:p>
                      <a:pPr marL="133985" marR="116840" algn="ctr">
                        <a:lnSpc>
                          <a:spcPts val="1170"/>
                        </a:lnSpc>
                        <a:spcAft>
                          <a:spcPts val="0"/>
                        </a:spcAft>
                      </a:pPr>
                      <a:r>
                        <a:rPr lang="en-US" sz="1600" dirty="0">
                          <a:effectLst/>
                          <a:latin typeface="Arial MT"/>
                          <a:ea typeface="Arial MT"/>
                          <a:cs typeface="Arial MT"/>
                        </a:rPr>
                        <a:t>706,000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43510" marR="124460" algn="ctr">
                        <a:lnSpc>
                          <a:spcPts val="1170"/>
                        </a:lnSpc>
                        <a:spcAft>
                          <a:spcPts val="0"/>
                        </a:spcAft>
                      </a:pPr>
                      <a:endParaRPr lang="en-US" sz="1600" dirty="0">
                        <a:effectLst/>
                        <a:latin typeface="Arial MT"/>
                        <a:ea typeface="Arial MT"/>
                        <a:cs typeface="Arial MT"/>
                      </a:endParaRPr>
                    </a:p>
                    <a:p>
                      <a:pPr marL="143510" marR="124460" algn="ctr">
                        <a:lnSpc>
                          <a:spcPts val="1170"/>
                        </a:lnSpc>
                        <a:spcAft>
                          <a:spcPts val="0"/>
                        </a:spcAft>
                      </a:pPr>
                      <a:r>
                        <a:rPr lang="en-US" sz="1600" dirty="0">
                          <a:effectLst/>
                          <a:latin typeface="Arial MT"/>
                          <a:ea typeface="Arial MT"/>
                          <a:cs typeface="Arial MT"/>
                        </a:rPr>
                        <a:t>826,000</a:t>
                      </a: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911392003"/>
                  </a:ext>
                </a:extLst>
              </a:tr>
              <a:tr h="160655">
                <a:tc>
                  <a:txBody>
                    <a:bodyPr/>
                    <a:lstStyle/>
                    <a:p>
                      <a:pPr marL="1337310" marR="1318895" algn="ctr">
                        <a:lnSpc>
                          <a:spcPts val="1165"/>
                        </a:lnSpc>
                        <a:spcAft>
                          <a:spcPts val="0"/>
                        </a:spcAft>
                      </a:pPr>
                      <a:r>
                        <a:rPr lang="en-US" sz="1600" dirty="0">
                          <a:effectLst/>
                          <a:latin typeface="Arial MT"/>
                          <a:ea typeface="Arial MT"/>
                          <a:cs typeface="Arial MT"/>
                        </a:rPr>
                        <a:t>(×)</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100" dirty="0">
                          <a:effectLst/>
                          <a:latin typeface="Times New Roman" panose="02020603050405020304" pitchFamily="18" charset="0"/>
                          <a:ea typeface="Arial MT"/>
                          <a:cs typeface="Arial MT"/>
                        </a:rPr>
                        <a:t> </a:t>
                      </a:r>
                      <a:endParaRPr lang="en-US" sz="16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100">
                          <a:effectLst/>
                          <a:latin typeface="Times New Roman" panose="02020603050405020304" pitchFamily="18" charset="0"/>
                          <a:ea typeface="Arial MT"/>
                          <a:cs typeface="Arial MT"/>
                        </a:rPr>
                        <a:t> </a:t>
                      </a:r>
                      <a:endParaRPr lang="en-US" sz="16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100">
                          <a:effectLst/>
                          <a:latin typeface="Times New Roman" panose="02020603050405020304" pitchFamily="18" charset="0"/>
                          <a:ea typeface="Arial MT"/>
                          <a:cs typeface="Arial MT"/>
                        </a:rPr>
                        <a:t> </a:t>
                      </a:r>
                      <a:endParaRPr lang="en-US" sz="16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100">
                          <a:effectLst/>
                          <a:latin typeface="Times New Roman" panose="02020603050405020304" pitchFamily="18" charset="0"/>
                          <a:ea typeface="Arial MT"/>
                          <a:cs typeface="Arial MT"/>
                        </a:rPr>
                        <a:t> </a:t>
                      </a:r>
                      <a:endParaRPr lang="en-US" sz="16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3834291867"/>
                  </a:ext>
                </a:extLst>
              </a:tr>
              <a:tr h="250444">
                <a:tc>
                  <a:txBody>
                    <a:bodyPr/>
                    <a:lstStyle/>
                    <a:p>
                      <a:pPr marL="62865" algn="l">
                        <a:lnSpc>
                          <a:spcPts val="1245"/>
                        </a:lnSpc>
                      </a:pPr>
                      <a:r>
                        <a:rPr lang="en-US" sz="1600" dirty="0">
                          <a:effectLst/>
                          <a:latin typeface="Arial MT"/>
                          <a:ea typeface="Arial MT"/>
                          <a:cs typeface="Arial MT"/>
                        </a:rPr>
                        <a:t>cost</a:t>
                      </a:r>
                      <a:r>
                        <a:rPr lang="en-US" sz="1600" spc="-5" dirty="0">
                          <a:effectLst/>
                          <a:latin typeface="Arial MT"/>
                          <a:ea typeface="Arial MT"/>
                          <a:cs typeface="Arial MT"/>
                        </a:rPr>
                        <a:t> </a:t>
                      </a:r>
                      <a:r>
                        <a:rPr lang="en-US" sz="1600" dirty="0">
                          <a:effectLst/>
                          <a:latin typeface="Arial MT"/>
                          <a:ea typeface="Arial MT"/>
                          <a:cs typeface="Arial MT"/>
                        </a:rPr>
                        <a:t>per</a:t>
                      </a:r>
                      <a:r>
                        <a:rPr lang="en-US" sz="1600" spc="-5" dirty="0">
                          <a:effectLst/>
                          <a:latin typeface="Arial MT"/>
                          <a:ea typeface="Arial MT"/>
                          <a:cs typeface="Arial MT"/>
                        </a:rPr>
                        <a:t> </a:t>
                      </a:r>
                      <a:r>
                        <a:rPr lang="en-US" sz="1600" dirty="0">
                          <a:effectLst/>
                          <a:latin typeface="Arial MT"/>
                          <a:ea typeface="Arial MT"/>
                          <a:cs typeface="Arial MT"/>
                        </a:rPr>
                        <a:t>unit</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305435" marR="287655" algn="ctr">
                        <a:lnSpc>
                          <a:spcPts val="1245"/>
                        </a:lnSpc>
                        <a:spcAft>
                          <a:spcPts val="0"/>
                        </a:spcAft>
                      </a:pPr>
                      <a:r>
                        <a:rPr lang="en-US" sz="1600" b="1" dirty="0">
                          <a:effectLst/>
                          <a:latin typeface="Arial MT"/>
                          <a:ea typeface="Arial MT"/>
                          <a:cs typeface="Arial MT"/>
                        </a:rPr>
                        <a:t>1.2</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42545" marR="27305" algn="ctr">
                        <a:lnSpc>
                          <a:spcPts val="1245"/>
                        </a:lnSpc>
                        <a:spcAft>
                          <a:spcPts val="0"/>
                        </a:spcAft>
                      </a:pPr>
                      <a:r>
                        <a:rPr lang="en-US" sz="1600" b="1" dirty="0">
                          <a:effectLst/>
                          <a:latin typeface="Arial MT"/>
                          <a:ea typeface="Arial MT"/>
                          <a:cs typeface="Arial MT"/>
                        </a:rPr>
                        <a:t>1.2</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33350" marR="116840" algn="ctr">
                        <a:spcBef>
                          <a:spcPts val="170"/>
                        </a:spcBef>
                        <a:spcAft>
                          <a:spcPts val="0"/>
                        </a:spcAft>
                      </a:pPr>
                      <a:r>
                        <a:rPr lang="en-US" sz="1600" b="1" dirty="0">
                          <a:effectLst/>
                          <a:latin typeface="Arial MT"/>
                          <a:ea typeface="Arial MT"/>
                          <a:cs typeface="Arial MT"/>
                        </a:rPr>
                        <a:t>1.2</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43510" marR="124460" algn="ctr">
                        <a:lnSpc>
                          <a:spcPts val="1245"/>
                        </a:lnSpc>
                        <a:spcAft>
                          <a:spcPts val="0"/>
                        </a:spcAft>
                      </a:pPr>
                      <a:r>
                        <a:rPr lang="en-US" sz="1600" b="1" dirty="0">
                          <a:effectLst/>
                          <a:latin typeface="Arial MT"/>
                          <a:ea typeface="Arial MT"/>
                          <a:cs typeface="Arial MT"/>
                        </a:rPr>
                        <a:t>1.2</a:t>
                      </a: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3114680"/>
                  </a:ext>
                </a:extLst>
              </a:tr>
              <a:tr h="166370">
                <a:tc>
                  <a:txBody>
                    <a:bodyPr/>
                    <a:lstStyle/>
                    <a:p>
                      <a:pPr marL="62865" algn="l">
                        <a:lnSpc>
                          <a:spcPts val="1215"/>
                        </a:lnSpc>
                      </a:pPr>
                      <a:r>
                        <a:rPr lang="en-US" sz="1600" b="1" dirty="0">
                          <a:solidFill>
                            <a:srgbClr val="000000"/>
                          </a:solidFill>
                          <a:effectLst/>
                          <a:highlight>
                            <a:srgbClr val="FFFF00"/>
                          </a:highlight>
                          <a:latin typeface="Arial" panose="020B0604020202020204" pitchFamily="34" charset="0"/>
                          <a:ea typeface="Arial MT"/>
                          <a:cs typeface="Arial MT"/>
                        </a:rPr>
                        <a:t>Direct</a:t>
                      </a:r>
                      <a:r>
                        <a:rPr lang="en-US" sz="1600" b="1" spc="-10" dirty="0">
                          <a:solidFill>
                            <a:srgbClr val="000000"/>
                          </a:solidFill>
                          <a:effectLst/>
                          <a:highlight>
                            <a:srgbClr val="FFFF00"/>
                          </a:highlight>
                          <a:latin typeface="Arial" panose="020B0604020202020204" pitchFamily="34" charset="0"/>
                          <a:ea typeface="Arial MT"/>
                          <a:cs typeface="Arial MT"/>
                        </a:rPr>
                        <a:t> </a:t>
                      </a:r>
                      <a:r>
                        <a:rPr lang="en-US" sz="1600" b="1" dirty="0">
                          <a:solidFill>
                            <a:srgbClr val="000000"/>
                          </a:solidFill>
                          <a:effectLst/>
                          <a:highlight>
                            <a:srgbClr val="FFFF00"/>
                          </a:highlight>
                          <a:latin typeface="Arial" panose="020B0604020202020204" pitchFamily="34" charset="0"/>
                          <a:ea typeface="Arial MT"/>
                          <a:cs typeface="Arial MT"/>
                        </a:rPr>
                        <a:t>Materials</a:t>
                      </a:r>
                      <a:r>
                        <a:rPr lang="en-US" sz="1600" b="1" spc="-15" dirty="0">
                          <a:solidFill>
                            <a:srgbClr val="000000"/>
                          </a:solidFill>
                          <a:effectLst/>
                          <a:highlight>
                            <a:srgbClr val="FFFF00"/>
                          </a:highlight>
                          <a:latin typeface="Arial" panose="020B0604020202020204" pitchFamily="34" charset="0"/>
                          <a:ea typeface="Arial MT"/>
                          <a:cs typeface="Arial MT"/>
                        </a:rPr>
                        <a:t> </a:t>
                      </a:r>
                      <a:r>
                        <a:rPr lang="en-US" sz="1600" b="1" dirty="0">
                          <a:solidFill>
                            <a:srgbClr val="000000"/>
                          </a:solidFill>
                          <a:effectLst/>
                          <a:highlight>
                            <a:srgbClr val="FFFF00"/>
                          </a:highlight>
                          <a:latin typeface="Arial" panose="020B0604020202020204" pitchFamily="34" charset="0"/>
                          <a:ea typeface="Arial MT"/>
                          <a:cs typeface="Arial MT"/>
                        </a:rPr>
                        <a:t>Purchase</a:t>
                      </a:r>
                      <a:r>
                        <a:rPr lang="en-US" sz="1600" b="1" spc="-5" dirty="0">
                          <a:solidFill>
                            <a:srgbClr val="000000"/>
                          </a:solidFill>
                          <a:effectLst/>
                          <a:highlight>
                            <a:srgbClr val="FFFF00"/>
                          </a:highlight>
                          <a:latin typeface="Arial" panose="020B0604020202020204" pitchFamily="34" charset="0"/>
                          <a:ea typeface="Arial MT"/>
                          <a:cs typeface="Arial MT"/>
                        </a:rPr>
                        <a:t> </a:t>
                      </a:r>
                      <a:r>
                        <a:rPr lang="en-US" sz="1600" b="1" dirty="0">
                          <a:solidFill>
                            <a:srgbClr val="000000"/>
                          </a:solidFill>
                          <a:effectLst/>
                          <a:highlight>
                            <a:srgbClr val="FFFF00"/>
                          </a:highlight>
                          <a:latin typeface="Arial" panose="020B0604020202020204" pitchFamily="34" charset="0"/>
                          <a:ea typeface="Arial MT"/>
                          <a:cs typeface="Arial MT"/>
                        </a:rPr>
                        <a:t>cost</a:t>
                      </a:r>
                      <a:endParaRPr lang="en-US" sz="1600" dirty="0">
                        <a:effectLst/>
                        <a:highlight>
                          <a:srgbClr val="FFFF00"/>
                        </a:highlight>
                        <a:latin typeface="Arial MT"/>
                        <a:ea typeface="Arial MT"/>
                        <a:cs typeface="Arial MT"/>
                      </a:endParaRP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marR="124460" algn="r">
                        <a:lnSpc>
                          <a:spcPts val="1215"/>
                        </a:lnSpc>
                      </a:pPr>
                      <a:r>
                        <a:rPr lang="en-US" sz="1600" b="1" dirty="0">
                          <a:solidFill>
                            <a:srgbClr val="000000"/>
                          </a:solidFill>
                          <a:effectLst/>
                          <a:highlight>
                            <a:srgbClr val="FFFF00"/>
                          </a:highlight>
                          <a:latin typeface="Arial MT"/>
                          <a:ea typeface="Arial MT"/>
                          <a:cs typeface="Arial MT"/>
                        </a:rPr>
                        <a:t>1160400</a:t>
                      </a:r>
                      <a:endParaRPr lang="en-US" sz="1600" dirty="0">
                        <a:effectLst/>
                        <a:highlight>
                          <a:srgbClr val="FFFF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marL="41275" marR="27305" algn="ctr">
                        <a:lnSpc>
                          <a:spcPts val="1215"/>
                        </a:lnSpc>
                        <a:spcAft>
                          <a:spcPts val="0"/>
                        </a:spcAft>
                      </a:pPr>
                      <a:r>
                        <a:rPr lang="en-US" sz="1600" b="1" dirty="0">
                          <a:solidFill>
                            <a:srgbClr val="000000"/>
                          </a:solidFill>
                          <a:effectLst/>
                          <a:highlight>
                            <a:srgbClr val="FFFF00"/>
                          </a:highlight>
                          <a:latin typeface="Arial MT"/>
                          <a:ea typeface="Arial MT"/>
                          <a:cs typeface="Arial MT"/>
                        </a:rPr>
                        <a:t>1365600</a:t>
                      </a:r>
                      <a:endParaRPr lang="en-US" sz="1600" dirty="0">
                        <a:effectLst/>
                        <a:highlight>
                          <a:srgbClr val="FFFF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marL="133985" marR="116840" algn="ctr">
                        <a:lnSpc>
                          <a:spcPts val="1215"/>
                        </a:lnSpc>
                        <a:spcAft>
                          <a:spcPts val="0"/>
                        </a:spcAft>
                      </a:pPr>
                      <a:r>
                        <a:rPr lang="en-US" sz="1600" b="1" dirty="0">
                          <a:solidFill>
                            <a:srgbClr val="000000"/>
                          </a:solidFill>
                          <a:effectLst/>
                          <a:highlight>
                            <a:srgbClr val="FFFF00"/>
                          </a:highlight>
                          <a:latin typeface="Arial MT"/>
                          <a:ea typeface="Arial MT"/>
                          <a:cs typeface="Arial MT"/>
                        </a:rPr>
                        <a:t>847200</a:t>
                      </a:r>
                      <a:endParaRPr lang="en-US" sz="1600" dirty="0">
                        <a:effectLst/>
                        <a:highlight>
                          <a:srgbClr val="FFFF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marL="143510" marR="124460" algn="ctr">
                        <a:lnSpc>
                          <a:spcPts val="1215"/>
                        </a:lnSpc>
                        <a:spcAft>
                          <a:spcPts val="0"/>
                        </a:spcAft>
                      </a:pPr>
                      <a:r>
                        <a:rPr lang="en-US" sz="1600" b="1" dirty="0">
                          <a:solidFill>
                            <a:srgbClr val="000000"/>
                          </a:solidFill>
                          <a:effectLst/>
                          <a:highlight>
                            <a:srgbClr val="FFFF00"/>
                          </a:highlight>
                          <a:latin typeface="Arial MT"/>
                          <a:ea typeface="Arial MT"/>
                          <a:cs typeface="Arial MT"/>
                        </a:rPr>
                        <a:t>991200</a:t>
                      </a:r>
                      <a:endParaRPr lang="en-US" sz="1600" dirty="0">
                        <a:effectLst/>
                        <a:highlight>
                          <a:srgbClr val="FFFF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916698972"/>
                  </a:ext>
                </a:extLst>
              </a:tr>
            </a:tbl>
          </a:graphicData>
        </a:graphic>
      </p:graphicFrame>
      <p:sp>
        <p:nvSpPr>
          <p:cNvPr id="10" name="TextBox 9">
            <a:extLst>
              <a:ext uri="{FF2B5EF4-FFF2-40B4-BE49-F238E27FC236}">
                <a16:creationId xmlns:a16="http://schemas.microsoft.com/office/drawing/2014/main" id="{E4E3BB74-C10A-255D-1F6A-19BEFC9B94DE}"/>
              </a:ext>
            </a:extLst>
          </p:cNvPr>
          <p:cNvSpPr txBox="1"/>
          <p:nvPr/>
        </p:nvSpPr>
        <p:spPr>
          <a:xfrm>
            <a:off x="296488" y="666690"/>
            <a:ext cx="4580312" cy="400110"/>
          </a:xfrm>
          <a:prstGeom prst="rect">
            <a:avLst/>
          </a:prstGeom>
          <a:noFill/>
        </p:spPr>
        <p:txBody>
          <a:bodyPr wrap="square">
            <a:spAutoFit/>
          </a:bodyPr>
          <a:lstStyle/>
          <a:p>
            <a:pPr lvl="0" rtl="0">
              <a:spcBef>
                <a:spcPts val="350"/>
              </a:spcBef>
              <a:spcAft>
                <a:spcPts val="0"/>
              </a:spcAft>
              <a:buSzPts val="1100"/>
              <a:tabLst>
                <a:tab pos="451485" algn="l"/>
              </a:tabLst>
            </a:pPr>
            <a:r>
              <a:rPr lang="en-US" sz="2000" b="1" spc="-5" dirty="0">
                <a:solidFill>
                  <a:srgbClr val="FF0000"/>
                </a:solidFill>
                <a:effectLst/>
                <a:latin typeface="Arial" panose="020B0604020202020204" pitchFamily="34" charset="0"/>
                <a:ea typeface="Arial" panose="020B0604020202020204" pitchFamily="34" charset="0"/>
              </a:rPr>
              <a:t>production budget:</a:t>
            </a:r>
          </a:p>
        </p:txBody>
      </p:sp>
      <p:sp>
        <p:nvSpPr>
          <p:cNvPr id="12" name="TextBox 11">
            <a:extLst>
              <a:ext uri="{FF2B5EF4-FFF2-40B4-BE49-F238E27FC236}">
                <a16:creationId xmlns:a16="http://schemas.microsoft.com/office/drawing/2014/main" id="{B4C9A9DB-E76E-CDE5-3928-1BD6931013D8}"/>
              </a:ext>
            </a:extLst>
          </p:cNvPr>
          <p:cNvSpPr txBox="1"/>
          <p:nvPr/>
        </p:nvSpPr>
        <p:spPr>
          <a:xfrm>
            <a:off x="296488" y="3028890"/>
            <a:ext cx="4580312" cy="400110"/>
          </a:xfrm>
          <a:prstGeom prst="rect">
            <a:avLst/>
          </a:prstGeom>
          <a:noFill/>
        </p:spPr>
        <p:txBody>
          <a:bodyPr wrap="square">
            <a:spAutoFit/>
          </a:bodyPr>
          <a:lstStyle/>
          <a:p>
            <a:r>
              <a:rPr lang="en-US" sz="2000" b="1" dirty="0">
                <a:solidFill>
                  <a:srgbClr val="FF0000"/>
                </a:solidFill>
                <a:effectLst/>
                <a:latin typeface="Arial" panose="020B0604020202020204" pitchFamily="34" charset="0"/>
                <a:ea typeface="Arial MT"/>
                <a:cs typeface="Arial MT"/>
              </a:rPr>
              <a:t>Direct</a:t>
            </a:r>
            <a:r>
              <a:rPr lang="en-US" sz="2000" b="1" spc="10" dirty="0">
                <a:solidFill>
                  <a:srgbClr val="FF0000"/>
                </a:solidFill>
                <a:effectLst/>
                <a:latin typeface="Arial" panose="020B0604020202020204" pitchFamily="34" charset="0"/>
                <a:ea typeface="Arial MT"/>
                <a:cs typeface="Arial MT"/>
              </a:rPr>
              <a:t> </a:t>
            </a:r>
            <a:r>
              <a:rPr lang="en-US" sz="2000" b="1" dirty="0">
                <a:solidFill>
                  <a:srgbClr val="FF0000"/>
                </a:solidFill>
                <a:effectLst/>
                <a:latin typeface="Arial" panose="020B0604020202020204" pitchFamily="34" charset="0"/>
                <a:ea typeface="Arial MT"/>
                <a:cs typeface="Arial MT"/>
              </a:rPr>
              <a:t>material</a:t>
            </a:r>
            <a:r>
              <a:rPr lang="en-US" sz="2000" b="1" spc="5" dirty="0">
                <a:solidFill>
                  <a:srgbClr val="FF0000"/>
                </a:solidFill>
                <a:effectLst/>
                <a:latin typeface="Arial" panose="020B0604020202020204" pitchFamily="34" charset="0"/>
                <a:ea typeface="Arial MT"/>
                <a:cs typeface="Arial MT"/>
              </a:rPr>
              <a:t> </a:t>
            </a:r>
            <a:r>
              <a:rPr lang="en-US" sz="2000" b="1" dirty="0">
                <a:solidFill>
                  <a:srgbClr val="FF0000"/>
                </a:solidFill>
                <a:effectLst/>
                <a:latin typeface="Arial" panose="020B0604020202020204" pitchFamily="34" charset="0"/>
                <a:ea typeface="Arial MT"/>
                <a:cs typeface="Arial MT"/>
              </a:rPr>
              <a:t>budget</a:t>
            </a:r>
            <a:endParaRPr lang="en-US" sz="2000" dirty="0">
              <a:solidFill>
                <a:srgbClr val="FF0000"/>
              </a:solidFill>
            </a:endParaRPr>
          </a:p>
        </p:txBody>
      </p:sp>
    </p:spTree>
    <p:extLst>
      <p:ext uri="{BB962C8B-B14F-4D97-AF65-F5344CB8AC3E}">
        <p14:creationId xmlns:p14="http://schemas.microsoft.com/office/powerpoint/2010/main" val="32935381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2307FE8-D4E8-109A-F248-807CE89DEDA8}"/>
              </a:ext>
            </a:extLst>
          </p:cNvPr>
          <p:cNvPicPr>
            <a:picLocks noChangeAspect="1"/>
          </p:cNvPicPr>
          <p:nvPr/>
        </p:nvPicPr>
        <p:blipFill>
          <a:blip r:embed="rId3"/>
          <a:stretch>
            <a:fillRect/>
          </a:stretch>
        </p:blipFill>
        <p:spPr>
          <a:xfrm>
            <a:off x="0" y="6844"/>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22</a:t>
            </a:fld>
            <a:endParaRPr lang="en-US" dirty="0"/>
          </a:p>
        </p:txBody>
      </p:sp>
      <p:sp>
        <p:nvSpPr>
          <p:cNvPr id="7" name="LOBL"/>
          <p:cNvSpPr>
            <a:spLocks noGrp="1"/>
          </p:cNvSpPr>
          <p:nvPr>
            <p:ph sz="quarter" idx="4294967295"/>
          </p:nvPr>
        </p:nvSpPr>
        <p:spPr>
          <a:xfrm>
            <a:off x="314093" y="1981200"/>
            <a:ext cx="8534400" cy="3124200"/>
          </a:xfrm>
          <a:prstGeom prst="rect">
            <a:avLst/>
          </a:prstGeom>
        </p:spPr>
        <p:txBody>
          <a:bodyPr/>
          <a:lstStyle/>
          <a:p>
            <a:pPr marL="0" lvl="1" indent="0">
              <a:lnSpc>
                <a:spcPct val="100000"/>
              </a:lnSpc>
              <a:spcBef>
                <a:spcPts val="1200"/>
              </a:spcBef>
              <a:buClr>
                <a:srgbClr val="800000"/>
              </a:buClr>
              <a:buSzPct val="100000"/>
              <a:buNone/>
            </a:pPr>
            <a:r>
              <a:rPr lang="en-US" altLang="en-US" sz="3400" b="1" dirty="0">
                <a:solidFill>
                  <a:srgbClr val="990000"/>
                </a:solidFill>
                <a:latin typeface="Calibri" panose="020F0502020204030204" pitchFamily="34" charset="0"/>
                <a:ea typeface="Calibri" panose="020F0502020204030204" pitchFamily="34" charset="0"/>
                <a:cs typeface="Calibri" panose="020F0502020204030204" pitchFamily="34" charset="0"/>
              </a:rPr>
              <a:t>Direct Labor Budget</a:t>
            </a:r>
          </a:p>
          <a:p>
            <a:pPr marL="574675" lvl="1" indent="-346075">
              <a:lnSpc>
                <a:spcPct val="100000"/>
              </a:lnSpc>
              <a:spcBef>
                <a:spcPts val="1200"/>
              </a:spcBef>
              <a:buClr>
                <a:srgbClr val="800000"/>
              </a:buClr>
              <a:buSzPct val="100000"/>
            </a:pPr>
            <a:r>
              <a:rPr lang="en-US" altLang="en-US" sz="2600" dirty="0">
                <a:latin typeface="Calibri" panose="020F0502020204030204" pitchFamily="34" charset="0"/>
                <a:ea typeface="Calibri" panose="020F0502020204030204" pitchFamily="34" charset="0"/>
                <a:cs typeface="Calibri" panose="020F0502020204030204" pitchFamily="34" charset="0"/>
              </a:rPr>
              <a:t>Shows both quantity of hours and cost of direct labor necessary to meet production requirements</a:t>
            </a:r>
          </a:p>
          <a:p>
            <a:pPr marL="574675" lvl="1" indent="-346075">
              <a:lnSpc>
                <a:spcPct val="100000"/>
              </a:lnSpc>
              <a:spcBef>
                <a:spcPts val="1200"/>
              </a:spcBef>
              <a:buClr>
                <a:srgbClr val="800000"/>
              </a:buClr>
              <a:buSzPct val="100000"/>
            </a:pPr>
            <a:r>
              <a:rPr lang="en-US" altLang="en-US" sz="2600" dirty="0">
                <a:latin typeface="Calibri" panose="020F0502020204030204" pitchFamily="34" charset="0"/>
                <a:ea typeface="Calibri" panose="020F0502020204030204" pitchFamily="34" charset="0"/>
                <a:cs typeface="Calibri" panose="020F0502020204030204" pitchFamily="34" charset="0"/>
              </a:rPr>
              <a:t>Critical in maintaining a labor force that can meet expected production </a:t>
            </a:r>
          </a:p>
          <a:p>
            <a:pPr marL="574675" lvl="1" indent="-346075">
              <a:lnSpc>
                <a:spcPct val="100000"/>
              </a:lnSpc>
              <a:spcBef>
                <a:spcPts val="1200"/>
              </a:spcBef>
              <a:buClr>
                <a:srgbClr val="800000"/>
              </a:buClr>
              <a:buSzPct val="100000"/>
            </a:pPr>
            <a:r>
              <a:rPr lang="en-US" altLang="en-US" sz="2600" dirty="0">
                <a:latin typeface="Calibri" panose="020F0502020204030204" pitchFamily="34" charset="0"/>
                <a:ea typeface="Calibri" panose="020F0502020204030204" pitchFamily="34" charset="0"/>
                <a:cs typeface="Calibri" panose="020F0502020204030204" pitchFamily="34" charset="0"/>
              </a:rPr>
              <a:t>Total direct labor cost formula:</a:t>
            </a:r>
          </a:p>
        </p:txBody>
      </p:sp>
      <p:sp>
        <p:nvSpPr>
          <p:cNvPr id="9" name="Title 2"/>
          <p:cNvSpPr>
            <a:spLocks noGrp="1"/>
          </p:cNvSpPr>
          <p:nvPr>
            <p:ph type="title"/>
          </p:nvPr>
        </p:nvSpPr>
        <p:spPr>
          <a:xfrm>
            <a:off x="304800" y="1023119"/>
            <a:ext cx="8534400" cy="577081"/>
          </a:xfrm>
        </p:spPr>
        <p:txBody>
          <a:bodyPr>
            <a:spAutoFit/>
          </a:bodyPr>
          <a:lstStyle/>
          <a:p>
            <a:r>
              <a:rPr lang="en-GB" sz="3500" b="1" dirty="0">
                <a:ea typeface="Source Sans Pro" charset="0"/>
              </a:rPr>
              <a:t>Direct Labor and Manufacturing Overhead</a:t>
            </a:r>
          </a:p>
        </p:txBody>
      </p:sp>
      <p:pic>
        <p:nvPicPr>
          <p:cNvPr id="3074" name="Picture 2" descr="C:\Users\ram.koushal\Desktop\3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5490" y="5096582"/>
            <a:ext cx="8425651" cy="1151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44908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6D1768D-CD6F-E618-2302-9D521E4AF44B}"/>
              </a:ext>
            </a:extLst>
          </p:cNvPr>
          <p:cNvPicPr>
            <a:picLocks noChangeAspect="1"/>
          </p:cNvPicPr>
          <p:nvPr/>
        </p:nvPicPr>
        <p:blipFill>
          <a:blip r:embed="rId2"/>
          <a:stretch>
            <a:fillRect/>
          </a:stretch>
        </p:blipFill>
        <p:spPr>
          <a:xfrm>
            <a:off x="0" y="6844"/>
            <a:ext cx="9144000" cy="6844311"/>
          </a:xfrm>
          <a:prstGeom prst="rect">
            <a:avLst/>
          </a:prstGeom>
        </p:spPr>
      </p:pic>
      <p:sp>
        <p:nvSpPr>
          <p:cNvPr id="3" name="Slide Number Placeholder 2">
            <a:extLst>
              <a:ext uri="{FF2B5EF4-FFF2-40B4-BE49-F238E27FC236}">
                <a16:creationId xmlns:a16="http://schemas.microsoft.com/office/drawing/2014/main" id="{BE87924B-F99F-9170-BBD4-60FCFDD4D7BC}"/>
              </a:ext>
            </a:extLst>
          </p:cNvPr>
          <p:cNvSpPr>
            <a:spLocks noGrp="1"/>
          </p:cNvSpPr>
          <p:nvPr>
            <p:ph type="sldNum" sz="quarter" idx="10"/>
          </p:nvPr>
        </p:nvSpPr>
        <p:spPr/>
        <p:txBody>
          <a:bodyPr/>
          <a:lstStyle/>
          <a:p>
            <a:fld id="{67B19427-F580-D146-B60E-4CADEE75497F}" type="slidenum">
              <a:rPr lang="en-US" smtClean="0"/>
              <a:pPr/>
              <a:t>23</a:t>
            </a:fld>
            <a:endParaRPr lang="en-US" dirty="0"/>
          </a:p>
        </p:txBody>
      </p:sp>
      <p:graphicFrame>
        <p:nvGraphicFramePr>
          <p:cNvPr id="6" name="Table 5">
            <a:extLst>
              <a:ext uri="{FF2B5EF4-FFF2-40B4-BE49-F238E27FC236}">
                <a16:creationId xmlns:a16="http://schemas.microsoft.com/office/drawing/2014/main" id="{368051E7-0B9B-C42E-F343-45B9EC35C62A}"/>
              </a:ext>
            </a:extLst>
          </p:cNvPr>
          <p:cNvGraphicFramePr>
            <a:graphicFrameLocks noGrp="1"/>
          </p:cNvGraphicFramePr>
          <p:nvPr>
            <p:extLst>
              <p:ext uri="{D42A27DB-BD31-4B8C-83A1-F6EECF244321}">
                <p14:modId xmlns:p14="http://schemas.microsoft.com/office/powerpoint/2010/main" val="2412084052"/>
              </p:ext>
            </p:extLst>
          </p:nvPr>
        </p:nvGraphicFramePr>
        <p:xfrm>
          <a:off x="762000" y="2057400"/>
          <a:ext cx="7086600" cy="732314"/>
        </p:xfrm>
        <a:graphic>
          <a:graphicData uri="http://schemas.openxmlformats.org/drawingml/2006/table">
            <a:tbl>
              <a:tblPr firstRow="1" firstCol="1" lastRow="1" lastCol="1" bandRow="1" bandCol="1"/>
              <a:tblGrid>
                <a:gridCol w="2425585">
                  <a:extLst>
                    <a:ext uri="{9D8B030D-6E8A-4147-A177-3AD203B41FA5}">
                      <a16:colId xmlns:a16="http://schemas.microsoft.com/office/drawing/2014/main" val="2469994257"/>
                    </a:ext>
                  </a:extLst>
                </a:gridCol>
                <a:gridCol w="1235558">
                  <a:extLst>
                    <a:ext uri="{9D8B030D-6E8A-4147-A177-3AD203B41FA5}">
                      <a16:colId xmlns:a16="http://schemas.microsoft.com/office/drawing/2014/main" val="160597224"/>
                    </a:ext>
                  </a:extLst>
                </a:gridCol>
                <a:gridCol w="1092718">
                  <a:extLst>
                    <a:ext uri="{9D8B030D-6E8A-4147-A177-3AD203B41FA5}">
                      <a16:colId xmlns:a16="http://schemas.microsoft.com/office/drawing/2014/main" val="3233171957"/>
                    </a:ext>
                  </a:extLst>
                </a:gridCol>
                <a:gridCol w="1139141">
                  <a:extLst>
                    <a:ext uri="{9D8B030D-6E8A-4147-A177-3AD203B41FA5}">
                      <a16:colId xmlns:a16="http://schemas.microsoft.com/office/drawing/2014/main" val="2417826860"/>
                    </a:ext>
                  </a:extLst>
                </a:gridCol>
                <a:gridCol w="1193598">
                  <a:extLst>
                    <a:ext uri="{9D8B030D-6E8A-4147-A177-3AD203B41FA5}">
                      <a16:colId xmlns:a16="http://schemas.microsoft.com/office/drawing/2014/main" val="3938097376"/>
                    </a:ext>
                  </a:extLst>
                </a:gridCol>
              </a:tblGrid>
              <a:tr h="367610">
                <a:tc>
                  <a:txBody>
                    <a:bodyPr/>
                    <a:lstStyle/>
                    <a:p>
                      <a:pPr algn="l"/>
                      <a:r>
                        <a:rPr lang="en-US" sz="900" b="1" dirty="0">
                          <a:effectLst/>
                          <a:highlight>
                            <a:srgbClr val="C00000"/>
                          </a:highlight>
                          <a:latin typeface="Times New Roman" panose="02020603050405020304" pitchFamily="18" charset="0"/>
                          <a:ea typeface="Arial MT"/>
                          <a:cs typeface="Arial MT"/>
                        </a:rPr>
                        <a:t> </a:t>
                      </a:r>
                      <a:endParaRPr lang="en-US" sz="1100" dirty="0">
                        <a:effectLst/>
                        <a:highlight>
                          <a:srgbClr val="C00000"/>
                        </a:highlight>
                        <a:latin typeface="Arial MT"/>
                        <a:ea typeface="Arial MT"/>
                        <a:cs typeface="Arial MT"/>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C00000"/>
                    </a:solidFill>
                  </a:tcPr>
                </a:tc>
                <a:tc>
                  <a:txBody>
                    <a:bodyPr/>
                    <a:lstStyle/>
                    <a:p>
                      <a:pPr marL="232410" marR="212725" algn="ctr">
                        <a:lnSpc>
                          <a:spcPts val="1165"/>
                        </a:lnSpc>
                        <a:spcAft>
                          <a:spcPts val="0"/>
                        </a:spcAft>
                      </a:pPr>
                      <a:endParaRPr lang="en-US" sz="1800" b="1" dirty="0">
                        <a:solidFill>
                          <a:srgbClr val="FFFFFF"/>
                        </a:solidFill>
                        <a:effectLst/>
                        <a:highlight>
                          <a:srgbClr val="C00000"/>
                        </a:highlight>
                        <a:latin typeface="Arial MT"/>
                        <a:ea typeface="Arial MT"/>
                        <a:cs typeface="Arial MT"/>
                      </a:endParaRPr>
                    </a:p>
                    <a:p>
                      <a:pPr marL="232410" marR="212725" algn="ctr">
                        <a:lnSpc>
                          <a:spcPts val="1165"/>
                        </a:lnSpc>
                        <a:spcAft>
                          <a:spcPts val="0"/>
                        </a:spcAft>
                      </a:pPr>
                      <a:r>
                        <a:rPr lang="en-US" sz="1800" b="1" dirty="0">
                          <a:solidFill>
                            <a:srgbClr val="FFFFFF"/>
                          </a:solidFill>
                          <a:effectLst/>
                          <a:highlight>
                            <a:srgbClr val="C00000"/>
                          </a:highlight>
                          <a:latin typeface="Arial MT"/>
                          <a:ea typeface="Arial MT"/>
                          <a:cs typeface="Arial MT"/>
                        </a:rPr>
                        <a:t>Q1</a:t>
                      </a:r>
                      <a:endParaRPr lang="en-US" sz="1800" dirty="0">
                        <a:effectLst/>
                        <a:highlight>
                          <a:srgbClr val="C00000"/>
                        </a:highlight>
                        <a:latin typeface="Arial MT"/>
                        <a:ea typeface="Arial MT"/>
                        <a:cs typeface="Arial MT"/>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C00000"/>
                    </a:solidFill>
                  </a:tcPr>
                </a:tc>
                <a:tc>
                  <a:txBody>
                    <a:bodyPr/>
                    <a:lstStyle/>
                    <a:p>
                      <a:pPr marL="180975" marR="161925" algn="ctr">
                        <a:lnSpc>
                          <a:spcPts val="1165"/>
                        </a:lnSpc>
                        <a:spcAft>
                          <a:spcPts val="0"/>
                        </a:spcAft>
                      </a:pPr>
                      <a:endParaRPr lang="en-US" sz="1800" b="1" dirty="0">
                        <a:solidFill>
                          <a:srgbClr val="FFFFFF"/>
                        </a:solidFill>
                        <a:effectLst/>
                        <a:highlight>
                          <a:srgbClr val="C00000"/>
                        </a:highlight>
                        <a:latin typeface="Arial MT"/>
                        <a:ea typeface="Arial MT"/>
                        <a:cs typeface="Arial MT"/>
                      </a:endParaRPr>
                    </a:p>
                    <a:p>
                      <a:pPr marL="180975" marR="161925" algn="ctr">
                        <a:lnSpc>
                          <a:spcPts val="1165"/>
                        </a:lnSpc>
                        <a:spcAft>
                          <a:spcPts val="0"/>
                        </a:spcAft>
                      </a:pPr>
                      <a:r>
                        <a:rPr lang="en-US" sz="1800" b="1" dirty="0">
                          <a:solidFill>
                            <a:srgbClr val="FFFFFF"/>
                          </a:solidFill>
                          <a:effectLst/>
                          <a:highlight>
                            <a:srgbClr val="C00000"/>
                          </a:highlight>
                          <a:latin typeface="Arial MT"/>
                          <a:ea typeface="Arial MT"/>
                          <a:cs typeface="Arial MT"/>
                        </a:rPr>
                        <a:t>Q2</a:t>
                      </a:r>
                      <a:endParaRPr lang="en-US" sz="1800" dirty="0">
                        <a:effectLst/>
                        <a:highlight>
                          <a:srgbClr val="C00000"/>
                        </a:highlight>
                        <a:latin typeface="Arial MT"/>
                        <a:ea typeface="Arial MT"/>
                        <a:cs typeface="Arial MT"/>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C00000"/>
                    </a:solidFill>
                  </a:tcPr>
                </a:tc>
                <a:tc>
                  <a:txBody>
                    <a:bodyPr/>
                    <a:lstStyle/>
                    <a:p>
                      <a:pPr marL="55245" marR="35560" algn="ctr">
                        <a:lnSpc>
                          <a:spcPts val="1165"/>
                        </a:lnSpc>
                        <a:spcAft>
                          <a:spcPts val="0"/>
                        </a:spcAft>
                      </a:pPr>
                      <a:endParaRPr lang="en-US" sz="1800" b="1" dirty="0">
                        <a:solidFill>
                          <a:srgbClr val="FFFFFF"/>
                        </a:solidFill>
                        <a:effectLst/>
                        <a:highlight>
                          <a:srgbClr val="C00000"/>
                        </a:highlight>
                        <a:latin typeface="Arial MT"/>
                        <a:ea typeface="Arial MT"/>
                        <a:cs typeface="Arial MT"/>
                      </a:endParaRPr>
                    </a:p>
                    <a:p>
                      <a:pPr marL="55245" marR="35560" algn="ctr">
                        <a:lnSpc>
                          <a:spcPts val="1165"/>
                        </a:lnSpc>
                        <a:spcAft>
                          <a:spcPts val="0"/>
                        </a:spcAft>
                      </a:pPr>
                      <a:r>
                        <a:rPr lang="en-US" sz="1800" b="1" dirty="0">
                          <a:solidFill>
                            <a:srgbClr val="FFFFFF"/>
                          </a:solidFill>
                          <a:effectLst/>
                          <a:highlight>
                            <a:srgbClr val="C00000"/>
                          </a:highlight>
                          <a:latin typeface="Arial MT"/>
                          <a:ea typeface="Arial MT"/>
                          <a:cs typeface="Arial MT"/>
                        </a:rPr>
                        <a:t>Q3</a:t>
                      </a:r>
                      <a:endParaRPr lang="en-US" sz="1800" dirty="0">
                        <a:effectLst/>
                        <a:highlight>
                          <a:srgbClr val="C00000"/>
                        </a:highlight>
                        <a:latin typeface="Arial MT"/>
                        <a:ea typeface="Arial MT"/>
                        <a:cs typeface="Arial MT"/>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C00000"/>
                    </a:solidFill>
                  </a:tcPr>
                </a:tc>
                <a:tc>
                  <a:txBody>
                    <a:bodyPr/>
                    <a:lstStyle/>
                    <a:p>
                      <a:pPr marL="217170" marR="197485" algn="ctr">
                        <a:lnSpc>
                          <a:spcPts val="1165"/>
                        </a:lnSpc>
                        <a:spcAft>
                          <a:spcPts val="0"/>
                        </a:spcAft>
                      </a:pPr>
                      <a:endParaRPr lang="en-US" sz="1800" b="1" dirty="0">
                        <a:solidFill>
                          <a:srgbClr val="FFFFFF"/>
                        </a:solidFill>
                        <a:effectLst/>
                        <a:highlight>
                          <a:srgbClr val="C00000"/>
                        </a:highlight>
                        <a:latin typeface="Arial MT"/>
                        <a:ea typeface="Arial MT"/>
                        <a:cs typeface="Arial MT"/>
                      </a:endParaRPr>
                    </a:p>
                    <a:p>
                      <a:pPr marL="217170" marR="197485" algn="ctr">
                        <a:lnSpc>
                          <a:spcPts val="1165"/>
                        </a:lnSpc>
                        <a:spcAft>
                          <a:spcPts val="0"/>
                        </a:spcAft>
                      </a:pPr>
                      <a:r>
                        <a:rPr lang="en-US" sz="1800" b="1" dirty="0">
                          <a:solidFill>
                            <a:srgbClr val="FFFFFF"/>
                          </a:solidFill>
                          <a:effectLst/>
                          <a:highlight>
                            <a:srgbClr val="C00000"/>
                          </a:highlight>
                          <a:latin typeface="Arial MT"/>
                          <a:ea typeface="Arial MT"/>
                          <a:cs typeface="Arial MT"/>
                        </a:rPr>
                        <a:t>Q4</a:t>
                      </a:r>
                      <a:endParaRPr lang="en-US" sz="1800" dirty="0">
                        <a:effectLst/>
                        <a:highlight>
                          <a:srgbClr val="C00000"/>
                        </a:highlight>
                        <a:latin typeface="Arial MT"/>
                        <a:ea typeface="Arial MT"/>
                        <a:cs typeface="Arial MT"/>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C00000"/>
                    </a:solidFill>
                  </a:tcPr>
                </a:tc>
                <a:extLst>
                  <a:ext uri="{0D108BD9-81ED-4DB2-BD59-A6C34878D82A}">
                    <a16:rowId xmlns:a16="http://schemas.microsoft.com/office/drawing/2014/main" val="3162318056"/>
                  </a:ext>
                </a:extLst>
              </a:tr>
              <a:tr h="364704">
                <a:tc>
                  <a:txBody>
                    <a:bodyPr/>
                    <a:lstStyle/>
                    <a:p>
                      <a:pPr marL="66040" algn="l">
                        <a:lnSpc>
                          <a:spcPts val="1155"/>
                        </a:lnSpc>
                      </a:pPr>
                      <a:endParaRPr lang="en-US" sz="1600" dirty="0">
                        <a:effectLst/>
                        <a:latin typeface="Arial MT"/>
                        <a:ea typeface="Arial MT"/>
                        <a:cs typeface="Arial MT"/>
                      </a:endParaRPr>
                    </a:p>
                    <a:p>
                      <a:pPr marL="66040" algn="l">
                        <a:lnSpc>
                          <a:spcPts val="1155"/>
                        </a:lnSpc>
                      </a:pPr>
                      <a:r>
                        <a:rPr lang="en-US" sz="1800" b="1" dirty="0">
                          <a:effectLst/>
                          <a:latin typeface="Arial MT"/>
                          <a:ea typeface="Arial MT"/>
                          <a:cs typeface="Arial MT"/>
                        </a:rPr>
                        <a:t>Production</a:t>
                      </a:r>
                      <a:r>
                        <a:rPr lang="en-US" sz="1800" b="1" spc="-5" dirty="0">
                          <a:effectLst/>
                          <a:latin typeface="Arial MT"/>
                          <a:ea typeface="Arial MT"/>
                          <a:cs typeface="Arial MT"/>
                        </a:rPr>
                        <a:t> </a:t>
                      </a:r>
                      <a:r>
                        <a:rPr lang="en-US" sz="1800" b="1" dirty="0">
                          <a:effectLst/>
                          <a:latin typeface="Arial MT"/>
                          <a:ea typeface="Arial MT"/>
                          <a:cs typeface="Arial MT"/>
                        </a:rPr>
                        <a:t>unit</a:t>
                      </a: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marL="232410" marR="213360" algn="ctr">
                        <a:lnSpc>
                          <a:spcPts val="1155"/>
                        </a:lnSpc>
                        <a:spcAft>
                          <a:spcPts val="0"/>
                        </a:spcAft>
                      </a:pPr>
                      <a:endParaRPr lang="en-US" sz="1800" dirty="0">
                        <a:effectLst/>
                        <a:latin typeface="Arial MT"/>
                        <a:ea typeface="Arial MT"/>
                        <a:cs typeface="Arial MT"/>
                      </a:endParaRPr>
                    </a:p>
                    <a:p>
                      <a:pPr marL="232410" marR="213360" algn="ctr">
                        <a:lnSpc>
                          <a:spcPts val="1155"/>
                        </a:lnSpc>
                        <a:spcAft>
                          <a:spcPts val="0"/>
                        </a:spcAft>
                      </a:pPr>
                      <a:r>
                        <a:rPr lang="en-US" sz="1800" dirty="0">
                          <a:effectLst/>
                          <a:latin typeface="Arial MT"/>
                          <a:ea typeface="Arial MT"/>
                          <a:cs typeface="Arial MT"/>
                        </a:rPr>
                        <a:t>60,000</a:t>
                      </a: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marL="180975" marR="162560" algn="ctr">
                        <a:lnSpc>
                          <a:spcPts val="1155"/>
                        </a:lnSpc>
                        <a:spcAft>
                          <a:spcPts val="0"/>
                        </a:spcAft>
                      </a:pPr>
                      <a:endParaRPr lang="en-US" sz="1800" dirty="0">
                        <a:effectLst/>
                        <a:latin typeface="Arial MT"/>
                        <a:ea typeface="Arial MT"/>
                        <a:cs typeface="Arial MT"/>
                      </a:endParaRPr>
                    </a:p>
                    <a:p>
                      <a:pPr marL="180975" marR="162560" algn="ctr">
                        <a:lnSpc>
                          <a:spcPts val="1155"/>
                        </a:lnSpc>
                        <a:spcAft>
                          <a:spcPts val="0"/>
                        </a:spcAft>
                      </a:pPr>
                      <a:r>
                        <a:rPr lang="en-US" sz="1800" dirty="0">
                          <a:effectLst/>
                          <a:latin typeface="Arial MT"/>
                          <a:ea typeface="Arial MT"/>
                          <a:cs typeface="Arial MT"/>
                        </a:rPr>
                        <a:t>30,000</a:t>
                      </a: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marL="51435" marR="35560" algn="ctr">
                        <a:lnSpc>
                          <a:spcPts val="1155"/>
                        </a:lnSpc>
                        <a:spcAft>
                          <a:spcPts val="0"/>
                        </a:spcAft>
                      </a:pPr>
                      <a:endParaRPr lang="en-US" sz="1800" dirty="0">
                        <a:effectLst/>
                        <a:latin typeface="Arial MT"/>
                        <a:ea typeface="Arial MT"/>
                        <a:cs typeface="Arial MT"/>
                      </a:endParaRPr>
                    </a:p>
                    <a:p>
                      <a:pPr marL="51435" marR="35560" algn="ctr">
                        <a:lnSpc>
                          <a:spcPts val="1155"/>
                        </a:lnSpc>
                        <a:spcAft>
                          <a:spcPts val="0"/>
                        </a:spcAft>
                      </a:pPr>
                      <a:r>
                        <a:rPr lang="en-US" sz="1800" dirty="0">
                          <a:effectLst/>
                          <a:latin typeface="Arial MT"/>
                          <a:ea typeface="Arial MT"/>
                          <a:cs typeface="Arial MT"/>
                        </a:rPr>
                        <a:t>45,000</a:t>
                      </a: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marL="217170" marR="198755" algn="ctr">
                        <a:lnSpc>
                          <a:spcPts val="1155"/>
                        </a:lnSpc>
                        <a:spcAft>
                          <a:spcPts val="0"/>
                        </a:spcAft>
                      </a:pPr>
                      <a:endParaRPr lang="en-US" sz="1800" dirty="0">
                        <a:effectLst/>
                        <a:latin typeface="Arial MT"/>
                        <a:ea typeface="Arial MT"/>
                        <a:cs typeface="Arial MT"/>
                      </a:endParaRPr>
                    </a:p>
                    <a:p>
                      <a:pPr marL="217170" marR="198755" algn="ctr">
                        <a:lnSpc>
                          <a:spcPts val="1155"/>
                        </a:lnSpc>
                        <a:spcAft>
                          <a:spcPts val="0"/>
                        </a:spcAft>
                      </a:pPr>
                      <a:r>
                        <a:rPr lang="en-US" sz="1800" dirty="0">
                          <a:effectLst/>
                          <a:latin typeface="Arial MT"/>
                          <a:ea typeface="Arial MT"/>
                          <a:cs typeface="Arial MT"/>
                        </a:rPr>
                        <a:t>75,000</a:t>
                      </a: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62992570"/>
                  </a:ext>
                </a:extLst>
              </a:tr>
            </a:tbl>
          </a:graphicData>
        </a:graphic>
      </p:graphicFrame>
      <p:sp>
        <p:nvSpPr>
          <p:cNvPr id="8" name="TextBox 7">
            <a:extLst>
              <a:ext uri="{FF2B5EF4-FFF2-40B4-BE49-F238E27FC236}">
                <a16:creationId xmlns:a16="http://schemas.microsoft.com/office/drawing/2014/main" id="{5E39AB72-9AFF-AC1F-44A5-221413AF5BCD}"/>
              </a:ext>
            </a:extLst>
          </p:cNvPr>
          <p:cNvSpPr txBox="1"/>
          <p:nvPr/>
        </p:nvSpPr>
        <p:spPr>
          <a:xfrm>
            <a:off x="152400" y="2819400"/>
            <a:ext cx="4580312" cy="897682"/>
          </a:xfrm>
          <a:prstGeom prst="rect">
            <a:avLst/>
          </a:prstGeom>
          <a:noFill/>
        </p:spPr>
        <p:txBody>
          <a:bodyPr wrap="square">
            <a:spAutoFit/>
          </a:bodyPr>
          <a:lstStyle/>
          <a:p>
            <a:pPr marL="742950" lvl="1" indent="-285750" rtl="0">
              <a:lnSpc>
                <a:spcPct val="150000"/>
              </a:lnSpc>
              <a:spcBef>
                <a:spcPts val="395"/>
              </a:spcBef>
              <a:spcAft>
                <a:spcPts val="0"/>
              </a:spcAft>
              <a:buClr>
                <a:srgbClr val="808080"/>
              </a:buClr>
              <a:buSzPts val="1600"/>
              <a:buFont typeface="Arial MT"/>
              <a:buChar char="•"/>
              <a:tabLst>
                <a:tab pos="693420" algn="l"/>
                <a:tab pos="694055" algn="l"/>
              </a:tabLst>
            </a:pPr>
            <a:r>
              <a:rPr lang="en-US" sz="1800" dirty="0">
                <a:effectLst>
                  <a:innerShdw blurRad="63500" dist="50800">
                    <a:prstClr val="black">
                      <a:alpha val="50000"/>
                    </a:prstClr>
                  </a:innerShdw>
                </a:effectLst>
                <a:latin typeface="Arial MT"/>
                <a:ea typeface="Arial MT"/>
                <a:cs typeface="Arial MT"/>
              </a:rPr>
              <a:t>Each unit</a:t>
            </a:r>
            <a:r>
              <a:rPr lang="en-US" sz="1800" spc="10"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requires</a:t>
            </a:r>
            <a:r>
              <a:rPr lang="en-US" sz="1800" spc="5"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2</a:t>
            </a:r>
            <a:r>
              <a:rPr lang="en-US" sz="1800" spc="5"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hours</a:t>
            </a:r>
            <a:r>
              <a:rPr lang="en-US" sz="1800" spc="5"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a:t>
            </a:r>
          </a:p>
          <a:p>
            <a:pPr marL="742950" lvl="1" indent="-285750">
              <a:lnSpc>
                <a:spcPct val="150000"/>
              </a:lnSpc>
              <a:spcBef>
                <a:spcPts val="245"/>
              </a:spcBef>
              <a:spcAft>
                <a:spcPts val="0"/>
              </a:spcAft>
              <a:buClr>
                <a:srgbClr val="808080"/>
              </a:buClr>
              <a:buSzPts val="1600"/>
              <a:buFont typeface="Arial MT"/>
              <a:buChar char="•"/>
              <a:tabLst>
                <a:tab pos="693420" algn="l"/>
                <a:tab pos="694055" algn="l"/>
              </a:tabLst>
            </a:pPr>
            <a:r>
              <a:rPr lang="en-US" sz="1800" dirty="0">
                <a:effectLst>
                  <a:innerShdw blurRad="63500" dist="50800">
                    <a:prstClr val="black">
                      <a:alpha val="50000"/>
                    </a:prstClr>
                  </a:innerShdw>
                </a:effectLst>
                <a:latin typeface="Arial MT"/>
                <a:ea typeface="Arial MT"/>
                <a:cs typeface="Arial MT"/>
              </a:rPr>
              <a:t>Direct labor</a:t>
            </a:r>
            <a:r>
              <a:rPr lang="en-US" sz="1800" spc="5"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cost</a:t>
            </a:r>
            <a:r>
              <a:rPr lang="en-US" sz="1800" spc="5"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per</a:t>
            </a:r>
            <a:r>
              <a:rPr lang="en-US" sz="1800" spc="5"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hour</a:t>
            </a:r>
            <a:r>
              <a:rPr lang="en-US" sz="1800" spc="5" dirty="0">
                <a:effectLst>
                  <a:innerShdw blurRad="63500" dist="50800">
                    <a:prstClr val="black">
                      <a:alpha val="50000"/>
                    </a:prstClr>
                  </a:innerShdw>
                </a:effectLst>
                <a:latin typeface="Arial MT"/>
                <a:ea typeface="Arial MT"/>
                <a:cs typeface="Arial MT"/>
              </a:rPr>
              <a:t> </a:t>
            </a:r>
            <a:r>
              <a:rPr lang="en-US" sz="1800" dirty="0">
                <a:effectLst>
                  <a:innerShdw blurRad="63500" dist="50800">
                    <a:prstClr val="black">
                      <a:alpha val="50000"/>
                    </a:prstClr>
                  </a:innerShdw>
                </a:effectLst>
                <a:latin typeface="Arial MT"/>
                <a:ea typeface="Arial MT"/>
                <a:cs typeface="Arial MT"/>
              </a:rPr>
              <a:t>10 $</a:t>
            </a:r>
          </a:p>
        </p:txBody>
      </p:sp>
      <p:sp>
        <p:nvSpPr>
          <p:cNvPr id="12" name="TextBox 11">
            <a:extLst>
              <a:ext uri="{FF2B5EF4-FFF2-40B4-BE49-F238E27FC236}">
                <a16:creationId xmlns:a16="http://schemas.microsoft.com/office/drawing/2014/main" id="{E93778A5-B791-481A-4F59-78E6BEF08B98}"/>
              </a:ext>
            </a:extLst>
          </p:cNvPr>
          <p:cNvSpPr txBox="1"/>
          <p:nvPr/>
        </p:nvSpPr>
        <p:spPr>
          <a:xfrm>
            <a:off x="228550" y="1566784"/>
            <a:ext cx="6629400" cy="369332"/>
          </a:xfrm>
          <a:prstGeom prst="rect">
            <a:avLst/>
          </a:prstGeom>
          <a:noFill/>
        </p:spPr>
        <p:txBody>
          <a:bodyPr wrap="square">
            <a:spAutoFit/>
          </a:bodyPr>
          <a:lstStyle/>
          <a:p>
            <a:pPr marL="340995">
              <a:spcBef>
                <a:spcPts val="600"/>
              </a:spcBef>
              <a:spcAft>
                <a:spcPts val="0"/>
              </a:spcAft>
            </a:pPr>
            <a:r>
              <a:rPr lang="en-US" sz="1800" b="1" dirty="0">
                <a:effectLst/>
                <a:latin typeface="Arial MT"/>
                <a:ea typeface="Arial MT"/>
                <a:cs typeface="Arial MT"/>
              </a:rPr>
              <a:t>The</a:t>
            </a:r>
            <a:r>
              <a:rPr lang="en-US" sz="1800" b="1" spc="5" dirty="0">
                <a:effectLst/>
                <a:latin typeface="Arial MT"/>
                <a:ea typeface="Arial MT"/>
                <a:cs typeface="Arial MT"/>
              </a:rPr>
              <a:t> </a:t>
            </a:r>
            <a:r>
              <a:rPr lang="en-US" sz="1800" b="1" dirty="0">
                <a:effectLst/>
                <a:latin typeface="Arial MT"/>
                <a:ea typeface="Arial MT"/>
                <a:cs typeface="Arial MT"/>
              </a:rPr>
              <a:t>following</a:t>
            </a:r>
            <a:r>
              <a:rPr lang="en-US" sz="1800" b="1" spc="15" dirty="0">
                <a:effectLst/>
                <a:latin typeface="Arial MT"/>
                <a:ea typeface="Arial MT"/>
                <a:cs typeface="Arial MT"/>
              </a:rPr>
              <a:t> </a:t>
            </a:r>
            <a:r>
              <a:rPr lang="en-US" sz="1800" b="1" dirty="0">
                <a:effectLst/>
                <a:latin typeface="Arial MT"/>
                <a:ea typeface="Arial MT"/>
                <a:cs typeface="Arial MT"/>
              </a:rPr>
              <a:t>forecasts</a:t>
            </a:r>
            <a:r>
              <a:rPr lang="en-US" sz="1800" b="1" spc="10" dirty="0">
                <a:effectLst/>
                <a:latin typeface="Arial MT"/>
                <a:ea typeface="Arial MT"/>
                <a:cs typeface="Arial MT"/>
              </a:rPr>
              <a:t> </a:t>
            </a:r>
            <a:r>
              <a:rPr lang="en-US" sz="1800" b="1" dirty="0">
                <a:effectLst/>
                <a:latin typeface="Arial MT"/>
                <a:ea typeface="Arial MT"/>
                <a:cs typeface="Arial MT"/>
              </a:rPr>
              <a:t>have</a:t>
            </a:r>
            <a:r>
              <a:rPr lang="en-US" sz="1800" b="1" spc="5" dirty="0">
                <a:effectLst/>
                <a:latin typeface="Arial MT"/>
                <a:ea typeface="Arial MT"/>
                <a:cs typeface="Arial MT"/>
              </a:rPr>
              <a:t> </a:t>
            </a:r>
            <a:r>
              <a:rPr lang="en-US" sz="1800" b="1" dirty="0">
                <a:effectLst/>
                <a:latin typeface="Arial MT"/>
                <a:ea typeface="Arial MT"/>
                <a:cs typeface="Arial MT"/>
              </a:rPr>
              <a:t>been</a:t>
            </a:r>
            <a:r>
              <a:rPr lang="en-US" sz="1800" b="1" spc="5" dirty="0">
                <a:effectLst/>
                <a:latin typeface="Arial MT"/>
                <a:ea typeface="Arial MT"/>
                <a:cs typeface="Arial MT"/>
              </a:rPr>
              <a:t> </a:t>
            </a:r>
            <a:r>
              <a:rPr lang="en-US" sz="1800" b="1" dirty="0">
                <a:effectLst/>
                <a:latin typeface="Arial MT"/>
                <a:ea typeface="Arial MT"/>
                <a:cs typeface="Arial MT"/>
              </a:rPr>
              <a:t>prepared:</a:t>
            </a:r>
            <a:endParaRPr lang="en-US" sz="1800" dirty="0">
              <a:effectLst/>
              <a:latin typeface="Arial MT"/>
              <a:ea typeface="Arial MT"/>
              <a:cs typeface="Arial MT"/>
            </a:endParaRPr>
          </a:p>
        </p:txBody>
      </p:sp>
      <p:sp>
        <p:nvSpPr>
          <p:cNvPr id="14" name="TextBox 13">
            <a:extLst>
              <a:ext uri="{FF2B5EF4-FFF2-40B4-BE49-F238E27FC236}">
                <a16:creationId xmlns:a16="http://schemas.microsoft.com/office/drawing/2014/main" id="{B44B860A-24EE-851B-5BA2-F7573AA24B1A}"/>
              </a:ext>
            </a:extLst>
          </p:cNvPr>
          <p:cNvSpPr txBox="1"/>
          <p:nvPr/>
        </p:nvSpPr>
        <p:spPr>
          <a:xfrm>
            <a:off x="533400" y="3937020"/>
            <a:ext cx="1524000" cy="369332"/>
          </a:xfrm>
          <a:prstGeom prst="rect">
            <a:avLst/>
          </a:prstGeom>
          <a:noFill/>
        </p:spPr>
        <p:txBody>
          <a:bodyPr wrap="square">
            <a:spAutoFit/>
          </a:bodyPr>
          <a:lstStyle/>
          <a:p>
            <a:pPr marL="222250">
              <a:spcBef>
                <a:spcPts val="225"/>
              </a:spcBef>
              <a:spcAft>
                <a:spcPts val="0"/>
              </a:spcAft>
            </a:pPr>
            <a:r>
              <a:rPr lang="en-US" sz="1800" b="1" dirty="0">
                <a:effectLst/>
                <a:latin typeface="Arial" panose="020B0604020202020204" pitchFamily="34" charset="0"/>
                <a:ea typeface="Arial" panose="020B0604020202020204" pitchFamily="34" charset="0"/>
              </a:rPr>
              <a:t>Required</a:t>
            </a:r>
          </a:p>
        </p:txBody>
      </p:sp>
      <p:sp>
        <p:nvSpPr>
          <p:cNvPr id="16" name="TextBox 15">
            <a:extLst>
              <a:ext uri="{FF2B5EF4-FFF2-40B4-BE49-F238E27FC236}">
                <a16:creationId xmlns:a16="http://schemas.microsoft.com/office/drawing/2014/main" id="{EB7042B0-BD5E-5213-D0A4-6598D23BF2A5}"/>
              </a:ext>
            </a:extLst>
          </p:cNvPr>
          <p:cNvSpPr txBox="1"/>
          <p:nvPr/>
        </p:nvSpPr>
        <p:spPr>
          <a:xfrm>
            <a:off x="0" y="4498930"/>
            <a:ext cx="4580312" cy="369332"/>
          </a:xfrm>
          <a:prstGeom prst="rect">
            <a:avLst/>
          </a:prstGeom>
          <a:noFill/>
        </p:spPr>
        <p:txBody>
          <a:bodyPr wrap="square">
            <a:spAutoFit/>
          </a:bodyPr>
          <a:lstStyle/>
          <a:p>
            <a:pPr marL="658495">
              <a:spcBef>
                <a:spcPts val="465"/>
              </a:spcBef>
              <a:spcAft>
                <a:spcPts val="0"/>
              </a:spcAft>
            </a:pPr>
            <a:r>
              <a:rPr lang="en-US" sz="1800" b="1" dirty="0">
                <a:solidFill>
                  <a:srgbClr val="FF0000"/>
                </a:solidFill>
                <a:effectLst/>
                <a:latin typeface="Arial MT"/>
                <a:ea typeface="Arial MT"/>
                <a:cs typeface="Arial MT"/>
              </a:rPr>
              <a:t>Prepare</a:t>
            </a:r>
            <a:r>
              <a:rPr lang="en-US" sz="1800" b="1" spc="5" dirty="0">
                <a:solidFill>
                  <a:srgbClr val="FF0000"/>
                </a:solidFill>
                <a:effectLst/>
                <a:latin typeface="Arial MT"/>
                <a:ea typeface="Arial MT"/>
                <a:cs typeface="Arial MT"/>
              </a:rPr>
              <a:t> </a:t>
            </a:r>
            <a:r>
              <a:rPr lang="en-US" sz="1800" b="1" dirty="0">
                <a:solidFill>
                  <a:srgbClr val="FF0000"/>
                </a:solidFill>
                <a:effectLst/>
                <a:latin typeface="Arial MT"/>
                <a:ea typeface="Arial MT"/>
                <a:cs typeface="Arial MT"/>
              </a:rPr>
              <a:t>direct</a:t>
            </a:r>
            <a:r>
              <a:rPr lang="en-US" sz="1800" b="1" spc="5" dirty="0">
                <a:solidFill>
                  <a:srgbClr val="FF0000"/>
                </a:solidFill>
                <a:effectLst/>
                <a:latin typeface="Arial MT"/>
                <a:ea typeface="Arial MT"/>
                <a:cs typeface="Arial MT"/>
              </a:rPr>
              <a:t> </a:t>
            </a:r>
            <a:r>
              <a:rPr lang="en-US" sz="1800" b="1" dirty="0">
                <a:solidFill>
                  <a:srgbClr val="FF0000"/>
                </a:solidFill>
                <a:effectLst/>
                <a:latin typeface="Arial MT"/>
                <a:ea typeface="Arial MT"/>
                <a:cs typeface="Arial MT"/>
              </a:rPr>
              <a:t>labor</a:t>
            </a:r>
            <a:r>
              <a:rPr lang="en-US" sz="1800" b="1" spc="10" dirty="0">
                <a:solidFill>
                  <a:srgbClr val="FF0000"/>
                </a:solidFill>
                <a:effectLst/>
                <a:latin typeface="Arial MT"/>
                <a:ea typeface="Arial MT"/>
                <a:cs typeface="Arial MT"/>
              </a:rPr>
              <a:t> </a:t>
            </a:r>
            <a:r>
              <a:rPr lang="en-US" sz="1800" b="1" dirty="0">
                <a:solidFill>
                  <a:srgbClr val="FF0000"/>
                </a:solidFill>
                <a:effectLst/>
                <a:latin typeface="Arial MT"/>
                <a:ea typeface="Arial MT"/>
                <a:cs typeface="Arial MT"/>
              </a:rPr>
              <a:t>budget</a:t>
            </a:r>
          </a:p>
        </p:txBody>
      </p:sp>
      <p:sp>
        <p:nvSpPr>
          <p:cNvPr id="4" name="TextBox 3">
            <a:extLst>
              <a:ext uri="{FF2B5EF4-FFF2-40B4-BE49-F238E27FC236}">
                <a16:creationId xmlns:a16="http://schemas.microsoft.com/office/drawing/2014/main" id="{5723B545-D7C3-A076-1A50-4868334714CA}"/>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
        <p:nvSpPr>
          <p:cNvPr id="5" name="Title 2">
            <a:extLst>
              <a:ext uri="{FF2B5EF4-FFF2-40B4-BE49-F238E27FC236}">
                <a16:creationId xmlns:a16="http://schemas.microsoft.com/office/drawing/2014/main" id="{BC2C7268-F563-634D-A443-B9E000A1C709}"/>
              </a:ext>
            </a:extLst>
          </p:cNvPr>
          <p:cNvSpPr txBox="1">
            <a:spLocks/>
          </p:cNvSpPr>
          <p:nvPr/>
        </p:nvSpPr>
        <p:spPr>
          <a:xfrm>
            <a:off x="228600" y="1030069"/>
            <a:ext cx="2743200" cy="64633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289175" indent="-2289175"/>
            <a:r>
              <a:rPr lang="en-US" sz="3200" b="1" dirty="0">
                <a:latin typeface="+mn-lt"/>
              </a:rPr>
              <a:t>DO IT! 	</a:t>
            </a:r>
            <a:endParaRPr lang="en-US" sz="1400" b="1" dirty="0">
              <a:latin typeface="+mn-lt"/>
            </a:endParaRPr>
          </a:p>
        </p:txBody>
      </p:sp>
    </p:spTree>
    <p:extLst>
      <p:ext uri="{BB962C8B-B14F-4D97-AF65-F5344CB8AC3E}">
        <p14:creationId xmlns:p14="http://schemas.microsoft.com/office/powerpoint/2010/main" val="26978499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3D225E6-5414-4633-2A24-128F39B3219D}"/>
              </a:ext>
            </a:extLst>
          </p:cNvPr>
          <p:cNvPicPr>
            <a:picLocks noChangeAspect="1"/>
          </p:cNvPicPr>
          <p:nvPr/>
        </p:nvPicPr>
        <p:blipFill>
          <a:blip r:embed="rId2"/>
          <a:stretch>
            <a:fillRect/>
          </a:stretch>
        </p:blipFill>
        <p:spPr>
          <a:xfrm>
            <a:off x="0" y="6844"/>
            <a:ext cx="9144000" cy="6844311"/>
          </a:xfrm>
          <a:prstGeom prst="rect">
            <a:avLst/>
          </a:prstGeom>
        </p:spPr>
      </p:pic>
      <p:sp>
        <p:nvSpPr>
          <p:cNvPr id="3" name="Slide Number Placeholder 2">
            <a:extLst>
              <a:ext uri="{FF2B5EF4-FFF2-40B4-BE49-F238E27FC236}">
                <a16:creationId xmlns:a16="http://schemas.microsoft.com/office/drawing/2014/main" id="{2CC6C0CD-04BE-86C9-B6A4-8F20BD763400}"/>
              </a:ext>
            </a:extLst>
          </p:cNvPr>
          <p:cNvSpPr>
            <a:spLocks noGrp="1"/>
          </p:cNvSpPr>
          <p:nvPr>
            <p:ph type="sldNum" sz="quarter" idx="10"/>
          </p:nvPr>
        </p:nvSpPr>
        <p:spPr/>
        <p:txBody>
          <a:bodyPr/>
          <a:lstStyle/>
          <a:p>
            <a:fld id="{67B19427-F580-D146-B60E-4CADEE75497F}" type="slidenum">
              <a:rPr lang="en-US" smtClean="0"/>
              <a:pPr/>
              <a:t>24</a:t>
            </a:fld>
            <a:endParaRPr lang="en-US" dirty="0"/>
          </a:p>
        </p:txBody>
      </p:sp>
      <p:graphicFrame>
        <p:nvGraphicFramePr>
          <p:cNvPr id="6" name="Table 5">
            <a:extLst>
              <a:ext uri="{FF2B5EF4-FFF2-40B4-BE49-F238E27FC236}">
                <a16:creationId xmlns:a16="http://schemas.microsoft.com/office/drawing/2014/main" id="{7D7369CD-FEE8-26E8-8973-FF480A05D1FF}"/>
              </a:ext>
            </a:extLst>
          </p:cNvPr>
          <p:cNvGraphicFramePr>
            <a:graphicFrameLocks noGrp="1"/>
          </p:cNvGraphicFramePr>
          <p:nvPr>
            <p:extLst>
              <p:ext uri="{D42A27DB-BD31-4B8C-83A1-F6EECF244321}">
                <p14:modId xmlns:p14="http://schemas.microsoft.com/office/powerpoint/2010/main" val="277173070"/>
              </p:ext>
            </p:extLst>
          </p:nvPr>
        </p:nvGraphicFramePr>
        <p:xfrm>
          <a:off x="228600" y="2133600"/>
          <a:ext cx="8763001" cy="3479633"/>
        </p:xfrm>
        <a:graphic>
          <a:graphicData uri="http://schemas.openxmlformats.org/drawingml/2006/table">
            <a:tbl>
              <a:tblPr firstRow="1" firstCol="1" lastRow="1" lastCol="1" bandRow="1" bandCol="1"/>
              <a:tblGrid>
                <a:gridCol w="3352800">
                  <a:extLst>
                    <a:ext uri="{9D8B030D-6E8A-4147-A177-3AD203B41FA5}">
                      <a16:colId xmlns:a16="http://schemas.microsoft.com/office/drawing/2014/main" val="342430957"/>
                    </a:ext>
                  </a:extLst>
                </a:gridCol>
                <a:gridCol w="1371600">
                  <a:extLst>
                    <a:ext uri="{9D8B030D-6E8A-4147-A177-3AD203B41FA5}">
                      <a16:colId xmlns:a16="http://schemas.microsoft.com/office/drawing/2014/main" val="932175681"/>
                    </a:ext>
                  </a:extLst>
                </a:gridCol>
                <a:gridCol w="1143000">
                  <a:extLst>
                    <a:ext uri="{9D8B030D-6E8A-4147-A177-3AD203B41FA5}">
                      <a16:colId xmlns:a16="http://schemas.microsoft.com/office/drawing/2014/main" val="842657431"/>
                    </a:ext>
                  </a:extLst>
                </a:gridCol>
                <a:gridCol w="1295400">
                  <a:extLst>
                    <a:ext uri="{9D8B030D-6E8A-4147-A177-3AD203B41FA5}">
                      <a16:colId xmlns:a16="http://schemas.microsoft.com/office/drawing/2014/main" val="2042668524"/>
                    </a:ext>
                  </a:extLst>
                </a:gridCol>
                <a:gridCol w="1600201">
                  <a:extLst>
                    <a:ext uri="{9D8B030D-6E8A-4147-A177-3AD203B41FA5}">
                      <a16:colId xmlns:a16="http://schemas.microsoft.com/office/drawing/2014/main" val="1591523839"/>
                    </a:ext>
                  </a:extLst>
                </a:gridCol>
              </a:tblGrid>
              <a:tr h="386875">
                <a:tc>
                  <a:txBody>
                    <a:bodyPr/>
                    <a:lstStyle/>
                    <a:p>
                      <a:pPr marL="1069340" marR="1050290" algn="ctr">
                        <a:lnSpc>
                          <a:spcPts val="1180"/>
                        </a:lnSpc>
                        <a:spcBef>
                          <a:spcPts val="30"/>
                        </a:spcBef>
                        <a:spcAft>
                          <a:spcPts val="0"/>
                        </a:spcAft>
                      </a:pPr>
                      <a:endParaRPr lang="en-US" sz="2400" b="1" dirty="0">
                        <a:solidFill>
                          <a:srgbClr val="FFFFFF"/>
                        </a:solidFill>
                        <a:effectLst/>
                        <a:highlight>
                          <a:srgbClr val="C00000"/>
                        </a:highlight>
                        <a:latin typeface="Arial MT"/>
                        <a:ea typeface="Arial MT"/>
                        <a:cs typeface="Arial MT"/>
                      </a:endParaRPr>
                    </a:p>
                    <a:p>
                      <a:pPr marL="1069340" marR="1050290" algn="ctr">
                        <a:lnSpc>
                          <a:spcPts val="1180"/>
                        </a:lnSpc>
                        <a:spcBef>
                          <a:spcPts val="30"/>
                        </a:spcBef>
                        <a:spcAft>
                          <a:spcPts val="0"/>
                        </a:spcAft>
                      </a:pPr>
                      <a:r>
                        <a:rPr lang="en-US" sz="2400" b="1" dirty="0">
                          <a:solidFill>
                            <a:srgbClr val="FFFFFF"/>
                          </a:solidFill>
                          <a:effectLst/>
                          <a:highlight>
                            <a:srgbClr val="C00000"/>
                          </a:highlight>
                          <a:latin typeface="Arial MT"/>
                          <a:ea typeface="Arial MT"/>
                          <a:cs typeface="Arial MT"/>
                        </a:rPr>
                        <a:t>Quarter</a:t>
                      </a:r>
                      <a:endParaRPr lang="en-US" sz="2400" dirty="0">
                        <a:effectLst/>
                        <a:highlight>
                          <a:srgbClr val="C00000"/>
                        </a:highlight>
                        <a:latin typeface="Arial MT"/>
                        <a:ea typeface="Arial MT"/>
                        <a:cs typeface="Arial MT"/>
                      </a:endParaRP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161290" marR="141605" algn="ctr">
                        <a:lnSpc>
                          <a:spcPts val="1180"/>
                        </a:lnSpc>
                        <a:spcBef>
                          <a:spcPts val="30"/>
                        </a:spcBef>
                        <a:spcAft>
                          <a:spcPts val="0"/>
                        </a:spcAft>
                      </a:pPr>
                      <a:endParaRPr lang="en-US" sz="2400" b="1" dirty="0">
                        <a:solidFill>
                          <a:srgbClr val="FFFFFF"/>
                        </a:solidFill>
                        <a:effectLst/>
                        <a:highlight>
                          <a:srgbClr val="C00000"/>
                        </a:highlight>
                        <a:latin typeface="Arial MT"/>
                        <a:ea typeface="Arial MT"/>
                        <a:cs typeface="Arial MT"/>
                      </a:endParaRPr>
                    </a:p>
                    <a:p>
                      <a:pPr marL="161290" marR="141605" algn="ctr">
                        <a:lnSpc>
                          <a:spcPts val="1180"/>
                        </a:lnSpc>
                        <a:spcBef>
                          <a:spcPts val="30"/>
                        </a:spcBef>
                        <a:spcAft>
                          <a:spcPts val="0"/>
                        </a:spcAft>
                      </a:pPr>
                      <a:r>
                        <a:rPr lang="en-US" sz="2400" b="1" dirty="0">
                          <a:solidFill>
                            <a:srgbClr val="FFFFFF"/>
                          </a:solidFill>
                          <a:effectLst/>
                          <a:highlight>
                            <a:srgbClr val="C00000"/>
                          </a:highlight>
                          <a:latin typeface="Arial MT"/>
                          <a:ea typeface="Arial MT"/>
                          <a:cs typeface="Arial MT"/>
                        </a:rPr>
                        <a:t>Q1</a:t>
                      </a:r>
                      <a:endParaRPr lang="en-US" sz="24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161290" marR="141605" algn="ctr">
                        <a:lnSpc>
                          <a:spcPts val="1180"/>
                        </a:lnSpc>
                        <a:spcBef>
                          <a:spcPts val="30"/>
                        </a:spcBef>
                        <a:spcAft>
                          <a:spcPts val="0"/>
                        </a:spcAft>
                      </a:pPr>
                      <a:endParaRPr lang="en-US" sz="2400" b="1" dirty="0">
                        <a:solidFill>
                          <a:srgbClr val="FFFFFF"/>
                        </a:solidFill>
                        <a:effectLst/>
                        <a:highlight>
                          <a:srgbClr val="C00000"/>
                        </a:highlight>
                        <a:latin typeface="Arial MT"/>
                        <a:ea typeface="Arial MT"/>
                        <a:cs typeface="Arial MT"/>
                      </a:endParaRPr>
                    </a:p>
                    <a:p>
                      <a:pPr marL="161290" marR="141605" algn="ctr">
                        <a:lnSpc>
                          <a:spcPts val="1180"/>
                        </a:lnSpc>
                        <a:spcBef>
                          <a:spcPts val="30"/>
                        </a:spcBef>
                        <a:spcAft>
                          <a:spcPts val="0"/>
                        </a:spcAft>
                      </a:pPr>
                      <a:r>
                        <a:rPr lang="en-US" sz="2400" b="1" dirty="0">
                          <a:solidFill>
                            <a:srgbClr val="FFFFFF"/>
                          </a:solidFill>
                          <a:effectLst/>
                          <a:highlight>
                            <a:srgbClr val="C00000"/>
                          </a:highlight>
                          <a:latin typeface="Arial MT"/>
                          <a:ea typeface="Arial MT"/>
                          <a:cs typeface="Arial MT"/>
                        </a:rPr>
                        <a:t>Q2</a:t>
                      </a:r>
                      <a:endParaRPr lang="en-US" sz="24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200660" marR="182245" algn="ctr">
                        <a:lnSpc>
                          <a:spcPts val="1180"/>
                        </a:lnSpc>
                        <a:spcBef>
                          <a:spcPts val="30"/>
                        </a:spcBef>
                        <a:spcAft>
                          <a:spcPts val="0"/>
                        </a:spcAft>
                      </a:pPr>
                      <a:endParaRPr lang="en-US" sz="2400" b="1" dirty="0">
                        <a:solidFill>
                          <a:srgbClr val="FFFFFF"/>
                        </a:solidFill>
                        <a:effectLst/>
                        <a:highlight>
                          <a:srgbClr val="C00000"/>
                        </a:highlight>
                        <a:latin typeface="Arial MT"/>
                        <a:ea typeface="Arial MT"/>
                        <a:cs typeface="Arial MT"/>
                      </a:endParaRPr>
                    </a:p>
                    <a:p>
                      <a:pPr marL="200660" marR="182245" algn="ctr">
                        <a:lnSpc>
                          <a:spcPts val="1180"/>
                        </a:lnSpc>
                        <a:spcBef>
                          <a:spcPts val="30"/>
                        </a:spcBef>
                        <a:spcAft>
                          <a:spcPts val="0"/>
                        </a:spcAft>
                      </a:pPr>
                      <a:r>
                        <a:rPr lang="en-US" sz="2400" b="1" dirty="0">
                          <a:solidFill>
                            <a:srgbClr val="FFFFFF"/>
                          </a:solidFill>
                          <a:effectLst/>
                          <a:highlight>
                            <a:srgbClr val="C00000"/>
                          </a:highlight>
                          <a:latin typeface="Arial MT"/>
                          <a:ea typeface="Arial MT"/>
                          <a:cs typeface="Arial MT"/>
                        </a:rPr>
                        <a:t>Q3</a:t>
                      </a:r>
                      <a:endParaRPr lang="en-US" sz="24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177800" marR="161290" algn="ctr">
                        <a:lnSpc>
                          <a:spcPts val="1180"/>
                        </a:lnSpc>
                        <a:spcBef>
                          <a:spcPts val="30"/>
                        </a:spcBef>
                        <a:spcAft>
                          <a:spcPts val="0"/>
                        </a:spcAft>
                      </a:pPr>
                      <a:endParaRPr lang="en-US" sz="2400" b="1" dirty="0">
                        <a:solidFill>
                          <a:srgbClr val="FFFFFF"/>
                        </a:solidFill>
                        <a:effectLst/>
                        <a:highlight>
                          <a:srgbClr val="C00000"/>
                        </a:highlight>
                        <a:latin typeface="Arial MT"/>
                        <a:ea typeface="Arial MT"/>
                        <a:cs typeface="Arial MT"/>
                      </a:endParaRPr>
                    </a:p>
                    <a:p>
                      <a:pPr marL="177800" marR="161290" algn="ctr">
                        <a:lnSpc>
                          <a:spcPts val="1180"/>
                        </a:lnSpc>
                        <a:spcBef>
                          <a:spcPts val="30"/>
                        </a:spcBef>
                        <a:spcAft>
                          <a:spcPts val="0"/>
                        </a:spcAft>
                      </a:pPr>
                      <a:r>
                        <a:rPr lang="en-US" sz="2400" b="1" dirty="0">
                          <a:solidFill>
                            <a:srgbClr val="FFFFFF"/>
                          </a:solidFill>
                          <a:effectLst/>
                          <a:highlight>
                            <a:srgbClr val="C00000"/>
                          </a:highlight>
                          <a:latin typeface="Arial MT"/>
                          <a:ea typeface="Arial MT"/>
                          <a:cs typeface="Arial MT"/>
                        </a:rPr>
                        <a:t>Q4</a:t>
                      </a:r>
                      <a:endParaRPr lang="en-US" sz="24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extLst>
                  <a:ext uri="{0D108BD9-81ED-4DB2-BD59-A6C34878D82A}">
                    <a16:rowId xmlns:a16="http://schemas.microsoft.com/office/drawing/2014/main" val="777626894"/>
                  </a:ext>
                </a:extLst>
              </a:tr>
              <a:tr h="433951">
                <a:tc>
                  <a:txBody>
                    <a:bodyPr/>
                    <a:lstStyle/>
                    <a:p>
                      <a:pPr marL="62865" algn="l">
                        <a:lnSpc>
                          <a:spcPts val="840"/>
                        </a:lnSpc>
                      </a:pPr>
                      <a:r>
                        <a:rPr lang="en-US" sz="2000" dirty="0">
                          <a:effectLst/>
                          <a:latin typeface="Arial MT"/>
                          <a:ea typeface="Arial MT"/>
                          <a:cs typeface="Arial MT"/>
                        </a:rPr>
                        <a:t> </a:t>
                      </a:r>
                    </a:p>
                    <a:p>
                      <a:pPr marL="62865" algn="l">
                        <a:lnSpc>
                          <a:spcPts val="840"/>
                        </a:lnSpc>
                      </a:pPr>
                      <a:r>
                        <a:rPr lang="en-US" sz="2000" dirty="0">
                          <a:effectLst/>
                          <a:latin typeface="Arial MT"/>
                          <a:ea typeface="Arial MT"/>
                          <a:cs typeface="Arial MT"/>
                        </a:rPr>
                        <a:t>Production</a:t>
                      </a:r>
                      <a:r>
                        <a:rPr lang="en-US" sz="2000" spc="20" dirty="0">
                          <a:effectLst/>
                          <a:latin typeface="Arial MT"/>
                          <a:ea typeface="Arial MT"/>
                          <a:cs typeface="Arial MT"/>
                        </a:rPr>
                        <a:t> </a:t>
                      </a:r>
                      <a:r>
                        <a:rPr lang="en-US" sz="2000" dirty="0">
                          <a:effectLst/>
                          <a:latin typeface="Arial MT"/>
                          <a:ea typeface="Arial MT"/>
                          <a:cs typeface="Arial MT"/>
                        </a:rPr>
                        <a:t>Unit</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61290" marR="145415" algn="ctr">
                        <a:lnSpc>
                          <a:spcPts val="840"/>
                        </a:lnSpc>
                        <a:spcAft>
                          <a:spcPts val="0"/>
                        </a:spcAft>
                      </a:pPr>
                      <a:r>
                        <a:rPr lang="en-US" sz="2000">
                          <a:effectLst/>
                          <a:latin typeface="Arial MT"/>
                          <a:ea typeface="Arial MT"/>
                          <a:cs typeface="Arial MT"/>
                        </a:rPr>
                        <a:t> </a:t>
                      </a:r>
                    </a:p>
                    <a:p>
                      <a:pPr marL="161290" marR="145415" algn="ctr">
                        <a:lnSpc>
                          <a:spcPts val="840"/>
                        </a:lnSpc>
                        <a:spcAft>
                          <a:spcPts val="0"/>
                        </a:spcAft>
                      </a:pPr>
                      <a:r>
                        <a:rPr lang="en-US" sz="2000">
                          <a:effectLst/>
                          <a:latin typeface="Arial MT"/>
                          <a:ea typeface="Arial MT"/>
                          <a:cs typeface="Arial MT"/>
                        </a:rPr>
                        <a:t>60000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252095" algn="l">
                        <a:lnSpc>
                          <a:spcPts val="840"/>
                        </a:lnSpc>
                      </a:pPr>
                      <a:r>
                        <a:rPr lang="en-US" sz="2000">
                          <a:effectLst/>
                          <a:latin typeface="Arial MT"/>
                          <a:ea typeface="Arial MT"/>
                          <a:cs typeface="Arial MT"/>
                        </a:rPr>
                        <a:t> </a:t>
                      </a:r>
                    </a:p>
                    <a:p>
                      <a:pPr marL="252095" algn="l">
                        <a:lnSpc>
                          <a:spcPts val="840"/>
                        </a:lnSpc>
                      </a:pPr>
                      <a:r>
                        <a:rPr lang="en-US" sz="2000">
                          <a:effectLst/>
                          <a:latin typeface="Arial MT"/>
                          <a:ea typeface="Arial MT"/>
                          <a:cs typeface="Arial MT"/>
                        </a:rPr>
                        <a:t>30000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98755" marR="184150" algn="ctr">
                        <a:lnSpc>
                          <a:spcPts val="840"/>
                        </a:lnSpc>
                        <a:spcAft>
                          <a:spcPts val="0"/>
                        </a:spcAft>
                      </a:pPr>
                      <a:r>
                        <a:rPr lang="en-US" sz="2000">
                          <a:effectLst/>
                          <a:latin typeface="Arial MT"/>
                          <a:ea typeface="Arial MT"/>
                          <a:cs typeface="Arial MT"/>
                        </a:rPr>
                        <a:t> </a:t>
                      </a:r>
                    </a:p>
                    <a:p>
                      <a:pPr marL="198755" marR="184150" algn="ctr">
                        <a:lnSpc>
                          <a:spcPts val="840"/>
                        </a:lnSpc>
                        <a:spcAft>
                          <a:spcPts val="0"/>
                        </a:spcAft>
                      </a:pPr>
                      <a:r>
                        <a:rPr lang="en-US" sz="2000">
                          <a:effectLst/>
                          <a:latin typeface="Arial MT"/>
                          <a:ea typeface="Arial MT"/>
                          <a:cs typeface="Arial MT"/>
                        </a:rPr>
                        <a:t>45000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77800" marR="165100" algn="ctr">
                        <a:lnSpc>
                          <a:spcPts val="840"/>
                        </a:lnSpc>
                        <a:spcAft>
                          <a:spcPts val="0"/>
                        </a:spcAft>
                      </a:pPr>
                      <a:r>
                        <a:rPr lang="en-US" sz="2000">
                          <a:effectLst/>
                          <a:latin typeface="Arial MT"/>
                          <a:ea typeface="Arial MT"/>
                          <a:cs typeface="Arial MT"/>
                        </a:rPr>
                        <a:t> </a:t>
                      </a:r>
                    </a:p>
                    <a:p>
                      <a:pPr marL="177800" marR="165100" algn="ctr">
                        <a:lnSpc>
                          <a:spcPts val="840"/>
                        </a:lnSpc>
                        <a:spcAft>
                          <a:spcPts val="0"/>
                        </a:spcAft>
                      </a:pPr>
                      <a:r>
                        <a:rPr lang="en-US" sz="2000">
                          <a:effectLst/>
                          <a:latin typeface="Arial MT"/>
                          <a:ea typeface="Arial MT"/>
                          <a:cs typeface="Arial MT"/>
                        </a:rPr>
                        <a:t>75000</a:t>
                      </a: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687483120"/>
                  </a:ext>
                </a:extLst>
              </a:tr>
              <a:tr h="265549">
                <a:tc>
                  <a:txBody>
                    <a:bodyPr/>
                    <a:lstStyle/>
                    <a:p>
                      <a:pPr marL="1068705" marR="1050290" algn="ctr">
                        <a:lnSpc>
                          <a:spcPts val="915"/>
                        </a:lnSpc>
                        <a:spcAft>
                          <a:spcPts val="0"/>
                        </a:spcAft>
                      </a:pPr>
                      <a:r>
                        <a:rPr lang="en-US" sz="2000" dirty="0">
                          <a:effectLst/>
                          <a:latin typeface="Arial MT"/>
                          <a:ea typeface="Arial MT"/>
                          <a:cs typeface="Arial MT"/>
                        </a:rPr>
                        <a:t>(×)</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20320" algn="ctr">
                        <a:lnSpc>
                          <a:spcPts val="915"/>
                        </a:lnSpc>
                      </a:pPr>
                      <a:r>
                        <a:rPr lang="en-US" sz="2000">
                          <a:effectLst/>
                          <a:latin typeface="Arial MT"/>
                          <a:ea typeface="Arial MT"/>
                          <a:cs typeface="Arial MT"/>
                        </a:rPr>
                        <a:t>×</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20320" algn="ctr">
                        <a:lnSpc>
                          <a:spcPts val="915"/>
                        </a:lnSpc>
                      </a:pPr>
                      <a:r>
                        <a:rPr lang="en-US" sz="2000">
                          <a:effectLst/>
                          <a:latin typeface="Arial MT"/>
                          <a:ea typeface="Arial MT"/>
                          <a:cs typeface="Arial MT"/>
                        </a:rPr>
                        <a:t>×</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19050" algn="ctr">
                        <a:lnSpc>
                          <a:spcPts val="915"/>
                        </a:lnSpc>
                      </a:pPr>
                      <a:r>
                        <a:rPr lang="en-US" sz="2000">
                          <a:effectLst/>
                          <a:latin typeface="Arial MT"/>
                          <a:ea typeface="Arial MT"/>
                          <a:cs typeface="Arial MT"/>
                        </a:rPr>
                        <a:t>×</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16510" algn="ctr">
                        <a:lnSpc>
                          <a:spcPts val="915"/>
                        </a:lnSpc>
                      </a:pPr>
                      <a:r>
                        <a:rPr lang="en-US" sz="2000">
                          <a:effectLst/>
                          <a:latin typeface="Arial MT"/>
                          <a:ea typeface="Arial MT"/>
                          <a:cs typeface="Arial MT"/>
                        </a:rPr>
                        <a:t>×</a:t>
                      </a: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2294962632"/>
                  </a:ext>
                </a:extLst>
              </a:tr>
              <a:tr h="571852">
                <a:tc>
                  <a:txBody>
                    <a:bodyPr/>
                    <a:lstStyle/>
                    <a:p>
                      <a:pPr marL="62865" algn="l">
                        <a:lnSpc>
                          <a:spcPts val="1120"/>
                        </a:lnSpc>
                      </a:pPr>
                      <a:r>
                        <a:rPr lang="en-US" sz="2000" dirty="0">
                          <a:effectLst/>
                          <a:latin typeface="Arial MT"/>
                          <a:ea typeface="Arial MT"/>
                          <a:cs typeface="Arial MT"/>
                        </a:rPr>
                        <a:t>Needed</a:t>
                      </a:r>
                      <a:r>
                        <a:rPr lang="en-US" sz="2000" spc="-5" dirty="0">
                          <a:effectLst/>
                          <a:latin typeface="Arial MT"/>
                          <a:ea typeface="Arial MT"/>
                          <a:cs typeface="Arial MT"/>
                        </a:rPr>
                        <a:t> </a:t>
                      </a:r>
                      <a:r>
                        <a:rPr lang="en-US" sz="2000" dirty="0">
                          <a:effectLst/>
                          <a:latin typeface="Arial MT"/>
                          <a:ea typeface="Arial MT"/>
                          <a:cs typeface="Arial MT"/>
                        </a:rPr>
                        <a:t>labor/</a:t>
                      </a:r>
                      <a:r>
                        <a:rPr lang="en-US" sz="2000" spc="-5" dirty="0">
                          <a:effectLst/>
                          <a:latin typeface="Arial MT"/>
                          <a:ea typeface="Arial MT"/>
                          <a:cs typeface="Arial MT"/>
                        </a:rPr>
                        <a:t> </a:t>
                      </a:r>
                      <a:r>
                        <a:rPr lang="en-US" sz="2000" dirty="0">
                          <a:effectLst/>
                          <a:latin typeface="Arial MT"/>
                          <a:ea typeface="Arial MT"/>
                          <a:cs typeface="Arial MT"/>
                        </a:rPr>
                        <a:t>hour</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5875" algn="ctr">
                        <a:lnSpc>
                          <a:spcPts val="1120"/>
                        </a:lnSpc>
                      </a:pPr>
                      <a:r>
                        <a:rPr lang="en-US" sz="2000" b="1" dirty="0">
                          <a:effectLst/>
                          <a:latin typeface="Arial MT"/>
                          <a:ea typeface="Arial MT"/>
                          <a:cs typeface="Arial MT"/>
                        </a:rPr>
                        <a:t>2</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5875" algn="ctr">
                        <a:lnSpc>
                          <a:spcPts val="1120"/>
                        </a:lnSpc>
                      </a:pPr>
                      <a:r>
                        <a:rPr lang="en-US" sz="2000" b="1" dirty="0">
                          <a:effectLst/>
                          <a:latin typeface="Arial MT"/>
                          <a:ea typeface="Arial MT"/>
                          <a:cs typeface="Arial MT"/>
                        </a:rPr>
                        <a:t>2</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5240" algn="ctr">
                        <a:lnSpc>
                          <a:spcPts val="1120"/>
                        </a:lnSpc>
                      </a:pPr>
                      <a:r>
                        <a:rPr lang="en-US" sz="2000" b="1" dirty="0">
                          <a:effectLst/>
                          <a:latin typeface="Arial MT"/>
                          <a:ea typeface="Arial MT"/>
                          <a:cs typeface="Arial MT"/>
                        </a:rPr>
                        <a:t>2</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2700" algn="ctr">
                        <a:lnSpc>
                          <a:spcPts val="1120"/>
                        </a:lnSpc>
                      </a:pPr>
                      <a:r>
                        <a:rPr lang="en-US" sz="2000" b="1" dirty="0">
                          <a:effectLst/>
                          <a:latin typeface="Arial MT"/>
                          <a:ea typeface="Arial MT"/>
                          <a:cs typeface="Arial MT"/>
                        </a:rPr>
                        <a:t>2</a:t>
                      </a: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35386324"/>
                  </a:ext>
                </a:extLst>
              </a:tr>
              <a:tr h="393066">
                <a:tc>
                  <a:txBody>
                    <a:bodyPr/>
                    <a:lstStyle/>
                    <a:p>
                      <a:pPr marL="62865" algn="l">
                        <a:lnSpc>
                          <a:spcPts val="1055"/>
                        </a:lnSpc>
                      </a:pPr>
                      <a:endParaRPr lang="en-US" sz="2000" b="1" dirty="0">
                        <a:effectLst/>
                        <a:latin typeface="Arial MT"/>
                        <a:ea typeface="Arial MT"/>
                        <a:cs typeface="Arial MT"/>
                      </a:endParaRPr>
                    </a:p>
                    <a:p>
                      <a:pPr marL="62865" algn="l">
                        <a:lnSpc>
                          <a:spcPts val="1055"/>
                        </a:lnSpc>
                      </a:pPr>
                      <a:r>
                        <a:rPr lang="en-US" sz="1800" b="1" dirty="0">
                          <a:effectLst/>
                          <a:latin typeface="Arial MT"/>
                          <a:ea typeface="Arial MT"/>
                          <a:cs typeface="Arial MT"/>
                        </a:rPr>
                        <a:t>Total</a:t>
                      </a:r>
                      <a:r>
                        <a:rPr lang="en-US" sz="1800" b="1" spc="-5" dirty="0">
                          <a:effectLst/>
                          <a:latin typeface="Arial MT"/>
                          <a:ea typeface="Arial MT"/>
                          <a:cs typeface="Arial MT"/>
                        </a:rPr>
                        <a:t> </a:t>
                      </a:r>
                      <a:r>
                        <a:rPr lang="en-US" sz="1800" b="1" dirty="0">
                          <a:effectLst/>
                          <a:latin typeface="Arial MT"/>
                          <a:ea typeface="Arial MT"/>
                          <a:cs typeface="Arial MT"/>
                        </a:rPr>
                        <a:t>hours</a:t>
                      </a:r>
                      <a:r>
                        <a:rPr lang="en-US" sz="1800" b="1" spc="-5" dirty="0">
                          <a:effectLst/>
                          <a:latin typeface="Arial MT"/>
                          <a:ea typeface="Arial MT"/>
                          <a:cs typeface="Arial MT"/>
                        </a:rPr>
                        <a:t> </a:t>
                      </a:r>
                      <a:r>
                        <a:rPr lang="en-US" sz="1800" b="1" dirty="0">
                          <a:effectLst/>
                          <a:latin typeface="Arial MT"/>
                          <a:ea typeface="Arial MT"/>
                          <a:cs typeface="Arial MT"/>
                        </a:rPr>
                        <a:t>needed</a:t>
                      </a:r>
                      <a:endParaRPr lang="en-US" sz="1800" dirty="0">
                        <a:effectLst/>
                        <a:latin typeface="Arial MT"/>
                        <a:ea typeface="Arial MT"/>
                        <a:cs typeface="Arial MT"/>
                      </a:endParaRP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61290" marR="143510" algn="ctr">
                        <a:lnSpc>
                          <a:spcPts val="1055"/>
                        </a:lnSpc>
                        <a:spcAft>
                          <a:spcPts val="0"/>
                        </a:spcAft>
                      </a:pPr>
                      <a:endParaRPr lang="en-US" sz="2000" b="1" dirty="0">
                        <a:effectLst/>
                        <a:latin typeface="Arial MT"/>
                        <a:ea typeface="Arial MT"/>
                        <a:cs typeface="Arial MT"/>
                      </a:endParaRPr>
                    </a:p>
                    <a:p>
                      <a:pPr marL="161290" marR="143510" algn="ctr">
                        <a:lnSpc>
                          <a:spcPts val="1055"/>
                        </a:lnSpc>
                        <a:spcAft>
                          <a:spcPts val="0"/>
                        </a:spcAft>
                      </a:pPr>
                      <a:r>
                        <a:rPr lang="en-US" sz="2000" b="1" dirty="0">
                          <a:effectLst/>
                          <a:latin typeface="Arial MT"/>
                          <a:ea typeface="Arial MT"/>
                          <a:cs typeface="Arial MT"/>
                        </a:rPr>
                        <a:t>120000</a:t>
                      </a:r>
                      <a:endParaRPr lang="en-US" sz="20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252095" algn="l">
                        <a:lnSpc>
                          <a:spcPts val="1055"/>
                        </a:lnSpc>
                      </a:pPr>
                      <a:endParaRPr lang="en-US" sz="2000" b="1" dirty="0">
                        <a:effectLst/>
                        <a:latin typeface="Arial MT"/>
                        <a:ea typeface="Arial MT"/>
                        <a:cs typeface="Arial MT"/>
                      </a:endParaRPr>
                    </a:p>
                    <a:p>
                      <a:pPr marL="252095" algn="l">
                        <a:lnSpc>
                          <a:spcPts val="1055"/>
                        </a:lnSpc>
                      </a:pPr>
                      <a:r>
                        <a:rPr lang="en-US" sz="2000" b="1" dirty="0">
                          <a:effectLst/>
                          <a:latin typeface="Arial MT"/>
                          <a:ea typeface="Arial MT"/>
                          <a:cs typeface="Arial MT"/>
                        </a:rPr>
                        <a:t>60000</a:t>
                      </a:r>
                      <a:endParaRPr lang="en-US" sz="20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98755" marR="184150" algn="ctr">
                        <a:lnSpc>
                          <a:spcPts val="1055"/>
                        </a:lnSpc>
                        <a:spcAft>
                          <a:spcPts val="0"/>
                        </a:spcAft>
                      </a:pPr>
                      <a:endParaRPr lang="en-US" sz="2000" b="1" dirty="0">
                        <a:effectLst/>
                        <a:latin typeface="Arial MT"/>
                        <a:ea typeface="Arial MT"/>
                        <a:cs typeface="Arial MT"/>
                      </a:endParaRPr>
                    </a:p>
                    <a:p>
                      <a:pPr marL="198755" marR="184150" algn="ctr">
                        <a:lnSpc>
                          <a:spcPts val="1055"/>
                        </a:lnSpc>
                        <a:spcAft>
                          <a:spcPts val="0"/>
                        </a:spcAft>
                      </a:pPr>
                      <a:r>
                        <a:rPr lang="en-US" sz="2000" b="1" dirty="0">
                          <a:effectLst/>
                          <a:latin typeface="Arial MT"/>
                          <a:ea typeface="Arial MT"/>
                          <a:cs typeface="Arial MT"/>
                        </a:rPr>
                        <a:t>90000</a:t>
                      </a:r>
                      <a:endParaRPr lang="en-US" sz="20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77800" marR="163830" algn="ctr">
                        <a:lnSpc>
                          <a:spcPts val="1055"/>
                        </a:lnSpc>
                        <a:spcAft>
                          <a:spcPts val="0"/>
                        </a:spcAft>
                      </a:pPr>
                      <a:endParaRPr lang="en-US" sz="2000" b="1" dirty="0">
                        <a:effectLst/>
                        <a:latin typeface="Arial MT"/>
                        <a:ea typeface="Arial MT"/>
                        <a:cs typeface="Arial MT"/>
                      </a:endParaRPr>
                    </a:p>
                    <a:p>
                      <a:pPr marL="177800" marR="163830" algn="ctr">
                        <a:lnSpc>
                          <a:spcPts val="1055"/>
                        </a:lnSpc>
                        <a:spcAft>
                          <a:spcPts val="0"/>
                        </a:spcAft>
                      </a:pPr>
                      <a:r>
                        <a:rPr lang="en-US" sz="2000" b="1" dirty="0">
                          <a:effectLst/>
                          <a:latin typeface="Arial MT"/>
                          <a:ea typeface="Arial MT"/>
                          <a:cs typeface="Arial MT"/>
                        </a:rPr>
                        <a:t>145000</a:t>
                      </a:r>
                      <a:endParaRPr lang="en-US" sz="20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3696220070"/>
                  </a:ext>
                </a:extLst>
              </a:tr>
              <a:tr h="437762">
                <a:tc>
                  <a:txBody>
                    <a:bodyPr/>
                    <a:lstStyle/>
                    <a:p>
                      <a:pPr marL="1068705" marR="1050290" algn="ctr">
                        <a:lnSpc>
                          <a:spcPts val="1160"/>
                        </a:lnSpc>
                        <a:spcBef>
                          <a:spcPts val="405"/>
                        </a:spcBef>
                        <a:spcAft>
                          <a:spcPts val="0"/>
                        </a:spcAft>
                      </a:pPr>
                      <a:r>
                        <a:rPr lang="en-US" sz="2000">
                          <a:effectLst/>
                          <a:latin typeface="Arial MT"/>
                          <a:ea typeface="Arial MT"/>
                          <a:cs typeface="Arial MT"/>
                        </a:rPr>
                        <a:t>(×)</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20320" algn="ctr">
                        <a:lnSpc>
                          <a:spcPts val="1160"/>
                        </a:lnSpc>
                        <a:spcBef>
                          <a:spcPts val="405"/>
                        </a:spcBef>
                        <a:spcAft>
                          <a:spcPts val="0"/>
                        </a:spcAft>
                      </a:pPr>
                      <a:r>
                        <a:rPr lang="en-US" sz="2000">
                          <a:effectLst/>
                          <a:latin typeface="Arial MT"/>
                          <a:ea typeface="Arial MT"/>
                          <a:cs typeface="Arial MT"/>
                        </a:rPr>
                        <a:t>×</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20320" algn="ctr">
                        <a:lnSpc>
                          <a:spcPts val="1160"/>
                        </a:lnSpc>
                        <a:spcBef>
                          <a:spcPts val="405"/>
                        </a:spcBef>
                        <a:spcAft>
                          <a:spcPts val="0"/>
                        </a:spcAft>
                      </a:pPr>
                      <a:r>
                        <a:rPr lang="en-US" sz="2000">
                          <a:effectLst/>
                          <a:latin typeface="Arial MT"/>
                          <a:ea typeface="Arial MT"/>
                          <a:cs typeface="Arial MT"/>
                        </a:rPr>
                        <a:t>×</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19050" algn="ctr">
                        <a:lnSpc>
                          <a:spcPts val="1160"/>
                        </a:lnSpc>
                        <a:spcBef>
                          <a:spcPts val="405"/>
                        </a:spcBef>
                        <a:spcAft>
                          <a:spcPts val="0"/>
                        </a:spcAft>
                      </a:pPr>
                      <a:r>
                        <a:rPr lang="en-US" sz="2000" dirty="0">
                          <a:effectLst/>
                          <a:latin typeface="Arial MT"/>
                          <a:ea typeface="Arial MT"/>
                          <a:cs typeface="Arial MT"/>
                        </a:rPr>
                        <a:t>×</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16510" algn="ctr">
                        <a:lnSpc>
                          <a:spcPts val="1160"/>
                        </a:lnSpc>
                        <a:spcBef>
                          <a:spcPts val="405"/>
                        </a:spcBef>
                        <a:spcAft>
                          <a:spcPts val="0"/>
                        </a:spcAft>
                      </a:pPr>
                      <a:r>
                        <a:rPr lang="en-US" sz="2000">
                          <a:effectLst/>
                          <a:latin typeface="Arial MT"/>
                          <a:ea typeface="Arial MT"/>
                          <a:cs typeface="Arial MT"/>
                        </a:rPr>
                        <a:t>×</a:t>
                      </a: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2745972226"/>
                  </a:ext>
                </a:extLst>
              </a:tr>
              <a:tr h="521898">
                <a:tc>
                  <a:txBody>
                    <a:bodyPr/>
                    <a:lstStyle/>
                    <a:p>
                      <a:pPr marL="62865" algn="l">
                        <a:lnSpc>
                          <a:spcPts val="1025"/>
                        </a:lnSpc>
                      </a:pPr>
                      <a:r>
                        <a:rPr lang="en-US" sz="2000">
                          <a:effectLst/>
                          <a:latin typeface="Arial MT"/>
                          <a:ea typeface="Arial MT"/>
                          <a:cs typeface="Arial MT"/>
                        </a:rPr>
                        <a:t>Rate</a:t>
                      </a:r>
                      <a:r>
                        <a:rPr lang="en-US" sz="2000" spc="5">
                          <a:effectLst/>
                          <a:latin typeface="Arial MT"/>
                          <a:ea typeface="Arial MT"/>
                          <a:cs typeface="Arial MT"/>
                        </a:rPr>
                        <a:t> </a:t>
                      </a:r>
                      <a:r>
                        <a:rPr lang="en-US" sz="2000">
                          <a:effectLst/>
                          <a:latin typeface="Arial MT"/>
                          <a:ea typeface="Arial MT"/>
                          <a:cs typeface="Arial MT"/>
                        </a:rPr>
                        <a:t>per</a:t>
                      </a:r>
                      <a:r>
                        <a:rPr lang="en-US" sz="2000" spc="-5">
                          <a:effectLst/>
                          <a:latin typeface="Arial MT"/>
                          <a:ea typeface="Arial MT"/>
                          <a:cs typeface="Arial MT"/>
                        </a:rPr>
                        <a:t> </a:t>
                      </a:r>
                      <a:r>
                        <a:rPr lang="en-US" sz="2000">
                          <a:effectLst/>
                          <a:latin typeface="Arial MT"/>
                          <a:ea typeface="Arial MT"/>
                          <a:cs typeface="Arial MT"/>
                        </a:rPr>
                        <a:t>hour</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61290" marR="143510" algn="ctr">
                        <a:spcBef>
                          <a:spcPts val="265"/>
                        </a:spcBef>
                        <a:spcAft>
                          <a:spcPts val="0"/>
                        </a:spcAft>
                      </a:pPr>
                      <a:r>
                        <a:rPr lang="en-US" sz="2000" b="1" dirty="0">
                          <a:effectLst/>
                          <a:latin typeface="Arial MT"/>
                          <a:ea typeface="Arial MT"/>
                          <a:cs typeface="Arial MT"/>
                        </a:rPr>
                        <a:t>10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61290" marR="143510" algn="ctr">
                        <a:spcBef>
                          <a:spcPts val="265"/>
                        </a:spcBef>
                        <a:spcAft>
                          <a:spcPts val="0"/>
                        </a:spcAft>
                      </a:pPr>
                      <a:r>
                        <a:rPr lang="en-US" sz="2000" b="1" dirty="0">
                          <a:effectLst/>
                          <a:latin typeface="Arial MT"/>
                          <a:ea typeface="Arial MT"/>
                          <a:cs typeface="Arial MT"/>
                        </a:rPr>
                        <a:t>10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200660" marR="184150" algn="ctr">
                        <a:spcBef>
                          <a:spcPts val="265"/>
                        </a:spcBef>
                        <a:spcAft>
                          <a:spcPts val="0"/>
                        </a:spcAft>
                      </a:pPr>
                      <a:r>
                        <a:rPr lang="en-US" sz="2000" b="1" dirty="0">
                          <a:effectLst/>
                          <a:latin typeface="Arial MT"/>
                          <a:ea typeface="Arial MT"/>
                          <a:cs typeface="Arial MT"/>
                        </a:rPr>
                        <a:t>10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77800" marR="163830" algn="ctr">
                        <a:spcBef>
                          <a:spcPts val="265"/>
                        </a:spcBef>
                        <a:spcAft>
                          <a:spcPts val="0"/>
                        </a:spcAft>
                      </a:pPr>
                      <a:r>
                        <a:rPr lang="en-US" sz="2000" b="1" dirty="0">
                          <a:effectLst/>
                          <a:latin typeface="Arial MT"/>
                          <a:ea typeface="Arial MT"/>
                          <a:cs typeface="Arial MT"/>
                        </a:rPr>
                        <a:t>10</a:t>
                      </a: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04712832"/>
                  </a:ext>
                </a:extLst>
              </a:tr>
              <a:tr h="468680">
                <a:tc>
                  <a:txBody>
                    <a:bodyPr/>
                    <a:lstStyle/>
                    <a:p>
                      <a:pPr marL="62865" algn="l">
                        <a:lnSpc>
                          <a:spcPts val="960"/>
                        </a:lnSpc>
                      </a:pPr>
                      <a:endParaRPr lang="en-US" sz="2000" b="1" dirty="0">
                        <a:solidFill>
                          <a:srgbClr val="000000"/>
                        </a:solidFill>
                        <a:effectLst/>
                        <a:highlight>
                          <a:srgbClr val="FFFF00"/>
                        </a:highlight>
                        <a:latin typeface="Arial MT"/>
                        <a:ea typeface="Arial MT"/>
                        <a:cs typeface="Arial MT"/>
                      </a:endParaRPr>
                    </a:p>
                    <a:p>
                      <a:pPr marL="62865" algn="l">
                        <a:lnSpc>
                          <a:spcPts val="960"/>
                        </a:lnSpc>
                      </a:pPr>
                      <a:endParaRPr lang="en-US" sz="2000" b="1" dirty="0">
                        <a:solidFill>
                          <a:srgbClr val="000000"/>
                        </a:solidFill>
                        <a:effectLst/>
                        <a:highlight>
                          <a:srgbClr val="FFFF00"/>
                        </a:highlight>
                        <a:latin typeface="Arial MT"/>
                        <a:ea typeface="Arial MT"/>
                        <a:cs typeface="Arial MT"/>
                      </a:endParaRPr>
                    </a:p>
                    <a:p>
                      <a:pPr marL="62865" algn="l">
                        <a:lnSpc>
                          <a:spcPts val="960"/>
                        </a:lnSpc>
                      </a:pPr>
                      <a:r>
                        <a:rPr lang="en-US" sz="2000" b="1" dirty="0">
                          <a:solidFill>
                            <a:srgbClr val="000000"/>
                          </a:solidFill>
                          <a:effectLst/>
                          <a:highlight>
                            <a:srgbClr val="FFFF00"/>
                          </a:highlight>
                          <a:latin typeface="Arial MT"/>
                          <a:ea typeface="Arial MT"/>
                          <a:cs typeface="Arial MT"/>
                        </a:rPr>
                        <a:t>Total</a:t>
                      </a:r>
                      <a:r>
                        <a:rPr lang="en-US" sz="2000" b="1" spc="-10" dirty="0">
                          <a:solidFill>
                            <a:srgbClr val="000000"/>
                          </a:solidFill>
                          <a:effectLst/>
                          <a:highlight>
                            <a:srgbClr val="FFFF00"/>
                          </a:highlight>
                          <a:latin typeface="Arial MT"/>
                          <a:ea typeface="Arial MT"/>
                          <a:cs typeface="Arial MT"/>
                        </a:rPr>
                        <a:t> </a:t>
                      </a:r>
                      <a:r>
                        <a:rPr lang="en-US" sz="2000" b="1" dirty="0">
                          <a:solidFill>
                            <a:srgbClr val="000000"/>
                          </a:solidFill>
                          <a:effectLst/>
                          <a:highlight>
                            <a:srgbClr val="FFFF00"/>
                          </a:highlight>
                          <a:latin typeface="Arial MT"/>
                          <a:ea typeface="Arial MT"/>
                          <a:cs typeface="Arial MT"/>
                        </a:rPr>
                        <a:t>Labor</a:t>
                      </a:r>
                      <a:r>
                        <a:rPr lang="en-US" sz="2000" b="1" spc="-10" dirty="0">
                          <a:solidFill>
                            <a:srgbClr val="000000"/>
                          </a:solidFill>
                          <a:effectLst/>
                          <a:highlight>
                            <a:srgbClr val="FFFF00"/>
                          </a:highlight>
                          <a:latin typeface="Arial MT"/>
                          <a:ea typeface="Arial MT"/>
                          <a:cs typeface="Arial MT"/>
                        </a:rPr>
                        <a:t> </a:t>
                      </a:r>
                      <a:r>
                        <a:rPr lang="en-US" sz="2000" b="1" dirty="0">
                          <a:solidFill>
                            <a:srgbClr val="000000"/>
                          </a:solidFill>
                          <a:effectLst/>
                          <a:highlight>
                            <a:srgbClr val="FFFF00"/>
                          </a:highlight>
                          <a:latin typeface="Arial MT"/>
                          <a:ea typeface="Arial MT"/>
                          <a:cs typeface="Arial MT"/>
                        </a:rPr>
                        <a:t>cost</a:t>
                      </a:r>
                      <a:endParaRPr lang="en-US" sz="2000" dirty="0">
                        <a:effectLst/>
                        <a:highlight>
                          <a:srgbClr val="FFFF00"/>
                        </a:highlight>
                        <a:latin typeface="Arial MT"/>
                        <a:ea typeface="Arial MT"/>
                        <a:cs typeface="Arial MT"/>
                      </a:endParaRP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marL="161290" marR="145415" algn="ctr">
                        <a:lnSpc>
                          <a:spcPts val="960"/>
                        </a:lnSpc>
                        <a:spcAft>
                          <a:spcPts val="0"/>
                        </a:spcAft>
                      </a:pPr>
                      <a:endParaRPr lang="en-US" sz="2000" b="1" dirty="0">
                        <a:solidFill>
                          <a:srgbClr val="000000"/>
                        </a:solidFill>
                        <a:effectLst/>
                        <a:highlight>
                          <a:srgbClr val="FFFF00"/>
                        </a:highlight>
                        <a:latin typeface="Arial MT"/>
                        <a:ea typeface="Arial MT"/>
                        <a:cs typeface="Arial MT"/>
                      </a:endParaRPr>
                    </a:p>
                    <a:p>
                      <a:pPr marL="161290" marR="145415" algn="ctr">
                        <a:lnSpc>
                          <a:spcPts val="960"/>
                        </a:lnSpc>
                        <a:spcAft>
                          <a:spcPts val="0"/>
                        </a:spcAft>
                      </a:pPr>
                      <a:endParaRPr lang="en-US" sz="2000" b="1" dirty="0">
                        <a:solidFill>
                          <a:srgbClr val="000000"/>
                        </a:solidFill>
                        <a:effectLst/>
                        <a:highlight>
                          <a:srgbClr val="FFFF00"/>
                        </a:highlight>
                        <a:latin typeface="Arial MT"/>
                        <a:ea typeface="Arial MT"/>
                        <a:cs typeface="Arial MT"/>
                      </a:endParaRPr>
                    </a:p>
                    <a:p>
                      <a:pPr marL="161290" marR="145415" algn="ctr">
                        <a:lnSpc>
                          <a:spcPts val="960"/>
                        </a:lnSpc>
                        <a:spcAft>
                          <a:spcPts val="0"/>
                        </a:spcAft>
                      </a:pPr>
                      <a:r>
                        <a:rPr lang="en-US" sz="2000" b="1" dirty="0">
                          <a:solidFill>
                            <a:srgbClr val="000000"/>
                          </a:solidFill>
                          <a:effectLst/>
                          <a:highlight>
                            <a:srgbClr val="FFFF00"/>
                          </a:highlight>
                          <a:latin typeface="Arial MT"/>
                          <a:ea typeface="Arial MT"/>
                          <a:cs typeface="Arial MT"/>
                        </a:rPr>
                        <a:t>1200000</a:t>
                      </a:r>
                      <a:endParaRPr lang="en-US" sz="2000" dirty="0">
                        <a:effectLst/>
                        <a:highlight>
                          <a:srgbClr val="FFFF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marL="213995" algn="l">
                        <a:lnSpc>
                          <a:spcPts val="960"/>
                        </a:lnSpc>
                      </a:pPr>
                      <a:endParaRPr lang="en-US" sz="2000" b="1" dirty="0">
                        <a:solidFill>
                          <a:srgbClr val="000000"/>
                        </a:solidFill>
                        <a:effectLst/>
                        <a:highlight>
                          <a:srgbClr val="FFFF00"/>
                        </a:highlight>
                        <a:latin typeface="Arial MT"/>
                        <a:ea typeface="Arial MT"/>
                        <a:cs typeface="Arial MT"/>
                      </a:endParaRPr>
                    </a:p>
                    <a:p>
                      <a:pPr marL="213995" algn="l">
                        <a:lnSpc>
                          <a:spcPts val="960"/>
                        </a:lnSpc>
                      </a:pPr>
                      <a:endParaRPr lang="en-US" sz="2000" b="1" dirty="0">
                        <a:solidFill>
                          <a:srgbClr val="000000"/>
                        </a:solidFill>
                        <a:effectLst/>
                        <a:highlight>
                          <a:srgbClr val="FFFF00"/>
                        </a:highlight>
                        <a:latin typeface="Arial MT"/>
                        <a:ea typeface="Arial MT"/>
                        <a:cs typeface="Arial MT"/>
                      </a:endParaRPr>
                    </a:p>
                    <a:p>
                      <a:pPr marL="213995" algn="l">
                        <a:lnSpc>
                          <a:spcPts val="960"/>
                        </a:lnSpc>
                      </a:pPr>
                      <a:r>
                        <a:rPr lang="en-US" sz="2000" b="1" dirty="0">
                          <a:solidFill>
                            <a:srgbClr val="000000"/>
                          </a:solidFill>
                          <a:effectLst/>
                          <a:highlight>
                            <a:srgbClr val="FFFF00"/>
                          </a:highlight>
                          <a:latin typeface="Arial MT"/>
                          <a:ea typeface="Arial MT"/>
                          <a:cs typeface="Arial MT"/>
                        </a:rPr>
                        <a:t>600000</a:t>
                      </a:r>
                      <a:endParaRPr lang="en-US" sz="2000" dirty="0">
                        <a:effectLst/>
                        <a:highlight>
                          <a:srgbClr val="FFFF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marL="200660" marR="184150" algn="ctr">
                        <a:lnSpc>
                          <a:spcPts val="960"/>
                        </a:lnSpc>
                        <a:spcAft>
                          <a:spcPts val="0"/>
                        </a:spcAft>
                      </a:pPr>
                      <a:endParaRPr lang="en-US" sz="2000" b="1" dirty="0">
                        <a:solidFill>
                          <a:srgbClr val="000000"/>
                        </a:solidFill>
                        <a:effectLst/>
                        <a:highlight>
                          <a:srgbClr val="FFFF00"/>
                        </a:highlight>
                        <a:latin typeface="Arial MT"/>
                        <a:ea typeface="Arial MT"/>
                        <a:cs typeface="Arial MT"/>
                      </a:endParaRPr>
                    </a:p>
                    <a:p>
                      <a:pPr marL="200660" marR="184150" algn="ctr">
                        <a:lnSpc>
                          <a:spcPts val="960"/>
                        </a:lnSpc>
                        <a:spcAft>
                          <a:spcPts val="0"/>
                        </a:spcAft>
                      </a:pPr>
                      <a:endParaRPr lang="en-US" sz="2000" b="1" dirty="0">
                        <a:solidFill>
                          <a:srgbClr val="000000"/>
                        </a:solidFill>
                        <a:effectLst/>
                        <a:highlight>
                          <a:srgbClr val="FFFF00"/>
                        </a:highlight>
                        <a:latin typeface="Arial MT"/>
                        <a:ea typeface="Arial MT"/>
                        <a:cs typeface="Arial MT"/>
                      </a:endParaRPr>
                    </a:p>
                    <a:p>
                      <a:pPr marL="200660" marR="184150" algn="ctr">
                        <a:lnSpc>
                          <a:spcPts val="960"/>
                        </a:lnSpc>
                        <a:spcAft>
                          <a:spcPts val="0"/>
                        </a:spcAft>
                      </a:pPr>
                      <a:r>
                        <a:rPr lang="en-US" sz="2000" b="1" dirty="0">
                          <a:solidFill>
                            <a:srgbClr val="000000"/>
                          </a:solidFill>
                          <a:effectLst/>
                          <a:highlight>
                            <a:srgbClr val="FFFF00"/>
                          </a:highlight>
                          <a:latin typeface="Arial MT"/>
                          <a:ea typeface="Arial MT"/>
                          <a:cs typeface="Arial MT"/>
                        </a:rPr>
                        <a:t>900000</a:t>
                      </a:r>
                      <a:endParaRPr lang="en-US" sz="2000" dirty="0">
                        <a:effectLst/>
                        <a:highlight>
                          <a:srgbClr val="FFFF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marL="177800" marR="165100" algn="ctr">
                        <a:lnSpc>
                          <a:spcPts val="960"/>
                        </a:lnSpc>
                        <a:spcAft>
                          <a:spcPts val="0"/>
                        </a:spcAft>
                      </a:pPr>
                      <a:endParaRPr lang="en-US" sz="2000" b="1" dirty="0">
                        <a:solidFill>
                          <a:srgbClr val="000000"/>
                        </a:solidFill>
                        <a:effectLst/>
                        <a:highlight>
                          <a:srgbClr val="FFFF00"/>
                        </a:highlight>
                        <a:latin typeface="Arial MT"/>
                        <a:ea typeface="Arial MT"/>
                        <a:cs typeface="Arial MT"/>
                      </a:endParaRPr>
                    </a:p>
                    <a:p>
                      <a:pPr marL="177800" marR="165100" algn="ctr">
                        <a:lnSpc>
                          <a:spcPts val="960"/>
                        </a:lnSpc>
                        <a:spcAft>
                          <a:spcPts val="0"/>
                        </a:spcAft>
                      </a:pPr>
                      <a:endParaRPr lang="en-US" sz="2000" b="1" dirty="0">
                        <a:solidFill>
                          <a:srgbClr val="000000"/>
                        </a:solidFill>
                        <a:effectLst/>
                        <a:highlight>
                          <a:srgbClr val="FFFF00"/>
                        </a:highlight>
                        <a:latin typeface="Arial MT"/>
                        <a:ea typeface="Arial MT"/>
                        <a:cs typeface="Arial MT"/>
                      </a:endParaRPr>
                    </a:p>
                    <a:p>
                      <a:pPr marL="177800" marR="165100" algn="ctr">
                        <a:lnSpc>
                          <a:spcPts val="960"/>
                        </a:lnSpc>
                        <a:spcAft>
                          <a:spcPts val="0"/>
                        </a:spcAft>
                      </a:pPr>
                      <a:r>
                        <a:rPr lang="en-US" sz="2000" b="1" dirty="0">
                          <a:solidFill>
                            <a:srgbClr val="000000"/>
                          </a:solidFill>
                          <a:effectLst/>
                          <a:highlight>
                            <a:srgbClr val="FFFF00"/>
                          </a:highlight>
                          <a:latin typeface="Arial MT"/>
                          <a:ea typeface="Arial MT"/>
                          <a:cs typeface="Arial MT"/>
                        </a:rPr>
                        <a:t>1450000</a:t>
                      </a:r>
                      <a:endParaRPr lang="en-US" sz="2000" dirty="0">
                        <a:effectLst/>
                        <a:highlight>
                          <a:srgbClr val="FFFF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050401163"/>
                  </a:ext>
                </a:extLst>
              </a:tr>
            </a:tbl>
          </a:graphicData>
        </a:graphic>
      </p:graphicFrame>
      <p:sp>
        <p:nvSpPr>
          <p:cNvPr id="8" name="TextBox 7">
            <a:extLst>
              <a:ext uri="{FF2B5EF4-FFF2-40B4-BE49-F238E27FC236}">
                <a16:creationId xmlns:a16="http://schemas.microsoft.com/office/drawing/2014/main" id="{8206207A-4C97-192F-13BF-B6ADEC5C87EC}"/>
              </a:ext>
            </a:extLst>
          </p:cNvPr>
          <p:cNvSpPr txBox="1"/>
          <p:nvPr/>
        </p:nvSpPr>
        <p:spPr>
          <a:xfrm>
            <a:off x="29788" y="1425119"/>
            <a:ext cx="4580312" cy="461665"/>
          </a:xfrm>
          <a:prstGeom prst="rect">
            <a:avLst/>
          </a:prstGeom>
          <a:noFill/>
        </p:spPr>
        <p:txBody>
          <a:bodyPr wrap="square">
            <a:spAutoFit/>
          </a:bodyPr>
          <a:lstStyle/>
          <a:p>
            <a:pPr marL="292100">
              <a:spcBef>
                <a:spcPts val="470"/>
              </a:spcBef>
              <a:spcAft>
                <a:spcPts val="80"/>
              </a:spcAft>
            </a:pPr>
            <a:r>
              <a:rPr lang="en-US" sz="2400" b="1" dirty="0">
                <a:solidFill>
                  <a:srgbClr val="FF0000"/>
                </a:solidFill>
                <a:effectLst/>
                <a:latin typeface="Arial MT"/>
                <a:ea typeface="Arial MT"/>
                <a:cs typeface="Arial MT"/>
              </a:rPr>
              <a:t>Direct labor</a:t>
            </a:r>
            <a:r>
              <a:rPr lang="en-US" sz="2400" b="1" spc="5" dirty="0">
                <a:solidFill>
                  <a:srgbClr val="FF0000"/>
                </a:solidFill>
                <a:effectLst/>
                <a:latin typeface="Arial MT"/>
                <a:ea typeface="Arial MT"/>
                <a:cs typeface="Arial MT"/>
              </a:rPr>
              <a:t> </a:t>
            </a:r>
            <a:r>
              <a:rPr lang="en-US" sz="2400" b="1" dirty="0">
                <a:solidFill>
                  <a:srgbClr val="FF0000"/>
                </a:solidFill>
                <a:effectLst/>
                <a:latin typeface="Arial MT"/>
                <a:ea typeface="Arial MT"/>
                <a:cs typeface="Arial MT"/>
              </a:rPr>
              <a:t>budget:</a:t>
            </a:r>
          </a:p>
        </p:txBody>
      </p:sp>
      <p:sp>
        <p:nvSpPr>
          <p:cNvPr id="4" name="TextBox 3">
            <a:extLst>
              <a:ext uri="{FF2B5EF4-FFF2-40B4-BE49-F238E27FC236}">
                <a16:creationId xmlns:a16="http://schemas.microsoft.com/office/drawing/2014/main" id="{189D2AC6-F387-8A59-93C8-85E687F7BB54}"/>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27752726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0471DB5-AB4F-027A-D54A-9300EA88C0AE}"/>
              </a:ext>
            </a:extLst>
          </p:cNvPr>
          <p:cNvPicPr>
            <a:picLocks noChangeAspect="1"/>
          </p:cNvPicPr>
          <p:nvPr/>
        </p:nvPicPr>
        <p:blipFill>
          <a:blip r:embed="rId2"/>
          <a:stretch>
            <a:fillRect/>
          </a:stretch>
        </p:blipFill>
        <p:spPr>
          <a:xfrm>
            <a:off x="0" y="6844"/>
            <a:ext cx="9144000" cy="6844311"/>
          </a:xfrm>
          <a:prstGeom prst="rect">
            <a:avLst/>
          </a:prstGeom>
        </p:spPr>
      </p:pic>
      <p:sp>
        <p:nvSpPr>
          <p:cNvPr id="3" name="Slide Number Placeholder 2">
            <a:extLst>
              <a:ext uri="{FF2B5EF4-FFF2-40B4-BE49-F238E27FC236}">
                <a16:creationId xmlns:a16="http://schemas.microsoft.com/office/drawing/2014/main" id="{EB5CAB18-57E1-7B10-13A9-CA344622E5F4}"/>
              </a:ext>
            </a:extLst>
          </p:cNvPr>
          <p:cNvSpPr>
            <a:spLocks noGrp="1"/>
          </p:cNvSpPr>
          <p:nvPr>
            <p:ph type="sldNum" sz="quarter" idx="10"/>
          </p:nvPr>
        </p:nvSpPr>
        <p:spPr/>
        <p:txBody>
          <a:bodyPr/>
          <a:lstStyle/>
          <a:p>
            <a:fld id="{67B19427-F580-D146-B60E-4CADEE75497F}" type="slidenum">
              <a:rPr lang="en-US" smtClean="0"/>
              <a:pPr/>
              <a:t>25</a:t>
            </a:fld>
            <a:endParaRPr lang="en-US" dirty="0"/>
          </a:p>
        </p:txBody>
      </p:sp>
      <p:sp>
        <p:nvSpPr>
          <p:cNvPr id="7" name="TextBox 6">
            <a:extLst>
              <a:ext uri="{FF2B5EF4-FFF2-40B4-BE49-F238E27FC236}">
                <a16:creationId xmlns:a16="http://schemas.microsoft.com/office/drawing/2014/main" id="{6A65D0F8-CDCC-D708-3299-AD4C6359B09C}"/>
              </a:ext>
            </a:extLst>
          </p:cNvPr>
          <p:cNvSpPr txBox="1"/>
          <p:nvPr/>
        </p:nvSpPr>
        <p:spPr>
          <a:xfrm>
            <a:off x="152400" y="1752600"/>
            <a:ext cx="8686800" cy="2431435"/>
          </a:xfrm>
          <a:prstGeom prst="rect">
            <a:avLst/>
          </a:prstGeom>
          <a:noFill/>
        </p:spPr>
        <p:txBody>
          <a:bodyPr wrap="square">
            <a:spAutoFit/>
          </a:bodyPr>
          <a:lstStyle/>
          <a:p>
            <a:pPr lvl="0" algn="justLow" rtl="0"/>
            <a:r>
              <a:rPr lang="en-US" sz="2000" dirty="0">
                <a:solidFill>
                  <a:srgbClr val="000000"/>
                </a:solidFill>
                <a:effectLst/>
                <a:latin typeface="Arial MT"/>
                <a:ea typeface="Arial MT"/>
                <a:cs typeface="Arial MT"/>
              </a:rPr>
              <a:t>Pell Manufacturing is preparing its direct labor budget for May. Projections for the month are that 33,400 units are to be produced and that direct labor time is three hours per unit. If the labor cost per hour is $12, what is the total budgeted direct labor cost for May?</a:t>
            </a:r>
            <a:endParaRPr lang="en-US" sz="16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685800" indent="-228600" algn="just"/>
            <a:r>
              <a:rPr lang="en-US" sz="1800" dirty="0">
                <a:effectLst/>
                <a:latin typeface="Arial MT"/>
                <a:ea typeface="Arial MT"/>
                <a:cs typeface="Arial MT"/>
              </a:rPr>
              <a:t>a.	1,159,200.</a:t>
            </a:r>
            <a:endParaRPr lang="en-US" sz="1800" dirty="0">
              <a:effectLst/>
              <a:latin typeface="Liberation Sans"/>
              <a:ea typeface="Times New Roman" panose="02020603050405020304" pitchFamily="18" charset="0"/>
              <a:cs typeface="Times New Roman" panose="02020603050405020304" pitchFamily="18" charset="0"/>
            </a:endParaRPr>
          </a:p>
          <a:p>
            <a:pPr marL="685800" indent="-228600" algn="just"/>
            <a:r>
              <a:rPr lang="en-US" sz="1800" dirty="0">
                <a:effectLst/>
                <a:latin typeface="Arial MT"/>
                <a:ea typeface="Arial MT"/>
                <a:cs typeface="Arial MT"/>
              </a:rPr>
              <a:t>b.	1,180,800.</a:t>
            </a:r>
            <a:endParaRPr lang="en-US" sz="1800" dirty="0">
              <a:effectLst/>
              <a:latin typeface="Liberation Sans"/>
              <a:ea typeface="Times New Roman" panose="02020603050405020304" pitchFamily="18" charset="0"/>
              <a:cs typeface="Times New Roman" panose="02020603050405020304" pitchFamily="18" charset="0"/>
            </a:endParaRPr>
          </a:p>
          <a:p>
            <a:pPr marL="685800" indent="-228600" algn="just"/>
            <a:r>
              <a:rPr lang="en-US" sz="1800" dirty="0">
                <a:effectLst/>
                <a:latin typeface="Arial MT"/>
                <a:ea typeface="Arial MT"/>
                <a:cs typeface="Arial MT"/>
              </a:rPr>
              <a:t>c.	1,202,400.</a:t>
            </a:r>
            <a:endParaRPr lang="en-US" sz="1800" dirty="0">
              <a:effectLst/>
              <a:latin typeface="Liberation Sans"/>
              <a:ea typeface="Times New Roman" panose="02020603050405020304" pitchFamily="18" charset="0"/>
              <a:cs typeface="Times New Roman" panose="02020603050405020304" pitchFamily="18" charset="0"/>
            </a:endParaRPr>
          </a:p>
          <a:p>
            <a:pPr marL="685800" indent="-228600" algn="just"/>
            <a:r>
              <a:rPr lang="en-US" sz="1800" dirty="0">
                <a:effectLst/>
                <a:latin typeface="Arial MT"/>
                <a:ea typeface="Arial MT"/>
                <a:cs typeface="Arial MT"/>
              </a:rPr>
              <a:t>d.	1,296,000.</a:t>
            </a:r>
            <a:endParaRPr lang="en-US" sz="1800" dirty="0">
              <a:effectLst/>
              <a:latin typeface="Liberation Sans"/>
              <a:ea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91F18E25-14F6-83FA-E377-B3FCF1A88815}"/>
              </a:ext>
            </a:extLst>
          </p:cNvPr>
          <p:cNvSpPr txBox="1"/>
          <p:nvPr/>
        </p:nvSpPr>
        <p:spPr>
          <a:xfrm>
            <a:off x="609600" y="4343400"/>
            <a:ext cx="1447800" cy="505075"/>
          </a:xfrm>
          <a:prstGeom prst="rect">
            <a:avLst/>
          </a:prstGeom>
          <a:noFill/>
        </p:spPr>
        <p:txBody>
          <a:bodyPr wrap="square">
            <a:spAutoFit/>
          </a:bodyPr>
          <a:lstStyle/>
          <a:p>
            <a:pPr>
              <a:lnSpc>
                <a:spcPct val="150000"/>
              </a:lnSpc>
            </a:pP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Answer (c)</a:t>
            </a:r>
            <a:endParaRPr lang="en-US" sz="1200"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sp>
        <p:nvSpPr>
          <p:cNvPr id="11" name="TextBox 10">
            <a:extLst>
              <a:ext uri="{FF2B5EF4-FFF2-40B4-BE49-F238E27FC236}">
                <a16:creationId xmlns:a16="http://schemas.microsoft.com/office/drawing/2014/main" id="{4B3E54A5-1F7C-175E-AD66-B605291BF9A7}"/>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39018303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51C645D-5671-0118-8249-FF5D9CD8D3D1}"/>
              </a:ext>
            </a:extLst>
          </p:cNvPr>
          <p:cNvPicPr>
            <a:picLocks noChangeAspect="1"/>
          </p:cNvPicPr>
          <p:nvPr/>
        </p:nvPicPr>
        <p:blipFill>
          <a:blip r:embed="rId3"/>
          <a:stretch>
            <a:fillRect/>
          </a:stretch>
        </p:blipFill>
        <p:spPr>
          <a:xfrm>
            <a:off x="0" y="6844"/>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26</a:t>
            </a:fld>
            <a:endParaRPr lang="en-US" dirty="0"/>
          </a:p>
        </p:txBody>
      </p:sp>
      <p:sp>
        <p:nvSpPr>
          <p:cNvPr id="7" name="LOBL"/>
          <p:cNvSpPr>
            <a:spLocks noGrp="1"/>
          </p:cNvSpPr>
          <p:nvPr>
            <p:ph sz="quarter" idx="4294967295"/>
          </p:nvPr>
        </p:nvSpPr>
        <p:spPr>
          <a:xfrm>
            <a:off x="310776" y="1828800"/>
            <a:ext cx="8534400" cy="2133600"/>
          </a:xfrm>
          <a:prstGeom prst="rect">
            <a:avLst/>
          </a:prstGeom>
        </p:spPr>
        <p:txBody>
          <a:bodyPr/>
          <a:lstStyle/>
          <a:p>
            <a:pPr marL="574675" lvl="1" indent="-346075">
              <a:lnSpc>
                <a:spcPct val="100000"/>
              </a:lnSpc>
              <a:spcBef>
                <a:spcPts val="1200"/>
              </a:spcBef>
              <a:buClr>
                <a:srgbClr val="800000"/>
              </a:buClr>
              <a:buSzPct val="100000"/>
            </a:pPr>
            <a:r>
              <a:rPr lang="en-GB" altLang="en-US" sz="2800" dirty="0">
                <a:latin typeface="Calibri" panose="020F0502020204030204" pitchFamily="34" charset="0"/>
                <a:ea typeface="Calibri" panose="020F0502020204030204" pitchFamily="34" charset="0"/>
                <a:cs typeface="Calibri" panose="020F0502020204030204" pitchFamily="34" charset="0"/>
              </a:rPr>
              <a:t>Shows the expected manufacturing overhead costs for the budget period.</a:t>
            </a:r>
            <a:endParaRPr lang="en-US" altLang="en-US" sz="2800" dirty="0">
              <a:latin typeface="Calibri" panose="020F0502020204030204" pitchFamily="34" charset="0"/>
              <a:ea typeface="Calibri" panose="020F0502020204030204" pitchFamily="34" charset="0"/>
              <a:cs typeface="Calibri" panose="020F0502020204030204" pitchFamily="34" charset="0"/>
            </a:endParaRPr>
          </a:p>
          <a:p>
            <a:pPr marL="574675" lvl="1" indent="-346075">
              <a:lnSpc>
                <a:spcPct val="100000"/>
              </a:lnSpc>
              <a:spcBef>
                <a:spcPts val="1200"/>
              </a:spcBef>
              <a:buClr>
                <a:srgbClr val="800000"/>
              </a:buClr>
              <a:buSzPct val="100000"/>
            </a:pPr>
            <a:r>
              <a:rPr lang="en-GB" altLang="en-US" sz="2800" dirty="0">
                <a:latin typeface="Calibri" panose="020F0502020204030204" pitchFamily="34" charset="0"/>
                <a:ea typeface="Calibri" panose="020F0502020204030204" pitchFamily="34" charset="0"/>
                <a:cs typeface="Calibri" panose="020F0502020204030204" pitchFamily="34" charset="0"/>
              </a:rPr>
              <a:t>Distinguishes between fixed and variable overhead costs.</a:t>
            </a:r>
            <a:endParaRPr lang="en-US" altLang="en-US" sz="2800" dirty="0">
              <a:latin typeface="Calibri" panose="020F0502020204030204" pitchFamily="34" charset="0"/>
              <a:ea typeface="Calibri" panose="020F0502020204030204" pitchFamily="34" charset="0"/>
              <a:cs typeface="Calibri" panose="020F0502020204030204" pitchFamily="34" charset="0"/>
            </a:endParaRPr>
          </a:p>
        </p:txBody>
      </p:sp>
      <p:sp>
        <p:nvSpPr>
          <p:cNvPr id="9" name="Title 2"/>
          <p:cNvSpPr>
            <a:spLocks noGrp="1"/>
          </p:cNvSpPr>
          <p:nvPr>
            <p:ph type="title"/>
          </p:nvPr>
        </p:nvSpPr>
        <p:spPr>
          <a:xfrm>
            <a:off x="304800" y="1106269"/>
            <a:ext cx="8534400" cy="646331"/>
          </a:xfrm>
        </p:spPr>
        <p:txBody>
          <a:bodyPr>
            <a:spAutoFit/>
          </a:bodyPr>
          <a:lstStyle/>
          <a:p>
            <a:r>
              <a:rPr lang="en-US" b="1" dirty="0">
                <a:ea typeface="Source Sans Pro" charset="0"/>
              </a:rPr>
              <a:t>Manufacturing Overhead Budget</a:t>
            </a:r>
            <a:endParaRPr lang="en-US" b="1" dirty="0"/>
          </a:p>
        </p:txBody>
      </p:sp>
      <p:sp>
        <p:nvSpPr>
          <p:cNvPr id="3" name="TextBox 2">
            <a:extLst>
              <a:ext uri="{FF2B5EF4-FFF2-40B4-BE49-F238E27FC236}">
                <a16:creationId xmlns:a16="http://schemas.microsoft.com/office/drawing/2014/main" id="{2386F5C2-0C25-044B-8DA0-34F5048C0322}"/>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41618054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A014EBD-1295-192D-DADA-74C83EECD35A}"/>
              </a:ext>
            </a:extLst>
          </p:cNvPr>
          <p:cNvPicPr>
            <a:picLocks noChangeAspect="1"/>
          </p:cNvPicPr>
          <p:nvPr/>
        </p:nvPicPr>
        <p:blipFill>
          <a:blip r:embed="rId2"/>
          <a:stretch>
            <a:fillRect/>
          </a:stretch>
        </p:blipFill>
        <p:spPr>
          <a:xfrm>
            <a:off x="0" y="6844"/>
            <a:ext cx="9144000" cy="6844311"/>
          </a:xfrm>
          <a:prstGeom prst="rect">
            <a:avLst/>
          </a:prstGeom>
        </p:spPr>
      </p:pic>
      <p:sp>
        <p:nvSpPr>
          <p:cNvPr id="3" name="Slide Number Placeholder 2">
            <a:extLst>
              <a:ext uri="{FF2B5EF4-FFF2-40B4-BE49-F238E27FC236}">
                <a16:creationId xmlns:a16="http://schemas.microsoft.com/office/drawing/2014/main" id="{72E9601B-A955-6168-579D-93C9E313FA87}"/>
              </a:ext>
            </a:extLst>
          </p:cNvPr>
          <p:cNvSpPr>
            <a:spLocks noGrp="1"/>
          </p:cNvSpPr>
          <p:nvPr>
            <p:ph type="sldNum" sz="quarter" idx="10"/>
          </p:nvPr>
        </p:nvSpPr>
        <p:spPr/>
        <p:txBody>
          <a:bodyPr/>
          <a:lstStyle/>
          <a:p>
            <a:fld id="{67B19427-F580-D146-B60E-4CADEE75497F}" type="slidenum">
              <a:rPr lang="en-US" smtClean="0"/>
              <a:pPr/>
              <a:t>27</a:t>
            </a:fld>
            <a:endParaRPr lang="en-US" dirty="0"/>
          </a:p>
        </p:txBody>
      </p:sp>
      <p:graphicFrame>
        <p:nvGraphicFramePr>
          <p:cNvPr id="6" name="Table 5">
            <a:extLst>
              <a:ext uri="{FF2B5EF4-FFF2-40B4-BE49-F238E27FC236}">
                <a16:creationId xmlns:a16="http://schemas.microsoft.com/office/drawing/2014/main" id="{610F3F9A-3EB9-A3DE-C571-AA14BB94B1E9}"/>
              </a:ext>
            </a:extLst>
          </p:cNvPr>
          <p:cNvGraphicFramePr>
            <a:graphicFrameLocks noGrp="1"/>
          </p:cNvGraphicFramePr>
          <p:nvPr>
            <p:extLst>
              <p:ext uri="{D42A27DB-BD31-4B8C-83A1-F6EECF244321}">
                <p14:modId xmlns:p14="http://schemas.microsoft.com/office/powerpoint/2010/main" val="1813063797"/>
              </p:ext>
            </p:extLst>
          </p:nvPr>
        </p:nvGraphicFramePr>
        <p:xfrm>
          <a:off x="838200" y="2209800"/>
          <a:ext cx="7239000" cy="732950"/>
        </p:xfrm>
        <a:graphic>
          <a:graphicData uri="http://schemas.openxmlformats.org/drawingml/2006/table">
            <a:tbl>
              <a:tblPr firstRow="1" firstCol="1" lastRow="1" lastCol="1" bandRow="1" bandCol="1"/>
              <a:tblGrid>
                <a:gridCol w="2399752">
                  <a:extLst>
                    <a:ext uri="{9D8B030D-6E8A-4147-A177-3AD203B41FA5}">
                      <a16:colId xmlns:a16="http://schemas.microsoft.com/office/drawing/2014/main" val="4017196245"/>
                    </a:ext>
                  </a:extLst>
                </a:gridCol>
                <a:gridCol w="1237413">
                  <a:extLst>
                    <a:ext uri="{9D8B030D-6E8A-4147-A177-3AD203B41FA5}">
                      <a16:colId xmlns:a16="http://schemas.microsoft.com/office/drawing/2014/main" val="371816888"/>
                    </a:ext>
                  </a:extLst>
                </a:gridCol>
                <a:gridCol w="1237413">
                  <a:extLst>
                    <a:ext uri="{9D8B030D-6E8A-4147-A177-3AD203B41FA5}">
                      <a16:colId xmlns:a16="http://schemas.microsoft.com/office/drawing/2014/main" val="824191635"/>
                    </a:ext>
                  </a:extLst>
                </a:gridCol>
                <a:gridCol w="1127009">
                  <a:extLst>
                    <a:ext uri="{9D8B030D-6E8A-4147-A177-3AD203B41FA5}">
                      <a16:colId xmlns:a16="http://schemas.microsoft.com/office/drawing/2014/main" val="2215896426"/>
                    </a:ext>
                  </a:extLst>
                </a:gridCol>
                <a:gridCol w="1237413">
                  <a:extLst>
                    <a:ext uri="{9D8B030D-6E8A-4147-A177-3AD203B41FA5}">
                      <a16:colId xmlns:a16="http://schemas.microsoft.com/office/drawing/2014/main" val="3936041939"/>
                    </a:ext>
                  </a:extLst>
                </a:gridCol>
              </a:tblGrid>
              <a:tr h="366475">
                <a:tc>
                  <a:txBody>
                    <a:bodyPr/>
                    <a:lstStyle/>
                    <a:p>
                      <a:pPr algn="l"/>
                      <a:r>
                        <a:rPr lang="en-US" sz="900" b="1">
                          <a:effectLst/>
                          <a:highlight>
                            <a:srgbClr val="C00000"/>
                          </a:highlight>
                          <a:latin typeface="Times New Roman" panose="02020603050405020304" pitchFamily="18" charset="0"/>
                          <a:ea typeface="Arial MT"/>
                          <a:cs typeface="Arial MT"/>
                        </a:rPr>
                        <a:t> </a:t>
                      </a:r>
                      <a:endParaRPr lang="en-US" sz="1100">
                        <a:effectLst/>
                        <a:highlight>
                          <a:srgbClr val="C00000"/>
                        </a:highlight>
                        <a:latin typeface="Arial MT"/>
                        <a:ea typeface="Arial MT"/>
                        <a:cs typeface="Arial MT"/>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C00000"/>
                    </a:solidFill>
                  </a:tcPr>
                </a:tc>
                <a:tc>
                  <a:txBody>
                    <a:bodyPr/>
                    <a:lstStyle/>
                    <a:p>
                      <a:pPr marL="341630" marR="33655" algn="ctr">
                        <a:lnSpc>
                          <a:spcPts val="1165"/>
                        </a:lnSpc>
                        <a:spcAft>
                          <a:spcPts val="0"/>
                        </a:spcAft>
                      </a:pPr>
                      <a:endParaRPr lang="en-US" sz="1800" b="1" dirty="0">
                        <a:solidFill>
                          <a:srgbClr val="FFFFFF"/>
                        </a:solidFill>
                        <a:effectLst/>
                        <a:highlight>
                          <a:srgbClr val="C00000"/>
                        </a:highlight>
                        <a:latin typeface="Arial MT"/>
                        <a:ea typeface="Arial MT"/>
                        <a:cs typeface="Arial MT"/>
                      </a:endParaRPr>
                    </a:p>
                    <a:p>
                      <a:pPr marL="341630" marR="33655" algn="ctr">
                        <a:lnSpc>
                          <a:spcPts val="1165"/>
                        </a:lnSpc>
                        <a:spcAft>
                          <a:spcPts val="0"/>
                        </a:spcAft>
                      </a:pPr>
                      <a:r>
                        <a:rPr lang="en-US" sz="1800" b="1" dirty="0">
                          <a:solidFill>
                            <a:srgbClr val="FFFFFF"/>
                          </a:solidFill>
                          <a:effectLst/>
                          <a:highlight>
                            <a:srgbClr val="C00000"/>
                          </a:highlight>
                          <a:latin typeface="Arial MT"/>
                          <a:ea typeface="Arial MT"/>
                          <a:cs typeface="Arial MT"/>
                        </a:rPr>
                        <a:t>Q1</a:t>
                      </a:r>
                      <a:endParaRPr lang="en-US" sz="1800" dirty="0">
                        <a:effectLst/>
                        <a:highlight>
                          <a:srgbClr val="C00000"/>
                        </a:highlight>
                        <a:latin typeface="Arial MT"/>
                        <a:ea typeface="Arial MT"/>
                        <a:cs typeface="Arial MT"/>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C00000"/>
                    </a:solidFill>
                  </a:tcPr>
                </a:tc>
                <a:tc>
                  <a:txBody>
                    <a:bodyPr/>
                    <a:lstStyle/>
                    <a:p>
                      <a:pPr marL="341630" marR="32385" algn="ctr">
                        <a:lnSpc>
                          <a:spcPts val="1165"/>
                        </a:lnSpc>
                        <a:spcAft>
                          <a:spcPts val="0"/>
                        </a:spcAft>
                      </a:pPr>
                      <a:endParaRPr lang="en-US" sz="1800" b="1" dirty="0">
                        <a:solidFill>
                          <a:srgbClr val="FFFFFF"/>
                        </a:solidFill>
                        <a:effectLst/>
                        <a:highlight>
                          <a:srgbClr val="C00000"/>
                        </a:highlight>
                        <a:latin typeface="Arial MT"/>
                        <a:ea typeface="Arial MT"/>
                        <a:cs typeface="Arial MT"/>
                      </a:endParaRPr>
                    </a:p>
                    <a:p>
                      <a:pPr marL="341630" marR="32385" algn="ctr">
                        <a:lnSpc>
                          <a:spcPts val="1165"/>
                        </a:lnSpc>
                        <a:spcAft>
                          <a:spcPts val="0"/>
                        </a:spcAft>
                      </a:pPr>
                      <a:r>
                        <a:rPr lang="en-US" sz="1800" b="1" dirty="0">
                          <a:solidFill>
                            <a:srgbClr val="FFFFFF"/>
                          </a:solidFill>
                          <a:effectLst/>
                          <a:highlight>
                            <a:srgbClr val="C00000"/>
                          </a:highlight>
                          <a:latin typeface="Arial MT"/>
                          <a:ea typeface="Arial MT"/>
                          <a:cs typeface="Arial MT"/>
                        </a:rPr>
                        <a:t>Q2</a:t>
                      </a:r>
                      <a:endParaRPr lang="en-US" sz="1800" dirty="0">
                        <a:effectLst/>
                        <a:highlight>
                          <a:srgbClr val="C00000"/>
                        </a:highlight>
                        <a:latin typeface="Arial MT"/>
                        <a:ea typeface="Arial MT"/>
                        <a:cs typeface="Arial MT"/>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C00000"/>
                    </a:solidFill>
                  </a:tcPr>
                </a:tc>
                <a:tc>
                  <a:txBody>
                    <a:bodyPr/>
                    <a:lstStyle/>
                    <a:p>
                      <a:pPr marL="341630" marR="34925" algn="ctr">
                        <a:lnSpc>
                          <a:spcPts val="1165"/>
                        </a:lnSpc>
                        <a:spcAft>
                          <a:spcPts val="0"/>
                        </a:spcAft>
                      </a:pPr>
                      <a:endParaRPr lang="en-US" sz="1800" b="1" dirty="0">
                        <a:solidFill>
                          <a:srgbClr val="FFFFFF"/>
                        </a:solidFill>
                        <a:effectLst/>
                        <a:highlight>
                          <a:srgbClr val="C00000"/>
                        </a:highlight>
                        <a:latin typeface="Arial MT"/>
                        <a:ea typeface="Arial MT"/>
                        <a:cs typeface="Arial MT"/>
                      </a:endParaRPr>
                    </a:p>
                    <a:p>
                      <a:pPr marL="341630" marR="34925" algn="ctr">
                        <a:lnSpc>
                          <a:spcPts val="1165"/>
                        </a:lnSpc>
                        <a:spcAft>
                          <a:spcPts val="0"/>
                        </a:spcAft>
                      </a:pPr>
                      <a:r>
                        <a:rPr lang="en-US" sz="1800" b="1" dirty="0">
                          <a:solidFill>
                            <a:srgbClr val="FFFFFF"/>
                          </a:solidFill>
                          <a:effectLst/>
                          <a:highlight>
                            <a:srgbClr val="C00000"/>
                          </a:highlight>
                          <a:latin typeface="Arial MT"/>
                          <a:ea typeface="Arial MT"/>
                          <a:cs typeface="Arial MT"/>
                        </a:rPr>
                        <a:t>Q3</a:t>
                      </a:r>
                      <a:endParaRPr lang="en-US" sz="1800" dirty="0">
                        <a:effectLst/>
                        <a:highlight>
                          <a:srgbClr val="C00000"/>
                        </a:highlight>
                        <a:latin typeface="Arial MT"/>
                        <a:ea typeface="Arial MT"/>
                        <a:cs typeface="Arial MT"/>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C00000"/>
                    </a:solidFill>
                  </a:tcPr>
                </a:tc>
                <a:tc>
                  <a:txBody>
                    <a:bodyPr/>
                    <a:lstStyle/>
                    <a:p>
                      <a:pPr marL="341630" marR="29845" algn="ctr">
                        <a:lnSpc>
                          <a:spcPts val="1165"/>
                        </a:lnSpc>
                        <a:spcAft>
                          <a:spcPts val="0"/>
                        </a:spcAft>
                      </a:pPr>
                      <a:endParaRPr lang="en-US" sz="1800" b="1" dirty="0">
                        <a:solidFill>
                          <a:srgbClr val="FFFFFF"/>
                        </a:solidFill>
                        <a:effectLst/>
                        <a:highlight>
                          <a:srgbClr val="C00000"/>
                        </a:highlight>
                        <a:latin typeface="Arial MT"/>
                        <a:ea typeface="Arial MT"/>
                        <a:cs typeface="Arial MT"/>
                      </a:endParaRPr>
                    </a:p>
                    <a:p>
                      <a:pPr marL="341630" marR="29845" algn="ctr">
                        <a:lnSpc>
                          <a:spcPts val="1165"/>
                        </a:lnSpc>
                        <a:spcAft>
                          <a:spcPts val="0"/>
                        </a:spcAft>
                      </a:pPr>
                      <a:r>
                        <a:rPr lang="en-US" sz="1800" b="1" dirty="0">
                          <a:solidFill>
                            <a:srgbClr val="FFFFFF"/>
                          </a:solidFill>
                          <a:effectLst/>
                          <a:highlight>
                            <a:srgbClr val="C00000"/>
                          </a:highlight>
                          <a:latin typeface="Arial MT"/>
                          <a:ea typeface="Arial MT"/>
                          <a:cs typeface="Arial MT"/>
                        </a:rPr>
                        <a:t>Q4</a:t>
                      </a:r>
                      <a:endParaRPr lang="en-US" sz="1800" dirty="0">
                        <a:effectLst/>
                        <a:highlight>
                          <a:srgbClr val="C00000"/>
                        </a:highlight>
                        <a:latin typeface="Arial MT"/>
                        <a:ea typeface="Arial MT"/>
                        <a:cs typeface="Arial MT"/>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C00000"/>
                    </a:solidFill>
                  </a:tcPr>
                </a:tc>
                <a:extLst>
                  <a:ext uri="{0D108BD9-81ED-4DB2-BD59-A6C34878D82A}">
                    <a16:rowId xmlns:a16="http://schemas.microsoft.com/office/drawing/2014/main" val="1118295970"/>
                  </a:ext>
                </a:extLst>
              </a:tr>
              <a:tr h="366475">
                <a:tc>
                  <a:txBody>
                    <a:bodyPr/>
                    <a:lstStyle/>
                    <a:p>
                      <a:pPr marL="353060" algn="l">
                        <a:lnSpc>
                          <a:spcPts val="1170"/>
                        </a:lnSpc>
                      </a:pPr>
                      <a:endParaRPr lang="en-US" sz="1600" b="1" dirty="0">
                        <a:effectLst/>
                        <a:latin typeface="Arial MT"/>
                        <a:ea typeface="Arial MT"/>
                        <a:cs typeface="Arial MT"/>
                      </a:endParaRPr>
                    </a:p>
                    <a:p>
                      <a:pPr marL="353060" algn="l">
                        <a:lnSpc>
                          <a:spcPts val="1170"/>
                        </a:lnSpc>
                      </a:pPr>
                      <a:r>
                        <a:rPr lang="en-US" sz="1600" b="1" dirty="0">
                          <a:effectLst/>
                          <a:latin typeface="Arial MT"/>
                          <a:ea typeface="Arial MT"/>
                          <a:cs typeface="Arial MT"/>
                        </a:rPr>
                        <a:t>Production</a:t>
                      </a:r>
                      <a:r>
                        <a:rPr lang="en-US" sz="1600" b="1" spc="-5" dirty="0">
                          <a:effectLst/>
                          <a:latin typeface="Arial MT"/>
                          <a:ea typeface="Arial MT"/>
                          <a:cs typeface="Arial MT"/>
                        </a:rPr>
                        <a:t> </a:t>
                      </a:r>
                      <a:r>
                        <a:rPr lang="en-US" sz="1600" b="1" dirty="0">
                          <a:effectLst/>
                          <a:latin typeface="Arial MT"/>
                          <a:ea typeface="Arial MT"/>
                          <a:cs typeface="Arial MT"/>
                        </a:rPr>
                        <a:t>unit</a:t>
                      </a:r>
                      <a:endParaRPr lang="en-US" sz="1600" dirty="0">
                        <a:effectLst/>
                        <a:latin typeface="Arial MT"/>
                        <a:ea typeface="Arial MT"/>
                        <a:cs typeface="Arial MT"/>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marL="339725" marR="34290" algn="ctr">
                        <a:lnSpc>
                          <a:spcPts val="1170"/>
                        </a:lnSpc>
                        <a:spcAft>
                          <a:spcPts val="0"/>
                        </a:spcAft>
                      </a:pPr>
                      <a:endParaRPr lang="en-US" sz="1600" dirty="0">
                        <a:effectLst/>
                        <a:latin typeface="Arial MT"/>
                        <a:ea typeface="Arial MT"/>
                        <a:cs typeface="Arial MT"/>
                      </a:endParaRPr>
                    </a:p>
                    <a:p>
                      <a:pPr marL="339725" marR="34290" algn="ctr">
                        <a:lnSpc>
                          <a:spcPts val="1170"/>
                        </a:lnSpc>
                        <a:spcAft>
                          <a:spcPts val="0"/>
                        </a:spcAft>
                      </a:pPr>
                      <a:r>
                        <a:rPr lang="en-US" sz="1600" dirty="0">
                          <a:effectLst/>
                          <a:latin typeface="Arial MT"/>
                          <a:ea typeface="Arial MT"/>
                          <a:cs typeface="Arial MT"/>
                        </a:rPr>
                        <a:t>121000</a:t>
                      </a: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marL="340995" marR="34290" algn="ctr">
                        <a:lnSpc>
                          <a:spcPts val="1170"/>
                        </a:lnSpc>
                        <a:spcAft>
                          <a:spcPts val="0"/>
                        </a:spcAft>
                      </a:pPr>
                      <a:endParaRPr lang="en-US" sz="1600" dirty="0">
                        <a:effectLst/>
                        <a:latin typeface="Arial MT"/>
                        <a:ea typeface="Arial MT"/>
                        <a:cs typeface="Arial MT"/>
                      </a:endParaRPr>
                    </a:p>
                    <a:p>
                      <a:pPr marL="340995" marR="34290" algn="ctr">
                        <a:lnSpc>
                          <a:spcPts val="1170"/>
                        </a:lnSpc>
                        <a:spcAft>
                          <a:spcPts val="0"/>
                        </a:spcAft>
                      </a:pPr>
                      <a:r>
                        <a:rPr lang="en-US" sz="1600" dirty="0">
                          <a:effectLst/>
                          <a:latin typeface="Arial MT"/>
                          <a:ea typeface="Arial MT"/>
                          <a:cs typeface="Arial MT"/>
                        </a:rPr>
                        <a:t>142000</a:t>
                      </a: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marL="341630" marR="35560" algn="ctr">
                        <a:lnSpc>
                          <a:spcPts val="1170"/>
                        </a:lnSpc>
                        <a:spcAft>
                          <a:spcPts val="0"/>
                        </a:spcAft>
                      </a:pPr>
                      <a:endParaRPr lang="en-US" sz="1600" dirty="0">
                        <a:effectLst/>
                        <a:latin typeface="Arial MT"/>
                        <a:ea typeface="Arial MT"/>
                        <a:cs typeface="Arial MT"/>
                      </a:endParaRPr>
                    </a:p>
                    <a:p>
                      <a:pPr marL="341630" marR="35560" algn="ctr">
                        <a:lnSpc>
                          <a:spcPts val="1170"/>
                        </a:lnSpc>
                        <a:spcAft>
                          <a:spcPts val="0"/>
                        </a:spcAft>
                      </a:pPr>
                      <a:r>
                        <a:rPr lang="en-US" sz="1600" dirty="0">
                          <a:effectLst/>
                          <a:latin typeface="Arial MT"/>
                          <a:ea typeface="Arial MT"/>
                          <a:cs typeface="Arial MT"/>
                        </a:rPr>
                        <a:t>89000</a:t>
                      </a: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marL="341630" marR="32385" algn="ctr">
                        <a:lnSpc>
                          <a:spcPts val="1170"/>
                        </a:lnSpc>
                        <a:spcAft>
                          <a:spcPts val="0"/>
                        </a:spcAft>
                      </a:pPr>
                      <a:endParaRPr lang="en-US" sz="1600" dirty="0">
                        <a:effectLst/>
                        <a:latin typeface="Arial MT"/>
                        <a:ea typeface="Arial MT"/>
                        <a:cs typeface="Arial MT"/>
                      </a:endParaRPr>
                    </a:p>
                    <a:p>
                      <a:pPr marL="341630" marR="32385" algn="ctr">
                        <a:lnSpc>
                          <a:spcPts val="1170"/>
                        </a:lnSpc>
                        <a:spcAft>
                          <a:spcPts val="0"/>
                        </a:spcAft>
                      </a:pPr>
                      <a:r>
                        <a:rPr lang="en-US" sz="1600" dirty="0">
                          <a:effectLst/>
                          <a:latin typeface="Arial MT"/>
                          <a:ea typeface="Arial MT"/>
                          <a:cs typeface="Arial MT"/>
                        </a:rPr>
                        <a:t>103500</a:t>
                      </a: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78998437"/>
                  </a:ext>
                </a:extLst>
              </a:tr>
            </a:tbl>
          </a:graphicData>
        </a:graphic>
      </p:graphicFrame>
      <p:sp>
        <p:nvSpPr>
          <p:cNvPr id="8" name="TextBox 7">
            <a:extLst>
              <a:ext uri="{FF2B5EF4-FFF2-40B4-BE49-F238E27FC236}">
                <a16:creationId xmlns:a16="http://schemas.microsoft.com/office/drawing/2014/main" id="{935A3687-601C-2A28-BBCC-3E56D7D028E4}"/>
              </a:ext>
            </a:extLst>
          </p:cNvPr>
          <p:cNvSpPr txBox="1"/>
          <p:nvPr/>
        </p:nvSpPr>
        <p:spPr>
          <a:xfrm>
            <a:off x="685800" y="3068347"/>
            <a:ext cx="5486400" cy="1592744"/>
          </a:xfrm>
          <a:prstGeom prst="rect">
            <a:avLst/>
          </a:prstGeom>
          <a:noFill/>
        </p:spPr>
        <p:txBody>
          <a:bodyPr wrap="square">
            <a:spAutoFit/>
          </a:bodyPr>
          <a:lstStyle/>
          <a:p>
            <a:pPr marL="342900" lvl="0" indent="-342900" rtl="0">
              <a:spcBef>
                <a:spcPts val="395"/>
              </a:spcBef>
              <a:spcAft>
                <a:spcPts val="0"/>
              </a:spcAft>
              <a:buClr>
                <a:srgbClr val="808080"/>
              </a:buClr>
              <a:buSzPts val="1600"/>
              <a:buFont typeface="Arial MT"/>
              <a:buChar char="•"/>
              <a:tabLst>
                <a:tab pos="635635" algn="l"/>
                <a:tab pos="636270" algn="l"/>
              </a:tabLst>
            </a:pPr>
            <a:r>
              <a:rPr lang="en-US" dirty="0">
                <a:effectLst>
                  <a:innerShdw blurRad="63500" dist="50800">
                    <a:prstClr val="black">
                      <a:alpha val="50000"/>
                    </a:prstClr>
                  </a:innerShdw>
                </a:effectLst>
                <a:latin typeface="Arial MT"/>
                <a:ea typeface="Arial MT"/>
                <a:cs typeface="Arial MT"/>
              </a:rPr>
              <a:t>Direct labor time per unit</a:t>
            </a:r>
            <a:r>
              <a:rPr lang="en-US" spc="10" dirty="0">
                <a:effectLst>
                  <a:innerShdw blurRad="63500" dist="50800">
                    <a:prstClr val="black">
                      <a:alpha val="50000"/>
                    </a:prstClr>
                  </a:innerShdw>
                </a:effectLst>
                <a:latin typeface="Arial MT"/>
                <a:ea typeface="Arial MT"/>
                <a:cs typeface="Arial MT"/>
              </a:rPr>
              <a:t> </a:t>
            </a:r>
            <a:r>
              <a:rPr lang="en-US" dirty="0">
                <a:effectLst>
                  <a:innerShdw blurRad="63500" dist="50800">
                    <a:prstClr val="black">
                      <a:alpha val="50000"/>
                    </a:prstClr>
                  </a:innerShdw>
                </a:effectLst>
                <a:latin typeface="Arial MT"/>
                <a:ea typeface="Arial MT"/>
                <a:cs typeface="Arial MT"/>
              </a:rPr>
              <a:t>1.5</a:t>
            </a:r>
          </a:p>
          <a:p>
            <a:pPr marL="342900" lvl="0" indent="-342900">
              <a:spcBef>
                <a:spcPts val="235"/>
              </a:spcBef>
              <a:spcAft>
                <a:spcPts val="0"/>
              </a:spcAft>
              <a:buClr>
                <a:srgbClr val="808080"/>
              </a:buClr>
              <a:buSzPts val="1600"/>
              <a:buFont typeface="Arial MT"/>
              <a:buChar char="•"/>
              <a:tabLst>
                <a:tab pos="635635" algn="l"/>
                <a:tab pos="636270" algn="l"/>
              </a:tabLst>
            </a:pPr>
            <a:r>
              <a:rPr lang="en-US" dirty="0">
                <a:effectLst>
                  <a:innerShdw blurRad="63500" dist="50800">
                    <a:prstClr val="black">
                      <a:alpha val="50000"/>
                    </a:prstClr>
                  </a:innerShdw>
                </a:effectLst>
                <a:latin typeface="Arial MT"/>
                <a:ea typeface="Arial MT"/>
                <a:cs typeface="Arial MT"/>
              </a:rPr>
              <a:t>Direct labor</a:t>
            </a:r>
            <a:r>
              <a:rPr lang="en-US" spc="10" dirty="0">
                <a:effectLst>
                  <a:innerShdw blurRad="63500" dist="50800">
                    <a:prstClr val="black">
                      <a:alpha val="50000"/>
                    </a:prstClr>
                  </a:innerShdw>
                </a:effectLst>
                <a:latin typeface="Arial MT"/>
                <a:ea typeface="Arial MT"/>
                <a:cs typeface="Arial MT"/>
              </a:rPr>
              <a:t> </a:t>
            </a:r>
            <a:r>
              <a:rPr lang="en-US" dirty="0">
                <a:effectLst>
                  <a:innerShdw blurRad="63500" dist="50800">
                    <a:prstClr val="black">
                      <a:alpha val="50000"/>
                    </a:prstClr>
                  </a:innerShdw>
                </a:effectLst>
                <a:latin typeface="Arial MT"/>
                <a:ea typeface="Arial MT"/>
                <a:cs typeface="Arial MT"/>
              </a:rPr>
              <a:t>cost</a:t>
            </a:r>
            <a:r>
              <a:rPr lang="en-US" spc="5" dirty="0">
                <a:effectLst>
                  <a:innerShdw blurRad="63500" dist="50800">
                    <a:prstClr val="black">
                      <a:alpha val="50000"/>
                    </a:prstClr>
                  </a:innerShdw>
                </a:effectLst>
                <a:latin typeface="Arial MT"/>
                <a:ea typeface="Arial MT"/>
                <a:cs typeface="Arial MT"/>
              </a:rPr>
              <a:t> </a:t>
            </a:r>
            <a:r>
              <a:rPr lang="en-US" dirty="0">
                <a:effectLst>
                  <a:innerShdw blurRad="63500" dist="50800">
                    <a:prstClr val="black">
                      <a:alpha val="50000"/>
                    </a:prstClr>
                  </a:innerShdw>
                </a:effectLst>
                <a:latin typeface="Arial MT"/>
                <a:ea typeface="Arial MT"/>
                <a:cs typeface="Arial MT"/>
              </a:rPr>
              <a:t>per</a:t>
            </a:r>
            <a:r>
              <a:rPr lang="en-US" spc="5" dirty="0">
                <a:effectLst>
                  <a:innerShdw blurRad="63500" dist="50800">
                    <a:prstClr val="black">
                      <a:alpha val="50000"/>
                    </a:prstClr>
                  </a:innerShdw>
                </a:effectLst>
                <a:latin typeface="Arial MT"/>
                <a:ea typeface="Arial MT"/>
                <a:cs typeface="Arial MT"/>
              </a:rPr>
              <a:t> </a:t>
            </a:r>
            <a:r>
              <a:rPr lang="en-US" dirty="0">
                <a:effectLst>
                  <a:innerShdw blurRad="63500" dist="50800">
                    <a:prstClr val="black">
                      <a:alpha val="50000"/>
                    </a:prstClr>
                  </a:innerShdw>
                </a:effectLst>
                <a:latin typeface="Arial MT"/>
                <a:ea typeface="Arial MT"/>
                <a:cs typeface="Arial MT"/>
              </a:rPr>
              <a:t>hour</a:t>
            </a:r>
            <a:r>
              <a:rPr lang="en-US" spc="5" dirty="0">
                <a:effectLst>
                  <a:innerShdw blurRad="63500" dist="50800">
                    <a:prstClr val="black">
                      <a:alpha val="50000"/>
                    </a:prstClr>
                  </a:innerShdw>
                </a:effectLst>
                <a:latin typeface="Arial MT"/>
                <a:ea typeface="Arial MT"/>
                <a:cs typeface="Arial MT"/>
              </a:rPr>
              <a:t> </a:t>
            </a:r>
            <a:r>
              <a:rPr lang="en-US" dirty="0">
                <a:effectLst>
                  <a:innerShdw blurRad="63500" dist="50800">
                    <a:prstClr val="black">
                      <a:alpha val="50000"/>
                    </a:prstClr>
                  </a:innerShdw>
                </a:effectLst>
                <a:latin typeface="Arial MT"/>
                <a:ea typeface="Arial MT"/>
                <a:cs typeface="Arial MT"/>
              </a:rPr>
              <a:t>18.5 $</a:t>
            </a:r>
          </a:p>
          <a:p>
            <a:pPr marL="342900" lvl="0" indent="-342900">
              <a:spcBef>
                <a:spcPts val="235"/>
              </a:spcBef>
              <a:spcAft>
                <a:spcPts val="0"/>
              </a:spcAft>
              <a:buClr>
                <a:srgbClr val="808080"/>
              </a:buClr>
              <a:buSzPts val="1600"/>
              <a:buFont typeface="Arial MT"/>
              <a:buChar char="•"/>
              <a:tabLst>
                <a:tab pos="635635" algn="l"/>
                <a:tab pos="636270" algn="l"/>
              </a:tabLst>
            </a:pPr>
            <a:r>
              <a:rPr lang="en-US" dirty="0">
                <a:effectLst>
                  <a:innerShdw blurRad="63500" dist="50800">
                    <a:prstClr val="black">
                      <a:alpha val="50000"/>
                    </a:prstClr>
                  </a:innerShdw>
                </a:effectLst>
                <a:latin typeface="Arial MT"/>
                <a:ea typeface="Arial MT"/>
                <a:cs typeface="Arial MT"/>
              </a:rPr>
              <a:t>Variable</a:t>
            </a:r>
            <a:r>
              <a:rPr lang="en-US" spc="-5" dirty="0">
                <a:effectLst>
                  <a:innerShdw blurRad="63500" dist="50800">
                    <a:prstClr val="black">
                      <a:alpha val="50000"/>
                    </a:prstClr>
                  </a:innerShdw>
                </a:effectLst>
                <a:latin typeface="Arial MT"/>
                <a:ea typeface="Arial MT"/>
                <a:cs typeface="Arial MT"/>
              </a:rPr>
              <a:t> </a:t>
            </a:r>
            <a:r>
              <a:rPr lang="en-US" dirty="0">
                <a:effectLst>
                  <a:innerShdw blurRad="63500" dist="50800">
                    <a:prstClr val="black">
                      <a:alpha val="50000"/>
                    </a:prstClr>
                  </a:innerShdw>
                </a:effectLst>
                <a:latin typeface="Arial MT"/>
                <a:ea typeface="Arial MT"/>
                <a:cs typeface="Arial MT"/>
              </a:rPr>
              <a:t>over</a:t>
            </a:r>
            <a:r>
              <a:rPr lang="en-US" spc="5" dirty="0">
                <a:effectLst>
                  <a:innerShdw blurRad="63500" dist="50800">
                    <a:prstClr val="black">
                      <a:alpha val="50000"/>
                    </a:prstClr>
                  </a:innerShdw>
                </a:effectLst>
                <a:latin typeface="Arial MT"/>
                <a:ea typeface="Arial MT"/>
                <a:cs typeface="Arial MT"/>
              </a:rPr>
              <a:t> </a:t>
            </a:r>
            <a:r>
              <a:rPr lang="en-US" dirty="0">
                <a:effectLst>
                  <a:innerShdw blurRad="63500" dist="50800">
                    <a:prstClr val="black">
                      <a:alpha val="50000"/>
                    </a:prstClr>
                  </a:innerShdw>
                </a:effectLst>
                <a:latin typeface="Arial MT"/>
                <a:ea typeface="Arial MT"/>
                <a:cs typeface="Arial MT"/>
              </a:rPr>
              <a:t>rate $ 4/</a:t>
            </a:r>
            <a:r>
              <a:rPr lang="en-US" spc="10" dirty="0">
                <a:effectLst>
                  <a:innerShdw blurRad="63500" dist="50800">
                    <a:prstClr val="black">
                      <a:alpha val="50000"/>
                    </a:prstClr>
                  </a:innerShdw>
                </a:effectLst>
                <a:latin typeface="Arial MT"/>
                <a:ea typeface="Arial MT"/>
                <a:cs typeface="Arial MT"/>
              </a:rPr>
              <a:t> </a:t>
            </a:r>
            <a:r>
              <a:rPr lang="en-US" dirty="0">
                <a:effectLst>
                  <a:innerShdw blurRad="63500" dist="50800">
                    <a:prstClr val="black">
                      <a:alpha val="50000"/>
                    </a:prstClr>
                  </a:innerShdw>
                </a:effectLst>
                <a:latin typeface="Arial MT"/>
                <a:ea typeface="Arial MT"/>
                <a:cs typeface="Arial MT"/>
              </a:rPr>
              <a:t>Direct labor</a:t>
            </a:r>
            <a:r>
              <a:rPr lang="en-US" spc="5" dirty="0">
                <a:effectLst>
                  <a:innerShdw blurRad="63500" dist="50800">
                    <a:prstClr val="black">
                      <a:alpha val="50000"/>
                    </a:prstClr>
                  </a:innerShdw>
                </a:effectLst>
                <a:latin typeface="Arial MT"/>
                <a:ea typeface="Arial MT"/>
                <a:cs typeface="Arial MT"/>
              </a:rPr>
              <a:t> </a:t>
            </a:r>
            <a:r>
              <a:rPr lang="en-US" dirty="0">
                <a:effectLst>
                  <a:innerShdw blurRad="63500" dist="50800">
                    <a:prstClr val="black">
                      <a:alpha val="50000"/>
                    </a:prstClr>
                  </a:innerShdw>
                </a:effectLst>
                <a:latin typeface="Arial MT"/>
                <a:ea typeface="Arial MT"/>
                <a:cs typeface="Arial MT"/>
              </a:rPr>
              <a:t>hour.</a:t>
            </a:r>
          </a:p>
          <a:p>
            <a:pPr marL="342900" lvl="0" indent="-342900">
              <a:spcBef>
                <a:spcPts val="250"/>
              </a:spcBef>
              <a:spcAft>
                <a:spcPts val="0"/>
              </a:spcAft>
              <a:buClr>
                <a:srgbClr val="808080"/>
              </a:buClr>
              <a:buSzPts val="1600"/>
              <a:buFont typeface="Arial MT"/>
              <a:buChar char="•"/>
              <a:tabLst>
                <a:tab pos="635635" algn="l"/>
                <a:tab pos="636270" algn="l"/>
              </a:tabLst>
            </a:pPr>
            <a:r>
              <a:rPr lang="en-US" dirty="0">
                <a:effectLst>
                  <a:innerShdw blurRad="63500" dist="50800">
                    <a:prstClr val="black">
                      <a:alpha val="50000"/>
                    </a:prstClr>
                  </a:innerShdw>
                </a:effectLst>
                <a:latin typeface="Arial MT"/>
                <a:ea typeface="Arial MT"/>
                <a:cs typeface="Arial MT"/>
              </a:rPr>
              <a:t>Fixed</a:t>
            </a:r>
            <a:r>
              <a:rPr lang="en-US" spc="5" dirty="0">
                <a:effectLst>
                  <a:innerShdw blurRad="63500" dist="50800">
                    <a:prstClr val="black">
                      <a:alpha val="50000"/>
                    </a:prstClr>
                  </a:innerShdw>
                </a:effectLst>
                <a:latin typeface="Arial MT"/>
                <a:ea typeface="Arial MT"/>
                <a:cs typeface="Arial MT"/>
              </a:rPr>
              <a:t> </a:t>
            </a:r>
            <a:r>
              <a:rPr lang="en-US" dirty="0">
                <a:effectLst>
                  <a:innerShdw blurRad="63500" dist="50800">
                    <a:prstClr val="black">
                      <a:alpha val="50000"/>
                    </a:prstClr>
                  </a:innerShdw>
                </a:effectLst>
                <a:latin typeface="Arial MT"/>
                <a:ea typeface="Arial MT"/>
                <a:cs typeface="Arial MT"/>
              </a:rPr>
              <a:t>over</a:t>
            </a:r>
            <a:r>
              <a:rPr lang="en-US" spc="5" dirty="0">
                <a:effectLst>
                  <a:innerShdw blurRad="63500" dist="50800">
                    <a:prstClr val="black">
                      <a:alpha val="50000"/>
                    </a:prstClr>
                  </a:innerShdw>
                </a:effectLst>
                <a:latin typeface="Arial MT"/>
                <a:ea typeface="Arial MT"/>
                <a:cs typeface="Arial MT"/>
              </a:rPr>
              <a:t> </a:t>
            </a:r>
            <a:r>
              <a:rPr lang="en-US" dirty="0">
                <a:effectLst>
                  <a:innerShdw blurRad="63500" dist="50800">
                    <a:prstClr val="black">
                      <a:alpha val="50000"/>
                    </a:prstClr>
                  </a:innerShdw>
                </a:effectLst>
                <a:latin typeface="Arial MT"/>
                <a:ea typeface="Arial MT"/>
                <a:cs typeface="Arial MT"/>
              </a:rPr>
              <a:t>head 120000 /</a:t>
            </a:r>
            <a:r>
              <a:rPr lang="en-US" spc="10" dirty="0">
                <a:effectLst>
                  <a:innerShdw blurRad="63500" dist="50800">
                    <a:prstClr val="black">
                      <a:alpha val="50000"/>
                    </a:prstClr>
                  </a:innerShdw>
                </a:effectLst>
                <a:latin typeface="Arial MT"/>
                <a:ea typeface="Arial MT"/>
                <a:cs typeface="Arial MT"/>
              </a:rPr>
              <a:t> </a:t>
            </a:r>
            <a:r>
              <a:rPr lang="en-US" dirty="0">
                <a:effectLst>
                  <a:innerShdw blurRad="63500" dist="50800">
                    <a:prstClr val="black">
                      <a:alpha val="50000"/>
                    </a:prstClr>
                  </a:innerShdw>
                </a:effectLst>
                <a:latin typeface="Arial MT"/>
                <a:ea typeface="Arial MT"/>
                <a:cs typeface="Arial MT"/>
              </a:rPr>
              <a:t>quarter</a:t>
            </a:r>
          </a:p>
          <a:p>
            <a:pPr marL="342900" lvl="0" indent="-342900">
              <a:spcBef>
                <a:spcPts val="235"/>
              </a:spcBef>
              <a:spcAft>
                <a:spcPts val="0"/>
              </a:spcAft>
              <a:buClr>
                <a:srgbClr val="808080"/>
              </a:buClr>
              <a:buSzPts val="1600"/>
              <a:buFont typeface="Arial MT"/>
              <a:buChar char="•"/>
              <a:tabLst>
                <a:tab pos="635635" algn="l"/>
                <a:tab pos="636270" algn="l"/>
              </a:tabLst>
            </a:pPr>
            <a:r>
              <a:rPr lang="en-US" dirty="0">
                <a:effectLst>
                  <a:innerShdw blurRad="63500" dist="50800">
                    <a:prstClr val="black">
                      <a:alpha val="50000"/>
                    </a:prstClr>
                  </a:innerShdw>
                </a:effectLst>
                <a:latin typeface="Arial MT"/>
                <a:ea typeface="Arial MT"/>
                <a:cs typeface="Arial MT"/>
              </a:rPr>
              <a:t>Depreciation 25000/</a:t>
            </a:r>
            <a:r>
              <a:rPr lang="en-US" spc="10" dirty="0">
                <a:effectLst>
                  <a:innerShdw blurRad="63500" dist="50800">
                    <a:prstClr val="black">
                      <a:alpha val="50000"/>
                    </a:prstClr>
                  </a:innerShdw>
                </a:effectLst>
                <a:latin typeface="Arial MT"/>
                <a:ea typeface="Arial MT"/>
                <a:cs typeface="Arial MT"/>
              </a:rPr>
              <a:t> </a:t>
            </a:r>
            <a:r>
              <a:rPr lang="en-US" dirty="0">
                <a:effectLst>
                  <a:innerShdw blurRad="63500" dist="50800">
                    <a:prstClr val="black">
                      <a:alpha val="50000"/>
                    </a:prstClr>
                  </a:innerShdw>
                </a:effectLst>
                <a:latin typeface="Arial MT"/>
                <a:ea typeface="Arial MT"/>
                <a:cs typeface="Arial MT"/>
              </a:rPr>
              <a:t>quarter</a:t>
            </a:r>
            <a:endParaRPr lang="en-US" sz="2000" dirty="0">
              <a:effectLst>
                <a:innerShdw blurRad="63500" dist="50800">
                  <a:prstClr val="black">
                    <a:alpha val="50000"/>
                  </a:prstClr>
                </a:innerShdw>
              </a:effectLst>
              <a:latin typeface="Arial MT"/>
              <a:ea typeface="Arial MT"/>
              <a:cs typeface="Arial MT"/>
            </a:endParaRPr>
          </a:p>
        </p:txBody>
      </p:sp>
      <p:sp>
        <p:nvSpPr>
          <p:cNvPr id="10" name="TextBox 9">
            <a:extLst>
              <a:ext uri="{FF2B5EF4-FFF2-40B4-BE49-F238E27FC236}">
                <a16:creationId xmlns:a16="http://schemas.microsoft.com/office/drawing/2014/main" id="{0FEA2CCE-F970-54AA-6956-DB0BB8FC0720}"/>
              </a:ext>
            </a:extLst>
          </p:cNvPr>
          <p:cNvSpPr txBox="1"/>
          <p:nvPr/>
        </p:nvSpPr>
        <p:spPr>
          <a:xfrm>
            <a:off x="304800" y="1535668"/>
            <a:ext cx="7239000" cy="369332"/>
          </a:xfrm>
          <a:prstGeom prst="rect">
            <a:avLst/>
          </a:prstGeom>
          <a:noFill/>
        </p:spPr>
        <p:txBody>
          <a:bodyPr wrap="square">
            <a:spAutoFit/>
          </a:bodyPr>
          <a:lstStyle/>
          <a:p>
            <a:pPr marL="350520">
              <a:spcBef>
                <a:spcPts val="700"/>
              </a:spcBef>
              <a:spcAft>
                <a:spcPts val="0"/>
              </a:spcAft>
            </a:pPr>
            <a:r>
              <a:rPr lang="en-US" sz="1800" b="1" dirty="0">
                <a:solidFill>
                  <a:srgbClr val="FF0000"/>
                </a:solidFill>
                <a:effectLst/>
                <a:latin typeface="Arial MT"/>
                <a:ea typeface="Arial MT"/>
                <a:cs typeface="Arial MT"/>
              </a:rPr>
              <a:t>The</a:t>
            </a:r>
            <a:r>
              <a:rPr lang="en-US" sz="1800" b="1" spc="5" dirty="0">
                <a:solidFill>
                  <a:srgbClr val="FF0000"/>
                </a:solidFill>
                <a:effectLst/>
                <a:latin typeface="Arial MT"/>
                <a:ea typeface="Arial MT"/>
                <a:cs typeface="Arial MT"/>
              </a:rPr>
              <a:t> </a:t>
            </a:r>
            <a:r>
              <a:rPr lang="en-US" sz="1800" b="1" dirty="0">
                <a:solidFill>
                  <a:srgbClr val="FF0000"/>
                </a:solidFill>
                <a:effectLst/>
                <a:latin typeface="Arial MT"/>
                <a:ea typeface="Arial MT"/>
                <a:cs typeface="Arial MT"/>
              </a:rPr>
              <a:t>following</a:t>
            </a:r>
            <a:r>
              <a:rPr lang="en-US" sz="1800" b="1" spc="15" dirty="0">
                <a:solidFill>
                  <a:srgbClr val="FF0000"/>
                </a:solidFill>
                <a:effectLst/>
                <a:latin typeface="Arial MT"/>
                <a:ea typeface="Arial MT"/>
                <a:cs typeface="Arial MT"/>
              </a:rPr>
              <a:t> </a:t>
            </a:r>
            <a:r>
              <a:rPr lang="en-US" sz="1800" b="1" dirty="0">
                <a:solidFill>
                  <a:srgbClr val="FF0000"/>
                </a:solidFill>
                <a:effectLst/>
                <a:latin typeface="Arial MT"/>
                <a:ea typeface="Arial MT"/>
                <a:cs typeface="Arial MT"/>
              </a:rPr>
              <a:t>forecasts</a:t>
            </a:r>
            <a:r>
              <a:rPr lang="en-US" sz="1800" b="1" spc="10" dirty="0">
                <a:solidFill>
                  <a:srgbClr val="FF0000"/>
                </a:solidFill>
                <a:effectLst/>
                <a:latin typeface="Arial MT"/>
                <a:ea typeface="Arial MT"/>
                <a:cs typeface="Arial MT"/>
              </a:rPr>
              <a:t> </a:t>
            </a:r>
            <a:r>
              <a:rPr lang="en-US" sz="1800" b="1" dirty="0">
                <a:solidFill>
                  <a:srgbClr val="FF0000"/>
                </a:solidFill>
                <a:effectLst/>
                <a:latin typeface="Arial MT"/>
                <a:ea typeface="Arial MT"/>
                <a:cs typeface="Arial MT"/>
              </a:rPr>
              <a:t>have</a:t>
            </a:r>
            <a:r>
              <a:rPr lang="en-US" sz="1800" b="1" spc="5" dirty="0">
                <a:solidFill>
                  <a:srgbClr val="FF0000"/>
                </a:solidFill>
                <a:effectLst/>
                <a:latin typeface="Arial MT"/>
                <a:ea typeface="Arial MT"/>
                <a:cs typeface="Arial MT"/>
              </a:rPr>
              <a:t> </a:t>
            </a:r>
            <a:r>
              <a:rPr lang="en-US" sz="1800" b="1" dirty="0">
                <a:solidFill>
                  <a:srgbClr val="FF0000"/>
                </a:solidFill>
                <a:effectLst/>
                <a:latin typeface="Arial MT"/>
                <a:ea typeface="Arial MT"/>
                <a:cs typeface="Arial MT"/>
              </a:rPr>
              <a:t>been</a:t>
            </a:r>
            <a:r>
              <a:rPr lang="en-US" sz="1800" b="1" spc="5" dirty="0">
                <a:solidFill>
                  <a:srgbClr val="FF0000"/>
                </a:solidFill>
                <a:effectLst/>
                <a:latin typeface="Arial MT"/>
                <a:ea typeface="Arial MT"/>
                <a:cs typeface="Arial MT"/>
              </a:rPr>
              <a:t> </a:t>
            </a:r>
            <a:r>
              <a:rPr lang="en-US" sz="1800" b="1" dirty="0">
                <a:solidFill>
                  <a:srgbClr val="FF0000"/>
                </a:solidFill>
                <a:effectLst/>
                <a:latin typeface="Arial MT"/>
                <a:ea typeface="Arial MT"/>
                <a:cs typeface="Arial MT"/>
              </a:rPr>
              <a:t>prepared</a:t>
            </a:r>
            <a:endParaRPr lang="en-US" sz="1800" dirty="0">
              <a:effectLst/>
              <a:latin typeface="Arial MT"/>
              <a:ea typeface="Arial MT"/>
              <a:cs typeface="Arial MT"/>
            </a:endParaRPr>
          </a:p>
        </p:txBody>
      </p:sp>
      <p:sp>
        <p:nvSpPr>
          <p:cNvPr id="12" name="TextBox 11">
            <a:extLst>
              <a:ext uri="{FF2B5EF4-FFF2-40B4-BE49-F238E27FC236}">
                <a16:creationId xmlns:a16="http://schemas.microsoft.com/office/drawing/2014/main" id="{98413F7C-D301-0965-E3A4-403113ABB521}"/>
              </a:ext>
            </a:extLst>
          </p:cNvPr>
          <p:cNvSpPr txBox="1"/>
          <p:nvPr/>
        </p:nvSpPr>
        <p:spPr>
          <a:xfrm>
            <a:off x="990600" y="4786688"/>
            <a:ext cx="1535084" cy="400110"/>
          </a:xfrm>
          <a:prstGeom prst="rect">
            <a:avLst/>
          </a:prstGeom>
          <a:noFill/>
        </p:spPr>
        <p:txBody>
          <a:bodyPr wrap="square">
            <a:spAutoFit/>
          </a:bodyPr>
          <a:lstStyle/>
          <a:p>
            <a:r>
              <a:rPr lang="en-US" sz="2000" b="1" dirty="0">
                <a:effectLst/>
                <a:latin typeface="Arial MT"/>
                <a:ea typeface="Arial MT"/>
                <a:cs typeface="Arial MT"/>
              </a:rPr>
              <a:t>Required:</a:t>
            </a:r>
            <a:endParaRPr lang="en-US" b="1" dirty="0"/>
          </a:p>
        </p:txBody>
      </p:sp>
      <p:sp>
        <p:nvSpPr>
          <p:cNvPr id="14" name="TextBox 13">
            <a:extLst>
              <a:ext uri="{FF2B5EF4-FFF2-40B4-BE49-F238E27FC236}">
                <a16:creationId xmlns:a16="http://schemas.microsoft.com/office/drawing/2014/main" id="{B3D4CA68-85D9-3CCE-4817-480FC643BCC1}"/>
              </a:ext>
            </a:extLst>
          </p:cNvPr>
          <p:cNvSpPr txBox="1"/>
          <p:nvPr/>
        </p:nvSpPr>
        <p:spPr>
          <a:xfrm>
            <a:off x="533400" y="5312395"/>
            <a:ext cx="4580312" cy="369332"/>
          </a:xfrm>
          <a:prstGeom prst="rect">
            <a:avLst/>
          </a:prstGeom>
          <a:noFill/>
        </p:spPr>
        <p:txBody>
          <a:bodyPr wrap="square">
            <a:spAutoFit/>
          </a:bodyPr>
          <a:lstStyle/>
          <a:p>
            <a:pPr marL="381000">
              <a:spcBef>
                <a:spcPts val="405"/>
              </a:spcBef>
              <a:spcAft>
                <a:spcPts val="0"/>
              </a:spcAft>
            </a:pPr>
            <a:r>
              <a:rPr lang="en-US" sz="1800" b="1" dirty="0">
                <a:solidFill>
                  <a:srgbClr val="FF0000"/>
                </a:solidFill>
                <a:effectLst/>
                <a:latin typeface="Arial MT"/>
                <a:ea typeface="Arial MT"/>
                <a:cs typeface="Arial MT"/>
              </a:rPr>
              <a:t>Prepare</a:t>
            </a:r>
            <a:r>
              <a:rPr lang="en-US" sz="1800" b="1" spc="5" dirty="0">
                <a:solidFill>
                  <a:srgbClr val="FF0000"/>
                </a:solidFill>
                <a:effectLst/>
                <a:latin typeface="Arial MT"/>
                <a:ea typeface="Arial MT"/>
                <a:cs typeface="Arial MT"/>
              </a:rPr>
              <a:t> </a:t>
            </a:r>
            <a:r>
              <a:rPr lang="en-US" sz="1800" b="1" dirty="0">
                <a:solidFill>
                  <a:srgbClr val="FF0000"/>
                </a:solidFill>
                <a:effectLst/>
                <a:latin typeface="Arial MT"/>
                <a:ea typeface="Arial MT"/>
                <a:cs typeface="Arial MT"/>
              </a:rPr>
              <a:t>the</a:t>
            </a:r>
            <a:r>
              <a:rPr lang="en-US" sz="1800" b="1" spc="5" dirty="0">
                <a:solidFill>
                  <a:srgbClr val="FF0000"/>
                </a:solidFill>
                <a:effectLst/>
                <a:latin typeface="Arial MT"/>
                <a:ea typeface="Arial MT"/>
                <a:cs typeface="Arial MT"/>
              </a:rPr>
              <a:t> </a:t>
            </a:r>
            <a:r>
              <a:rPr lang="en-US" sz="1800" b="1" dirty="0">
                <a:solidFill>
                  <a:srgbClr val="FF0000"/>
                </a:solidFill>
                <a:effectLst/>
                <a:latin typeface="Arial MT"/>
                <a:ea typeface="Arial MT"/>
                <a:cs typeface="Arial MT"/>
              </a:rPr>
              <a:t>needed</a:t>
            </a:r>
            <a:r>
              <a:rPr lang="en-US" sz="1800" b="1" spc="5" dirty="0">
                <a:solidFill>
                  <a:srgbClr val="FF0000"/>
                </a:solidFill>
                <a:effectLst/>
                <a:latin typeface="Arial MT"/>
                <a:ea typeface="Arial MT"/>
                <a:cs typeface="Arial MT"/>
              </a:rPr>
              <a:t> </a:t>
            </a:r>
            <a:r>
              <a:rPr lang="en-US" sz="1800" b="1" dirty="0">
                <a:solidFill>
                  <a:srgbClr val="FF0000"/>
                </a:solidFill>
                <a:effectLst/>
                <a:latin typeface="Arial MT"/>
                <a:ea typeface="Arial MT"/>
                <a:cs typeface="Arial MT"/>
              </a:rPr>
              <a:t>Budgets</a:t>
            </a:r>
          </a:p>
        </p:txBody>
      </p:sp>
      <p:sp>
        <p:nvSpPr>
          <p:cNvPr id="4" name="TextBox 3">
            <a:extLst>
              <a:ext uri="{FF2B5EF4-FFF2-40B4-BE49-F238E27FC236}">
                <a16:creationId xmlns:a16="http://schemas.microsoft.com/office/drawing/2014/main" id="{D6FC069B-B8A5-D7D4-AED7-C01BD2BDD685}"/>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
        <p:nvSpPr>
          <p:cNvPr id="5" name="Title 2">
            <a:extLst>
              <a:ext uri="{FF2B5EF4-FFF2-40B4-BE49-F238E27FC236}">
                <a16:creationId xmlns:a16="http://schemas.microsoft.com/office/drawing/2014/main" id="{767D58D4-A068-F93F-A154-9C3EDCE0E859}"/>
              </a:ext>
            </a:extLst>
          </p:cNvPr>
          <p:cNvSpPr txBox="1">
            <a:spLocks/>
          </p:cNvSpPr>
          <p:nvPr/>
        </p:nvSpPr>
        <p:spPr>
          <a:xfrm>
            <a:off x="228600" y="1030069"/>
            <a:ext cx="2743200" cy="64633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289175" indent="-2289175"/>
            <a:r>
              <a:rPr lang="en-US" sz="3200" b="1" dirty="0">
                <a:latin typeface="+mn-lt"/>
              </a:rPr>
              <a:t>DO IT! 	</a:t>
            </a:r>
            <a:endParaRPr lang="en-US" sz="1400" b="1" dirty="0">
              <a:latin typeface="+mn-lt"/>
            </a:endParaRPr>
          </a:p>
        </p:txBody>
      </p:sp>
    </p:spTree>
    <p:extLst>
      <p:ext uri="{BB962C8B-B14F-4D97-AF65-F5344CB8AC3E}">
        <p14:creationId xmlns:p14="http://schemas.microsoft.com/office/powerpoint/2010/main" val="4924361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23F1791-ADE1-5080-D64C-E7E59567C585}"/>
              </a:ext>
            </a:extLst>
          </p:cNvPr>
          <p:cNvPicPr>
            <a:picLocks noChangeAspect="1"/>
          </p:cNvPicPr>
          <p:nvPr/>
        </p:nvPicPr>
        <p:blipFill>
          <a:blip r:embed="rId2"/>
          <a:stretch>
            <a:fillRect/>
          </a:stretch>
        </p:blipFill>
        <p:spPr>
          <a:xfrm>
            <a:off x="0" y="6844"/>
            <a:ext cx="9144000" cy="6844311"/>
          </a:xfrm>
          <a:prstGeom prst="rect">
            <a:avLst/>
          </a:prstGeom>
        </p:spPr>
      </p:pic>
      <p:sp>
        <p:nvSpPr>
          <p:cNvPr id="3" name="Slide Number Placeholder 2">
            <a:extLst>
              <a:ext uri="{FF2B5EF4-FFF2-40B4-BE49-F238E27FC236}">
                <a16:creationId xmlns:a16="http://schemas.microsoft.com/office/drawing/2014/main" id="{11B3FEEB-8220-B920-D5A0-3B637014E96C}"/>
              </a:ext>
            </a:extLst>
          </p:cNvPr>
          <p:cNvSpPr>
            <a:spLocks noGrp="1"/>
          </p:cNvSpPr>
          <p:nvPr>
            <p:ph type="sldNum" sz="quarter" idx="10"/>
          </p:nvPr>
        </p:nvSpPr>
        <p:spPr/>
        <p:txBody>
          <a:bodyPr/>
          <a:lstStyle/>
          <a:p>
            <a:fld id="{67B19427-F580-D146-B60E-4CADEE75497F}" type="slidenum">
              <a:rPr lang="en-US" smtClean="0"/>
              <a:pPr/>
              <a:t>28</a:t>
            </a:fld>
            <a:endParaRPr lang="en-US" dirty="0"/>
          </a:p>
        </p:txBody>
      </p:sp>
      <p:graphicFrame>
        <p:nvGraphicFramePr>
          <p:cNvPr id="6" name="Table 5">
            <a:extLst>
              <a:ext uri="{FF2B5EF4-FFF2-40B4-BE49-F238E27FC236}">
                <a16:creationId xmlns:a16="http://schemas.microsoft.com/office/drawing/2014/main" id="{8FE75F75-D28A-49E5-D784-64AC7317F5FE}"/>
              </a:ext>
            </a:extLst>
          </p:cNvPr>
          <p:cNvGraphicFramePr>
            <a:graphicFrameLocks noGrp="1"/>
          </p:cNvGraphicFramePr>
          <p:nvPr>
            <p:extLst>
              <p:ext uri="{D42A27DB-BD31-4B8C-83A1-F6EECF244321}">
                <p14:modId xmlns:p14="http://schemas.microsoft.com/office/powerpoint/2010/main" val="2588126663"/>
              </p:ext>
            </p:extLst>
          </p:nvPr>
        </p:nvGraphicFramePr>
        <p:xfrm>
          <a:off x="381000" y="1066800"/>
          <a:ext cx="8458200" cy="2438400"/>
        </p:xfrm>
        <a:graphic>
          <a:graphicData uri="http://schemas.openxmlformats.org/drawingml/2006/table">
            <a:tbl>
              <a:tblPr firstRow="1" firstCol="1" lastRow="1" lastCol="1" bandRow="1" bandCol="1"/>
              <a:tblGrid>
                <a:gridCol w="3322556">
                  <a:extLst>
                    <a:ext uri="{9D8B030D-6E8A-4147-A177-3AD203B41FA5}">
                      <a16:colId xmlns:a16="http://schemas.microsoft.com/office/drawing/2014/main" val="3095247888"/>
                    </a:ext>
                  </a:extLst>
                </a:gridCol>
                <a:gridCol w="1345584">
                  <a:extLst>
                    <a:ext uri="{9D8B030D-6E8A-4147-A177-3AD203B41FA5}">
                      <a16:colId xmlns:a16="http://schemas.microsoft.com/office/drawing/2014/main" val="2833740732"/>
                    </a:ext>
                  </a:extLst>
                </a:gridCol>
                <a:gridCol w="1222238">
                  <a:extLst>
                    <a:ext uri="{9D8B030D-6E8A-4147-A177-3AD203B41FA5}">
                      <a16:colId xmlns:a16="http://schemas.microsoft.com/office/drawing/2014/main" val="1057421516"/>
                    </a:ext>
                  </a:extLst>
                </a:gridCol>
                <a:gridCol w="1223101">
                  <a:extLst>
                    <a:ext uri="{9D8B030D-6E8A-4147-A177-3AD203B41FA5}">
                      <a16:colId xmlns:a16="http://schemas.microsoft.com/office/drawing/2014/main" val="2793218847"/>
                    </a:ext>
                  </a:extLst>
                </a:gridCol>
                <a:gridCol w="1344721">
                  <a:extLst>
                    <a:ext uri="{9D8B030D-6E8A-4147-A177-3AD203B41FA5}">
                      <a16:colId xmlns:a16="http://schemas.microsoft.com/office/drawing/2014/main" val="2786890012"/>
                    </a:ext>
                  </a:extLst>
                </a:gridCol>
              </a:tblGrid>
              <a:tr h="334277">
                <a:tc>
                  <a:txBody>
                    <a:bodyPr/>
                    <a:lstStyle/>
                    <a:p>
                      <a:pPr marL="918210" marR="902335" algn="ctr">
                        <a:lnSpc>
                          <a:spcPts val="1165"/>
                        </a:lnSpc>
                        <a:spcBef>
                          <a:spcPts val="30"/>
                        </a:spcBef>
                        <a:spcAft>
                          <a:spcPts val="0"/>
                        </a:spcAft>
                      </a:pPr>
                      <a:endParaRPr lang="en-US" sz="1800" b="1" dirty="0">
                        <a:solidFill>
                          <a:srgbClr val="FFFFFF"/>
                        </a:solidFill>
                        <a:effectLst/>
                        <a:highlight>
                          <a:srgbClr val="C00000"/>
                        </a:highlight>
                        <a:latin typeface="Arial MT"/>
                        <a:ea typeface="Arial MT"/>
                        <a:cs typeface="Arial MT"/>
                      </a:endParaRPr>
                    </a:p>
                    <a:p>
                      <a:pPr marL="918210" marR="902335" algn="ctr">
                        <a:lnSpc>
                          <a:spcPts val="1165"/>
                        </a:lnSpc>
                        <a:spcBef>
                          <a:spcPts val="30"/>
                        </a:spcBef>
                        <a:spcAft>
                          <a:spcPts val="0"/>
                        </a:spcAft>
                      </a:pPr>
                      <a:r>
                        <a:rPr lang="en-US" sz="1800" b="1" dirty="0">
                          <a:solidFill>
                            <a:srgbClr val="FFFFFF"/>
                          </a:solidFill>
                          <a:effectLst/>
                          <a:highlight>
                            <a:srgbClr val="C00000"/>
                          </a:highlight>
                          <a:latin typeface="Arial MT"/>
                          <a:ea typeface="Arial MT"/>
                          <a:cs typeface="Arial MT"/>
                        </a:rPr>
                        <a:t>Quarter</a:t>
                      </a:r>
                      <a:endParaRPr lang="en-US" sz="1800" dirty="0">
                        <a:effectLst/>
                        <a:highlight>
                          <a:srgbClr val="C00000"/>
                        </a:highlight>
                        <a:latin typeface="Arial MT"/>
                        <a:ea typeface="Arial MT"/>
                        <a:cs typeface="Arial MT"/>
                      </a:endParaRP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161925" marR="140970" algn="ctr">
                        <a:lnSpc>
                          <a:spcPts val="1165"/>
                        </a:lnSpc>
                        <a:spcBef>
                          <a:spcPts val="30"/>
                        </a:spcBef>
                        <a:spcAft>
                          <a:spcPts val="0"/>
                        </a:spcAft>
                      </a:pPr>
                      <a:endParaRPr lang="en-US" sz="1800" b="1" dirty="0">
                        <a:solidFill>
                          <a:srgbClr val="FFFFFF"/>
                        </a:solidFill>
                        <a:effectLst/>
                        <a:highlight>
                          <a:srgbClr val="C00000"/>
                        </a:highlight>
                        <a:latin typeface="Arial MT"/>
                        <a:ea typeface="Arial MT"/>
                        <a:cs typeface="Arial MT"/>
                      </a:endParaRPr>
                    </a:p>
                    <a:p>
                      <a:pPr marL="161925" marR="140970" algn="ctr">
                        <a:lnSpc>
                          <a:spcPts val="1165"/>
                        </a:lnSpc>
                        <a:spcBef>
                          <a:spcPts val="30"/>
                        </a:spcBef>
                        <a:spcAft>
                          <a:spcPts val="0"/>
                        </a:spcAft>
                      </a:pPr>
                      <a:r>
                        <a:rPr lang="en-US" sz="1800" b="1" dirty="0">
                          <a:solidFill>
                            <a:srgbClr val="FFFFFF"/>
                          </a:solidFill>
                          <a:effectLst/>
                          <a:highlight>
                            <a:srgbClr val="C00000"/>
                          </a:highlight>
                          <a:latin typeface="Arial MT"/>
                          <a:ea typeface="Arial MT"/>
                          <a:cs typeface="Arial MT"/>
                        </a:rPr>
                        <a:t>Q1</a:t>
                      </a:r>
                      <a:endParaRPr lang="en-US" sz="18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161925" marR="139700" algn="ctr">
                        <a:lnSpc>
                          <a:spcPts val="1165"/>
                        </a:lnSpc>
                        <a:spcBef>
                          <a:spcPts val="30"/>
                        </a:spcBef>
                        <a:spcAft>
                          <a:spcPts val="0"/>
                        </a:spcAft>
                      </a:pPr>
                      <a:endParaRPr lang="en-US" sz="1800" b="1" dirty="0">
                        <a:solidFill>
                          <a:srgbClr val="FFFFFF"/>
                        </a:solidFill>
                        <a:effectLst/>
                        <a:highlight>
                          <a:srgbClr val="C00000"/>
                        </a:highlight>
                        <a:latin typeface="Arial MT"/>
                        <a:ea typeface="Arial MT"/>
                        <a:cs typeface="Arial MT"/>
                      </a:endParaRPr>
                    </a:p>
                    <a:p>
                      <a:pPr marL="161925" marR="139700" algn="ctr">
                        <a:lnSpc>
                          <a:spcPts val="1165"/>
                        </a:lnSpc>
                        <a:spcBef>
                          <a:spcPts val="30"/>
                        </a:spcBef>
                        <a:spcAft>
                          <a:spcPts val="0"/>
                        </a:spcAft>
                      </a:pPr>
                      <a:r>
                        <a:rPr lang="en-US" sz="1800" b="1" dirty="0">
                          <a:solidFill>
                            <a:srgbClr val="FFFFFF"/>
                          </a:solidFill>
                          <a:effectLst/>
                          <a:highlight>
                            <a:srgbClr val="C00000"/>
                          </a:highlight>
                          <a:latin typeface="Arial MT"/>
                          <a:ea typeface="Arial MT"/>
                          <a:cs typeface="Arial MT"/>
                        </a:rPr>
                        <a:t>Q2</a:t>
                      </a:r>
                      <a:endParaRPr lang="en-US" sz="18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161925" marR="138430" algn="ctr">
                        <a:lnSpc>
                          <a:spcPts val="1165"/>
                        </a:lnSpc>
                        <a:spcBef>
                          <a:spcPts val="30"/>
                        </a:spcBef>
                        <a:spcAft>
                          <a:spcPts val="0"/>
                        </a:spcAft>
                      </a:pPr>
                      <a:endParaRPr lang="en-US" sz="1800" b="1" dirty="0">
                        <a:solidFill>
                          <a:srgbClr val="FFFFFF"/>
                        </a:solidFill>
                        <a:effectLst/>
                        <a:highlight>
                          <a:srgbClr val="C00000"/>
                        </a:highlight>
                        <a:latin typeface="Arial MT"/>
                        <a:ea typeface="Arial MT"/>
                        <a:cs typeface="Arial MT"/>
                      </a:endParaRPr>
                    </a:p>
                    <a:p>
                      <a:pPr marL="161925" marR="138430" algn="ctr">
                        <a:lnSpc>
                          <a:spcPts val="1165"/>
                        </a:lnSpc>
                        <a:spcBef>
                          <a:spcPts val="30"/>
                        </a:spcBef>
                        <a:spcAft>
                          <a:spcPts val="0"/>
                        </a:spcAft>
                      </a:pPr>
                      <a:r>
                        <a:rPr lang="en-US" sz="1800" b="1" dirty="0">
                          <a:solidFill>
                            <a:srgbClr val="FFFFFF"/>
                          </a:solidFill>
                          <a:effectLst/>
                          <a:highlight>
                            <a:srgbClr val="C00000"/>
                          </a:highlight>
                          <a:latin typeface="Arial MT"/>
                          <a:ea typeface="Arial MT"/>
                          <a:cs typeface="Arial MT"/>
                        </a:rPr>
                        <a:t>Q3</a:t>
                      </a:r>
                      <a:endParaRPr lang="en-US" sz="18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182245" marR="155575" algn="ctr">
                        <a:lnSpc>
                          <a:spcPts val="1165"/>
                        </a:lnSpc>
                        <a:spcBef>
                          <a:spcPts val="30"/>
                        </a:spcBef>
                        <a:spcAft>
                          <a:spcPts val="0"/>
                        </a:spcAft>
                      </a:pPr>
                      <a:endParaRPr lang="en-US" sz="1800" b="1" dirty="0">
                        <a:solidFill>
                          <a:srgbClr val="FFFFFF"/>
                        </a:solidFill>
                        <a:effectLst/>
                        <a:highlight>
                          <a:srgbClr val="C00000"/>
                        </a:highlight>
                        <a:latin typeface="Arial MT"/>
                        <a:ea typeface="Arial MT"/>
                        <a:cs typeface="Arial MT"/>
                      </a:endParaRPr>
                    </a:p>
                    <a:p>
                      <a:pPr marL="182245" marR="155575" algn="ctr">
                        <a:lnSpc>
                          <a:spcPts val="1165"/>
                        </a:lnSpc>
                        <a:spcBef>
                          <a:spcPts val="30"/>
                        </a:spcBef>
                        <a:spcAft>
                          <a:spcPts val="0"/>
                        </a:spcAft>
                      </a:pPr>
                      <a:r>
                        <a:rPr lang="en-US" sz="1800" b="1" dirty="0">
                          <a:solidFill>
                            <a:srgbClr val="FFFFFF"/>
                          </a:solidFill>
                          <a:effectLst/>
                          <a:highlight>
                            <a:srgbClr val="C00000"/>
                          </a:highlight>
                          <a:latin typeface="Arial MT"/>
                          <a:ea typeface="Arial MT"/>
                          <a:cs typeface="Arial MT"/>
                        </a:rPr>
                        <a:t>Q4</a:t>
                      </a:r>
                      <a:endParaRPr lang="en-US" sz="18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extLst>
                  <a:ext uri="{0D108BD9-81ED-4DB2-BD59-A6C34878D82A}">
                    <a16:rowId xmlns:a16="http://schemas.microsoft.com/office/drawing/2014/main" val="2506023628"/>
                  </a:ext>
                </a:extLst>
              </a:tr>
              <a:tr h="269020">
                <a:tc>
                  <a:txBody>
                    <a:bodyPr/>
                    <a:lstStyle/>
                    <a:p>
                      <a:pPr marL="61595" algn="l">
                        <a:lnSpc>
                          <a:spcPts val="845"/>
                        </a:lnSpc>
                      </a:pPr>
                      <a:r>
                        <a:rPr lang="en-US" sz="1800" dirty="0">
                          <a:effectLst/>
                          <a:latin typeface="Arial MT"/>
                          <a:ea typeface="Arial MT"/>
                          <a:cs typeface="Arial MT"/>
                        </a:rPr>
                        <a:t> </a:t>
                      </a:r>
                    </a:p>
                    <a:p>
                      <a:pPr marL="61595" algn="l">
                        <a:lnSpc>
                          <a:spcPts val="845"/>
                        </a:lnSpc>
                      </a:pPr>
                      <a:r>
                        <a:rPr lang="en-US" sz="1800" dirty="0">
                          <a:effectLst/>
                          <a:latin typeface="Arial MT"/>
                          <a:ea typeface="Arial MT"/>
                          <a:cs typeface="Arial MT"/>
                        </a:rPr>
                        <a:t>Production</a:t>
                      </a:r>
                      <a:r>
                        <a:rPr lang="en-US" sz="1800" spc="15" dirty="0">
                          <a:effectLst/>
                          <a:latin typeface="Arial MT"/>
                          <a:ea typeface="Arial MT"/>
                          <a:cs typeface="Arial MT"/>
                        </a:rPr>
                        <a:t> </a:t>
                      </a:r>
                      <a:r>
                        <a:rPr lang="en-US" sz="1800" dirty="0">
                          <a:effectLst/>
                          <a:latin typeface="Arial MT"/>
                          <a:ea typeface="Arial MT"/>
                          <a:cs typeface="Arial MT"/>
                        </a:rPr>
                        <a:t>Unit</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61925" marR="142875" algn="ctr">
                        <a:lnSpc>
                          <a:spcPts val="845"/>
                        </a:lnSpc>
                        <a:spcAft>
                          <a:spcPts val="0"/>
                        </a:spcAft>
                      </a:pPr>
                      <a:r>
                        <a:rPr lang="en-US" sz="1800" dirty="0">
                          <a:effectLst/>
                          <a:latin typeface="Arial MT"/>
                          <a:ea typeface="Arial MT"/>
                          <a:cs typeface="Arial MT"/>
                        </a:rPr>
                        <a:t> </a:t>
                      </a:r>
                    </a:p>
                    <a:p>
                      <a:pPr marL="161925" marR="142875" algn="ctr">
                        <a:lnSpc>
                          <a:spcPts val="845"/>
                        </a:lnSpc>
                        <a:spcAft>
                          <a:spcPts val="0"/>
                        </a:spcAft>
                      </a:pPr>
                      <a:r>
                        <a:rPr lang="en-US" sz="1800" dirty="0">
                          <a:effectLst/>
                          <a:latin typeface="Arial MT"/>
                          <a:ea typeface="Arial MT"/>
                          <a:cs typeface="Arial MT"/>
                        </a:rPr>
                        <a:t>121000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61925" marR="141605" algn="ctr">
                        <a:lnSpc>
                          <a:spcPts val="845"/>
                        </a:lnSpc>
                        <a:spcAft>
                          <a:spcPts val="0"/>
                        </a:spcAft>
                      </a:pPr>
                      <a:r>
                        <a:rPr lang="en-US" sz="1800">
                          <a:effectLst/>
                          <a:latin typeface="Arial MT"/>
                          <a:ea typeface="Arial MT"/>
                          <a:cs typeface="Arial MT"/>
                        </a:rPr>
                        <a:t> </a:t>
                      </a:r>
                    </a:p>
                    <a:p>
                      <a:pPr marL="161925" marR="141605" algn="ctr">
                        <a:lnSpc>
                          <a:spcPts val="845"/>
                        </a:lnSpc>
                        <a:spcAft>
                          <a:spcPts val="0"/>
                        </a:spcAft>
                      </a:pPr>
                      <a:r>
                        <a:rPr lang="en-US" sz="1800">
                          <a:effectLst/>
                          <a:latin typeface="Arial MT"/>
                          <a:ea typeface="Arial MT"/>
                          <a:cs typeface="Arial MT"/>
                        </a:rPr>
                        <a:t>142000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61925" marR="142240" algn="ctr">
                        <a:lnSpc>
                          <a:spcPts val="845"/>
                        </a:lnSpc>
                        <a:spcAft>
                          <a:spcPts val="0"/>
                        </a:spcAft>
                      </a:pPr>
                      <a:r>
                        <a:rPr lang="en-US" sz="1800">
                          <a:effectLst/>
                          <a:latin typeface="Arial MT"/>
                          <a:ea typeface="Arial MT"/>
                          <a:cs typeface="Arial MT"/>
                        </a:rPr>
                        <a:t> </a:t>
                      </a:r>
                    </a:p>
                    <a:p>
                      <a:pPr marL="161925" marR="142240" algn="ctr">
                        <a:lnSpc>
                          <a:spcPts val="845"/>
                        </a:lnSpc>
                        <a:spcAft>
                          <a:spcPts val="0"/>
                        </a:spcAft>
                      </a:pPr>
                      <a:r>
                        <a:rPr lang="en-US" sz="1800">
                          <a:effectLst/>
                          <a:latin typeface="Arial MT"/>
                          <a:ea typeface="Arial MT"/>
                          <a:cs typeface="Arial MT"/>
                        </a:rPr>
                        <a:t>89000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82245" marR="158115" algn="ctr">
                        <a:lnSpc>
                          <a:spcPts val="845"/>
                        </a:lnSpc>
                        <a:spcAft>
                          <a:spcPts val="0"/>
                        </a:spcAft>
                      </a:pPr>
                      <a:r>
                        <a:rPr lang="en-US" sz="1800">
                          <a:effectLst/>
                          <a:latin typeface="Arial MT"/>
                          <a:ea typeface="Arial MT"/>
                          <a:cs typeface="Arial MT"/>
                        </a:rPr>
                        <a:t> </a:t>
                      </a:r>
                    </a:p>
                    <a:p>
                      <a:pPr marL="182245" marR="158115" algn="ctr">
                        <a:lnSpc>
                          <a:spcPts val="845"/>
                        </a:lnSpc>
                        <a:spcAft>
                          <a:spcPts val="0"/>
                        </a:spcAft>
                      </a:pPr>
                      <a:r>
                        <a:rPr lang="en-US" sz="1800">
                          <a:effectLst/>
                          <a:latin typeface="Arial MT"/>
                          <a:ea typeface="Arial MT"/>
                          <a:cs typeface="Arial MT"/>
                        </a:rPr>
                        <a:t>103500</a:t>
                      </a: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303202163"/>
                  </a:ext>
                </a:extLst>
              </a:tr>
              <a:tr h="355586">
                <a:tc>
                  <a:txBody>
                    <a:bodyPr/>
                    <a:lstStyle/>
                    <a:p>
                      <a:pPr marL="917575" marR="902335" algn="ctr">
                        <a:lnSpc>
                          <a:spcPts val="910"/>
                        </a:lnSpc>
                        <a:spcAft>
                          <a:spcPts val="0"/>
                        </a:spcAft>
                      </a:pPr>
                      <a:r>
                        <a:rPr lang="en-US" sz="1800" dirty="0">
                          <a:effectLst/>
                          <a:latin typeface="Arial MT"/>
                          <a:ea typeface="Arial MT"/>
                          <a:cs typeface="Arial MT"/>
                        </a:rPr>
                        <a:t>(×)</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21590" algn="ctr">
                        <a:lnSpc>
                          <a:spcPts val="910"/>
                        </a:lnSpc>
                      </a:pPr>
                      <a:r>
                        <a:rPr lang="en-US" sz="1800">
                          <a:effectLst/>
                          <a:latin typeface="Arial MT"/>
                          <a:ea typeface="Arial MT"/>
                          <a:cs typeface="Arial MT"/>
                        </a:rPr>
                        <a:t>×</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22860" algn="ctr">
                        <a:lnSpc>
                          <a:spcPts val="910"/>
                        </a:lnSpc>
                      </a:pPr>
                      <a:r>
                        <a:rPr lang="en-US" sz="1800">
                          <a:effectLst/>
                          <a:latin typeface="Arial MT"/>
                          <a:ea typeface="Arial MT"/>
                          <a:cs typeface="Arial MT"/>
                        </a:rPr>
                        <a:t>×</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23495" algn="ctr">
                        <a:lnSpc>
                          <a:spcPts val="910"/>
                        </a:lnSpc>
                      </a:pPr>
                      <a:r>
                        <a:rPr lang="en-US" sz="1800">
                          <a:effectLst/>
                          <a:latin typeface="Arial MT"/>
                          <a:ea typeface="Arial MT"/>
                          <a:cs typeface="Arial MT"/>
                        </a:rPr>
                        <a:t>×</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23495" algn="ctr">
                        <a:lnSpc>
                          <a:spcPts val="910"/>
                        </a:lnSpc>
                      </a:pPr>
                      <a:r>
                        <a:rPr lang="en-US" sz="1800">
                          <a:effectLst/>
                          <a:latin typeface="Arial MT"/>
                          <a:ea typeface="Arial MT"/>
                          <a:cs typeface="Arial MT"/>
                        </a:rPr>
                        <a:t>×</a:t>
                      </a: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3732197211"/>
                  </a:ext>
                </a:extLst>
              </a:tr>
              <a:tr h="291660">
                <a:tc>
                  <a:txBody>
                    <a:bodyPr/>
                    <a:lstStyle/>
                    <a:p>
                      <a:pPr marL="61595" algn="l">
                        <a:lnSpc>
                          <a:spcPts val="1120"/>
                        </a:lnSpc>
                      </a:pPr>
                      <a:r>
                        <a:rPr lang="en-US" sz="1800" dirty="0">
                          <a:effectLst/>
                          <a:latin typeface="Arial MT"/>
                          <a:ea typeface="Arial MT"/>
                          <a:cs typeface="Arial MT"/>
                        </a:rPr>
                        <a:t>Needed</a:t>
                      </a:r>
                      <a:r>
                        <a:rPr lang="en-US" sz="1800" spc="-5" dirty="0">
                          <a:effectLst/>
                          <a:latin typeface="Arial MT"/>
                          <a:ea typeface="Arial MT"/>
                          <a:cs typeface="Arial MT"/>
                        </a:rPr>
                        <a:t> </a:t>
                      </a:r>
                      <a:r>
                        <a:rPr lang="en-US" sz="1800" dirty="0">
                          <a:effectLst/>
                          <a:latin typeface="Arial MT"/>
                          <a:ea typeface="Arial MT"/>
                          <a:cs typeface="Arial MT"/>
                        </a:rPr>
                        <a:t>labor/</a:t>
                      </a:r>
                      <a:r>
                        <a:rPr lang="en-US" sz="1800" spc="-5" dirty="0">
                          <a:effectLst/>
                          <a:latin typeface="Arial MT"/>
                          <a:ea typeface="Arial MT"/>
                          <a:cs typeface="Arial MT"/>
                        </a:rPr>
                        <a:t> </a:t>
                      </a:r>
                      <a:r>
                        <a:rPr lang="en-US" sz="1800" dirty="0">
                          <a:effectLst/>
                          <a:latin typeface="Arial MT"/>
                          <a:ea typeface="Arial MT"/>
                          <a:cs typeface="Arial MT"/>
                        </a:rPr>
                        <a:t>hour</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61925" marR="143510" algn="ctr">
                        <a:lnSpc>
                          <a:spcPts val="1120"/>
                        </a:lnSpc>
                        <a:spcAft>
                          <a:spcPts val="0"/>
                        </a:spcAft>
                      </a:pPr>
                      <a:r>
                        <a:rPr lang="en-US" sz="1800" b="1">
                          <a:effectLst/>
                          <a:latin typeface="Arial MT"/>
                          <a:ea typeface="Arial MT"/>
                          <a:cs typeface="Arial MT"/>
                        </a:rPr>
                        <a:t>1.5</a:t>
                      </a:r>
                      <a:endParaRPr lang="en-US" sz="18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61925" marR="142240" algn="ctr">
                        <a:lnSpc>
                          <a:spcPts val="1120"/>
                        </a:lnSpc>
                        <a:spcAft>
                          <a:spcPts val="0"/>
                        </a:spcAft>
                      </a:pPr>
                      <a:r>
                        <a:rPr lang="en-US" sz="1800" b="1">
                          <a:effectLst/>
                          <a:latin typeface="Arial MT"/>
                          <a:ea typeface="Arial MT"/>
                          <a:cs typeface="Arial MT"/>
                        </a:rPr>
                        <a:t>1.5</a:t>
                      </a:r>
                      <a:endParaRPr lang="en-US" sz="18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61925" marR="140970" algn="ctr">
                        <a:lnSpc>
                          <a:spcPts val="1120"/>
                        </a:lnSpc>
                        <a:spcAft>
                          <a:spcPts val="0"/>
                        </a:spcAft>
                      </a:pPr>
                      <a:r>
                        <a:rPr lang="en-US" sz="1800" b="1">
                          <a:effectLst/>
                          <a:latin typeface="Arial MT"/>
                          <a:ea typeface="Arial MT"/>
                          <a:cs typeface="Arial MT"/>
                        </a:rPr>
                        <a:t>1.5</a:t>
                      </a:r>
                      <a:endParaRPr lang="en-US" sz="18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82245" marR="158115" algn="ctr">
                        <a:lnSpc>
                          <a:spcPts val="1120"/>
                        </a:lnSpc>
                        <a:spcAft>
                          <a:spcPts val="0"/>
                        </a:spcAft>
                      </a:pPr>
                      <a:r>
                        <a:rPr lang="en-US" sz="1800" b="1">
                          <a:effectLst/>
                          <a:latin typeface="Arial MT"/>
                          <a:ea typeface="Arial MT"/>
                          <a:cs typeface="Arial MT"/>
                        </a:rPr>
                        <a:t>1.5</a:t>
                      </a:r>
                      <a:endParaRPr lang="en-US" sz="18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69659390"/>
                  </a:ext>
                </a:extLst>
              </a:tr>
              <a:tr h="335410">
                <a:tc>
                  <a:txBody>
                    <a:bodyPr/>
                    <a:lstStyle/>
                    <a:p>
                      <a:pPr marL="61595" algn="l">
                        <a:lnSpc>
                          <a:spcPts val="845"/>
                        </a:lnSpc>
                      </a:pPr>
                      <a:r>
                        <a:rPr lang="en-US" sz="1800" b="1" dirty="0">
                          <a:effectLst/>
                          <a:latin typeface="Arial MT"/>
                          <a:ea typeface="Arial MT"/>
                          <a:cs typeface="Arial MT"/>
                        </a:rPr>
                        <a:t> </a:t>
                      </a:r>
                      <a:endParaRPr lang="en-US" sz="1800" dirty="0">
                        <a:effectLst/>
                        <a:latin typeface="Arial MT"/>
                        <a:ea typeface="Arial MT"/>
                        <a:cs typeface="Arial MT"/>
                      </a:endParaRPr>
                    </a:p>
                    <a:p>
                      <a:pPr marL="61595" algn="l">
                        <a:lnSpc>
                          <a:spcPts val="845"/>
                        </a:lnSpc>
                      </a:pPr>
                      <a:r>
                        <a:rPr lang="en-US" sz="1600" b="1" dirty="0">
                          <a:effectLst/>
                          <a:latin typeface="Arial MT"/>
                          <a:ea typeface="Arial MT"/>
                          <a:cs typeface="Arial MT"/>
                        </a:rPr>
                        <a:t>Total</a:t>
                      </a:r>
                      <a:r>
                        <a:rPr lang="en-US" sz="1600" b="1" spc="-5" dirty="0">
                          <a:effectLst/>
                          <a:latin typeface="Arial MT"/>
                          <a:ea typeface="Arial MT"/>
                          <a:cs typeface="Arial MT"/>
                        </a:rPr>
                        <a:t> </a:t>
                      </a:r>
                      <a:r>
                        <a:rPr lang="en-US" sz="1600" b="1" dirty="0">
                          <a:effectLst/>
                          <a:latin typeface="Arial MT"/>
                          <a:ea typeface="Arial MT"/>
                          <a:cs typeface="Arial MT"/>
                        </a:rPr>
                        <a:t>hours</a:t>
                      </a:r>
                      <a:r>
                        <a:rPr lang="en-US" sz="1600" b="1" spc="-5" dirty="0">
                          <a:effectLst/>
                          <a:latin typeface="Arial MT"/>
                          <a:ea typeface="Arial MT"/>
                          <a:cs typeface="Arial MT"/>
                        </a:rPr>
                        <a:t> </a:t>
                      </a:r>
                      <a:r>
                        <a:rPr lang="en-US" sz="1600" b="1" dirty="0">
                          <a:effectLst/>
                          <a:latin typeface="Arial MT"/>
                          <a:ea typeface="Arial MT"/>
                          <a:cs typeface="Arial MT"/>
                        </a:rPr>
                        <a:t>needed</a:t>
                      </a:r>
                    </a:p>
                    <a:p>
                      <a:pPr marL="61595" algn="l">
                        <a:lnSpc>
                          <a:spcPts val="845"/>
                        </a:lnSpc>
                      </a:pPr>
                      <a:endParaRPr lang="en-US" sz="1400" dirty="0">
                        <a:effectLst/>
                        <a:latin typeface="Arial MT"/>
                        <a:ea typeface="Arial MT"/>
                        <a:cs typeface="Arial MT"/>
                      </a:endParaRP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61925" marR="142875" algn="ctr">
                        <a:lnSpc>
                          <a:spcPts val="845"/>
                        </a:lnSpc>
                        <a:spcAft>
                          <a:spcPts val="0"/>
                        </a:spcAft>
                      </a:pPr>
                      <a:r>
                        <a:rPr lang="en-US" sz="1800">
                          <a:effectLst/>
                          <a:latin typeface="Arial MT"/>
                          <a:ea typeface="Arial MT"/>
                          <a:cs typeface="Arial MT"/>
                        </a:rPr>
                        <a:t> </a:t>
                      </a:r>
                    </a:p>
                    <a:p>
                      <a:pPr marL="161925" marR="142875" algn="ctr">
                        <a:lnSpc>
                          <a:spcPts val="845"/>
                        </a:lnSpc>
                        <a:spcAft>
                          <a:spcPts val="0"/>
                        </a:spcAft>
                      </a:pPr>
                      <a:r>
                        <a:rPr lang="en-US" sz="1800">
                          <a:effectLst/>
                          <a:latin typeface="Arial MT"/>
                          <a:ea typeface="Arial MT"/>
                          <a:cs typeface="Arial MT"/>
                        </a:rPr>
                        <a:t>181500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61925" marR="141605" algn="ctr">
                        <a:lnSpc>
                          <a:spcPts val="845"/>
                        </a:lnSpc>
                        <a:spcAft>
                          <a:spcPts val="0"/>
                        </a:spcAft>
                      </a:pPr>
                      <a:r>
                        <a:rPr lang="en-US" sz="1800">
                          <a:effectLst/>
                          <a:latin typeface="Arial MT"/>
                          <a:ea typeface="Arial MT"/>
                          <a:cs typeface="Arial MT"/>
                        </a:rPr>
                        <a:t> </a:t>
                      </a:r>
                    </a:p>
                    <a:p>
                      <a:pPr marL="161925" marR="141605" algn="ctr">
                        <a:lnSpc>
                          <a:spcPts val="845"/>
                        </a:lnSpc>
                        <a:spcAft>
                          <a:spcPts val="0"/>
                        </a:spcAft>
                      </a:pPr>
                      <a:r>
                        <a:rPr lang="en-US" sz="1800">
                          <a:effectLst/>
                          <a:latin typeface="Arial MT"/>
                          <a:ea typeface="Arial MT"/>
                          <a:cs typeface="Arial MT"/>
                        </a:rPr>
                        <a:t>213000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61925" marR="140970" algn="ctr">
                        <a:lnSpc>
                          <a:spcPts val="845"/>
                        </a:lnSpc>
                        <a:spcAft>
                          <a:spcPts val="0"/>
                        </a:spcAft>
                      </a:pPr>
                      <a:r>
                        <a:rPr lang="en-US" sz="1800">
                          <a:effectLst/>
                          <a:latin typeface="Arial MT"/>
                          <a:ea typeface="Arial MT"/>
                          <a:cs typeface="Arial MT"/>
                        </a:rPr>
                        <a:t> </a:t>
                      </a:r>
                    </a:p>
                    <a:p>
                      <a:pPr marL="161925" marR="140970" algn="ctr">
                        <a:lnSpc>
                          <a:spcPts val="845"/>
                        </a:lnSpc>
                        <a:spcAft>
                          <a:spcPts val="0"/>
                        </a:spcAft>
                      </a:pPr>
                      <a:r>
                        <a:rPr lang="en-US" sz="1800">
                          <a:effectLst/>
                          <a:latin typeface="Arial MT"/>
                          <a:ea typeface="Arial MT"/>
                          <a:cs typeface="Arial MT"/>
                        </a:rPr>
                        <a:t>133500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82245" marR="158115" algn="ctr">
                        <a:lnSpc>
                          <a:spcPts val="845"/>
                        </a:lnSpc>
                        <a:spcAft>
                          <a:spcPts val="0"/>
                        </a:spcAft>
                      </a:pPr>
                      <a:r>
                        <a:rPr lang="en-US" sz="1800">
                          <a:effectLst/>
                          <a:latin typeface="Arial MT"/>
                          <a:ea typeface="Arial MT"/>
                          <a:cs typeface="Arial MT"/>
                        </a:rPr>
                        <a:t> </a:t>
                      </a:r>
                    </a:p>
                    <a:p>
                      <a:pPr marL="182245" marR="158115" algn="ctr">
                        <a:lnSpc>
                          <a:spcPts val="845"/>
                        </a:lnSpc>
                        <a:spcAft>
                          <a:spcPts val="0"/>
                        </a:spcAft>
                      </a:pPr>
                      <a:r>
                        <a:rPr lang="en-US" sz="1800">
                          <a:effectLst/>
                          <a:latin typeface="Arial MT"/>
                          <a:ea typeface="Arial MT"/>
                          <a:cs typeface="Arial MT"/>
                        </a:rPr>
                        <a:t>155250</a:t>
                      </a: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2011561532"/>
                  </a:ext>
                </a:extLst>
              </a:tr>
              <a:tr h="154487">
                <a:tc>
                  <a:txBody>
                    <a:bodyPr/>
                    <a:lstStyle/>
                    <a:p>
                      <a:pPr marL="918210" marR="861060" algn="ctr">
                        <a:lnSpc>
                          <a:spcPts val="1015"/>
                        </a:lnSpc>
                        <a:spcAft>
                          <a:spcPts val="0"/>
                        </a:spcAft>
                      </a:pPr>
                      <a:r>
                        <a:rPr lang="en-US" sz="1800" dirty="0">
                          <a:effectLst/>
                          <a:latin typeface="Arial MT"/>
                          <a:ea typeface="Arial MT"/>
                          <a:cs typeface="Arial MT"/>
                        </a:rPr>
                        <a:t>(×)</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21590" algn="ctr">
                        <a:lnSpc>
                          <a:spcPts val="1015"/>
                        </a:lnSpc>
                      </a:pPr>
                      <a:r>
                        <a:rPr lang="en-US" sz="1800" dirty="0">
                          <a:effectLst/>
                          <a:latin typeface="Arial MT"/>
                          <a:ea typeface="Arial MT"/>
                          <a:cs typeface="Arial MT"/>
                        </a:rPr>
                        <a:t>×</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22860" algn="ctr">
                        <a:lnSpc>
                          <a:spcPts val="1015"/>
                        </a:lnSpc>
                      </a:pPr>
                      <a:r>
                        <a:rPr lang="en-US" sz="1800">
                          <a:effectLst/>
                          <a:latin typeface="Arial MT"/>
                          <a:ea typeface="Arial MT"/>
                          <a:cs typeface="Arial MT"/>
                        </a:rPr>
                        <a:t>×</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23495" algn="ctr">
                        <a:lnSpc>
                          <a:spcPts val="1015"/>
                        </a:lnSpc>
                      </a:pPr>
                      <a:r>
                        <a:rPr lang="en-US" sz="1800">
                          <a:effectLst/>
                          <a:latin typeface="Arial MT"/>
                          <a:ea typeface="Arial MT"/>
                          <a:cs typeface="Arial MT"/>
                        </a:rPr>
                        <a:t>×</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marL="23495" algn="ctr">
                        <a:lnSpc>
                          <a:spcPts val="1015"/>
                        </a:lnSpc>
                      </a:pPr>
                      <a:r>
                        <a:rPr lang="en-US" sz="1800">
                          <a:effectLst/>
                          <a:latin typeface="Arial MT"/>
                          <a:ea typeface="Arial MT"/>
                          <a:cs typeface="Arial MT"/>
                        </a:rPr>
                        <a:t>×</a:t>
                      </a: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2650270102"/>
                  </a:ext>
                </a:extLst>
              </a:tr>
              <a:tr h="404395">
                <a:tc>
                  <a:txBody>
                    <a:bodyPr/>
                    <a:lstStyle/>
                    <a:p>
                      <a:pPr marL="61595" algn="l">
                        <a:lnSpc>
                          <a:spcPts val="1015"/>
                        </a:lnSpc>
                      </a:pPr>
                      <a:r>
                        <a:rPr lang="en-US" sz="1800" dirty="0">
                          <a:effectLst/>
                          <a:latin typeface="Arial MT"/>
                          <a:ea typeface="Arial MT"/>
                          <a:cs typeface="Arial MT"/>
                        </a:rPr>
                        <a:t>Rate</a:t>
                      </a:r>
                      <a:r>
                        <a:rPr lang="en-US" sz="1800" spc="5" dirty="0">
                          <a:effectLst/>
                          <a:latin typeface="Arial MT"/>
                          <a:ea typeface="Arial MT"/>
                          <a:cs typeface="Arial MT"/>
                        </a:rPr>
                        <a:t> </a:t>
                      </a:r>
                      <a:r>
                        <a:rPr lang="en-US" sz="1800" dirty="0">
                          <a:effectLst/>
                          <a:latin typeface="Arial MT"/>
                          <a:ea typeface="Arial MT"/>
                          <a:cs typeface="Arial MT"/>
                        </a:rPr>
                        <a:t>per</a:t>
                      </a:r>
                      <a:r>
                        <a:rPr lang="en-US" sz="1800" spc="-5" dirty="0">
                          <a:effectLst/>
                          <a:latin typeface="Arial MT"/>
                          <a:ea typeface="Arial MT"/>
                          <a:cs typeface="Arial MT"/>
                        </a:rPr>
                        <a:t> </a:t>
                      </a:r>
                      <a:r>
                        <a:rPr lang="en-US" sz="1800" dirty="0">
                          <a:effectLst/>
                          <a:latin typeface="Arial MT"/>
                          <a:ea typeface="Arial MT"/>
                          <a:cs typeface="Arial MT"/>
                        </a:rPr>
                        <a:t>hour</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61925" marR="141605" algn="ctr">
                        <a:spcBef>
                          <a:spcPts val="300"/>
                        </a:spcBef>
                        <a:spcAft>
                          <a:spcPts val="0"/>
                        </a:spcAft>
                      </a:pPr>
                      <a:r>
                        <a:rPr lang="en-US" sz="1800" b="1" dirty="0">
                          <a:effectLst/>
                          <a:latin typeface="Arial MT"/>
                          <a:ea typeface="Arial MT"/>
                          <a:cs typeface="Arial MT"/>
                        </a:rPr>
                        <a:t>18.5</a:t>
                      </a:r>
                      <a:endParaRPr lang="en-US" sz="18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61925" marR="140335" algn="ctr">
                        <a:spcBef>
                          <a:spcPts val="300"/>
                        </a:spcBef>
                        <a:spcAft>
                          <a:spcPts val="0"/>
                        </a:spcAft>
                      </a:pPr>
                      <a:r>
                        <a:rPr lang="en-US" sz="1800" b="1" dirty="0">
                          <a:effectLst/>
                          <a:latin typeface="Arial MT"/>
                          <a:ea typeface="Arial MT"/>
                          <a:cs typeface="Arial MT"/>
                        </a:rPr>
                        <a:t>18.5</a:t>
                      </a:r>
                      <a:endParaRPr lang="en-US" sz="18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61925" marR="139065" algn="ctr">
                        <a:spcBef>
                          <a:spcPts val="300"/>
                        </a:spcBef>
                        <a:spcAft>
                          <a:spcPts val="0"/>
                        </a:spcAft>
                      </a:pPr>
                      <a:r>
                        <a:rPr lang="en-US" sz="1800" b="1" dirty="0">
                          <a:effectLst/>
                          <a:latin typeface="Arial MT"/>
                          <a:ea typeface="Arial MT"/>
                          <a:cs typeface="Arial MT"/>
                        </a:rPr>
                        <a:t>18.5</a:t>
                      </a:r>
                      <a:endParaRPr lang="en-US" sz="18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82245" marR="156210" algn="ctr">
                        <a:spcBef>
                          <a:spcPts val="300"/>
                        </a:spcBef>
                        <a:spcAft>
                          <a:spcPts val="0"/>
                        </a:spcAft>
                      </a:pPr>
                      <a:r>
                        <a:rPr lang="en-US" sz="1800" b="1" dirty="0">
                          <a:effectLst/>
                          <a:latin typeface="Arial MT"/>
                          <a:ea typeface="Arial MT"/>
                          <a:cs typeface="Arial MT"/>
                        </a:rPr>
                        <a:t>18.5</a:t>
                      </a:r>
                      <a:endParaRPr lang="en-US" sz="18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81117891"/>
                  </a:ext>
                </a:extLst>
              </a:tr>
              <a:tr h="293565">
                <a:tc>
                  <a:txBody>
                    <a:bodyPr/>
                    <a:lstStyle/>
                    <a:p>
                      <a:pPr marL="61595" algn="l">
                        <a:lnSpc>
                          <a:spcPts val="970"/>
                        </a:lnSpc>
                      </a:pPr>
                      <a:endParaRPr lang="en-US" sz="1800" b="1" dirty="0">
                        <a:solidFill>
                          <a:srgbClr val="000000"/>
                        </a:solidFill>
                        <a:effectLst/>
                        <a:highlight>
                          <a:srgbClr val="FFFF00"/>
                        </a:highlight>
                        <a:latin typeface="Arial MT"/>
                        <a:ea typeface="Arial MT"/>
                        <a:cs typeface="Arial MT"/>
                      </a:endParaRPr>
                    </a:p>
                    <a:p>
                      <a:pPr marL="61595" algn="l">
                        <a:lnSpc>
                          <a:spcPts val="970"/>
                        </a:lnSpc>
                      </a:pPr>
                      <a:r>
                        <a:rPr lang="en-US" sz="1800" b="1" dirty="0">
                          <a:solidFill>
                            <a:srgbClr val="000000"/>
                          </a:solidFill>
                          <a:effectLst/>
                          <a:highlight>
                            <a:srgbClr val="FFFF00"/>
                          </a:highlight>
                          <a:latin typeface="Arial MT"/>
                          <a:ea typeface="Arial MT"/>
                          <a:cs typeface="Arial MT"/>
                        </a:rPr>
                        <a:t>Total</a:t>
                      </a:r>
                      <a:r>
                        <a:rPr lang="en-US" sz="1800" b="1" spc="-10" dirty="0">
                          <a:solidFill>
                            <a:srgbClr val="000000"/>
                          </a:solidFill>
                          <a:effectLst/>
                          <a:highlight>
                            <a:srgbClr val="FFFF00"/>
                          </a:highlight>
                          <a:latin typeface="Arial MT"/>
                          <a:ea typeface="Arial MT"/>
                          <a:cs typeface="Arial MT"/>
                        </a:rPr>
                        <a:t> </a:t>
                      </a:r>
                      <a:r>
                        <a:rPr lang="en-US" sz="1800" b="1" dirty="0">
                          <a:solidFill>
                            <a:srgbClr val="000000"/>
                          </a:solidFill>
                          <a:effectLst/>
                          <a:highlight>
                            <a:srgbClr val="FFFF00"/>
                          </a:highlight>
                          <a:latin typeface="Arial MT"/>
                          <a:ea typeface="Arial MT"/>
                          <a:cs typeface="Arial MT"/>
                        </a:rPr>
                        <a:t>Labor</a:t>
                      </a:r>
                      <a:r>
                        <a:rPr lang="en-US" sz="1800" b="1" spc="-10" dirty="0">
                          <a:solidFill>
                            <a:srgbClr val="000000"/>
                          </a:solidFill>
                          <a:effectLst/>
                          <a:highlight>
                            <a:srgbClr val="FFFF00"/>
                          </a:highlight>
                          <a:latin typeface="Arial MT"/>
                          <a:ea typeface="Arial MT"/>
                          <a:cs typeface="Arial MT"/>
                        </a:rPr>
                        <a:t> </a:t>
                      </a:r>
                      <a:r>
                        <a:rPr lang="en-US" sz="1800" b="1" dirty="0">
                          <a:solidFill>
                            <a:srgbClr val="000000"/>
                          </a:solidFill>
                          <a:effectLst/>
                          <a:highlight>
                            <a:srgbClr val="FFFF00"/>
                          </a:highlight>
                          <a:latin typeface="Arial MT"/>
                          <a:ea typeface="Arial MT"/>
                          <a:cs typeface="Arial MT"/>
                        </a:rPr>
                        <a:t>cost</a:t>
                      </a:r>
                      <a:endParaRPr lang="en-US" sz="1800" dirty="0">
                        <a:effectLst/>
                        <a:highlight>
                          <a:srgbClr val="FFFF00"/>
                        </a:highlight>
                        <a:latin typeface="Arial MT"/>
                        <a:ea typeface="Arial MT"/>
                        <a:cs typeface="Arial MT"/>
                      </a:endParaRP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marL="160655" marR="143510" algn="ctr">
                        <a:lnSpc>
                          <a:spcPts val="970"/>
                        </a:lnSpc>
                        <a:spcAft>
                          <a:spcPts val="0"/>
                        </a:spcAft>
                      </a:pPr>
                      <a:endParaRPr lang="en-US" sz="1800" b="1" dirty="0">
                        <a:solidFill>
                          <a:srgbClr val="000000"/>
                        </a:solidFill>
                        <a:effectLst/>
                        <a:highlight>
                          <a:srgbClr val="FFFF00"/>
                        </a:highlight>
                        <a:latin typeface="Arial MT"/>
                        <a:ea typeface="Arial MT"/>
                        <a:cs typeface="Arial MT"/>
                      </a:endParaRPr>
                    </a:p>
                    <a:p>
                      <a:pPr marL="160655" marR="143510" algn="ctr">
                        <a:lnSpc>
                          <a:spcPts val="970"/>
                        </a:lnSpc>
                        <a:spcAft>
                          <a:spcPts val="0"/>
                        </a:spcAft>
                      </a:pPr>
                      <a:r>
                        <a:rPr lang="en-US" sz="1800" b="1" dirty="0">
                          <a:solidFill>
                            <a:srgbClr val="000000"/>
                          </a:solidFill>
                          <a:effectLst/>
                          <a:highlight>
                            <a:srgbClr val="FFFF00"/>
                          </a:highlight>
                          <a:latin typeface="Arial MT"/>
                          <a:ea typeface="Arial MT"/>
                          <a:cs typeface="Arial MT"/>
                        </a:rPr>
                        <a:t>3,357,750</a:t>
                      </a:r>
                      <a:endParaRPr lang="en-US" sz="1800" dirty="0">
                        <a:effectLst/>
                        <a:highlight>
                          <a:srgbClr val="FFFF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marL="161925" marR="143510" algn="ctr">
                        <a:lnSpc>
                          <a:spcPts val="970"/>
                        </a:lnSpc>
                        <a:spcAft>
                          <a:spcPts val="0"/>
                        </a:spcAft>
                      </a:pPr>
                      <a:endParaRPr lang="en-US" sz="1800" b="1" dirty="0">
                        <a:solidFill>
                          <a:srgbClr val="000000"/>
                        </a:solidFill>
                        <a:effectLst/>
                        <a:highlight>
                          <a:srgbClr val="FFFF00"/>
                        </a:highlight>
                        <a:latin typeface="Arial MT"/>
                        <a:ea typeface="Arial MT"/>
                        <a:cs typeface="Arial MT"/>
                      </a:endParaRPr>
                    </a:p>
                    <a:p>
                      <a:pPr marL="161925" marR="143510" algn="ctr">
                        <a:lnSpc>
                          <a:spcPts val="970"/>
                        </a:lnSpc>
                        <a:spcAft>
                          <a:spcPts val="0"/>
                        </a:spcAft>
                      </a:pPr>
                      <a:r>
                        <a:rPr lang="en-US" sz="1800" b="1" dirty="0">
                          <a:solidFill>
                            <a:srgbClr val="000000"/>
                          </a:solidFill>
                          <a:effectLst/>
                          <a:highlight>
                            <a:srgbClr val="FFFF00"/>
                          </a:highlight>
                          <a:latin typeface="Arial MT"/>
                          <a:ea typeface="Arial MT"/>
                          <a:cs typeface="Arial MT"/>
                        </a:rPr>
                        <a:t>3940500</a:t>
                      </a:r>
                      <a:endParaRPr lang="en-US" sz="1800" dirty="0">
                        <a:effectLst/>
                        <a:highlight>
                          <a:srgbClr val="FFFF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marL="161925" marR="142240" algn="ctr">
                        <a:lnSpc>
                          <a:spcPts val="970"/>
                        </a:lnSpc>
                        <a:spcAft>
                          <a:spcPts val="0"/>
                        </a:spcAft>
                      </a:pPr>
                      <a:endParaRPr lang="en-US" sz="1800" b="1" dirty="0">
                        <a:solidFill>
                          <a:srgbClr val="000000"/>
                        </a:solidFill>
                        <a:effectLst/>
                        <a:highlight>
                          <a:srgbClr val="FFFF00"/>
                        </a:highlight>
                        <a:latin typeface="Arial MT"/>
                        <a:ea typeface="Arial MT"/>
                        <a:cs typeface="Arial MT"/>
                      </a:endParaRPr>
                    </a:p>
                    <a:p>
                      <a:pPr marL="161925" marR="142240" algn="ctr">
                        <a:lnSpc>
                          <a:spcPts val="970"/>
                        </a:lnSpc>
                        <a:spcAft>
                          <a:spcPts val="0"/>
                        </a:spcAft>
                      </a:pPr>
                      <a:r>
                        <a:rPr lang="en-US" sz="1800" b="1" dirty="0">
                          <a:solidFill>
                            <a:srgbClr val="000000"/>
                          </a:solidFill>
                          <a:effectLst/>
                          <a:highlight>
                            <a:srgbClr val="FFFF00"/>
                          </a:highlight>
                          <a:latin typeface="Arial MT"/>
                          <a:ea typeface="Arial MT"/>
                          <a:cs typeface="Arial MT"/>
                        </a:rPr>
                        <a:t>2469750</a:t>
                      </a:r>
                      <a:endParaRPr lang="en-US" sz="1800" dirty="0">
                        <a:effectLst/>
                        <a:highlight>
                          <a:srgbClr val="FFFF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marL="182245" marR="159385" algn="ctr">
                        <a:lnSpc>
                          <a:spcPts val="970"/>
                        </a:lnSpc>
                        <a:spcAft>
                          <a:spcPts val="0"/>
                        </a:spcAft>
                      </a:pPr>
                      <a:endParaRPr lang="en-US" sz="1800" b="1" dirty="0">
                        <a:solidFill>
                          <a:srgbClr val="000000"/>
                        </a:solidFill>
                        <a:effectLst/>
                        <a:highlight>
                          <a:srgbClr val="FFFF00"/>
                        </a:highlight>
                        <a:latin typeface="Arial MT"/>
                        <a:ea typeface="Arial MT"/>
                        <a:cs typeface="Arial MT"/>
                      </a:endParaRPr>
                    </a:p>
                    <a:p>
                      <a:pPr marL="182245" marR="159385" algn="ctr">
                        <a:lnSpc>
                          <a:spcPts val="970"/>
                        </a:lnSpc>
                        <a:spcAft>
                          <a:spcPts val="0"/>
                        </a:spcAft>
                      </a:pPr>
                      <a:r>
                        <a:rPr lang="en-US" sz="1800" b="1" dirty="0">
                          <a:solidFill>
                            <a:srgbClr val="000000"/>
                          </a:solidFill>
                          <a:effectLst/>
                          <a:highlight>
                            <a:srgbClr val="FFFF00"/>
                          </a:highlight>
                          <a:latin typeface="Arial MT"/>
                          <a:ea typeface="Arial MT"/>
                          <a:cs typeface="Arial MT"/>
                        </a:rPr>
                        <a:t>2872125</a:t>
                      </a:r>
                      <a:endParaRPr lang="en-US" sz="1800" dirty="0">
                        <a:effectLst/>
                        <a:highlight>
                          <a:srgbClr val="FFFF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4190521613"/>
                  </a:ext>
                </a:extLst>
              </a:tr>
            </a:tbl>
          </a:graphicData>
        </a:graphic>
      </p:graphicFrame>
      <p:graphicFrame>
        <p:nvGraphicFramePr>
          <p:cNvPr id="8" name="Table 7">
            <a:extLst>
              <a:ext uri="{FF2B5EF4-FFF2-40B4-BE49-F238E27FC236}">
                <a16:creationId xmlns:a16="http://schemas.microsoft.com/office/drawing/2014/main" id="{18FC71F4-3964-CE91-04F5-3C988B4F4212}"/>
              </a:ext>
            </a:extLst>
          </p:cNvPr>
          <p:cNvGraphicFramePr>
            <a:graphicFrameLocks noGrp="1"/>
          </p:cNvGraphicFramePr>
          <p:nvPr>
            <p:extLst>
              <p:ext uri="{D42A27DB-BD31-4B8C-83A1-F6EECF244321}">
                <p14:modId xmlns:p14="http://schemas.microsoft.com/office/powerpoint/2010/main" val="1456370794"/>
              </p:ext>
            </p:extLst>
          </p:nvPr>
        </p:nvGraphicFramePr>
        <p:xfrm>
          <a:off x="381000" y="3778038"/>
          <a:ext cx="8458199" cy="3003762"/>
        </p:xfrm>
        <a:graphic>
          <a:graphicData uri="http://schemas.openxmlformats.org/drawingml/2006/table">
            <a:tbl>
              <a:tblPr firstRow="1" firstCol="1" lastRow="1" lastCol="1" bandRow="1" bandCol="1"/>
              <a:tblGrid>
                <a:gridCol w="4038097">
                  <a:extLst>
                    <a:ext uri="{9D8B030D-6E8A-4147-A177-3AD203B41FA5}">
                      <a16:colId xmlns:a16="http://schemas.microsoft.com/office/drawing/2014/main" val="1376329575"/>
                    </a:ext>
                  </a:extLst>
                </a:gridCol>
                <a:gridCol w="1173048">
                  <a:extLst>
                    <a:ext uri="{9D8B030D-6E8A-4147-A177-3AD203B41FA5}">
                      <a16:colId xmlns:a16="http://schemas.microsoft.com/office/drawing/2014/main" val="3215119863"/>
                    </a:ext>
                  </a:extLst>
                </a:gridCol>
                <a:gridCol w="1082051">
                  <a:extLst>
                    <a:ext uri="{9D8B030D-6E8A-4147-A177-3AD203B41FA5}">
                      <a16:colId xmlns:a16="http://schemas.microsoft.com/office/drawing/2014/main" val="724296858"/>
                    </a:ext>
                  </a:extLst>
                </a:gridCol>
                <a:gridCol w="1082952">
                  <a:extLst>
                    <a:ext uri="{9D8B030D-6E8A-4147-A177-3AD203B41FA5}">
                      <a16:colId xmlns:a16="http://schemas.microsoft.com/office/drawing/2014/main" val="286510894"/>
                    </a:ext>
                  </a:extLst>
                </a:gridCol>
                <a:gridCol w="1082051">
                  <a:extLst>
                    <a:ext uri="{9D8B030D-6E8A-4147-A177-3AD203B41FA5}">
                      <a16:colId xmlns:a16="http://schemas.microsoft.com/office/drawing/2014/main" val="446327962"/>
                    </a:ext>
                  </a:extLst>
                </a:gridCol>
              </a:tblGrid>
              <a:tr h="255679">
                <a:tc>
                  <a:txBody>
                    <a:bodyPr/>
                    <a:lstStyle/>
                    <a:p>
                      <a:pPr marL="1168400" marR="955040" algn="ctr">
                        <a:lnSpc>
                          <a:spcPts val="1180"/>
                        </a:lnSpc>
                        <a:spcBef>
                          <a:spcPts val="30"/>
                        </a:spcBef>
                        <a:spcAft>
                          <a:spcPts val="0"/>
                        </a:spcAft>
                      </a:pPr>
                      <a:endParaRPr lang="en-US" sz="1800" b="1" dirty="0">
                        <a:solidFill>
                          <a:srgbClr val="FFFFFF"/>
                        </a:solidFill>
                        <a:effectLst/>
                        <a:highlight>
                          <a:srgbClr val="C00000"/>
                        </a:highlight>
                        <a:latin typeface="Arial MT"/>
                        <a:ea typeface="Arial MT"/>
                        <a:cs typeface="Arial MT"/>
                      </a:endParaRPr>
                    </a:p>
                    <a:p>
                      <a:pPr marL="1168400" marR="955040" algn="ctr">
                        <a:lnSpc>
                          <a:spcPts val="1180"/>
                        </a:lnSpc>
                        <a:spcBef>
                          <a:spcPts val="30"/>
                        </a:spcBef>
                        <a:spcAft>
                          <a:spcPts val="0"/>
                        </a:spcAft>
                      </a:pPr>
                      <a:r>
                        <a:rPr lang="en-US" sz="1800" b="1" dirty="0">
                          <a:solidFill>
                            <a:srgbClr val="FFFFFF"/>
                          </a:solidFill>
                          <a:effectLst/>
                          <a:highlight>
                            <a:srgbClr val="C00000"/>
                          </a:highlight>
                          <a:latin typeface="Arial MT"/>
                          <a:ea typeface="Arial MT"/>
                          <a:cs typeface="Arial MT"/>
                        </a:rPr>
                        <a:t>Quarter</a:t>
                      </a:r>
                      <a:endParaRPr lang="en-US" sz="1800" dirty="0">
                        <a:effectLst/>
                        <a:highlight>
                          <a:srgbClr val="C00000"/>
                        </a:highlight>
                        <a:latin typeface="Arial MT"/>
                        <a:ea typeface="Arial MT"/>
                        <a:cs typeface="Arial MT"/>
                      </a:endParaRP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152400" marR="136525" algn="ctr">
                        <a:lnSpc>
                          <a:spcPts val="1180"/>
                        </a:lnSpc>
                        <a:spcBef>
                          <a:spcPts val="30"/>
                        </a:spcBef>
                        <a:spcAft>
                          <a:spcPts val="0"/>
                        </a:spcAft>
                      </a:pPr>
                      <a:endParaRPr lang="en-US" sz="1800" b="1" dirty="0">
                        <a:solidFill>
                          <a:srgbClr val="FFFFFF"/>
                        </a:solidFill>
                        <a:effectLst/>
                        <a:highlight>
                          <a:srgbClr val="C00000"/>
                        </a:highlight>
                        <a:latin typeface="Arial MT"/>
                        <a:ea typeface="Arial MT"/>
                        <a:cs typeface="Arial MT"/>
                      </a:endParaRPr>
                    </a:p>
                    <a:p>
                      <a:pPr marL="152400" marR="136525" algn="ctr">
                        <a:lnSpc>
                          <a:spcPts val="1180"/>
                        </a:lnSpc>
                        <a:spcBef>
                          <a:spcPts val="30"/>
                        </a:spcBef>
                        <a:spcAft>
                          <a:spcPts val="0"/>
                        </a:spcAft>
                      </a:pPr>
                      <a:r>
                        <a:rPr lang="en-US" sz="1800" b="1" dirty="0">
                          <a:solidFill>
                            <a:srgbClr val="FFFFFF"/>
                          </a:solidFill>
                          <a:effectLst/>
                          <a:highlight>
                            <a:srgbClr val="C00000"/>
                          </a:highlight>
                          <a:latin typeface="Arial MT"/>
                          <a:ea typeface="Arial MT"/>
                          <a:cs typeface="Arial MT"/>
                        </a:rPr>
                        <a:t>Q1</a:t>
                      </a:r>
                      <a:endParaRPr lang="en-US" sz="18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118745" marR="103505" algn="ctr">
                        <a:lnSpc>
                          <a:spcPts val="1180"/>
                        </a:lnSpc>
                        <a:spcBef>
                          <a:spcPts val="30"/>
                        </a:spcBef>
                        <a:spcAft>
                          <a:spcPts val="0"/>
                        </a:spcAft>
                      </a:pPr>
                      <a:endParaRPr lang="en-US" sz="1800" b="1" dirty="0">
                        <a:solidFill>
                          <a:srgbClr val="FFFFFF"/>
                        </a:solidFill>
                        <a:effectLst/>
                        <a:highlight>
                          <a:srgbClr val="C00000"/>
                        </a:highlight>
                        <a:latin typeface="Arial MT"/>
                        <a:ea typeface="Arial MT"/>
                        <a:cs typeface="Arial MT"/>
                      </a:endParaRPr>
                    </a:p>
                    <a:p>
                      <a:pPr marL="118745" marR="103505" algn="ctr">
                        <a:lnSpc>
                          <a:spcPts val="1180"/>
                        </a:lnSpc>
                        <a:spcBef>
                          <a:spcPts val="30"/>
                        </a:spcBef>
                        <a:spcAft>
                          <a:spcPts val="0"/>
                        </a:spcAft>
                      </a:pPr>
                      <a:r>
                        <a:rPr lang="en-US" sz="1800" b="1" dirty="0">
                          <a:solidFill>
                            <a:srgbClr val="FFFFFF"/>
                          </a:solidFill>
                          <a:effectLst/>
                          <a:highlight>
                            <a:srgbClr val="C00000"/>
                          </a:highlight>
                          <a:latin typeface="Arial MT"/>
                          <a:ea typeface="Arial MT"/>
                          <a:cs typeface="Arial MT"/>
                        </a:rPr>
                        <a:t>Q2</a:t>
                      </a:r>
                      <a:endParaRPr lang="en-US" sz="18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119380" marR="106045" algn="ctr">
                        <a:lnSpc>
                          <a:spcPts val="1180"/>
                        </a:lnSpc>
                        <a:spcBef>
                          <a:spcPts val="30"/>
                        </a:spcBef>
                        <a:spcAft>
                          <a:spcPts val="0"/>
                        </a:spcAft>
                      </a:pPr>
                      <a:endParaRPr lang="en-US" sz="1800" b="1" dirty="0">
                        <a:solidFill>
                          <a:srgbClr val="FFFFFF"/>
                        </a:solidFill>
                        <a:effectLst/>
                        <a:highlight>
                          <a:srgbClr val="C00000"/>
                        </a:highlight>
                        <a:latin typeface="Arial MT"/>
                        <a:ea typeface="Arial MT"/>
                        <a:cs typeface="Arial MT"/>
                      </a:endParaRPr>
                    </a:p>
                    <a:p>
                      <a:pPr marL="119380" marR="106045" algn="ctr">
                        <a:lnSpc>
                          <a:spcPts val="1180"/>
                        </a:lnSpc>
                        <a:spcBef>
                          <a:spcPts val="30"/>
                        </a:spcBef>
                        <a:spcAft>
                          <a:spcPts val="0"/>
                        </a:spcAft>
                      </a:pPr>
                      <a:r>
                        <a:rPr lang="en-US" sz="1800" b="1" dirty="0">
                          <a:solidFill>
                            <a:srgbClr val="FFFFFF"/>
                          </a:solidFill>
                          <a:effectLst/>
                          <a:highlight>
                            <a:srgbClr val="C00000"/>
                          </a:highlight>
                          <a:latin typeface="Arial MT"/>
                          <a:ea typeface="Arial MT"/>
                          <a:cs typeface="Arial MT"/>
                        </a:rPr>
                        <a:t>Q3</a:t>
                      </a:r>
                      <a:endParaRPr lang="en-US" sz="18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tc>
                  <a:txBody>
                    <a:bodyPr/>
                    <a:lstStyle/>
                    <a:p>
                      <a:pPr marL="118110" marR="106045" algn="ctr">
                        <a:lnSpc>
                          <a:spcPts val="1180"/>
                        </a:lnSpc>
                        <a:spcBef>
                          <a:spcPts val="30"/>
                        </a:spcBef>
                        <a:spcAft>
                          <a:spcPts val="0"/>
                        </a:spcAft>
                      </a:pPr>
                      <a:endParaRPr lang="en-US" sz="1800" b="1" dirty="0">
                        <a:solidFill>
                          <a:srgbClr val="FFFFFF"/>
                        </a:solidFill>
                        <a:effectLst/>
                        <a:highlight>
                          <a:srgbClr val="C00000"/>
                        </a:highlight>
                        <a:latin typeface="Arial MT"/>
                        <a:ea typeface="Arial MT"/>
                        <a:cs typeface="Arial MT"/>
                      </a:endParaRPr>
                    </a:p>
                    <a:p>
                      <a:pPr marL="118110" marR="106045" algn="ctr">
                        <a:lnSpc>
                          <a:spcPts val="1180"/>
                        </a:lnSpc>
                        <a:spcBef>
                          <a:spcPts val="30"/>
                        </a:spcBef>
                        <a:spcAft>
                          <a:spcPts val="0"/>
                        </a:spcAft>
                      </a:pPr>
                      <a:r>
                        <a:rPr lang="en-US" sz="1800" b="1" dirty="0">
                          <a:solidFill>
                            <a:srgbClr val="FFFFFF"/>
                          </a:solidFill>
                          <a:effectLst/>
                          <a:highlight>
                            <a:srgbClr val="C00000"/>
                          </a:highlight>
                          <a:latin typeface="Arial MT"/>
                          <a:ea typeface="Arial MT"/>
                          <a:cs typeface="Arial MT"/>
                        </a:rPr>
                        <a:t>Q4</a:t>
                      </a:r>
                      <a:endParaRPr lang="en-US" sz="1800" dirty="0">
                        <a:effectLst/>
                        <a:highlight>
                          <a:srgbClr val="C000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C00000"/>
                    </a:solidFill>
                  </a:tcPr>
                </a:tc>
                <a:extLst>
                  <a:ext uri="{0D108BD9-81ED-4DB2-BD59-A6C34878D82A}">
                    <a16:rowId xmlns:a16="http://schemas.microsoft.com/office/drawing/2014/main" val="4145327695"/>
                  </a:ext>
                </a:extLst>
              </a:tr>
              <a:tr h="201521">
                <a:tc>
                  <a:txBody>
                    <a:bodyPr/>
                    <a:lstStyle/>
                    <a:p>
                      <a:pPr marL="63500" algn="l">
                        <a:lnSpc>
                          <a:spcPts val="1170"/>
                        </a:lnSpc>
                      </a:pPr>
                      <a:endParaRPr lang="en-US" sz="1800" dirty="0">
                        <a:effectLst/>
                        <a:latin typeface="Arial MT"/>
                        <a:ea typeface="Arial MT"/>
                        <a:cs typeface="Arial MT"/>
                      </a:endParaRPr>
                    </a:p>
                    <a:p>
                      <a:pPr marL="63500" algn="l">
                        <a:lnSpc>
                          <a:spcPts val="1170"/>
                        </a:lnSpc>
                      </a:pPr>
                      <a:r>
                        <a:rPr lang="en-US" sz="1800" dirty="0">
                          <a:effectLst/>
                          <a:latin typeface="Arial MT"/>
                          <a:ea typeface="Arial MT"/>
                          <a:cs typeface="Arial MT"/>
                        </a:rPr>
                        <a:t>Direct</a:t>
                      </a:r>
                      <a:r>
                        <a:rPr lang="en-US" sz="1800" spc="-5" dirty="0">
                          <a:effectLst/>
                          <a:latin typeface="Arial MT"/>
                          <a:ea typeface="Arial MT"/>
                          <a:cs typeface="Arial MT"/>
                        </a:rPr>
                        <a:t> </a:t>
                      </a:r>
                      <a:r>
                        <a:rPr lang="en-US" sz="1800" dirty="0">
                          <a:effectLst/>
                          <a:latin typeface="Arial MT"/>
                          <a:ea typeface="Arial MT"/>
                          <a:cs typeface="Arial MT"/>
                        </a:rPr>
                        <a:t>labor</a:t>
                      </a:r>
                      <a:r>
                        <a:rPr lang="en-US" sz="1800" spc="-10" dirty="0">
                          <a:effectLst/>
                          <a:latin typeface="Arial MT"/>
                          <a:ea typeface="Arial MT"/>
                          <a:cs typeface="Arial MT"/>
                        </a:rPr>
                        <a:t> </a:t>
                      </a:r>
                      <a:r>
                        <a:rPr lang="en-US" sz="1800" dirty="0">
                          <a:effectLst/>
                          <a:latin typeface="Arial MT"/>
                          <a:ea typeface="Arial MT"/>
                          <a:cs typeface="Arial MT"/>
                        </a:rPr>
                        <a:t>hours</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51130" marR="137795" algn="ctr">
                        <a:lnSpc>
                          <a:spcPts val="1170"/>
                        </a:lnSpc>
                        <a:spcAft>
                          <a:spcPts val="0"/>
                        </a:spcAft>
                      </a:pPr>
                      <a:endParaRPr lang="en-US" sz="1800" dirty="0">
                        <a:effectLst/>
                        <a:latin typeface="Arial MT"/>
                        <a:ea typeface="Arial MT"/>
                        <a:cs typeface="Arial MT"/>
                      </a:endParaRPr>
                    </a:p>
                    <a:p>
                      <a:pPr marL="151130" marR="137795" algn="ctr">
                        <a:lnSpc>
                          <a:spcPts val="1170"/>
                        </a:lnSpc>
                        <a:spcAft>
                          <a:spcPts val="0"/>
                        </a:spcAft>
                      </a:pPr>
                      <a:r>
                        <a:rPr lang="en-US" sz="1800" dirty="0">
                          <a:effectLst/>
                          <a:latin typeface="Arial MT"/>
                          <a:ea typeface="Arial MT"/>
                          <a:cs typeface="Arial MT"/>
                        </a:rPr>
                        <a:t>181,500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18745" marR="106045" algn="ctr">
                        <a:lnSpc>
                          <a:spcPts val="1170"/>
                        </a:lnSpc>
                        <a:spcAft>
                          <a:spcPts val="0"/>
                        </a:spcAft>
                      </a:pPr>
                      <a:endParaRPr lang="en-US" sz="1800" dirty="0">
                        <a:effectLst/>
                        <a:latin typeface="Arial MT"/>
                        <a:ea typeface="Arial MT"/>
                        <a:cs typeface="Arial MT"/>
                      </a:endParaRPr>
                    </a:p>
                    <a:p>
                      <a:pPr marL="118745" marR="106045" algn="ctr">
                        <a:lnSpc>
                          <a:spcPts val="1170"/>
                        </a:lnSpc>
                        <a:spcAft>
                          <a:spcPts val="0"/>
                        </a:spcAft>
                      </a:pPr>
                      <a:r>
                        <a:rPr lang="en-US" sz="1800" dirty="0">
                          <a:effectLst/>
                          <a:latin typeface="Arial MT"/>
                          <a:ea typeface="Arial MT"/>
                          <a:cs typeface="Arial MT"/>
                        </a:rPr>
                        <a:t>213,000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18110" marR="107315" algn="ctr">
                        <a:lnSpc>
                          <a:spcPts val="1170"/>
                        </a:lnSpc>
                        <a:spcAft>
                          <a:spcPts val="0"/>
                        </a:spcAft>
                      </a:pPr>
                      <a:endParaRPr lang="en-US" sz="1800" dirty="0">
                        <a:effectLst/>
                        <a:latin typeface="Arial MT"/>
                        <a:ea typeface="Arial MT"/>
                        <a:cs typeface="Arial MT"/>
                      </a:endParaRPr>
                    </a:p>
                    <a:p>
                      <a:pPr marL="118110" marR="107315" algn="ctr">
                        <a:lnSpc>
                          <a:spcPts val="1170"/>
                        </a:lnSpc>
                        <a:spcAft>
                          <a:spcPts val="0"/>
                        </a:spcAft>
                      </a:pPr>
                      <a:r>
                        <a:rPr lang="en-US" sz="1800" dirty="0">
                          <a:effectLst/>
                          <a:latin typeface="Arial MT"/>
                          <a:ea typeface="Arial MT"/>
                          <a:cs typeface="Arial MT"/>
                        </a:rPr>
                        <a:t>133,500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15570" marR="106045" algn="ctr">
                        <a:lnSpc>
                          <a:spcPts val="1170"/>
                        </a:lnSpc>
                        <a:spcAft>
                          <a:spcPts val="0"/>
                        </a:spcAft>
                      </a:pPr>
                      <a:endParaRPr lang="en-US" sz="1800" dirty="0">
                        <a:effectLst/>
                        <a:latin typeface="Arial MT"/>
                        <a:ea typeface="Arial MT"/>
                        <a:cs typeface="Arial MT"/>
                      </a:endParaRPr>
                    </a:p>
                    <a:p>
                      <a:pPr marL="115570" marR="106045" algn="ctr">
                        <a:lnSpc>
                          <a:spcPts val="1170"/>
                        </a:lnSpc>
                        <a:spcAft>
                          <a:spcPts val="0"/>
                        </a:spcAft>
                      </a:pPr>
                      <a:r>
                        <a:rPr lang="en-US" sz="1800" dirty="0">
                          <a:effectLst/>
                          <a:latin typeface="Arial MT"/>
                          <a:ea typeface="Arial MT"/>
                          <a:cs typeface="Arial MT"/>
                        </a:rPr>
                        <a:t>155,250</a:t>
                      </a: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1086911748"/>
                  </a:ext>
                </a:extLst>
              </a:tr>
              <a:tr h="187498">
                <a:tc>
                  <a:txBody>
                    <a:bodyPr/>
                    <a:lstStyle/>
                    <a:p>
                      <a:pPr marL="1167765" marR="1149985" algn="ctr">
                        <a:lnSpc>
                          <a:spcPts val="1165"/>
                        </a:lnSpc>
                        <a:spcAft>
                          <a:spcPts val="0"/>
                        </a:spcAft>
                      </a:pPr>
                      <a:r>
                        <a:rPr lang="en-US" sz="1800" dirty="0">
                          <a:effectLst/>
                          <a:latin typeface="Arial MT"/>
                          <a:ea typeface="Arial MT"/>
                          <a:cs typeface="Arial MT"/>
                        </a:rPr>
                        <a:t>(×)</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200">
                          <a:effectLst/>
                          <a:latin typeface="Times New Roman" panose="02020603050405020304" pitchFamily="18" charset="0"/>
                          <a:ea typeface="Arial MT"/>
                          <a:cs typeface="Arial MT"/>
                        </a:rPr>
                        <a:t> </a:t>
                      </a:r>
                      <a:endParaRPr lang="en-US" sz="18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200">
                          <a:effectLst/>
                          <a:latin typeface="Times New Roman" panose="02020603050405020304" pitchFamily="18" charset="0"/>
                          <a:ea typeface="Arial MT"/>
                          <a:cs typeface="Arial MT"/>
                        </a:rPr>
                        <a:t> </a:t>
                      </a:r>
                      <a:endParaRPr lang="en-US" sz="18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200">
                          <a:effectLst/>
                          <a:latin typeface="Times New Roman" panose="02020603050405020304" pitchFamily="18" charset="0"/>
                          <a:ea typeface="Arial MT"/>
                          <a:cs typeface="Arial MT"/>
                        </a:rPr>
                        <a:t> </a:t>
                      </a:r>
                      <a:endParaRPr lang="en-US" sz="18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200">
                          <a:effectLst/>
                          <a:latin typeface="Times New Roman" panose="02020603050405020304" pitchFamily="18" charset="0"/>
                          <a:ea typeface="Arial MT"/>
                          <a:cs typeface="Arial MT"/>
                        </a:rPr>
                        <a:t> </a:t>
                      </a:r>
                      <a:endParaRPr lang="en-US" sz="18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4138962994"/>
                  </a:ext>
                </a:extLst>
              </a:tr>
              <a:tr h="374995">
                <a:tc>
                  <a:txBody>
                    <a:bodyPr/>
                    <a:lstStyle/>
                    <a:p>
                      <a:pPr marL="63500" algn="l">
                        <a:lnSpc>
                          <a:spcPts val="1245"/>
                        </a:lnSpc>
                      </a:pPr>
                      <a:r>
                        <a:rPr lang="en-US" sz="1800" dirty="0">
                          <a:effectLst/>
                          <a:latin typeface="Arial MT"/>
                          <a:ea typeface="Arial MT"/>
                          <a:cs typeface="Arial MT"/>
                        </a:rPr>
                        <a:t>Variable overhead rate</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5240" algn="ctr">
                        <a:lnSpc>
                          <a:spcPts val="1245"/>
                        </a:lnSpc>
                      </a:pPr>
                      <a:r>
                        <a:rPr lang="en-US" sz="1800" b="1">
                          <a:effectLst/>
                          <a:latin typeface="Arial MT"/>
                          <a:ea typeface="Arial MT"/>
                          <a:cs typeface="Arial MT"/>
                        </a:rPr>
                        <a:t>4</a:t>
                      </a:r>
                      <a:endParaRPr lang="en-US" sz="18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1430" algn="ctr">
                        <a:lnSpc>
                          <a:spcPts val="1245"/>
                        </a:lnSpc>
                      </a:pPr>
                      <a:r>
                        <a:rPr lang="en-US" sz="1800" b="1">
                          <a:effectLst/>
                          <a:latin typeface="Arial MT"/>
                          <a:ea typeface="Arial MT"/>
                          <a:cs typeface="Arial MT"/>
                        </a:rPr>
                        <a:t>4</a:t>
                      </a:r>
                      <a:endParaRPr lang="en-US" sz="18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9525" algn="ctr">
                        <a:lnSpc>
                          <a:spcPts val="1245"/>
                        </a:lnSpc>
                      </a:pPr>
                      <a:r>
                        <a:rPr lang="en-US" sz="1800" b="1">
                          <a:effectLst/>
                          <a:latin typeface="Arial MT"/>
                          <a:ea typeface="Arial MT"/>
                          <a:cs typeface="Arial MT"/>
                        </a:rPr>
                        <a:t>4</a:t>
                      </a:r>
                      <a:endParaRPr lang="en-US" sz="18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8255" algn="ctr">
                        <a:lnSpc>
                          <a:spcPts val="1245"/>
                        </a:lnSpc>
                      </a:pPr>
                      <a:r>
                        <a:rPr lang="en-US" sz="1800" b="1">
                          <a:effectLst/>
                          <a:latin typeface="Arial MT"/>
                          <a:ea typeface="Arial MT"/>
                          <a:cs typeface="Arial MT"/>
                        </a:rPr>
                        <a:t>4</a:t>
                      </a:r>
                      <a:endParaRPr lang="en-US" sz="18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79135197"/>
                  </a:ext>
                </a:extLst>
              </a:tr>
              <a:tr h="179685">
                <a:tc>
                  <a:txBody>
                    <a:bodyPr/>
                    <a:lstStyle/>
                    <a:p>
                      <a:pPr marL="63500" algn="l">
                        <a:lnSpc>
                          <a:spcPts val="1170"/>
                        </a:lnSpc>
                      </a:pPr>
                      <a:endParaRPr lang="en-US" sz="1800" b="1" dirty="0">
                        <a:effectLst/>
                        <a:latin typeface="Arial MT"/>
                        <a:ea typeface="Arial MT"/>
                        <a:cs typeface="Arial MT"/>
                      </a:endParaRPr>
                    </a:p>
                    <a:p>
                      <a:pPr marL="63500" algn="l">
                        <a:lnSpc>
                          <a:spcPts val="1170"/>
                        </a:lnSpc>
                      </a:pPr>
                      <a:r>
                        <a:rPr lang="en-US" sz="1800" b="1" dirty="0">
                          <a:effectLst/>
                          <a:latin typeface="Arial MT"/>
                          <a:ea typeface="Arial MT"/>
                          <a:cs typeface="Arial MT"/>
                        </a:rPr>
                        <a:t>Variable overhead cost</a:t>
                      </a:r>
                      <a:endParaRPr lang="en-US" sz="1800" dirty="0">
                        <a:effectLst/>
                        <a:latin typeface="Arial MT"/>
                        <a:ea typeface="Arial MT"/>
                        <a:cs typeface="Arial MT"/>
                      </a:endParaRP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51130" marR="137795" algn="ctr">
                        <a:lnSpc>
                          <a:spcPts val="1170"/>
                        </a:lnSpc>
                        <a:spcAft>
                          <a:spcPts val="0"/>
                        </a:spcAft>
                      </a:pPr>
                      <a:endParaRPr lang="en-US" sz="1800" b="1" dirty="0">
                        <a:effectLst/>
                        <a:latin typeface="Arial MT"/>
                        <a:ea typeface="Arial MT"/>
                        <a:cs typeface="Arial MT"/>
                      </a:endParaRPr>
                    </a:p>
                    <a:p>
                      <a:pPr marL="151130" marR="137795" algn="ctr">
                        <a:lnSpc>
                          <a:spcPts val="1170"/>
                        </a:lnSpc>
                        <a:spcAft>
                          <a:spcPts val="0"/>
                        </a:spcAft>
                      </a:pPr>
                      <a:r>
                        <a:rPr lang="en-US" sz="1800" b="1" dirty="0">
                          <a:effectLst/>
                          <a:latin typeface="Arial MT"/>
                          <a:ea typeface="Arial MT"/>
                          <a:cs typeface="Arial MT"/>
                        </a:rPr>
                        <a:t>726,000</a:t>
                      </a:r>
                      <a:endParaRPr lang="en-US" sz="18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18745" marR="106045" algn="ctr">
                        <a:lnSpc>
                          <a:spcPts val="1170"/>
                        </a:lnSpc>
                        <a:spcAft>
                          <a:spcPts val="0"/>
                        </a:spcAft>
                      </a:pPr>
                      <a:endParaRPr lang="en-US" sz="1800" b="1" dirty="0">
                        <a:effectLst/>
                        <a:latin typeface="Arial MT"/>
                        <a:ea typeface="Arial MT"/>
                        <a:cs typeface="Arial MT"/>
                      </a:endParaRPr>
                    </a:p>
                    <a:p>
                      <a:pPr marL="118745" marR="106045" algn="ctr">
                        <a:lnSpc>
                          <a:spcPts val="1170"/>
                        </a:lnSpc>
                        <a:spcAft>
                          <a:spcPts val="0"/>
                        </a:spcAft>
                      </a:pPr>
                      <a:r>
                        <a:rPr lang="en-US" sz="1800" b="1" dirty="0">
                          <a:effectLst/>
                          <a:latin typeface="Arial MT"/>
                          <a:ea typeface="Arial MT"/>
                          <a:cs typeface="Arial MT"/>
                        </a:rPr>
                        <a:t>852,000</a:t>
                      </a:r>
                      <a:endParaRPr lang="en-US" sz="18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18110" marR="107315" algn="ctr">
                        <a:lnSpc>
                          <a:spcPts val="1170"/>
                        </a:lnSpc>
                        <a:spcAft>
                          <a:spcPts val="0"/>
                        </a:spcAft>
                      </a:pPr>
                      <a:endParaRPr lang="en-US" sz="1800" b="1" dirty="0">
                        <a:effectLst/>
                        <a:latin typeface="Arial MT"/>
                        <a:ea typeface="Arial MT"/>
                        <a:cs typeface="Arial MT"/>
                      </a:endParaRPr>
                    </a:p>
                    <a:p>
                      <a:pPr marL="118110" marR="107315" algn="ctr">
                        <a:lnSpc>
                          <a:spcPts val="1170"/>
                        </a:lnSpc>
                        <a:spcAft>
                          <a:spcPts val="0"/>
                        </a:spcAft>
                      </a:pPr>
                      <a:r>
                        <a:rPr lang="en-US" sz="1800" b="1" dirty="0">
                          <a:effectLst/>
                          <a:latin typeface="Arial MT"/>
                          <a:ea typeface="Arial MT"/>
                          <a:cs typeface="Arial MT"/>
                        </a:rPr>
                        <a:t>534,000</a:t>
                      </a:r>
                      <a:endParaRPr lang="en-US" sz="18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15570" marR="106045" algn="ctr">
                        <a:lnSpc>
                          <a:spcPts val="1170"/>
                        </a:lnSpc>
                        <a:spcAft>
                          <a:spcPts val="0"/>
                        </a:spcAft>
                      </a:pPr>
                      <a:endParaRPr lang="en-US" sz="1800" b="1" dirty="0">
                        <a:effectLst/>
                        <a:latin typeface="Arial MT"/>
                        <a:ea typeface="Arial MT"/>
                        <a:cs typeface="Arial MT"/>
                      </a:endParaRPr>
                    </a:p>
                    <a:p>
                      <a:pPr marL="115570" marR="106045" algn="ctr">
                        <a:lnSpc>
                          <a:spcPts val="1170"/>
                        </a:lnSpc>
                        <a:spcAft>
                          <a:spcPts val="0"/>
                        </a:spcAft>
                      </a:pPr>
                      <a:r>
                        <a:rPr lang="en-US" sz="1800" b="1" dirty="0">
                          <a:effectLst/>
                          <a:latin typeface="Arial MT"/>
                          <a:ea typeface="Arial MT"/>
                          <a:cs typeface="Arial MT"/>
                        </a:rPr>
                        <a:t>621,000</a:t>
                      </a:r>
                      <a:endParaRPr lang="en-US" sz="18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4280778856"/>
                  </a:ext>
                </a:extLst>
              </a:tr>
              <a:tr h="187498">
                <a:tc>
                  <a:txBody>
                    <a:bodyPr/>
                    <a:lstStyle/>
                    <a:p>
                      <a:pPr marL="1168400" marR="1108710" algn="ctr">
                        <a:lnSpc>
                          <a:spcPts val="1165"/>
                        </a:lnSpc>
                        <a:spcAft>
                          <a:spcPts val="0"/>
                        </a:spcAft>
                      </a:pPr>
                      <a:r>
                        <a:rPr lang="en-US" sz="1800" dirty="0">
                          <a:effectLst/>
                          <a:latin typeface="Arial MT"/>
                          <a:ea typeface="Arial MT"/>
                          <a:cs typeface="Arial MT"/>
                        </a:rPr>
                        <a:t>(+)</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200">
                          <a:effectLst/>
                          <a:latin typeface="Times New Roman" panose="02020603050405020304" pitchFamily="18" charset="0"/>
                          <a:ea typeface="Arial MT"/>
                          <a:cs typeface="Arial MT"/>
                        </a:rPr>
                        <a:t> </a:t>
                      </a:r>
                      <a:endParaRPr lang="en-US" sz="18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200">
                          <a:effectLst/>
                          <a:latin typeface="Times New Roman" panose="02020603050405020304" pitchFamily="18" charset="0"/>
                          <a:ea typeface="Arial MT"/>
                          <a:cs typeface="Arial MT"/>
                        </a:rPr>
                        <a:t> </a:t>
                      </a:r>
                      <a:endParaRPr lang="en-US" sz="18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200">
                          <a:effectLst/>
                          <a:latin typeface="Times New Roman" panose="02020603050405020304" pitchFamily="18" charset="0"/>
                          <a:ea typeface="Arial MT"/>
                          <a:cs typeface="Arial MT"/>
                        </a:rPr>
                        <a:t> </a:t>
                      </a:r>
                      <a:endParaRPr lang="en-US" sz="18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200">
                          <a:effectLst/>
                          <a:latin typeface="Times New Roman" panose="02020603050405020304" pitchFamily="18" charset="0"/>
                          <a:ea typeface="Arial MT"/>
                          <a:cs typeface="Arial MT"/>
                        </a:rPr>
                        <a:t> </a:t>
                      </a:r>
                      <a:endParaRPr lang="en-US" sz="18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3658443064"/>
                  </a:ext>
                </a:extLst>
              </a:tr>
              <a:tr h="179543">
                <a:tc>
                  <a:txBody>
                    <a:bodyPr/>
                    <a:lstStyle/>
                    <a:p>
                      <a:pPr marL="63500" algn="l">
                        <a:lnSpc>
                          <a:spcPts val="1160"/>
                        </a:lnSpc>
                      </a:pPr>
                      <a:r>
                        <a:rPr lang="en-US" sz="1800" dirty="0">
                          <a:effectLst/>
                          <a:latin typeface="Arial MT"/>
                          <a:ea typeface="Arial MT"/>
                          <a:cs typeface="Arial MT"/>
                        </a:rPr>
                        <a:t>Fixed</a:t>
                      </a:r>
                      <a:r>
                        <a:rPr lang="en-US" sz="1800" spc="-5" dirty="0">
                          <a:effectLst/>
                          <a:latin typeface="Arial MT"/>
                          <a:ea typeface="Arial MT"/>
                          <a:cs typeface="Arial MT"/>
                        </a:rPr>
                        <a:t> </a:t>
                      </a:r>
                      <a:r>
                        <a:rPr lang="en-US" sz="1800" dirty="0">
                          <a:effectLst/>
                          <a:latin typeface="Arial MT"/>
                          <a:ea typeface="Arial MT"/>
                          <a:cs typeface="Arial MT"/>
                        </a:rPr>
                        <a:t>overhead</a:t>
                      </a:r>
                      <a:r>
                        <a:rPr lang="en-US" sz="1800" spc="5" dirty="0">
                          <a:effectLst/>
                          <a:latin typeface="Arial MT"/>
                          <a:ea typeface="Arial MT"/>
                          <a:cs typeface="Arial MT"/>
                        </a:rPr>
                        <a:t> </a:t>
                      </a:r>
                      <a:r>
                        <a:rPr lang="en-US" sz="1800" dirty="0">
                          <a:effectLst/>
                          <a:latin typeface="Arial MT"/>
                          <a:ea typeface="Arial MT"/>
                          <a:cs typeface="Arial MT"/>
                        </a:rPr>
                        <a:t>cost</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51130" marR="137795" algn="ctr">
                        <a:lnSpc>
                          <a:spcPts val="1160"/>
                        </a:lnSpc>
                        <a:spcAft>
                          <a:spcPts val="0"/>
                        </a:spcAft>
                      </a:pPr>
                      <a:r>
                        <a:rPr lang="en-US" sz="1800">
                          <a:effectLst/>
                          <a:latin typeface="Arial MT"/>
                          <a:ea typeface="Arial MT"/>
                          <a:cs typeface="Arial MT"/>
                        </a:rPr>
                        <a:t>120000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18745" marR="106045" algn="ctr">
                        <a:lnSpc>
                          <a:spcPts val="1160"/>
                        </a:lnSpc>
                        <a:spcAft>
                          <a:spcPts val="0"/>
                        </a:spcAft>
                      </a:pPr>
                      <a:r>
                        <a:rPr lang="en-US" sz="1800">
                          <a:effectLst/>
                          <a:latin typeface="Arial MT"/>
                          <a:ea typeface="Arial MT"/>
                          <a:cs typeface="Arial MT"/>
                        </a:rPr>
                        <a:t>120000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18110" marR="107315" algn="ctr">
                        <a:lnSpc>
                          <a:spcPts val="1160"/>
                        </a:lnSpc>
                        <a:spcAft>
                          <a:spcPts val="0"/>
                        </a:spcAft>
                      </a:pPr>
                      <a:r>
                        <a:rPr lang="en-US" sz="1800">
                          <a:effectLst/>
                          <a:latin typeface="Arial MT"/>
                          <a:ea typeface="Arial MT"/>
                          <a:cs typeface="Arial MT"/>
                        </a:rPr>
                        <a:t>120000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15570" marR="106045" algn="ctr">
                        <a:lnSpc>
                          <a:spcPts val="1160"/>
                        </a:lnSpc>
                        <a:spcAft>
                          <a:spcPts val="0"/>
                        </a:spcAft>
                      </a:pPr>
                      <a:r>
                        <a:rPr lang="en-US" sz="1800">
                          <a:effectLst/>
                          <a:latin typeface="Arial MT"/>
                          <a:ea typeface="Arial MT"/>
                          <a:cs typeface="Arial MT"/>
                        </a:rPr>
                        <a:t>120000</a:t>
                      </a: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93802397"/>
                  </a:ext>
                </a:extLst>
              </a:tr>
              <a:tr h="179685">
                <a:tc>
                  <a:txBody>
                    <a:bodyPr/>
                    <a:lstStyle/>
                    <a:p>
                      <a:pPr marL="63500" algn="l">
                        <a:lnSpc>
                          <a:spcPts val="1165"/>
                        </a:lnSpc>
                      </a:pPr>
                      <a:endParaRPr lang="en-US" sz="1800" b="1" dirty="0">
                        <a:effectLst/>
                        <a:latin typeface="Arial MT"/>
                        <a:ea typeface="Arial MT"/>
                        <a:cs typeface="Arial MT"/>
                      </a:endParaRPr>
                    </a:p>
                    <a:p>
                      <a:pPr marL="63500" algn="l">
                        <a:lnSpc>
                          <a:spcPts val="1165"/>
                        </a:lnSpc>
                      </a:pPr>
                      <a:r>
                        <a:rPr lang="en-US" sz="1800" b="1" dirty="0">
                          <a:effectLst/>
                          <a:latin typeface="Arial MT"/>
                          <a:ea typeface="Arial MT"/>
                          <a:cs typeface="Arial MT"/>
                        </a:rPr>
                        <a:t>Total</a:t>
                      </a:r>
                      <a:r>
                        <a:rPr lang="en-US" sz="1800" b="1" spc="-10" dirty="0">
                          <a:effectLst/>
                          <a:latin typeface="Arial MT"/>
                          <a:ea typeface="Arial MT"/>
                          <a:cs typeface="Arial MT"/>
                        </a:rPr>
                        <a:t> </a:t>
                      </a:r>
                      <a:r>
                        <a:rPr lang="en-US" sz="1800" b="1" dirty="0">
                          <a:effectLst/>
                          <a:latin typeface="Arial MT"/>
                          <a:ea typeface="Arial MT"/>
                          <a:cs typeface="Arial MT"/>
                        </a:rPr>
                        <a:t>Factory</a:t>
                      </a:r>
                      <a:r>
                        <a:rPr lang="en-US" sz="1800" b="1" spc="-10" dirty="0">
                          <a:effectLst/>
                          <a:latin typeface="Arial MT"/>
                          <a:ea typeface="Arial MT"/>
                          <a:cs typeface="Arial MT"/>
                        </a:rPr>
                        <a:t> </a:t>
                      </a:r>
                      <a:r>
                        <a:rPr lang="en-US" sz="1800" b="1" dirty="0">
                          <a:effectLst/>
                          <a:latin typeface="Arial MT"/>
                          <a:ea typeface="Arial MT"/>
                          <a:cs typeface="Arial MT"/>
                        </a:rPr>
                        <a:t>overhead</a:t>
                      </a:r>
                      <a:r>
                        <a:rPr lang="en-US" sz="1800" b="1" spc="-10" dirty="0">
                          <a:effectLst/>
                          <a:latin typeface="Arial MT"/>
                          <a:ea typeface="Arial MT"/>
                          <a:cs typeface="Arial MT"/>
                        </a:rPr>
                        <a:t> </a:t>
                      </a:r>
                      <a:r>
                        <a:rPr lang="en-US" sz="1800" b="1" dirty="0">
                          <a:effectLst/>
                          <a:latin typeface="Arial MT"/>
                          <a:ea typeface="Arial MT"/>
                          <a:cs typeface="Arial MT"/>
                        </a:rPr>
                        <a:t>cost</a:t>
                      </a:r>
                      <a:endParaRPr lang="en-US" sz="1800" dirty="0">
                        <a:effectLst/>
                        <a:latin typeface="Arial MT"/>
                        <a:ea typeface="Arial MT"/>
                        <a:cs typeface="Arial MT"/>
                      </a:endParaRP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51130" marR="137795" algn="ctr">
                        <a:lnSpc>
                          <a:spcPts val="1165"/>
                        </a:lnSpc>
                        <a:spcAft>
                          <a:spcPts val="0"/>
                        </a:spcAft>
                      </a:pPr>
                      <a:endParaRPr lang="en-US" sz="1800" b="1" dirty="0">
                        <a:effectLst/>
                        <a:latin typeface="Arial MT"/>
                        <a:ea typeface="Arial MT"/>
                        <a:cs typeface="Arial MT"/>
                      </a:endParaRPr>
                    </a:p>
                    <a:p>
                      <a:pPr marL="151130" marR="137795" algn="ctr">
                        <a:lnSpc>
                          <a:spcPts val="1165"/>
                        </a:lnSpc>
                        <a:spcAft>
                          <a:spcPts val="0"/>
                        </a:spcAft>
                      </a:pPr>
                      <a:r>
                        <a:rPr lang="en-US" sz="1800" b="1" dirty="0">
                          <a:effectLst/>
                          <a:latin typeface="Arial MT"/>
                          <a:ea typeface="Arial MT"/>
                          <a:cs typeface="Arial MT"/>
                        </a:rPr>
                        <a:t>846,000</a:t>
                      </a:r>
                      <a:endParaRPr lang="en-US" sz="18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18745" marR="106045" algn="ctr">
                        <a:lnSpc>
                          <a:spcPts val="1165"/>
                        </a:lnSpc>
                        <a:spcAft>
                          <a:spcPts val="0"/>
                        </a:spcAft>
                      </a:pPr>
                      <a:endParaRPr lang="en-US" sz="1800" b="1" dirty="0">
                        <a:effectLst/>
                        <a:latin typeface="Arial MT"/>
                        <a:ea typeface="Arial MT"/>
                        <a:cs typeface="Arial MT"/>
                      </a:endParaRPr>
                    </a:p>
                    <a:p>
                      <a:pPr marL="118745" marR="106045" algn="ctr">
                        <a:lnSpc>
                          <a:spcPts val="1165"/>
                        </a:lnSpc>
                        <a:spcAft>
                          <a:spcPts val="0"/>
                        </a:spcAft>
                      </a:pPr>
                      <a:r>
                        <a:rPr lang="en-US" sz="1800" b="1" dirty="0">
                          <a:effectLst/>
                          <a:latin typeface="Arial MT"/>
                          <a:ea typeface="Arial MT"/>
                          <a:cs typeface="Arial MT"/>
                        </a:rPr>
                        <a:t>972,000</a:t>
                      </a:r>
                      <a:endParaRPr lang="en-US" sz="18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18110" marR="107315" algn="ctr">
                        <a:lnSpc>
                          <a:spcPts val="1165"/>
                        </a:lnSpc>
                        <a:spcAft>
                          <a:spcPts val="0"/>
                        </a:spcAft>
                      </a:pPr>
                      <a:endParaRPr lang="en-US" sz="1800" b="1" dirty="0">
                        <a:effectLst/>
                        <a:latin typeface="Arial MT"/>
                        <a:ea typeface="Arial MT"/>
                        <a:cs typeface="Arial MT"/>
                      </a:endParaRPr>
                    </a:p>
                    <a:p>
                      <a:pPr marL="118110" marR="107315" algn="ctr">
                        <a:lnSpc>
                          <a:spcPts val="1165"/>
                        </a:lnSpc>
                        <a:spcAft>
                          <a:spcPts val="0"/>
                        </a:spcAft>
                      </a:pPr>
                      <a:r>
                        <a:rPr lang="en-US" sz="1800" b="1" dirty="0">
                          <a:effectLst/>
                          <a:latin typeface="Arial MT"/>
                          <a:ea typeface="Arial MT"/>
                          <a:cs typeface="Arial MT"/>
                        </a:rPr>
                        <a:t>654,000</a:t>
                      </a:r>
                      <a:endParaRPr lang="en-US" sz="18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L="115570" marR="106045" algn="ctr">
                        <a:lnSpc>
                          <a:spcPts val="1165"/>
                        </a:lnSpc>
                        <a:spcAft>
                          <a:spcPts val="0"/>
                        </a:spcAft>
                      </a:pPr>
                      <a:endParaRPr lang="en-US" sz="1800" b="1" dirty="0">
                        <a:effectLst/>
                        <a:latin typeface="Arial MT"/>
                        <a:ea typeface="Arial MT"/>
                        <a:cs typeface="Arial MT"/>
                      </a:endParaRPr>
                    </a:p>
                    <a:p>
                      <a:pPr marL="115570" marR="106045" algn="ctr">
                        <a:lnSpc>
                          <a:spcPts val="1165"/>
                        </a:lnSpc>
                        <a:spcAft>
                          <a:spcPts val="0"/>
                        </a:spcAft>
                      </a:pPr>
                      <a:r>
                        <a:rPr lang="en-US" sz="1800" b="1" dirty="0">
                          <a:effectLst/>
                          <a:latin typeface="Arial MT"/>
                          <a:ea typeface="Arial MT"/>
                          <a:cs typeface="Arial MT"/>
                        </a:rPr>
                        <a:t>741,000</a:t>
                      </a:r>
                      <a:endParaRPr lang="en-US" sz="18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2574093296"/>
                  </a:ext>
                </a:extLst>
              </a:tr>
              <a:tr h="204543">
                <a:tc>
                  <a:txBody>
                    <a:bodyPr/>
                    <a:lstStyle/>
                    <a:p>
                      <a:pPr marL="1168400" marR="1148715" algn="ctr">
                        <a:lnSpc>
                          <a:spcPts val="1280"/>
                        </a:lnSpc>
                        <a:spcAft>
                          <a:spcPts val="0"/>
                        </a:spcAft>
                      </a:pPr>
                      <a:r>
                        <a:rPr lang="en-US" sz="2000">
                          <a:effectLst/>
                          <a:latin typeface="Arial MT"/>
                          <a:ea typeface="Arial MT"/>
                          <a:cs typeface="Arial MT"/>
                        </a:rPr>
                        <a:t>(-)</a:t>
                      </a:r>
                      <a:endParaRPr lang="en-US" sz="1800">
                        <a:effectLst/>
                        <a:latin typeface="Arial MT"/>
                        <a:ea typeface="Arial MT"/>
                        <a:cs typeface="Arial MT"/>
                      </a:endParaRP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400" dirty="0">
                          <a:effectLst/>
                          <a:latin typeface="Times New Roman" panose="02020603050405020304" pitchFamily="18" charset="0"/>
                          <a:ea typeface="Arial MT"/>
                          <a:cs typeface="Arial MT"/>
                        </a:rPr>
                        <a:t> </a:t>
                      </a:r>
                      <a:endParaRPr lang="en-US" sz="18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400" dirty="0">
                          <a:effectLst/>
                          <a:latin typeface="Times New Roman" panose="02020603050405020304" pitchFamily="18" charset="0"/>
                          <a:ea typeface="Arial MT"/>
                          <a:cs typeface="Arial MT"/>
                        </a:rPr>
                        <a:t> </a:t>
                      </a:r>
                      <a:endParaRPr lang="en-US" sz="18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400" dirty="0">
                          <a:effectLst/>
                          <a:latin typeface="Times New Roman" panose="02020603050405020304" pitchFamily="18" charset="0"/>
                          <a:ea typeface="Arial MT"/>
                          <a:cs typeface="Arial MT"/>
                        </a:rPr>
                        <a:t> </a:t>
                      </a:r>
                      <a:endParaRPr lang="en-US" sz="1800" dirty="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tc>
                  <a:txBody>
                    <a:bodyPr/>
                    <a:lstStyle/>
                    <a:p>
                      <a:pPr algn="l"/>
                      <a:r>
                        <a:rPr lang="en-US" sz="1400">
                          <a:effectLst/>
                          <a:latin typeface="Times New Roman" panose="02020603050405020304" pitchFamily="18" charset="0"/>
                          <a:ea typeface="Arial MT"/>
                          <a:cs typeface="Arial MT"/>
                        </a:rPr>
                        <a:t> </a:t>
                      </a:r>
                      <a:endParaRPr lang="en-US" sz="1800">
                        <a:effectLs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3060472870"/>
                  </a:ext>
                </a:extLst>
              </a:tr>
              <a:tr h="179543">
                <a:tc>
                  <a:txBody>
                    <a:bodyPr/>
                    <a:lstStyle/>
                    <a:p>
                      <a:pPr marL="63500" algn="l">
                        <a:lnSpc>
                          <a:spcPts val="1160"/>
                        </a:lnSpc>
                      </a:pPr>
                      <a:r>
                        <a:rPr lang="en-US" sz="1800">
                          <a:effectLst/>
                          <a:latin typeface="Arial MT"/>
                          <a:ea typeface="Arial MT"/>
                          <a:cs typeface="Arial MT"/>
                        </a:rPr>
                        <a:t>Deprecations</a:t>
                      </a: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52400" marR="137795" algn="ctr">
                        <a:lnSpc>
                          <a:spcPts val="1160"/>
                        </a:lnSpc>
                        <a:spcAft>
                          <a:spcPts val="0"/>
                        </a:spcAft>
                      </a:pPr>
                      <a:r>
                        <a:rPr lang="en-US" sz="1800" dirty="0">
                          <a:effectLst/>
                          <a:latin typeface="Arial MT"/>
                          <a:ea typeface="Arial MT"/>
                          <a:cs typeface="Arial MT"/>
                        </a:rPr>
                        <a:t>(25000)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18745" marR="104775" algn="ctr">
                        <a:lnSpc>
                          <a:spcPts val="1160"/>
                        </a:lnSpc>
                        <a:spcAft>
                          <a:spcPts val="0"/>
                        </a:spcAft>
                      </a:pPr>
                      <a:r>
                        <a:rPr lang="en-US" sz="1800" dirty="0">
                          <a:effectLst/>
                          <a:latin typeface="Arial MT"/>
                          <a:ea typeface="Arial MT"/>
                          <a:cs typeface="Arial MT"/>
                        </a:rPr>
                        <a:t>(25000)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19380" marR="107315" algn="ctr">
                        <a:lnSpc>
                          <a:spcPts val="1160"/>
                        </a:lnSpc>
                        <a:spcAft>
                          <a:spcPts val="0"/>
                        </a:spcAft>
                      </a:pPr>
                      <a:r>
                        <a:rPr lang="en-US" sz="1800" dirty="0">
                          <a:effectLst/>
                          <a:latin typeface="Arial MT"/>
                          <a:ea typeface="Arial MT"/>
                          <a:cs typeface="Arial MT"/>
                        </a:rPr>
                        <a:t>(25000)</a:t>
                      </a: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L="116840" marR="106045" algn="ctr">
                        <a:lnSpc>
                          <a:spcPts val="1160"/>
                        </a:lnSpc>
                        <a:spcAft>
                          <a:spcPts val="0"/>
                        </a:spcAft>
                      </a:pPr>
                      <a:r>
                        <a:rPr lang="en-US" sz="1800">
                          <a:effectLst/>
                          <a:latin typeface="Arial MT"/>
                          <a:ea typeface="Arial MT"/>
                          <a:cs typeface="Arial MT"/>
                        </a:rPr>
                        <a:t>(25000)</a:t>
                      </a: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93134987"/>
                  </a:ext>
                </a:extLst>
              </a:tr>
              <a:tr h="406245">
                <a:tc>
                  <a:txBody>
                    <a:bodyPr/>
                    <a:lstStyle/>
                    <a:p>
                      <a:pPr marL="63500" algn="l">
                        <a:spcBef>
                          <a:spcPts val="750"/>
                        </a:spcBef>
                        <a:spcAft>
                          <a:spcPts val="0"/>
                        </a:spcAft>
                      </a:pPr>
                      <a:r>
                        <a:rPr lang="en-US" sz="1800" b="1" dirty="0">
                          <a:solidFill>
                            <a:srgbClr val="000000"/>
                          </a:solidFill>
                          <a:effectLst/>
                          <a:highlight>
                            <a:srgbClr val="FFFF00"/>
                          </a:highlight>
                          <a:latin typeface="Arial" panose="020B0604020202020204" pitchFamily="34" charset="0"/>
                          <a:ea typeface="Arial MT"/>
                          <a:cs typeface="Arial MT"/>
                        </a:rPr>
                        <a:t>Cash</a:t>
                      </a:r>
                      <a:r>
                        <a:rPr lang="en-US" sz="1800" b="1" spc="-10" dirty="0">
                          <a:solidFill>
                            <a:srgbClr val="000000"/>
                          </a:solidFill>
                          <a:effectLst/>
                          <a:highlight>
                            <a:srgbClr val="FFFF00"/>
                          </a:highlight>
                          <a:latin typeface="Arial" panose="020B0604020202020204" pitchFamily="34" charset="0"/>
                          <a:ea typeface="Arial MT"/>
                          <a:cs typeface="Arial MT"/>
                        </a:rPr>
                        <a:t> </a:t>
                      </a:r>
                      <a:r>
                        <a:rPr lang="en-US" sz="1800" b="1" dirty="0">
                          <a:solidFill>
                            <a:srgbClr val="000000"/>
                          </a:solidFill>
                          <a:effectLst/>
                          <a:highlight>
                            <a:srgbClr val="FFFF00"/>
                          </a:highlight>
                          <a:latin typeface="Arial" panose="020B0604020202020204" pitchFamily="34" charset="0"/>
                          <a:ea typeface="Arial MT"/>
                          <a:cs typeface="Arial MT"/>
                        </a:rPr>
                        <a:t>Payments</a:t>
                      </a:r>
                      <a:endParaRPr lang="en-US" sz="1800" dirty="0">
                        <a:effectLst/>
                        <a:highlight>
                          <a:srgbClr val="FFFF00"/>
                        </a:highlight>
                        <a:latin typeface="Arial MT"/>
                        <a:ea typeface="Arial MT"/>
                        <a:cs typeface="Arial MT"/>
                      </a:endParaRPr>
                    </a:p>
                  </a:txBody>
                  <a:tcPr marL="0" marR="0" marT="0" marB="0">
                    <a:lnL w="19050" cap="flat" cmpd="dbl"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marL="151130" marR="137795" algn="ctr">
                        <a:spcBef>
                          <a:spcPts val="765"/>
                        </a:spcBef>
                        <a:spcAft>
                          <a:spcPts val="0"/>
                        </a:spcAft>
                      </a:pPr>
                      <a:r>
                        <a:rPr lang="en-US" sz="1800" b="1" dirty="0">
                          <a:solidFill>
                            <a:srgbClr val="000000"/>
                          </a:solidFill>
                          <a:effectLst/>
                          <a:highlight>
                            <a:srgbClr val="FFFF00"/>
                          </a:highlight>
                          <a:latin typeface="Arial MT"/>
                          <a:ea typeface="Arial MT"/>
                          <a:cs typeface="Arial MT"/>
                        </a:rPr>
                        <a:t>821,000</a:t>
                      </a:r>
                      <a:endParaRPr lang="en-US" sz="1800" dirty="0">
                        <a:effectLst/>
                        <a:highlight>
                          <a:srgbClr val="FFFF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marL="118745" marR="106045" algn="ctr">
                        <a:spcBef>
                          <a:spcPts val="765"/>
                        </a:spcBef>
                        <a:spcAft>
                          <a:spcPts val="0"/>
                        </a:spcAft>
                      </a:pPr>
                      <a:r>
                        <a:rPr lang="en-US" sz="1800" b="1" dirty="0">
                          <a:solidFill>
                            <a:srgbClr val="000000"/>
                          </a:solidFill>
                          <a:effectLst/>
                          <a:highlight>
                            <a:srgbClr val="FFFF00"/>
                          </a:highlight>
                          <a:latin typeface="Arial MT"/>
                          <a:ea typeface="Arial MT"/>
                          <a:cs typeface="Arial MT"/>
                        </a:rPr>
                        <a:t>947,000</a:t>
                      </a:r>
                      <a:endParaRPr lang="en-US" sz="1800" dirty="0">
                        <a:effectLst/>
                        <a:highlight>
                          <a:srgbClr val="FFFF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marL="118110" marR="107315" algn="ctr">
                        <a:spcBef>
                          <a:spcPts val="765"/>
                        </a:spcBef>
                        <a:spcAft>
                          <a:spcPts val="0"/>
                        </a:spcAft>
                      </a:pPr>
                      <a:r>
                        <a:rPr lang="en-US" sz="1800" b="1" dirty="0">
                          <a:solidFill>
                            <a:srgbClr val="000000"/>
                          </a:solidFill>
                          <a:effectLst/>
                          <a:highlight>
                            <a:srgbClr val="FFFF00"/>
                          </a:highlight>
                          <a:latin typeface="Arial MT"/>
                          <a:ea typeface="Arial MT"/>
                          <a:cs typeface="Arial MT"/>
                        </a:rPr>
                        <a:t>629,000</a:t>
                      </a:r>
                      <a:endParaRPr lang="en-US" sz="1800" dirty="0">
                        <a:effectLst/>
                        <a:highlight>
                          <a:srgbClr val="FFFF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marL="115570" marR="106045" algn="ctr">
                        <a:spcBef>
                          <a:spcPts val="765"/>
                        </a:spcBef>
                        <a:spcAft>
                          <a:spcPts val="0"/>
                        </a:spcAft>
                      </a:pPr>
                      <a:r>
                        <a:rPr lang="en-US" sz="1800" b="1" dirty="0">
                          <a:solidFill>
                            <a:srgbClr val="000000"/>
                          </a:solidFill>
                          <a:effectLst/>
                          <a:highlight>
                            <a:srgbClr val="FFFF00"/>
                          </a:highlight>
                          <a:latin typeface="Arial MT"/>
                          <a:ea typeface="Arial MT"/>
                          <a:cs typeface="Arial MT"/>
                        </a:rPr>
                        <a:t>716,000</a:t>
                      </a:r>
                      <a:endParaRPr lang="en-US" sz="1800" dirty="0">
                        <a:effectLst/>
                        <a:highlight>
                          <a:srgbClr val="FFFF00"/>
                        </a:highlight>
                        <a:latin typeface="Arial MT"/>
                        <a:ea typeface="Arial MT"/>
                        <a:cs typeface="Arial MT"/>
                      </a:endParaRPr>
                    </a:p>
                  </a:txBody>
                  <a:tcPr marL="0" marR="0" marT="0" marB="0">
                    <a:lnL w="28575"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4228511580"/>
                  </a:ext>
                </a:extLst>
              </a:tr>
            </a:tbl>
          </a:graphicData>
        </a:graphic>
      </p:graphicFrame>
      <p:sp>
        <p:nvSpPr>
          <p:cNvPr id="16" name="TextBox 15">
            <a:extLst>
              <a:ext uri="{FF2B5EF4-FFF2-40B4-BE49-F238E27FC236}">
                <a16:creationId xmlns:a16="http://schemas.microsoft.com/office/drawing/2014/main" id="{9FDF3EFA-7354-FEAC-C073-5549558F796D}"/>
              </a:ext>
            </a:extLst>
          </p:cNvPr>
          <p:cNvSpPr txBox="1"/>
          <p:nvPr/>
        </p:nvSpPr>
        <p:spPr>
          <a:xfrm>
            <a:off x="286790" y="3440668"/>
            <a:ext cx="4580312" cy="369332"/>
          </a:xfrm>
          <a:prstGeom prst="rect">
            <a:avLst/>
          </a:prstGeom>
          <a:noFill/>
        </p:spPr>
        <p:txBody>
          <a:bodyPr wrap="square">
            <a:spAutoFit/>
          </a:bodyPr>
          <a:lstStyle/>
          <a:p>
            <a:r>
              <a:rPr lang="en-US" sz="1800" b="1" dirty="0">
                <a:effectLst/>
                <a:latin typeface="Arial" panose="020B0604020202020204" pitchFamily="34" charset="0"/>
                <a:ea typeface="Arial MT"/>
                <a:cs typeface="Arial MT"/>
              </a:rPr>
              <a:t>Factory</a:t>
            </a:r>
            <a:r>
              <a:rPr lang="en-US" sz="1800" b="1" spc="-25" dirty="0">
                <a:effectLst/>
                <a:latin typeface="Arial" panose="020B0604020202020204" pitchFamily="34" charset="0"/>
                <a:ea typeface="Arial MT"/>
                <a:cs typeface="Arial MT"/>
              </a:rPr>
              <a:t> </a:t>
            </a:r>
            <a:r>
              <a:rPr lang="en-US" sz="1800" b="1" dirty="0">
                <a:effectLst/>
                <a:latin typeface="Arial" panose="020B0604020202020204" pitchFamily="34" charset="0"/>
                <a:ea typeface="Arial MT"/>
                <a:cs typeface="Arial MT"/>
              </a:rPr>
              <a:t>overhead budget:</a:t>
            </a:r>
            <a:endParaRPr lang="en-US" dirty="0"/>
          </a:p>
        </p:txBody>
      </p:sp>
      <p:sp>
        <p:nvSpPr>
          <p:cNvPr id="22" name="TextBox 21">
            <a:extLst>
              <a:ext uri="{FF2B5EF4-FFF2-40B4-BE49-F238E27FC236}">
                <a16:creationId xmlns:a16="http://schemas.microsoft.com/office/drawing/2014/main" id="{8B60AD98-1B88-50AE-A3DB-8080C64B5119}"/>
              </a:ext>
            </a:extLst>
          </p:cNvPr>
          <p:cNvSpPr txBox="1"/>
          <p:nvPr/>
        </p:nvSpPr>
        <p:spPr>
          <a:xfrm>
            <a:off x="296488" y="773668"/>
            <a:ext cx="4580312" cy="369332"/>
          </a:xfrm>
          <a:prstGeom prst="rect">
            <a:avLst/>
          </a:prstGeom>
          <a:noFill/>
        </p:spPr>
        <p:txBody>
          <a:bodyPr wrap="square">
            <a:spAutoFit/>
          </a:bodyPr>
          <a:lstStyle/>
          <a:p>
            <a:r>
              <a:rPr lang="en-US" sz="1800" b="1" dirty="0">
                <a:effectLst/>
                <a:latin typeface="Arial" panose="020B0604020202020204" pitchFamily="34" charset="0"/>
                <a:ea typeface="Arial MT"/>
                <a:cs typeface="Arial MT"/>
              </a:rPr>
              <a:t>Direct labor</a:t>
            </a:r>
            <a:r>
              <a:rPr lang="en-US" sz="1800" b="1" spc="5" dirty="0">
                <a:effectLst/>
                <a:latin typeface="Arial" panose="020B0604020202020204" pitchFamily="34" charset="0"/>
                <a:ea typeface="Arial MT"/>
                <a:cs typeface="Arial MT"/>
              </a:rPr>
              <a:t> </a:t>
            </a:r>
            <a:r>
              <a:rPr lang="en-US" sz="1800" b="1" dirty="0">
                <a:effectLst/>
                <a:latin typeface="Arial" panose="020B0604020202020204" pitchFamily="34" charset="0"/>
                <a:ea typeface="Arial MT"/>
                <a:cs typeface="Arial MT"/>
              </a:rPr>
              <a:t>budget</a:t>
            </a:r>
            <a:endParaRPr lang="en-US" dirty="0"/>
          </a:p>
        </p:txBody>
      </p:sp>
    </p:spTree>
    <p:extLst>
      <p:ext uri="{BB962C8B-B14F-4D97-AF65-F5344CB8AC3E}">
        <p14:creationId xmlns:p14="http://schemas.microsoft.com/office/powerpoint/2010/main" val="17270107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C2179D8-2E31-29C0-CDC5-28D45F726BF4}"/>
              </a:ext>
            </a:extLst>
          </p:cNvPr>
          <p:cNvPicPr>
            <a:picLocks noChangeAspect="1"/>
          </p:cNvPicPr>
          <p:nvPr/>
        </p:nvPicPr>
        <p:blipFill>
          <a:blip r:embed="rId3"/>
          <a:stretch>
            <a:fillRect/>
          </a:stretch>
        </p:blipFill>
        <p:spPr>
          <a:xfrm>
            <a:off x="0" y="6844"/>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29</a:t>
            </a:fld>
            <a:endParaRPr lang="en-US" dirty="0"/>
          </a:p>
        </p:txBody>
      </p:sp>
      <p:sp>
        <p:nvSpPr>
          <p:cNvPr id="7" name="LOBL"/>
          <p:cNvSpPr>
            <a:spLocks noGrp="1"/>
          </p:cNvSpPr>
          <p:nvPr>
            <p:ph sz="quarter" idx="4294967295"/>
          </p:nvPr>
        </p:nvSpPr>
        <p:spPr>
          <a:xfrm>
            <a:off x="314093" y="1828800"/>
            <a:ext cx="8534400" cy="4213304"/>
          </a:xfrm>
          <a:prstGeom prst="rect">
            <a:avLst/>
          </a:prstGeom>
        </p:spPr>
        <p:txBody>
          <a:bodyPr/>
          <a:lstStyle/>
          <a:p>
            <a:pPr marL="0" lvl="1" indent="0">
              <a:lnSpc>
                <a:spcPct val="100000"/>
              </a:lnSpc>
              <a:spcBef>
                <a:spcPts val="1200"/>
              </a:spcBef>
              <a:buClr>
                <a:srgbClr val="800000"/>
              </a:buClr>
              <a:buSzPct val="100000"/>
              <a:buNone/>
            </a:pPr>
            <a:r>
              <a:rPr lang="en-US" altLang="en-US" sz="3400" b="1" dirty="0">
                <a:solidFill>
                  <a:srgbClr val="990000"/>
                </a:solidFill>
                <a:latin typeface="Calibri" panose="020F0502020204030204" pitchFamily="34" charset="0"/>
                <a:ea typeface="Calibri" panose="020F0502020204030204" pitchFamily="34" charset="0"/>
                <a:cs typeface="Calibri" panose="020F0502020204030204" pitchFamily="34" charset="0"/>
              </a:rPr>
              <a:t>Cash Budget</a:t>
            </a:r>
          </a:p>
          <a:p>
            <a:pPr marL="574675" lvl="1" indent="-346075">
              <a:lnSpc>
                <a:spcPct val="100000"/>
              </a:lnSpc>
              <a:spcBef>
                <a:spcPts val="1200"/>
              </a:spcBef>
              <a:buClr>
                <a:srgbClr val="800000"/>
              </a:buClr>
              <a:buSzPct val="100000"/>
            </a:pPr>
            <a:r>
              <a:rPr lang="en-US" altLang="en-US" sz="2500" dirty="0">
                <a:latin typeface="Calibri" panose="020F0502020204030204" pitchFamily="34" charset="0"/>
                <a:ea typeface="Calibri" panose="020F0502020204030204" pitchFamily="34" charset="0"/>
                <a:cs typeface="Calibri" panose="020F0502020204030204" pitchFamily="34" charset="0"/>
              </a:rPr>
              <a:t>Shows anticipated cash flows.</a:t>
            </a:r>
          </a:p>
          <a:p>
            <a:pPr marL="574675" lvl="1" indent="-346075">
              <a:lnSpc>
                <a:spcPct val="100000"/>
              </a:lnSpc>
              <a:spcBef>
                <a:spcPts val="900"/>
              </a:spcBef>
              <a:buClr>
                <a:srgbClr val="800000"/>
              </a:buClr>
              <a:buSzPct val="100000"/>
            </a:pPr>
            <a:r>
              <a:rPr lang="en-GB" altLang="en-US" sz="2500" dirty="0">
                <a:latin typeface="Calibri" panose="020F0502020204030204" pitchFamily="34" charset="0"/>
                <a:ea typeface="Calibri" panose="020F0502020204030204" pitchFamily="34" charset="0"/>
                <a:cs typeface="Calibri" panose="020F0502020204030204" pitchFamily="34" charset="0"/>
              </a:rPr>
              <a:t>Often considered to be the most important output in preparing financial budgets.</a:t>
            </a:r>
            <a:endParaRPr lang="en-US" altLang="en-US" sz="2500" dirty="0">
              <a:latin typeface="Calibri" panose="020F0502020204030204" pitchFamily="34" charset="0"/>
              <a:ea typeface="Calibri" panose="020F0502020204030204" pitchFamily="34" charset="0"/>
              <a:cs typeface="Calibri" panose="020F0502020204030204" pitchFamily="34" charset="0"/>
            </a:endParaRPr>
          </a:p>
          <a:p>
            <a:pPr marL="574675" lvl="1" indent="-346075">
              <a:lnSpc>
                <a:spcPct val="100000"/>
              </a:lnSpc>
              <a:spcBef>
                <a:spcPts val="900"/>
              </a:spcBef>
              <a:buClr>
                <a:srgbClr val="800000"/>
              </a:buClr>
              <a:buSzPct val="100000"/>
            </a:pPr>
            <a:r>
              <a:rPr lang="en-US" altLang="en-US" sz="2500" dirty="0">
                <a:latin typeface="Calibri" panose="020F0502020204030204" pitchFamily="34" charset="0"/>
                <a:ea typeface="Calibri" panose="020F0502020204030204" pitchFamily="34" charset="0"/>
                <a:cs typeface="Calibri" panose="020F0502020204030204" pitchFamily="34" charset="0"/>
              </a:rPr>
              <a:t>Contains three sections:</a:t>
            </a:r>
          </a:p>
          <a:p>
            <a:pPr lvl="2" indent="-339725">
              <a:lnSpc>
                <a:spcPct val="100000"/>
              </a:lnSpc>
              <a:spcBef>
                <a:spcPts val="1200"/>
              </a:spcBef>
              <a:buClr>
                <a:srgbClr val="800000"/>
              </a:buClr>
              <a:buSzPct val="80000"/>
              <a:buFont typeface="Wingdings" panose="05000000000000000000" pitchFamily="2" charset="2"/>
              <a:buChar char="§"/>
            </a:pPr>
            <a:r>
              <a:rPr lang="en-US" altLang="en-US" sz="2500" dirty="0">
                <a:latin typeface="Calibri" panose="020F0502020204030204" pitchFamily="34" charset="0"/>
                <a:ea typeface="Calibri" panose="020F0502020204030204" pitchFamily="34" charset="0"/>
                <a:cs typeface="Calibri" panose="020F0502020204030204" pitchFamily="34" charset="0"/>
              </a:rPr>
              <a:t>Cash Receipts</a:t>
            </a:r>
          </a:p>
          <a:p>
            <a:pPr lvl="2" indent="-339725">
              <a:lnSpc>
                <a:spcPct val="100000"/>
              </a:lnSpc>
              <a:spcBef>
                <a:spcPts val="600"/>
              </a:spcBef>
              <a:buClr>
                <a:srgbClr val="800000"/>
              </a:buClr>
              <a:buSzPct val="80000"/>
              <a:buFont typeface="Wingdings" panose="05000000000000000000" pitchFamily="2" charset="2"/>
              <a:buChar char="§"/>
            </a:pPr>
            <a:r>
              <a:rPr lang="en-US" altLang="en-US" sz="2500" dirty="0">
                <a:latin typeface="Calibri" panose="020F0502020204030204" pitchFamily="34" charset="0"/>
                <a:ea typeface="Calibri" panose="020F0502020204030204" pitchFamily="34" charset="0"/>
                <a:cs typeface="Calibri" panose="020F0502020204030204" pitchFamily="34" charset="0"/>
              </a:rPr>
              <a:t>Cash Disbursements</a:t>
            </a:r>
          </a:p>
          <a:p>
            <a:pPr lvl="2" indent="-339725">
              <a:lnSpc>
                <a:spcPct val="100000"/>
              </a:lnSpc>
              <a:spcBef>
                <a:spcPts val="600"/>
              </a:spcBef>
              <a:buClr>
                <a:srgbClr val="800000"/>
              </a:buClr>
              <a:buSzPct val="80000"/>
              <a:buFont typeface="Wingdings" panose="05000000000000000000" pitchFamily="2" charset="2"/>
              <a:buChar char="§"/>
            </a:pPr>
            <a:r>
              <a:rPr lang="en-US" altLang="en-US" sz="2500" dirty="0">
                <a:latin typeface="Calibri" panose="020F0502020204030204" pitchFamily="34" charset="0"/>
                <a:ea typeface="Calibri" panose="020F0502020204030204" pitchFamily="34" charset="0"/>
                <a:cs typeface="Calibri" panose="020F0502020204030204" pitchFamily="34" charset="0"/>
              </a:rPr>
              <a:t>Financing</a:t>
            </a:r>
          </a:p>
          <a:p>
            <a:pPr marL="574675" lvl="1" indent="-346075">
              <a:lnSpc>
                <a:spcPct val="100000"/>
              </a:lnSpc>
              <a:spcBef>
                <a:spcPts val="900"/>
              </a:spcBef>
              <a:buClr>
                <a:srgbClr val="800000"/>
              </a:buClr>
              <a:buSzPct val="100000"/>
            </a:pPr>
            <a:r>
              <a:rPr lang="en-US" altLang="en-US" sz="2500" dirty="0">
                <a:latin typeface="Calibri" panose="020F0502020204030204" pitchFamily="34" charset="0"/>
                <a:ea typeface="Calibri" panose="020F0502020204030204" pitchFamily="34" charset="0"/>
                <a:cs typeface="Calibri" panose="020F0502020204030204" pitchFamily="34" charset="0"/>
              </a:rPr>
              <a:t>Shows beginning and ending cash balances.</a:t>
            </a:r>
          </a:p>
        </p:txBody>
      </p:sp>
      <p:sp>
        <p:nvSpPr>
          <p:cNvPr id="9" name="Title 2"/>
          <p:cNvSpPr>
            <a:spLocks noGrp="1"/>
          </p:cNvSpPr>
          <p:nvPr>
            <p:ph type="title"/>
          </p:nvPr>
        </p:nvSpPr>
        <p:spPr>
          <a:xfrm>
            <a:off x="304800" y="762001"/>
            <a:ext cx="8534400" cy="646331"/>
          </a:xfrm>
        </p:spPr>
        <p:txBody>
          <a:bodyPr>
            <a:spAutoFit/>
          </a:bodyPr>
          <a:lstStyle/>
          <a:p>
            <a:pPr algn="ctr"/>
            <a:r>
              <a:rPr lang="en-GB" b="1" dirty="0">
                <a:ea typeface="Source Sans Pro" charset="0"/>
              </a:rPr>
              <a:t>Cash Budget</a:t>
            </a:r>
          </a:p>
        </p:txBody>
      </p:sp>
    </p:spTree>
    <p:extLst>
      <p:ext uri="{BB962C8B-B14F-4D97-AF65-F5344CB8AC3E}">
        <p14:creationId xmlns:p14="http://schemas.microsoft.com/office/powerpoint/2010/main" val="641340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A7EBCF6-4727-F434-0E91-AF96B747F168}"/>
              </a:ext>
            </a:extLst>
          </p:cNvPr>
          <p:cNvPicPr>
            <a:picLocks noChangeAspect="1"/>
          </p:cNvPicPr>
          <p:nvPr/>
        </p:nvPicPr>
        <p:blipFill>
          <a:blip r:embed="rId3"/>
          <a:stretch>
            <a:fillRect/>
          </a:stretch>
        </p:blipFill>
        <p:spPr>
          <a:xfrm>
            <a:off x="0" y="6844"/>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30</a:t>
            </a:fld>
            <a:endParaRPr lang="en-US" dirty="0"/>
          </a:p>
        </p:txBody>
      </p:sp>
      <p:sp>
        <p:nvSpPr>
          <p:cNvPr id="9" name="Title 2"/>
          <p:cNvSpPr>
            <a:spLocks noGrp="1"/>
          </p:cNvSpPr>
          <p:nvPr>
            <p:ph type="title"/>
          </p:nvPr>
        </p:nvSpPr>
        <p:spPr>
          <a:xfrm>
            <a:off x="299258" y="1026486"/>
            <a:ext cx="8534400" cy="646331"/>
          </a:xfrm>
        </p:spPr>
        <p:txBody>
          <a:bodyPr>
            <a:spAutoFit/>
          </a:bodyPr>
          <a:lstStyle/>
          <a:p>
            <a:r>
              <a:rPr lang="en-US" b="1" dirty="0">
                <a:ea typeface="Source Sans Pro" charset="0"/>
              </a:rPr>
              <a:t>Cash Budget</a:t>
            </a:r>
          </a:p>
        </p:txBody>
      </p:sp>
      <p:cxnSp>
        <p:nvCxnSpPr>
          <p:cNvPr id="3" name="Straight Connector 2"/>
          <p:cNvCxnSpPr/>
          <p:nvPr/>
        </p:nvCxnSpPr>
        <p:spPr>
          <a:xfrm>
            <a:off x="6629400" y="5967306"/>
            <a:ext cx="2286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12" name="Picture 8"/>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04800" y="1955392"/>
            <a:ext cx="8534400" cy="3835808"/>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4315241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8515A54-FFBD-E664-E94A-B939E45D254F}"/>
              </a:ext>
            </a:extLst>
          </p:cNvPr>
          <p:cNvPicPr>
            <a:picLocks noChangeAspect="1"/>
          </p:cNvPicPr>
          <p:nvPr/>
        </p:nvPicPr>
        <p:blipFill>
          <a:blip r:embed="rId3"/>
          <a:stretch>
            <a:fillRect/>
          </a:stretch>
        </p:blipFill>
        <p:spPr>
          <a:xfrm>
            <a:off x="0" y="6844"/>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31</a:t>
            </a:fld>
            <a:endParaRPr lang="en-US" dirty="0"/>
          </a:p>
        </p:txBody>
      </p:sp>
      <p:sp>
        <p:nvSpPr>
          <p:cNvPr id="7" name="LOBL"/>
          <p:cNvSpPr>
            <a:spLocks noGrp="1"/>
          </p:cNvSpPr>
          <p:nvPr>
            <p:ph sz="quarter" idx="4294967295"/>
          </p:nvPr>
        </p:nvSpPr>
        <p:spPr>
          <a:xfrm>
            <a:off x="314093" y="1447800"/>
            <a:ext cx="8534400" cy="4800600"/>
          </a:xfrm>
          <a:prstGeom prst="rect">
            <a:avLst/>
          </a:prstGeom>
        </p:spPr>
        <p:txBody>
          <a:bodyPr/>
          <a:lstStyle/>
          <a:p>
            <a:pPr marL="574675" lvl="1" indent="-346075">
              <a:lnSpc>
                <a:spcPct val="114000"/>
              </a:lnSpc>
              <a:spcBef>
                <a:spcPts val="600"/>
              </a:spcBef>
              <a:buClr>
                <a:srgbClr val="800000"/>
              </a:buClr>
              <a:buSzPct val="100000"/>
            </a:pPr>
            <a:r>
              <a:rPr lang="en-US" altLang="en-US" sz="2100" b="1" dirty="0"/>
              <a:t>Cash Receipts Section</a:t>
            </a:r>
          </a:p>
          <a:p>
            <a:pPr lvl="2" indent="-339725">
              <a:lnSpc>
                <a:spcPct val="114000"/>
              </a:lnSpc>
              <a:spcBef>
                <a:spcPts val="600"/>
              </a:spcBef>
              <a:buClr>
                <a:srgbClr val="800000"/>
              </a:buClr>
              <a:buSzPct val="80000"/>
              <a:buFont typeface="Wingdings" panose="05000000000000000000" pitchFamily="2" charset="2"/>
              <a:buChar char="§"/>
            </a:pPr>
            <a:r>
              <a:rPr lang="en-GB" altLang="en-US" sz="2100" dirty="0"/>
              <a:t>Expected receipts from the principal sources of revenue.</a:t>
            </a:r>
            <a:endParaRPr lang="en-US" altLang="en-US" sz="2100" dirty="0"/>
          </a:p>
          <a:p>
            <a:pPr lvl="2" indent="-339725">
              <a:lnSpc>
                <a:spcPct val="114000"/>
              </a:lnSpc>
              <a:spcBef>
                <a:spcPts val="600"/>
              </a:spcBef>
              <a:buClr>
                <a:srgbClr val="800000"/>
              </a:buClr>
              <a:buSzPct val="80000"/>
              <a:buFont typeface="Wingdings" panose="05000000000000000000" pitchFamily="2" charset="2"/>
              <a:buChar char="§"/>
            </a:pPr>
            <a:r>
              <a:rPr lang="en-GB" altLang="en-US" sz="2100" dirty="0"/>
              <a:t>Expected interest and dividends receipts, proceeds from planned sales of investments, plant assets, and the company’s share capital.</a:t>
            </a:r>
          </a:p>
          <a:p>
            <a:pPr marL="574675" lvl="1" indent="-346075">
              <a:lnSpc>
                <a:spcPct val="114000"/>
              </a:lnSpc>
              <a:spcBef>
                <a:spcPts val="600"/>
              </a:spcBef>
              <a:buClr>
                <a:srgbClr val="800000"/>
              </a:buClr>
              <a:buSzPct val="100000"/>
            </a:pPr>
            <a:r>
              <a:rPr lang="en-US" altLang="en-US" sz="2100" b="1" dirty="0"/>
              <a:t>Cash Disbursements Section	</a:t>
            </a:r>
          </a:p>
          <a:p>
            <a:pPr lvl="2" indent="-339725">
              <a:lnSpc>
                <a:spcPct val="114000"/>
              </a:lnSpc>
              <a:spcBef>
                <a:spcPts val="600"/>
              </a:spcBef>
              <a:buClr>
                <a:srgbClr val="800000"/>
              </a:buClr>
              <a:buSzPct val="80000"/>
              <a:buFont typeface="Wingdings" panose="05000000000000000000" pitchFamily="2" charset="2"/>
              <a:buChar char="§"/>
            </a:pPr>
            <a:r>
              <a:rPr lang="en-GB" altLang="en-US" sz="2100" dirty="0"/>
              <a:t>Expected cash payments for direct materials, direct </a:t>
            </a:r>
            <a:r>
              <a:rPr lang="en-GB" altLang="en-US" sz="2100" dirty="0" err="1"/>
              <a:t>labor</a:t>
            </a:r>
            <a:r>
              <a:rPr lang="en-GB" altLang="en-US" sz="2100" dirty="0"/>
              <a:t>, manufacturing overhead, and selling and administrative expense</a:t>
            </a:r>
            <a:r>
              <a:rPr lang="en-US" altLang="en-US" sz="2100" dirty="0"/>
              <a:t>	</a:t>
            </a:r>
          </a:p>
          <a:p>
            <a:pPr marL="574675" lvl="1" indent="-346075">
              <a:lnSpc>
                <a:spcPct val="114000"/>
              </a:lnSpc>
              <a:spcBef>
                <a:spcPts val="1200"/>
              </a:spcBef>
              <a:buClr>
                <a:srgbClr val="800000"/>
              </a:buClr>
              <a:buSzPct val="100000"/>
            </a:pPr>
            <a:r>
              <a:rPr lang="en-US" altLang="en-US" sz="2100" b="1" dirty="0"/>
              <a:t>Financing Section</a:t>
            </a:r>
            <a:r>
              <a:rPr lang="en-US" altLang="en-US" sz="2100" dirty="0"/>
              <a:t>	</a:t>
            </a:r>
          </a:p>
          <a:p>
            <a:pPr lvl="2" indent="-339725">
              <a:lnSpc>
                <a:spcPct val="114000"/>
              </a:lnSpc>
              <a:spcBef>
                <a:spcPts val="600"/>
              </a:spcBef>
              <a:buClr>
                <a:srgbClr val="800000"/>
              </a:buClr>
              <a:buSzPct val="80000"/>
              <a:buFont typeface="Wingdings" panose="05000000000000000000" pitchFamily="2" charset="2"/>
              <a:buChar char="§"/>
            </a:pPr>
            <a:r>
              <a:rPr lang="en-GB" altLang="en-US" sz="2100" dirty="0"/>
              <a:t>Expected borrowings and repayments of borrowed funds plus interest.</a:t>
            </a:r>
            <a:endParaRPr lang="en-US" altLang="en-US" sz="2100" dirty="0"/>
          </a:p>
        </p:txBody>
      </p:sp>
      <p:sp>
        <p:nvSpPr>
          <p:cNvPr id="9" name="Title 2"/>
          <p:cNvSpPr>
            <a:spLocks noGrp="1"/>
          </p:cNvSpPr>
          <p:nvPr>
            <p:ph type="title"/>
          </p:nvPr>
        </p:nvSpPr>
        <p:spPr>
          <a:xfrm>
            <a:off x="304800" y="762001"/>
            <a:ext cx="8534400" cy="646331"/>
          </a:xfrm>
        </p:spPr>
        <p:txBody>
          <a:bodyPr>
            <a:spAutoFit/>
          </a:bodyPr>
          <a:lstStyle/>
          <a:p>
            <a:r>
              <a:rPr lang="en-US" b="1" dirty="0">
                <a:ea typeface="Source Sans Pro" charset="0"/>
              </a:rPr>
              <a:t>Cash Budget</a:t>
            </a:r>
          </a:p>
        </p:txBody>
      </p:sp>
    </p:spTree>
    <p:extLst>
      <p:ext uri="{BB962C8B-B14F-4D97-AF65-F5344CB8AC3E}">
        <p14:creationId xmlns:p14="http://schemas.microsoft.com/office/powerpoint/2010/main" val="31416060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A2DDEEA-C57E-407C-BC90-9860FF7D99EC}"/>
              </a:ext>
            </a:extLst>
          </p:cNvPr>
          <p:cNvPicPr>
            <a:picLocks noChangeAspect="1"/>
          </p:cNvPicPr>
          <p:nvPr/>
        </p:nvPicPr>
        <p:blipFill>
          <a:blip r:embed="rId3"/>
          <a:stretch>
            <a:fillRect/>
          </a:stretch>
        </p:blipFill>
        <p:spPr>
          <a:xfrm>
            <a:off x="0" y="6844"/>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32</a:t>
            </a:fld>
            <a:endParaRPr lang="en-US" dirty="0"/>
          </a:p>
        </p:txBody>
      </p:sp>
      <p:sp>
        <p:nvSpPr>
          <p:cNvPr id="7" name="LOBL"/>
          <p:cNvSpPr>
            <a:spLocks noGrp="1"/>
          </p:cNvSpPr>
          <p:nvPr>
            <p:ph sz="quarter" idx="4294967295"/>
          </p:nvPr>
        </p:nvSpPr>
        <p:spPr>
          <a:xfrm>
            <a:off x="314093" y="1447800"/>
            <a:ext cx="8534400" cy="4648200"/>
          </a:xfrm>
          <a:prstGeom prst="rect">
            <a:avLst/>
          </a:prstGeom>
        </p:spPr>
        <p:txBody>
          <a:bodyPr/>
          <a:lstStyle/>
          <a:p>
            <a:pPr marL="574675" lvl="1" indent="-346075">
              <a:lnSpc>
                <a:spcPct val="114000"/>
              </a:lnSpc>
              <a:spcBef>
                <a:spcPts val="600"/>
              </a:spcBef>
              <a:buClr>
                <a:srgbClr val="800000"/>
              </a:buClr>
              <a:buSzPct val="100000"/>
            </a:pPr>
            <a:r>
              <a:rPr lang="en-US" altLang="en-US" dirty="0">
                <a:latin typeface="Liberation Sans" panose="020B0604020202020204" pitchFamily="34" charset="0"/>
              </a:rPr>
              <a:t>Must prepare in sequence.</a:t>
            </a:r>
          </a:p>
          <a:p>
            <a:pPr marL="574675" lvl="1" indent="-346075">
              <a:lnSpc>
                <a:spcPct val="114000"/>
              </a:lnSpc>
              <a:spcBef>
                <a:spcPts val="600"/>
              </a:spcBef>
              <a:buClr>
                <a:srgbClr val="800000"/>
              </a:buClr>
              <a:buSzPct val="100000"/>
            </a:pPr>
            <a:r>
              <a:rPr lang="en-US" altLang="en-US" dirty="0">
                <a:latin typeface="Liberation Sans" panose="020B0604020202020204" pitchFamily="34" charset="0"/>
              </a:rPr>
              <a:t>Ending cash balance of one period is beginning cash balance for next.</a:t>
            </a:r>
          </a:p>
          <a:p>
            <a:pPr marL="574675" lvl="1" indent="-346075">
              <a:lnSpc>
                <a:spcPct val="114000"/>
              </a:lnSpc>
              <a:spcBef>
                <a:spcPts val="600"/>
              </a:spcBef>
              <a:buClr>
                <a:srgbClr val="800000"/>
              </a:buClr>
              <a:buSzPct val="100000"/>
            </a:pPr>
            <a:r>
              <a:rPr lang="en-US" altLang="en-US" dirty="0">
                <a:latin typeface="Liberation Sans" panose="020B0604020202020204" pitchFamily="34" charset="0"/>
              </a:rPr>
              <a:t>Data obtained from other budgets and from management.</a:t>
            </a:r>
          </a:p>
          <a:p>
            <a:pPr marL="574675" lvl="1" indent="-346075">
              <a:lnSpc>
                <a:spcPct val="114000"/>
              </a:lnSpc>
              <a:spcBef>
                <a:spcPts val="600"/>
              </a:spcBef>
              <a:buClr>
                <a:srgbClr val="800000"/>
              </a:buClr>
              <a:buSzPct val="100000"/>
            </a:pPr>
            <a:r>
              <a:rPr lang="en-US" altLang="en-US" dirty="0">
                <a:latin typeface="Liberation Sans" panose="020B0604020202020204" pitchFamily="34" charset="0"/>
              </a:rPr>
              <a:t>Often prepared for the year on a monthly basis.</a:t>
            </a:r>
          </a:p>
          <a:p>
            <a:pPr marL="574675" lvl="1" indent="-346075">
              <a:lnSpc>
                <a:spcPct val="114000"/>
              </a:lnSpc>
              <a:spcBef>
                <a:spcPts val="600"/>
              </a:spcBef>
              <a:buClr>
                <a:srgbClr val="800000"/>
              </a:buClr>
              <a:buSzPct val="100000"/>
            </a:pPr>
            <a:r>
              <a:rPr lang="en-US" altLang="en-US" dirty="0">
                <a:latin typeface="Liberation Sans" panose="020B0604020202020204" pitchFamily="34" charset="0"/>
              </a:rPr>
              <a:t>Contributes to more effective cash management.</a:t>
            </a:r>
          </a:p>
          <a:p>
            <a:pPr marL="574675" lvl="1" indent="-346075">
              <a:lnSpc>
                <a:spcPct val="114000"/>
              </a:lnSpc>
              <a:spcBef>
                <a:spcPts val="600"/>
              </a:spcBef>
              <a:buClr>
                <a:srgbClr val="800000"/>
              </a:buClr>
              <a:buSzPct val="100000"/>
            </a:pPr>
            <a:r>
              <a:rPr lang="en-US" altLang="en-US" dirty="0">
                <a:latin typeface="Liberation Sans" panose="020B0604020202020204" pitchFamily="34" charset="0"/>
              </a:rPr>
              <a:t>Shows managers the need for additional financing before actual need arises.</a:t>
            </a:r>
          </a:p>
          <a:p>
            <a:pPr marL="574675" lvl="1" indent="-346075">
              <a:lnSpc>
                <a:spcPct val="114000"/>
              </a:lnSpc>
              <a:spcBef>
                <a:spcPts val="600"/>
              </a:spcBef>
              <a:buClr>
                <a:srgbClr val="800000"/>
              </a:buClr>
              <a:buSzPct val="100000"/>
            </a:pPr>
            <a:r>
              <a:rPr lang="en-US" altLang="en-US" dirty="0">
                <a:latin typeface="Liberation Sans" panose="020B0604020202020204" pitchFamily="34" charset="0"/>
              </a:rPr>
              <a:t>Indicates when excess cash will be available.</a:t>
            </a:r>
          </a:p>
        </p:txBody>
      </p:sp>
      <p:sp>
        <p:nvSpPr>
          <p:cNvPr id="9" name="Title 2"/>
          <p:cNvSpPr>
            <a:spLocks noGrp="1"/>
          </p:cNvSpPr>
          <p:nvPr>
            <p:ph type="title"/>
          </p:nvPr>
        </p:nvSpPr>
        <p:spPr>
          <a:xfrm>
            <a:off x="304800" y="762001"/>
            <a:ext cx="8534400" cy="646331"/>
          </a:xfrm>
        </p:spPr>
        <p:txBody>
          <a:bodyPr>
            <a:spAutoFit/>
          </a:bodyPr>
          <a:lstStyle/>
          <a:p>
            <a:r>
              <a:rPr lang="en-US" b="1" dirty="0">
                <a:ea typeface="Source Sans Pro" charset="0"/>
              </a:rPr>
              <a:t>Cash Budget</a:t>
            </a:r>
          </a:p>
        </p:txBody>
      </p:sp>
    </p:spTree>
    <p:extLst>
      <p:ext uri="{BB962C8B-B14F-4D97-AF65-F5344CB8AC3E}">
        <p14:creationId xmlns:p14="http://schemas.microsoft.com/office/powerpoint/2010/main" val="400967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E95FE01-F5EA-C42C-0DC3-60DEA0B631C4}"/>
              </a:ext>
            </a:extLst>
          </p:cNvPr>
          <p:cNvPicPr>
            <a:picLocks noChangeAspect="1"/>
          </p:cNvPicPr>
          <p:nvPr/>
        </p:nvPicPr>
        <p:blipFill>
          <a:blip r:embed="rId2"/>
          <a:stretch>
            <a:fillRect/>
          </a:stretch>
        </p:blipFill>
        <p:spPr>
          <a:xfrm>
            <a:off x="0" y="6844"/>
            <a:ext cx="9144000" cy="6844311"/>
          </a:xfrm>
          <a:prstGeom prst="rect">
            <a:avLst/>
          </a:prstGeom>
        </p:spPr>
      </p:pic>
      <p:sp>
        <p:nvSpPr>
          <p:cNvPr id="3" name="Slide Number Placeholder 2">
            <a:extLst>
              <a:ext uri="{FF2B5EF4-FFF2-40B4-BE49-F238E27FC236}">
                <a16:creationId xmlns:a16="http://schemas.microsoft.com/office/drawing/2014/main" id="{5E45E2E2-9567-A2D1-D5C4-F17CD14351EA}"/>
              </a:ext>
            </a:extLst>
          </p:cNvPr>
          <p:cNvSpPr>
            <a:spLocks noGrp="1"/>
          </p:cNvSpPr>
          <p:nvPr>
            <p:ph type="sldNum" sz="quarter" idx="10"/>
          </p:nvPr>
        </p:nvSpPr>
        <p:spPr/>
        <p:txBody>
          <a:bodyPr/>
          <a:lstStyle/>
          <a:p>
            <a:fld id="{67B19427-F580-D146-B60E-4CADEE75497F}" type="slidenum">
              <a:rPr lang="en-US" smtClean="0"/>
              <a:pPr/>
              <a:t>33</a:t>
            </a:fld>
            <a:endParaRPr lang="en-US" dirty="0"/>
          </a:p>
        </p:txBody>
      </p:sp>
      <p:graphicFrame>
        <p:nvGraphicFramePr>
          <p:cNvPr id="6" name="Table 5">
            <a:extLst>
              <a:ext uri="{FF2B5EF4-FFF2-40B4-BE49-F238E27FC236}">
                <a16:creationId xmlns:a16="http://schemas.microsoft.com/office/drawing/2014/main" id="{C3C5DF30-0D57-3114-C502-FF7483B7C2D6}"/>
              </a:ext>
            </a:extLst>
          </p:cNvPr>
          <p:cNvGraphicFramePr>
            <a:graphicFrameLocks noGrp="1"/>
          </p:cNvGraphicFramePr>
          <p:nvPr>
            <p:extLst>
              <p:ext uri="{D42A27DB-BD31-4B8C-83A1-F6EECF244321}">
                <p14:modId xmlns:p14="http://schemas.microsoft.com/office/powerpoint/2010/main" val="1361050808"/>
              </p:ext>
            </p:extLst>
          </p:nvPr>
        </p:nvGraphicFramePr>
        <p:xfrm>
          <a:off x="685800" y="2057400"/>
          <a:ext cx="6705600" cy="2001735"/>
        </p:xfrm>
        <a:graphic>
          <a:graphicData uri="http://schemas.openxmlformats.org/drawingml/2006/table">
            <a:tbl>
              <a:tblPr firstRow="1" firstCol="1" lastRow="1" lastCol="1" bandRow="1" bandCol="1"/>
              <a:tblGrid>
                <a:gridCol w="5363429">
                  <a:extLst>
                    <a:ext uri="{9D8B030D-6E8A-4147-A177-3AD203B41FA5}">
                      <a16:colId xmlns:a16="http://schemas.microsoft.com/office/drawing/2014/main" val="4278137413"/>
                    </a:ext>
                  </a:extLst>
                </a:gridCol>
                <a:gridCol w="1342171">
                  <a:extLst>
                    <a:ext uri="{9D8B030D-6E8A-4147-A177-3AD203B41FA5}">
                      <a16:colId xmlns:a16="http://schemas.microsoft.com/office/drawing/2014/main" val="3643032948"/>
                    </a:ext>
                  </a:extLst>
                </a:gridCol>
              </a:tblGrid>
              <a:tr h="256389">
                <a:tc>
                  <a:txBody>
                    <a:bodyPr/>
                    <a:lstStyle/>
                    <a:p>
                      <a:pPr marL="67945" algn="l">
                        <a:lnSpc>
                          <a:spcPts val="1260"/>
                        </a:lnSpc>
                      </a:pPr>
                      <a:endParaRPr lang="en-US" sz="1800" dirty="0">
                        <a:effectLst/>
                        <a:latin typeface="Arial MT"/>
                        <a:ea typeface="Arial MT"/>
                        <a:cs typeface="Arial MT"/>
                      </a:endParaRPr>
                    </a:p>
                    <a:p>
                      <a:pPr marL="67945" algn="l">
                        <a:lnSpc>
                          <a:spcPts val="1260"/>
                        </a:lnSpc>
                      </a:pPr>
                      <a:r>
                        <a:rPr lang="en-US" sz="1800" dirty="0">
                          <a:effectLst/>
                          <a:latin typeface="Arial MT"/>
                          <a:ea typeface="Arial MT"/>
                          <a:cs typeface="Arial MT"/>
                        </a:rPr>
                        <a:t>May</a:t>
                      </a:r>
                      <a:r>
                        <a:rPr lang="en-US" sz="1800" spc="5" dirty="0">
                          <a:effectLst/>
                          <a:latin typeface="Arial MT"/>
                          <a:ea typeface="Arial MT"/>
                          <a:cs typeface="Arial MT"/>
                        </a:rPr>
                        <a:t> </a:t>
                      </a:r>
                      <a:r>
                        <a:rPr lang="en-US" sz="1800" dirty="0">
                          <a:effectLst/>
                          <a:latin typeface="Arial MT"/>
                          <a:ea typeface="Arial MT"/>
                          <a:cs typeface="Arial MT"/>
                        </a:rPr>
                        <a:t>30 ending</a:t>
                      </a:r>
                      <a:r>
                        <a:rPr lang="en-US" sz="1800" spc="10" dirty="0">
                          <a:effectLst/>
                          <a:latin typeface="Arial MT"/>
                          <a:ea typeface="Arial MT"/>
                          <a:cs typeface="Arial MT"/>
                        </a:rPr>
                        <a:t> </a:t>
                      </a:r>
                      <a:r>
                        <a:rPr lang="en-US" sz="1800" dirty="0">
                          <a:effectLst/>
                          <a:latin typeface="Arial MT"/>
                          <a:ea typeface="Arial MT"/>
                          <a:cs typeface="Arial MT"/>
                        </a:rPr>
                        <a:t>cash balance</a:t>
                      </a:r>
                    </a:p>
                  </a:txBody>
                  <a:tcPr marL="0" marR="0" marT="0" marB="0">
                    <a:lnL w="28575"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tc>
                  <a:txBody>
                    <a:bodyPr/>
                    <a:lstStyle/>
                    <a:p>
                      <a:pPr marR="138430" algn="r">
                        <a:lnSpc>
                          <a:spcPts val="1260"/>
                        </a:lnSpc>
                      </a:pPr>
                      <a:endParaRPr lang="en-US" sz="1800" dirty="0">
                        <a:effectLst/>
                        <a:latin typeface="Arial MT"/>
                        <a:ea typeface="Arial MT"/>
                        <a:cs typeface="Arial MT"/>
                      </a:endParaRPr>
                    </a:p>
                    <a:p>
                      <a:pPr marR="138430" algn="r">
                        <a:lnSpc>
                          <a:spcPts val="1260"/>
                        </a:lnSpc>
                      </a:pPr>
                      <a:r>
                        <a:rPr lang="en-US" sz="1800" dirty="0">
                          <a:effectLst/>
                          <a:latin typeface="Arial MT"/>
                          <a:ea typeface="Arial MT"/>
                          <a:cs typeface="Arial MT"/>
                        </a:rPr>
                        <a:t>L.E 45000</a:t>
                      </a:r>
                    </a:p>
                  </a:txBody>
                  <a:tcPr marL="0" marR="0" marT="0" marB="0">
                    <a:lnL w="1905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3007923527"/>
                  </a:ext>
                </a:extLst>
              </a:tr>
              <a:tr h="271361">
                <a:tc>
                  <a:txBody>
                    <a:bodyPr/>
                    <a:lstStyle/>
                    <a:p>
                      <a:pPr marL="67945" algn="l">
                        <a:spcBef>
                          <a:spcPts val="75"/>
                        </a:spcBef>
                        <a:spcAft>
                          <a:spcPts val="0"/>
                        </a:spcAft>
                      </a:pPr>
                      <a:r>
                        <a:rPr lang="en-US" sz="1800" dirty="0">
                          <a:effectLst/>
                          <a:latin typeface="Arial MT"/>
                          <a:ea typeface="Arial MT"/>
                          <a:cs typeface="Arial MT"/>
                        </a:rPr>
                        <a:t>Dividends paid</a:t>
                      </a:r>
                      <a:r>
                        <a:rPr lang="en-US" sz="1800" spc="-5" dirty="0">
                          <a:effectLst/>
                          <a:latin typeface="Arial MT"/>
                          <a:ea typeface="Arial MT"/>
                          <a:cs typeface="Arial MT"/>
                        </a:rPr>
                        <a:t> </a:t>
                      </a:r>
                      <a:r>
                        <a:rPr lang="en-US" sz="1800" dirty="0">
                          <a:effectLst/>
                          <a:latin typeface="Arial MT"/>
                          <a:ea typeface="Arial MT"/>
                          <a:cs typeface="Arial MT"/>
                        </a:rPr>
                        <a:t>in</a:t>
                      </a:r>
                      <a:r>
                        <a:rPr lang="en-US" sz="1800" spc="-10" dirty="0">
                          <a:effectLst/>
                          <a:latin typeface="Arial MT"/>
                          <a:ea typeface="Arial MT"/>
                          <a:cs typeface="Arial MT"/>
                        </a:rPr>
                        <a:t> </a:t>
                      </a:r>
                      <a:r>
                        <a:rPr lang="en-US" sz="1800" dirty="0">
                          <a:effectLst/>
                          <a:latin typeface="Arial MT"/>
                          <a:ea typeface="Arial MT"/>
                          <a:cs typeface="Arial MT"/>
                        </a:rPr>
                        <a:t>June</a:t>
                      </a:r>
                    </a:p>
                  </a:txBody>
                  <a:tcPr marL="0" marR="0" marT="0" marB="0">
                    <a:lnL w="28575"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noFill/>
                  </a:tcPr>
                </a:tc>
                <a:tc>
                  <a:txBody>
                    <a:bodyPr/>
                    <a:lstStyle/>
                    <a:p>
                      <a:pPr marR="138430" algn="r">
                        <a:spcBef>
                          <a:spcPts val="75"/>
                        </a:spcBef>
                        <a:spcAft>
                          <a:spcPts val="0"/>
                        </a:spcAft>
                      </a:pPr>
                      <a:r>
                        <a:rPr lang="en-US" sz="1800">
                          <a:effectLst/>
                          <a:latin typeface="Arial MT"/>
                          <a:ea typeface="Arial MT"/>
                          <a:cs typeface="Arial MT"/>
                        </a:rPr>
                        <a:t>L.E 12000</a:t>
                      </a:r>
                    </a:p>
                  </a:txBody>
                  <a:tcPr marL="0" marR="0" marT="0" marB="0">
                    <a:lnL w="1905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536581969"/>
                  </a:ext>
                </a:extLst>
              </a:tr>
              <a:tr h="272297">
                <a:tc>
                  <a:txBody>
                    <a:bodyPr/>
                    <a:lstStyle/>
                    <a:p>
                      <a:pPr marL="67945" algn="l">
                        <a:spcBef>
                          <a:spcPts val="75"/>
                        </a:spcBef>
                        <a:spcAft>
                          <a:spcPts val="0"/>
                        </a:spcAft>
                      </a:pPr>
                      <a:r>
                        <a:rPr lang="en-US" sz="1800" dirty="0">
                          <a:effectLst/>
                          <a:latin typeface="Arial MT"/>
                          <a:ea typeface="Arial MT"/>
                          <a:cs typeface="Arial MT"/>
                        </a:rPr>
                        <a:t>Cash</a:t>
                      </a:r>
                      <a:r>
                        <a:rPr lang="en-US" sz="1800" spc="-5" dirty="0">
                          <a:effectLst/>
                          <a:latin typeface="Arial MT"/>
                          <a:ea typeface="Arial MT"/>
                          <a:cs typeface="Arial MT"/>
                        </a:rPr>
                        <a:t> </a:t>
                      </a:r>
                      <a:r>
                        <a:rPr lang="en-US" sz="1800" dirty="0">
                          <a:effectLst/>
                          <a:latin typeface="Arial MT"/>
                          <a:ea typeface="Arial MT"/>
                          <a:cs typeface="Arial MT"/>
                        </a:rPr>
                        <a:t>expenditure in June</a:t>
                      </a:r>
                      <a:r>
                        <a:rPr lang="en-US" sz="1800" spc="-5" dirty="0">
                          <a:effectLst/>
                          <a:latin typeface="Arial MT"/>
                          <a:ea typeface="Arial MT"/>
                          <a:cs typeface="Arial MT"/>
                        </a:rPr>
                        <a:t> </a:t>
                      </a:r>
                      <a:r>
                        <a:rPr lang="en-US" sz="1800" dirty="0">
                          <a:effectLst/>
                          <a:latin typeface="Arial MT"/>
                          <a:ea typeface="Arial MT"/>
                          <a:cs typeface="Arial MT"/>
                        </a:rPr>
                        <a:t>of</a:t>
                      </a:r>
                      <a:r>
                        <a:rPr lang="en-US" sz="1800" spc="20" dirty="0">
                          <a:effectLst/>
                          <a:latin typeface="Arial MT"/>
                          <a:ea typeface="Arial MT"/>
                          <a:cs typeface="Arial MT"/>
                        </a:rPr>
                        <a:t> </a:t>
                      </a:r>
                      <a:r>
                        <a:rPr lang="en-US" sz="1800" dirty="0">
                          <a:effectLst/>
                          <a:latin typeface="Arial MT"/>
                          <a:ea typeface="Arial MT"/>
                          <a:cs typeface="Arial MT"/>
                        </a:rPr>
                        <a:t>operating</a:t>
                      </a:r>
                      <a:r>
                        <a:rPr lang="en-US" sz="1800" spc="5" dirty="0">
                          <a:effectLst/>
                          <a:latin typeface="Arial MT"/>
                          <a:ea typeface="Arial MT"/>
                          <a:cs typeface="Arial MT"/>
                        </a:rPr>
                        <a:t> </a:t>
                      </a:r>
                      <a:r>
                        <a:rPr lang="en-US" sz="1800" dirty="0">
                          <a:effectLst/>
                          <a:latin typeface="Arial MT"/>
                          <a:ea typeface="Arial MT"/>
                          <a:cs typeface="Arial MT"/>
                        </a:rPr>
                        <a:t>exp.</a:t>
                      </a:r>
                    </a:p>
                  </a:txBody>
                  <a:tcPr marL="0" marR="0" marT="0" marB="0">
                    <a:lnL w="28575"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noFill/>
                  </a:tcPr>
                </a:tc>
                <a:tc>
                  <a:txBody>
                    <a:bodyPr/>
                    <a:lstStyle/>
                    <a:p>
                      <a:pPr marR="138430" algn="r">
                        <a:spcBef>
                          <a:spcPts val="75"/>
                        </a:spcBef>
                        <a:spcAft>
                          <a:spcPts val="0"/>
                        </a:spcAft>
                      </a:pPr>
                      <a:r>
                        <a:rPr lang="en-US" sz="1800">
                          <a:effectLst/>
                          <a:latin typeface="Arial MT"/>
                          <a:ea typeface="Arial MT"/>
                          <a:cs typeface="Arial MT"/>
                        </a:rPr>
                        <a:t>L.E 36800</a:t>
                      </a:r>
                    </a:p>
                  </a:txBody>
                  <a:tcPr marL="0" marR="0" marT="0" marB="0">
                    <a:lnL w="1905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2023819163"/>
                  </a:ext>
                </a:extLst>
              </a:tr>
              <a:tr h="272297">
                <a:tc>
                  <a:txBody>
                    <a:bodyPr/>
                    <a:lstStyle/>
                    <a:p>
                      <a:pPr marL="67945" algn="l">
                        <a:spcBef>
                          <a:spcPts val="80"/>
                        </a:spcBef>
                        <a:spcAft>
                          <a:spcPts val="0"/>
                        </a:spcAft>
                      </a:pPr>
                      <a:r>
                        <a:rPr lang="en-US" sz="1800" dirty="0">
                          <a:effectLst/>
                          <a:latin typeface="Arial MT"/>
                          <a:ea typeface="Arial MT"/>
                          <a:cs typeface="Arial MT"/>
                        </a:rPr>
                        <a:t>Depreciation</a:t>
                      </a:r>
                      <a:r>
                        <a:rPr lang="en-US" sz="1800" spc="-5" dirty="0">
                          <a:effectLst/>
                          <a:latin typeface="Arial MT"/>
                          <a:ea typeface="Arial MT"/>
                          <a:cs typeface="Arial MT"/>
                        </a:rPr>
                        <a:t> </a:t>
                      </a:r>
                      <a:r>
                        <a:rPr lang="en-US" sz="1800" dirty="0">
                          <a:effectLst/>
                          <a:latin typeface="Arial MT"/>
                          <a:ea typeface="Arial MT"/>
                          <a:cs typeface="Arial MT"/>
                        </a:rPr>
                        <a:t>expense</a:t>
                      </a:r>
                      <a:r>
                        <a:rPr lang="en-US" sz="1800" spc="-5" dirty="0">
                          <a:effectLst/>
                          <a:latin typeface="Arial MT"/>
                          <a:ea typeface="Arial MT"/>
                          <a:cs typeface="Arial MT"/>
                        </a:rPr>
                        <a:t> </a:t>
                      </a:r>
                      <a:r>
                        <a:rPr lang="en-US" sz="1800" dirty="0">
                          <a:effectLst/>
                          <a:latin typeface="Arial MT"/>
                          <a:ea typeface="Arial MT"/>
                          <a:cs typeface="Arial MT"/>
                        </a:rPr>
                        <a:t>in June</a:t>
                      </a:r>
                    </a:p>
                  </a:txBody>
                  <a:tcPr marL="0" marR="0" marT="0" marB="0">
                    <a:lnL w="28575"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noFill/>
                  </a:tcPr>
                </a:tc>
                <a:tc>
                  <a:txBody>
                    <a:bodyPr/>
                    <a:lstStyle/>
                    <a:p>
                      <a:pPr marR="176530" algn="r">
                        <a:spcBef>
                          <a:spcPts val="80"/>
                        </a:spcBef>
                        <a:spcAft>
                          <a:spcPts val="0"/>
                        </a:spcAft>
                      </a:pPr>
                      <a:r>
                        <a:rPr lang="en-US" sz="1800" dirty="0">
                          <a:effectLst/>
                          <a:latin typeface="Arial MT"/>
                          <a:ea typeface="Arial MT"/>
                          <a:cs typeface="Arial MT"/>
                        </a:rPr>
                        <a:t>L.E 4500</a:t>
                      </a:r>
                    </a:p>
                  </a:txBody>
                  <a:tcPr marL="0" marR="0" marT="0" marB="0">
                    <a:lnL w="1905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85317802"/>
                  </a:ext>
                </a:extLst>
              </a:tr>
              <a:tr h="271361">
                <a:tc>
                  <a:txBody>
                    <a:bodyPr/>
                    <a:lstStyle/>
                    <a:p>
                      <a:pPr marL="67945" algn="l">
                        <a:spcBef>
                          <a:spcPts val="75"/>
                        </a:spcBef>
                        <a:spcAft>
                          <a:spcPts val="0"/>
                        </a:spcAft>
                      </a:pPr>
                      <a:r>
                        <a:rPr lang="en-US" sz="1800" dirty="0">
                          <a:effectLst/>
                          <a:latin typeface="Arial MT"/>
                          <a:ea typeface="Arial MT"/>
                          <a:cs typeface="Arial MT"/>
                        </a:rPr>
                        <a:t>Cash</a:t>
                      </a:r>
                      <a:r>
                        <a:rPr lang="en-US" sz="1800" spc="-5" dirty="0">
                          <a:effectLst/>
                          <a:latin typeface="Arial MT"/>
                          <a:ea typeface="Arial MT"/>
                          <a:cs typeface="Arial MT"/>
                        </a:rPr>
                        <a:t> </a:t>
                      </a:r>
                      <a:r>
                        <a:rPr lang="en-US" sz="1800" dirty="0">
                          <a:effectLst/>
                          <a:latin typeface="Arial MT"/>
                          <a:ea typeface="Arial MT"/>
                          <a:cs typeface="Arial MT"/>
                        </a:rPr>
                        <a:t>collection in June</a:t>
                      </a:r>
                    </a:p>
                  </a:txBody>
                  <a:tcPr marL="0" marR="0" marT="0" marB="0">
                    <a:lnL w="28575"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noFill/>
                  </a:tcPr>
                </a:tc>
                <a:tc>
                  <a:txBody>
                    <a:bodyPr/>
                    <a:lstStyle/>
                    <a:p>
                      <a:pPr marR="138430" algn="r">
                        <a:spcBef>
                          <a:spcPts val="75"/>
                        </a:spcBef>
                        <a:spcAft>
                          <a:spcPts val="0"/>
                        </a:spcAft>
                      </a:pPr>
                      <a:r>
                        <a:rPr lang="en-US" sz="1800">
                          <a:effectLst/>
                          <a:latin typeface="Arial MT"/>
                          <a:ea typeface="Arial MT"/>
                          <a:cs typeface="Arial MT"/>
                        </a:rPr>
                        <a:t>L.E 89000</a:t>
                      </a:r>
                    </a:p>
                  </a:txBody>
                  <a:tcPr marL="0" marR="0" marT="0" marB="0">
                    <a:lnL w="1905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3111659598"/>
                  </a:ext>
                </a:extLst>
              </a:tr>
              <a:tr h="271361">
                <a:tc>
                  <a:txBody>
                    <a:bodyPr/>
                    <a:lstStyle/>
                    <a:p>
                      <a:pPr marL="67945" algn="l">
                        <a:spcBef>
                          <a:spcPts val="75"/>
                        </a:spcBef>
                        <a:spcAft>
                          <a:spcPts val="0"/>
                        </a:spcAft>
                      </a:pPr>
                      <a:r>
                        <a:rPr lang="en-US" sz="1800" dirty="0">
                          <a:effectLst/>
                          <a:latin typeface="Arial MT"/>
                          <a:ea typeface="Arial MT"/>
                          <a:cs typeface="Arial MT"/>
                        </a:rPr>
                        <a:t>Merchandise purchases paid in</a:t>
                      </a:r>
                      <a:r>
                        <a:rPr lang="en-US" sz="1800" spc="5" dirty="0">
                          <a:effectLst/>
                          <a:latin typeface="Arial MT"/>
                          <a:ea typeface="Arial MT"/>
                          <a:cs typeface="Arial MT"/>
                        </a:rPr>
                        <a:t> </a:t>
                      </a:r>
                      <a:r>
                        <a:rPr lang="en-US" sz="1800" dirty="0">
                          <a:effectLst/>
                          <a:latin typeface="Arial MT"/>
                          <a:ea typeface="Arial MT"/>
                          <a:cs typeface="Arial MT"/>
                        </a:rPr>
                        <a:t>cash</a:t>
                      </a:r>
                    </a:p>
                  </a:txBody>
                  <a:tcPr marL="0" marR="0" marT="0" marB="0">
                    <a:lnL w="28575"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noFill/>
                  </a:tcPr>
                </a:tc>
                <a:tc>
                  <a:txBody>
                    <a:bodyPr/>
                    <a:lstStyle/>
                    <a:p>
                      <a:pPr marR="138430" algn="r">
                        <a:spcBef>
                          <a:spcPts val="75"/>
                        </a:spcBef>
                        <a:spcAft>
                          <a:spcPts val="0"/>
                        </a:spcAft>
                      </a:pPr>
                      <a:r>
                        <a:rPr lang="en-US" sz="1800" dirty="0">
                          <a:effectLst/>
                          <a:latin typeface="Arial MT"/>
                          <a:ea typeface="Arial MT"/>
                          <a:cs typeface="Arial MT"/>
                        </a:rPr>
                        <a:t>L.E 56200</a:t>
                      </a:r>
                    </a:p>
                  </a:txBody>
                  <a:tcPr marL="0" marR="0" marT="0" marB="0">
                    <a:lnL w="1905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684190826"/>
                  </a:ext>
                </a:extLst>
              </a:tr>
              <a:tr h="289140">
                <a:tc>
                  <a:txBody>
                    <a:bodyPr/>
                    <a:lstStyle/>
                    <a:p>
                      <a:pPr marL="67945" algn="l">
                        <a:spcBef>
                          <a:spcPts val="75"/>
                        </a:spcBef>
                        <a:spcAft>
                          <a:spcPts val="0"/>
                        </a:spcAft>
                      </a:pPr>
                      <a:r>
                        <a:rPr lang="en-US" sz="1800" dirty="0">
                          <a:effectLst/>
                          <a:latin typeface="Arial MT"/>
                          <a:ea typeface="Arial MT"/>
                          <a:cs typeface="Arial MT"/>
                        </a:rPr>
                        <a:t>Purchase</a:t>
                      </a:r>
                      <a:r>
                        <a:rPr lang="en-US" sz="1800" spc="10" dirty="0">
                          <a:effectLst/>
                          <a:latin typeface="Arial MT"/>
                          <a:ea typeface="Arial MT"/>
                          <a:cs typeface="Arial MT"/>
                        </a:rPr>
                        <a:t> </a:t>
                      </a:r>
                      <a:r>
                        <a:rPr lang="en-US" sz="1800" dirty="0">
                          <a:effectLst/>
                          <a:latin typeface="Arial MT"/>
                          <a:ea typeface="Arial MT"/>
                          <a:cs typeface="Arial MT"/>
                        </a:rPr>
                        <a:t>equipment</a:t>
                      </a:r>
                      <a:r>
                        <a:rPr lang="en-US" sz="1800" spc="15" dirty="0">
                          <a:effectLst/>
                          <a:latin typeface="Arial MT"/>
                          <a:ea typeface="Arial MT"/>
                          <a:cs typeface="Arial MT"/>
                        </a:rPr>
                        <a:t> </a:t>
                      </a:r>
                      <a:r>
                        <a:rPr lang="en-US" sz="1800" dirty="0">
                          <a:effectLst/>
                          <a:latin typeface="Arial MT"/>
                          <a:ea typeface="Arial MT"/>
                          <a:cs typeface="Arial MT"/>
                        </a:rPr>
                        <a:t>for</a:t>
                      </a:r>
                      <a:r>
                        <a:rPr lang="en-US" sz="1800" spc="20" dirty="0">
                          <a:effectLst/>
                          <a:latin typeface="Arial MT"/>
                          <a:ea typeface="Arial MT"/>
                          <a:cs typeface="Arial MT"/>
                        </a:rPr>
                        <a:t> </a:t>
                      </a:r>
                      <a:r>
                        <a:rPr lang="en-US" sz="1800" dirty="0">
                          <a:effectLst/>
                          <a:latin typeface="Arial MT"/>
                          <a:ea typeface="Arial MT"/>
                          <a:cs typeface="Arial MT"/>
                        </a:rPr>
                        <a:t>cash</a:t>
                      </a:r>
                    </a:p>
                  </a:txBody>
                  <a:tcPr marL="0" marR="0" marT="0" marB="0">
                    <a:lnL w="28575"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tc>
                  <a:txBody>
                    <a:bodyPr/>
                    <a:lstStyle/>
                    <a:p>
                      <a:pPr marR="138430" algn="r">
                        <a:spcBef>
                          <a:spcPts val="75"/>
                        </a:spcBef>
                        <a:spcAft>
                          <a:spcPts val="0"/>
                        </a:spcAft>
                      </a:pPr>
                      <a:r>
                        <a:rPr lang="en-US" sz="1800" dirty="0">
                          <a:effectLst/>
                          <a:latin typeface="Arial MT"/>
                          <a:ea typeface="Arial MT"/>
                          <a:cs typeface="Arial MT"/>
                        </a:rPr>
                        <a:t>L.E 17500</a:t>
                      </a:r>
                    </a:p>
                  </a:txBody>
                  <a:tcPr marL="0" marR="0" marT="0" marB="0">
                    <a:lnL w="1905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75709958"/>
                  </a:ext>
                </a:extLst>
              </a:tr>
            </a:tbl>
          </a:graphicData>
        </a:graphic>
      </p:graphicFrame>
      <p:sp>
        <p:nvSpPr>
          <p:cNvPr id="8" name="TextBox 7">
            <a:extLst>
              <a:ext uri="{FF2B5EF4-FFF2-40B4-BE49-F238E27FC236}">
                <a16:creationId xmlns:a16="http://schemas.microsoft.com/office/drawing/2014/main" id="{97CBF661-75F3-86A2-ABBA-888C327C0F1A}"/>
              </a:ext>
            </a:extLst>
          </p:cNvPr>
          <p:cNvSpPr txBox="1"/>
          <p:nvPr/>
        </p:nvSpPr>
        <p:spPr>
          <a:xfrm>
            <a:off x="20782" y="1447800"/>
            <a:ext cx="7751618" cy="369332"/>
          </a:xfrm>
          <a:prstGeom prst="rect">
            <a:avLst/>
          </a:prstGeom>
          <a:noFill/>
        </p:spPr>
        <p:txBody>
          <a:bodyPr wrap="square">
            <a:spAutoFit/>
          </a:bodyPr>
          <a:lstStyle/>
          <a:p>
            <a:pPr marL="520700">
              <a:spcBef>
                <a:spcPts val="20"/>
              </a:spcBef>
              <a:spcAft>
                <a:spcPts val="0"/>
              </a:spcAft>
            </a:pPr>
            <a:r>
              <a:rPr lang="en-US" sz="1800" b="1" dirty="0">
                <a:solidFill>
                  <a:srgbClr val="0033CC"/>
                </a:solidFill>
                <a:effectLst/>
                <a:latin typeface="Arial MT"/>
                <a:ea typeface="Arial MT"/>
                <a:cs typeface="Arial MT"/>
              </a:rPr>
              <a:t>Zaher</a:t>
            </a:r>
            <a:r>
              <a:rPr lang="en-US" sz="1800" b="1" spc="5" dirty="0">
                <a:solidFill>
                  <a:srgbClr val="FF0000"/>
                </a:solidFill>
                <a:effectLst/>
                <a:latin typeface="Arial MT"/>
                <a:ea typeface="Arial MT"/>
                <a:cs typeface="Arial MT"/>
              </a:rPr>
              <a:t> </a:t>
            </a:r>
            <a:r>
              <a:rPr lang="en-US" sz="1800" b="1" dirty="0">
                <a:solidFill>
                  <a:srgbClr val="FF0000"/>
                </a:solidFill>
                <a:effectLst/>
                <a:latin typeface="Arial MT"/>
                <a:ea typeface="Arial MT"/>
                <a:cs typeface="Arial MT"/>
              </a:rPr>
              <a:t>corporation</a:t>
            </a:r>
            <a:r>
              <a:rPr lang="en-US" sz="1800" b="1" spc="5" dirty="0">
                <a:solidFill>
                  <a:srgbClr val="FF0000"/>
                </a:solidFill>
                <a:effectLst/>
                <a:latin typeface="Arial MT"/>
                <a:ea typeface="Arial MT"/>
                <a:cs typeface="Arial MT"/>
              </a:rPr>
              <a:t> </a:t>
            </a:r>
            <a:r>
              <a:rPr lang="en-US" sz="1800" b="1" dirty="0">
                <a:solidFill>
                  <a:srgbClr val="FF0000"/>
                </a:solidFill>
                <a:effectLst/>
                <a:latin typeface="Arial MT"/>
                <a:ea typeface="Arial MT"/>
                <a:cs typeface="Arial MT"/>
              </a:rPr>
              <a:t>has</a:t>
            </a:r>
            <a:r>
              <a:rPr lang="en-US" sz="1800" b="1" spc="10" dirty="0">
                <a:solidFill>
                  <a:srgbClr val="FF0000"/>
                </a:solidFill>
                <a:effectLst/>
                <a:latin typeface="Arial MT"/>
                <a:ea typeface="Arial MT"/>
                <a:cs typeface="Arial MT"/>
              </a:rPr>
              <a:t> </a:t>
            </a:r>
            <a:r>
              <a:rPr lang="en-US" sz="1800" b="1" dirty="0">
                <a:solidFill>
                  <a:srgbClr val="FF0000"/>
                </a:solidFill>
                <a:effectLst/>
                <a:latin typeface="Arial MT"/>
                <a:ea typeface="Arial MT"/>
                <a:cs typeface="Arial MT"/>
              </a:rPr>
              <a:t>gathered</a:t>
            </a:r>
            <a:r>
              <a:rPr lang="en-US" sz="1800" b="1" spc="5" dirty="0">
                <a:solidFill>
                  <a:srgbClr val="FF0000"/>
                </a:solidFill>
                <a:effectLst/>
                <a:latin typeface="Arial MT"/>
                <a:ea typeface="Arial MT"/>
                <a:cs typeface="Arial MT"/>
              </a:rPr>
              <a:t> </a:t>
            </a:r>
            <a:r>
              <a:rPr lang="en-US" sz="1800" b="1" dirty="0">
                <a:solidFill>
                  <a:srgbClr val="FF0000"/>
                </a:solidFill>
                <a:effectLst/>
                <a:latin typeface="Arial MT"/>
                <a:ea typeface="Arial MT"/>
                <a:cs typeface="Arial MT"/>
              </a:rPr>
              <a:t>the</a:t>
            </a:r>
            <a:r>
              <a:rPr lang="en-US" sz="1800" b="1" spc="5" dirty="0">
                <a:solidFill>
                  <a:srgbClr val="FF0000"/>
                </a:solidFill>
                <a:effectLst/>
                <a:latin typeface="Arial MT"/>
                <a:ea typeface="Arial MT"/>
                <a:cs typeface="Arial MT"/>
              </a:rPr>
              <a:t> </a:t>
            </a:r>
            <a:r>
              <a:rPr lang="en-US" sz="1800" b="1" dirty="0">
                <a:solidFill>
                  <a:srgbClr val="FF0000"/>
                </a:solidFill>
                <a:effectLst/>
                <a:latin typeface="Arial MT"/>
                <a:ea typeface="Arial MT"/>
                <a:cs typeface="Arial MT"/>
              </a:rPr>
              <a:t>following</a:t>
            </a:r>
            <a:r>
              <a:rPr lang="en-US" sz="1800" b="1" spc="15" dirty="0">
                <a:solidFill>
                  <a:srgbClr val="FF0000"/>
                </a:solidFill>
                <a:effectLst/>
                <a:latin typeface="Arial MT"/>
                <a:ea typeface="Arial MT"/>
                <a:cs typeface="Arial MT"/>
              </a:rPr>
              <a:t> </a:t>
            </a:r>
            <a:r>
              <a:rPr lang="en-US" sz="1800" b="1" dirty="0">
                <a:solidFill>
                  <a:srgbClr val="FF0000"/>
                </a:solidFill>
                <a:effectLst/>
                <a:latin typeface="Arial MT"/>
                <a:ea typeface="Arial MT"/>
                <a:cs typeface="Arial MT"/>
              </a:rPr>
              <a:t>information:</a:t>
            </a:r>
            <a:endParaRPr lang="en-US" sz="1800" dirty="0">
              <a:effectLst/>
              <a:latin typeface="Arial MT"/>
              <a:ea typeface="Arial MT"/>
              <a:cs typeface="Arial MT"/>
            </a:endParaRPr>
          </a:p>
        </p:txBody>
      </p:sp>
      <p:sp>
        <p:nvSpPr>
          <p:cNvPr id="10" name="TextBox 9">
            <a:extLst>
              <a:ext uri="{FF2B5EF4-FFF2-40B4-BE49-F238E27FC236}">
                <a16:creationId xmlns:a16="http://schemas.microsoft.com/office/drawing/2014/main" id="{8632495B-3EAD-B732-4278-7ACC55445348}"/>
              </a:ext>
            </a:extLst>
          </p:cNvPr>
          <p:cNvSpPr txBox="1"/>
          <p:nvPr/>
        </p:nvSpPr>
        <p:spPr>
          <a:xfrm>
            <a:off x="-76200" y="4228863"/>
            <a:ext cx="8402781" cy="369332"/>
          </a:xfrm>
          <a:prstGeom prst="rect">
            <a:avLst/>
          </a:prstGeom>
          <a:noFill/>
        </p:spPr>
        <p:txBody>
          <a:bodyPr wrap="square">
            <a:spAutoFit/>
          </a:bodyPr>
          <a:lstStyle/>
          <a:p>
            <a:pPr marL="635000"/>
            <a:r>
              <a:rPr lang="en-US" sz="1800" b="1" dirty="0">
                <a:solidFill>
                  <a:srgbClr val="0033CC"/>
                </a:solidFill>
                <a:effectLst/>
                <a:latin typeface="Arial MT"/>
                <a:ea typeface="Arial MT"/>
                <a:cs typeface="Arial MT"/>
              </a:rPr>
              <a:t>Zaher</a:t>
            </a:r>
            <a:r>
              <a:rPr lang="en-US" sz="1800" spc="-5" dirty="0">
                <a:effectLst/>
                <a:latin typeface="Arial MT"/>
                <a:ea typeface="Arial MT"/>
                <a:cs typeface="Arial MT"/>
              </a:rPr>
              <a:t> </a:t>
            </a:r>
            <a:r>
              <a:rPr lang="en-US" sz="1800" dirty="0">
                <a:effectLst/>
                <a:latin typeface="Arial MT"/>
                <a:ea typeface="Arial MT"/>
                <a:cs typeface="Arial MT"/>
              </a:rPr>
              <a:t>corporation</a:t>
            </a:r>
            <a:r>
              <a:rPr lang="en-US" sz="1800" spc="-15" dirty="0">
                <a:effectLst/>
                <a:latin typeface="Arial MT"/>
                <a:ea typeface="Arial MT"/>
                <a:cs typeface="Arial MT"/>
              </a:rPr>
              <a:t> </a:t>
            </a:r>
            <a:r>
              <a:rPr lang="en-US" sz="1800" dirty="0">
                <a:effectLst/>
                <a:latin typeface="Arial MT"/>
                <a:ea typeface="Arial MT"/>
                <a:cs typeface="Arial MT"/>
              </a:rPr>
              <a:t>desires</a:t>
            </a:r>
            <a:r>
              <a:rPr lang="en-US" sz="1800" spc="-5" dirty="0">
                <a:effectLst/>
                <a:latin typeface="Arial MT"/>
                <a:ea typeface="Arial MT"/>
                <a:cs typeface="Arial MT"/>
              </a:rPr>
              <a:t> </a:t>
            </a:r>
            <a:r>
              <a:rPr lang="en-US" sz="1800" dirty="0">
                <a:effectLst/>
                <a:latin typeface="Arial MT"/>
                <a:ea typeface="Arial MT"/>
                <a:cs typeface="Arial MT"/>
              </a:rPr>
              <a:t>to</a:t>
            </a:r>
            <a:r>
              <a:rPr lang="en-US" sz="1800" spc="-25" dirty="0">
                <a:effectLst/>
                <a:latin typeface="Arial MT"/>
                <a:ea typeface="Arial MT"/>
                <a:cs typeface="Arial MT"/>
              </a:rPr>
              <a:t> </a:t>
            </a:r>
            <a:r>
              <a:rPr lang="en-US" sz="1800" dirty="0">
                <a:effectLst/>
                <a:latin typeface="Arial MT"/>
                <a:ea typeface="Arial MT"/>
                <a:cs typeface="Arial MT"/>
              </a:rPr>
              <a:t>keep</a:t>
            </a:r>
            <a:r>
              <a:rPr lang="en-US" sz="1800" spc="-15" dirty="0">
                <a:effectLst/>
                <a:latin typeface="Arial MT"/>
                <a:ea typeface="Arial MT"/>
                <a:cs typeface="Arial MT"/>
              </a:rPr>
              <a:t> </a:t>
            </a:r>
            <a:r>
              <a:rPr lang="en-US" sz="1800" dirty="0">
                <a:effectLst/>
                <a:latin typeface="Arial MT"/>
                <a:ea typeface="Arial MT"/>
                <a:cs typeface="Arial MT"/>
              </a:rPr>
              <a:t>minimum</a:t>
            </a:r>
            <a:r>
              <a:rPr lang="en-US" sz="1800" spc="-5" dirty="0">
                <a:effectLst/>
                <a:latin typeface="Arial MT"/>
                <a:ea typeface="Arial MT"/>
                <a:cs typeface="Arial MT"/>
              </a:rPr>
              <a:t> </a:t>
            </a:r>
            <a:r>
              <a:rPr lang="en-US" sz="1800" dirty="0">
                <a:effectLst/>
                <a:latin typeface="Arial MT"/>
                <a:ea typeface="Arial MT"/>
                <a:cs typeface="Arial MT"/>
              </a:rPr>
              <a:t>cash</a:t>
            </a:r>
            <a:r>
              <a:rPr lang="en-US" sz="1800" spc="-15" dirty="0">
                <a:effectLst/>
                <a:latin typeface="Arial MT"/>
                <a:ea typeface="Arial MT"/>
                <a:cs typeface="Arial MT"/>
              </a:rPr>
              <a:t> </a:t>
            </a:r>
            <a:r>
              <a:rPr lang="en-US" sz="1800" dirty="0">
                <a:effectLst/>
                <a:latin typeface="Arial MT"/>
                <a:ea typeface="Arial MT"/>
                <a:cs typeface="Arial MT"/>
              </a:rPr>
              <a:t>balance</a:t>
            </a:r>
            <a:r>
              <a:rPr lang="en-US" sz="1800" spc="-10" dirty="0">
                <a:effectLst/>
                <a:latin typeface="Arial MT"/>
                <a:ea typeface="Arial MT"/>
                <a:cs typeface="Arial MT"/>
              </a:rPr>
              <a:t> </a:t>
            </a:r>
            <a:r>
              <a:rPr lang="en-US" sz="1800" dirty="0">
                <a:effectLst/>
                <a:latin typeface="Arial MT"/>
                <a:ea typeface="Arial MT"/>
                <a:cs typeface="Arial MT"/>
              </a:rPr>
              <a:t>of</a:t>
            </a:r>
            <a:r>
              <a:rPr lang="en-US" sz="1800" spc="15" dirty="0">
                <a:effectLst/>
                <a:latin typeface="Arial MT"/>
                <a:ea typeface="Arial MT"/>
                <a:cs typeface="Arial MT"/>
              </a:rPr>
              <a:t> </a:t>
            </a:r>
            <a:r>
              <a:rPr lang="en-US" sz="1800" dirty="0">
                <a:effectLst/>
                <a:latin typeface="Arial MT"/>
                <a:ea typeface="Arial MT"/>
                <a:cs typeface="Arial MT"/>
              </a:rPr>
              <a:t>L.E</a:t>
            </a:r>
            <a:r>
              <a:rPr lang="en-US" sz="1800" spc="-10" dirty="0">
                <a:effectLst/>
                <a:latin typeface="Arial MT"/>
                <a:ea typeface="Arial MT"/>
                <a:cs typeface="Arial MT"/>
              </a:rPr>
              <a:t> </a:t>
            </a:r>
            <a:r>
              <a:rPr lang="en-US" sz="1800" dirty="0">
                <a:effectLst/>
                <a:latin typeface="Arial MT"/>
                <a:ea typeface="Arial MT"/>
                <a:cs typeface="Arial MT"/>
              </a:rPr>
              <a:t>10.000</a:t>
            </a:r>
          </a:p>
        </p:txBody>
      </p:sp>
      <p:sp>
        <p:nvSpPr>
          <p:cNvPr id="12" name="TextBox 11">
            <a:extLst>
              <a:ext uri="{FF2B5EF4-FFF2-40B4-BE49-F238E27FC236}">
                <a16:creationId xmlns:a16="http://schemas.microsoft.com/office/drawing/2014/main" id="{F06FAC37-388E-FD2F-3370-C1ED5AD68D1F}"/>
              </a:ext>
            </a:extLst>
          </p:cNvPr>
          <p:cNvSpPr txBox="1"/>
          <p:nvPr/>
        </p:nvSpPr>
        <p:spPr>
          <a:xfrm>
            <a:off x="533400" y="4769417"/>
            <a:ext cx="4621876" cy="369332"/>
          </a:xfrm>
          <a:prstGeom prst="rect">
            <a:avLst/>
          </a:prstGeom>
          <a:noFill/>
        </p:spPr>
        <p:txBody>
          <a:bodyPr wrap="square">
            <a:spAutoFit/>
          </a:bodyPr>
          <a:lstStyle/>
          <a:p>
            <a:r>
              <a:rPr lang="en-US" sz="1800" b="1" dirty="0">
                <a:solidFill>
                  <a:srgbClr val="FF0000"/>
                </a:solidFill>
                <a:effectLst/>
                <a:latin typeface="Arial MT"/>
                <a:ea typeface="Arial MT"/>
                <a:cs typeface="Arial MT"/>
              </a:rPr>
              <a:t>Required</a:t>
            </a:r>
            <a:endParaRPr lang="en-US" b="1" dirty="0">
              <a:solidFill>
                <a:srgbClr val="FF0000"/>
              </a:solidFill>
            </a:endParaRPr>
          </a:p>
        </p:txBody>
      </p:sp>
      <p:sp>
        <p:nvSpPr>
          <p:cNvPr id="14" name="TextBox 13">
            <a:extLst>
              <a:ext uri="{FF2B5EF4-FFF2-40B4-BE49-F238E27FC236}">
                <a16:creationId xmlns:a16="http://schemas.microsoft.com/office/drawing/2014/main" id="{D4E4BA45-1EB3-6ADB-7D6B-D0D2F908370A}"/>
              </a:ext>
            </a:extLst>
          </p:cNvPr>
          <p:cNvSpPr txBox="1"/>
          <p:nvPr/>
        </p:nvSpPr>
        <p:spPr>
          <a:xfrm>
            <a:off x="0" y="5072109"/>
            <a:ext cx="8153400" cy="702372"/>
          </a:xfrm>
          <a:prstGeom prst="rect">
            <a:avLst/>
          </a:prstGeom>
          <a:noFill/>
        </p:spPr>
        <p:txBody>
          <a:bodyPr wrap="square">
            <a:spAutoFit/>
          </a:bodyPr>
          <a:lstStyle/>
          <a:p>
            <a:pPr marL="635000" marR="405130">
              <a:lnSpc>
                <a:spcPct val="115000"/>
              </a:lnSpc>
              <a:spcBef>
                <a:spcPts val="200"/>
              </a:spcBef>
              <a:spcAft>
                <a:spcPts val="0"/>
              </a:spcAft>
            </a:pPr>
            <a:r>
              <a:rPr lang="en-US" sz="1800" b="1" dirty="0">
                <a:effectLst/>
                <a:latin typeface="Arial MT"/>
                <a:ea typeface="Arial MT"/>
                <a:cs typeface="Arial MT"/>
              </a:rPr>
              <a:t>Prepare</a:t>
            </a:r>
            <a:r>
              <a:rPr lang="en-US" sz="1800" b="1" spc="65" dirty="0">
                <a:effectLst/>
                <a:latin typeface="Arial MT"/>
                <a:ea typeface="Arial MT"/>
                <a:cs typeface="Arial MT"/>
              </a:rPr>
              <a:t> </a:t>
            </a:r>
            <a:r>
              <a:rPr lang="en-US" sz="1800" b="1" dirty="0">
                <a:effectLst/>
                <a:latin typeface="Arial MT"/>
                <a:ea typeface="Arial MT"/>
                <a:cs typeface="Arial MT"/>
              </a:rPr>
              <a:t>a</a:t>
            </a:r>
            <a:r>
              <a:rPr lang="en-US" sz="1800" b="1" spc="60" dirty="0">
                <a:effectLst/>
                <a:latin typeface="Arial MT"/>
                <a:ea typeface="Arial MT"/>
                <a:cs typeface="Arial MT"/>
              </a:rPr>
              <a:t> </a:t>
            </a:r>
            <a:r>
              <a:rPr lang="en-US" sz="1800" b="1" dirty="0">
                <a:solidFill>
                  <a:srgbClr val="0033CC"/>
                </a:solidFill>
                <a:effectLst/>
                <a:latin typeface="Arial MT"/>
                <a:ea typeface="Arial MT"/>
                <a:cs typeface="Arial MT"/>
              </a:rPr>
              <a:t>cash</a:t>
            </a:r>
            <a:r>
              <a:rPr lang="en-US" sz="1800" b="1" spc="70" dirty="0">
                <a:solidFill>
                  <a:srgbClr val="0033CC"/>
                </a:solidFill>
                <a:effectLst/>
                <a:latin typeface="Arial MT"/>
                <a:ea typeface="Arial MT"/>
                <a:cs typeface="Arial MT"/>
              </a:rPr>
              <a:t> </a:t>
            </a:r>
            <a:r>
              <a:rPr lang="en-US" sz="1800" b="1" dirty="0">
                <a:solidFill>
                  <a:srgbClr val="0033CC"/>
                </a:solidFill>
                <a:effectLst/>
                <a:latin typeface="Arial MT"/>
                <a:ea typeface="Arial MT"/>
                <a:cs typeface="Arial MT"/>
              </a:rPr>
              <a:t>budget</a:t>
            </a:r>
            <a:r>
              <a:rPr lang="en-US" sz="1800" b="1" spc="65" dirty="0">
                <a:solidFill>
                  <a:srgbClr val="0033CC"/>
                </a:solidFill>
                <a:effectLst/>
                <a:latin typeface="Arial MT"/>
                <a:ea typeface="Arial MT"/>
                <a:cs typeface="Arial MT"/>
              </a:rPr>
              <a:t> </a:t>
            </a:r>
            <a:r>
              <a:rPr lang="en-US" sz="1800" b="1" dirty="0">
                <a:effectLst/>
                <a:latin typeface="Arial MT"/>
                <a:ea typeface="Arial MT"/>
                <a:cs typeface="Arial MT"/>
              </a:rPr>
              <a:t>for</a:t>
            </a:r>
            <a:r>
              <a:rPr lang="en-US" sz="1800" b="1" spc="75" dirty="0">
                <a:effectLst/>
                <a:latin typeface="Arial MT"/>
                <a:ea typeface="Arial MT"/>
                <a:cs typeface="Arial MT"/>
              </a:rPr>
              <a:t> </a:t>
            </a:r>
            <a:r>
              <a:rPr lang="en-US" sz="1800" b="1" dirty="0">
                <a:effectLst/>
                <a:latin typeface="Arial MT"/>
                <a:ea typeface="Arial MT"/>
                <a:cs typeface="Arial MT"/>
              </a:rPr>
              <a:t>June</a:t>
            </a:r>
            <a:r>
              <a:rPr lang="en-US" sz="1800" b="1" spc="60" dirty="0">
                <a:effectLst/>
                <a:latin typeface="Arial MT"/>
                <a:ea typeface="Arial MT"/>
                <a:cs typeface="Arial MT"/>
              </a:rPr>
              <a:t> </a:t>
            </a:r>
            <a:r>
              <a:rPr lang="en-US" sz="1800" b="1" dirty="0">
                <a:effectLst/>
                <a:latin typeface="Arial MT"/>
                <a:ea typeface="Arial MT"/>
                <a:cs typeface="Arial MT"/>
              </a:rPr>
              <a:t>and</a:t>
            </a:r>
            <a:r>
              <a:rPr lang="en-US" sz="1800" b="1" spc="70" dirty="0">
                <a:effectLst/>
                <a:latin typeface="Arial MT"/>
                <a:ea typeface="Arial MT"/>
                <a:cs typeface="Arial MT"/>
              </a:rPr>
              <a:t> </a:t>
            </a:r>
            <a:r>
              <a:rPr lang="en-US" sz="1800" b="1" dirty="0">
                <a:effectLst/>
                <a:latin typeface="Arial MT"/>
                <a:ea typeface="Arial MT"/>
                <a:cs typeface="Arial MT"/>
              </a:rPr>
              <a:t>indicate</a:t>
            </a:r>
            <a:r>
              <a:rPr lang="en-US" sz="1800" b="1" spc="65" dirty="0">
                <a:effectLst/>
                <a:latin typeface="Arial MT"/>
                <a:ea typeface="Arial MT"/>
                <a:cs typeface="Arial MT"/>
              </a:rPr>
              <a:t> </a:t>
            </a:r>
            <a:r>
              <a:rPr lang="en-US" sz="1800" b="1" dirty="0">
                <a:effectLst/>
                <a:latin typeface="Arial MT"/>
                <a:ea typeface="Arial MT"/>
                <a:cs typeface="Arial MT"/>
              </a:rPr>
              <a:t>whether</a:t>
            </a:r>
            <a:r>
              <a:rPr lang="en-US" sz="1800" b="1" spc="80" dirty="0">
                <a:effectLst/>
                <a:latin typeface="Arial MT"/>
                <a:ea typeface="Arial MT"/>
                <a:cs typeface="Arial MT"/>
              </a:rPr>
              <a:t> </a:t>
            </a:r>
            <a:r>
              <a:rPr lang="en-US" sz="1800" b="1" dirty="0" err="1">
                <a:solidFill>
                  <a:srgbClr val="0033CC"/>
                </a:solidFill>
                <a:effectLst/>
                <a:latin typeface="Arial MT"/>
                <a:ea typeface="Arial MT"/>
                <a:cs typeface="Arial MT"/>
              </a:rPr>
              <a:t>zaher</a:t>
            </a:r>
            <a:r>
              <a:rPr lang="en-US" sz="1800" b="1" spc="65" dirty="0">
                <a:effectLst/>
                <a:latin typeface="Arial MT"/>
                <a:ea typeface="Arial MT"/>
                <a:cs typeface="Arial MT"/>
              </a:rPr>
              <a:t> </a:t>
            </a:r>
            <a:r>
              <a:rPr lang="en-US" sz="1800" b="1" dirty="0">
                <a:effectLst/>
                <a:latin typeface="Arial MT"/>
                <a:ea typeface="Arial MT"/>
                <a:cs typeface="Arial MT"/>
              </a:rPr>
              <a:t>company</a:t>
            </a:r>
            <a:r>
              <a:rPr lang="en-US" sz="1800" b="1" spc="60" dirty="0">
                <a:effectLst/>
                <a:latin typeface="Arial MT"/>
                <a:ea typeface="Arial MT"/>
                <a:cs typeface="Arial MT"/>
              </a:rPr>
              <a:t> </a:t>
            </a:r>
            <a:r>
              <a:rPr lang="en-US" sz="1800" b="1" dirty="0">
                <a:effectLst/>
                <a:latin typeface="Arial MT"/>
                <a:ea typeface="Arial MT"/>
                <a:cs typeface="Arial MT"/>
              </a:rPr>
              <a:t>meets</a:t>
            </a:r>
            <a:r>
              <a:rPr lang="en-US" sz="1800" b="1" spc="-295" dirty="0">
                <a:effectLst/>
                <a:latin typeface="Arial MT"/>
                <a:ea typeface="Arial MT"/>
                <a:cs typeface="Arial MT"/>
              </a:rPr>
              <a:t> </a:t>
            </a:r>
            <a:r>
              <a:rPr lang="en-US" sz="1800" b="1" dirty="0">
                <a:effectLst/>
                <a:latin typeface="Arial MT"/>
                <a:ea typeface="Arial MT"/>
                <a:cs typeface="Arial MT"/>
              </a:rPr>
              <a:t>minimum</a:t>
            </a:r>
            <a:r>
              <a:rPr lang="en-US" sz="1800" b="1" spc="5" dirty="0">
                <a:effectLst/>
                <a:latin typeface="Arial MT"/>
                <a:ea typeface="Arial MT"/>
                <a:cs typeface="Arial MT"/>
              </a:rPr>
              <a:t> </a:t>
            </a:r>
            <a:r>
              <a:rPr lang="en-US" sz="1800" b="1" dirty="0">
                <a:effectLst/>
                <a:latin typeface="Arial MT"/>
                <a:ea typeface="Arial MT"/>
                <a:cs typeface="Arial MT"/>
              </a:rPr>
              <a:t>cash requirements.</a:t>
            </a:r>
          </a:p>
        </p:txBody>
      </p:sp>
      <p:sp>
        <p:nvSpPr>
          <p:cNvPr id="4" name="TextBox 3">
            <a:extLst>
              <a:ext uri="{FF2B5EF4-FFF2-40B4-BE49-F238E27FC236}">
                <a16:creationId xmlns:a16="http://schemas.microsoft.com/office/drawing/2014/main" id="{D71531BA-391B-DEE4-1A14-9EE046732F07}"/>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
        <p:nvSpPr>
          <p:cNvPr id="5" name="Title 2">
            <a:extLst>
              <a:ext uri="{FF2B5EF4-FFF2-40B4-BE49-F238E27FC236}">
                <a16:creationId xmlns:a16="http://schemas.microsoft.com/office/drawing/2014/main" id="{FCD2812C-F2B8-C557-ACB5-822168541E9C}"/>
              </a:ext>
            </a:extLst>
          </p:cNvPr>
          <p:cNvSpPr txBox="1">
            <a:spLocks/>
          </p:cNvSpPr>
          <p:nvPr/>
        </p:nvSpPr>
        <p:spPr>
          <a:xfrm>
            <a:off x="228600" y="914400"/>
            <a:ext cx="2743200" cy="64633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289175" indent="-2289175"/>
            <a:r>
              <a:rPr lang="en-US" sz="3200" b="1" dirty="0">
                <a:latin typeface="+mn-lt"/>
              </a:rPr>
              <a:t>DO IT! 	</a:t>
            </a:r>
            <a:endParaRPr lang="en-US" sz="1400" b="1" dirty="0">
              <a:latin typeface="+mn-lt"/>
            </a:endParaRPr>
          </a:p>
        </p:txBody>
      </p:sp>
    </p:spTree>
    <p:extLst>
      <p:ext uri="{BB962C8B-B14F-4D97-AF65-F5344CB8AC3E}">
        <p14:creationId xmlns:p14="http://schemas.microsoft.com/office/powerpoint/2010/main" val="39538938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5AAC9BD-A9C0-38EB-2646-AC59FBD9901A}"/>
              </a:ext>
            </a:extLst>
          </p:cNvPr>
          <p:cNvPicPr>
            <a:picLocks noChangeAspect="1"/>
          </p:cNvPicPr>
          <p:nvPr/>
        </p:nvPicPr>
        <p:blipFill>
          <a:blip r:embed="rId2"/>
          <a:stretch>
            <a:fillRect/>
          </a:stretch>
        </p:blipFill>
        <p:spPr>
          <a:xfrm>
            <a:off x="0" y="6844"/>
            <a:ext cx="9144000" cy="6844311"/>
          </a:xfrm>
          <a:prstGeom prst="rect">
            <a:avLst/>
          </a:prstGeom>
        </p:spPr>
      </p:pic>
      <p:sp>
        <p:nvSpPr>
          <p:cNvPr id="3" name="Slide Number Placeholder 2">
            <a:extLst>
              <a:ext uri="{FF2B5EF4-FFF2-40B4-BE49-F238E27FC236}">
                <a16:creationId xmlns:a16="http://schemas.microsoft.com/office/drawing/2014/main" id="{7E3BDEE7-6313-CD7D-EF59-4360593C77B4}"/>
              </a:ext>
            </a:extLst>
          </p:cNvPr>
          <p:cNvSpPr>
            <a:spLocks noGrp="1"/>
          </p:cNvSpPr>
          <p:nvPr>
            <p:ph type="sldNum" sz="quarter" idx="10"/>
          </p:nvPr>
        </p:nvSpPr>
        <p:spPr/>
        <p:txBody>
          <a:bodyPr/>
          <a:lstStyle/>
          <a:p>
            <a:fld id="{67B19427-F580-D146-B60E-4CADEE75497F}" type="slidenum">
              <a:rPr lang="en-US" smtClean="0"/>
              <a:pPr/>
              <a:t>34</a:t>
            </a:fld>
            <a:endParaRPr lang="en-US" dirty="0"/>
          </a:p>
        </p:txBody>
      </p:sp>
      <p:graphicFrame>
        <p:nvGraphicFramePr>
          <p:cNvPr id="6" name="Table 5">
            <a:extLst>
              <a:ext uri="{FF2B5EF4-FFF2-40B4-BE49-F238E27FC236}">
                <a16:creationId xmlns:a16="http://schemas.microsoft.com/office/drawing/2014/main" id="{FDA1A01D-87A2-491F-939D-F2C01B2A8856}"/>
              </a:ext>
            </a:extLst>
          </p:cNvPr>
          <p:cNvGraphicFramePr>
            <a:graphicFrameLocks noGrp="1"/>
          </p:cNvGraphicFramePr>
          <p:nvPr>
            <p:extLst>
              <p:ext uri="{D42A27DB-BD31-4B8C-83A1-F6EECF244321}">
                <p14:modId xmlns:p14="http://schemas.microsoft.com/office/powerpoint/2010/main" val="533185051"/>
              </p:ext>
            </p:extLst>
          </p:nvPr>
        </p:nvGraphicFramePr>
        <p:xfrm>
          <a:off x="533400" y="1219200"/>
          <a:ext cx="7315200" cy="5218703"/>
        </p:xfrm>
        <a:graphic>
          <a:graphicData uri="http://schemas.openxmlformats.org/drawingml/2006/table">
            <a:tbl>
              <a:tblPr firstRow="1" firstCol="1" lastRow="1" lastCol="1" bandRow="1" bandCol="1"/>
              <a:tblGrid>
                <a:gridCol w="5362192">
                  <a:extLst>
                    <a:ext uri="{9D8B030D-6E8A-4147-A177-3AD203B41FA5}">
                      <a16:colId xmlns:a16="http://schemas.microsoft.com/office/drawing/2014/main" val="2017928021"/>
                    </a:ext>
                  </a:extLst>
                </a:gridCol>
                <a:gridCol w="1953008">
                  <a:extLst>
                    <a:ext uri="{9D8B030D-6E8A-4147-A177-3AD203B41FA5}">
                      <a16:colId xmlns:a16="http://schemas.microsoft.com/office/drawing/2014/main" val="924729296"/>
                    </a:ext>
                  </a:extLst>
                </a:gridCol>
              </a:tblGrid>
              <a:tr h="368554">
                <a:tc>
                  <a:txBody>
                    <a:bodyPr/>
                    <a:lstStyle/>
                    <a:p>
                      <a:pPr marL="69215" algn="l">
                        <a:lnSpc>
                          <a:spcPts val="1255"/>
                        </a:lnSpc>
                      </a:pPr>
                      <a:endParaRPr lang="en-US" sz="2000" dirty="0">
                        <a:effectLst/>
                        <a:latin typeface="Arial MT"/>
                        <a:ea typeface="Arial MT"/>
                        <a:cs typeface="Arial MT"/>
                      </a:endParaRPr>
                    </a:p>
                    <a:p>
                      <a:pPr marL="69215" algn="l">
                        <a:lnSpc>
                          <a:spcPts val="1255"/>
                        </a:lnSpc>
                      </a:pPr>
                      <a:r>
                        <a:rPr lang="en-US" sz="2000" dirty="0">
                          <a:effectLst/>
                          <a:latin typeface="Arial MT"/>
                          <a:ea typeface="Arial MT"/>
                          <a:cs typeface="Arial MT"/>
                        </a:rPr>
                        <a:t>Beginning</a:t>
                      </a:r>
                      <a:r>
                        <a:rPr lang="en-US" sz="2000" spc="5" dirty="0">
                          <a:effectLst/>
                          <a:latin typeface="Arial MT"/>
                          <a:ea typeface="Arial MT"/>
                          <a:cs typeface="Arial MT"/>
                        </a:rPr>
                        <a:t> </a:t>
                      </a:r>
                      <a:r>
                        <a:rPr lang="en-US" sz="2000" dirty="0">
                          <a:effectLst/>
                          <a:latin typeface="Arial MT"/>
                          <a:ea typeface="Arial MT"/>
                          <a:cs typeface="Arial MT"/>
                        </a:rPr>
                        <a:t>cash balance</a:t>
                      </a: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a:noFill/>
                    </a:lnB>
                    <a:noFill/>
                  </a:tcPr>
                </a:tc>
                <a:tc>
                  <a:txBody>
                    <a:bodyPr/>
                    <a:lstStyle/>
                    <a:p>
                      <a:pPr marL="514985" marR="478155" algn="ctr">
                        <a:lnSpc>
                          <a:spcPts val="1255"/>
                        </a:lnSpc>
                        <a:spcAft>
                          <a:spcPts val="0"/>
                        </a:spcAft>
                      </a:pPr>
                      <a:endParaRPr lang="en-US" sz="2000" dirty="0">
                        <a:effectLst/>
                        <a:latin typeface="Arial MT"/>
                        <a:ea typeface="Arial MT"/>
                        <a:cs typeface="Arial MT"/>
                      </a:endParaRPr>
                    </a:p>
                    <a:p>
                      <a:pPr marL="514985" marR="478155" algn="ctr">
                        <a:lnSpc>
                          <a:spcPts val="1255"/>
                        </a:lnSpc>
                        <a:spcAft>
                          <a:spcPts val="0"/>
                        </a:spcAft>
                      </a:pPr>
                      <a:r>
                        <a:rPr lang="en-US" sz="2000" dirty="0">
                          <a:effectLst/>
                          <a:latin typeface="Arial MT"/>
                          <a:ea typeface="Arial MT"/>
                          <a:cs typeface="Arial MT"/>
                        </a:rPr>
                        <a:t>45000</a:t>
                      </a: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1136445879"/>
                  </a:ext>
                </a:extLst>
              </a:tr>
              <a:tr h="323944">
                <a:tc>
                  <a:txBody>
                    <a:bodyPr/>
                    <a:lstStyle/>
                    <a:p>
                      <a:pPr marL="526415" algn="l">
                        <a:spcBef>
                          <a:spcPts val="80"/>
                        </a:spcBef>
                        <a:spcAft>
                          <a:spcPts val="0"/>
                        </a:spcAft>
                      </a:pPr>
                      <a:r>
                        <a:rPr lang="en-US" sz="2000" dirty="0">
                          <a:effectLst/>
                          <a:latin typeface="Arial MT"/>
                          <a:ea typeface="Arial MT"/>
                          <a:cs typeface="Arial MT"/>
                        </a:rPr>
                        <a:t>+</a:t>
                      </a: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a:noFill/>
                    </a:lnT>
                    <a:lnB>
                      <a:noFill/>
                    </a:lnB>
                    <a:noFill/>
                  </a:tcPr>
                </a:tc>
                <a:tc>
                  <a:txBody>
                    <a:bodyPr/>
                    <a:lstStyle/>
                    <a:p>
                      <a:pPr algn="l"/>
                      <a:r>
                        <a:rPr lang="en-US" sz="1600">
                          <a:effectLst/>
                          <a:latin typeface="Times New Roman" panose="02020603050405020304" pitchFamily="18" charset="0"/>
                          <a:ea typeface="Arial MT"/>
                          <a:cs typeface="Arial MT"/>
                        </a:rPr>
                        <a:t> </a:t>
                      </a:r>
                      <a:endParaRPr lang="en-US" sz="2000">
                        <a:effectLst/>
                        <a:latin typeface="Arial MT"/>
                        <a:ea typeface="Arial MT"/>
                        <a:cs typeface="Arial MT"/>
                      </a:endParaRP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2756684268"/>
                  </a:ext>
                </a:extLst>
              </a:tr>
              <a:tr h="571535">
                <a:tc>
                  <a:txBody>
                    <a:bodyPr/>
                    <a:lstStyle/>
                    <a:p>
                      <a:pPr marL="69215" algn="l">
                        <a:spcBef>
                          <a:spcPts val="75"/>
                        </a:spcBef>
                        <a:spcAft>
                          <a:spcPts val="0"/>
                        </a:spcAft>
                      </a:pPr>
                      <a:r>
                        <a:rPr lang="en-US" sz="2000" dirty="0">
                          <a:effectLst/>
                          <a:latin typeface="Arial MT"/>
                          <a:ea typeface="Arial MT"/>
                          <a:cs typeface="Arial MT"/>
                        </a:rPr>
                        <a:t>Cash</a:t>
                      </a:r>
                      <a:r>
                        <a:rPr lang="en-US" sz="2000" spc="-5" dirty="0">
                          <a:effectLst/>
                          <a:latin typeface="Arial MT"/>
                          <a:ea typeface="Arial MT"/>
                          <a:cs typeface="Arial MT"/>
                        </a:rPr>
                        <a:t> </a:t>
                      </a:r>
                      <a:r>
                        <a:rPr lang="en-US" sz="2000" dirty="0">
                          <a:effectLst/>
                          <a:latin typeface="Arial MT"/>
                          <a:ea typeface="Arial MT"/>
                          <a:cs typeface="Arial MT"/>
                        </a:rPr>
                        <a:t>collection</a:t>
                      </a: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noFill/>
                  </a:tcPr>
                </a:tc>
                <a:tc>
                  <a:txBody>
                    <a:bodyPr/>
                    <a:lstStyle/>
                    <a:p>
                      <a:pPr marL="514985" marR="478155" algn="ctr">
                        <a:spcBef>
                          <a:spcPts val="75"/>
                        </a:spcBef>
                        <a:spcAft>
                          <a:spcPts val="0"/>
                        </a:spcAft>
                      </a:pPr>
                      <a:r>
                        <a:rPr lang="en-US" sz="2000">
                          <a:effectLst/>
                          <a:latin typeface="Arial MT"/>
                          <a:ea typeface="Arial MT"/>
                          <a:cs typeface="Arial MT"/>
                        </a:rPr>
                        <a:t>89000</a:t>
                      </a: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82866074"/>
                  </a:ext>
                </a:extLst>
              </a:tr>
              <a:tr h="288568">
                <a:tc>
                  <a:txBody>
                    <a:bodyPr/>
                    <a:lstStyle/>
                    <a:p>
                      <a:pPr marL="69215" algn="l">
                        <a:lnSpc>
                          <a:spcPts val="1260"/>
                        </a:lnSpc>
                      </a:pPr>
                      <a:endParaRPr lang="en-US" sz="2000" b="1" dirty="0">
                        <a:solidFill>
                          <a:srgbClr val="000000"/>
                        </a:solidFill>
                        <a:effectLst/>
                        <a:highlight>
                          <a:srgbClr val="FFFF00"/>
                        </a:highlight>
                        <a:latin typeface="Arial MT"/>
                        <a:ea typeface="Arial MT"/>
                        <a:cs typeface="Arial MT"/>
                      </a:endParaRPr>
                    </a:p>
                    <a:p>
                      <a:pPr marL="69215" algn="l">
                        <a:lnSpc>
                          <a:spcPts val="1260"/>
                        </a:lnSpc>
                      </a:pPr>
                      <a:r>
                        <a:rPr lang="en-US" sz="2000" b="1" dirty="0">
                          <a:solidFill>
                            <a:srgbClr val="000000"/>
                          </a:solidFill>
                          <a:effectLst/>
                          <a:highlight>
                            <a:srgbClr val="FFFF00"/>
                          </a:highlight>
                          <a:latin typeface="Arial MT"/>
                          <a:ea typeface="Arial MT"/>
                          <a:cs typeface="Arial MT"/>
                        </a:rPr>
                        <a:t>Total</a:t>
                      </a:r>
                      <a:r>
                        <a:rPr lang="en-US" sz="2000" b="1" spc="-5" dirty="0">
                          <a:solidFill>
                            <a:srgbClr val="000000"/>
                          </a:solidFill>
                          <a:effectLst/>
                          <a:highlight>
                            <a:srgbClr val="FFFF00"/>
                          </a:highlight>
                          <a:latin typeface="Arial MT"/>
                          <a:ea typeface="Arial MT"/>
                          <a:cs typeface="Arial MT"/>
                        </a:rPr>
                        <a:t> </a:t>
                      </a:r>
                      <a:r>
                        <a:rPr lang="en-US" sz="2000" b="1" dirty="0">
                          <a:solidFill>
                            <a:srgbClr val="000000"/>
                          </a:solidFill>
                          <a:effectLst/>
                          <a:highlight>
                            <a:srgbClr val="FFFF00"/>
                          </a:highlight>
                          <a:latin typeface="Arial MT"/>
                          <a:ea typeface="Arial MT"/>
                          <a:cs typeface="Arial MT"/>
                        </a:rPr>
                        <a:t>cash available</a:t>
                      </a:r>
                      <a:r>
                        <a:rPr lang="en-US" sz="2000" b="1" spc="-5" dirty="0">
                          <a:solidFill>
                            <a:srgbClr val="000000"/>
                          </a:solidFill>
                          <a:effectLst/>
                          <a:highlight>
                            <a:srgbClr val="FFFF00"/>
                          </a:highlight>
                          <a:latin typeface="Arial MT"/>
                          <a:ea typeface="Arial MT"/>
                          <a:cs typeface="Arial MT"/>
                        </a:rPr>
                        <a:t> </a:t>
                      </a:r>
                      <a:r>
                        <a:rPr lang="en-US" sz="2000" b="1" dirty="0">
                          <a:solidFill>
                            <a:srgbClr val="000000"/>
                          </a:solidFill>
                          <a:effectLst/>
                          <a:highlight>
                            <a:srgbClr val="FFFF00"/>
                          </a:highlight>
                          <a:latin typeface="Arial MT"/>
                          <a:ea typeface="Arial MT"/>
                          <a:cs typeface="Arial MT"/>
                        </a:rPr>
                        <a:t>(A)</a:t>
                      </a:r>
                      <a:endParaRPr lang="en-US" sz="2000" dirty="0">
                        <a:effectLst/>
                        <a:highlight>
                          <a:srgbClr val="FFFF00"/>
                        </a:highlight>
                        <a:latin typeface="Arial MT"/>
                        <a:ea typeface="Arial MT"/>
                        <a:cs typeface="Arial MT"/>
                      </a:endParaRP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00"/>
                    </a:solidFill>
                  </a:tcPr>
                </a:tc>
                <a:tc>
                  <a:txBody>
                    <a:bodyPr/>
                    <a:lstStyle/>
                    <a:p>
                      <a:pPr marR="449580" algn="r">
                        <a:lnSpc>
                          <a:spcPts val="1260"/>
                        </a:lnSpc>
                      </a:pPr>
                      <a:endParaRPr lang="en-US" sz="2000" b="1" dirty="0">
                        <a:solidFill>
                          <a:srgbClr val="000000"/>
                        </a:solidFill>
                        <a:effectLst/>
                        <a:highlight>
                          <a:srgbClr val="FFFF00"/>
                        </a:highlight>
                        <a:latin typeface="Arial MT"/>
                        <a:ea typeface="Arial MT"/>
                        <a:cs typeface="Arial MT"/>
                      </a:endParaRPr>
                    </a:p>
                    <a:p>
                      <a:pPr marR="449580" algn="r">
                        <a:lnSpc>
                          <a:spcPts val="1260"/>
                        </a:lnSpc>
                      </a:pPr>
                      <a:r>
                        <a:rPr lang="en-US" sz="2000" b="1" dirty="0">
                          <a:solidFill>
                            <a:srgbClr val="000000"/>
                          </a:solidFill>
                          <a:effectLst/>
                          <a:highlight>
                            <a:srgbClr val="FFFF00"/>
                          </a:highlight>
                          <a:latin typeface="Arial MT"/>
                          <a:ea typeface="Arial MT"/>
                          <a:cs typeface="Arial MT"/>
                        </a:rPr>
                        <a:t>134000</a:t>
                      </a:r>
                      <a:endParaRPr lang="en-US" sz="2000" dirty="0">
                        <a:effectLst/>
                        <a:highlight>
                          <a:srgbClr val="FFFF00"/>
                        </a:highlight>
                        <a:latin typeface="Arial MT"/>
                        <a:ea typeface="Arial MT"/>
                        <a:cs typeface="Arial MT"/>
                      </a:endParaRP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904508747"/>
                  </a:ext>
                </a:extLst>
              </a:tr>
              <a:tr h="368554">
                <a:tc>
                  <a:txBody>
                    <a:bodyPr/>
                    <a:lstStyle/>
                    <a:p>
                      <a:pPr marL="69215" algn="l">
                        <a:lnSpc>
                          <a:spcPts val="1250"/>
                        </a:lnSpc>
                      </a:pPr>
                      <a:endParaRPr lang="en-US" sz="2000" dirty="0">
                        <a:effectLst/>
                        <a:latin typeface="Arial MT"/>
                        <a:ea typeface="Arial MT"/>
                        <a:cs typeface="Arial MT"/>
                      </a:endParaRPr>
                    </a:p>
                    <a:p>
                      <a:pPr marL="69215" algn="l">
                        <a:lnSpc>
                          <a:spcPts val="1250"/>
                        </a:lnSpc>
                      </a:pPr>
                      <a:r>
                        <a:rPr lang="en-US" sz="2000" dirty="0">
                          <a:effectLst/>
                          <a:latin typeface="Arial MT"/>
                          <a:ea typeface="Arial MT"/>
                          <a:cs typeface="Arial MT"/>
                        </a:rPr>
                        <a:t>Cash disbursements</a:t>
                      </a: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noFill/>
                  </a:tcPr>
                </a:tc>
                <a:tc>
                  <a:txBody>
                    <a:bodyPr/>
                    <a:lstStyle/>
                    <a:p>
                      <a:pPr algn="l"/>
                      <a:r>
                        <a:rPr lang="en-US" sz="1600" dirty="0">
                          <a:effectLst/>
                          <a:latin typeface="Times New Roman" panose="02020603050405020304" pitchFamily="18" charset="0"/>
                          <a:ea typeface="Arial MT"/>
                          <a:cs typeface="Arial MT"/>
                        </a:rPr>
                        <a:t> </a:t>
                      </a:r>
                      <a:endParaRPr lang="en-US" sz="2000" dirty="0">
                        <a:effectLst/>
                        <a:latin typeface="Arial MT"/>
                        <a:ea typeface="Arial MT"/>
                        <a:cs typeface="Arial MT"/>
                      </a:endParaRP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3023117727"/>
                  </a:ext>
                </a:extLst>
              </a:tr>
              <a:tr h="323944">
                <a:tc>
                  <a:txBody>
                    <a:bodyPr/>
                    <a:lstStyle/>
                    <a:p>
                      <a:pPr marL="69215" algn="l">
                        <a:spcBef>
                          <a:spcPts val="75"/>
                        </a:spcBef>
                        <a:spcAft>
                          <a:spcPts val="0"/>
                        </a:spcAft>
                      </a:pPr>
                      <a:r>
                        <a:rPr lang="en-US" sz="2000" dirty="0">
                          <a:effectLst/>
                          <a:latin typeface="Arial MT"/>
                          <a:ea typeface="Arial MT"/>
                          <a:cs typeface="Arial MT"/>
                        </a:rPr>
                        <a:t>Merchandise</a:t>
                      </a:r>
                      <a:r>
                        <a:rPr lang="en-US" sz="2000" spc="-5" dirty="0">
                          <a:effectLst/>
                          <a:latin typeface="Arial MT"/>
                          <a:ea typeface="Arial MT"/>
                          <a:cs typeface="Arial MT"/>
                        </a:rPr>
                        <a:t> </a:t>
                      </a:r>
                      <a:r>
                        <a:rPr lang="en-US" sz="2000" dirty="0">
                          <a:effectLst/>
                          <a:latin typeface="Arial MT"/>
                          <a:ea typeface="Arial MT"/>
                          <a:cs typeface="Arial MT"/>
                        </a:rPr>
                        <a:t>purchases</a:t>
                      </a: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a:noFill/>
                    </a:lnT>
                    <a:lnB>
                      <a:noFill/>
                    </a:lnB>
                    <a:noFill/>
                  </a:tcPr>
                </a:tc>
                <a:tc>
                  <a:txBody>
                    <a:bodyPr/>
                    <a:lstStyle/>
                    <a:p>
                      <a:pPr marR="440690" algn="r">
                        <a:spcBef>
                          <a:spcPts val="75"/>
                        </a:spcBef>
                        <a:spcAft>
                          <a:spcPts val="0"/>
                        </a:spcAft>
                      </a:pPr>
                      <a:r>
                        <a:rPr lang="en-US" sz="2000" dirty="0">
                          <a:effectLst/>
                          <a:latin typeface="Arial MT"/>
                          <a:ea typeface="Arial MT"/>
                          <a:cs typeface="Arial MT"/>
                        </a:rPr>
                        <a:t>(56200)</a:t>
                      </a: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2150475005"/>
                  </a:ext>
                </a:extLst>
              </a:tr>
              <a:tr h="323944">
                <a:tc>
                  <a:txBody>
                    <a:bodyPr/>
                    <a:lstStyle/>
                    <a:p>
                      <a:pPr marL="69215" algn="l">
                        <a:spcBef>
                          <a:spcPts val="80"/>
                        </a:spcBef>
                        <a:spcAft>
                          <a:spcPts val="0"/>
                        </a:spcAft>
                      </a:pPr>
                      <a:r>
                        <a:rPr lang="en-US" sz="2000" dirty="0">
                          <a:effectLst/>
                          <a:latin typeface="Arial MT"/>
                          <a:ea typeface="Arial MT"/>
                          <a:cs typeface="Arial MT"/>
                        </a:rPr>
                        <a:t>Operating</a:t>
                      </a:r>
                      <a:r>
                        <a:rPr lang="en-US" sz="2000" spc="5" dirty="0">
                          <a:effectLst/>
                          <a:latin typeface="Arial MT"/>
                          <a:ea typeface="Arial MT"/>
                          <a:cs typeface="Arial MT"/>
                        </a:rPr>
                        <a:t> </a:t>
                      </a:r>
                      <a:r>
                        <a:rPr lang="en-US" sz="2000" dirty="0">
                          <a:effectLst/>
                          <a:latin typeface="Arial MT"/>
                          <a:ea typeface="Arial MT"/>
                          <a:cs typeface="Arial MT"/>
                        </a:rPr>
                        <a:t>expenses</a:t>
                      </a: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a:noFill/>
                    </a:lnT>
                    <a:lnB>
                      <a:noFill/>
                    </a:lnB>
                    <a:noFill/>
                  </a:tcPr>
                </a:tc>
                <a:tc>
                  <a:txBody>
                    <a:bodyPr/>
                    <a:lstStyle/>
                    <a:p>
                      <a:pPr marR="440690" algn="r">
                        <a:spcBef>
                          <a:spcPts val="80"/>
                        </a:spcBef>
                        <a:spcAft>
                          <a:spcPts val="0"/>
                        </a:spcAft>
                      </a:pPr>
                      <a:r>
                        <a:rPr lang="en-US" sz="2000" dirty="0">
                          <a:effectLst/>
                          <a:latin typeface="Arial MT"/>
                          <a:ea typeface="Arial MT"/>
                          <a:cs typeface="Arial MT"/>
                        </a:rPr>
                        <a:t>(36800)</a:t>
                      </a: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897890504"/>
                  </a:ext>
                </a:extLst>
              </a:tr>
              <a:tr h="323944">
                <a:tc>
                  <a:txBody>
                    <a:bodyPr/>
                    <a:lstStyle/>
                    <a:p>
                      <a:pPr marL="69215" algn="l">
                        <a:spcBef>
                          <a:spcPts val="75"/>
                        </a:spcBef>
                        <a:spcAft>
                          <a:spcPts val="0"/>
                        </a:spcAft>
                      </a:pPr>
                      <a:r>
                        <a:rPr lang="en-US" sz="2000" dirty="0">
                          <a:effectLst/>
                          <a:latin typeface="Arial MT"/>
                          <a:ea typeface="Arial MT"/>
                          <a:cs typeface="Arial MT"/>
                        </a:rPr>
                        <a:t>Equipment</a:t>
                      </a:r>
                      <a:r>
                        <a:rPr lang="en-US" sz="2000" spc="10" dirty="0">
                          <a:effectLst/>
                          <a:latin typeface="Arial MT"/>
                          <a:ea typeface="Arial MT"/>
                          <a:cs typeface="Arial MT"/>
                        </a:rPr>
                        <a:t> </a:t>
                      </a:r>
                      <a:r>
                        <a:rPr lang="en-US" sz="2000" dirty="0">
                          <a:effectLst/>
                          <a:latin typeface="Arial MT"/>
                          <a:ea typeface="Arial MT"/>
                          <a:cs typeface="Arial MT"/>
                        </a:rPr>
                        <a:t>purchase</a:t>
                      </a: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a:noFill/>
                    </a:lnT>
                    <a:lnB>
                      <a:noFill/>
                    </a:lnB>
                    <a:noFill/>
                  </a:tcPr>
                </a:tc>
                <a:tc>
                  <a:txBody>
                    <a:bodyPr/>
                    <a:lstStyle/>
                    <a:p>
                      <a:pPr marR="440690" algn="r">
                        <a:spcBef>
                          <a:spcPts val="75"/>
                        </a:spcBef>
                        <a:spcAft>
                          <a:spcPts val="0"/>
                        </a:spcAft>
                      </a:pPr>
                      <a:r>
                        <a:rPr lang="en-US" sz="2000">
                          <a:effectLst/>
                          <a:latin typeface="Arial MT"/>
                          <a:ea typeface="Arial MT"/>
                          <a:cs typeface="Arial MT"/>
                        </a:rPr>
                        <a:t>(17500)</a:t>
                      </a: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654052399"/>
                  </a:ext>
                </a:extLst>
              </a:tr>
              <a:tr h="661385">
                <a:tc>
                  <a:txBody>
                    <a:bodyPr/>
                    <a:lstStyle/>
                    <a:p>
                      <a:pPr marL="69215" algn="l">
                        <a:spcBef>
                          <a:spcPts val="75"/>
                        </a:spcBef>
                        <a:spcAft>
                          <a:spcPts val="0"/>
                        </a:spcAft>
                      </a:pPr>
                      <a:r>
                        <a:rPr lang="en-US" sz="2000" dirty="0">
                          <a:effectLst/>
                          <a:latin typeface="Arial MT"/>
                          <a:ea typeface="Arial MT"/>
                          <a:cs typeface="Arial MT"/>
                        </a:rPr>
                        <a:t>Payment</a:t>
                      </a:r>
                      <a:r>
                        <a:rPr lang="en-US" sz="2000" spc="-5" dirty="0">
                          <a:effectLst/>
                          <a:latin typeface="Arial MT"/>
                          <a:ea typeface="Arial MT"/>
                          <a:cs typeface="Arial MT"/>
                        </a:rPr>
                        <a:t> </a:t>
                      </a:r>
                      <a:r>
                        <a:rPr lang="en-US" sz="2000" dirty="0">
                          <a:effectLst/>
                          <a:latin typeface="Arial MT"/>
                          <a:ea typeface="Arial MT"/>
                          <a:cs typeface="Arial MT"/>
                        </a:rPr>
                        <a:t>of</a:t>
                      </a:r>
                      <a:r>
                        <a:rPr lang="en-US" sz="2000" spc="10" dirty="0">
                          <a:effectLst/>
                          <a:latin typeface="Arial MT"/>
                          <a:ea typeface="Arial MT"/>
                          <a:cs typeface="Arial MT"/>
                        </a:rPr>
                        <a:t> </a:t>
                      </a:r>
                      <a:r>
                        <a:rPr lang="en-US" sz="2000" dirty="0">
                          <a:effectLst/>
                          <a:latin typeface="Arial MT"/>
                          <a:ea typeface="Arial MT"/>
                          <a:cs typeface="Arial MT"/>
                        </a:rPr>
                        <a:t>dividends</a:t>
                      </a:r>
                    </a:p>
                    <a:p>
                      <a:pPr marL="69215" algn="l">
                        <a:spcBef>
                          <a:spcPts val="75"/>
                        </a:spcBef>
                        <a:spcAft>
                          <a:spcPts val="0"/>
                        </a:spcAft>
                      </a:pPr>
                      <a:endParaRPr lang="en-US" sz="2000" dirty="0">
                        <a:effectLst/>
                        <a:latin typeface="Arial MT"/>
                        <a:ea typeface="Arial MT"/>
                        <a:cs typeface="Arial MT"/>
                      </a:endParaRP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noFill/>
                  </a:tcPr>
                </a:tc>
                <a:tc>
                  <a:txBody>
                    <a:bodyPr/>
                    <a:lstStyle/>
                    <a:p>
                      <a:pPr marR="440690" algn="r">
                        <a:spcBef>
                          <a:spcPts val="75"/>
                        </a:spcBef>
                        <a:spcAft>
                          <a:spcPts val="0"/>
                        </a:spcAft>
                      </a:pPr>
                      <a:r>
                        <a:rPr lang="en-US" sz="2000">
                          <a:effectLst/>
                          <a:latin typeface="Arial MT"/>
                          <a:ea typeface="Arial MT"/>
                          <a:cs typeface="Arial MT"/>
                        </a:rPr>
                        <a:t>(12000)</a:t>
                      </a: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61667566"/>
                  </a:ext>
                </a:extLst>
              </a:tr>
              <a:tr h="288568">
                <a:tc>
                  <a:txBody>
                    <a:bodyPr/>
                    <a:lstStyle/>
                    <a:p>
                      <a:pPr marL="69215" algn="l">
                        <a:lnSpc>
                          <a:spcPts val="1260"/>
                        </a:lnSpc>
                      </a:pPr>
                      <a:endParaRPr lang="en-US" sz="2000" b="1" dirty="0">
                        <a:solidFill>
                          <a:srgbClr val="000000"/>
                        </a:solidFill>
                        <a:effectLst/>
                        <a:highlight>
                          <a:srgbClr val="FFFF00"/>
                        </a:highlight>
                        <a:latin typeface="Arial MT"/>
                        <a:ea typeface="Arial MT"/>
                        <a:cs typeface="Arial MT"/>
                      </a:endParaRPr>
                    </a:p>
                    <a:p>
                      <a:pPr marL="69215" algn="l">
                        <a:lnSpc>
                          <a:spcPts val="1260"/>
                        </a:lnSpc>
                      </a:pPr>
                      <a:r>
                        <a:rPr lang="en-US" sz="2000" b="1" dirty="0">
                          <a:solidFill>
                            <a:srgbClr val="000000"/>
                          </a:solidFill>
                          <a:effectLst/>
                          <a:highlight>
                            <a:srgbClr val="FFFF00"/>
                          </a:highlight>
                          <a:latin typeface="Arial MT"/>
                          <a:ea typeface="Arial MT"/>
                          <a:cs typeface="Arial MT"/>
                        </a:rPr>
                        <a:t>Total</a:t>
                      </a:r>
                      <a:r>
                        <a:rPr lang="en-US" sz="2000" b="1" spc="5" dirty="0">
                          <a:solidFill>
                            <a:srgbClr val="000000"/>
                          </a:solidFill>
                          <a:effectLst/>
                          <a:highlight>
                            <a:srgbClr val="FFFF00"/>
                          </a:highlight>
                          <a:latin typeface="Arial MT"/>
                          <a:ea typeface="Arial MT"/>
                          <a:cs typeface="Arial MT"/>
                        </a:rPr>
                        <a:t> </a:t>
                      </a:r>
                      <a:r>
                        <a:rPr lang="en-US" sz="2000" b="1" dirty="0">
                          <a:solidFill>
                            <a:srgbClr val="000000"/>
                          </a:solidFill>
                          <a:effectLst/>
                          <a:highlight>
                            <a:srgbClr val="FFFF00"/>
                          </a:highlight>
                          <a:latin typeface="Arial MT"/>
                          <a:ea typeface="Arial MT"/>
                          <a:cs typeface="Arial MT"/>
                        </a:rPr>
                        <a:t>cash</a:t>
                      </a:r>
                      <a:r>
                        <a:rPr lang="en-US" sz="2000" b="1" spc="5" dirty="0">
                          <a:solidFill>
                            <a:srgbClr val="000000"/>
                          </a:solidFill>
                          <a:effectLst/>
                          <a:highlight>
                            <a:srgbClr val="FFFF00"/>
                          </a:highlight>
                          <a:latin typeface="Arial MT"/>
                          <a:ea typeface="Arial MT"/>
                          <a:cs typeface="Arial MT"/>
                        </a:rPr>
                        <a:t> </a:t>
                      </a:r>
                      <a:r>
                        <a:rPr lang="en-US" sz="2000" b="1" dirty="0">
                          <a:solidFill>
                            <a:srgbClr val="000000"/>
                          </a:solidFill>
                          <a:effectLst/>
                          <a:highlight>
                            <a:srgbClr val="FFFF00"/>
                          </a:highlight>
                          <a:latin typeface="Arial MT"/>
                          <a:ea typeface="Arial MT"/>
                          <a:cs typeface="Arial MT"/>
                        </a:rPr>
                        <a:t>disbursement</a:t>
                      </a:r>
                      <a:r>
                        <a:rPr lang="en-US" sz="2000" b="1" spc="15" dirty="0">
                          <a:solidFill>
                            <a:srgbClr val="000000"/>
                          </a:solidFill>
                          <a:effectLst/>
                          <a:highlight>
                            <a:srgbClr val="FFFF00"/>
                          </a:highlight>
                          <a:latin typeface="Arial MT"/>
                          <a:ea typeface="Arial MT"/>
                          <a:cs typeface="Arial MT"/>
                        </a:rPr>
                        <a:t> </a:t>
                      </a:r>
                      <a:r>
                        <a:rPr lang="en-US" sz="2000" b="1" dirty="0">
                          <a:solidFill>
                            <a:srgbClr val="000000"/>
                          </a:solidFill>
                          <a:effectLst/>
                          <a:highlight>
                            <a:srgbClr val="FFFF00"/>
                          </a:highlight>
                          <a:latin typeface="Arial MT"/>
                          <a:ea typeface="Arial MT"/>
                          <a:cs typeface="Arial MT"/>
                        </a:rPr>
                        <a:t>(B)</a:t>
                      </a:r>
                      <a:endParaRPr lang="en-US" sz="2000" dirty="0">
                        <a:effectLst/>
                        <a:highlight>
                          <a:srgbClr val="FFFF00"/>
                        </a:highlight>
                        <a:latin typeface="Arial MT"/>
                        <a:ea typeface="Arial MT"/>
                        <a:cs typeface="Arial MT"/>
                      </a:endParaRP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00"/>
                    </a:solidFill>
                  </a:tcPr>
                </a:tc>
                <a:tc>
                  <a:txBody>
                    <a:bodyPr/>
                    <a:lstStyle/>
                    <a:p>
                      <a:pPr marR="449580" algn="r">
                        <a:lnSpc>
                          <a:spcPts val="1260"/>
                        </a:lnSpc>
                      </a:pPr>
                      <a:endParaRPr lang="en-US" sz="2000" b="1" dirty="0">
                        <a:solidFill>
                          <a:srgbClr val="000000"/>
                        </a:solidFill>
                        <a:effectLst/>
                        <a:highlight>
                          <a:srgbClr val="FFFF00"/>
                        </a:highlight>
                        <a:latin typeface="Arial MT"/>
                        <a:ea typeface="Arial MT"/>
                        <a:cs typeface="Arial MT"/>
                      </a:endParaRPr>
                    </a:p>
                    <a:p>
                      <a:pPr marR="449580" algn="r">
                        <a:lnSpc>
                          <a:spcPts val="1260"/>
                        </a:lnSpc>
                      </a:pPr>
                      <a:r>
                        <a:rPr lang="en-US" sz="2000" b="1" dirty="0">
                          <a:solidFill>
                            <a:srgbClr val="000000"/>
                          </a:solidFill>
                          <a:effectLst/>
                          <a:highlight>
                            <a:srgbClr val="FFFF00"/>
                          </a:highlight>
                          <a:latin typeface="Arial MT"/>
                          <a:ea typeface="Arial MT"/>
                          <a:cs typeface="Arial MT"/>
                        </a:rPr>
                        <a:t>122500</a:t>
                      </a:r>
                      <a:endParaRPr lang="en-US" sz="2000" dirty="0">
                        <a:effectLst/>
                        <a:highlight>
                          <a:srgbClr val="FFFF00"/>
                        </a:highlight>
                        <a:latin typeface="Arial MT"/>
                        <a:ea typeface="Arial MT"/>
                        <a:cs typeface="Arial MT"/>
                      </a:endParaRP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844765536"/>
                  </a:ext>
                </a:extLst>
              </a:tr>
              <a:tr h="368554">
                <a:tc>
                  <a:txBody>
                    <a:bodyPr/>
                    <a:lstStyle/>
                    <a:p>
                      <a:pPr marL="69215" algn="l">
                        <a:lnSpc>
                          <a:spcPts val="1260"/>
                        </a:lnSpc>
                      </a:pPr>
                      <a:endParaRPr lang="en-US" sz="2000" dirty="0">
                        <a:effectLst/>
                        <a:latin typeface="Arial MT"/>
                        <a:ea typeface="Arial MT"/>
                        <a:cs typeface="Arial MT"/>
                      </a:endParaRPr>
                    </a:p>
                    <a:p>
                      <a:pPr marL="69215" algn="l">
                        <a:lnSpc>
                          <a:spcPts val="1260"/>
                        </a:lnSpc>
                      </a:pPr>
                      <a:r>
                        <a:rPr lang="en-US" sz="2000" dirty="0">
                          <a:effectLst/>
                          <a:latin typeface="Arial MT"/>
                          <a:ea typeface="Arial MT"/>
                          <a:cs typeface="Arial MT"/>
                        </a:rPr>
                        <a:t>Minimum</a:t>
                      </a:r>
                      <a:r>
                        <a:rPr lang="en-US" sz="2000" spc="-5" dirty="0">
                          <a:effectLst/>
                          <a:latin typeface="Arial MT"/>
                          <a:ea typeface="Arial MT"/>
                          <a:cs typeface="Arial MT"/>
                        </a:rPr>
                        <a:t> </a:t>
                      </a:r>
                      <a:r>
                        <a:rPr lang="en-US" sz="2000" dirty="0">
                          <a:effectLst/>
                          <a:latin typeface="Arial MT"/>
                          <a:ea typeface="Arial MT"/>
                          <a:cs typeface="Arial MT"/>
                        </a:rPr>
                        <a:t>cash</a:t>
                      </a:r>
                      <a:r>
                        <a:rPr lang="en-US" sz="2000" spc="-5" dirty="0">
                          <a:effectLst/>
                          <a:latin typeface="Arial MT"/>
                          <a:ea typeface="Arial MT"/>
                          <a:cs typeface="Arial MT"/>
                        </a:rPr>
                        <a:t> </a:t>
                      </a:r>
                      <a:r>
                        <a:rPr lang="en-US" sz="2000" dirty="0">
                          <a:effectLst/>
                          <a:latin typeface="Arial MT"/>
                          <a:ea typeface="Arial MT"/>
                          <a:cs typeface="Arial MT"/>
                        </a:rPr>
                        <a:t>balance</a:t>
                      </a: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marR="467360" algn="r">
                        <a:lnSpc>
                          <a:spcPts val="1260"/>
                        </a:lnSpc>
                      </a:pPr>
                      <a:endParaRPr lang="en-US" sz="2000" dirty="0">
                        <a:effectLst/>
                        <a:latin typeface="Arial MT"/>
                        <a:ea typeface="Arial MT"/>
                        <a:cs typeface="Arial MT"/>
                      </a:endParaRPr>
                    </a:p>
                    <a:p>
                      <a:pPr marR="467360" algn="r">
                        <a:lnSpc>
                          <a:spcPts val="1260"/>
                        </a:lnSpc>
                      </a:pPr>
                      <a:r>
                        <a:rPr lang="en-US" sz="2000" dirty="0">
                          <a:effectLst/>
                          <a:latin typeface="Arial MT"/>
                          <a:ea typeface="Arial MT"/>
                          <a:cs typeface="Arial MT"/>
                        </a:rPr>
                        <a:t>10.000</a:t>
                      </a: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00069754"/>
                  </a:ext>
                </a:extLst>
              </a:tr>
              <a:tr h="544023">
                <a:tc>
                  <a:txBody>
                    <a:bodyPr/>
                    <a:lstStyle/>
                    <a:p>
                      <a:pPr marL="69215" algn="l">
                        <a:lnSpc>
                          <a:spcPts val="1250"/>
                        </a:lnSpc>
                      </a:pPr>
                      <a:endParaRPr lang="en-US" sz="2000" dirty="0">
                        <a:effectLst/>
                        <a:latin typeface="Arial MT"/>
                        <a:ea typeface="Arial MT"/>
                        <a:cs typeface="Arial MT"/>
                      </a:endParaRPr>
                    </a:p>
                    <a:p>
                      <a:pPr marL="69215" algn="l">
                        <a:lnSpc>
                          <a:spcPts val="1250"/>
                        </a:lnSpc>
                      </a:pPr>
                      <a:r>
                        <a:rPr lang="en-US" sz="2000" dirty="0">
                          <a:effectLst/>
                          <a:latin typeface="Arial MT"/>
                          <a:ea typeface="Arial MT"/>
                          <a:cs typeface="Arial MT"/>
                        </a:rPr>
                        <a:t>Total cash</a:t>
                      </a:r>
                      <a:r>
                        <a:rPr lang="en-US" sz="2000" spc="5" dirty="0">
                          <a:effectLst/>
                          <a:latin typeface="Arial MT"/>
                          <a:ea typeface="Arial MT"/>
                          <a:cs typeface="Arial MT"/>
                        </a:rPr>
                        <a:t> </a:t>
                      </a:r>
                      <a:r>
                        <a:rPr lang="en-US" sz="2000" dirty="0">
                          <a:effectLst/>
                          <a:latin typeface="Arial MT"/>
                          <a:ea typeface="Arial MT"/>
                          <a:cs typeface="Arial MT"/>
                        </a:rPr>
                        <a:t>needed</a:t>
                      </a:r>
                      <a:r>
                        <a:rPr lang="en-US" sz="2000" spc="5" dirty="0">
                          <a:effectLst/>
                          <a:latin typeface="Arial MT"/>
                          <a:ea typeface="Arial MT"/>
                          <a:cs typeface="Arial MT"/>
                        </a:rPr>
                        <a:t> </a:t>
                      </a:r>
                      <a:r>
                        <a:rPr lang="en-US" sz="2000" dirty="0">
                          <a:effectLst/>
                          <a:latin typeface="Arial MT"/>
                          <a:ea typeface="Arial MT"/>
                          <a:cs typeface="Arial MT"/>
                        </a:rPr>
                        <a:t>(C)</a:t>
                      </a:r>
                    </a:p>
                    <a:p>
                      <a:pPr marL="69215" algn="l">
                        <a:lnSpc>
                          <a:spcPts val="1250"/>
                        </a:lnSpc>
                      </a:pPr>
                      <a:endParaRPr lang="en-US" sz="2000" dirty="0">
                        <a:effectLst/>
                        <a:latin typeface="Arial MT"/>
                        <a:ea typeface="Arial MT"/>
                        <a:cs typeface="Arial MT"/>
                      </a:endParaRP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marR="402590" algn="r">
                        <a:lnSpc>
                          <a:spcPts val="1250"/>
                        </a:lnSpc>
                      </a:pPr>
                      <a:endParaRPr lang="en-US" sz="2000" dirty="0">
                        <a:effectLst/>
                        <a:latin typeface="Arial MT"/>
                        <a:ea typeface="Arial MT"/>
                        <a:cs typeface="Arial MT"/>
                      </a:endParaRPr>
                    </a:p>
                    <a:p>
                      <a:pPr marR="402590" algn="r">
                        <a:lnSpc>
                          <a:spcPts val="1250"/>
                        </a:lnSpc>
                      </a:pPr>
                      <a:r>
                        <a:rPr lang="en-US" sz="2000" dirty="0">
                          <a:effectLst/>
                          <a:latin typeface="Arial MT"/>
                          <a:ea typeface="Arial MT"/>
                          <a:cs typeface="Arial MT"/>
                        </a:rPr>
                        <a:t>(132500)</a:t>
                      </a: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15330458"/>
                  </a:ext>
                </a:extLst>
              </a:tr>
              <a:tr h="289560">
                <a:tc>
                  <a:txBody>
                    <a:bodyPr/>
                    <a:lstStyle/>
                    <a:p>
                      <a:pPr marL="69215" algn="l">
                        <a:lnSpc>
                          <a:spcPts val="1260"/>
                        </a:lnSpc>
                      </a:pPr>
                      <a:endParaRPr lang="en-US" sz="2000" b="1" dirty="0">
                        <a:solidFill>
                          <a:srgbClr val="000000"/>
                        </a:solidFill>
                        <a:effectLst/>
                        <a:highlight>
                          <a:srgbClr val="FFFF00"/>
                        </a:highlight>
                        <a:latin typeface="Arial MT"/>
                        <a:ea typeface="Arial MT"/>
                        <a:cs typeface="Arial MT"/>
                      </a:endParaRPr>
                    </a:p>
                    <a:p>
                      <a:pPr marL="69215" algn="l">
                        <a:lnSpc>
                          <a:spcPts val="1260"/>
                        </a:lnSpc>
                      </a:pPr>
                      <a:r>
                        <a:rPr lang="en-US" sz="2000" b="1" dirty="0">
                          <a:solidFill>
                            <a:srgbClr val="000000"/>
                          </a:solidFill>
                          <a:effectLst/>
                          <a:highlight>
                            <a:srgbClr val="FFFF00"/>
                          </a:highlight>
                          <a:latin typeface="Arial MT"/>
                          <a:ea typeface="Arial MT"/>
                          <a:cs typeface="Arial MT"/>
                        </a:rPr>
                        <a:t>Surplus</a:t>
                      </a:r>
                      <a:r>
                        <a:rPr lang="en-US" sz="2000" b="1" spc="325" dirty="0">
                          <a:solidFill>
                            <a:srgbClr val="000000"/>
                          </a:solidFill>
                          <a:effectLst/>
                          <a:highlight>
                            <a:srgbClr val="FFFF00"/>
                          </a:highlight>
                          <a:latin typeface="Arial MT"/>
                          <a:ea typeface="Arial MT"/>
                          <a:cs typeface="Arial MT"/>
                        </a:rPr>
                        <a:t> </a:t>
                      </a:r>
                      <a:r>
                        <a:rPr lang="en-US" sz="2000" b="1" dirty="0">
                          <a:solidFill>
                            <a:srgbClr val="000000"/>
                          </a:solidFill>
                          <a:effectLst/>
                          <a:highlight>
                            <a:srgbClr val="FFFF00"/>
                          </a:highlight>
                          <a:latin typeface="Arial MT"/>
                          <a:ea typeface="Arial MT"/>
                          <a:cs typeface="Arial MT"/>
                        </a:rPr>
                        <a:t>(A</a:t>
                      </a:r>
                      <a:r>
                        <a:rPr lang="en-US" sz="2000" b="1" spc="-5" dirty="0">
                          <a:solidFill>
                            <a:srgbClr val="000000"/>
                          </a:solidFill>
                          <a:effectLst/>
                          <a:highlight>
                            <a:srgbClr val="FFFF00"/>
                          </a:highlight>
                          <a:latin typeface="Arial MT"/>
                          <a:ea typeface="Arial MT"/>
                          <a:cs typeface="Arial MT"/>
                        </a:rPr>
                        <a:t> </a:t>
                      </a:r>
                      <a:r>
                        <a:rPr lang="en-US" sz="2000" b="1" dirty="0">
                          <a:solidFill>
                            <a:srgbClr val="000000"/>
                          </a:solidFill>
                          <a:effectLst/>
                          <a:highlight>
                            <a:srgbClr val="FFFF00"/>
                          </a:highlight>
                          <a:latin typeface="Arial MT"/>
                          <a:ea typeface="Arial MT"/>
                          <a:cs typeface="Arial MT"/>
                        </a:rPr>
                        <a:t>– C)</a:t>
                      </a:r>
                      <a:endParaRPr lang="en-US" sz="2000" dirty="0">
                        <a:effectLst/>
                        <a:highlight>
                          <a:srgbClr val="FFFF00"/>
                        </a:highlight>
                        <a:latin typeface="Arial MT"/>
                        <a:ea typeface="Arial MT"/>
                        <a:cs typeface="Arial MT"/>
                      </a:endParaRP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FFFF00"/>
                    </a:solidFill>
                  </a:tcPr>
                </a:tc>
                <a:tc>
                  <a:txBody>
                    <a:bodyPr/>
                    <a:lstStyle/>
                    <a:p>
                      <a:pPr marL="514985" marR="476250" algn="ctr">
                        <a:lnSpc>
                          <a:spcPts val="1260"/>
                        </a:lnSpc>
                        <a:spcAft>
                          <a:spcPts val="0"/>
                        </a:spcAft>
                      </a:pPr>
                      <a:endParaRPr lang="en-US" sz="2000" b="1" dirty="0">
                        <a:solidFill>
                          <a:srgbClr val="000000"/>
                        </a:solidFill>
                        <a:effectLst/>
                        <a:highlight>
                          <a:srgbClr val="FFFF00"/>
                        </a:highlight>
                        <a:latin typeface="Arial MT"/>
                        <a:ea typeface="Arial MT"/>
                        <a:cs typeface="Arial MT"/>
                      </a:endParaRPr>
                    </a:p>
                    <a:p>
                      <a:pPr marL="514985" marR="476250" algn="ctr">
                        <a:lnSpc>
                          <a:spcPts val="1260"/>
                        </a:lnSpc>
                        <a:spcAft>
                          <a:spcPts val="0"/>
                        </a:spcAft>
                      </a:pPr>
                      <a:r>
                        <a:rPr lang="en-US" sz="2000" b="1" dirty="0">
                          <a:solidFill>
                            <a:srgbClr val="000000"/>
                          </a:solidFill>
                          <a:effectLst/>
                          <a:highlight>
                            <a:srgbClr val="FFFF00"/>
                          </a:highlight>
                          <a:latin typeface="Arial MT"/>
                          <a:ea typeface="Arial MT"/>
                          <a:cs typeface="Arial MT"/>
                        </a:rPr>
                        <a:t>1500</a:t>
                      </a:r>
                      <a:endParaRPr lang="en-US" sz="2000" dirty="0">
                        <a:effectLst/>
                        <a:highlight>
                          <a:srgbClr val="FFFF00"/>
                        </a:highlight>
                        <a:latin typeface="Arial MT"/>
                        <a:ea typeface="Arial MT"/>
                        <a:cs typeface="Arial MT"/>
                      </a:endParaRPr>
                    </a:p>
                  </a:txBody>
                  <a:tcPr marL="0" marR="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2596063540"/>
                  </a:ext>
                </a:extLst>
              </a:tr>
            </a:tbl>
          </a:graphicData>
        </a:graphic>
      </p:graphicFrame>
      <p:sp>
        <p:nvSpPr>
          <p:cNvPr id="4" name="TextBox 3">
            <a:extLst>
              <a:ext uri="{FF2B5EF4-FFF2-40B4-BE49-F238E27FC236}">
                <a16:creationId xmlns:a16="http://schemas.microsoft.com/office/drawing/2014/main" id="{AFC5A7DF-F840-823D-AC9A-A330F123DE42}"/>
              </a:ext>
            </a:extLst>
          </p:cNvPr>
          <p:cNvSpPr txBox="1"/>
          <p:nvPr/>
        </p:nvSpPr>
        <p:spPr>
          <a:xfrm>
            <a:off x="149579" y="6381690"/>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10619518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E8CC3F5-ACB9-EB70-39F4-54CD24374333}"/>
              </a:ext>
            </a:extLst>
          </p:cNvPr>
          <p:cNvPicPr>
            <a:picLocks noChangeAspect="1"/>
          </p:cNvPicPr>
          <p:nvPr/>
        </p:nvPicPr>
        <p:blipFill>
          <a:blip r:embed="rId2"/>
          <a:stretch>
            <a:fillRect/>
          </a:stretch>
        </p:blipFill>
        <p:spPr>
          <a:xfrm>
            <a:off x="0" y="6844"/>
            <a:ext cx="9144000" cy="6844311"/>
          </a:xfrm>
          <a:prstGeom prst="rect">
            <a:avLst/>
          </a:prstGeom>
        </p:spPr>
      </p:pic>
      <p:sp>
        <p:nvSpPr>
          <p:cNvPr id="4" name="Slide Number Placeholder "/>
          <p:cNvSpPr>
            <a:spLocks noGrp="1"/>
          </p:cNvSpPr>
          <p:nvPr>
            <p:ph type="sldNum" sz="quarter" idx="10"/>
          </p:nvPr>
        </p:nvSpPr>
        <p:spPr/>
        <p:txBody>
          <a:bodyPr/>
          <a:lstStyle/>
          <a:p>
            <a:fld id="{67B19427-F580-D146-B60E-4CADEE75497F}" type="slidenum">
              <a:rPr lang="en-US" smtClean="0"/>
              <a:pPr/>
              <a:t>35</a:t>
            </a:fld>
            <a:endParaRPr lang="en-US" dirty="0"/>
          </a:p>
        </p:txBody>
      </p:sp>
      <p:sp>
        <p:nvSpPr>
          <p:cNvPr id="12" name="Title 2"/>
          <p:cNvSpPr>
            <a:spLocks noGrp="1"/>
          </p:cNvSpPr>
          <p:nvPr>
            <p:ph type="title"/>
          </p:nvPr>
        </p:nvSpPr>
        <p:spPr>
          <a:xfrm>
            <a:off x="304800" y="877669"/>
            <a:ext cx="8763000" cy="646331"/>
          </a:xfrm>
        </p:spPr>
        <p:txBody>
          <a:bodyPr/>
          <a:lstStyle/>
          <a:p>
            <a:pPr marL="2289175" indent="-2289175"/>
            <a:r>
              <a:rPr lang="en-US" b="1" dirty="0">
                <a:latin typeface="+mn-lt"/>
              </a:rPr>
              <a:t>DO IT! 4   	</a:t>
            </a:r>
            <a:r>
              <a:rPr lang="en-US" b="1" dirty="0">
                <a:solidFill>
                  <a:srgbClr val="196E78"/>
                </a:solidFill>
                <a:latin typeface="+mn-lt"/>
              </a:rPr>
              <a:t>Cash Budget</a:t>
            </a:r>
            <a:endParaRPr lang="en-US" sz="2000" b="1" dirty="0">
              <a:latin typeface="+mn-lt"/>
            </a:endParaRPr>
          </a:p>
        </p:txBody>
      </p:sp>
      <p:sp>
        <p:nvSpPr>
          <p:cNvPr id="14" name="LOBL"/>
          <p:cNvSpPr>
            <a:spLocks noGrp="1"/>
          </p:cNvSpPr>
          <p:nvPr>
            <p:ph sz="quarter" idx="4294967295"/>
          </p:nvPr>
        </p:nvSpPr>
        <p:spPr>
          <a:xfrm>
            <a:off x="310624" y="1447800"/>
            <a:ext cx="8534400" cy="2286000"/>
          </a:xfrm>
          <a:prstGeom prst="rect">
            <a:avLst/>
          </a:prstGeom>
        </p:spPr>
        <p:txBody>
          <a:bodyPr/>
          <a:lstStyle/>
          <a:p>
            <a:pPr marL="0" indent="0">
              <a:lnSpc>
                <a:spcPct val="100000"/>
              </a:lnSpc>
              <a:buNone/>
            </a:pPr>
            <a:r>
              <a:rPr lang="en-GB" sz="2400" dirty="0" err="1"/>
              <a:t>Tviw</a:t>
            </a:r>
            <a:r>
              <a:rPr lang="en-GB" sz="2400" dirty="0"/>
              <a:t> Ltd. management wants to maintain a minimum monthly cash balance of NT$450,000. At the beginning of March, the cash balance is NT$495,000, expected cash receipts for March are NT$6,300,000, and cash disbursements are expected to be NT$6,600,000.  How much cash, if any, must be borrowed to maintain the desired minimum monthly balance?</a:t>
            </a:r>
            <a:endParaRPr lang="en-US" sz="2400" dirty="0"/>
          </a:p>
        </p:txBody>
      </p:sp>
      <p:cxnSp>
        <p:nvCxnSpPr>
          <p:cNvPr id="16" name="Straight Connector 15"/>
          <p:cNvCxnSpPr/>
          <p:nvPr/>
        </p:nvCxnSpPr>
        <p:spPr>
          <a:xfrm flipV="1">
            <a:off x="2414176" y="762000"/>
            <a:ext cx="0" cy="457200"/>
          </a:xfrm>
          <a:prstGeom prst="line">
            <a:avLst/>
          </a:prstGeom>
          <a:ln w="38100">
            <a:solidFill>
              <a:srgbClr val="196E78"/>
            </a:solidFill>
          </a:ln>
        </p:spPr>
        <p:style>
          <a:lnRef idx="1">
            <a:schemeClr val="accent1"/>
          </a:lnRef>
          <a:fillRef idx="0">
            <a:schemeClr val="accent1"/>
          </a:fillRef>
          <a:effectRef idx="0">
            <a:schemeClr val="accent1"/>
          </a:effectRef>
          <a:fontRef idx="minor">
            <a:schemeClr val="tx1"/>
          </a:fontRef>
        </p:style>
      </p:cxnSp>
      <p:pic>
        <p:nvPicPr>
          <p:cNvPr id="20"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90285" y="3886200"/>
            <a:ext cx="8636001" cy="22225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Rectangle 20"/>
          <p:cNvSpPr>
            <a:spLocks noChangeArrowheads="1"/>
          </p:cNvSpPr>
          <p:nvPr/>
        </p:nvSpPr>
        <p:spPr bwMode="auto">
          <a:xfrm>
            <a:off x="685800" y="4160031"/>
            <a:ext cx="8153400" cy="304800"/>
          </a:xfrm>
          <a:prstGeom prst="rect">
            <a:avLst/>
          </a:prstGeom>
          <a:solidFill>
            <a:srgbClr val="F0F9FE"/>
          </a:solidFill>
          <a:ln w="19050" cap="sq">
            <a:solidFill>
              <a:srgbClr val="000000"/>
            </a:solidFill>
            <a:miter lim="800000"/>
            <a:headEnd type="none" w="sm" len="sm"/>
            <a:tailEnd type="none" w="sm" len="sm"/>
          </a:ln>
          <a:effec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22" name="Rectangle 12"/>
          <p:cNvSpPr>
            <a:spLocks noChangeArrowheads="1"/>
          </p:cNvSpPr>
          <p:nvPr/>
        </p:nvSpPr>
        <p:spPr bwMode="auto">
          <a:xfrm>
            <a:off x="685800" y="4464831"/>
            <a:ext cx="8153400" cy="304800"/>
          </a:xfrm>
          <a:prstGeom prst="rect">
            <a:avLst/>
          </a:prstGeom>
          <a:solidFill>
            <a:srgbClr val="F0F9FE"/>
          </a:solidFill>
          <a:ln w="19050" cap="sq">
            <a:solidFill>
              <a:srgbClr val="000000"/>
            </a:solidFill>
            <a:miter lim="800000"/>
            <a:headEnd type="none" w="sm" len="sm"/>
            <a:tailEnd type="none" w="sm" len="sm"/>
          </a:ln>
          <a:effec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23" name="Rectangle 13"/>
          <p:cNvSpPr>
            <a:spLocks noChangeArrowheads="1"/>
          </p:cNvSpPr>
          <p:nvPr/>
        </p:nvSpPr>
        <p:spPr bwMode="auto">
          <a:xfrm>
            <a:off x="685800" y="5074431"/>
            <a:ext cx="8153400" cy="304800"/>
          </a:xfrm>
          <a:prstGeom prst="rect">
            <a:avLst/>
          </a:prstGeom>
          <a:solidFill>
            <a:srgbClr val="F0F9FE"/>
          </a:solidFill>
          <a:ln w="19050" cap="sq">
            <a:solidFill>
              <a:srgbClr val="000000"/>
            </a:solidFill>
            <a:miter lim="800000"/>
            <a:headEnd type="none" w="sm" len="sm"/>
            <a:tailEnd type="none" w="sm" len="sm"/>
          </a:ln>
          <a:effec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24" name="Rectangle 14"/>
          <p:cNvSpPr>
            <a:spLocks noChangeArrowheads="1"/>
          </p:cNvSpPr>
          <p:nvPr/>
        </p:nvSpPr>
        <p:spPr bwMode="auto">
          <a:xfrm>
            <a:off x="685800" y="5379231"/>
            <a:ext cx="8153400" cy="304800"/>
          </a:xfrm>
          <a:prstGeom prst="rect">
            <a:avLst/>
          </a:prstGeom>
          <a:solidFill>
            <a:srgbClr val="F0F9FE"/>
          </a:solidFill>
          <a:ln w="19050" cap="sq">
            <a:solidFill>
              <a:srgbClr val="000000"/>
            </a:solidFill>
            <a:miter lim="800000"/>
            <a:headEnd type="none" w="sm" len="sm"/>
            <a:tailEnd type="none" w="sm" len="sm"/>
          </a:ln>
          <a:effec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25" name="Rectangle 12"/>
          <p:cNvSpPr>
            <a:spLocks noChangeArrowheads="1"/>
          </p:cNvSpPr>
          <p:nvPr/>
        </p:nvSpPr>
        <p:spPr bwMode="auto">
          <a:xfrm>
            <a:off x="685800" y="4769631"/>
            <a:ext cx="8153400" cy="304800"/>
          </a:xfrm>
          <a:prstGeom prst="rect">
            <a:avLst/>
          </a:prstGeom>
          <a:solidFill>
            <a:srgbClr val="F0F9FE"/>
          </a:solidFill>
          <a:ln w="19050" cap="sq">
            <a:solidFill>
              <a:srgbClr val="000000"/>
            </a:solidFill>
            <a:miter lim="800000"/>
            <a:headEnd type="none" w="sm" len="sm"/>
            <a:tailEnd type="none" w="sm" len="sm"/>
          </a:ln>
          <a:effec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Tree>
    <p:extLst>
      <p:ext uri="{BB962C8B-B14F-4D97-AF65-F5344CB8AC3E}">
        <p14:creationId xmlns:p14="http://schemas.microsoft.com/office/powerpoint/2010/main" val="3416463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21"/>
                                        </p:tgtEl>
                                      </p:cBhvr>
                                    </p:animEffect>
                                    <p:set>
                                      <p:cBhvr>
                                        <p:cTn id="7" dur="1" fill="hold">
                                          <p:stCondLst>
                                            <p:cond delay="499"/>
                                          </p:stCondLst>
                                        </p:cTn>
                                        <p:tgtEl>
                                          <p:spTgt spid="21"/>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2"/>
                                        </p:tgtEl>
                                      </p:cBhvr>
                                    </p:animEffect>
                                    <p:set>
                                      <p:cBhvr>
                                        <p:cTn id="12" dur="1" fill="hold">
                                          <p:stCondLst>
                                            <p:cond delay="499"/>
                                          </p:stCondLst>
                                        </p:cTn>
                                        <p:tgtEl>
                                          <p:spTgt spid="2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5"/>
                                        </p:tgtEl>
                                      </p:cBhvr>
                                    </p:animEffect>
                                    <p:set>
                                      <p:cBhvr>
                                        <p:cTn id="17" dur="1" fill="hold">
                                          <p:stCondLst>
                                            <p:cond delay="499"/>
                                          </p:stCondLst>
                                        </p:cTn>
                                        <p:tgtEl>
                                          <p:spTgt spid="2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23"/>
                                        </p:tgtEl>
                                      </p:cBhvr>
                                    </p:animEffect>
                                    <p:set>
                                      <p:cBhvr>
                                        <p:cTn id="22" dur="1" fill="hold">
                                          <p:stCondLst>
                                            <p:cond delay="499"/>
                                          </p:stCondLst>
                                        </p:cTn>
                                        <p:tgtEl>
                                          <p:spTgt spid="23"/>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grpId="0" nodeType="clickEffect">
                                  <p:stCondLst>
                                    <p:cond delay="0"/>
                                  </p:stCondLst>
                                  <p:childTnLst>
                                    <p:animEffect transition="out" filter="wipe(left)">
                                      <p:cBhvr>
                                        <p:cTn id="26" dur="500"/>
                                        <p:tgtEl>
                                          <p:spTgt spid="24"/>
                                        </p:tgtEl>
                                      </p:cBhvr>
                                    </p:animEffect>
                                    <p:set>
                                      <p:cBhvr>
                                        <p:cTn id="27" dur="1" fill="hold">
                                          <p:stCondLst>
                                            <p:cond delay="499"/>
                                          </p:stCondLst>
                                        </p:cTn>
                                        <p:tgtEl>
                                          <p:spTgt spid="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7E04420-FC92-D4E0-36A2-C62B81A1383D}"/>
              </a:ext>
            </a:extLst>
          </p:cNvPr>
          <p:cNvPicPr>
            <a:picLocks noChangeAspect="1"/>
          </p:cNvPicPr>
          <p:nvPr/>
        </p:nvPicPr>
        <p:blipFill>
          <a:blip r:embed="rId3"/>
          <a:stretch>
            <a:fillRect/>
          </a:stretch>
        </p:blipFill>
        <p:spPr>
          <a:xfrm>
            <a:off x="0" y="6844"/>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36</a:t>
            </a:fld>
            <a:endParaRPr lang="en-US" dirty="0"/>
          </a:p>
        </p:txBody>
      </p:sp>
      <p:sp>
        <p:nvSpPr>
          <p:cNvPr id="9" name="Title 2"/>
          <p:cNvSpPr>
            <a:spLocks noGrp="1"/>
          </p:cNvSpPr>
          <p:nvPr>
            <p:ph type="title"/>
          </p:nvPr>
        </p:nvSpPr>
        <p:spPr>
          <a:xfrm>
            <a:off x="304800" y="780871"/>
            <a:ext cx="8534400" cy="1200329"/>
          </a:xfrm>
        </p:spPr>
        <p:txBody>
          <a:bodyPr>
            <a:spAutoFit/>
          </a:bodyPr>
          <a:lstStyle/>
          <a:p>
            <a:r>
              <a:rPr lang="en-GB" b="1" dirty="0">
                <a:ea typeface="Source Sans Pro" charset="0"/>
              </a:rPr>
              <a:t>Budgeting in Non-Manufacturing Companies</a:t>
            </a:r>
          </a:p>
        </p:txBody>
      </p:sp>
      <p:sp>
        <p:nvSpPr>
          <p:cNvPr id="18" name="Rectangle 2"/>
          <p:cNvSpPr txBox="1">
            <a:spLocks noChangeArrowheads="1"/>
          </p:cNvSpPr>
          <p:nvPr/>
        </p:nvSpPr>
        <p:spPr>
          <a:xfrm>
            <a:off x="762000" y="2286000"/>
            <a:ext cx="7848600" cy="2971800"/>
          </a:xfrm>
          <a:prstGeom prst="rect">
            <a:avLst/>
          </a:prstGeom>
          <a:ln w="12700" cap="flat" algn="ctr">
            <a:solidFill>
              <a:srgbClr val="FFFFFF"/>
            </a:solidFill>
            <a:miter lim="800000"/>
            <a:headEnd/>
            <a:tailEnd/>
          </a:ln>
        </p:spPr>
        <p:txBody>
          <a:bodyPr lIns="90488" tIns="44450" rIns="90488" bIns="44450"/>
          <a:lstStyle>
            <a:lvl1pPr marL="342900" indent="-342900" algn="l" rtl="0" eaLnBrk="0" fontAlgn="base" hangingPunct="0">
              <a:spcBef>
                <a:spcPct val="20000"/>
              </a:spcBef>
              <a:spcAft>
                <a:spcPct val="0"/>
              </a:spcAft>
              <a:buClr>
                <a:schemeClr val="accent2"/>
              </a:buClr>
              <a:buSzPct val="75000"/>
              <a:buFont typeface="Wingdings" pitchFamily="2" charset="2"/>
              <a:buChar char="l"/>
              <a:defRPr sz="2800" b="1">
                <a:solidFill>
                  <a:schemeClr val="bg2"/>
                </a:solidFill>
                <a:effectLst>
                  <a:outerShdw blurRad="38100" dist="38100" dir="2700000" algn="tl">
                    <a:srgbClr val="C0C0C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5000"/>
              <a:buFont typeface="Wingdings" pitchFamily="2" charset="2"/>
              <a:buChar char="l"/>
              <a:defRPr sz="2400" b="1">
                <a:solidFill>
                  <a:schemeClr val="bg2"/>
                </a:solidFill>
                <a:effectLst>
                  <a:outerShdw blurRad="38100" dist="38100" dir="2700000" algn="tl">
                    <a:srgbClr val="C0C0C0"/>
                  </a:outerShdw>
                </a:effectLst>
                <a:latin typeface="+mn-lt"/>
              </a:defRPr>
            </a:lvl2pPr>
            <a:lvl3pPr marL="1143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3pPr>
            <a:lvl4pPr marL="1600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4pPr>
            <a:lvl5pPr marL="20574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5pPr>
            <a:lvl6pPr marL="25146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6pPr>
            <a:lvl7pPr marL="29718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7pPr>
            <a:lvl8pPr marL="3429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8pPr>
            <a:lvl9pPr marL="3886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9pPr>
          </a:lstStyle>
          <a:p>
            <a:pPr marL="457200" marR="0" lvl="0" indent="-457200" algn="l" defTabSz="914400" rtl="0" eaLnBrk="0" fontAlgn="base" latinLnBrk="0" hangingPunct="0">
              <a:lnSpc>
                <a:spcPct val="120000"/>
              </a:lnSpc>
              <a:spcBef>
                <a:spcPct val="50000"/>
              </a:spcBef>
              <a:spcAft>
                <a:spcPct val="0"/>
              </a:spcAft>
              <a:buClr>
                <a:srgbClr val="E70000">
                  <a:lumMod val="50000"/>
                </a:srgbClr>
              </a:buClr>
              <a:buSzPct val="80000"/>
              <a:buFont typeface="Wingdings" pitchFamily="2" charset="2"/>
              <a:buChar char="u"/>
              <a:tabLst/>
              <a:defRPr/>
            </a:pPr>
            <a:r>
              <a:rPr kumimoji="0" lang="en-US" sz="2000" b="1" i="0" u="none" strike="noStrike" kern="0" cap="none" spc="0" normalizeH="0" baseline="0" noProof="0" dirty="0">
                <a:ln>
                  <a:noFill/>
                </a:ln>
                <a:solidFill>
                  <a:srgbClr val="000000"/>
                </a:solidFill>
                <a:effectLst/>
                <a:uLnTx/>
                <a:uFillTx/>
                <a:latin typeface="Liberation Sans" panose="020B0604020202020204" pitchFamily="34" charset="0"/>
                <a:ea typeface="+mn-ea"/>
                <a:cs typeface="+mn-cs"/>
              </a:rPr>
              <a:t>Sales Budget</a:t>
            </a:r>
            <a:r>
              <a:rPr kumimoji="0" lang="en-US" sz="2000" b="0" i="0" u="none" strike="noStrike" kern="0" cap="none" spc="0" normalizeH="0" baseline="0" noProof="0" dirty="0">
                <a:ln>
                  <a:noFill/>
                </a:ln>
                <a:solidFill>
                  <a:srgbClr val="000000"/>
                </a:solidFill>
                <a:effectLst/>
                <a:uLnTx/>
                <a:uFillTx/>
                <a:latin typeface="Liberation Sans" panose="020B0604020202020204" pitchFamily="34" charset="0"/>
                <a:ea typeface="+mn-ea"/>
                <a:cs typeface="+mn-cs"/>
              </a:rPr>
              <a:t>: starting point and key factor in developing the master budget.</a:t>
            </a:r>
          </a:p>
          <a:p>
            <a:pPr marL="457200" marR="0" lvl="0" indent="-457200" algn="l" defTabSz="914400" rtl="0" eaLnBrk="0" fontAlgn="base" latinLnBrk="0" hangingPunct="0">
              <a:lnSpc>
                <a:spcPct val="120000"/>
              </a:lnSpc>
              <a:spcBef>
                <a:spcPct val="50000"/>
              </a:spcBef>
              <a:spcAft>
                <a:spcPct val="0"/>
              </a:spcAft>
              <a:buClr>
                <a:srgbClr val="E70000">
                  <a:lumMod val="50000"/>
                </a:srgbClr>
              </a:buClr>
              <a:buSzPct val="80000"/>
              <a:buFont typeface="Wingdings" pitchFamily="2" charset="2"/>
              <a:buChar char="u"/>
              <a:tabLst/>
              <a:defRPr/>
            </a:pPr>
            <a:r>
              <a:rPr kumimoji="0" lang="en-US" sz="2000" b="0" i="0" u="none" strike="noStrike" kern="0" cap="none" spc="0" normalizeH="0" baseline="0" noProof="0" dirty="0">
                <a:ln>
                  <a:noFill/>
                </a:ln>
                <a:solidFill>
                  <a:srgbClr val="000000"/>
                </a:solidFill>
                <a:effectLst/>
                <a:uLnTx/>
                <a:uFillTx/>
                <a:latin typeface="Liberation Sans" panose="020B0604020202020204" pitchFamily="34" charset="0"/>
                <a:ea typeface="+mn-ea"/>
                <a:cs typeface="+mn-cs"/>
              </a:rPr>
              <a:t>Use a </a:t>
            </a:r>
            <a:r>
              <a:rPr kumimoji="0" lang="en-US" sz="2000" b="1" i="0" u="none" strike="noStrike" kern="0" cap="none" spc="0" normalizeH="0" baseline="0" noProof="0" dirty="0">
                <a:ln>
                  <a:noFill/>
                </a:ln>
                <a:solidFill>
                  <a:srgbClr val="000099"/>
                </a:solidFill>
                <a:effectLst/>
                <a:uLnTx/>
                <a:uFillTx/>
                <a:latin typeface="Liberation Sans" panose="020B0604020202020204" pitchFamily="34" charset="0"/>
                <a:ea typeface="+mn-ea"/>
                <a:cs typeface="+mn-cs"/>
              </a:rPr>
              <a:t>purchases budget</a:t>
            </a:r>
            <a:r>
              <a:rPr kumimoji="0" lang="en-US" sz="2000" b="0" i="0" u="none" strike="noStrike" kern="0" cap="none" spc="0" normalizeH="0" baseline="0" noProof="0" dirty="0">
                <a:ln>
                  <a:noFill/>
                </a:ln>
                <a:solidFill>
                  <a:srgbClr val="000000"/>
                </a:solidFill>
                <a:effectLst/>
                <a:uLnTx/>
                <a:uFillTx/>
                <a:latin typeface="Liberation Sans" panose="020B0604020202020204" pitchFamily="34" charset="0"/>
                <a:ea typeface="+mn-ea"/>
                <a:cs typeface="+mn-cs"/>
              </a:rPr>
              <a:t> instead of a production budget.</a:t>
            </a:r>
          </a:p>
          <a:p>
            <a:pPr marL="457200" marR="0" lvl="0" indent="-457200" algn="l" defTabSz="914400" rtl="0" eaLnBrk="0" fontAlgn="base" latinLnBrk="0" hangingPunct="0">
              <a:lnSpc>
                <a:spcPct val="120000"/>
              </a:lnSpc>
              <a:spcBef>
                <a:spcPct val="50000"/>
              </a:spcBef>
              <a:spcAft>
                <a:spcPct val="0"/>
              </a:spcAft>
              <a:buClr>
                <a:srgbClr val="E70000">
                  <a:lumMod val="50000"/>
                </a:srgbClr>
              </a:buClr>
              <a:buSzPct val="80000"/>
              <a:buFont typeface="Wingdings" pitchFamily="2" charset="2"/>
              <a:buChar char="u"/>
              <a:tabLst/>
              <a:defRPr/>
            </a:pPr>
            <a:r>
              <a:rPr kumimoji="0" lang="en-US" sz="2000" b="0" i="0" u="none" strike="noStrike" kern="0" cap="none" spc="0" normalizeH="0" baseline="0" noProof="0" dirty="0">
                <a:ln>
                  <a:noFill/>
                </a:ln>
                <a:solidFill>
                  <a:srgbClr val="000000"/>
                </a:solidFill>
                <a:effectLst/>
                <a:uLnTx/>
                <a:uFillTx/>
                <a:latin typeface="Liberation Sans" panose="020B0604020202020204" pitchFamily="34" charset="0"/>
                <a:ea typeface="+mn-ea"/>
                <a:cs typeface="+mn-cs"/>
              </a:rPr>
              <a:t>Does </a:t>
            </a:r>
            <a:r>
              <a:rPr kumimoji="0" lang="en-US" sz="2000" b="1" i="0" u="none" strike="noStrike" kern="0" cap="none" spc="0" normalizeH="0" baseline="0" noProof="0" dirty="0">
                <a:ln>
                  <a:noFill/>
                </a:ln>
                <a:solidFill>
                  <a:srgbClr val="000000"/>
                </a:solidFill>
                <a:effectLst/>
                <a:uLnTx/>
                <a:uFillTx/>
                <a:latin typeface="Liberation Sans" panose="020B0604020202020204" pitchFamily="34" charset="0"/>
                <a:ea typeface="+mn-ea"/>
                <a:cs typeface="+mn-cs"/>
              </a:rPr>
              <a:t>not</a:t>
            </a:r>
            <a:r>
              <a:rPr kumimoji="0" lang="en-US" sz="2000" b="0" i="0" u="none" strike="noStrike" kern="0" cap="none" spc="0" normalizeH="0" baseline="0" noProof="0" dirty="0">
                <a:ln>
                  <a:noFill/>
                </a:ln>
                <a:solidFill>
                  <a:srgbClr val="000000"/>
                </a:solidFill>
                <a:effectLst/>
                <a:uLnTx/>
                <a:uFillTx/>
                <a:latin typeface="Liberation Sans" panose="020B0604020202020204" pitchFamily="34" charset="0"/>
                <a:ea typeface="+mn-ea"/>
                <a:cs typeface="+mn-cs"/>
              </a:rPr>
              <a:t> use the manufacturing budgets (direct materials, direct labor, manufacturing overhead).</a:t>
            </a:r>
          </a:p>
          <a:p>
            <a:pPr marL="457200" marR="0" lvl="0" indent="-457200" algn="l" defTabSz="914400" rtl="0" eaLnBrk="0" fontAlgn="base" latinLnBrk="0" hangingPunct="0">
              <a:lnSpc>
                <a:spcPct val="120000"/>
              </a:lnSpc>
              <a:spcBef>
                <a:spcPct val="50000"/>
              </a:spcBef>
              <a:spcAft>
                <a:spcPct val="0"/>
              </a:spcAft>
              <a:buClr>
                <a:srgbClr val="E70000">
                  <a:lumMod val="50000"/>
                </a:srgbClr>
              </a:buClr>
              <a:buSzPct val="80000"/>
              <a:buFont typeface="Wingdings" pitchFamily="2" charset="2"/>
              <a:buChar char="u"/>
              <a:tabLst/>
              <a:defRPr/>
            </a:pPr>
            <a:r>
              <a:rPr kumimoji="0" lang="en-US" sz="2000" b="0" i="0" u="none" strike="noStrike" kern="0" cap="none" spc="0" normalizeH="0" baseline="0" noProof="0" dirty="0">
                <a:ln>
                  <a:noFill/>
                </a:ln>
                <a:solidFill>
                  <a:srgbClr val="000000"/>
                </a:solidFill>
                <a:effectLst/>
                <a:uLnTx/>
                <a:uFillTx/>
                <a:latin typeface="Liberation Sans" panose="020B0604020202020204" pitchFamily="34" charset="0"/>
                <a:ea typeface="+mn-ea"/>
                <a:cs typeface="+mn-cs"/>
              </a:rPr>
              <a:t>To determine budgeted merchandise purchases:</a:t>
            </a:r>
          </a:p>
        </p:txBody>
      </p:sp>
      <p:sp>
        <p:nvSpPr>
          <p:cNvPr id="19" name="Text Box 5"/>
          <p:cNvSpPr txBox="1">
            <a:spLocks noChangeArrowheads="1"/>
          </p:cNvSpPr>
          <p:nvPr/>
        </p:nvSpPr>
        <p:spPr bwMode="auto">
          <a:xfrm>
            <a:off x="533400" y="1752600"/>
            <a:ext cx="6629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en-US" sz="28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Merchandisers</a:t>
            </a:r>
          </a:p>
        </p:txBody>
      </p:sp>
      <p:pic>
        <p:nvPicPr>
          <p:cNvPr id="20" name="Picture 15"/>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62585" y="5105400"/>
            <a:ext cx="7256905" cy="906462"/>
          </a:xfrm>
          <a:prstGeom prst="rect">
            <a:avLst/>
          </a:prstGeom>
          <a:noFill/>
          <a:ln w="1905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70177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73C9E4D-9CE4-8858-7652-84DBA0BF0B0D}"/>
              </a:ext>
            </a:extLst>
          </p:cNvPr>
          <p:cNvPicPr>
            <a:picLocks noChangeAspect="1"/>
          </p:cNvPicPr>
          <p:nvPr/>
        </p:nvPicPr>
        <p:blipFill>
          <a:blip r:embed="rId2"/>
          <a:stretch>
            <a:fillRect/>
          </a:stretch>
        </p:blipFill>
        <p:spPr>
          <a:xfrm>
            <a:off x="0" y="0"/>
            <a:ext cx="9144000" cy="6844311"/>
          </a:xfrm>
          <a:prstGeom prst="rect">
            <a:avLst/>
          </a:prstGeom>
        </p:spPr>
      </p:pic>
      <p:sp>
        <p:nvSpPr>
          <p:cNvPr id="3" name="Slide Number Placeholder 2">
            <a:extLst>
              <a:ext uri="{FF2B5EF4-FFF2-40B4-BE49-F238E27FC236}">
                <a16:creationId xmlns:a16="http://schemas.microsoft.com/office/drawing/2014/main" id="{B31BE1CC-6384-E626-F73F-63D23DD4C3C8}"/>
              </a:ext>
            </a:extLst>
          </p:cNvPr>
          <p:cNvSpPr>
            <a:spLocks noGrp="1"/>
          </p:cNvSpPr>
          <p:nvPr>
            <p:ph type="sldNum" sz="quarter" idx="10"/>
          </p:nvPr>
        </p:nvSpPr>
        <p:spPr/>
        <p:txBody>
          <a:bodyPr/>
          <a:lstStyle/>
          <a:p>
            <a:fld id="{67B19427-F580-D146-B60E-4CADEE75497F}" type="slidenum">
              <a:rPr lang="en-US" smtClean="0"/>
              <a:pPr/>
              <a:t>37</a:t>
            </a:fld>
            <a:endParaRPr lang="en-US" dirty="0"/>
          </a:p>
        </p:txBody>
      </p:sp>
      <p:sp>
        <p:nvSpPr>
          <p:cNvPr id="7" name="TextBox 6">
            <a:extLst>
              <a:ext uri="{FF2B5EF4-FFF2-40B4-BE49-F238E27FC236}">
                <a16:creationId xmlns:a16="http://schemas.microsoft.com/office/drawing/2014/main" id="{01A897A9-F667-09E3-F2FD-04E68E18455A}"/>
              </a:ext>
            </a:extLst>
          </p:cNvPr>
          <p:cNvSpPr txBox="1"/>
          <p:nvPr/>
        </p:nvSpPr>
        <p:spPr>
          <a:xfrm>
            <a:off x="228600" y="1764276"/>
            <a:ext cx="8305800" cy="4255524"/>
          </a:xfrm>
          <a:prstGeom prst="rect">
            <a:avLst/>
          </a:prstGeom>
          <a:noFill/>
        </p:spPr>
        <p:txBody>
          <a:bodyPr wrap="square">
            <a:spAutoFit/>
          </a:bodyPr>
          <a:lstStyle/>
          <a:p>
            <a:pPr lvl="0" rtl="0">
              <a:tabLst>
                <a:tab pos="228600" algn="dec"/>
              </a:tabLst>
            </a:pPr>
            <a:r>
              <a:rPr lang="en-US" sz="1800" b="1" dirty="0">
                <a:effectLst/>
                <a:latin typeface="Arial MT"/>
                <a:ea typeface="Arial MT"/>
                <a:cs typeface="Arial MT"/>
              </a:rPr>
              <a:t>1.</a:t>
            </a:r>
            <a:r>
              <a:rPr lang="en-US" sz="1800" dirty="0">
                <a:effectLst/>
                <a:latin typeface="Arial MT"/>
                <a:ea typeface="Arial MT"/>
                <a:cs typeface="Arial MT"/>
              </a:rPr>
              <a:t> The direct materials budget must be completed before the production budget   because the quantity of materials available for production must be known.</a:t>
            </a:r>
          </a:p>
          <a:p>
            <a:pPr marL="270510">
              <a:lnSpc>
                <a:spcPct val="95000"/>
              </a:lnSpc>
              <a:spcBef>
                <a:spcPts val="1030"/>
              </a:spcBef>
              <a:spcAft>
                <a:spcPts val="800"/>
              </a:spcAft>
            </a:pPr>
            <a:r>
              <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False</a:t>
            </a:r>
            <a:endParaRPr lang="en-US"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lvl="0" algn="just">
              <a:tabLst>
                <a:tab pos="228600" algn="dec"/>
              </a:tabLst>
            </a:pPr>
            <a:r>
              <a:rPr lang="en-US" sz="1800" b="1" dirty="0">
                <a:effectLst/>
                <a:latin typeface="Arial MT"/>
                <a:ea typeface="Arial MT"/>
                <a:cs typeface="Arial MT"/>
              </a:rPr>
              <a:t>2.</a:t>
            </a:r>
            <a:r>
              <a:rPr lang="en-US" sz="1800" dirty="0">
                <a:effectLst/>
                <a:latin typeface="Arial MT"/>
                <a:ea typeface="Arial MT"/>
                <a:cs typeface="Arial MT"/>
              </a:rPr>
              <a:t> Financial budgets must be completed before the operating budgets can be prepared.</a:t>
            </a:r>
          </a:p>
          <a:p>
            <a:pPr marL="270510">
              <a:lnSpc>
                <a:spcPct val="95000"/>
              </a:lnSpc>
              <a:spcBef>
                <a:spcPts val="1030"/>
              </a:spcBef>
              <a:spcAft>
                <a:spcPts val="800"/>
              </a:spcAft>
            </a:pPr>
            <a:r>
              <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False</a:t>
            </a:r>
            <a:endParaRPr lang="en-US"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lvl="0" algn="just">
              <a:tabLst>
                <a:tab pos="228600" algn="dec"/>
              </a:tabLst>
            </a:pPr>
            <a:r>
              <a:rPr lang="en-US" sz="1800" b="1" dirty="0">
                <a:effectLst/>
                <a:latin typeface="Arial MT"/>
                <a:ea typeface="Arial MT"/>
                <a:cs typeface="Arial MT"/>
              </a:rPr>
              <a:t>3</a:t>
            </a:r>
            <a:r>
              <a:rPr lang="en-US" sz="1800" dirty="0">
                <a:effectLst/>
                <a:latin typeface="Arial MT"/>
                <a:ea typeface="Arial MT"/>
                <a:cs typeface="Arial MT"/>
              </a:rPr>
              <a:t>. A budget can be used as a basis for evaluating performance.</a:t>
            </a:r>
          </a:p>
          <a:p>
            <a:pPr marL="270510">
              <a:lnSpc>
                <a:spcPct val="95000"/>
              </a:lnSpc>
              <a:spcBef>
                <a:spcPts val="1030"/>
              </a:spcBef>
              <a:spcAft>
                <a:spcPts val="800"/>
              </a:spcAft>
            </a:pPr>
            <a:r>
              <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True</a:t>
            </a:r>
            <a:endParaRPr lang="en-US"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lvl="0" algn="just">
              <a:tabLst>
                <a:tab pos="228600" algn="dec"/>
              </a:tabLst>
            </a:pPr>
            <a:r>
              <a:rPr lang="en-US" sz="1800" b="1" dirty="0">
                <a:effectLst/>
                <a:latin typeface="Arial MT"/>
                <a:ea typeface="Arial MT"/>
                <a:cs typeface="Arial MT"/>
              </a:rPr>
              <a:t>4</a:t>
            </a:r>
            <a:r>
              <a:rPr lang="en-US" sz="1800" dirty="0">
                <a:effectLst/>
                <a:latin typeface="Arial MT"/>
                <a:ea typeface="Arial MT"/>
                <a:cs typeface="Arial MT"/>
              </a:rPr>
              <a:t>. A budget is a formal written statement of management’s plans for a specified future time period, expressed in financial terms.</a:t>
            </a:r>
          </a:p>
          <a:p>
            <a:pPr marL="270510">
              <a:lnSpc>
                <a:spcPct val="95000"/>
              </a:lnSpc>
              <a:spcBef>
                <a:spcPts val="1030"/>
              </a:spcBef>
              <a:spcAft>
                <a:spcPts val="800"/>
              </a:spcAft>
            </a:pPr>
            <a:r>
              <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True</a:t>
            </a:r>
            <a:endParaRPr lang="en-US"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itle 2">
            <a:extLst>
              <a:ext uri="{FF2B5EF4-FFF2-40B4-BE49-F238E27FC236}">
                <a16:creationId xmlns:a16="http://schemas.microsoft.com/office/drawing/2014/main" id="{0E6F8673-CAAA-2E94-4D91-946FBC3FC424}"/>
              </a:ext>
            </a:extLst>
          </p:cNvPr>
          <p:cNvSpPr txBox="1">
            <a:spLocks/>
          </p:cNvSpPr>
          <p:nvPr/>
        </p:nvSpPr>
        <p:spPr>
          <a:xfrm>
            <a:off x="228600" y="1030069"/>
            <a:ext cx="2743200" cy="64633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289175" indent="-2289175"/>
            <a:r>
              <a:rPr lang="en-US" sz="4000" b="1" dirty="0">
                <a:latin typeface="+mn-lt"/>
              </a:rPr>
              <a:t>DO IT! 	</a:t>
            </a:r>
            <a:endParaRPr lang="en-US" sz="1800" b="1" dirty="0">
              <a:latin typeface="+mn-lt"/>
            </a:endParaRPr>
          </a:p>
        </p:txBody>
      </p:sp>
      <p:sp>
        <p:nvSpPr>
          <p:cNvPr id="10" name="TextBox 9">
            <a:extLst>
              <a:ext uri="{FF2B5EF4-FFF2-40B4-BE49-F238E27FC236}">
                <a16:creationId xmlns:a16="http://schemas.microsoft.com/office/drawing/2014/main" id="{37E2BFE8-DDDE-95B4-2F8D-A9D035CA5AE4}"/>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14028515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2A630A9-F771-3587-B451-B5478E098CBE}"/>
              </a:ext>
            </a:extLst>
          </p:cNvPr>
          <p:cNvPicPr>
            <a:picLocks noChangeAspect="1"/>
          </p:cNvPicPr>
          <p:nvPr/>
        </p:nvPicPr>
        <p:blipFill>
          <a:blip r:embed="rId2"/>
          <a:stretch>
            <a:fillRect/>
          </a:stretch>
        </p:blipFill>
        <p:spPr>
          <a:xfrm>
            <a:off x="0" y="6844"/>
            <a:ext cx="9144000" cy="6844311"/>
          </a:xfrm>
          <a:prstGeom prst="rect">
            <a:avLst/>
          </a:prstGeom>
        </p:spPr>
      </p:pic>
      <p:sp>
        <p:nvSpPr>
          <p:cNvPr id="3" name="Slide Number Placeholder 2">
            <a:extLst>
              <a:ext uri="{FF2B5EF4-FFF2-40B4-BE49-F238E27FC236}">
                <a16:creationId xmlns:a16="http://schemas.microsoft.com/office/drawing/2014/main" id="{1ADE9850-2F54-232A-7F17-CB3DF0EA40F3}"/>
              </a:ext>
            </a:extLst>
          </p:cNvPr>
          <p:cNvSpPr>
            <a:spLocks noGrp="1"/>
          </p:cNvSpPr>
          <p:nvPr>
            <p:ph type="sldNum" sz="quarter" idx="10"/>
          </p:nvPr>
        </p:nvSpPr>
        <p:spPr/>
        <p:txBody>
          <a:bodyPr/>
          <a:lstStyle/>
          <a:p>
            <a:fld id="{67B19427-F580-D146-B60E-4CADEE75497F}" type="slidenum">
              <a:rPr lang="en-US" smtClean="0"/>
              <a:pPr/>
              <a:t>38</a:t>
            </a:fld>
            <a:endParaRPr lang="en-US" dirty="0"/>
          </a:p>
        </p:txBody>
      </p:sp>
      <p:sp>
        <p:nvSpPr>
          <p:cNvPr id="7" name="TextBox 6">
            <a:extLst>
              <a:ext uri="{FF2B5EF4-FFF2-40B4-BE49-F238E27FC236}">
                <a16:creationId xmlns:a16="http://schemas.microsoft.com/office/drawing/2014/main" id="{008071E1-2B09-FDB5-68E1-A952D9B0B461}"/>
              </a:ext>
            </a:extLst>
          </p:cNvPr>
          <p:cNvSpPr txBox="1"/>
          <p:nvPr/>
        </p:nvSpPr>
        <p:spPr>
          <a:xfrm>
            <a:off x="235527" y="1371600"/>
            <a:ext cx="8382000" cy="1343958"/>
          </a:xfrm>
          <a:prstGeom prst="rect">
            <a:avLst/>
          </a:prstGeom>
          <a:noFill/>
        </p:spPr>
        <p:txBody>
          <a:bodyPr wrap="square">
            <a:spAutoFit/>
          </a:bodyPr>
          <a:lstStyle/>
          <a:p>
            <a:pPr lvl="0" algn="just" rtl="0">
              <a:tabLst>
                <a:tab pos="228600" algn="dec"/>
              </a:tabLst>
            </a:pPr>
            <a:r>
              <a:rPr lang="en-US" sz="1800" b="1" dirty="0">
                <a:effectLst/>
                <a:latin typeface="Arial MT"/>
                <a:ea typeface="Arial MT"/>
                <a:cs typeface="Arial MT"/>
              </a:rPr>
              <a:t>5.</a:t>
            </a:r>
            <a:r>
              <a:rPr lang="en-US" sz="1800" dirty="0">
                <a:effectLst/>
                <a:latin typeface="Arial MT"/>
                <a:ea typeface="Arial MT"/>
                <a:cs typeface="Arial MT"/>
              </a:rPr>
              <a:t> Cash Disbursements Section in the cash budget shows the </a:t>
            </a:r>
            <a:r>
              <a:rPr lang="en-GB" sz="1800" dirty="0">
                <a:effectLst/>
                <a:latin typeface="Arial MT"/>
                <a:ea typeface="Arial MT"/>
                <a:cs typeface="Arial MT"/>
              </a:rPr>
              <a:t>expected cash payments for direct materials, direct </a:t>
            </a:r>
            <a:r>
              <a:rPr lang="en-GB" sz="1800" dirty="0" err="1">
                <a:effectLst/>
                <a:latin typeface="Arial MT"/>
                <a:ea typeface="Arial MT"/>
                <a:cs typeface="Arial MT"/>
              </a:rPr>
              <a:t>labor</a:t>
            </a:r>
            <a:r>
              <a:rPr lang="en-GB" sz="1800" dirty="0">
                <a:effectLst/>
                <a:latin typeface="Arial MT"/>
                <a:ea typeface="Arial MT"/>
                <a:cs typeface="Arial MT"/>
              </a:rPr>
              <a:t> , manufacturing overhead, and selling and administrative expense</a:t>
            </a:r>
            <a:r>
              <a:rPr lang="ar-SA" sz="1800" dirty="0">
                <a:effectLst/>
                <a:latin typeface="Arial MT"/>
                <a:ea typeface="Arial MT"/>
                <a:cs typeface="Arial MT"/>
              </a:rPr>
              <a:t>.</a:t>
            </a:r>
            <a:endParaRPr lang="en-US" sz="1800" dirty="0">
              <a:effectLst/>
              <a:latin typeface="Arial MT"/>
              <a:ea typeface="Arial MT"/>
              <a:cs typeface="Arial MT"/>
            </a:endParaRPr>
          </a:p>
          <a:p>
            <a:pPr marL="270510" indent="-229235">
              <a:lnSpc>
                <a:spcPct val="95000"/>
              </a:lnSpc>
              <a:spcBef>
                <a:spcPts val="1030"/>
              </a:spcBef>
              <a:spcAft>
                <a:spcPts val="0"/>
              </a:spcAft>
            </a:pPr>
            <a:r>
              <a:rPr lang="en-US" sz="2000" b="1" dirty="0">
                <a:solidFill>
                  <a:srgbClr val="FF0000"/>
                </a:solidFill>
                <a:effectLst/>
                <a:latin typeface="Arial MT"/>
                <a:ea typeface="Arial MT"/>
                <a:cs typeface="Arial MT"/>
              </a:rPr>
              <a:t>True</a:t>
            </a:r>
            <a:endParaRPr lang="en-US" sz="1800" dirty="0">
              <a:solidFill>
                <a:srgbClr val="FF0000"/>
              </a:solidFill>
              <a:effectLst/>
              <a:latin typeface="Arial MT"/>
              <a:ea typeface="Arial MT"/>
              <a:cs typeface="Arial MT"/>
            </a:endParaRPr>
          </a:p>
        </p:txBody>
      </p:sp>
      <p:sp>
        <p:nvSpPr>
          <p:cNvPr id="9" name="TextBox 8">
            <a:extLst>
              <a:ext uri="{FF2B5EF4-FFF2-40B4-BE49-F238E27FC236}">
                <a16:creationId xmlns:a16="http://schemas.microsoft.com/office/drawing/2014/main" id="{81B0B7B9-A1FA-4B95-A078-E2D5676D53CF}"/>
              </a:ext>
            </a:extLst>
          </p:cNvPr>
          <p:cNvSpPr txBox="1"/>
          <p:nvPr/>
        </p:nvSpPr>
        <p:spPr>
          <a:xfrm>
            <a:off x="228600" y="2866282"/>
            <a:ext cx="8229600" cy="1066959"/>
          </a:xfrm>
          <a:prstGeom prst="rect">
            <a:avLst/>
          </a:prstGeom>
          <a:noFill/>
        </p:spPr>
        <p:txBody>
          <a:bodyPr wrap="square">
            <a:spAutoFit/>
          </a:bodyPr>
          <a:lstStyle/>
          <a:p>
            <a:pPr lvl="0" algn="just" rtl="0">
              <a:tabLst>
                <a:tab pos="228600" algn="dec"/>
              </a:tabLst>
            </a:pPr>
            <a:r>
              <a:rPr lang="en-US" sz="1800" b="1" dirty="0">
                <a:effectLst/>
                <a:latin typeface="Arial MT"/>
                <a:ea typeface="Arial MT"/>
                <a:cs typeface="Arial MT"/>
              </a:rPr>
              <a:t>6</a:t>
            </a:r>
            <a:r>
              <a:rPr lang="en-US" sz="1800" dirty="0">
                <a:effectLst/>
                <a:latin typeface="Arial MT"/>
                <a:ea typeface="Arial MT"/>
                <a:cs typeface="Arial MT"/>
              </a:rPr>
              <a:t>. In the cash budget cash surplus is computed by subtracting total cash available minus total cash needed</a:t>
            </a:r>
            <a:r>
              <a:rPr lang="ar-SA" sz="1800" dirty="0">
                <a:effectLst/>
                <a:latin typeface="Arial MT"/>
                <a:ea typeface="Arial MT"/>
                <a:cs typeface="Arial MT"/>
              </a:rPr>
              <a:t>.</a:t>
            </a:r>
            <a:endParaRPr lang="en-US" sz="1800" dirty="0">
              <a:effectLst/>
              <a:latin typeface="Arial MT"/>
              <a:ea typeface="Arial MT"/>
              <a:cs typeface="Arial MT"/>
            </a:endParaRPr>
          </a:p>
          <a:p>
            <a:pPr marL="270510" indent="-229235">
              <a:lnSpc>
                <a:spcPct val="95000"/>
              </a:lnSpc>
              <a:spcBef>
                <a:spcPts val="1030"/>
              </a:spcBef>
              <a:spcAft>
                <a:spcPts val="0"/>
              </a:spcAft>
            </a:pPr>
            <a:r>
              <a:rPr lang="en-US" sz="2000" b="1" dirty="0">
                <a:solidFill>
                  <a:srgbClr val="FF0000"/>
                </a:solidFill>
                <a:effectLst/>
                <a:latin typeface="Arial MT"/>
                <a:ea typeface="Arial MT"/>
                <a:cs typeface="Arial MT"/>
              </a:rPr>
              <a:t>True</a:t>
            </a:r>
            <a:endParaRPr lang="en-US" sz="1800" dirty="0">
              <a:solidFill>
                <a:srgbClr val="FF0000"/>
              </a:solidFill>
              <a:effectLst/>
              <a:latin typeface="Arial MT"/>
              <a:ea typeface="Arial MT"/>
              <a:cs typeface="Arial MT"/>
            </a:endParaRPr>
          </a:p>
        </p:txBody>
      </p:sp>
      <p:sp>
        <p:nvSpPr>
          <p:cNvPr id="11" name="TextBox 10">
            <a:extLst>
              <a:ext uri="{FF2B5EF4-FFF2-40B4-BE49-F238E27FC236}">
                <a16:creationId xmlns:a16="http://schemas.microsoft.com/office/drawing/2014/main" id="{92C6287E-F352-DBCF-F91D-CC6900169F16}"/>
              </a:ext>
            </a:extLst>
          </p:cNvPr>
          <p:cNvSpPr txBox="1"/>
          <p:nvPr/>
        </p:nvSpPr>
        <p:spPr>
          <a:xfrm>
            <a:off x="149579" y="6312101"/>
            <a:ext cx="3139311" cy="400110"/>
          </a:xfrm>
          <a:prstGeom prst="rect">
            <a:avLst/>
          </a:prstGeom>
          <a:noFill/>
        </p:spPr>
        <p:txBody>
          <a:bodyPr wrap="square" rtlCol="0">
            <a:spAutoFit/>
          </a:bodyPr>
          <a:lstStyle/>
          <a:p>
            <a:r>
              <a:rPr lang="en-US" sz="2000" b="1" dirty="0">
                <a:latin typeface="Alexandria" charset="0"/>
                <a:cs typeface="Alexandria" charset="0"/>
              </a:rPr>
              <a:t>Prepared by Dr. Emad Zaher</a:t>
            </a:r>
          </a:p>
        </p:txBody>
      </p:sp>
    </p:spTree>
    <p:extLst>
      <p:ext uri="{BB962C8B-B14F-4D97-AF65-F5344CB8AC3E}">
        <p14:creationId xmlns:p14="http://schemas.microsoft.com/office/powerpoint/2010/main" val="11897878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ight Triangle 1"/>
          <p:cNvSpPr/>
          <p:nvPr/>
        </p:nvSpPr>
        <p:spPr>
          <a:xfrm flipH="1">
            <a:off x="4884484" y="3222077"/>
            <a:ext cx="4259516" cy="2778674"/>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endParaRPr lang="id-ID" sz="1350">
              <a:solidFill>
                <a:prstClr val="white"/>
              </a:solidFill>
              <a:latin typeface="Calibri" panose="020F0502020204030204"/>
            </a:endParaRPr>
          </a:p>
        </p:txBody>
      </p:sp>
      <p:sp>
        <p:nvSpPr>
          <p:cNvPr id="10" name="TextBox 9"/>
          <p:cNvSpPr txBox="1"/>
          <p:nvPr/>
        </p:nvSpPr>
        <p:spPr>
          <a:xfrm>
            <a:off x="529374" y="5137557"/>
            <a:ext cx="3393424" cy="646331"/>
          </a:xfrm>
          <a:prstGeom prst="rect">
            <a:avLst/>
          </a:prstGeom>
          <a:noFill/>
        </p:spPr>
        <p:txBody>
          <a:bodyPr wrap="square" rtlCol="0">
            <a:spAutoFit/>
          </a:bodyPr>
          <a:lstStyle/>
          <a:p>
            <a:pPr defTabSz="342900"/>
            <a:r>
              <a:rPr lang="en-US" sz="36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182135" y="5483805"/>
            <a:ext cx="1709450" cy="288039"/>
          </a:xfrm>
          <a:prstGeom prst="rect">
            <a:avLst/>
          </a:prstGeom>
        </p:spPr>
      </p:pic>
      <p:sp>
        <p:nvSpPr>
          <p:cNvPr id="14" name="Parallelogram 13"/>
          <p:cNvSpPr/>
          <p:nvPr/>
        </p:nvSpPr>
        <p:spPr>
          <a:xfrm rot="16200000" flipV="1">
            <a:off x="-1544208" y="4158311"/>
            <a:ext cx="2851119" cy="82309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endParaRPr lang="id-ID" sz="1350">
              <a:solidFill>
                <a:srgbClr val="669BBC"/>
              </a:solidFill>
              <a:latin typeface="Calibri" panose="020F0502020204030204"/>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69357" y="1009650"/>
            <a:ext cx="1935005" cy="90351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theme/theme1.xml><?xml version="1.0" encoding="utf-8"?>
<a:theme xmlns:a="http://schemas.openxmlformats.org/drawingml/2006/main" name="Opener">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hapter Outlin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Learning Objectives">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Concept Check Questio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Key Term">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ection">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Image Slide Master">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157F71F-0409-4A28-8EDB-0F6478DBBE9F}"/>
</file>

<file path=customXml/itemProps2.xml><?xml version="1.0" encoding="utf-8"?>
<ds:datastoreItem xmlns:ds="http://schemas.openxmlformats.org/officeDocument/2006/customXml" ds:itemID="{BB566576-DFD4-4609-AEF7-4E5E5F0564C7}"/>
</file>

<file path=customXml/itemProps3.xml><?xml version="1.0" encoding="utf-8"?>
<ds:datastoreItem xmlns:ds="http://schemas.openxmlformats.org/officeDocument/2006/customXml" ds:itemID="{439379D0-E5C0-40F0-8E0F-534EB58B25E4}"/>
</file>

<file path=docProps/app.xml><?xml version="1.0" encoding="utf-8"?>
<Properties xmlns="http://schemas.openxmlformats.org/officeDocument/2006/extended-properties" xmlns:vt="http://schemas.openxmlformats.org/officeDocument/2006/docPropsVTypes">
  <Template/>
  <TotalTime>18977</TotalTime>
  <Words>2406</Words>
  <Application>Microsoft Office PowerPoint</Application>
  <PresentationFormat>On-screen Show (4:3)</PresentationFormat>
  <Paragraphs>829</Paragraphs>
  <Slides>39</Slides>
  <Notes>19</Notes>
  <HiddenSlides>0</HiddenSlides>
  <MMClips>0</MMClips>
  <ScaleCrop>false</ScaleCrop>
  <HeadingPairs>
    <vt:vector size="6" baseType="variant">
      <vt:variant>
        <vt:lpstr>Fonts Used</vt:lpstr>
      </vt:variant>
      <vt:variant>
        <vt:i4>13</vt:i4>
      </vt:variant>
      <vt:variant>
        <vt:lpstr>Theme</vt:lpstr>
      </vt:variant>
      <vt:variant>
        <vt:i4>8</vt:i4>
      </vt:variant>
      <vt:variant>
        <vt:lpstr>Slide Titles</vt:lpstr>
      </vt:variant>
      <vt:variant>
        <vt:i4>39</vt:i4>
      </vt:variant>
    </vt:vector>
  </HeadingPairs>
  <TitlesOfParts>
    <vt:vector size="60" baseType="lpstr">
      <vt:lpstr>Alexandria</vt:lpstr>
      <vt:lpstr>Arial</vt:lpstr>
      <vt:lpstr>Arial MT</vt:lpstr>
      <vt:lpstr>Calibri</vt:lpstr>
      <vt:lpstr>Calibri Light</vt:lpstr>
      <vt:lpstr>Courier New</vt:lpstr>
      <vt:lpstr>Liberation Sans</vt:lpstr>
      <vt:lpstr>Palatino Linotype</vt:lpstr>
      <vt:lpstr>Sakkal Majalla</vt:lpstr>
      <vt:lpstr>Source Sans Pro</vt:lpstr>
      <vt:lpstr>Source Sans Pro Light</vt:lpstr>
      <vt:lpstr>Times New Roman</vt:lpstr>
      <vt:lpstr>Wingdings</vt:lpstr>
      <vt:lpstr>Opener</vt:lpstr>
      <vt:lpstr>Chapter Outline</vt:lpstr>
      <vt:lpstr>Learning Objectives</vt:lpstr>
      <vt:lpstr>Concept Check Question</vt:lpstr>
      <vt:lpstr>Key Term</vt:lpstr>
      <vt:lpstr>Section</vt:lpstr>
      <vt:lpstr>Image Slide Master</vt:lpstr>
      <vt:lpstr>Office Theme</vt:lpstr>
      <vt:lpstr>PowerPoint Presentation</vt:lpstr>
      <vt:lpstr>Budgetary Planning</vt:lpstr>
      <vt:lpstr>Effective Budgeting and the Master Budget</vt:lpstr>
      <vt:lpstr>The Benefits of Budgeting</vt:lpstr>
      <vt:lpstr>Benefits of Budgeting</vt:lpstr>
      <vt:lpstr>Essentials of Effective Budgeting</vt:lpstr>
      <vt:lpstr>Essentials of Effective Budgeting</vt:lpstr>
      <vt:lpstr>The Master Budget</vt:lpstr>
      <vt:lpstr>The Master Budget</vt:lpstr>
      <vt:lpstr>Sales, Production, and Direct Materials Budgets</vt:lpstr>
      <vt:lpstr>Sales Budget</vt:lpstr>
      <vt:lpstr>PowerPoint Presentation</vt:lpstr>
      <vt:lpstr>PowerPoint Presentation</vt:lpstr>
      <vt:lpstr>Production Budget</vt:lpstr>
      <vt:lpstr>PowerPoint Presentation</vt:lpstr>
      <vt:lpstr>PowerPoint Presentation</vt:lpstr>
      <vt:lpstr>PowerPoint Presentation</vt:lpstr>
      <vt:lpstr>PowerPoint Presentation</vt:lpstr>
      <vt:lpstr>Direct Materials Budget</vt:lpstr>
      <vt:lpstr>PowerPoint Presentation</vt:lpstr>
      <vt:lpstr>PowerPoint Presentation</vt:lpstr>
      <vt:lpstr>Direct Labor and Manufacturing Overhead</vt:lpstr>
      <vt:lpstr>PowerPoint Presentation</vt:lpstr>
      <vt:lpstr>PowerPoint Presentation</vt:lpstr>
      <vt:lpstr>PowerPoint Presentation</vt:lpstr>
      <vt:lpstr>Manufacturing Overhead Budget</vt:lpstr>
      <vt:lpstr>PowerPoint Presentation</vt:lpstr>
      <vt:lpstr>PowerPoint Presentation</vt:lpstr>
      <vt:lpstr>Cash Budget</vt:lpstr>
      <vt:lpstr>Cash Budget</vt:lpstr>
      <vt:lpstr>Cash Budget</vt:lpstr>
      <vt:lpstr>Cash Budget</vt:lpstr>
      <vt:lpstr>PowerPoint Presentation</vt:lpstr>
      <vt:lpstr>PowerPoint Presentation</vt:lpstr>
      <vt:lpstr>DO IT! 4    Cash Budget</vt:lpstr>
      <vt:lpstr>Budgeting in Non-Manufacturing Companies</vt:lpstr>
      <vt:lpstr>PowerPoint Presentation</vt:lpstr>
      <vt:lpstr>PowerPoint Presentation</vt:lpstr>
      <vt:lpstr>PowerPoint Presentation</vt:lpstr>
    </vt:vector>
  </TitlesOfParts>
  <Company>John Wiley and Sons,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Number Chapter Title</dc:title>
  <dc:creator>Garvin, Megan - Hoboken</dc:creator>
  <cp:lastModifiedBy>Dr.Emad Zaher</cp:lastModifiedBy>
  <cp:revision>1572</cp:revision>
  <cp:lastPrinted>2017-04-26T13:25:47Z</cp:lastPrinted>
  <dcterms:created xsi:type="dcterms:W3CDTF">2017-04-21T14:49:46Z</dcterms:created>
  <dcterms:modified xsi:type="dcterms:W3CDTF">2024-07-26T16:10:24Z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