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8.xml" ContentType="application/vnd.openxmlformats-officedocument.presentationml.notesSlide+xml"/>
  <Override PartName="/ppt/tags/tag21.xml" ContentType="application/vnd.openxmlformats-officedocument.presentationml.tags+xml"/>
  <Override PartName="/ppt/notesSlides/notesSlide9.xml" ContentType="application/vnd.openxmlformats-officedocument.presentationml.notesSlide+xml"/>
  <Override PartName="/ppt/tags/tag2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74" r:id="rId2"/>
  </p:sldMasterIdLst>
  <p:notesMasterIdLst>
    <p:notesMasterId r:id="rId78"/>
  </p:notesMasterIdLst>
  <p:sldIdLst>
    <p:sldId id="256" r:id="rId3"/>
    <p:sldId id="257" r:id="rId4"/>
    <p:sldId id="313" r:id="rId5"/>
    <p:sldId id="665" r:id="rId6"/>
    <p:sldId id="688" r:id="rId7"/>
    <p:sldId id="685" r:id="rId8"/>
    <p:sldId id="687" r:id="rId9"/>
    <p:sldId id="401" r:id="rId10"/>
    <p:sldId id="397" r:id="rId11"/>
    <p:sldId id="398" r:id="rId12"/>
    <p:sldId id="399" r:id="rId13"/>
    <p:sldId id="405" r:id="rId14"/>
    <p:sldId id="406" r:id="rId15"/>
    <p:sldId id="669" r:id="rId16"/>
    <p:sldId id="667" r:id="rId17"/>
    <p:sldId id="408" r:id="rId18"/>
    <p:sldId id="660" r:id="rId19"/>
    <p:sldId id="668" r:id="rId20"/>
    <p:sldId id="319" r:id="rId21"/>
    <p:sldId id="663" r:id="rId22"/>
    <p:sldId id="656" r:id="rId23"/>
    <p:sldId id="657" r:id="rId24"/>
    <p:sldId id="655" r:id="rId25"/>
    <p:sldId id="670" r:id="rId26"/>
    <p:sldId id="671" r:id="rId27"/>
    <p:sldId id="672" r:id="rId28"/>
    <p:sldId id="658" r:id="rId29"/>
    <p:sldId id="410" r:id="rId30"/>
    <p:sldId id="674" r:id="rId31"/>
    <p:sldId id="466" r:id="rId32"/>
    <p:sldId id="648" r:id="rId33"/>
    <p:sldId id="650" r:id="rId34"/>
    <p:sldId id="651" r:id="rId35"/>
    <p:sldId id="699" r:id="rId36"/>
    <p:sldId id="288" r:id="rId37"/>
    <p:sldId id="691" r:id="rId38"/>
    <p:sldId id="690" r:id="rId39"/>
    <p:sldId id="692" r:id="rId40"/>
    <p:sldId id="693" r:id="rId41"/>
    <p:sldId id="694" r:id="rId42"/>
    <p:sldId id="701" r:id="rId43"/>
    <p:sldId id="696" r:id="rId44"/>
    <p:sldId id="676" r:id="rId45"/>
    <p:sldId id="703" r:id="rId46"/>
    <p:sldId id="709" r:id="rId47"/>
    <p:sldId id="700" r:id="rId48"/>
    <p:sldId id="678" r:id="rId49"/>
    <p:sldId id="677" r:id="rId50"/>
    <p:sldId id="681" r:id="rId51"/>
    <p:sldId id="452" r:id="rId52"/>
    <p:sldId id="332" r:id="rId53"/>
    <p:sldId id="338" r:id="rId54"/>
    <p:sldId id="333" r:id="rId55"/>
    <p:sldId id="334" r:id="rId56"/>
    <p:sldId id="395" r:id="rId57"/>
    <p:sldId id="646" r:id="rId58"/>
    <p:sldId id="260" r:id="rId59"/>
    <p:sldId id="711" r:id="rId60"/>
    <p:sldId id="661" r:id="rId61"/>
    <p:sldId id="715" r:id="rId62"/>
    <p:sldId id="714" r:id="rId63"/>
    <p:sldId id="716" r:id="rId64"/>
    <p:sldId id="717" r:id="rId65"/>
    <p:sldId id="662" r:id="rId66"/>
    <p:sldId id="718" r:id="rId67"/>
    <p:sldId id="719" r:id="rId68"/>
    <p:sldId id="720" r:id="rId69"/>
    <p:sldId id="722" r:id="rId70"/>
    <p:sldId id="723" r:id="rId71"/>
    <p:sldId id="724" r:id="rId72"/>
    <p:sldId id="666" r:id="rId73"/>
    <p:sldId id="725" r:id="rId74"/>
    <p:sldId id="689" r:id="rId75"/>
    <p:sldId id="726" r:id="rId76"/>
    <p:sldId id="494" r:id="rId77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521415D9-36F7-43E2-AB2F-B90AF26B5E84}">
      <p14:sectionLst xmlns:p14="http://schemas.microsoft.com/office/powerpoint/2010/main">
        <p14:section name="Untitled Section" id="{5481463E-8FE4-431D-8E65-202CC8B72C47}">
          <p14:sldIdLst>
            <p14:sldId id="256"/>
            <p14:sldId id="257"/>
            <p14:sldId id="313"/>
            <p14:sldId id="665"/>
            <p14:sldId id="688"/>
            <p14:sldId id="685"/>
            <p14:sldId id="687"/>
            <p14:sldId id="401"/>
            <p14:sldId id="397"/>
            <p14:sldId id="398"/>
            <p14:sldId id="399"/>
            <p14:sldId id="405"/>
            <p14:sldId id="406"/>
            <p14:sldId id="669"/>
            <p14:sldId id="667"/>
            <p14:sldId id="408"/>
            <p14:sldId id="660"/>
            <p14:sldId id="668"/>
            <p14:sldId id="319"/>
            <p14:sldId id="663"/>
            <p14:sldId id="656"/>
            <p14:sldId id="657"/>
            <p14:sldId id="655"/>
            <p14:sldId id="670"/>
            <p14:sldId id="671"/>
            <p14:sldId id="672"/>
            <p14:sldId id="658"/>
            <p14:sldId id="410"/>
            <p14:sldId id="674"/>
            <p14:sldId id="466"/>
            <p14:sldId id="648"/>
            <p14:sldId id="650"/>
            <p14:sldId id="651"/>
            <p14:sldId id="699"/>
            <p14:sldId id="288"/>
            <p14:sldId id="691"/>
            <p14:sldId id="690"/>
            <p14:sldId id="692"/>
            <p14:sldId id="693"/>
            <p14:sldId id="694"/>
            <p14:sldId id="701"/>
            <p14:sldId id="696"/>
            <p14:sldId id="676"/>
            <p14:sldId id="703"/>
            <p14:sldId id="709"/>
            <p14:sldId id="700"/>
            <p14:sldId id="678"/>
            <p14:sldId id="677"/>
            <p14:sldId id="681"/>
            <p14:sldId id="452"/>
            <p14:sldId id="332"/>
            <p14:sldId id="338"/>
            <p14:sldId id="333"/>
            <p14:sldId id="334"/>
            <p14:sldId id="395"/>
            <p14:sldId id="646"/>
            <p14:sldId id="260"/>
            <p14:sldId id="711"/>
            <p14:sldId id="661"/>
            <p14:sldId id="715"/>
            <p14:sldId id="714"/>
            <p14:sldId id="716"/>
            <p14:sldId id="717"/>
            <p14:sldId id="662"/>
            <p14:sldId id="718"/>
            <p14:sldId id="719"/>
            <p14:sldId id="720"/>
            <p14:sldId id="722"/>
            <p14:sldId id="723"/>
            <p14:sldId id="724"/>
            <p14:sldId id="666"/>
            <p14:sldId id="725"/>
            <p14:sldId id="689"/>
            <p14:sldId id="726"/>
            <p14:sldId id="494"/>
          </p14:sldIdLst>
        </p14:section>
      </p14:sectionLst>
    </p:ex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05" roundtripDataSignature="AMtx7miYgJCNJMBcQWIMP2J1sYwn057Zx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6"/>
      </p:cViewPr>
      <p:guideLst/>
    </p:cSldViewPr>
  </p:slideViewPr>
  <p:notesTextViewPr>
    <p:cViewPr>
      <p:scale>
        <a:sx n="200" d="100"/>
        <a:sy n="200" d="100"/>
      </p:scale>
      <p:origin x="0" y="0"/>
    </p:cViewPr>
  </p:notesTextViewPr>
  <p:sorterViewPr>
    <p:cViewPr>
      <p:scale>
        <a:sx n="100" d="100"/>
        <a:sy n="100" d="100"/>
      </p:scale>
      <p:origin x="0" y="-290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07" Type="http://schemas.openxmlformats.org/officeDocument/2006/relationships/viewProps" Target="viewProps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5" Type="http://customschemas.google.com/relationships/presentationmetadata" Target="metadata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8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6" Type="http://schemas.openxmlformats.org/officeDocument/2006/relationships/presProps" Target="pres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tableStyles" Target="tableStyles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1D5AAF5-2E0A-4E53-867B-06BD5E8C81EB}" type="doc">
      <dgm:prSet loTypeId="urn:microsoft.com/office/officeart/2005/8/layout/venn2" loCatId="relationship" qsTypeId="urn:microsoft.com/office/officeart/2005/8/quickstyle/simple2" qsCatId="simple" csTypeId="urn:microsoft.com/office/officeart/2005/8/colors/accent1_4" csCatId="accent1" phldr="1"/>
      <dgm:spPr/>
      <dgm:t>
        <a:bodyPr/>
        <a:lstStyle/>
        <a:p>
          <a:endParaRPr lang="en-US"/>
        </a:p>
      </dgm:t>
    </dgm:pt>
    <dgm:pt modelId="{25711832-2D3F-4A63-B4DD-B44892DEE1EB}">
      <dgm:prSet phldrT="[Text]"/>
      <dgm:spPr/>
      <dgm:t>
        <a:bodyPr/>
        <a:lstStyle/>
        <a:p>
          <a:r>
            <a:rPr lang="en-US" dirty="0"/>
            <a:t>Walk</a:t>
          </a:r>
        </a:p>
      </dgm:t>
    </dgm:pt>
    <dgm:pt modelId="{595038C3-AFDC-49D7-8CFC-AA601D4A3647}" type="parTrans" cxnId="{D7F4DC28-A0A3-4D9F-BB6D-7F7CED704D46}">
      <dgm:prSet/>
      <dgm:spPr/>
      <dgm:t>
        <a:bodyPr/>
        <a:lstStyle/>
        <a:p>
          <a:endParaRPr lang="en-US"/>
        </a:p>
      </dgm:t>
    </dgm:pt>
    <dgm:pt modelId="{E4013AB0-ABB8-42B7-9F25-566C35C9B13E}" type="sibTrans" cxnId="{D7F4DC28-A0A3-4D9F-BB6D-7F7CED704D46}">
      <dgm:prSet/>
      <dgm:spPr/>
      <dgm:t>
        <a:bodyPr/>
        <a:lstStyle/>
        <a:p>
          <a:endParaRPr lang="en-US"/>
        </a:p>
      </dgm:t>
    </dgm:pt>
    <dgm:pt modelId="{44B1A5E1-0D16-4732-95BD-8BFC2AB62DFB}">
      <dgm:prSet phldrT="[Text]"/>
      <dgm:spPr/>
      <dgm:t>
        <a:bodyPr/>
        <a:lstStyle/>
        <a:p>
          <a:r>
            <a:rPr lang="en-US" dirty="0"/>
            <a:t>Trail</a:t>
          </a:r>
        </a:p>
      </dgm:t>
    </dgm:pt>
    <dgm:pt modelId="{9DF72F82-DC4D-4E68-ABF7-B10FF43C1204}" type="parTrans" cxnId="{38DAAAAE-0536-4434-A6FF-6AF856F8E6AC}">
      <dgm:prSet/>
      <dgm:spPr/>
      <dgm:t>
        <a:bodyPr/>
        <a:lstStyle/>
        <a:p>
          <a:endParaRPr lang="en-US"/>
        </a:p>
      </dgm:t>
    </dgm:pt>
    <dgm:pt modelId="{EC8A222F-4404-4E62-B2A4-B47B0455C656}" type="sibTrans" cxnId="{38DAAAAE-0536-4434-A6FF-6AF856F8E6AC}">
      <dgm:prSet/>
      <dgm:spPr/>
      <dgm:t>
        <a:bodyPr/>
        <a:lstStyle/>
        <a:p>
          <a:endParaRPr lang="en-US"/>
        </a:p>
      </dgm:t>
    </dgm:pt>
    <dgm:pt modelId="{5DA01AA4-244F-489A-8468-11016453F176}">
      <dgm:prSet phldrT="[Text]"/>
      <dgm:spPr/>
      <dgm:t>
        <a:bodyPr/>
        <a:lstStyle/>
        <a:p>
          <a:r>
            <a:rPr lang="en-US" dirty="0"/>
            <a:t>Path</a:t>
          </a:r>
        </a:p>
      </dgm:t>
    </dgm:pt>
    <dgm:pt modelId="{389DB7D5-3298-41B1-8245-58D735583503}" type="parTrans" cxnId="{F9420BE8-65E6-4144-9F40-305239A92873}">
      <dgm:prSet/>
      <dgm:spPr/>
      <dgm:t>
        <a:bodyPr/>
        <a:lstStyle/>
        <a:p>
          <a:endParaRPr lang="en-US"/>
        </a:p>
      </dgm:t>
    </dgm:pt>
    <dgm:pt modelId="{2B6093CB-6F29-4E05-B602-5A41D9F1F300}" type="sibTrans" cxnId="{F9420BE8-65E6-4144-9F40-305239A92873}">
      <dgm:prSet/>
      <dgm:spPr/>
      <dgm:t>
        <a:bodyPr/>
        <a:lstStyle/>
        <a:p>
          <a:endParaRPr lang="en-US"/>
        </a:p>
      </dgm:t>
    </dgm:pt>
    <dgm:pt modelId="{F30DF078-73F8-4368-B197-C40A7D859B12}" type="pres">
      <dgm:prSet presAssocID="{41D5AAF5-2E0A-4E53-867B-06BD5E8C81EB}" presName="Name0" presStyleCnt="0">
        <dgm:presLayoutVars>
          <dgm:chMax val="7"/>
          <dgm:resizeHandles val="exact"/>
        </dgm:presLayoutVars>
      </dgm:prSet>
      <dgm:spPr/>
    </dgm:pt>
    <dgm:pt modelId="{D630CE45-C3DD-4B58-A5B7-6352C45B0877}" type="pres">
      <dgm:prSet presAssocID="{41D5AAF5-2E0A-4E53-867B-06BD5E8C81EB}" presName="comp1" presStyleCnt="0"/>
      <dgm:spPr/>
    </dgm:pt>
    <dgm:pt modelId="{2531356F-7BCE-4C6D-940D-B74A72CE2CAA}" type="pres">
      <dgm:prSet presAssocID="{41D5AAF5-2E0A-4E53-867B-06BD5E8C81EB}" presName="circle1" presStyleLbl="node1" presStyleIdx="0" presStyleCnt="3"/>
      <dgm:spPr/>
    </dgm:pt>
    <dgm:pt modelId="{47947417-FFB5-460C-8533-0958F85C64B1}" type="pres">
      <dgm:prSet presAssocID="{41D5AAF5-2E0A-4E53-867B-06BD5E8C81EB}" presName="c1text" presStyleLbl="node1" presStyleIdx="0" presStyleCnt="3">
        <dgm:presLayoutVars>
          <dgm:bulletEnabled val="1"/>
        </dgm:presLayoutVars>
      </dgm:prSet>
      <dgm:spPr/>
    </dgm:pt>
    <dgm:pt modelId="{3E42CEAE-E1FD-4D60-93D3-E79398E52C95}" type="pres">
      <dgm:prSet presAssocID="{41D5AAF5-2E0A-4E53-867B-06BD5E8C81EB}" presName="comp2" presStyleCnt="0"/>
      <dgm:spPr/>
    </dgm:pt>
    <dgm:pt modelId="{FCDBAC6E-7398-41D5-BCD2-41E6995AE4ED}" type="pres">
      <dgm:prSet presAssocID="{41D5AAF5-2E0A-4E53-867B-06BD5E8C81EB}" presName="circle2" presStyleLbl="node1" presStyleIdx="1" presStyleCnt="3"/>
      <dgm:spPr/>
    </dgm:pt>
    <dgm:pt modelId="{CBDA1A4B-5353-42EB-9256-B68A1D28869D}" type="pres">
      <dgm:prSet presAssocID="{41D5AAF5-2E0A-4E53-867B-06BD5E8C81EB}" presName="c2text" presStyleLbl="node1" presStyleIdx="1" presStyleCnt="3">
        <dgm:presLayoutVars>
          <dgm:bulletEnabled val="1"/>
        </dgm:presLayoutVars>
      </dgm:prSet>
      <dgm:spPr/>
    </dgm:pt>
    <dgm:pt modelId="{DB54E624-B3C3-4570-AD1C-0D0D78E73A66}" type="pres">
      <dgm:prSet presAssocID="{41D5AAF5-2E0A-4E53-867B-06BD5E8C81EB}" presName="comp3" presStyleCnt="0"/>
      <dgm:spPr/>
    </dgm:pt>
    <dgm:pt modelId="{3EC8A709-E981-44B3-9FDE-72A991E445E8}" type="pres">
      <dgm:prSet presAssocID="{41D5AAF5-2E0A-4E53-867B-06BD5E8C81EB}" presName="circle3" presStyleLbl="node1" presStyleIdx="2" presStyleCnt="3"/>
      <dgm:spPr/>
    </dgm:pt>
    <dgm:pt modelId="{8962A368-E1E8-48CD-8DAC-1B389525895E}" type="pres">
      <dgm:prSet presAssocID="{41D5AAF5-2E0A-4E53-867B-06BD5E8C81EB}" presName="c3text" presStyleLbl="node1" presStyleIdx="2" presStyleCnt="3">
        <dgm:presLayoutVars>
          <dgm:bulletEnabled val="1"/>
        </dgm:presLayoutVars>
      </dgm:prSet>
      <dgm:spPr/>
    </dgm:pt>
  </dgm:ptLst>
  <dgm:cxnLst>
    <dgm:cxn modelId="{1467FE12-52A6-460B-B30F-DB67E1D319D4}" type="presOf" srcId="{44B1A5E1-0D16-4732-95BD-8BFC2AB62DFB}" destId="{CBDA1A4B-5353-42EB-9256-B68A1D28869D}" srcOrd="1" destOrd="0" presId="urn:microsoft.com/office/officeart/2005/8/layout/venn2"/>
    <dgm:cxn modelId="{D7F4DC28-A0A3-4D9F-BB6D-7F7CED704D46}" srcId="{41D5AAF5-2E0A-4E53-867B-06BD5E8C81EB}" destId="{25711832-2D3F-4A63-B4DD-B44892DEE1EB}" srcOrd="0" destOrd="0" parTransId="{595038C3-AFDC-49D7-8CFC-AA601D4A3647}" sibTransId="{E4013AB0-ABB8-42B7-9F25-566C35C9B13E}"/>
    <dgm:cxn modelId="{11A2263E-7594-47E0-A346-B038D791B4E1}" type="presOf" srcId="{25711832-2D3F-4A63-B4DD-B44892DEE1EB}" destId="{47947417-FFB5-460C-8533-0958F85C64B1}" srcOrd="1" destOrd="0" presId="urn:microsoft.com/office/officeart/2005/8/layout/venn2"/>
    <dgm:cxn modelId="{254DA15D-F4A8-4A58-8A96-B74E00B93F37}" type="presOf" srcId="{5DA01AA4-244F-489A-8468-11016453F176}" destId="{8962A368-E1E8-48CD-8DAC-1B389525895E}" srcOrd="1" destOrd="0" presId="urn:microsoft.com/office/officeart/2005/8/layout/venn2"/>
    <dgm:cxn modelId="{59053D5F-BA8D-4E01-89B3-1D6EAC910202}" type="presOf" srcId="{5DA01AA4-244F-489A-8468-11016453F176}" destId="{3EC8A709-E981-44B3-9FDE-72A991E445E8}" srcOrd="0" destOrd="0" presId="urn:microsoft.com/office/officeart/2005/8/layout/venn2"/>
    <dgm:cxn modelId="{D75C6A6D-367C-480F-8529-ED075E7EE5CC}" type="presOf" srcId="{41D5AAF5-2E0A-4E53-867B-06BD5E8C81EB}" destId="{F30DF078-73F8-4368-B197-C40A7D859B12}" srcOrd="0" destOrd="0" presId="urn:microsoft.com/office/officeart/2005/8/layout/venn2"/>
    <dgm:cxn modelId="{A4C2A796-5062-44D5-A0F1-44F4C3034B2E}" type="presOf" srcId="{25711832-2D3F-4A63-B4DD-B44892DEE1EB}" destId="{2531356F-7BCE-4C6D-940D-B74A72CE2CAA}" srcOrd="0" destOrd="0" presId="urn:microsoft.com/office/officeart/2005/8/layout/venn2"/>
    <dgm:cxn modelId="{519689A7-C9FF-4082-97FF-7934F624F50D}" type="presOf" srcId="{44B1A5E1-0D16-4732-95BD-8BFC2AB62DFB}" destId="{FCDBAC6E-7398-41D5-BCD2-41E6995AE4ED}" srcOrd="0" destOrd="0" presId="urn:microsoft.com/office/officeart/2005/8/layout/venn2"/>
    <dgm:cxn modelId="{38DAAAAE-0536-4434-A6FF-6AF856F8E6AC}" srcId="{41D5AAF5-2E0A-4E53-867B-06BD5E8C81EB}" destId="{44B1A5E1-0D16-4732-95BD-8BFC2AB62DFB}" srcOrd="1" destOrd="0" parTransId="{9DF72F82-DC4D-4E68-ABF7-B10FF43C1204}" sibTransId="{EC8A222F-4404-4E62-B2A4-B47B0455C656}"/>
    <dgm:cxn modelId="{F9420BE8-65E6-4144-9F40-305239A92873}" srcId="{41D5AAF5-2E0A-4E53-867B-06BD5E8C81EB}" destId="{5DA01AA4-244F-489A-8468-11016453F176}" srcOrd="2" destOrd="0" parTransId="{389DB7D5-3298-41B1-8245-58D735583503}" sibTransId="{2B6093CB-6F29-4E05-B602-5A41D9F1F300}"/>
    <dgm:cxn modelId="{5C0B0FA7-506A-4BFC-90F4-710C3546EC33}" type="presParOf" srcId="{F30DF078-73F8-4368-B197-C40A7D859B12}" destId="{D630CE45-C3DD-4B58-A5B7-6352C45B0877}" srcOrd="0" destOrd="0" presId="urn:microsoft.com/office/officeart/2005/8/layout/venn2"/>
    <dgm:cxn modelId="{F2AE69B3-2A8F-4257-B1A6-82BCF6AED422}" type="presParOf" srcId="{D630CE45-C3DD-4B58-A5B7-6352C45B0877}" destId="{2531356F-7BCE-4C6D-940D-B74A72CE2CAA}" srcOrd="0" destOrd="0" presId="urn:microsoft.com/office/officeart/2005/8/layout/venn2"/>
    <dgm:cxn modelId="{7C5019B6-63D7-4CDC-AE73-D5254D9F91C9}" type="presParOf" srcId="{D630CE45-C3DD-4B58-A5B7-6352C45B0877}" destId="{47947417-FFB5-460C-8533-0958F85C64B1}" srcOrd="1" destOrd="0" presId="urn:microsoft.com/office/officeart/2005/8/layout/venn2"/>
    <dgm:cxn modelId="{41F96FA1-65BE-4E42-9368-047F4247470B}" type="presParOf" srcId="{F30DF078-73F8-4368-B197-C40A7D859B12}" destId="{3E42CEAE-E1FD-4D60-93D3-E79398E52C95}" srcOrd="1" destOrd="0" presId="urn:microsoft.com/office/officeart/2005/8/layout/venn2"/>
    <dgm:cxn modelId="{EADC4CF5-C422-4CB4-82AC-017E8A1054B4}" type="presParOf" srcId="{3E42CEAE-E1FD-4D60-93D3-E79398E52C95}" destId="{FCDBAC6E-7398-41D5-BCD2-41E6995AE4ED}" srcOrd="0" destOrd="0" presId="urn:microsoft.com/office/officeart/2005/8/layout/venn2"/>
    <dgm:cxn modelId="{A7C6B399-086C-426A-A1A5-3451B6D6F53D}" type="presParOf" srcId="{3E42CEAE-E1FD-4D60-93D3-E79398E52C95}" destId="{CBDA1A4B-5353-42EB-9256-B68A1D28869D}" srcOrd="1" destOrd="0" presId="urn:microsoft.com/office/officeart/2005/8/layout/venn2"/>
    <dgm:cxn modelId="{6024E894-E29F-444A-B4CE-64165D6345DB}" type="presParOf" srcId="{F30DF078-73F8-4368-B197-C40A7D859B12}" destId="{DB54E624-B3C3-4570-AD1C-0D0D78E73A66}" srcOrd="2" destOrd="0" presId="urn:microsoft.com/office/officeart/2005/8/layout/venn2"/>
    <dgm:cxn modelId="{F808148A-1B60-431F-AEE4-7A17EB855E53}" type="presParOf" srcId="{DB54E624-B3C3-4570-AD1C-0D0D78E73A66}" destId="{3EC8A709-E981-44B3-9FDE-72A991E445E8}" srcOrd="0" destOrd="0" presId="urn:microsoft.com/office/officeart/2005/8/layout/venn2"/>
    <dgm:cxn modelId="{437BA80B-1906-462D-A897-744689D91DA9}" type="presParOf" srcId="{DB54E624-B3C3-4570-AD1C-0D0D78E73A66}" destId="{8962A368-E1E8-48CD-8DAC-1B389525895E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1D5AAF5-2E0A-4E53-867B-06BD5E8C81EB}" type="doc">
      <dgm:prSet loTypeId="urn:microsoft.com/office/officeart/2005/8/layout/venn2" loCatId="relationship" qsTypeId="urn:microsoft.com/office/officeart/2005/8/quickstyle/simple2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25711832-2D3F-4A63-B4DD-B44892DEE1EB}">
      <dgm:prSet phldrT="[Text]"/>
      <dgm:spPr/>
      <dgm:t>
        <a:bodyPr/>
        <a:lstStyle/>
        <a:p>
          <a:r>
            <a:rPr lang="en-US" dirty="0"/>
            <a:t>Closed Walk</a:t>
          </a:r>
        </a:p>
      </dgm:t>
    </dgm:pt>
    <dgm:pt modelId="{595038C3-AFDC-49D7-8CFC-AA601D4A3647}" type="parTrans" cxnId="{D7F4DC28-A0A3-4D9F-BB6D-7F7CED704D46}">
      <dgm:prSet/>
      <dgm:spPr/>
      <dgm:t>
        <a:bodyPr/>
        <a:lstStyle/>
        <a:p>
          <a:endParaRPr lang="en-US"/>
        </a:p>
      </dgm:t>
    </dgm:pt>
    <dgm:pt modelId="{E4013AB0-ABB8-42B7-9F25-566C35C9B13E}" type="sibTrans" cxnId="{D7F4DC28-A0A3-4D9F-BB6D-7F7CED704D46}">
      <dgm:prSet/>
      <dgm:spPr/>
      <dgm:t>
        <a:bodyPr/>
        <a:lstStyle/>
        <a:p>
          <a:endParaRPr lang="en-US"/>
        </a:p>
      </dgm:t>
    </dgm:pt>
    <dgm:pt modelId="{44B1A5E1-0D16-4732-95BD-8BFC2AB62DFB}">
      <dgm:prSet phldrT="[Text]"/>
      <dgm:spPr/>
      <dgm:t>
        <a:bodyPr/>
        <a:lstStyle/>
        <a:p>
          <a:r>
            <a:rPr lang="en-US" dirty="0"/>
            <a:t>Closed Trail</a:t>
          </a:r>
        </a:p>
        <a:p>
          <a:r>
            <a:rPr lang="en-US" dirty="0"/>
            <a:t>(Circuits)</a:t>
          </a:r>
        </a:p>
      </dgm:t>
    </dgm:pt>
    <dgm:pt modelId="{9DF72F82-DC4D-4E68-ABF7-B10FF43C1204}" type="parTrans" cxnId="{38DAAAAE-0536-4434-A6FF-6AF856F8E6AC}">
      <dgm:prSet/>
      <dgm:spPr/>
      <dgm:t>
        <a:bodyPr/>
        <a:lstStyle/>
        <a:p>
          <a:endParaRPr lang="en-US"/>
        </a:p>
      </dgm:t>
    </dgm:pt>
    <dgm:pt modelId="{EC8A222F-4404-4E62-B2A4-B47B0455C656}" type="sibTrans" cxnId="{38DAAAAE-0536-4434-A6FF-6AF856F8E6AC}">
      <dgm:prSet/>
      <dgm:spPr/>
      <dgm:t>
        <a:bodyPr/>
        <a:lstStyle/>
        <a:p>
          <a:endParaRPr lang="en-US"/>
        </a:p>
      </dgm:t>
    </dgm:pt>
    <dgm:pt modelId="{AD7DB173-9523-421B-81AE-D5621A4E24EC}">
      <dgm:prSet phldrT="[Text]"/>
      <dgm:spPr/>
      <dgm:t>
        <a:bodyPr/>
        <a:lstStyle/>
        <a:p>
          <a:r>
            <a:rPr lang="en-US" dirty="0"/>
            <a:t>Closed path(Cycle)</a:t>
          </a:r>
        </a:p>
      </dgm:t>
    </dgm:pt>
    <dgm:pt modelId="{6173B183-8F11-46BE-8558-F0243071B849}" type="parTrans" cxnId="{D489A4F7-A6C5-4A78-9A12-9D454B899401}">
      <dgm:prSet/>
      <dgm:spPr/>
      <dgm:t>
        <a:bodyPr/>
        <a:lstStyle/>
        <a:p>
          <a:endParaRPr lang="en-US"/>
        </a:p>
      </dgm:t>
    </dgm:pt>
    <dgm:pt modelId="{F987697C-F6BD-40B5-86D6-AEDF56754571}" type="sibTrans" cxnId="{D489A4F7-A6C5-4A78-9A12-9D454B899401}">
      <dgm:prSet/>
      <dgm:spPr/>
      <dgm:t>
        <a:bodyPr/>
        <a:lstStyle/>
        <a:p>
          <a:endParaRPr lang="en-US"/>
        </a:p>
      </dgm:t>
    </dgm:pt>
    <dgm:pt modelId="{F30DF078-73F8-4368-B197-C40A7D859B12}" type="pres">
      <dgm:prSet presAssocID="{41D5AAF5-2E0A-4E53-867B-06BD5E8C81EB}" presName="Name0" presStyleCnt="0">
        <dgm:presLayoutVars>
          <dgm:chMax val="7"/>
          <dgm:resizeHandles val="exact"/>
        </dgm:presLayoutVars>
      </dgm:prSet>
      <dgm:spPr/>
    </dgm:pt>
    <dgm:pt modelId="{D630CE45-C3DD-4B58-A5B7-6352C45B0877}" type="pres">
      <dgm:prSet presAssocID="{41D5AAF5-2E0A-4E53-867B-06BD5E8C81EB}" presName="comp1" presStyleCnt="0"/>
      <dgm:spPr/>
    </dgm:pt>
    <dgm:pt modelId="{2531356F-7BCE-4C6D-940D-B74A72CE2CAA}" type="pres">
      <dgm:prSet presAssocID="{41D5AAF5-2E0A-4E53-867B-06BD5E8C81EB}" presName="circle1" presStyleLbl="node1" presStyleIdx="0" presStyleCnt="3" custLinFactNeighborX="-6666" custLinFactNeighborY="-3419"/>
      <dgm:spPr/>
    </dgm:pt>
    <dgm:pt modelId="{47947417-FFB5-460C-8533-0958F85C64B1}" type="pres">
      <dgm:prSet presAssocID="{41D5AAF5-2E0A-4E53-867B-06BD5E8C81EB}" presName="c1text" presStyleLbl="node1" presStyleIdx="0" presStyleCnt="3">
        <dgm:presLayoutVars>
          <dgm:bulletEnabled val="1"/>
        </dgm:presLayoutVars>
      </dgm:prSet>
      <dgm:spPr/>
    </dgm:pt>
    <dgm:pt modelId="{3E42CEAE-E1FD-4D60-93D3-E79398E52C95}" type="pres">
      <dgm:prSet presAssocID="{41D5AAF5-2E0A-4E53-867B-06BD5E8C81EB}" presName="comp2" presStyleCnt="0"/>
      <dgm:spPr/>
    </dgm:pt>
    <dgm:pt modelId="{FCDBAC6E-7398-41D5-BCD2-41E6995AE4ED}" type="pres">
      <dgm:prSet presAssocID="{41D5AAF5-2E0A-4E53-867B-06BD5E8C81EB}" presName="circle2" presStyleLbl="node1" presStyleIdx="1" presStyleCnt="3"/>
      <dgm:spPr/>
    </dgm:pt>
    <dgm:pt modelId="{CBDA1A4B-5353-42EB-9256-B68A1D28869D}" type="pres">
      <dgm:prSet presAssocID="{41D5AAF5-2E0A-4E53-867B-06BD5E8C81EB}" presName="c2text" presStyleLbl="node1" presStyleIdx="1" presStyleCnt="3">
        <dgm:presLayoutVars>
          <dgm:bulletEnabled val="1"/>
        </dgm:presLayoutVars>
      </dgm:prSet>
      <dgm:spPr/>
    </dgm:pt>
    <dgm:pt modelId="{5F561083-4898-4DB0-A15C-F8EF4773D479}" type="pres">
      <dgm:prSet presAssocID="{41D5AAF5-2E0A-4E53-867B-06BD5E8C81EB}" presName="comp3" presStyleCnt="0"/>
      <dgm:spPr/>
    </dgm:pt>
    <dgm:pt modelId="{36E1BE2E-C4C6-4F89-AB10-63110CEB1568}" type="pres">
      <dgm:prSet presAssocID="{41D5AAF5-2E0A-4E53-867B-06BD5E8C81EB}" presName="circle3" presStyleLbl="node1" presStyleIdx="2" presStyleCnt="3"/>
      <dgm:spPr/>
    </dgm:pt>
    <dgm:pt modelId="{29EB9EC1-EED9-4AE5-B69F-A566B93856D0}" type="pres">
      <dgm:prSet presAssocID="{41D5AAF5-2E0A-4E53-867B-06BD5E8C81EB}" presName="c3text" presStyleLbl="node1" presStyleIdx="2" presStyleCnt="3">
        <dgm:presLayoutVars>
          <dgm:bulletEnabled val="1"/>
        </dgm:presLayoutVars>
      </dgm:prSet>
      <dgm:spPr/>
    </dgm:pt>
  </dgm:ptLst>
  <dgm:cxnLst>
    <dgm:cxn modelId="{1467FE12-52A6-460B-B30F-DB67E1D319D4}" type="presOf" srcId="{44B1A5E1-0D16-4732-95BD-8BFC2AB62DFB}" destId="{CBDA1A4B-5353-42EB-9256-B68A1D28869D}" srcOrd="1" destOrd="0" presId="urn:microsoft.com/office/officeart/2005/8/layout/venn2"/>
    <dgm:cxn modelId="{D7F4DC28-A0A3-4D9F-BB6D-7F7CED704D46}" srcId="{41D5AAF5-2E0A-4E53-867B-06BD5E8C81EB}" destId="{25711832-2D3F-4A63-B4DD-B44892DEE1EB}" srcOrd="0" destOrd="0" parTransId="{595038C3-AFDC-49D7-8CFC-AA601D4A3647}" sibTransId="{E4013AB0-ABB8-42B7-9F25-566C35C9B13E}"/>
    <dgm:cxn modelId="{11A2263E-7594-47E0-A346-B038D791B4E1}" type="presOf" srcId="{25711832-2D3F-4A63-B4DD-B44892DEE1EB}" destId="{47947417-FFB5-460C-8533-0958F85C64B1}" srcOrd="1" destOrd="0" presId="urn:microsoft.com/office/officeart/2005/8/layout/venn2"/>
    <dgm:cxn modelId="{D75C6A6D-367C-480F-8529-ED075E7EE5CC}" type="presOf" srcId="{41D5AAF5-2E0A-4E53-867B-06BD5E8C81EB}" destId="{F30DF078-73F8-4368-B197-C40A7D859B12}" srcOrd="0" destOrd="0" presId="urn:microsoft.com/office/officeart/2005/8/layout/venn2"/>
    <dgm:cxn modelId="{2F597A55-5F20-4CDC-93E9-BBCEA25AEE9C}" type="presOf" srcId="{AD7DB173-9523-421B-81AE-D5621A4E24EC}" destId="{36E1BE2E-C4C6-4F89-AB10-63110CEB1568}" srcOrd="0" destOrd="0" presId="urn:microsoft.com/office/officeart/2005/8/layout/venn2"/>
    <dgm:cxn modelId="{A4C2A796-5062-44D5-A0F1-44F4C3034B2E}" type="presOf" srcId="{25711832-2D3F-4A63-B4DD-B44892DEE1EB}" destId="{2531356F-7BCE-4C6D-940D-B74A72CE2CAA}" srcOrd="0" destOrd="0" presId="urn:microsoft.com/office/officeart/2005/8/layout/venn2"/>
    <dgm:cxn modelId="{519689A7-C9FF-4082-97FF-7934F624F50D}" type="presOf" srcId="{44B1A5E1-0D16-4732-95BD-8BFC2AB62DFB}" destId="{FCDBAC6E-7398-41D5-BCD2-41E6995AE4ED}" srcOrd="0" destOrd="0" presId="urn:microsoft.com/office/officeart/2005/8/layout/venn2"/>
    <dgm:cxn modelId="{38DAAAAE-0536-4434-A6FF-6AF856F8E6AC}" srcId="{41D5AAF5-2E0A-4E53-867B-06BD5E8C81EB}" destId="{44B1A5E1-0D16-4732-95BD-8BFC2AB62DFB}" srcOrd="1" destOrd="0" parTransId="{9DF72F82-DC4D-4E68-ABF7-B10FF43C1204}" sibTransId="{EC8A222F-4404-4E62-B2A4-B47B0455C656}"/>
    <dgm:cxn modelId="{B5727ABE-80EA-4362-ABFB-FCD172B3C927}" type="presOf" srcId="{AD7DB173-9523-421B-81AE-D5621A4E24EC}" destId="{29EB9EC1-EED9-4AE5-B69F-A566B93856D0}" srcOrd="1" destOrd="0" presId="urn:microsoft.com/office/officeart/2005/8/layout/venn2"/>
    <dgm:cxn modelId="{D489A4F7-A6C5-4A78-9A12-9D454B899401}" srcId="{41D5AAF5-2E0A-4E53-867B-06BD5E8C81EB}" destId="{AD7DB173-9523-421B-81AE-D5621A4E24EC}" srcOrd="2" destOrd="0" parTransId="{6173B183-8F11-46BE-8558-F0243071B849}" sibTransId="{F987697C-F6BD-40B5-86D6-AEDF56754571}"/>
    <dgm:cxn modelId="{5C0B0FA7-506A-4BFC-90F4-710C3546EC33}" type="presParOf" srcId="{F30DF078-73F8-4368-B197-C40A7D859B12}" destId="{D630CE45-C3DD-4B58-A5B7-6352C45B0877}" srcOrd="0" destOrd="0" presId="urn:microsoft.com/office/officeart/2005/8/layout/venn2"/>
    <dgm:cxn modelId="{F2AE69B3-2A8F-4257-B1A6-82BCF6AED422}" type="presParOf" srcId="{D630CE45-C3DD-4B58-A5B7-6352C45B0877}" destId="{2531356F-7BCE-4C6D-940D-B74A72CE2CAA}" srcOrd="0" destOrd="0" presId="urn:microsoft.com/office/officeart/2005/8/layout/venn2"/>
    <dgm:cxn modelId="{7C5019B6-63D7-4CDC-AE73-D5254D9F91C9}" type="presParOf" srcId="{D630CE45-C3DD-4B58-A5B7-6352C45B0877}" destId="{47947417-FFB5-460C-8533-0958F85C64B1}" srcOrd="1" destOrd="0" presId="urn:microsoft.com/office/officeart/2005/8/layout/venn2"/>
    <dgm:cxn modelId="{41F96FA1-65BE-4E42-9368-047F4247470B}" type="presParOf" srcId="{F30DF078-73F8-4368-B197-C40A7D859B12}" destId="{3E42CEAE-E1FD-4D60-93D3-E79398E52C95}" srcOrd="1" destOrd="0" presId="urn:microsoft.com/office/officeart/2005/8/layout/venn2"/>
    <dgm:cxn modelId="{EADC4CF5-C422-4CB4-82AC-017E8A1054B4}" type="presParOf" srcId="{3E42CEAE-E1FD-4D60-93D3-E79398E52C95}" destId="{FCDBAC6E-7398-41D5-BCD2-41E6995AE4ED}" srcOrd="0" destOrd="0" presId="urn:microsoft.com/office/officeart/2005/8/layout/venn2"/>
    <dgm:cxn modelId="{A7C6B399-086C-426A-A1A5-3451B6D6F53D}" type="presParOf" srcId="{3E42CEAE-E1FD-4D60-93D3-E79398E52C95}" destId="{CBDA1A4B-5353-42EB-9256-B68A1D28869D}" srcOrd="1" destOrd="0" presId="urn:microsoft.com/office/officeart/2005/8/layout/venn2"/>
    <dgm:cxn modelId="{4B4EBE31-5489-492C-9B3F-1769851C12A1}" type="presParOf" srcId="{F30DF078-73F8-4368-B197-C40A7D859B12}" destId="{5F561083-4898-4DB0-A15C-F8EF4773D479}" srcOrd="2" destOrd="0" presId="urn:microsoft.com/office/officeart/2005/8/layout/venn2"/>
    <dgm:cxn modelId="{4AED9E85-1119-4D48-AC67-27463B112B3F}" type="presParOf" srcId="{5F561083-4898-4DB0-A15C-F8EF4773D479}" destId="{36E1BE2E-C4C6-4F89-AB10-63110CEB1568}" srcOrd="0" destOrd="0" presId="urn:microsoft.com/office/officeart/2005/8/layout/venn2"/>
    <dgm:cxn modelId="{5BC02444-807B-4B1B-999C-CEE45E37CCDF}" type="presParOf" srcId="{5F561083-4898-4DB0-A15C-F8EF4773D479}" destId="{29EB9EC1-EED9-4AE5-B69F-A566B93856D0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31356F-7BCE-4C6D-940D-B74A72CE2CAA}">
      <dsp:nvSpPr>
        <dsp:cNvPr id="0" name=""/>
        <dsp:cNvSpPr/>
      </dsp:nvSpPr>
      <dsp:spPr>
        <a:xfrm>
          <a:off x="221689" y="0"/>
          <a:ext cx="5097273" cy="5097273"/>
        </a:xfrm>
        <a:prstGeom prst="ellipse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Walk</a:t>
          </a:r>
        </a:p>
      </dsp:txBody>
      <dsp:txXfrm>
        <a:off x="1879577" y="254863"/>
        <a:ext cx="1781496" cy="764590"/>
      </dsp:txXfrm>
    </dsp:sp>
    <dsp:sp modelId="{FCDBAC6E-7398-41D5-BCD2-41E6995AE4ED}">
      <dsp:nvSpPr>
        <dsp:cNvPr id="0" name=""/>
        <dsp:cNvSpPr/>
      </dsp:nvSpPr>
      <dsp:spPr>
        <a:xfrm>
          <a:off x="858848" y="1274318"/>
          <a:ext cx="3822954" cy="3822954"/>
        </a:xfrm>
        <a:prstGeom prst="ellipse">
          <a:avLst/>
        </a:prstGeom>
        <a:solidFill>
          <a:schemeClr val="accent1">
            <a:shade val="50000"/>
            <a:hueOff val="268329"/>
            <a:satOff val="-6535"/>
            <a:lumOff val="28597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Trail</a:t>
          </a:r>
        </a:p>
      </dsp:txBody>
      <dsp:txXfrm>
        <a:off x="1879577" y="1513252"/>
        <a:ext cx="1781496" cy="716804"/>
      </dsp:txXfrm>
    </dsp:sp>
    <dsp:sp modelId="{3EC8A709-E981-44B3-9FDE-72A991E445E8}">
      <dsp:nvSpPr>
        <dsp:cNvPr id="0" name=""/>
        <dsp:cNvSpPr/>
      </dsp:nvSpPr>
      <dsp:spPr>
        <a:xfrm>
          <a:off x="1496007" y="2548636"/>
          <a:ext cx="2548636" cy="2548636"/>
        </a:xfrm>
        <a:prstGeom prst="ellipse">
          <a:avLst/>
        </a:prstGeom>
        <a:solidFill>
          <a:schemeClr val="accent1">
            <a:shade val="50000"/>
            <a:hueOff val="268329"/>
            <a:satOff val="-6535"/>
            <a:lumOff val="28597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Path</a:t>
          </a:r>
        </a:p>
      </dsp:txBody>
      <dsp:txXfrm>
        <a:off x="1869246" y="3185795"/>
        <a:ext cx="1802158" cy="127431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31356F-7BCE-4C6D-940D-B74A72CE2CAA}">
      <dsp:nvSpPr>
        <dsp:cNvPr id="0" name=""/>
        <dsp:cNvSpPr/>
      </dsp:nvSpPr>
      <dsp:spPr>
        <a:xfrm>
          <a:off x="0" y="0"/>
          <a:ext cx="4735462" cy="473546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Closed Walk</a:t>
          </a:r>
        </a:p>
      </dsp:txBody>
      <dsp:txXfrm>
        <a:off x="1540209" y="236773"/>
        <a:ext cx="1655044" cy="710319"/>
      </dsp:txXfrm>
    </dsp:sp>
    <dsp:sp modelId="{FCDBAC6E-7398-41D5-BCD2-41E6995AE4ED}">
      <dsp:nvSpPr>
        <dsp:cNvPr id="0" name=""/>
        <dsp:cNvSpPr/>
      </dsp:nvSpPr>
      <dsp:spPr>
        <a:xfrm>
          <a:off x="591932" y="1232763"/>
          <a:ext cx="3551597" cy="3551597"/>
        </a:xfrm>
        <a:prstGeom prst="ellipse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Closed Trail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(Circuits)</a:t>
          </a:r>
        </a:p>
      </dsp:txBody>
      <dsp:txXfrm>
        <a:off x="1540209" y="1454738"/>
        <a:ext cx="1655044" cy="665924"/>
      </dsp:txXfrm>
    </dsp:sp>
    <dsp:sp modelId="{36E1BE2E-C4C6-4F89-AB10-63110CEB1568}">
      <dsp:nvSpPr>
        <dsp:cNvPr id="0" name=""/>
        <dsp:cNvSpPr/>
      </dsp:nvSpPr>
      <dsp:spPr>
        <a:xfrm>
          <a:off x="1183865" y="2416629"/>
          <a:ext cx="2367731" cy="2367731"/>
        </a:xfrm>
        <a:prstGeom prst="ellipse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Closed path(Cycle)</a:t>
          </a:r>
        </a:p>
      </dsp:txBody>
      <dsp:txXfrm>
        <a:off x="1530612" y="3008562"/>
        <a:ext cx="1674238" cy="11838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3" name="Google Shape;113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21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581667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22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431923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56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846004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>
            <a:extLst>
              <a:ext uri="{FF2B5EF4-FFF2-40B4-BE49-F238E27FC236}">
                <a16:creationId xmlns:a16="http://schemas.microsoft.com/office/drawing/2014/main" id="{D4754BBA-A495-EDC8-6FA4-F2C0566CE73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11BFE706-F58E-4D70-9E63-6CEF069E0DD6}" type="slidenum">
              <a:rPr lang="en-US" altLang="zh-TW"/>
              <a:pPr eaLnBrk="1" hangingPunct="1"/>
              <a:t>57</a:t>
            </a:fld>
            <a:endParaRPr lang="en-US" altLang="zh-TW"/>
          </a:p>
        </p:txBody>
      </p:sp>
      <p:sp>
        <p:nvSpPr>
          <p:cNvPr id="68611" name="Rectangle 2">
            <a:extLst>
              <a:ext uri="{FF2B5EF4-FFF2-40B4-BE49-F238E27FC236}">
                <a16:creationId xmlns:a16="http://schemas.microsoft.com/office/drawing/2014/main" id="{125F7BB4-9FE3-58DC-0324-AE9689DA07E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>
            <a:extLst>
              <a:ext uri="{FF2B5EF4-FFF2-40B4-BE49-F238E27FC236}">
                <a16:creationId xmlns:a16="http://schemas.microsoft.com/office/drawing/2014/main" id="{F8EA24C5-E77A-76EA-D34B-86268ED148C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fontAlgn="base">
              <a:lnSpc>
                <a:spcPct val="150000"/>
              </a:lnSpc>
              <a:buFont typeface="+mj-lt"/>
              <a:buAutoNum type="arabicPeriod"/>
            </a:pPr>
            <a:r>
              <a:rPr lang="en-US" sz="1200" b="0" i="0" dirty="0">
                <a:solidFill>
                  <a:srgbClr val="30303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Trail</a:t>
            </a:r>
          </a:p>
          <a:p>
            <a:pPr algn="l" fontAlgn="base">
              <a:lnSpc>
                <a:spcPct val="150000"/>
              </a:lnSpc>
              <a:buFont typeface="+mj-lt"/>
              <a:buAutoNum type="arabicPeriod"/>
            </a:pPr>
            <a:r>
              <a:rPr lang="en-US" sz="1200" b="0" i="0" dirty="0">
                <a:solidFill>
                  <a:srgbClr val="30303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Walk</a:t>
            </a:r>
          </a:p>
          <a:p>
            <a:pPr algn="l" fontAlgn="base">
              <a:lnSpc>
                <a:spcPct val="150000"/>
              </a:lnSpc>
              <a:buFont typeface="+mj-lt"/>
              <a:buAutoNum type="arabicPeriod"/>
            </a:pPr>
            <a:r>
              <a:rPr lang="en-US" sz="1200" b="0" i="0" dirty="0">
                <a:solidFill>
                  <a:srgbClr val="30303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Cycle</a:t>
            </a:r>
          </a:p>
          <a:p>
            <a:pPr algn="l" fontAlgn="base">
              <a:lnSpc>
                <a:spcPct val="150000"/>
              </a:lnSpc>
              <a:buFont typeface="+mj-lt"/>
              <a:buAutoNum type="arabicPeriod"/>
            </a:pPr>
            <a:r>
              <a:rPr lang="en-US" sz="1200" b="0" i="0" dirty="0">
                <a:solidFill>
                  <a:srgbClr val="30303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Walk</a:t>
            </a:r>
          </a:p>
          <a:p>
            <a:pPr algn="l" fontAlgn="base">
              <a:lnSpc>
                <a:spcPct val="150000"/>
              </a:lnSpc>
              <a:buFont typeface="+mj-lt"/>
              <a:buAutoNum type="arabicPeriod"/>
            </a:pPr>
            <a:r>
              <a:rPr lang="en-US" sz="1200" b="0" i="0" dirty="0">
                <a:solidFill>
                  <a:srgbClr val="30303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Not a walk</a:t>
            </a:r>
          </a:p>
          <a:p>
            <a:pPr algn="l" fontAlgn="base">
              <a:lnSpc>
                <a:spcPct val="150000"/>
              </a:lnSpc>
              <a:buFont typeface="+mj-lt"/>
              <a:buAutoNum type="arabicPeriod"/>
            </a:pPr>
            <a:r>
              <a:rPr lang="en-US" sz="1200" b="0" i="0" dirty="0">
                <a:solidFill>
                  <a:srgbClr val="30303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Path</a:t>
            </a:r>
          </a:p>
          <a:p>
            <a:pPr algn="l" fontAlgn="base"/>
            <a:r>
              <a:rPr lang="en-US" sz="1200" b="0" i="0" dirty="0">
                <a:solidFill>
                  <a:srgbClr val="303030"/>
                </a:solidFill>
                <a:effectLst/>
                <a:latin typeface="Arimo"/>
              </a:rPr>
              <a:t> 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68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456840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fontAlgn="base">
              <a:buFont typeface="+mj-lt"/>
              <a:buAutoNum type="arabicPeriod"/>
            </a:pPr>
            <a:r>
              <a:rPr lang="en-US" b="0" i="0" dirty="0">
                <a:solidFill>
                  <a:srgbClr val="303030"/>
                </a:solidFill>
                <a:effectLst/>
                <a:latin typeface="Arimo"/>
              </a:rPr>
              <a:t>Open walk</a:t>
            </a:r>
          </a:p>
          <a:p>
            <a:pPr algn="l" fontAlgn="base">
              <a:buFont typeface="+mj-lt"/>
              <a:buAutoNum type="arabicPeriod"/>
            </a:pPr>
            <a:r>
              <a:rPr lang="en-US" b="0" i="0" dirty="0">
                <a:solidFill>
                  <a:srgbClr val="303030"/>
                </a:solidFill>
                <a:effectLst/>
                <a:latin typeface="Arimo"/>
              </a:rPr>
              <a:t>Trail (Not a path because vertex v4 is repeated)</a:t>
            </a:r>
          </a:p>
          <a:p>
            <a:pPr algn="l" fontAlgn="base">
              <a:buFont typeface="+mj-lt"/>
              <a:buAutoNum type="arabicPeriod"/>
            </a:pPr>
            <a:r>
              <a:rPr lang="en-US" b="0" i="0" dirty="0">
                <a:solidFill>
                  <a:srgbClr val="303030"/>
                </a:solidFill>
                <a:effectLst/>
                <a:latin typeface="Arimo"/>
              </a:rPr>
              <a:t>Path</a:t>
            </a:r>
          </a:p>
          <a:p>
            <a:pPr algn="l" fontAlgn="base">
              <a:buFont typeface="+mj-lt"/>
              <a:buAutoNum type="arabicPeriod"/>
            </a:pPr>
            <a:r>
              <a:rPr lang="en-US" b="0" i="0" dirty="0">
                <a:solidFill>
                  <a:srgbClr val="303030"/>
                </a:solidFill>
                <a:effectLst/>
                <a:latin typeface="Arimo"/>
              </a:rPr>
              <a:t>Cycle</a:t>
            </a:r>
          </a:p>
          <a:p>
            <a:pPr algn="l" fontAlgn="base">
              <a:buFont typeface="+mj-lt"/>
              <a:buAutoNum type="arabicPeriod"/>
            </a:pPr>
            <a:r>
              <a:rPr lang="en-US" b="0" i="0" dirty="0">
                <a:solidFill>
                  <a:srgbClr val="303030"/>
                </a:solidFill>
                <a:effectLst/>
                <a:latin typeface="Arimo"/>
              </a:rPr>
              <a:t>Circuit (Not a cycle because vertex v4 is repeated)</a:t>
            </a:r>
          </a:p>
          <a:p>
            <a:pPr algn="l" fontAlgn="base"/>
            <a:r>
              <a:rPr lang="en-US" b="0" i="0" dirty="0">
                <a:solidFill>
                  <a:srgbClr val="303030"/>
                </a:solidFill>
                <a:effectLst/>
                <a:latin typeface="Arimo"/>
              </a:rPr>
              <a:t>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69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1929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 userDrawn="1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16;p2">
            <a:extLst>
              <a:ext uri="{FF2B5EF4-FFF2-40B4-BE49-F238E27FC236}">
                <a16:creationId xmlns:a16="http://schemas.microsoft.com/office/drawing/2014/main" id="{F400C1C9-9B73-EC4D-032E-341FBE5973FD}"/>
              </a:ext>
            </a:extLst>
          </p:cNvPr>
          <p:cNvSpPr/>
          <p:nvPr userDrawn="1"/>
        </p:nvSpPr>
        <p:spPr>
          <a:xfrm rot="10800000" flipH="1">
            <a:off x="-1" y="-8803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Google Shape;118;p2">
            <a:extLst>
              <a:ext uri="{FF2B5EF4-FFF2-40B4-BE49-F238E27FC236}">
                <a16:creationId xmlns:a16="http://schemas.microsoft.com/office/drawing/2014/main" id="{922B60B1-84AE-60B8-7A06-98798F6970B9}"/>
              </a:ext>
            </a:extLst>
          </p:cNvPr>
          <p:cNvSpPr txBox="1"/>
          <p:nvPr userDrawn="1"/>
        </p:nvSpPr>
        <p:spPr>
          <a:xfrm>
            <a:off x="6307898" y="2785710"/>
            <a:ext cx="4326249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  <a:sym typeface="Times New Roman"/>
              </a:rPr>
              <a:t>Discrete Mathematics</a:t>
            </a:r>
            <a:endParaRPr lang="en-US" dirty="0"/>
          </a:p>
        </p:txBody>
      </p:sp>
      <p:sp>
        <p:nvSpPr>
          <p:cNvPr id="4" name="Google Shape;119;p2">
            <a:extLst>
              <a:ext uri="{FF2B5EF4-FFF2-40B4-BE49-F238E27FC236}">
                <a16:creationId xmlns:a16="http://schemas.microsoft.com/office/drawing/2014/main" id="{9000D9A4-26CA-A8F0-5815-420037D4A6E8}"/>
              </a:ext>
            </a:extLst>
          </p:cNvPr>
          <p:cNvSpPr/>
          <p:nvPr userDrawn="1"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dirty="0"/>
          </a:p>
        </p:txBody>
      </p:sp>
      <p:sp>
        <p:nvSpPr>
          <p:cNvPr id="5" name="Google Shape;120;p2">
            <a:extLst>
              <a:ext uri="{FF2B5EF4-FFF2-40B4-BE49-F238E27FC236}">
                <a16:creationId xmlns:a16="http://schemas.microsoft.com/office/drawing/2014/main" id="{1A58D19B-AD4F-D0D3-B31B-0C282A8913DE}"/>
              </a:ext>
            </a:extLst>
          </p:cNvPr>
          <p:cNvSpPr txBox="1"/>
          <p:nvPr userDrawn="1"/>
        </p:nvSpPr>
        <p:spPr>
          <a:xfrm>
            <a:off x="6370224" y="4802552"/>
            <a:ext cx="282000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Times New Roman"/>
                <a:cs typeface="Times New Roman"/>
                <a:sym typeface="Times New Roman"/>
              </a:rPr>
              <a:t>Sets</a:t>
            </a:r>
            <a:endParaRPr b="1" dirty="0"/>
          </a:p>
        </p:txBody>
      </p:sp>
      <p:sp>
        <p:nvSpPr>
          <p:cNvPr id="6" name="Google Shape;121;p2">
            <a:extLst>
              <a:ext uri="{FF2B5EF4-FFF2-40B4-BE49-F238E27FC236}">
                <a16:creationId xmlns:a16="http://schemas.microsoft.com/office/drawing/2014/main" id="{247D4DF8-734F-B095-E576-F46C8BEA76A9}"/>
              </a:ext>
            </a:extLst>
          </p:cNvPr>
          <p:cNvSpPr txBox="1"/>
          <p:nvPr userDrawn="1"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Ahmed</a:t>
            </a:r>
            <a:endParaRPr dirty="0"/>
          </a:p>
        </p:txBody>
      </p:sp>
      <p:pic>
        <p:nvPicPr>
          <p:cNvPr id="7" name="Google Shape;123;p2">
            <a:extLst>
              <a:ext uri="{FF2B5EF4-FFF2-40B4-BE49-F238E27FC236}">
                <a16:creationId xmlns:a16="http://schemas.microsoft.com/office/drawing/2014/main" id="{071BEA49-58F6-D7F4-0093-3C46A991F58A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124;p2">
            <a:extLst>
              <a:ext uri="{FF2B5EF4-FFF2-40B4-BE49-F238E27FC236}">
                <a16:creationId xmlns:a16="http://schemas.microsoft.com/office/drawing/2014/main" id="{54C53AC9-751C-4F4B-E3B7-D674DBBA66BD}"/>
              </a:ext>
            </a:extLst>
          </p:cNvPr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125;p2">
            <a:extLst>
              <a:ext uri="{FF2B5EF4-FFF2-40B4-BE49-F238E27FC236}">
                <a16:creationId xmlns:a16="http://schemas.microsoft.com/office/drawing/2014/main" id="{04121993-1518-4CD4-6E8E-F8E823990FD2}"/>
              </a:ext>
            </a:extLst>
          </p:cNvPr>
          <p:cNvSpPr txBox="1"/>
          <p:nvPr userDrawn="1"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 preserve="1" userDrawn="1">
  <p:cSld name="24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16;p2">
            <a:extLst>
              <a:ext uri="{FF2B5EF4-FFF2-40B4-BE49-F238E27FC236}">
                <a16:creationId xmlns:a16="http://schemas.microsoft.com/office/drawing/2014/main" id="{F400C1C9-9B73-EC4D-032E-341FBE5973FD}"/>
              </a:ext>
            </a:extLst>
          </p:cNvPr>
          <p:cNvSpPr/>
          <p:nvPr userDrawn="1"/>
        </p:nvSpPr>
        <p:spPr>
          <a:xfrm rot="10800000" flipH="1">
            <a:off x="-1" y="-8803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121;p2">
            <a:extLst>
              <a:ext uri="{FF2B5EF4-FFF2-40B4-BE49-F238E27FC236}">
                <a16:creationId xmlns:a16="http://schemas.microsoft.com/office/drawing/2014/main" id="{247D4DF8-734F-B095-E576-F46C8BEA76A9}"/>
              </a:ext>
            </a:extLst>
          </p:cNvPr>
          <p:cNvSpPr txBox="1"/>
          <p:nvPr userDrawn="1"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Ahmed</a:t>
            </a:r>
            <a:endParaRPr dirty="0"/>
          </a:p>
        </p:txBody>
      </p:sp>
      <p:pic>
        <p:nvPicPr>
          <p:cNvPr id="7" name="Google Shape;123;p2">
            <a:extLst>
              <a:ext uri="{FF2B5EF4-FFF2-40B4-BE49-F238E27FC236}">
                <a16:creationId xmlns:a16="http://schemas.microsoft.com/office/drawing/2014/main" id="{071BEA49-58F6-D7F4-0093-3C46A991F58A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124;p2">
            <a:extLst>
              <a:ext uri="{FF2B5EF4-FFF2-40B4-BE49-F238E27FC236}">
                <a16:creationId xmlns:a16="http://schemas.microsoft.com/office/drawing/2014/main" id="{54C53AC9-751C-4F4B-E3B7-D674DBBA66BD}"/>
              </a:ext>
            </a:extLst>
          </p:cNvPr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125;p2">
            <a:extLst>
              <a:ext uri="{FF2B5EF4-FFF2-40B4-BE49-F238E27FC236}">
                <a16:creationId xmlns:a16="http://schemas.microsoft.com/office/drawing/2014/main" id="{04121993-1518-4CD4-6E8E-F8E823990FD2}"/>
              </a:ext>
            </a:extLst>
          </p:cNvPr>
          <p:cNvSpPr txBox="1"/>
          <p:nvPr userDrawn="1"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10" name="Google Shape;42;p20">
            <a:extLst>
              <a:ext uri="{FF2B5EF4-FFF2-40B4-BE49-F238E27FC236}">
                <a16:creationId xmlns:a16="http://schemas.microsoft.com/office/drawing/2014/main" id="{E68EF1AB-E68D-C974-107C-2F081C9E5A6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3128" y="2002632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389341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 userDrawn="1">
  <p:cSld name="Contents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61;p5">
            <a:extLst>
              <a:ext uri="{FF2B5EF4-FFF2-40B4-BE49-F238E27FC236}">
                <a16:creationId xmlns:a16="http://schemas.microsoft.com/office/drawing/2014/main" id="{A1F3E9D5-4715-1D92-FFB5-2A77D0B78234}"/>
              </a:ext>
            </a:extLst>
          </p:cNvPr>
          <p:cNvSpPr/>
          <p:nvPr userDrawn="1"/>
        </p:nvSpPr>
        <p:spPr>
          <a:xfrm>
            <a:off x="234043" y="938580"/>
            <a:ext cx="11723914" cy="5460434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892816D-CF31-D6A0-BE9B-9DE0C28B1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62661" y="6481442"/>
            <a:ext cx="2667000" cy="294289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BDBACC2-E59C-4C76-9B43-ACFA72B85B74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Google Shape;167;p5">
            <a:extLst>
              <a:ext uri="{FF2B5EF4-FFF2-40B4-BE49-F238E27FC236}">
                <a16:creationId xmlns:a16="http://schemas.microsoft.com/office/drawing/2014/main" id="{218F4322-3658-003F-80CA-9FA18C454283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9808263" y="-126405"/>
            <a:ext cx="2383737" cy="102262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10;p10">
            <a:extLst>
              <a:ext uri="{FF2B5EF4-FFF2-40B4-BE49-F238E27FC236}">
                <a16:creationId xmlns:a16="http://schemas.microsoft.com/office/drawing/2014/main" id="{618E2B20-27FA-AF59-2CF1-0BF4BAB4E82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34044" y="82269"/>
            <a:ext cx="9456608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3200" b="0" i="0" u="none" strike="noStrike" cap="none">
                <a:solidFill>
                  <a:schemeClr val="bg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4" name="Google Shape;11;p10">
            <a:extLst>
              <a:ext uri="{FF2B5EF4-FFF2-40B4-BE49-F238E27FC236}">
                <a16:creationId xmlns:a16="http://schemas.microsoft.com/office/drawing/2014/main" id="{283E618B-3D74-A212-BEA0-89B68258A13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79148" y="1124622"/>
            <a:ext cx="11233704" cy="5097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3" name="Google Shape;43;p2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2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7" name="Google Shape;57;p2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8" name="Google Shape;58;p2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9" name="Google Shape;59;p2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0" name="Google Shape;60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5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25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2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26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26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27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 dirty="0"/>
          </a:p>
        </p:txBody>
      </p:sp>
      <p:sp>
        <p:nvSpPr>
          <p:cNvPr id="89" name="Google Shape;89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8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28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6E29A-1F8C-4624-8963-AF6D9447B968}" type="datetimeFigureOut">
              <a:rPr lang="en-US" smtClean="0"/>
              <a:pPr/>
              <a:t>11/5/2023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F95D5-60A3-455B-B6CD-4DC2757B130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7233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16881A-DE36-E7C5-7563-781CBD01AD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585" y="214314"/>
            <a:ext cx="10390716" cy="146208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626AE6-F11D-5689-7F78-709CFA610B85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1576917" y="2017713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4485EA-A6E3-028B-EF8C-27503EC4BB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60117" y="2017713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C52E31-8EFB-282F-D9D6-2F8DE0B1869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549400" y="6243638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FC172B-FA77-F9F2-7D6B-8739BA7716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76800" y="6243638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94FF8C-AB03-F82C-F83F-DB9C95367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89533" y="6243638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fld id="{6B3935C2-57E4-4457-A7A4-D6F9BDEE20F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919565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585" y="214314"/>
            <a:ext cx="10390716" cy="146208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576917" y="2017713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860117" y="2017713"/>
            <a:ext cx="508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860117" y="4151313"/>
            <a:ext cx="508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FFAD11CE-9792-A9F5-1AE9-FB7A96BDE3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7EDD026-16F2-E73E-D3D4-97B7B75015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618DAC76-BFD6-F75B-D523-2A29403301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D59E863-3012-4AB9-BB8B-8E3CD56CBCC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515436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2" name="Google Shape;207;p9">
            <a:extLst>
              <a:ext uri="{FF2B5EF4-FFF2-40B4-BE49-F238E27FC236}">
                <a16:creationId xmlns:a16="http://schemas.microsoft.com/office/drawing/2014/main" id="{C260948F-A017-4B81-2C22-50D412FC8495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Google Shape;208;p9">
            <a:extLst>
              <a:ext uri="{FF2B5EF4-FFF2-40B4-BE49-F238E27FC236}">
                <a16:creationId xmlns:a16="http://schemas.microsoft.com/office/drawing/2014/main" id="{E5884150-2E05-1A2C-BAB7-E0E9F5C99278}"/>
              </a:ext>
            </a:extLst>
          </p:cNvPr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278013" y="338440"/>
            <a:ext cx="2758843" cy="7530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211;p9">
            <a:extLst>
              <a:ext uri="{FF2B5EF4-FFF2-40B4-BE49-F238E27FC236}">
                <a16:creationId xmlns:a16="http://schemas.microsoft.com/office/drawing/2014/main" id="{8F519622-5BA7-0B54-346A-68D54A5ED854}"/>
              </a:ext>
            </a:extLst>
          </p:cNvPr>
          <p:cNvSpPr/>
          <p:nvPr userDrawn="1"/>
        </p:nvSpPr>
        <p:spPr>
          <a:xfrm>
            <a:off x="1340017" y="1410088"/>
            <a:ext cx="9661358" cy="4312207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" name="Google Shape;167;p5">
            <a:extLst>
              <a:ext uri="{FF2B5EF4-FFF2-40B4-BE49-F238E27FC236}">
                <a16:creationId xmlns:a16="http://schemas.microsoft.com/office/drawing/2014/main" id="{617CD8DF-63DE-0EB3-B8DA-9A68C0F35721}"/>
              </a:ext>
            </a:extLst>
          </p:cNvPr>
          <p:cNvPicPr preferRelativeResize="0"/>
          <p:nvPr userDrawn="1"/>
        </p:nvPicPr>
        <p:blipFill rotWithShape="1">
          <a:blip r:embed="rId4">
            <a:alphaModFix/>
          </a:blip>
          <a:srcRect/>
          <a:stretch/>
        </p:blipFill>
        <p:spPr>
          <a:xfrm>
            <a:off x="9750506" y="-58979"/>
            <a:ext cx="2383737" cy="10226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How To Write A Thank You Note In Five Easy Steps">
            <a:extLst>
              <a:ext uri="{FF2B5EF4-FFF2-40B4-BE49-F238E27FC236}">
                <a16:creationId xmlns:a16="http://schemas.microsoft.com/office/drawing/2014/main" id="{451FC468-B203-87BF-B828-8973D4A7F4A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3802" y="1911784"/>
            <a:ext cx="4727092" cy="2656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17578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5309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>
            <a:lvl1pPr marL="228600" indent="-228600">
              <a:buFont typeface="Wingdings" panose="05000000000000000000" pitchFamily="2" charset="2"/>
              <a:buChar char="v"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600"/>
            </a:lvl1pPr>
          </a:lstStyle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6738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5866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43719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1480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2335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8266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579210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079326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3160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11/5/2023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1943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36624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91727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43013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64512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18" Type="http://schemas.openxmlformats.org/officeDocument/2006/relationships/image" Target="../media/image8.png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image" Target="../media/image7.png"/><Relationship Id="rId2" Type="http://schemas.openxmlformats.org/officeDocument/2006/relationships/slideLayout" Target="../slideLayouts/slideLayout17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7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8" name="Google Shape;168;p5">
            <a:extLst>
              <a:ext uri="{FF2B5EF4-FFF2-40B4-BE49-F238E27FC236}">
                <a16:creationId xmlns:a16="http://schemas.microsoft.com/office/drawing/2014/main" id="{ABF31F51-9C70-97EA-DC33-056806E1DBFE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11" name="Google Shape;11;p10"/>
          <p:cNvSpPr txBox="1">
            <a:spLocks noGrp="1"/>
          </p:cNvSpPr>
          <p:nvPr>
            <p:ph type="body" idx="1"/>
          </p:nvPr>
        </p:nvSpPr>
        <p:spPr>
          <a:xfrm>
            <a:off x="838200" y="1870058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68" r:id="rId2"/>
    <p:sldLayoutId id="2147483651" r:id="rId3"/>
    <p:sldLayoutId id="2147483658" r:id="rId4"/>
    <p:sldLayoutId id="2147483659" r:id="rId5"/>
    <p:sldLayoutId id="2147483660" r:id="rId6"/>
    <p:sldLayoutId id="2147483661" r:id="rId7"/>
    <p:sldLayoutId id="2147483663" r:id="rId8"/>
    <p:sldLayoutId id="2147483664" r:id="rId9"/>
    <p:sldLayoutId id="2147483665" r:id="rId10"/>
    <p:sldLayoutId id="2147483666" r:id="rId11"/>
    <p:sldLayoutId id="2147483670" r:id="rId12"/>
    <p:sldLayoutId id="2147483671" r:id="rId13"/>
    <p:sldLayoutId id="2147483672" r:id="rId14"/>
    <p:sldLayoutId id="2147483690" r:id="rId1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Brush Script MT" panose="03060802040406070304" pitchFamily="66" charset="0"/>
          <a:ea typeface="Brush Script MT" panose="03060802040406070304" pitchFamily="66" charset="0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658888" cy="1281113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/>
          </a:bodyPr>
          <a:lstStyle/>
          <a:p>
            <a:pPr marL="0" marR="0" lvl="0" indent="0" fontAlgn="auto">
              <a:lnSpc>
                <a:spcPct val="100000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8658888" cy="4351338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88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 userDrawn="1"/>
        </p:nvPicPr>
        <p:blipFill>
          <a:blip r:embed="rId1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271341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824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8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3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5.xml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6.xml"/><Relationship Id="rId4" Type="http://schemas.openxmlformats.org/officeDocument/2006/relationships/image" Target="../media/image23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8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9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0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3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7.png"/><Relationship Id="rId7" Type="http://schemas.openxmlformats.org/officeDocument/2006/relationships/image" Target="../media/image630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4.xml"/><Relationship Id="rId11" Type="http://schemas.openxmlformats.org/officeDocument/2006/relationships/image" Target="../media/image69.png"/><Relationship Id="rId10" Type="http://schemas.openxmlformats.org/officeDocument/2006/relationships/image" Target="../media/image39.png"/><Relationship Id="rId9" Type="http://schemas.openxmlformats.org/officeDocument/2006/relationships/image" Target="../media/image65.pn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5.xml"/><Relationship Id="rId4" Type="http://schemas.openxmlformats.org/officeDocument/2006/relationships/image" Target="../media/image40.jpe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3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3.pn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6.xml"/><Relationship Id="rId4" Type="http://schemas.openxmlformats.org/officeDocument/2006/relationships/image" Target="../media/image46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9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7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8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9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0.xml"/><Relationship Id="rId4" Type="http://schemas.openxmlformats.org/officeDocument/2006/relationships/image" Target="../media/image55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1.xml"/><Relationship Id="rId4" Type="http://schemas.openxmlformats.org/officeDocument/2006/relationships/image" Target="../media/image56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Google Shape;103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57150" y="-44450"/>
            <a:ext cx="1231197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"/>
          <p:cNvSpPr/>
          <p:nvPr/>
        </p:nvSpPr>
        <p:spPr>
          <a:xfrm>
            <a:off x="597845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1"/>
          <p:cNvSpPr txBox="1"/>
          <p:nvPr/>
        </p:nvSpPr>
        <p:spPr>
          <a:xfrm>
            <a:off x="1108644" y="379439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Ahmed</a:t>
            </a:r>
            <a:endParaRPr dirty="0"/>
          </a:p>
        </p:txBody>
      </p:sp>
      <p:sp>
        <p:nvSpPr>
          <p:cNvPr id="106" name="Google Shape;106;p1"/>
          <p:cNvSpPr txBox="1"/>
          <p:nvPr/>
        </p:nvSpPr>
        <p:spPr>
          <a:xfrm>
            <a:off x="1108644" y="2424037"/>
            <a:ext cx="4326249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  <a:sym typeface="Times New Roman"/>
              </a:rPr>
              <a:t>Discrete Mathematics</a:t>
            </a:r>
            <a:endParaRPr lang="en-US" dirty="0"/>
          </a:p>
        </p:txBody>
      </p:sp>
      <p:sp>
        <p:nvSpPr>
          <p:cNvPr id="107" name="Google Shape;107;p1"/>
          <p:cNvSpPr/>
          <p:nvPr/>
        </p:nvSpPr>
        <p:spPr>
          <a:xfrm>
            <a:off x="-540265" y="5843657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Lecture 5</a:t>
            </a:r>
            <a:endParaRPr b="1" dirty="0"/>
          </a:p>
        </p:txBody>
      </p:sp>
      <p:pic>
        <p:nvPicPr>
          <p:cNvPr id="108" name="Google Shape;108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Google Shape;109;p1">
            <a:extLst>
              <a:ext uri="{FF2B5EF4-FFF2-40B4-BE49-F238E27FC236}">
                <a16:creationId xmlns:a16="http://schemas.microsoft.com/office/drawing/2014/main" id="{3390686E-018A-3331-3BA9-E8F8F6FEA338}"/>
              </a:ext>
            </a:extLst>
          </p:cNvPr>
          <p:cNvSpPr txBox="1"/>
          <p:nvPr/>
        </p:nvSpPr>
        <p:spPr>
          <a:xfrm>
            <a:off x="1648081" y="4468353"/>
            <a:ext cx="6006217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lt1"/>
                </a:solidFill>
                <a:latin typeface="Times New Roman"/>
                <a:cs typeface="Times New Roman"/>
                <a:sym typeface="Times New Roman"/>
              </a:rPr>
              <a:t>IT241</a:t>
            </a:r>
            <a:endParaRPr dirty="0"/>
          </a:p>
        </p:txBody>
      </p:sp>
      <p:pic>
        <p:nvPicPr>
          <p:cNvPr id="1048" name="Picture 24" descr="Brain-Computer Interfaces to Enable People to Communicate with Their  Thoughts - Science news - Tasnim News Agency">
            <a:extLst>
              <a:ext uri="{FF2B5EF4-FFF2-40B4-BE49-F238E27FC236}">
                <a16:creationId xmlns:a16="http://schemas.microsoft.com/office/drawing/2014/main" id="{3B070EE0-A03D-CF8B-874A-91610FF746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673" y="-663303"/>
            <a:ext cx="7748143" cy="7466693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"/>
          <p:cNvSpPr/>
          <p:nvPr/>
        </p:nvSpPr>
        <p:spPr>
          <a:xfrm rot="10800000" flipH="1">
            <a:off x="-1" y="-97973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2"/>
          <p:cNvSpPr txBox="1"/>
          <p:nvPr/>
        </p:nvSpPr>
        <p:spPr>
          <a:xfrm>
            <a:off x="6246476" y="2087216"/>
            <a:ext cx="4326249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  <a:sym typeface="Times New Roman"/>
              </a:rPr>
              <a:t>Discrete Mathematics</a:t>
            </a:r>
            <a:endParaRPr lang="en-US" dirty="0"/>
          </a:p>
        </p:txBody>
      </p:sp>
      <p:sp>
        <p:nvSpPr>
          <p:cNvPr id="119" name="Google Shape;119;p2"/>
          <p:cNvSpPr/>
          <p:nvPr/>
        </p:nvSpPr>
        <p:spPr>
          <a:xfrm>
            <a:off x="6240610" y="3721727"/>
            <a:ext cx="4895476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5</a:t>
            </a:r>
            <a:endParaRPr dirty="0"/>
          </a:p>
        </p:txBody>
      </p:sp>
      <p:sp>
        <p:nvSpPr>
          <p:cNvPr id="120" name="Google Shape;120;p2"/>
          <p:cNvSpPr txBox="1"/>
          <p:nvPr/>
        </p:nvSpPr>
        <p:spPr>
          <a:xfrm>
            <a:off x="6095998" y="4438896"/>
            <a:ext cx="5344888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Times New Roman"/>
                <a:cs typeface="Times New Roman"/>
                <a:sym typeface="Times New Roman"/>
              </a:rPr>
              <a:t>Graphs &amp; Trees</a:t>
            </a:r>
            <a:endParaRPr b="1" dirty="0"/>
          </a:p>
        </p:txBody>
      </p:sp>
      <p:pic>
        <p:nvPicPr>
          <p:cNvPr id="123" name="Google Shape;123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pic>
        <p:nvPicPr>
          <p:cNvPr id="4" name="Google Shape;117;p2">
            <a:extLst>
              <a:ext uri="{FF2B5EF4-FFF2-40B4-BE49-F238E27FC236}">
                <a16:creationId xmlns:a16="http://schemas.microsoft.com/office/drawing/2014/main" id="{765D1437-2724-0F72-0E59-9BA4640BD8A8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5">
            <a:alphaModFix/>
          </a:blip>
          <a:srcRect l="4175" r="4175"/>
          <a:stretch/>
        </p:blipFill>
        <p:spPr>
          <a:xfrm>
            <a:off x="165211" y="1414509"/>
            <a:ext cx="5780314" cy="3820885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pic>
    </p:spTree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lang="en-US" sz="2800" dirty="0"/>
              <a:t>Models of Graph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lang="en-US" sz="2600" dirty="0">
                <a:solidFill>
                  <a:prstClr val="black"/>
                </a:solidFill>
                <a:latin typeface="Trebuchet MS"/>
              </a:rPr>
              <a:t>Special Types of Simple Graph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t>Connectivity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t>Paths vs walk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t>Cycle vs circuit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t>Introduction to Trees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0" y="1259065"/>
            <a:ext cx="676864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00" b="1" i="0" u="none" strike="noStrike" kern="120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effectLst/>
                <a:uLnTx/>
                <a:uFillTx/>
                <a:latin typeface="Trebuchet MS"/>
                <a:ea typeface="+mn-ea"/>
                <a:cs typeface="+mn-cs"/>
              </a:rPr>
              <a:t>Lecture Outline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Models of Graphs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Graph theory can be used in models of: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Social networks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Communications networks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networks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Software design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Transportation networks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Biological networks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a challenge to find a subject to which graph theory has not yet been applied.  Can you find an area without applications of graph theory?</a:t>
            </a:r>
          </a:p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7172803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0EBA4-7A32-E305-A863-4ADD8AAE77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Models of Graphs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3CA037-63C6-EA16-871B-561A38E741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Facebook Friendship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graphs - 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undirected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graphs where two people are connected if they are friends. Facebook model their users as a graph in which each vertex is a user profile.  The edge between two persons is the fact that they are friends</a:t>
            </a:r>
            <a:r>
              <a:rPr lang="ar-EG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09007.jpg">
            <a:extLst>
              <a:ext uri="{FF2B5EF4-FFF2-40B4-BE49-F238E27FC236}">
                <a16:creationId xmlns:a16="http://schemas.microsoft.com/office/drawing/2014/main" id="{E12714C7-ACC1-F504-31B9-3AE66D90D27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72287" y="3833270"/>
            <a:ext cx="4458256" cy="2388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039334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0EBA4-7A32-E305-A863-4ADD8AAE77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Models of Graphs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3CA037-63C6-EA16-871B-561A38E741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Twitter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Directed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graph- You follow the university account on Twitter, but the institution may not follow you back.</a:t>
            </a:r>
          </a:p>
        </p:txBody>
      </p:sp>
      <p:pic>
        <p:nvPicPr>
          <p:cNvPr id="7" name="Picture 6" descr="09008.jpg">
            <a:extLst>
              <a:ext uri="{FF2B5EF4-FFF2-40B4-BE49-F238E27FC236}">
                <a16:creationId xmlns:a16="http://schemas.microsoft.com/office/drawing/2014/main" id="{EE3559D3-39E4-AB31-6533-240CACA3ABEB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81800" y="3822396"/>
            <a:ext cx="4248760" cy="2428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988492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1C81B9-AA6C-ABC4-DCA9-FE183D211C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Models of Graphs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08872E-530E-1CD6-3BE7-F225F3D2F9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World Wide Web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In a web graph, 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web pages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are represented by vertices and 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links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are represented by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directed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edges.</a:t>
            </a:r>
          </a:p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4672319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Models of Graphs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Airline networks can be modeled using directed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multigraphs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where</a:t>
            </a:r>
          </a:p>
          <a:p>
            <a:pPr lvl="1">
              <a:lnSpc>
                <a:spcPct val="150000"/>
              </a:lnSpc>
            </a:pP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airports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are represented by 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vertices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each 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flight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represented by  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directed edge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from the vertex representing the departure airport to the vertex representing the destination airport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Road networks can be modeled using graphs where</a:t>
            </a:r>
          </a:p>
          <a:p>
            <a:pPr lvl="1">
              <a:lnSpc>
                <a:spcPct val="150000"/>
              </a:lnSpc>
            </a:pP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vertices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represent 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intersections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edges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represent 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roads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>
              <a:lnSpc>
                <a:spcPct val="150000"/>
              </a:lnSpc>
            </a:pP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undirected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edges represent 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two-way roads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directed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edges represent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one-way roads.</a:t>
            </a:r>
          </a:p>
        </p:txBody>
      </p:sp>
    </p:spTree>
    <p:extLst>
      <p:ext uri="{BB962C8B-B14F-4D97-AF65-F5344CB8AC3E}">
        <p14:creationId xmlns:p14="http://schemas.microsoft.com/office/powerpoint/2010/main" val="4175621419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Models of Graphs</a:t>
            </a:r>
            <a:r>
              <a:rPr lang="ar-EG" dirty="0"/>
              <a:t>للاطلاع فقط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cs typeface="+mj-cs"/>
              </a:rPr>
              <a:t>The dependency between the 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  <a:cs typeface="+mj-cs"/>
              </a:rPr>
              <a:t>modules</a:t>
            </a:r>
            <a:r>
              <a:rPr lang="en-US" dirty="0">
                <a:cs typeface="+mj-cs"/>
              </a:rPr>
              <a:t> of </a:t>
            </a:r>
            <a:r>
              <a:rPr lang="en-US" b="1" dirty="0">
                <a:cs typeface="+mj-cs"/>
              </a:rPr>
              <a:t>a software application</a:t>
            </a:r>
            <a:r>
              <a:rPr lang="ar-EG" dirty="0">
                <a:cs typeface="+mj-cs"/>
              </a:rPr>
              <a:t>.</a:t>
            </a:r>
            <a:endParaRPr lang="en-US" dirty="0">
              <a:cs typeface="+mj-cs"/>
            </a:endParaRPr>
          </a:p>
          <a:p>
            <a:pPr marL="393192" lvl="1" indent="0">
              <a:buNone/>
            </a:pPr>
            <a:r>
              <a:rPr lang="en-US" dirty="0">
                <a:cs typeface="+mj-cs"/>
              </a:rPr>
              <a:t> </a:t>
            </a:r>
          </a:p>
          <a:p>
            <a:endParaRPr lang="en-US" dirty="0"/>
          </a:p>
        </p:txBody>
      </p:sp>
      <p:pic>
        <p:nvPicPr>
          <p:cNvPr id="4" name="Picture 3" descr="FIGURE10.1.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47457" y="2111829"/>
            <a:ext cx="6396394" cy="370889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47548" y="4390096"/>
            <a:ext cx="41148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800" b="1" dirty="0"/>
              <a:t>Example</a:t>
            </a:r>
            <a:r>
              <a:rPr lang="en-US" sz="1800" dirty="0"/>
              <a:t>: </a:t>
            </a:r>
            <a:r>
              <a:rPr lang="en-US" sz="2000" dirty="0"/>
              <a:t>The dependencies between the seven modules in the design of a web browser are represented by this module dependency graph.</a:t>
            </a:r>
          </a:p>
        </p:txBody>
      </p:sp>
    </p:spTree>
    <p:extLst>
      <p:ext uri="{BB962C8B-B14F-4D97-AF65-F5344CB8AC3E}">
        <p14:creationId xmlns:p14="http://schemas.microsoft.com/office/powerpoint/2010/main" val="2326792268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Models of Graphs</a:t>
            </a:r>
            <a:r>
              <a:rPr lang="ar-EG" dirty="0"/>
              <a:t>للاطلاع فقط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Precedence graph 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Precedence of statement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Vertices represent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statements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a computer program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is a directed edge from a vertex to a second vertex if the second vertex cannot be executed before the first</a:t>
            </a:r>
          </a:p>
          <a:p>
            <a:pPr lvl="1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93192" lvl="1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marL="393192" lvl="1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4" name="Content Placeholder 4" descr="090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47356" y="3069772"/>
            <a:ext cx="3707729" cy="3152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230524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Models of Graphs</a:t>
            </a:r>
            <a:r>
              <a:rPr lang="ar-EG" dirty="0"/>
              <a:t>للاطلاع فقط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Graph models are used extensively in many areas of the biological science.</a:t>
            </a:r>
          </a:p>
          <a:p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Niche overlap graphs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model competition between species in an ecosystem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Vertices represent species and an edge connects two vertices when they represent species who compete for food resources.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marL="393192" lvl="1" indent="0">
              <a:buNone/>
            </a:pPr>
            <a:r>
              <a:rPr lang="en-US" dirty="0"/>
              <a:t> </a:t>
            </a:r>
          </a:p>
        </p:txBody>
      </p:sp>
      <p:pic>
        <p:nvPicPr>
          <p:cNvPr id="4" name="Picture 3" descr="090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00800" y="3796606"/>
            <a:ext cx="3289852" cy="257219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438400" y="4769835"/>
            <a:ext cx="2438400" cy="9707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700"/>
              </a:lnSpc>
            </a:pPr>
            <a:r>
              <a:rPr lang="en-US" b="1" dirty="0"/>
              <a:t>Example</a:t>
            </a:r>
            <a:r>
              <a:rPr lang="en-US" dirty="0"/>
              <a:t>: This is the niche overlap graph for a forest ecosystem with nine species.</a:t>
            </a:r>
          </a:p>
        </p:txBody>
      </p:sp>
    </p:spTree>
    <p:extLst>
      <p:ext uri="{BB962C8B-B14F-4D97-AF65-F5344CB8AC3E}">
        <p14:creationId xmlns:p14="http://schemas.microsoft.com/office/powerpoint/2010/main" val="2125978085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Special Types of Simple Graphs: Complete Graphs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complete graph on n vertices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denoted by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="1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is the simple graph that contains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exactly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edge between 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pair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distinct vertices.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571" y="3102428"/>
            <a:ext cx="11005281" cy="230777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328288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Special Types of Simple Graphs: Cycles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cycle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b="1" i="1" baseline="-250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≥  3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consists of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vertices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</a:t>
            </a:r>
            <a:r>
              <a:rPr lang="en-US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⋯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edges {</a:t>
            </a:r>
            <a:r>
              <a:rPr lang="en-US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b="1" baseline="-25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v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}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{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v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}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</a:t>
            </a:r>
            <a:r>
              <a:rPr lang="en-US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⋯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{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n-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}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{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b="1" baseline="-25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}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0">
              <a:buNone/>
            </a:pPr>
            <a:endParaRPr lang="en-US" dirty="0"/>
          </a:p>
          <a:p>
            <a:pPr indent="0">
              <a:buNone/>
            </a:pPr>
            <a:endParaRPr lang="en-US" dirty="0"/>
          </a:p>
          <a:p>
            <a:pPr indent="0">
              <a:buNone/>
            </a:pPr>
            <a:endParaRPr lang="en-US" dirty="0"/>
          </a:p>
          <a:p>
            <a:pPr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7286" y="3276599"/>
            <a:ext cx="8644576" cy="229468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0038757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Special Types of Simple Graphs: Wheels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>
              <a:buNone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3000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wheel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i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sz="3000" i="1" baseline="-250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30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obtained by </a:t>
            </a:r>
          </a:p>
          <a:p>
            <a:pPr marL="971550" indent="-514350">
              <a:buAutoNum type="arabicPeriod"/>
            </a:pP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 additional vertex to a cycle </a:t>
            </a:r>
            <a:r>
              <a:rPr lang="en-US" sz="3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30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sz="3000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3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≥  3 </a:t>
            </a:r>
          </a:p>
          <a:p>
            <a:pPr marL="971550" indent="-514350">
              <a:buAutoNum type="arabicPeriod"/>
            </a:pP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connecting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this new vertex to each of the </a:t>
            </a:r>
            <a:r>
              <a:rPr lang="en-US" sz="3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vertices in </a:t>
            </a:r>
            <a:r>
              <a:rPr lang="en-US" sz="3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30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 new edges</a:t>
            </a:r>
            <a:r>
              <a:rPr lang="en-US" sz="3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E977DF9-9B21-4809-AE11-63F1543367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712" y="3570962"/>
            <a:ext cx="8644576" cy="229468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5890" y="3606119"/>
            <a:ext cx="8432398" cy="222436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7594080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Special Types of Simple Graphs:       </a:t>
            </a:r>
            <a:r>
              <a:rPr lang="en-US" i="1" dirty="0"/>
              <a:t>n</a:t>
            </a:r>
            <a:r>
              <a:rPr lang="en-US" dirty="0"/>
              <a:t>-Cubes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n-dimensional hypercube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or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n-cube, </a:t>
            </a:r>
            <a:r>
              <a:rPr lang="en-US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b="1" i="1" baseline="-25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is a graph with 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i="1" baseline="30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vertices representing all bit strings of length </a:t>
            </a:r>
            <a:r>
              <a:rPr lang="en-US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where there is an edge between two vertices that differ in 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exactly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 position.</a:t>
            </a:r>
          </a:p>
          <a:p>
            <a:pPr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buNone/>
            </a:pP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8915400" y="381001"/>
            <a:ext cx="762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84499972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Special Types of Simple Graphs:       </a:t>
            </a:r>
            <a:r>
              <a:rPr lang="en-US" i="1" dirty="0"/>
              <a:t>n</a:t>
            </a:r>
            <a:r>
              <a:rPr lang="en-US" dirty="0"/>
              <a:t>-Cubes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n-dimensional hypercube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or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n-cube, </a:t>
            </a:r>
            <a:r>
              <a:rPr lang="en-US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b="1" i="1" baseline="-25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is a graph with 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i="1" baseline="30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vertices representing all bit strings of length </a:t>
            </a:r>
            <a:r>
              <a:rPr lang="en-US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where there is an edge between two vertices that differ in 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exactly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 position.</a:t>
            </a:r>
          </a:p>
          <a:p>
            <a:pPr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buNone/>
            </a:pP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8915400" y="381001"/>
            <a:ext cx="762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28532882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Special Types of Simple Graphs:       </a:t>
            </a:r>
            <a:r>
              <a:rPr lang="en-US" i="1" dirty="0"/>
              <a:t>n</a:t>
            </a:r>
            <a:r>
              <a:rPr lang="en-US" dirty="0"/>
              <a:t>-Cubes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n-dimensional hypercube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or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n-cube, </a:t>
            </a:r>
            <a:r>
              <a:rPr lang="en-US" sz="2400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400" b="1" i="1" baseline="-25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is a graph with 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i="1" baseline="30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vertices representing all bit strings of length </a:t>
            </a:r>
            <a:r>
              <a:rPr lang="en-US" sz="2400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where there is an edge between two vertices that differ in 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exactly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 position.</a:t>
            </a:r>
          </a:p>
          <a:p>
            <a:pPr indent="0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766"/>
          <a:stretch/>
        </p:blipFill>
        <p:spPr>
          <a:xfrm>
            <a:off x="1843800" y="2936314"/>
            <a:ext cx="3563862" cy="257759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915400" y="381001"/>
            <a:ext cx="762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64904216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Special Types of Simple Graphs:       </a:t>
            </a:r>
            <a:r>
              <a:rPr lang="en-US" i="1" dirty="0"/>
              <a:t>n</a:t>
            </a:r>
            <a:r>
              <a:rPr lang="en-US" dirty="0"/>
              <a:t>-Cubes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n-dimensional hypercube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or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n-cube, </a:t>
            </a:r>
            <a:r>
              <a:rPr lang="en-US" sz="2400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400" b="1" i="1" baseline="-25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is a graph with 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i="1" baseline="30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vertices representing all bit strings of length </a:t>
            </a:r>
            <a:r>
              <a:rPr lang="en-US" sz="2400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where there is an edge between two vertices that differ in 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exactly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 position.</a:t>
            </a:r>
          </a:p>
          <a:p>
            <a:pPr indent="0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Note that you can construct the (n + 1)-cube Qn+1 from the n-cube Qn by making </a:t>
            </a: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copies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Qn, prefacing the labels on the vertices with a </a:t>
            </a:r>
            <a:r>
              <a:rPr lang="en-US" sz="2400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one copy of Qn and with a </a:t>
            </a:r>
            <a:r>
              <a:rPr lang="en-US" sz="2400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the other copy of Qn, and adding edges connecting two vertices that have labels differing only in the first bit.</a:t>
            </a:r>
          </a:p>
          <a:p>
            <a:pPr indent="0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7938" y="3532457"/>
            <a:ext cx="6226748" cy="257759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915400" y="381001"/>
            <a:ext cx="762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36309870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Bipartite Graphs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9148" y="1124622"/>
            <a:ext cx="11233704" cy="5308835"/>
          </a:xfrm>
        </p:spPr>
        <p:txBody>
          <a:bodyPr>
            <a:normAutofit fontScale="92500" lnSpcReduction="20000"/>
          </a:bodyPr>
          <a:lstStyle/>
          <a:p>
            <a:pPr indent="0">
              <a:lnSpc>
                <a:spcPct val="15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Definition: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simple graph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bipartite if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partitioned into two 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disjoint subsets </a:t>
            </a:r>
            <a:r>
              <a:rPr lang="en-US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b="1" i="1" baseline="-25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b="1" i="1" baseline="-25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such that every edge connects a vertex in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a vertex in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In other words, there are </a:t>
            </a:r>
            <a:r>
              <a:rPr lang="en-US" b="1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edges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which connect two vertices in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or in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0">
              <a:lnSpc>
                <a:spcPct val="150000"/>
              </a:lnSpc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buNone/>
            </a:pPr>
            <a:endParaRPr lang="en-US" dirty="0"/>
          </a:p>
          <a:p>
            <a:pPr indent="0">
              <a:buNone/>
            </a:pPr>
            <a:r>
              <a:rPr lang="en-US" dirty="0"/>
              <a:t> </a:t>
            </a:r>
          </a:p>
          <a:p>
            <a:pPr indent="0">
              <a:buNone/>
            </a:pPr>
            <a:endParaRPr lang="en-US" dirty="0"/>
          </a:p>
          <a:p>
            <a:pPr indent="0">
              <a:buNone/>
            </a:pPr>
            <a:endParaRPr lang="en-US" dirty="0"/>
          </a:p>
          <a:p>
            <a:pPr indent="0">
              <a:buNone/>
            </a:pPr>
            <a:r>
              <a:rPr lang="en-US" dirty="0"/>
              <a:t>  </a:t>
            </a:r>
          </a:p>
        </p:txBody>
      </p:sp>
      <p:sp>
        <p:nvSpPr>
          <p:cNvPr id="13" name="Oval 4">
            <a:extLst>
              <a:ext uri="{FF2B5EF4-FFF2-40B4-BE49-F238E27FC236}">
                <a16:creationId xmlns:a16="http://schemas.microsoft.com/office/drawing/2014/main" id="{02D3285A-04D6-50B0-E8FB-CB545C53B5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0972" y="3491828"/>
            <a:ext cx="1143000" cy="1828800"/>
          </a:xfrm>
          <a:prstGeom prst="ellipse">
            <a:avLst/>
          </a:prstGeom>
          <a:solidFill>
            <a:srgbClr val="FFFF99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14" name="Oval 5">
            <a:extLst>
              <a:ext uri="{FF2B5EF4-FFF2-40B4-BE49-F238E27FC236}">
                <a16:creationId xmlns:a16="http://schemas.microsoft.com/office/drawing/2014/main" id="{DD3007B6-3F08-F318-9DCD-0638F72A33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46572" y="3415628"/>
            <a:ext cx="990600" cy="1752600"/>
          </a:xfrm>
          <a:prstGeom prst="ellipse">
            <a:avLst/>
          </a:prstGeom>
          <a:solidFill>
            <a:srgbClr val="FFFF99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15" name="Oval 6">
            <a:extLst>
              <a:ext uri="{FF2B5EF4-FFF2-40B4-BE49-F238E27FC236}">
                <a16:creationId xmlns:a16="http://schemas.microsoft.com/office/drawing/2014/main" id="{88E69F60-6995-6E35-3ACA-688DE2D880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172" y="3796628"/>
            <a:ext cx="228600" cy="228600"/>
          </a:xfrm>
          <a:prstGeom prst="ellipse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v</a:t>
            </a:r>
            <a:r>
              <a:rPr lang="en-US" altLang="en-US" sz="1000" baseline="-25000"/>
              <a:t>1</a:t>
            </a:r>
          </a:p>
        </p:txBody>
      </p:sp>
      <p:sp>
        <p:nvSpPr>
          <p:cNvPr id="16" name="Oval 7">
            <a:extLst>
              <a:ext uri="{FF2B5EF4-FFF2-40B4-BE49-F238E27FC236}">
                <a16:creationId xmlns:a16="http://schemas.microsoft.com/office/drawing/2014/main" id="{B9102B38-C4F1-DD85-33F5-6962C92C02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172" y="4253828"/>
            <a:ext cx="228600" cy="228600"/>
          </a:xfrm>
          <a:prstGeom prst="ellipse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v</a:t>
            </a:r>
            <a:r>
              <a:rPr lang="en-US" altLang="en-US" sz="1000" baseline="-25000"/>
              <a:t>2</a:t>
            </a:r>
          </a:p>
        </p:txBody>
      </p:sp>
      <p:sp>
        <p:nvSpPr>
          <p:cNvPr id="17" name="Oval 8">
            <a:extLst>
              <a:ext uri="{FF2B5EF4-FFF2-40B4-BE49-F238E27FC236}">
                <a16:creationId xmlns:a16="http://schemas.microsoft.com/office/drawing/2014/main" id="{E1D3D323-B175-84C1-84C4-9254902AE0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172" y="4711028"/>
            <a:ext cx="228600" cy="228600"/>
          </a:xfrm>
          <a:prstGeom prst="ellipse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v</a:t>
            </a:r>
            <a:r>
              <a:rPr lang="en-US" altLang="en-US" sz="1000" baseline="-25000"/>
              <a:t>3</a:t>
            </a:r>
          </a:p>
        </p:txBody>
      </p:sp>
      <p:sp>
        <p:nvSpPr>
          <p:cNvPr id="18" name="Oval 9">
            <a:extLst>
              <a:ext uri="{FF2B5EF4-FFF2-40B4-BE49-F238E27FC236}">
                <a16:creationId xmlns:a16="http://schemas.microsoft.com/office/drawing/2014/main" id="{9FAD551F-C3BA-29AF-05C0-E7FF6E8A31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27572" y="3720428"/>
            <a:ext cx="228600" cy="228600"/>
          </a:xfrm>
          <a:prstGeom prst="ellipse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v</a:t>
            </a:r>
            <a:r>
              <a:rPr lang="en-US" altLang="en-US" sz="1000" baseline="-25000"/>
              <a:t>4</a:t>
            </a:r>
          </a:p>
        </p:txBody>
      </p:sp>
      <p:sp>
        <p:nvSpPr>
          <p:cNvPr id="19" name="Oval 10">
            <a:extLst>
              <a:ext uri="{FF2B5EF4-FFF2-40B4-BE49-F238E27FC236}">
                <a16:creationId xmlns:a16="http://schemas.microsoft.com/office/drawing/2014/main" id="{FCFBE584-51F2-0AE5-8E59-4D9B24FECC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27572" y="4177628"/>
            <a:ext cx="228600" cy="228600"/>
          </a:xfrm>
          <a:prstGeom prst="ellipse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v</a:t>
            </a:r>
            <a:r>
              <a:rPr lang="en-US" altLang="en-US" sz="1000" baseline="-25000"/>
              <a:t>5</a:t>
            </a:r>
          </a:p>
        </p:txBody>
      </p:sp>
      <p:sp>
        <p:nvSpPr>
          <p:cNvPr id="20" name="Oval 11">
            <a:extLst>
              <a:ext uri="{FF2B5EF4-FFF2-40B4-BE49-F238E27FC236}">
                <a16:creationId xmlns:a16="http://schemas.microsoft.com/office/drawing/2014/main" id="{5EACA885-C883-167F-1CEE-4318B72A00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27572" y="4634828"/>
            <a:ext cx="228600" cy="228600"/>
          </a:xfrm>
          <a:prstGeom prst="ellipse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/>
              <a:t>v</a:t>
            </a:r>
            <a:r>
              <a:rPr lang="en-US" altLang="en-US" sz="1000" baseline="-25000"/>
              <a:t>6</a:t>
            </a:r>
          </a:p>
        </p:txBody>
      </p:sp>
      <p:sp>
        <p:nvSpPr>
          <p:cNvPr id="21" name="Line 12">
            <a:extLst>
              <a:ext uri="{FF2B5EF4-FFF2-40B4-BE49-F238E27FC236}">
                <a16:creationId xmlns:a16="http://schemas.microsoft.com/office/drawing/2014/main" id="{D10B2D91-17C5-C7F4-9021-710A90F1F511}"/>
              </a:ext>
            </a:extLst>
          </p:cNvPr>
          <p:cNvSpPr>
            <a:spLocks noChangeShapeType="1"/>
          </p:cNvSpPr>
          <p:nvPr/>
        </p:nvSpPr>
        <p:spPr bwMode="auto">
          <a:xfrm>
            <a:off x="5736772" y="3872828"/>
            <a:ext cx="2590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" name="Line 13">
            <a:extLst>
              <a:ext uri="{FF2B5EF4-FFF2-40B4-BE49-F238E27FC236}">
                <a16:creationId xmlns:a16="http://schemas.microsoft.com/office/drawing/2014/main" id="{39875533-4149-6A1E-FFBF-1EF9C13F7777}"/>
              </a:ext>
            </a:extLst>
          </p:cNvPr>
          <p:cNvSpPr>
            <a:spLocks noChangeShapeType="1"/>
          </p:cNvSpPr>
          <p:nvPr/>
        </p:nvSpPr>
        <p:spPr bwMode="auto">
          <a:xfrm>
            <a:off x="5736772" y="3949028"/>
            <a:ext cx="25908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" name="Line 14">
            <a:extLst>
              <a:ext uri="{FF2B5EF4-FFF2-40B4-BE49-F238E27FC236}">
                <a16:creationId xmlns:a16="http://schemas.microsoft.com/office/drawing/2014/main" id="{0B788C36-44D8-F74D-465D-36474735F0A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736772" y="3872828"/>
            <a:ext cx="26670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4" name="Line 15">
            <a:extLst>
              <a:ext uri="{FF2B5EF4-FFF2-40B4-BE49-F238E27FC236}">
                <a16:creationId xmlns:a16="http://schemas.microsoft.com/office/drawing/2014/main" id="{EFF6303E-CFD2-3E54-A815-59B65FE409D4}"/>
              </a:ext>
            </a:extLst>
          </p:cNvPr>
          <p:cNvSpPr>
            <a:spLocks noChangeShapeType="1"/>
          </p:cNvSpPr>
          <p:nvPr/>
        </p:nvSpPr>
        <p:spPr bwMode="auto">
          <a:xfrm>
            <a:off x="5736772" y="4330028"/>
            <a:ext cx="25908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" name="Line 16">
            <a:extLst>
              <a:ext uri="{FF2B5EF4-FFF2-40B4-BE49-F238E27FC236}">
                <a16:creationId xmlns:a16="http://schemas.microsoft.com/office/drawing/2014/main" id="{3A9FCCFE-B7A0-9136-DA21-5F3B14421F9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736772" y="4330028"/>
            <a:ext cx="25908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6" name="Line 17">
            <a:extLst>
              <a:ext uri="{FF2B5EF4-FFF2-40B4-BE49-F238E27FC236}">
                <a16:creationId xmlns:a16="http://schemas.microsoft.com/office/drawing/2014/main" id="{44A58225-58BF-67E4-9503-BE0ED1AE5ED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736772" y="4711028"/>
            <a:ext cx="25908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7" name="Text Box 18">
            <a:extLst>
              <a:ext uri="{FF2B5EF4-FFF2-40B4-BE49-F238E27FC236}">
                <a16:creationId xmlns:a16="http://schemas.microsoft.com/office/drawing/2014/main" id="{954CEAC1-42B0-1EAC-94C7-8154F279B3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8172" y="5396828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600"/>
              <a:t>V</a:t>
            </a:r>
            <a:r>
              <a:rPr lang="en-US" altLang="en-US" sz="1600" baseline="-25000"/>
              <a:t>1</a:t>
            </a:r>
          </a:p>
        </p:txBody>
      </p:sp>
      <p:sp>
        <p:nvSpPr>
          <p:cNvPr id="28" name="Text Box 19">
            <a:extLst>
              <a:ext uri="{FF2B5EF4-FFF2-40B4-BE49-F238E27FC236}">
                <a16:creationId xmlns:a16="http://schemas.microsoft.com/office/drawing/2014/main" id="{B9132ED9-431F-7789-EA58-0FCA2D2958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27572" y="5320628"/>
            <a:ext cx="38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600"/>
              <a:t>V</a:t>
            </a:r>
            <a:r>
              <a:rPr lang="en-US" altLang="en-US" sz="1600" baseline="-25000"/>
              <a:t>2</a:t>
            </a:r>
          </a:p>
        </p:txBody>
      </p:sp>
    </p:spTree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3ADF0-34EA-9BF4-BEDA-28CF168E4E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Bipartite Graphs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AF594D-7359-961C-EAAF-5BE3F33FF3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992A84B-7FEF-7B73-15B7-464EA39CB0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0907" y="2216087"/>
            <a:ext cx="5550185" cy="242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692573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9148" y="1124622"/>
            <a:ext cx="11233704" cy="5308835"/>
          </a:xfrm>
        </p:spPr>
        <p:txBody>
          <a:bodyPr>
            <a:normAutofit/>
          </a:bodyPr>
          <a:lstStyle/>
          <a:p>
            <a:pPr indent="0">
              <a:buNone/>
            </a:pPr>
            <a:r>
              <a:rPr lang="en-US" dirty="0"/>
              <a:t>The following graph is bipartite?</a:t>
            </a:r>
          </a:p>
          <a:p>
            <a:pPr indent="0">
              <a:buNone/>
            </a:pPr>
            <a:r>
              <a:rPr lang="en-US" dirty="0"/>
              <a:t> </a:t>
            </a:r>
          </a:p>
          <a:p>
            <a:pPr indent="0">
              <a:buNone/>
            </a:pPr>
            <a:endParaRPr lang="en-US" dirty="0"/>
          </a:p>
          <a:p>
            <a:pPr indent="0">
              <a:buNone/>
            </a:pPr>
            <a:endParaRPr lang="en-US" dirty="0"/>
          </a:p>
          <a:p>
            <a:pPr indent="0">
              <a:buNone/>
            </a:pPr>
            <a:r>
              <a:rPr lang="en-US" dirty="0"/>
              <a:t>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C7A9789-077B-7547-8198-59AF3E397DD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5" r="51319"/>
          <a:stretch/>
        </p:blipFill>
        <p:spPr>
          <a:xfrm>
            <a:off x="5652208" y="1463829"/>
            <a:ext cx="5353249" cy="393034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5818BA1-DCDE-E024-6712-2D6AEA96EDFA}"/>
              </a:ext>
            </a:extLst>
          </p:cNvPr>
          <p:cNvSpPr txBox="1"/>
          <p:nvPr/>
        </p:nvSpPr>
        <p:spPr>
          <a:xfrm>
            <a:off x="1186543" y="3144129"/>
            <a:ext cx="297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/>
              <a:t>G</a:t>
            </a:r>
            <a:r>
              <a:rPr lang="en-US" sz="2000" dirty="0"/>
              <a:t> is  </a:t>
            </a:r>
            <a:r>
              <a:rPr lang="en-US" sz="2800" b="1" dirty="0">
                <a:solidFill>
                  <a:srgbClr val="00B0F0"/>
                </a:solidFill>
              </a:rPr>
              <a:t>bipartite</a:t>
            </a:r>
            <a:endParaRPr lang="en-US" sz="2000" b="1" dirty="0">
              <a:solidFill>
                <a:srgbClr val="00B0F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947578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9148" y="1124622"/>
            <a:ext cx="11233704" cy="5308835"/>
          </a:xfrm>
        </p:spPr>
        <p:txBody>
          <a:bodyPr>
            <a:normAutofit/>
          </a:bodyPr>
          <a:lstStyle/>
          <a:p>
            <a:pPr indent="0">
              <a:buNone/>
            </a:pPr>
            <a:r>
              <a:rPr lang="en-US" dirty="0"/>
              <a:t>The following graph is bipartite?</a:t>
            </a:r>
          </a:p>
          <a:p>
            <a:pPr indent="0">
              <a:buNone/>
            </a:pPr>
            <a:r>
              <a:rPr lang="en-US" dirty="0"/>
              <a:t> </a:t>
            </a:r>
          </a:p>
          <a:p>
            <a:pPr indent="0">
              <a:buNone/>
            </a:pPr>
            <a:endParaRPr lang="en-US" dirty="0"/>
          </a:p>
          <a:p>
            <a:pPr indent="0">
              <a:buNone/>
            </a:pPr>
            <a:endParaRPr lang="en-US" dirty="0"/>
          </a:p>
          <a:p>
            <a:pPr indent="0">
              <a:buNone/>
            </a:pPr>
            <a:r>
              <a:rPr lang="en-US" dirty="0"/>
              <a:t>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6E6FF1B-87FE-E18C-CA8F-ACCAF918F80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218"/>
          <a:stretch/>
        </p:blipFill>
        <p:spPr>
          <a:xfrm>
            <a:off x="6221968" y="1897525"/>
            <a:ext cx="4939966" cy="353964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DE37407-706A-F693-F585-F87756A6B78A}"/>
              </a:ext>
            </a:extLst>
          </p:cNvPr>
          <p:cNvSpPr txBox="1"/>
          <p:nvPr/>
        </p:nvSpPr>
        <p:spPr>
          <a:xfrm>
            <a:off x="1293157" y="3429000"/>
            <a:ext cx="4247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  not bipartite</a:t>
            </a:r>
          </a:p>
        </p:txBody>
      </p:sp>
    </p:spTree>
    <p:extLst>
      <p:ext uri="{BB962C8B-B14F-4D97-AF65-F5344CB8AC3E}">
        <p14:creationId xmlns:p14="http://schemas.microsoft.com/office/powerpoint/2010/main" val="310715554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Bipartite Graphs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9148" y="1124623"/>
            <a:ext cx="11233704" cy="5167320"/>
          </a:xfrm>
        </p:spPr>
        <p:txBody>
          <a:bodyPr>
            <a:normAutofit/>
          </a:bodyPr>
          <a:lstStyle/>
          <a:p>
            <a:pPr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bipartite graph is a graph where it is possible to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vertices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or </a:t>
            </a:r>
            <a:r>
              <a:rPr lang="en-US" b="1" dirty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blue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 that 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two adjacent vertices are the same color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0">
              <a:buNone/>
            </a:pPr>
            <a:endParaRPr lang="en-US" dirty="0"/>
          </a:p>
          <a:p>
            <a:pPr indent="0">
              <a:buNone/>
            </a:pPr>
            <a:r>
              <a:rPr lang="en-US" dirty="0"/>
              <a:t> </a:t>
            </a:r>
          </a:p>
          <a:p>
            <a:pPr indent="0">
              <a:buNone/>
            </a:pPr>
            <a:endParaRPr lang="en-US" dirty="0"/>
          </a:p>
          <a:p>
            <a:pPr indent="0">
              <a:buNone/>
            </a:pPr>
            <a:endParaRPr lang="en-US" dirty="0"/>
          </a:p>
          <a:p>
            <a:pPr indent="0">
              <a:buNone/>
            </a:pPr>
            <a:r>
              <a:rPr lang="en-US" dirty="0"/>
              <a:t>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3320273"/>
            <a:ext cx="4695820" cy="174231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2057400" y="3655886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</a:t>
            </a:r>
            <a:r>
              <a:rPr lang="en-US" dirty="0"/>
              <a:t> is  bipartite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229600" y="3308260"/>
            <a:ext cx="20574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H</a:t>
            </a:r>
            <a:r>
              <a:rPr lang="en-US" dirty="0"/>
              <a:t> is  not bipartite</a:t>
            </a:r>
          </a:p>
          <a:p>
            <a:r>
              <a:rPr lang="en-US" dirty="0"/>
              <a:t>since if we color </a:t>
            </a:r>
            <a:r>
              <a:rPr lang="en-US" i="1" dirty="0"/>
              <a:t>a</a:t>
            </a:r>
            <a:r>
              <a:rPr lang="en-US" dirty="0"/>
              <a:t> red, then the adjacent vertices </a:t>
            </a:r>
            <a:r>
              <a:rPr lang="en-US" i="1" dirty="0"/>
              <a:t>f</a:t>
            </a:r>
            <a:r>
              <a:rPr lang="en-US" dirty="0"/>
              <a:t> and </a:t>
            </a:r>
            <a:r>
              <a:rPr lang="en-US" i="1" dirty="0"/>
              <a:t>b</a:t>
            </a:r>
            <a:r>
              <a:rPr lang="en-US" dirty="0"/>
              <a:t> must both be blue.</a:t>
            </a:r>
          </a:p>
        </p:txBody>
      </p:sp>
      <p:sp>
        <p:nvSpPr>
          <p:cNvPr id="8" name="Oval 7"/>
          <p:cNvSpPr/>
          <p:nvPr/>
        </p:nvSpPr>
        <p:spPr>
          <a:xfrm>
            <a:off x="3962400" y="3472673"/>
            <a:ext cx="152400" cy="1421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876800" y="3472672"/>
            <a:ext cx="152400" cy="1421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4876800" y="4387073"/>
            <a:ext cx="152400" cy="14211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3429000" y="3777473"/>
            <a:ext cx="152400" cy="142115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3446890" y="4160103"/>
            <a:ext cx="152400" cy="142115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5410200" y="3836937"/>
            <a:ext cx="152400" cy="142115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3980290" y="4383850"/>
            <a:ext cx="152400" cy="142115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196855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Quiz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Show that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bipartite.</a:t>
            </a:r>
          </a:p>
          <a:p>
            <a:pPr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352800" y="3276601"/>
            <a:ext cx="1676400" cy="9650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76621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>
              <a:lnSpc>
                <a:spcPct val="15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Show that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bipartite.</a:t>
            </a:r>
          </a:p>
          <a:p>
            <a:pPr indent="0">
              <a:lnSpc>
                <a:spcPct val="15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We can partition the vertex set into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{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} and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{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} so that every edge of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connects a vertex in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.</a:t>
            </a:r>
          </a:p>
          <a:p>
            <a:pPr indent="0">
              <a:lnSpc>
                <a:spcPct val="150000"/>
              </a:lnSpc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buNone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74"/>
          <a:stretch/>
        </p:blipFill>
        <p:spPr>
          <a:xfrm>
            <a:off x="1151610" y="3794188"/>
            <a:ext cx="2201190" cy="22890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1805" y="3794188"/>
            <a:ext cx="5082532" cy="213852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352800" y="3276601"/>
            <a:ext cx="1676400" cy="9650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0122206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Show that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not bipartite.</a:t>
            </a:r>
          </a:p>
        </p:txBody>
      </p:sp>
    </p:spTree>
    <p:extLst>
      <p:ext uri="{BB962C8B-B14F-4D97-AF65-F5344CB8AC3E}">
        <p14:creationId xmlns:p14="http://schemas.microsoft.com/office/powerpoint/2010/main" val="3476636299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r="80669" b="-97"/>
          <a:stretch/>
        </p:blipFill>
        <p:spPr>
          <a:xfrm>
            <a:off x="8736114" y="1726085"/>
            <a:ext cx="3155478" cy="433725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9148" y="1124622"/>
            <a:ext cx="11070595" cy="5097273"/>
          </a:xfrm>
        </p:spPr>
        <p:txBody>
          <a:bodyPr>
            <a:normAutofit/>
          </a:bodyPr>
          <a:lstStyle/>
          <a:p>
            <a:pPr indent="0">
              <a:buNone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Show that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bipartite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the two vertices in the same partition are connected. Hence,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baseline="-25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not bipartite.</a:t>
            </a:r>
          </a:p>
        </p:txBody>
      </p:sp>
    </p:spTree>
    <p:extLst>
      <p:ext uri="{BB962C8B-B14F-4D97-AF65-F5344CB8AC3E}">
        <p14:creationId xmlns:p14="http://schemas.microsoft.com/office/powerpoint/2010/main" val="2139789835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Complete Bipartite Graphs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>
              <a:lnSpc>
                <a:spcPct val="15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Definition: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A </a:t>
            </a:r>
            <a:r>
              <a:rPr lang="en-US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complete bipartite graph </a:t>
            </a:r>
            <a:r>
              <a:rPr lang="en-US" b="1" i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="1" i="1" baseline="-250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m,n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graph that has its vertex set partitioned into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two subsets   </a:t>
            </a:r>
            <a:r>
              <a:rPr lang="en-US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baseline="-25000" dirty="0">
                <a:solidFill>
                  <a:srgbClr val="00206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size </a:t>
            </a:r>
            <a:r>
              <a:rPr lang="en-US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baseline="-25000" dirty="0">
                <a:solidFill>
                  <a:srgbClr val="00206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size </a:t>
            </a:r>
            <a:r>
              <a:rPr lang="en-US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such that there is an edge from 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every vertex in </a:t>
            </a:r>
            <a:r>
              <a:rPr lang="en-US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b="1" baseline="-25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 every vertex in </a:t>
            </a:r>
            <a:r>
              <a:rPr lang="en-US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b="1" baseline="-25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0">
              <a:buNone/>
            </a:pP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803159991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Complete Bipartite Graphs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>
              <a:buNone/>
            </a:pPr>
            <a:r>
              <a:rPr lang="en-US" b="1" dirty="0"/>
              <a:t>Example</a:t>
            </a:r>
            <a:r>
              <a:rPr lang="en-US" dirty="0"/>
              <a:t>: We display four complete bipartite graphs here.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683" y="2057400"/>
            <a:ext cx="9717157" cy="4164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526147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Special Types of Graphs and Computer Network Architecture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     Various special graphs play an important role in the design of 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</a:rPr>
              <a:t>computer networks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Some local area networks use a </a:t>
            </a:r>
            <a:r>
              <a:rPr lang="en-US" b="1" i="1" dirty="0">
                <a:solidFill>
                  <a:schemeClr val="accent5">
                    <a:lumMod val="50000"/>
                  </a:schemeClr>
                </a:solidFill>
              </a:rPr>
              <a:t>star topology</a:t>
            </a:r>
            <a:r>
              <a:rPr lang="en-US" dirty="0"/>
              <a:t>, which is a complete bipartite graph </a:t>
            </a:r>
            <a:r>
              <a:rPr lang="en-US" i="1" dirty="0"/>
              <a:t>K</a:t>
            </a:r>
            <a:r>
              <a:rPr lang="en-US" baseline="-25000" dirty="0">
                <a:latin typeface="Cambria Math" pitchFamily="18" charset="0"/>
                <a:ea typeface="Cambria Math" pitchFamily="18" charset="0"/>
              </a:rPr>
              <a:t>1</a:t>
            </a:r>
            <a:r>
              <a:rPr lang="en-US" baseline="-25000" dirty="0"/>
              <a:t>,</a:t>
            </a:r>
            <a:r>
              <a:rPr lang="en-US" i="1" baseline="-25000" dirty="0"/>
              <a:t>n </a:t>
            </a:r>
            <a:r>
              <a:rPr lang="ar-EG" i="1" baseline="-25000" dirty="0"/>
              <a:t>.</a:t>
            </a:r>
            <a:r>
              <a:rPr lang="en-US" dirty="0"/>
              <a:t>All devices are connected to a central control device.</a:t>
            </a:r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522" b="20482"/>
          <a:stretch/>
        </p:blipFill>
        <p:spPr>
          <a:xfrm>
            <a:off x="8665029" y="2525485"/>
            <a:ext cx="2373085" cy="211815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452885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Special Types of Graphs and Computer Network Architecture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     Various special graphs play an important role in the design of 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</a:rPr>
              <a:t>computer networks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Other local networks are based on a </a:t>
            </a:r>
            <a:r>
              <a:rPr lang="en-US" b="1" i="1" dirty="0">
                <a:solidFill>
                  <a:schemeClr val="accent5">
                    <a:lumMod val="50000"/>
                  </a:schemeClr>
                </a:solidFill>
              </a:rPr>
              <a:t>ring</a:t>
            </a:r>
            <a:r>
              <a:rPr lang="en-US" i="1" dirty="0"/>
              <a:t> topology</a:t>
            </a:r>
            <a:r>
              <a:rPr lang="en-US" dirty="0"/>
              <a:t>, where each device is connected to exactly two  others using </a:t>
            </a:r>
            <a:r>
              <a:rPr lang="en-US" b="1" i="1" dirty="0">
                <a:solidFill>
                  <a:schemeClr val="accent5">
                    <a:lumMod val="50000"/>
                  </a:schemeClr>
                </a:solidFill>
              </a:rPr>
              <a:t>C</a:t>
            </a:r>
            <a:r>
              <a:rPr lang="en-US" b="1" i="1" baseline="-25000" dirty="0">
                <a:solidFill>
                  <a:schemeClr val="accent5">
                    <a:lumMod val="50000"/>
                  </a:schemeClr>
                </a:solidFill>
              </a:rPr>
              <a:t>n</a:t>
            </a:r>
            <a:r>
              <a:rPr lang="en-US" i="1" baseline="-25000" dirty="0"/>
              <a:t> </a:t>
            </a:r>
            <a:r>
              <a:rPr lang="ar-EG" i="1" baseline="-25000" dirty="0"/>
              <a:t>.</a:t>
            </a:r>
            <a:endParaRPr lang="en-US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23" r="36842"/>
          <a:stretch/>
        </p:blipFill>
        <p:spPr>
          <a:xfrm>
            <a:off x="6651172" y="2197743"/>
            <a:ext cx="2656114" cy="2462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711527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Special Types of Graphs and Computer Network Architecture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   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Various special graphs play an important role in the design of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computer networks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a </a:t>
            </a:r>
            <a:r>
              <a:rPr lang="en-US" b="1" i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b="1" i="1" baseline="-25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based topology, combining the features of a star topology and a ring topology. </a:t>
            </a:r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873" b="20901"/>
          <a:stretch/>
        </p:blipFill>
        <p:spPr>
          <a:xfrm>
            <a:off x="7641772" y="2124807"/>
            <a:ext cx="3004783" cy="2608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476964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Special Types of Graphs and Computer Network Architecture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Various special graphs also play a role in parallel processing where processors need to be interconnected as one processor may need the output generated by another. 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n-dimensional hypercube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or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n-cube,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b="1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is a common way to connect processors in parallel, e.g., Intel Hypercube. 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Another common method is the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network  for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16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processors</a:t>
            </a:r>
            <a:r>
              <a:rPr lang="en-US" dirty="0"/>
              <a:t>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3800" y="3722842"/>
            <a:ext cx="2873038" cy="2521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243845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742498-F53F-A372-BFCF-6448146C3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Applications of bipartite graph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778A2C-D995-D296-0EEC-2A40F1817C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Matching Problem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Assignment Problem</a:t>
            </a:r>
          </a:p>
          <a:p>
            <a:endParaRPr lang="en-US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AFDAFE93-0570-E7C8-BBBE-F1F568C05BF8}"/>
              </a:ext>
            </a:extLst>
          </p:cNvPr>
          <p:cNvGrpSpPr/>
          <p:nvPr/>
        </p:nvGrpSpPr>
        <p:grpSpPr>
          <a:xfrm>
            <a:off x="1586706" y="3561556"/>
            <a:ext cx="7383463" cy="1473200"/>
            <a:chOff x="1165225" y="5500688"/>
            <a:chExt cx="7383463" cy="1473200"/>
          </a:xfrm>
        </p:grpSpPr>
        <p:grpSp>
          <p:nvGrpSpPr>
            <p:cNvPr id="5" name="Group 38">
              <a:extLst>
                <a:ext uri="{FF2B5EF4-FFF2-40B4-BE49-F238E27FC236}">
                  <a16:creationId xmlns:a16="http://schemas.microsoft.com/office/drawing/2014/main" id="{0CE59788-598A-A71D-6551-DD28CAD8A22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115050" y="5559425"/>
              <a:ext cx="2433638" cy="204788"/>
              <a:chOff x="3296" y="2952"/>
              <a:chExt cx="1120" cy="112"/>
            </a:xfrm>
          </p:grpSpPr>
          <p:sp>
            <p:nvSpPr>
              <p:cNvPr id="47" name="Oval 22">
                <a:extLst>
                  <a:ext uri="{FF2B5EF4-FFF2-40B4-BE49-F238E27FC236}">
                    <a16:creationId xmlns:a16="http://schemas.microsoft.com/office/drawing/2014/main" id="{0DE23233-14E0-7B05-5491-0A1EF82CB4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96" y="2952"/>
                <a:ext cx="104" cy="11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1pPr>
                <a:lvl2pPr marL="742950" indent="-285750"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2pPr>
                <a:lvl3pPr marL="1143000" indent="-228600"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3pPr>
                <a:lvl4pPr marL="1600200" indent="-228600"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4pPr>
                <a:lvl5pPr marL="2057400" indent="-228600"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9pPr>
              </a:lstStyle>
              <a:p>
                <a:pPr eaLnBrk="1" hangingPunct="1"/>
                <a:endParaRPr lang="zh-TW" altLang="en-US"/>
              </a:p>
            </p:txBody>
          </p:sp>
          <p:sp>
            <p:nvSpPr>
              <p:cNvPr id="48" name="Oval 23">
                <a:extLst>
                  <a:ext uri="{FF2B5EF4-FFF2-40B4-BE49-F238E27FC236}">
                    <a16:creationId xmlns:a16="http://schemas.microsoft.com/office/drawing/2014/main" id="{3BED6362-270E-2877-07AD-7971B398A1C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34" y="2952"/>
                <a:ext cx="104" cy="11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1pPr>
                <a:lvl2pPr marL="742950" indent="-285750"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2pPr>
                <a:lvl3pPr marL="1143000" indent="-228600"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3pPr>
                <a:lvl4pPr marL="1600200" indent="-228600"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4pPr>
                <a:lvl5pPr marL="2057400" indent="-228600"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9pPr>
              </a:lstStyle>
              <a:p>
                <a:pPr eaLnBrk="1" hangingPunct="1"/>
                <a:endParaRPr lang="zh-TW" altLang="en-US"/>
              </a:p>
            </p:txBody>
          </p:sp>
          <p:sp>
            <p:nvSpPr>
              <p:cNvPr id="49" name="Oval 24">
                <a:extLst>
                  <a:ext uri="{FF2B5EF4-FFF2-40B4-BE49-F238E27FC236}">
                    <a16:creationId xmlns:a16="http://schemas.microsoft.com/office/drawing/2014/main" id="{7FFF7B6B-3F68-469E-9680-E132F46D91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73" y="2952"/>
                <a:ext cx="104" cy="11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1pPr>
                <a:lvl2pPr marL="742950" indent="-285750"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2pPr>
                <a:lvl3pPr marL="1143000" indent="-228600"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3pPr>
                <a:lvl4pPr marL="1600200" indent="-228600"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4pPr>
                <a:lvl5pPr marL="2057400" indent="-228600"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9pPr>
              </a:lstStyle>
              <a:p>
                <a:pPr eaLnBrk="1" hangingPunct="1"/>
                <a:endParaRPr lang="zh-TW" altLang="en-US"/>
              </a:p>
            </p:txBody>
          </p:sp>
          <p:sp>
            <p:nvSpPr>
              <p:cNvPr id="50" name="Oval 25">
                <a:extLst>
                  <a:ext uri="{FF2B5EF4-FFF2-40B4-BE49-F238E27FC236}">
                    <a16:creationId xmlns:a16="http://schemas.microsoft.com/office/drawing/2014/main" id="{B2FC57EC-561D-419A-2143-BB084C77276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12" y="2952"/>
                <a:ext cx="104" cy="11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1pPr>
                <a:lvl2pPr marL="742950" indent="-285750"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2pPr>
                <a:lvl3pPr marL="1143000" indent="-228600"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3pPr>
                <a:lvl4pPr marL="1600200" indent="-228600"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4pPr>
                <a:lvl5pPr marL="2057400" indent="-228600"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9pPr>
              </a:lstStyle>
              <a:p>
                <a:pPr eaLnBrk="1" hangingPunct="1"/>
                <a:endParaRPr lang="zh-TW" altLang="en-US"/>
              </a:p>
            </p:txBody>
          </p:sp>
        </p:grpSp>
        <p:sp>
          <p:nvSpPr>
            <p:cNvPr id="6" name="Line 31">
              <a:extLst>
                <a:ext uri="{FF2B5EF4-FFF2-40B4-BE49-F238E27FC236}">
                  <a16:creationId xmlns:a16="http://schemas.microsoft.com/office/drawing/2014/main" id="{B1E68BD9-728A-22A7-DCB0-404BC9CF9E2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202363" y="5772150"/>
              <a:ext cx="17462" cy="93821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Line 32">
              <a:extLst>
                <a:ext uri="{FF2B5EF4-FFF2-40B4-BE49-F238E27FC236}">
                  <a16:creationId xmlns:a16="http://schemas.microsoft.com/office/drawing/2014/main" id="{194CDCE7-EC04-7048-68C5-DF78B260E88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027863" y="5757863"/>
              <a:ext cx="590550" cy="96043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Line 33">
              <a:extLst>
                <a:ext uri="{FF2B5EF4-FFF2-40B4-BE49-F238E27FC236}">
                  <a16:creationId xmlns:a16="http://schemas.microsoft.com/office/drawing/2014/main" id="{8E50DE22-F4A4-3F7B-49CE-CAA436652B7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272213" y="5735638"/>
              <a:ext cx="625475" cy="99695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Line 34">
              <a:extLst>
                <a:ext uri="{FF2B5EF4-FFF2-40B4-BE49-F238E27FC236}">
                  <a16:creationId xmlns:a16="http://schemas.microsoft.com/office/drawing/2014/main" id="{7C118B36-9823-C989-6788-D6870D6BFE9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202363" y="5757863"/>
              <a:ext cx="720725" cy="1063625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Line 35">
              <a:extLst>
                <a:ext uri="{FF2B5EF4-FFF2-40B4-BE49-F238E27FC236}">
                  <a16:creationId xmlns:a16="http://schemas.microsoft.com/office/drawing/2014/main" id="{794BD52C-31FD-BCE6-9F99-B59D2D90619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748588" y="5735638"/>
              <a:ext cx="592137" cy="101123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Line 36">
              <a:extLst>
                <a:ext uri="{FF2B5EF4-FFF2-40B4-BE49-F238E27FC236}">
                  <a16:creationId xmlns:a16="http://schemas.microsoft.com/office/drawing/2014/main" id="{CE8F6B67-FF46-09DC-F47A-BC6EF8E7C5D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418513" y="5749925"/>
              <a:ext cx="34925" cy="95408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Line 37">
              <a:extLst>
                <a:ext uri="{FF2B5EF4-FFF2-40B4-BE49-F238E27FC236}">
                  <a16:creationId xmlns:a16="http://schemas.microsoft.com/office/drawing/2014/main" id="{FF2B8544-C33E-0A5E-EDA5-8DF4E2BBB90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678738" y="5772150"/>
              <a:ext cx="26987" cy="923925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3" name="Group 39">
              <a:extLst>
                <a:ext uri="{FF2B5EF4-FFF2-40B4-BE49-F238E27FC236}">
                  <a16:creationId xmlns:a16="http://schemas.microsoft.com/office/drawing/2014/main" id="{4DCBDC7F-5ADE-8DD7-F055-26CDBF87B3B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097588" y="6704013"/>
              <a:ext cx="2433637" cy="204787"/>
              <a:chOff x="3296" y="2952"/>
              <a:chExt cx="1120" cy="112"/>
            </a:xfrm>
          </p:grpSpPr>
          <p:sp>
            <p:nvSpPr>
              <p:cNvPr id="43" name="Oval 40">
                <a:extLst>
                  <a:ext uri="{FF2B5EF4-FFF2-40B4-BE49-F238E27FC236}">
                    <a16:creationId xmlns:a16="http://schemas.microsoft.com/office/drawing/2014/main" id="{F8AEE3B6-F211-85A6-68B9-76ACBEE789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96" y="2952"/>
                <a:ext cx="104" cy="11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1pPr>
                <a:lvl2pPr marL="742950" indent="-285750"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2pPr>
                <a:lvl3pPr marL="1143000" indent="-228600"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3pPr>
                <a:lvl4pPr marL="1600200" indent="-228600"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4pPr>
                <a:lvl5pPr marL="2057400" indent="-228600"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9pPr>
              </a:lstStyle>
              <a:p>
                <a:pPr eaLnBrk="1" hangingPunct="1"/>
                <a:endParaRPr lang="zh-TW" altLang="en-US"/>
              </a:p>
            </p:txBody>
          </p:sp>
          <p:sp>
            <p:nvSpPr>
              <p:cNvPr id="44" name="Oval 41">
                <a:extLst>
                  <a:ext uri="{FF2B5EF4-FFF2-40B4-BE49-F238E27FC236}">
                    <a16:creationId xmlns:a16="http://schemas.microsoft.com/office/drawing/2014/main" id="{FA993830-3761-1A26-7A02-82AAD1668C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34" y="2952"/>
                <a:ext cx="104" cy="11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1pPr>
                <a:lvl2pPr marL="742950" indent="-285750"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2pPr>
                <a:lvl3pPr marL="1143000" indent="-228600"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3pPr>
                <a:lvl4pPr marL="1600200" indent="-228600"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4pPr>
                <a:lvl5pPr marL="2057400" indent="-228600"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9pPr>
              </a:lstStyle>
              <a:p>
                <a:pPr eaLnBrk="1" hangingPunct="1"/>
                <a:endParaRPr lang="zh-TW" altLang="en-US"/>
              </a:p>
            </p:txBody>
          </p:sp>
          <p:sp>
            <p:nvSpPr>
              <p:cNvPr id="45" name="Oval 42">
                <a:extLst>
                  <a:ext uri="{FF2B5EF4-FFF2-40B4-BE49-F238E27FC236}">
                    <a16:creationId xmlns:a16="http://schemas.microsoft.com/office/drawing/2014/main" id="{17D1F097-AB48-C080-72DE-AF2D8A065B5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73" y="2952"/>
                <a:ext cx="104" cy="11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1pPr>
                <a:lvl2pPr marL="742950" indent="-285750"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2pPr>
                <a:lvl3pPr marL="1143000" indent="-228600"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3pPr>
                <a:lvl4pPr marL="1600200" indent="-228600"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4pPr>
                <a:lvl5pPr marL="2057400" indent="-228600"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9pPr>
              </a:lstStyle>
              <a:p>
                <a:pPr eaLnBrk="1" hangingPunct="1"/>
                <a:endParaRPr lang="zh-TW" altLang="en-US"/>
              </a:p>
            </p:txBody>
          </p:sp>
          <p:sp>
            <p:nvSpPr>
              <p:cNvPr id="46" name="Oval 43">
                <a:extLst>
                  <a:ext uri="{FF2B5EF4-FFF2-40B4-BE49-F238E27FC236}">
                    <a16:creationId xmlns:a16="http://schemas.microsoft.com/office/drawing/2014/main" id="{EDCC5497-A1C5-D477-5AEB-55C4454DED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12" y="2952"/>
                <a:ext cx="104" cy="11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1pPr>
                <a:lvl2pPr marL="742950" indent="-285750"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2pPr>
                <a:lvl3pPr marL="1143000" indent="-228600"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3pPr>
                <a:lvl4pPr marL="1600200" indent="-228600"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4pPr>
                <a:lvl5pPr marL="2057400" indent="-228600" eaLnBrk="0" hangingPunct="0"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9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9pPr>
              </a:lstStyle>
              <a:p>
                <a:pPr eaLnBrk="1" hangingPunct="1"/>
                <a:endParaRPr lang="zh-TW" altLang="en-US"/>
              </a:p>
            </p:txBody>
          </p:sp>
        </p:grpSp>
        <p:sp>
          <p:nvSpPr>
            <p:cNvPr id="14" name="Line 44">
              <a:extLst>
                <a:ext uri="{FF2B5EF4-FFF2-40B4-BE49-F238E27FC236}">
                  <a16:creationId xmlns:a16="http://schemas.microsoft.com/office/drawing/2014/main" id="{C772FF30-56C8-3451-3CDB-9E3BFFBC2BC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340475" y="5721350"/>
              <a:ext cx="1260475" cy="1041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Line 45">
              <a:extLst>
                <a:ext uri="{FF2B5EF4-FFF2-40B4-BE49-F238E27FC236}">
                  <a16:creationId xmlns:a16="http://schemas.microsoft.com/office/drawing/2014/main" id="{5788F8B4-2D2C-091C-1048-579CA9A9FC0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350000" y="5691188"/>
              <a:ext cx="1981200" cy="10636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Line 46">
              <a:extLst>
                <a:ext uri="{FF2B5EF4-FFF2-40B4-BE49-F238E27FC236}">
                  <a16:creationId xmlns:a16="http://schemas.microsoft.com/office/drawing/2014/main" id="{AA048C30-1595-8908-A784-F65E218823B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967538" y="5780088"/>
              <a:ext cx="7937" cy="9239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Line 47">
              <a:extLst>
                <a:ext uri="{FF2B5EF4-FFF2-40B4-BE49-F238E27FC236}">
                  <a16:creationId xmlns:a16="http://schemas.microsoft.com/office/drawing/2014/main" id="{0B0B3F13-6685-5F17-009B-7D213BCBD1F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062788" y="5721350"/>
              <a:ext cx="1268412" cy="1041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Line 48">
              <a:extLst>
                <a:ext uri="{FF2B5EF4-FFF2-40B4-BE49-F238E27FC236}">
                  <a16:creationId xmlns:a16="http://schemas.microsoft.com/office/drawing/2014/main" id="{7F948112-BC7C-354A-E24D-71CD26D451F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018338" y="5735638"/>
              <a:ext cx="617537" cy="990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Line 49">
              <a:extLst>
                <a:ext uri="{FF2B5EF4-FFF2-40B4-BE49-F238E27FC236}">
                  <a16:creationId xmlns:a16="http://schemas.microsoft.com/office/drawing/2014/main" id="{D191389A-4A5D-5C50-F253-E4B7CB81EC3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332538" y="5699125"/>
              <a:ext cx="1260475" cy="10636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Line 50">
              <a:extLst>
                <a:ext uri="{FF2B5EF4-FFF2-40B4-BE49-F238E27FC236}">
                  <a16:creationId xmlns:a16="http://schemas.microsoft.com/office/drawing/2014/main" id="{02CE2048-8A71-8200-8202-4D772EFC9A0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740650" y="5749925"/>
              <a:ext cx="642938" cy="96043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Line 51">
              <a:extLst>
                <a:ext uri="{FF2B5EF4-FFF2-40B4-BE49-F238E27FC236}">
                  <a16:creationId xmlns:a16="http://schemas.microsoft.com/office/drawing/2014/main" id="{99477808-07B5-2F4A-2AC9-82815B4DE08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323013" y="5662613"/>
              <a:ext cx="1990725" cy="11144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Line 52">
              <a:extLst>
                <a:ext uri="{FF2B5EF4-FFF2-40B4-BE49-F238E27FC236}">
                  <a16:creationId xmlns:a16="http://schemas.microsoft.com/office/drawing/2014/main" id="{86CA51F6-C3C1-FC9C-B3E5-C35C1C6C1EC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027863" y="5735638"/>
              <a:ext cx="1330325" cy="101917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Text Box 53">
              <a:extLst>
                <a:ext uri="{FF2B5EF4-FFF2-40B4-BE49-F238E27FC236}">
                  <a16:creationId xmlns:a16="http://schemas.microsoft.com/office/drawing/2014/main" id="{5B608F61-AE6D-CE7D-9A2A-69EDFBEAC0D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27600" y="5500688"/>
              <a:ext cx="1103313" cy="406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0813" tIns="50406" rIns="100813" bIns="50406">
              <a:spAutoFit/>
            </a:bodyPr>
            <a:lstStyle>
              <a:lvl1pPr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defTabSz="1008063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defTabSz="1008063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defTabSz="1008063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defTabSz="1008063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TW" sz="2000"/>
                <a:t>Workers</a:t>
              </a:r>
            </a:p>
          </p:txBody>
        </p:sp>
        <p:sp>
          <p:nvSpPr>
            <p:cNvPr id="24" name="Text Box 54">
              <a:extLst>
                <a:ext uri="{FF2B5EF4-FFF2-40B4-BE49-F238E27FC236}">
                  <a16:creationId xmlns:a16="http://schemas.microsoft.com/office/drawing/2014/main" id="{363A0857-CAB6-09A3-8FD5-65F5E564620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03838" y="6567488"/>
              <a:ext cx="736600" cy="406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0813" tIns="50406" rIns="100813" bIns="50406">
              <a:spAutoFit/>
            </a:bodyPr>
            <a:lstStyle>
              <a:lvl1pPr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defTabSz="1008063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defTabSz="1008063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defTabSz="1008063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defTabSz="1008063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TW" sz="2000"/>
                <a:t>Jobs</a:t>
              </a:r>
            </a:p>
          </p:txBody>
        </p:sp>
        <p:sp>
          <p:nvSpPr>
            <p:cNvPr id="25" name="Line 13">
              <a:extLst>
                <a:ext uri="{FF2B5EF4-FFF2-40B4-BE49-F238E27FC236}">
                  <a16:creationId xmlns:a16="http://schemas.microsoft.com/office/drawing/2014/main" id="{0C6FCFFB-885C-E40F-D6CF-5F5ADB4591F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028825" y="5980113"/>
              <a:ext cx="311150" cy="70485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Line 14">
              <a:extLst>
                <a:ext uri="{FF2B5EF4-FFF2-40B4-BE49-F238E27FC236}">
                  <a16:creationId xmlns:a16="http://schemas.microsoft.com/office/drawing/2014/main" id="{E0849BC6-0F6C-2F52-E903-3AD1CF7C1F4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71775" y="5951538"/>
              <a:ext cx="242888" cy="77787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Line 15">
              <a:extLst>
                <a:ext uri="{FF2B5EF4-FFF2-40B4-BE49-F238E27FC236}">
                  <a16:creationId xmlns:a16="http://schemas.microsoft.com/office/drawing/2014/main" id="{1A5B813C-A933-0672-9320-14E84C43105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66963" y="5965825"/>
              <a:ext cx="147637" cy="71913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Line 16">
              <a:extLst>
                <a:ext uri="{FF2B5EF4-FFF2-40B4-BE49-F238E27FC236}">
                  <a16:creationId xmlns:a16="http://schemas.microsoft.com/office/drawing/2014/main" id="{165674EB-0534-FC92-4EF3-35FA05817E7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016125" y="5965825"/>
              <a:ext cx="755650" cy="74930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9" name="Line 17">
              <a:extLst>
                <a:ext uri="{FF2B5EF4-FFF2-40B4-BE49-F238E27FC236}">
                  <a16:creationId xmlns:a16="http://schemas.microsoft.com/office/drawing/2014/main" id="{912E4B38-72C9-5B1D-726C-886F7F662AE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03638" y="5951538"/>
              <a:ext cx="242887" cy="7334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Line 18">
              <a:extLst>
                <a:ext uri="{FF2B5EF4-FFF2-40B4-BE49-F238E27FC236}">
                  <a16:creationId xmlns:a16="http://schemas.microsoft.com/office/drawing/2014/main" id="{3C8049DF-7D95-F2B8-5F7E-6D032AAF869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473450" y="5980113"/>
              <a:ext cx="242888" cy="71913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Line 19">
              <a:extLst>
                <a:ext uri="{FF2B5EF4-FFF2-40B4-BE49-F238E27FC236}">
                  <a16:creationId xmlns:a16="http://schemas.microsoft.com/office/drawing/2014/main" id="{D2EF2477-F3C6-27C8-54B1-A8BE84F5B3E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01963" y="6010275"/>
              <a:ext cx="269875" cy="70485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" name="Text Box 56">
              <a:extLst>
                <a:ext uri="{FF2B5EF4-FFF2-40B4-BE49-F238E27FC236}">
                  <a16:creationId xmlns:a16="http://schemas.microsoft.com/office/drawing/2014/main" id="{6D60FE63-4EC5-756E-943D-80CE08B61E4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65225" y="5764213"/>
              <a:ext cx="771525" cy="406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0813" tIns="50406" rIns="100813" bIns="50406">
              <a:spAutoFit/>
            </a:bodyPr>
            <a:lstStyle>
              <a:lvl1pPr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defTabSz="1008063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defTabSz="1008063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defTabSz="1008063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defTabSz="1008063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TW" sz="2000"/>
                <a:t>Boys</a:t>
              </a:r>
            </a:p>
          </p:txBody>
        </p:sp>
        <p:sp>
          <p:nvSpPr>
            <p:cNvPr id="33" name="Text Box 57">
              <a:extLst>
                <a:ext uri="{FF2B5EF4-FFF2-40B4-BE49-F238E27FC236}">
                  <a16:creationId xmlns:a16="http://schemas.microsoft.com/office/drawing/2014/main" id="{A0EA28F2-E7C7-DAFC-F564-9BFDE9CBCC6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74750" y="6491288"/>
              <a:ext cx="790575" cy="404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0813" tIns="50406" rIns="100813" bIns="50406">
              <a:spAutoFit/>
            </a:bodyPr>
            <a:lstStyle>
              <a:lvl1pPr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defTabSz="1008063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defTabSz="1008063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defTabSz="1008063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defTabSz="1008063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TW" sz="2000"/>
                <a:t>Girls</a:t>
              </a:r>
            </a:p>
          </p:txBody>
        </p:sp>
        <p:sp>
          <p:nvSpPr>
            <p:cNvPr id="34" name="Oval 4">
              <a:extLst>
                <a:ext uri="{FF2B5EF4-FFF2-40B4-BE49-F238E27FC236}">
                  <a16:creationId xmlns:a16="http://schemas.microsoft.com/office/drawing/2014/main" id="{FD1066C3-A769-7BFF-99B5-B1ABDD90DB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59013" y="5878513"/>
              <a:ext cx="174625" cy="204787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/>
            </a:p>
          </p:txBody>
        </p:sp>
        <p:sp>
          <p:nvSpPr>
            <p:cNvPr id="35" name="Oval 5">
              <a:extLst>
                <a:ext uri="{FF2B5EF4-FFF2-40B4-BE49-F238E27FC236}">
                  <a16:creationId xmlns:a16="http://schemas.microsoft.com/office/drawing/2014/main" id="{07ED9A6B-79CF-71F6-F6A7-3DE87DEC53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08275" y="5878513"/>
              <a:ext cx="174625" cy="204787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/>
            </a:p>
          </p:txBody>
        </p:sp>
        <p:sp>
          <p:nvSpPr>
            <p:cNvPr id="36" name="Oval 6">
              <a:extLst>
                <a:ext uri="{FF2B5EF4-FFF2-40B4-BE49-F238E27FC236}">
                  <a16:creationId xmlns:a16="http://schemas.microsoft.com/office/drawing/2014/main" id="{0FFF13E7-C2B3-F45F-2FFD-1B2DE5FE4A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59125" y="5878513"/>
              <a:ext cx="174625" cy="204787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/>
            </a:p>
          </p:txBody>
        </p:sp>
        <p:sp>
          <p:nvSpPr>
            <p:cNvPr id="37" name="Oval 7">
              <a:extLst>
                <a:ext uri="{FF2B5EF4-FFF2-40B4-BE49-F238E27FC236}">
                  <a16:creationId xmlns:a16="http://schemas.microsoft.com/office/drawing/2014/main" id="{B300466E-C64C-86C9-218A-997D8ABFBD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8388" y="5878513"/>
              <a:ext cx="176212" cy="204787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/>
            </a:p>
          </p:txBody>
        </p:sp>
        <p:sp>
          <p:nvSpPr>
            <p:cNvPr id="38" name="Oval 8">
              <a:extLst>
                <a:ext uri="{FF2B5EF4-FFF2-40B4-BE49-F238E27FC236}">
                  <a16:creationId xmlns:a16="http://schemas.microsoft.com/office/drawing/2014/main" id="{465634F0-D9E1-3582-94F1-872D8760F7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51275" y="6581775"/>
              <a:ext cx="176213" cy="206375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/>
            </a:p>
          </p:txBody>
        </p:sp>
        <p:sp>
          <p:nvSpPr>
            <p:cNvPr id="39" name="Oval 9">
              <a:extLst>
                <a:ext uri="{FF2B5EF4-FFF2-40B4-BE49-F238E27FC236}">
                  <a16:creationId xmlns:a16="http://schemas.microsoft.com/office/drawing/2014/main" id="{83100905-26C8-B932-3E9F-5250364A8E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76613" y="6581775"/>
              <a:ext cx="174625" cy="206375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/>
            </a:p>
          </p:txBody>
        </p:sp>
        <p:sp>
          <p:nvSpPr>
            <p:cNvPr id="40" name="Oval 10">
              <a:extLst>
                <a:ext uri="{FF2B5EF4-FFF2-40B4-BE49-F238E27FC236}">
                  <a16:creationId xmlns:a16="http://schemas.microsoft.com/office/drawing/2014/main" id="{AB067662-FE4A-6D95-8C52-4A0CFA177E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00363" y="6581775"/>
              <a:ext cx="174625" cy="206375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/>
            </a:p>
          </p:txBody>
        </p:sp>
        <p:sp>
          <p:nvSpPr>
            <p:cNvPr id="41" name="Oval 11">
              <a:extLst>
                <a:ext uri="{FF2B5EF4-FFF2-40B4-BE49-F238E27FC236}">
                  <a16:creationId xmlns:a16="http://schemas.microsoft.com/office/drawing/2014/main" id="{64E99C2B-F692-0FD3-90DB-59449895A5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24113" y="6581775"/>
              <a:ext cx="176212" cy="206375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/>
            </a:p>
          </p:txBody>
        </p:sp>
        <p:sp>
          <p:nvSpPr>
            <p:cNvPr id="42" name="Oval 12">
              <a:extLst>
                <a:ext uri="{FF2B5EF4-FFF2-40B4-BE49-F238E27FC236}">
                  <a16:creationId xmlns:a16="http://schemas.microsoft.com/office/drawing/2014/main" id="{6B2D15CD-6F42-7554-717C-03B94C8513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47863" y="6581775"/>
              <a:ext cx="176212" cy="206375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753913718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51FFD01C-8E5C-EE17-A7C8-404FD2BD13B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Connectivity</a:t>
            </a:r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06F99BA2-6E1A-D049-7ADC-AF5C517E5ED7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" eaLnBrk="1" hangingPunct="1">
              <a:lnSpc>
                <a:spcPct val="170000"/>
              </a:lnSpc>
            </a:pPr>
            <a:r>
              <a:rPr lang="en-US" altLang="en-US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 Idea: In a Graph Reachability among </a:t>
            </a:r>
            <a:r>
              <a:rPr lang="en-US" altLang="en-US" sz="51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vertices</a:t>
            </a:r>
            <a:r>
              <a:rPr lang="en-US" altLang="en-US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 </a:t>
            </a:r>
            <a:r>
              <a:rPr lang="en-US" altLang="en-US" sz="51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traversing</a:t>
            </a:r>
            <a:r>
              <a:rPr lang="en-US" altLang="en-US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</a:t>
            </a:r>
            <a:r>
              <a:rPr lang="en-US" altLang="en-US" sz="51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edges</a:t>
            </a:r>
            <a:r>
              <a:rPr lang="en-US" altLang="en-US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 eaLnBrk="1" hangingPunct="1">
              <a:lnSpc>
                <a:spcPct val="170000"/>
              </a:lnSpc>
            </a:pPr>
            <a:r>
              <a:rPr lang="en-US" altLang="en-US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Application Example: </a:t>
            </a:r>
          </a:p>
          <a:p>
            <a:pPr lvl="1" algn="just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en-US" alt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 city to city road-network, if one city can be reached from another city. </a:t>
            </a:r>
          </a:p>
          <a:p>
            <a:pPr lvl="1" algn="just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en-US" alt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whether a message can be sent between two computers.</a:t>
            </a:r>
          </a:p>
          <a:p>
            <a:pPr lvl="1" algn="just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en-US" altLang="en-US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efficiently planning routes for mail delivery.</a:t>
            </a:r>
          </a:p>
          <a:p>
            <a:pPr marL="533400" lvl="1" indent="0" algn="just">
              <a:lnSpc>
                <a:spcPct val="170000"/>
              </a:lnSpc>
              <a:buNone/>
            </a:pPr>
            <a:endParaRPr lang="en-US" altLang="en-US" sz="4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endParaRPr lang="en-US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endParaRPr lang="en-US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7E5ADE-3295-113B-1346-DA42618DA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Connectivity</a:t>
            </a:r>
            <a:endParaRPr lang="en-US" dirty="0"/>
          </a:p>
        </p:txBody>
      </p:sp>
      <p:pic>
        <p:nvPicPr>
          <p:cNvPr id="1026" name="Picture 2" descr="Connected graph and Disconnected graph">
            <a:extLst>
              <a:ext uri="{FF2B5EF4-FFF2-40B4-BE49-F238E27FC236}">
                <a16:creationId xmlns:a16="http://schemas.microsoft.com/office/drawing/2014/main" id="{79FEE303-0A27-781D-9E13-67875FD8312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539081"/>
            <a:ext cx="9077325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851891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C7F45D-DE7F-BFB8-1C72-52A288E964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Walk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FA5529-1D38-5927-3CB3-9FEA40FA69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walk is a sequence of vertices and edges of a graph i.e. if we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traverse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graph then we get a walk. 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Edge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Vertices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both can be 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repeated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1,2,3,4,2,1,3 is a walk.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BA0A258A-D7CB-CB16-12BB-1D504F9761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852" y="2122714"/>
            <a:ext cx="4572000" cy="396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4381963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C7F45D-DE7F-BFB8-1C72-52A288E964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Walk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FA5529-1D38-5927-3CB3-9FEA40FA69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Open walk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A walk is said to be an open walk if the starting and ending vertices are 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</a:t>
            </a:r>
            <a:r>
              <a:rPr lang="ar-EG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Closed walk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 walk is said to be a closed walk if the starting and ending vertices are the 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same</a:t>
            </a:r>
            <a:r>
              <a:rPr lang="ar-EG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1,2,3,4,5,3 is an open walk. </a:t>
            </a:r>
          </a:p>
          <a:p>
            <a:pPr lvl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1,2,3,4,5,3,1 is a closed walk.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BA0A258A-D7CB-CB16-12BB-1D504F9761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4652" y="2895600"/>
            <a:ext cx="4572000" cy="396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711335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CC5333-37F1-541F-EF47-8552E461E7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86BD22-0C29-A6DF-716D-336406931D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Choose (open walk-closed walk-not a walk) </a:t>
            </a:r>
          </a:p>
          <a:p>
            <a:pPr marL="1022350" lvl="1" indent="-51435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A,B,E,A,B,D</a:t>
            </a:r>
          </a:p>
          <a:p>
            <a:pPr marL="1022350" lvl="1" indent="-51435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A,D,C,B,A</a:t>
            </a:r>
          </a:p>
          <a:p>
            <a:pPr marL="1022350" lvl="1" indent="-51435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A,B,C</a:t>
            </a:r>
          </a:p>
          <a:p>
            <a:pPr marL="565150" indent="-514350">
              <a:buFont typeface="+mj-lt"/>
              <a:buAutoNum type="arabicPeriod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</a:p>
          <a:p>
            <a:pPr marL="1022350" lvl="1" indent="-51435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not a walk</a:t>
            </a:r>
          </a:p>
          <a:p>
            <a:pPr marL="1022350" lvl="1" indent="-51435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Closed walk</a:t>
            </a:r>
          </a:p>
          <a:p>
            <a:pPr marL="1022350" lvl="1" indent="-51435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Open walk</a:t>
            </a:r>
          </a:p>
          <a:p>
            <a:pPr marL="5080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17C76FAF-4FAF-6C5B-645B-0F0812746A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738" y="1777783"/>
            <a:ext cx="4810125" cy="379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1098791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E692BE-A527-BD29-D069-63ED5D6B7B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Trails and circuits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666091-32DC-9462-0A99-8D23D1C903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Walk with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repeated edge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Closed trail (also called a 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circuit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305027046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2785E7-84F2-DF3E-B7DB-06268920B2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Simple Path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9DD1D2-69B5-1B51-687F-668F9A72FD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trail with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repeated vertex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Closed path (also called a 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Cycle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5474873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B6442C-327A-691E-A9C5-DDE963DD52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504B6A-E0CD-F9D4-7F90-86B07EEB5B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Choose (open trail-circuit-a walk) </a:t>
            </a:r>
          </a:p>
          <a:p>
            <a:pPr marL="990600" lvl="1" indent="-45720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1,3,6,8,3,1</a:t>
            </a:r>
          </a:p>
          <a:p>
            <a:pPr marL="990600" lvl="1" indent="-45720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1,3,8,6,3,2 </a:t>
            </a:r>
          </a:p>
          <a:p>
            <a:pPr marL="990600" lvl="1" indent="-45720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1,3,8,6,3,2,1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Walk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Open trail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Closed trail (circuit)</a:t>
            </a:r>
          </a:p>
        </p:txBody>
      </p:sp>
      <p:pic>
        <p:nvPicPr>
          <p:cNvPr id="5122" name="Picture 2" descr="Lightbox">
            <a:extLst>
              <a:ext uri="{FF2B5EF4-FFF2-40B4-BE49-F238E27FC236}">
                <a16:creationId xmlns:a16="http://schemas.microsoft.com/office/drawing/2014/main" id="{D399AFC2-7B72-7F88-1C00-A7D8F7D0FB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4884" y="636105"/>
            <a:ext cx="4597968" cy="5804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730439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 if a path, circuit simple or not </a:t>
            </a:r>
          </a:p>
          <a:p>
            <a:pPr lvl="1"/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</a:p>
          <a:p>
            <a:pPr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a simple path of length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4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lvl="1"/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not a path because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not connected to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a cycle of length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4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lvl="1"/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walk</a:t>
            </a:r>
            <a:r>
              <a:rPr lang="en-US" dirty="0"/>
              <a:t>. </a:t>
            </a:r>
          </a:p>
          <a:p>
            <a:pPr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4280" y="1124622"/>
            <a:ext cx="4898572" cy="341229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2236265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3F9C4-3B9A-8282-BC3F-3DD1934A6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Wal vs trail vs path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825250-95E1-F87D-21EC-C54BBD58E2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D8A5535C-9CB3-CC77-0A1A-04E094DE5E1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17225196"/>
              </p:ext>
            </p:extLst>
          </p:nvPr>
        </p:nvGraphicFramePr>
        <p:xfrm>
          <a:off x="6172201" y="1230086"/>
          <a:ext cx="5540652" cy="50972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FB0975F8-0FEF-9DAD-A60A-5450E11E23C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33052271"/>
              </p:ext>
            </p:extLst>
          </p:nvPr>
        </p:nvGraphicFramePr>
        <p:xfrm>
          <a:off x="1284337" y="1441368"/>
          <a:ext cx="4735463" cy="48332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9894072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5" grpId="0">
        <p:bldAsOne/>
      </p:bldGraphic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FF9B35-DE68-B701-13EE-9C05E2F825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Walk vs Trail vs Path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B81402A5-C0F2-598E-4DC4-CA327AD6D18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982" y="1123950"/>
            <a:ext cx="7044075" cy="4710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57560F8-DE32-731D-DD74-76E4649E8F06}"/>
              </a:ext>
            </a:extLst>
          </p:cNvPr>
          <p:cNvSpPr txBox="1"/>
          <p:nvPr/>
        </p:nvSpPr>
        <p:spPr>
          <a:xfrm>
            <a:off x="402771" y="6133974"/>
            <a:ext cx="1108165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https://drjsmaths.com/Forms/Networks%20&amp;%20Graph%20Theory/Networks%20-%20Walks,%20paths,%20cycles%20-%20TYS%201.html</a:t>
            </a:r>
          </a:p>
        </p:txBody>
      </p:sp>
    </p:spTree>
    <p:extLst>
      <p:ext uri="{BB962C8B-B14F-4D97-AF65-F5344CB8AC3E}">
        <p14:creationId xmlns:p14="http://schemas.microsoft.com/office/powerpoint/2010/main" val="2216217259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B037F8-1760-DE92-8CDF-3918D942D5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E564EA-684F-E34F-8EF6-3AA9FA60B3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33400" lvl="1" indent="0" eaLnBrk="1" hangingPunct="1">
              <a:lnSpc>
                <a:spcPct val="90000"/>
              </a:lnSpc>
              <a:buNone/>
            </a:pPr>
            <a:r>
              <a:rPr lang="en-US" altLang="zh-TW" sz="3200" i="1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Choose(</a:t>
            </a:r>
            <a:r>
              <a:rPr lang="en-US" altLang="zh-TW" sz="3200" i="1" dirty="0" err="1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path,cycle,walk</a:t>
            </a:r>
            <a:r>
              <a:rPr lang="en-US" altLang="zh-TW" sz="3200" i="1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)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zh-TW" sz="3200" i="1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a, d, c, b, e</a:t>
            </a:r>
            <a:endParaRPr lang="en-US" altLang="zh-TW" sz="3200" dirty="0">
              <a:latin typeface="Times New Roman" panose="02020603050405020304" pitchFamily="18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altLang="zh-TW" sz="3200" i="1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a, b, e, d, c, b, e, d</a:t>
            </a:r>
            <a:endParaRPr lang="en-US" altLang="zh-TW" sz="3200" dirty="0">
              <a:latin typeface="Times New Roman" panose="02020603050405020304" pitchFamily="18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altLang="zh-TW" sz="3200" i="1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  <a:sym typeface="Wingdings" panose="05000000000000000000" pitchFamily="2" charset="2"/>
              </a:rPr>
              <a:t>a, d, c, b, e, a</a:t>
            </a:r>
            <a:endParaRPr lang="en-US" altLang="zh-TW" sz="3200" dirty="0">
              <a:latin typeface="Times New Roman" panose="02020603050405020304" pitchFamily="18" charset="0"/>
              <a:ea typeface="新細明體" panose="02020500000000000000" pitchFamily="18" charset="-12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533400" lvl="1" indent="0" eaLnBrk="1" hangingPunct="1">
              <a:lnSpc>
                <a:spcPct val="90000"/>
              </a:lnSpc>
              <a:buNone/>
            </a:pPr>
            <a:endParaRPr lang="en-US" sz="3200" dirty="0">
              <a:latin typeface="Times New Roman" panose="02020603050405020304" pitchFamily="18" charset="0"/>
              <a:ea typeface="新細明體" panose="02020500000000000000" pitchFamily="18" charset="-12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90000"/>
              </a:lnSpc>
            </a:pPr>
            <a:endParaRPr lang="en-US" sz="3200" dirty="0">
              <a:latin typeface="Times New Roman" panose="02020603050405020304" pitchFamily="18" charset="0"/>
              <a:ea typeface="新細明體" panose="02020500000000000000" pitchFamily="18" charset="-12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sz="3200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  <a:sym typeface="Wingdings" panose="05000000000000000000" pitchFamily="2" charset="2"/>
              </a:rPr>
              <a:t>Solution</a:t>
            </a:r>
          </a:p>
          <a:p>
            <a:pPr lvl="2"/>
            <a:r>
              <a:rPr lang="en-US" altLang="zh-TW" sz="2800" i="1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a, d, c, b, e</a:t>
            </a:r>
            <a:r>
              <a:rPr lang="en-US" altLang="zh-TW" sz="2800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) is a path</a:t>
            </a:r>
          </a:p>
          <a:p>
            <a:pPr lvl="2"/>
            <a:r>
              <a:rPr lang="en-US" altLang="zh-TW" sz="2800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(</a:t>
            </a:r>
            <a:r>
              <a:rPr lang="en-US" altLang="zh-TW" sz="2800" i="1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a, b, e, d, c, b, e, d</a:t>
            </a:r>
            <a:r>
              <a:rPr lang="en-US" altLang="zh-TW" sz="2800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) is not a path; it is a walk.</a:t>
            </a:r>
          </a:p>
          <a:p>
            <a:pPr lvl="2"/>
            <a:r>
              <a:rPr lang="en-US" altLang="zh-TW" sz="2800" i="1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  <a:sym typeface="Wingdings" panose="05000000000000000000" pitchFamily="2" charset="2"/>
              </a:rPr>
              <a:t>a, d, c, b, e, a</a:t>
            </a:r>
            <a:r>
              <a:rPr lang="en-US" altLang="zh-TW" sz="2800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  <a:sym typeface="Wingdings" panose="05000000000000000000" pitchFamily="2" charset="2"/>
              </a:rPr>
              <a:t>) is a cycle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90000"/>
              </a:lnSpc>
            </a:pPr>
            <a:endParaRPr lang="en-US" dirty="0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9B19C9FE-078D-40C5-4171-6E0841C14366}"/>
              </a:ext>
            </a:extLst>
          </p:cNvPr>
          <p:cNvGrpSpPr/>
          <p:nvPr/>
        </p:nvGrpSpPr>
        <p:grpSpPr>
          <a:xfrm>
            <a:off x="6096000" y="1768258"/>
            <a:ext cx="3740150" cy="1905000"/>
            <a:chOff x="3206750" y="5372100"/>
            <a:chExt cx="3740150" cy="1905000"/>
          </a:xfrm>
        </p:grpSpPr>
        <p:sp>
          <p:nvSpPr>
            <p:cNvPr id="4" name="Line 9">
              <a:extLst>
                <a:ext uri="{FF2B5EF4-FFF2-40B4-BE49-F238E27FC236}">
                  <a16:creationId xmlns:a16="http://schemas.microsoft.com/office/drawing/2014/main" id="{D7488D0A-AB4B-9393-710E-C1731007760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862388" y="5934075"/>
              <a:ext cx="26987" cy="7620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" name="Line 10">
              <a:extLst>
                <a:ext uri="{FF2B5EF4-FFF2-40B4-BE49-F238E27FC236}">
                  <a16:creationId xmlns:a16="http://schemas.microsoft.com/office/drawing/2014/main" id="{55FEEB1D-0EDD-59E9-BE2C-69F1416AF08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943350" y="6799263"/>
              <a:ext cx="958850" cy="142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Line 11">
              <a:extLst>
                <a:ext uri="{FF2B5EF4-FFF2-40B4-BE49-F238E27FC236}">
                  <a16:creationId xmlns:a16="http://schemas.microsoft.com/office/drawing/2014/main" id="{CA2A9327-2633-36F9-0E57-F3ACF693440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091113" y="6343650"/>
              <a:ext cx="1025525" cy="4413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Line 12">
              <a:extLst>
                <a:ext uri="{FF2B5EF4-FFF2-40B4-BE49-F238E27FC236}">
                  <a16:creationId xmlns:a16="http://schemas.microsoft.com/office/drawing/2014/main" id="{E985E01D-98DB-01C7-711D-CE86F59C95C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37138" y="5830888"/>
              <a:ext cx="1106487" cy="41116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Line 13">
              <a:extLst>
                <a:ext uri="{FF2B5EF4-FFF2-40B4-BE49-F238E27FC236}">
                  <a16:creationId xmlns:a16="http://schemas.microsoft.com/office/drawing/2014/main" id="{6FB698BE-EC6C-1DD5-04C1-1A947C84404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024313" y="5830888"/>
              <a:ext cx="890587" cy="142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Line 14">
              <a:extLst>
                <a:ext uri="{FF2B5EF4-FFF2-40B4-BE49-F238E27FC236}">
                  <a16:creationId xmlns:a16="http://schemas.microsoft.com/office/drawing/2014/main" id="{9D954649-31F4-32E7-1395-C161077C89C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943350" y="5903913"/>
              <a:ext cx="998538" cy="8651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Line 15">
              <a:extLst>
                <a:ext uri="{FF2B5EF4-FFF2-40B4-BE49-F238E27FC236}">
                  <a16:creationId xmlns:a16="http://schemas.microsoft.com/office/drawing/2014/main" id="{F7B3C0A8-5108-BCEF-31A1-08504361999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56050" y="5918200"/>
              <a:ext cx="1012825" cy="77787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Text Box 16">
              <a:extLst>
                <a:ext uri="{FF2B5EF4-FFF2-40B4-BE49-F238E27FC236}">
                  <a16:creationId xmlns:a16="http://schemas.microsoft.com/office/drawing/2014/main" id="{3C52B3F5-62E7-66FD-C0D7-FD2F3C1D7BF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89300" y="5372100"/>
              <a:ext cx="512763" cy="466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0813" tIns="50406" rIns="100813" bIns="50406">
              <a:spAutoFit/>
            </a:bodyPr>
            <a:lstStyle>
              <a:lvl1pPr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defTabSz="1008063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defTabSz="1008063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defTabSz="1008063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defTabSz="1008063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TW" sz="2400"/>
                <a:t>a</a:t>
              </a:r>
            </a:p>
          </p:txBody>
        </p:sp>
        <p:sp>
          <p:nvSpPr>
            <p:cNvPr id="12" name="Text Box 17">
              <a:extLst>
                <a:ext uri="{FF2B5EF4-FFF2-40B4-BE49-F238E27FC236}">
                  <a16:creationId xmlns:a16="http://schemas.microsoft.com/office/drawing/2014/main" id="{AEB9F8C0-9134-D812-9829-19B89DE331B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16525" y="5402263"/>
              <a:ext cx="512763" cy="466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0813" tIns="50406" rIns="100813" bIns="50406">
              <a:spAutoFit/>
            </a:bodyPr>
            <a:lstStyle>
              <a:lvl1pPr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defTabSz="1008063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defTabSz="1008063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defTabSz="1008063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defTabSz="1008063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TW" sz="2400"/>
                <a:t>b</a:t>
              </a:r>
            </a:p>
          </p:txBody>
        </p:sp>
        <p:sp>
          <p:nvSpPr>
            <p:cNvPr id="13" name="Text Box 18">
              <a:extLst>
                <a:ext uri="{FF2B5EF4-FFF2-40B4-BE49-F238E27FC236}">
                  <a16:creationId xmlns:a16="http://schemas.microsoft.com/office/drawing/2014/main" id="{73103E6F-9D2D-ADB4-BB94-511BD5CF13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34138" y="6080125"/>
              <a:ext cx="512762" cy="466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0813" tIns="50406" rIns="100813" bIns="50406">
              <a:spAutoFit/>
            </a:bodyPr>
            <a:lstStyle>
              <a:lvl1pPr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defTabSz="1008063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defTabSz="1008063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defTabSz="1008063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defTabSz="1008063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TW" sz="2400"/>
                <a:t>c</a:t>
              </a:r>
            </a:p>
          </p:txBody>
        </p:sp>
        <p:sp>
          <p:nvSpPr>
            <p:cNvPr id="14" name="Text Box 19">
              <a:extLst>
                <a:ext uri="{FF2B5EF4-FFF2-40B4-BE49-F238E27FC236}">
                  <a16:creationId xmlns:a16="http://schemas.microsoft.com/office/drawing/2014/main" id="{BC127189-6B06-032E-9579-3C34E8B961C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24450" y="6810375"/>
              <a:ext cx="512763" cy="466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0813" tIns="50406" rIns="100813" bIns="50406">
              <a:spAutoFit/>
            </a:bodyPr>
            <a:lstStyle>
              <a:lvl1pPr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defTabSz="1008063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defTabSz="1008063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defTabSz="1008063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defTabSz="1008063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TW" sz="2400"/>
                <a:t>d</a:t>
              </a:r>
            </a:p>
          </p:txBody>
        </p:sp>
        <p:sp>
          <p:nvSpPr>
            <p:cNvPr id="15" name="Text Box 20">
              <a:extLst>
                <a:ext uri="{FF2B5EF4-FFF2-40B4-BE49-F238E27FC236}">
                  <a16:creationId xmlns:a16="http://schemas.microsoft.com/office/drawing/2014/main" id="{D7E7B843-6721-7F2C-5B5E-30914FFEBE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06750" y="6727825"/>
              <a:ext cx="512763" cy="466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0813" tIns="50406" rIns="100813" bIns="50406">
              <a:spAutoFit/>
            </a:bodyPr>
            <a:lstStyle>
              <a:lvl1pPr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defTabSz="1008063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defTabSz="1008063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defTabSz="1008063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defTabSz="1008063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defTabSz="1008063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TW" sz="2400"/>
                <a:t>e</a:t>
              </a:r>
            </a:p>
          </p:txBody>
        </p:sp>
        <p:sp>
          <p:nvSpPr>
            <p:cNvPr id="16" name="Oval 4">
              <a:extLst>
                <a:ext uri="{FF2B5EF4-FFF2-40B4-BE49-F238E27FC236}">
                  <a16:creationId xmlns:a16="http://schemas.microsoft.com/office/drawing/2014/main" id="{BD2B050E-6D21-E0B1-8C47-379AE9696F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36975" y="5622925"/>
              <a:ext cx="331788" cy="31115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/>
            </a:p>
          </p:txBody>
        </p:sp>
        <p:sp>
          <p:nvSpPr>
            <p:cNvPr id="17" name="Oval 22">
              <a:extLst>
                <a:ext uri="{FF2B5EF4-FFF2-40B4-BE49-F238E27FC236}">
                  <a16:creationId xmlns:a16="http://schemas.microsoft.com/office/drawing/2014/main" id="{29314700-F497-D3BD-4E43-2E16193067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22825" y="5680075"/>
              <a:ext cx="331788" cy="31115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/>
            </a:p>
          </p:txBody>
        </p:sp>
        <p:sp>
          <p:nvSpPr>
            <p:cNvPr id="18" name="Oval 23">
              <a:extLst>
                <a:ext uri="{FF2B5EF4-FFF2-40B4-BE49-F238E27FC236}">
                  <a16:creationId xmlns:a16="http://schemas.microsoft.com/office/drawing/2014/main" id="{58DE18EC-20D2-B392-527A-6AA72D16C7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08400" y="6623050"/>
              <a:ext cx="331788" cy="31115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/>
            </a:p>
          </p:txBody>
        </p:sp>
        <p:sp>
          <p:nvSpPr>
            <p:cNvPr id="19" name="Oval 24">
              <a:extLst>
                <a:ext uri="{FF2B5EF4-FFF2-40B4-BE49-F238E27FC236}">
                  <a16:creationId xmlns:a16="http://schemas.microsoft.com/office/drawing/2014/main" id="{F6CB791B-0737-BE82-B3D1-DB0EB6433F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41875" y="6623050"/>
              <a:ext cx="331788" cy="31115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/>
            </a:p>
          </p:txBody>
        </p:sp>
        <p:sp>
          <p:nvSpPr>
            <p:cNvPr id="20" name="Oval 25">
              <a:extLst>
                <a:ext uri="{FF2B5EF4-FFF2-40B4-BE49-F238E27FC236}">
                  <a16:creationId xmlns:a16="http://schemas.microsoft.com/office/drawing/2014/main" id="{DC30F01B-7D2C-F507-4ACC-A96199B3BD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42025" y="6146800"/>
              <a:ext cx="331788" cy="31115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9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5859867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Euler Paths and Circuits (</a:t>
            </a:r>
            <a:r>
              <a:rPr lang="en-US" i="1" dirty="0"/>
              <a:t>continued</a:t>
            </a:r>
            <a:r>
              <a:rPr lang="en-US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>
              <a:lnSpc>
                <a:spcPct val="15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An </a:t>
            </a:r>
            <a:r>
              <a:rPr lang="en-US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Euler circuit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 graph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a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simple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circuit containing every edge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0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Euler path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a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simple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path 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containing every edge of </a:t>
            </a:r>
            <a:r>
              <a:rPr lang="en-US" b="1" i="1" dirty="0">
                <a:solidFill>
                  <a:schemeClr val="accent6">
                    <a:lumMod val="50000"/>
                  </a:schemeClr>
                </a:solidFill>
              </a:rPr>
              <a:t>G</a:t>
            </a:r>
            <a:r>
              <a:rPr lang="en-US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483871135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Euler Paths and Circuits (</a:t>
            </a:r>
            <a:r>
              <a:rPr lang="en-US" i="1" dirty="0"/>
              <a:t>continued</a:t>
            </a:r>
            <a:r>
              <a:rPr lang="en-US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Which of the undirected graphs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baseline="-25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baseline="-25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baseline="-25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has a Euler circuit? </a:t>
            </a:r>
            <a:endParaRPr lang="en-US" dirty="0"/>
          </a:p>
          <a:p>
            <a:pPr indent="0">
              <a:buNone/>
            </a:pPr>
            <a:r>
              <a:rPr lang="en-US" dirty="0"/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2725" y="2447434"/>
            <a:ext cx="7282257" cy="2712393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2875E1F4-5B55-1B41-7788-27A49150896C}"/>
              </a:ext>
            </a:extLst>
          </p:cNvPr>
          <p:cNvSpPr txBox="1"/>
          <p:nvPr/>
        </p:nvSpPr>
        <p:spPr>
          <a:xfrm>
            <a:off x="1349828" y="5671457"/>
            <a:ext cx="54972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5">
                    <a:lumMod val="75000"/>
                  </a:schemeClr>
                </a:solidFill>
              </a:rPr>
              <a:t>The graph </a:t>
            </a:r>
            <a:r>
              <a:rPr lang="en-US" sz="2800" b="1" i="1" dirty="0">
                <a:solidFill>
                  <a:schemeClr val="accent5">
                    <a:lumMod val="75000"/>
                  </a:schemeClr>
                </a:solidFill>
              </a:rPr>
              <a:t>G</a:t>
            </a:r>
            <a:r>
              <a:rPr lang="en-US" sz="2800" b="1" baseline="-25000" dirty="0">
                <a:solidFill>
                  <a:schemeClr val="accent5">
                    <a:lumMod val="75000"/>
                  </a:schemeClr>
                </a:solidFill>
                <a:latin typeface="Cambria Math" pitchFamily="18" charset="0"/>
                <a:ea typeface="Cambria Math" pitchFamily="18" charset="0"/>
              </a:rPr>
              <a:t>1 </a:t>
            </a:r>
            <a:r>
              <a:rPr lang="pt-BR" sz="2800" b="1" baseline="-25000" dirty="0">
                <a:solidFill>
                  <a:schemeClr val="accent5">
                    <a:lumMod val="75000"/>
                  </a:schemeClr>
                </a:solidFill>
                <a:latin typeface="Cambria Math" pitchFamily="18" charset="0"/>
                <a:ea typeface="Cambria Math" pitchFamily="18" charset="0"/>
              </a:rPr>
              <a:t>(e.g., a, e, c, d, e, b, a)</a:t>
            </a:r>
            <a:endParaRPr lang="en-US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5354956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Euler Paths and Circuits (</a:t>
            </a:r>
            <a:r>
              <a:rPr lang="en-US" i="1" dirty="0"/>
              <a:t>continued</a:t>
            </a:r>
            <a:r>
              <a:rPr lang="en-US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Which of the undirected graphs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baseline="-25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baseline="-25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baseline="-25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has a Euler path? </a:t>
            </a:r>
            <a:endParaRPr lang="en-US" dirty="0"/>
          </a:p>
          <a:p>
            <a:pPr indent="0">
              <a:buNone/>
            </a:pPr>
            <a:r>
              <a:rPr lang="en-US" dirty="0"/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2725" y="2447434"/>
            <a:ext cx="7282257" cy="2712393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2875E1F4-5B55-1B41-7788-27A49150896C}"/>
              </a:ext>
            </a:extLst>
          </p:cNvPr>
          <p:cNvSpPr txBox="1"/>
          <p:nvPr/>
        </p:nvSpPr>
        <p:spPr>
          <a:xfrm>
            <a:off x="1349828" y="5671457"/>
            <a:ext cx="54972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5">
                    <a:lumMod val="75000"/>
                  </a:schemeClr>
                </a:solidFill>
              </a:rPr>
              <a:t>The graph </a:t>
            </a:r>
            <a:r>
              <a:rPr lang="en-US" sz="2800" b="1" i="1" dirty="0">
                <a:solidFill>
                  <a:schemeClr val="accent5">
                    <a:lumMod val="75000"/>
                  </a:schemeClr>
                </a:solidFill>
              </a:rPr>
              <a:t>G</a:t>
            </a:r>
            <a:r>
              <a:rPr lang="en-US" sz="2800" b="1" baseline="-25000" dirty="0">
                <a:solidFill>
                  <a:schemeClr val="accent5">
                    <a:lumMod val="75000"/>
                  </a:schemeClr>
                </a:solidFill>
                <a:latin typeface="Cambria Math" pitchFamily="18" charset="0"/>
                <a:ea typeface="Cambria Math" pitchFamily="18" charset="0"/>
              </a:rPr>
              <a:t>3 </a:t>
            </a:r>
            <a:r>
              <a:rPr lang="pt-BR" sz="2800" b="1" baseline="-25000" dirty="0">
                <a:solidFill>
                  <a:schemeClr val="accent5">
                    <a:lumMod val="75000"/>
                  </a:schemeClr>
                </a:solidFill>
                <a:latin typeface="Cambria Math" pitchFamily="18" charset="0"/>
                <a:ea typeface="Cambria Math" pitchFamily="18" charset="0"/>
              </a:rPr>
              <a:t>(e.g., a, c, d, e, b, d, a, b), </a:t>
            </a:r>
            <a:endParaRPr lang="en-US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095196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Euler Paths and Circuits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town of K</a:t>
            </a:r>
            <a:r>
              <a:rPr lang="az-Cyrl-AZ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ӧ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nigsberg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Prussia (now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Kalingrad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Russia) was divided into four sections by the branches of the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Pregel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river. In the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18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 century seven bridges connected these regions.</a:t>
            </a:r>
          </a:p>
          <a:p>
            <a:pPr>
              <a:lnSpc>
                <a:spcPct val="12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wondered whether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whether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it was possible to follow a path that crosses each bridge exactly once and returns to the starting point.</a:t>
            </a:r>
          </a:p>
          <a:p>
            <a:pPr>
              <a:lnSpc>
                <a:spcPct val="12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Swiss mathematician Leonard Euler proved that no such path exists.   This result is often considered to be the first theorem ever proved in graph theory.</a:t>
            </a:r>
          </a:p>
          <a:p>
            <a:pPr>
              <a:lnSpc>
                <a:spcPct val="12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  </a:t>
            </a:r>
          </a:p>
          <a:p>
            <a:pPr marL="0" indent="0">
              <a:buNone/>
            </a:pPr>
            <a:r>
              <a:rPr lang="en-US" dirty="0"/>
              <a:t>  </a:t>
            </a:r>
          </a:p>
          <a:p>
            <a:pPr marL="0" indent="0">
              <a:buNone/>
            </a:pP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 </a:t>
            </a:r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200" y="4191000"/>
            <a:ext cx="3768090" cy="168630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0260" y="4748784"/>
            <a:ext cx="834390" cy="143332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362200" y="5997441"/>
            <a:ext cx="34899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The </a:t>
            </a:r>
            <a:r>
              <a:rPr lang="en-US" b="1" dirty="0">
                <a:latin typeface="Cambria Math" pitchFamily="18" charset="0"/>
                <a:ea typeface="Cambria Math" pitchFamily="18" charset="0"/>
              </a:rPr>
              <a:t>7</a:t>
            </a:r>
            <a:r>
              <a:rPr lang="en-US" b="1" dirty="0"/>
              <a:t> Bridges of K</a:t>
            </a:r>
            <a:r>
              <a:rPr lang="az-Cyrl-AZ" b="1" dirty="0">
                <a:latin typeface="Cambria Math"/>
                <a:ea typeface="Cambria Math"/>
              </a:rPr>
              <a:t>ӧ</a:t>
            </a:r>
            <a:r>
              <a:rPr lang="en-US" b="1" dirty="0" err="1"/>
              <a:t>nigsberg</a:t>
            </a:r>
            <a:r>
              <a:rPr lang="en-US" dirty="0"/>
              <a:t> 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237475" y="4927560"/>
            <a:ext cx="191706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/>
              <a:t>Multigraph</a:t>
            </a:r>
            <a:r>
              <a:rPr lang="en-US" b="1" dirty="0"/>
              <a:t> Model of the Bridges of K</a:t>
            </a:r>
            <a:r>
              <a:rPr lang="az-Cyrl-AZ" b="1" dirty="0">
                <a:latin typeface="Cambria Math"/>
                <a:ea typeface="Cambria Math"/>
              </a:rPr>
              <a:t>ӧ</a:t>
            </a:r>
            <a:r>
              <a:rPr lang="en-US" b="1" dirty="0" err="1"/>
              <a:t>nigsberg</a:t>
            </a:r>
            <a:r>
              <a:rPr lang="en-US" b="1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786188589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9AC6A881-DAA1-BC22-A707-5179459EF8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Planar Graphs</a:t>
            </a: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5C93506F-3AC1-9D13-F588-EC2CEEDA8BD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79148" y="1124622"/>
            <a:ext cx="11233704" cy="5199977"/>
          </a:xfrm>
        </p:spPr>
        <p:txBody>
          <a:bodyPr>
            <a:normAutofit/>
          </a:bodyPr>
          <a:lstStyle/>
          <a:p>
            <a:pPr marL="609600" indent="-609600" algn="just">
              <a:lnSpc>
                <a:spcPct val="150000"/>
              </a:lnSpc>
            </a:pPr>
            <a:r>
              <a:rPr kumimoji="1" lang="en-US" altLang="zh-TW" sz="2400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A </a:t>
            </a:r>
            <a:r>
              <a:rPr kumimoji="1" lang="en-US" altLang="zh-TW" sz="2400" b="1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graph</a:t>
            </a:r>
            <a:r>
              <a:rPr kumimoji="1" lang="en-US" altLang="zh-TW" sz="2400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 (or </a:t>
            </a:r>
            <a:r>
              <a:rPr kumimoji="1" lang="en-US" altLang="zh-TW" sz="2400" b="1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multigraph</a:t>
            </a:r>
            <a:r>
              <a:rPr kumimoji="1" lang="en-US" altLang="zh-TW" sz="2400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) </a:t>
            </a:r>
            <a:r>
              <a:rPr kumimoji="1" lang="en-US" altLang="zh-TW" sz="2400" i="1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G</a:t>
            </a:r>
            <a:r>
              <a:rPr kumimoji="1" lang="en-US" altLang="zh-TW" sz="2400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 is called </a:t>
            </a:r>
            <a:r>
              <a:rPr kumimoji="1" lang="en-US" altLang="zh-TW" sz="2400" i="1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planar</a:t>
            </a:r>
            <a:r>
              <a:rPr kumimoji="1" lang="en-US" altLang="zh-TW" sz="2400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 if </a:t>
            </a:r>
            <a:r>
              <a:rPr kumimoji="1" lang="en-US" altLang="zh-TW" sz="2400" i="1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G</a:t>
            </a:r>
            <a:r>
              <a:rPr kumimoji="1" lang="en-US" altLang="zh-TW" sz="2400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 can be drawn in the plane with its edges intersecting only at vertices of </a:t>
            </a:r>
            <a:r>
              <a:rPr kumimoji="1" lang="en-US" altLang="zh-TW" sz="2400" i="1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G, </a:t>
            </a:r>
            <a:r>
              <a:rPr kumimoji="1" lang="en-US" altLang="zh-TW" sz="2400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such a drawing of </a:t>
            </a:r>
            <a:r>
              <a:rPr kumimoji="1" lang="en-US" altLang="zh-TW" sz="2400" i="1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G</a:t>
            </a:r>
            <a:r>
              <a:rPr kumimoji="1" lang="en-US" altLang="zh-TW" sz="2400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 is called an </a:t>
            </a:r>
            <a:r>
              <a:rPr kumimoji="1" lang="en-US" altLang="zh-TW" sz="2400" i="1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embedding</a:t>
            </a:r>
            <a:r>
              <a:rPr kumimoji="1" lang="en-US" altLang="zh-TW" sz="2400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 of </a:t>
            </a:r>
            <a:r>
              <a:rPr kumimoji="1" lang="en-US" altLang="zh-TW" sz="2400" i="1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G</a:t>
            </a:r>
            <a:r>
              <a:rPr kumimoji="1" lang="en-US" altLang="zh-TW" sz="2400" dirty="0"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rPr>
              <a:t> in the plane.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609600" indent="-609600">
              <a:lnSpc>
                <a:spcPct val="150000"/>
              </a:lnSpc>
              <a:buNone/>
            </a:pPr>
            <a:r>
              <a:rPr lang="en-US" altLang="en-US" sz="2400" dirty="0">
                <a:solidFill>
                  <a:srgbClr val="237AC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Application Example: VLSI design (overlapping edges requires extra layers), Circuit design (cannot overlap wires on board)</a:t>
            </a:r>
          </a:p>
          <a:p>
            <a:pPr marL="609600" indent="-609600">
              <a:lnSpc>
                <a:spcPct val="80000"/>
              </a:lnSpc>
              <a:buNone/>
            </a:pPr>
            <a:r>
              <a:rPr lang="en-US" altLang="en-US" sz="2400" dirty="0">
                <a:solidFill>
                  <a:srgbClr val="237AC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marL="609600" indent="-609600">
              <a:lnSpc>
                <a:spcPct val="80000"/>
              </a:lnSpc>
              <a:buNone/>
            </a:pPr>
            <a:r>
              <a:rPr lang="en-US" altLang="en-US" sz="2400" dirty="0">
                <a:solidFill>
                  <a:srgbClr val="237AC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n-US" altLang="en-US" sz="1600" dirty="0">
              <a:solidFill>
                <a:srgbClr val="237AC1"/>
              </a:solidFill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D28A962-C11C-29AD-83C7-0BA0A1EC08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9093" y="3735496"/>
            <a:ext cx="4928507" cy="2526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:a16="http://schemas.microsoft.com/office/drawing/2014/main" id="{56C94449-0035-7632-3EEC-998A5CA617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Planar Graphs</a:t>
            </a:r>
          </a:p>
        </p:txBody>
      </p:sp>
      <p:sp>
        <p:nvSpPr>
          <p:cNvPr id="67587" name="Rectangle 3">
            <a:extLst>
              <a:ext uri="{FF2B5EF4-FFF2-40B4-BE49-F238E27FC236}">
                <a16:creationId xmlns:a16="http://schemas.microsoft.com/office/drawing/2014/main" id="{C13DE5DA-854B-FDB3-C63B-0ABF6E2C8DCC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z="2000">
                <a:solidFill>
                  <a:srgbClr val="237AC1"/>
                </a:solidFill>
              </a:rPr>
              <a:t>Representation examples: K</a:t>
            </a:r>
            <a:r>
              <a:rPr lang="en-US" altLang="en-US" sz="2000" baseline="-25000">
                <a:solidFill>
                  <a:srgbClr val="237AC1"/>
                </a:solidFill>
              </a:rPr>
              <a:t>3,3</a:t>
            </a:r>
            <a:r>
              <a:rPr lang="en-US" altLang="en-US" sz="2000">
                <a:solidFill>
                  <a:srgbClr val="237AC1"/>
                </a:solidFill>
              </a:rPr>
              <a:t> is Nonplanar</a:t>
            </a:r>
            <a:endParaRPr lang="en-US" altLang="en-US" sz="2000" baseline="-25000">
              <a:solidFill>
                <a:srgbClr val="237AC1"/>
              </a:solidFill>
            </a:endParaRPr>
          </a:p>
        </p:txBody>
      </p:sp>
      <p:sp>
        <p:nvSpPr>
          <p:cNvPr id="67588" name="Oval 4">
            <a:extLst>
              <a:ext uri="{FF2B5EF4-FFF2-40B4-BE49-F238E27FC236}">
                <a16:creationId xmlns:a16="http://schemas.microsoft.com/office/drawing/2014/main" id="{3B0B0DFC-10EB-56F7-4037-8BB0742376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5000" y="3352800"/>
            <a:ext cx="152400" cy="152400"/>
          </a:xfrm>
          <a:prstGeom prst="ellipse">
            <a:avLst/>
          </a:prstGeom>
          <a:solidFill>
            <a:schemeClr val="folHlink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67589" name="Oval 5">
            <a:extLst>
              <a:ext uri="{FF2B5EF4-FFF2-40B4-BE49-F238E27FC236}">
                <a16:creationId xmlns:a16="http://schemas.microsoft.com/office/drawing/2014/main" id="{E1F5AD04-D0DB-00D0-303D-21BE460268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39200" y="3352800"/>
            <a:ext cx="152400" cy="152400"/>
          </a:xfrm>
          <a:prstGeom prst="ellipse">
            <a:avLst/>
          </a:prstGeom>
          <a:solidFill>
            <a:schemeClr val="folHlink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67590" name="Oval 6">
            <a:extLst>
              <a:ext uri="{FF2B5EF4-FFF2-40B4-BE49-F238E27FC236}">
                <a16:creationId xmlns:a16="http://schemas.microsoft.com/office/drawing/2014/main" id="{14296AAD-15ED-A3F9-40C3-220765255F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0" y="3352800"/>
            <a:ext cx="152400" cy="152400"/>
          </a:xfrm>
          <a:prstGeom prst="ellipse">
            <a:avLst/>
          </a:prstGeom>
          <a:solidFill>
            <a:schemeClr val="folHlink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67591" name="Oval 7">
            <a:extLst>
              <a:ext uri="{FF2B5EF4-FFF2-40B4-BE49-F238E27FC236}">
                <a16:creationId xmlns:a16="http://schemas.microsoft.com/office/drawing/2014/main" id="{C0672D1D-07A2-228D-76AC-1872685317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5000" y="4419600"/>
            <a:ext cx="152400" cy="152400"/>
          </a:xfrm>
          <a:prstGeom prst="ellipse">
            <a:avLst/>
          </a:prstGeom>
          <a:solidFill>
            <a:schemeClr val="folHlink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67592" name="Oval 8">
            <a:extLst>
              <a:ext uri="{FF2B5EF4-FFF2-40B4-BE49-F238E27FC236}">
                <a16:creationId xmlns:a16="http://schemas.microsoft.com/office/drawing/2014/main" id="{72E20019-A0C7-6F56-7651-3C37BF3072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2400" y="3352800"/>
            <a:ext cx="152400" cy="152400"/>
          </a:xfrm>
          <a:prstGeom prst="ellipse">
            <a:avLst/>
          </a:prstGeom>
          <a:solidFill>
            <a:schemeClr val="folHlink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67593" name="Oval 9">
            <a:extLst>
              <a:ext uri="{FF2B5EF4-FFF2-40B4-BE49-F238E27FC236}">
                <a16:creationId xmlns:a16="http://schemas.microsoft.com/office/drawing/2014/main" id="{4052593E-BBC8-940E-B596-7788FC36AE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0" y="4419600"/>
            <a:ext cx="152400" cy="152400"/>
          </a:xfrm>
          <a:prstGeom prst="ellipse">
            <a:avLst/>
          </a:prstGeom>
          <a:solidFill>
            <a:schemeClr val="folHlink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67594" name="Oval 10">
            <a:extLst>
              <a:ext uri="{FF2B5EF4-FFF2-40B4-BE49-F238E27FC236}">
                <a16:creationId xmlns:a16="http://schemas.microsoft.com/office/drawing/2014/main" id="{AB7D5427-3573-C494-999E-CCEC8953BB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5400" y="4419600"/>
            <a:ext cx="152400" cy="152400"/>
          </a:xfrm>
          <a:prstGeom prst="ellipse">
            <a:avLst/>
          </a:prstGeom>
          <a:solidFill>
            <a:schemeClr val="folHlink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67595" name="Oval 11">
            <a:extLst>
              <a:ext uri="{FF2B5EF4-FFF2-40B4-BE49-F238E27FC236}">
                <a16:creationId xmlns:a16="http://schemas.microsoft.com/office/drawing/2014/main" id="{9FEE0480-4E5E-4F7A-D340-A5BBB8C1B1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2400" y="4419600"/>
            <a:ext cx="152400" cy="152400"/>
          </a:xfrm>
          <a:prstGeom prst="ellipse">
            <a:avLst/>
          </a:prstGeom>
          <a:solidFill>
            <a:schemeClr val="folHlink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67596" name="Oval 24">
            <a:extLst>
              <a:ext uri="{FF2B5EF4-FFF2-40B4-BE49-F238E27FC236}">
                <a16:creationId xmlns:a16="http://schemas.microsoft.com/office/drawing/2014/main" id="{216E067F-37D0-8582-28C6-1EB4F08F35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4495800"/>
            <a:ext cx="152400" cy="152400"/>
          </a:xfrm>
          <a:prstGeom prst="ellipse">
            <a:avLst/>
          </a:prstGeom>
          <a:solidFill>
            <a:schemeClr val="folHlink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67597" name="Oval 26">
            <a:extLst>
              <a:ext uri="{FF2B5EF4-FFF2-40B4-BE49-F238E27FC236}">
                <a16:creationId xmlns:a16="http://schemas.microsoft.com/office/drawing/2014/main" id="{6F425A89-952F-0CEC-2E4F-BDCFDB31C4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8600" y="3429000"/>
            <a:ext cx="152400" cy="152400"/>
          </a:xfrm>
          <a:prstGeom prst="ellipse">
            <a:avLst/>
          </a:prstGeom>
          <a:solidFill>
            <a:schemeClr val="folHlink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67598" name="Oval 27">
            <a:extLst>
              <a:ext uri="{FF2B5EF4-FFF2-40B4-BE49-F238E27FC236}">
                <a16:creationId xmlns:a16="http://schemas.microsoft.com/office/drawing/2014/main" id="{A3E87439-D019-E99B-9841-9B6D073BAA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3429000"/>
            <a:ext cx="152400" cy="152400"/>
          </a:xfrm>
          <a:prstGeom prst="ellipse">
            <a:avLst/>
          </a:prstGeom>
          <a:solidFill>
            <a:schemeClr val="folHlink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67599" name="Oval 28">
            <a:extLst>
              <a:ext uri="{FF2B5EF4-FFF2-40B4-BE49-F238E27FC236}">
                <a16:creationId xmlns:a16="http://schemas.microsoft.com/office/drawing/2014/main" id="{13E287E2-B5E8-973A-CF0A-A2462FAE15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0" y="4495800"/>
            <a:ext cx="152400" cy="152400"/>
          </a:xfrm>
          <a:prstGeom prst="ellipse">
            <a:avLst/>
          </a:prstGeom>
          <a:solidFill>
            <a:schemeClr val="folHlink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67600" name="Oval 29">
            <a:extLst>
              <a:ext uri="{FF2B5EF4-FFF2-40B4-BE49-F238E27FC236}">
                <a16:creationId xmlns:a16="http://schemas.microsoft.com/office/drawing/2014/main" id="{8DE75394-12C8-2BDC-FEF4-4437E6EE32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8600" y="4419600"/>
            <a:ext cx="152400" cy="152400"/>
          </a:xfrm>
          <a:prstGeom prst="ellipse">
            <a:avLst/>
          </a:prstGeom>
          <a:solidFill>
            <a:schemeClr val="folHlink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67601" name="Oval 31">
            <a:extLst>
              <a:ext uri="{FF2B5EF4-FFF2-40B4-BE49-F238E27FC236}">
                <a16:creationId xmlns:a16="http://schemas.microsoft.com/office/drawing/2014/main" id="{C8E8A92D-FF84-5848-5924-AB1C86E8D8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0" y="3429000"/>
            <a:ext cx="152400" cy="152400"/>
          </a:xfrm>
          <a:prstGeom prst="ellipse">
            <a:avLst/>
          </a:prstGeom>
          <a:solidFill>
            <a:schemeClr val="folHlink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67602" name="AutoShape 44">
            <a:extLst>
              <a:ext uri="{FF2B5EF4-FFF2-40B4-BE49-F238E27FC236}">
                <a16:creationId xmlns:a16="http://schemas.microsoft.com/office/drawing/2014/main" id="{F98ED24D-02D5-A81F-0193-4A58B86461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9600" y="3733800"/>
            <a:ext cx="838200" cy="533400"/>
          </a:xfrm>
          <a:prstGeom prst="rightArrow">
            <a:avLst>
              <a:gd name="adj1" fmla="val 50000"/>
              <a:gd name="adj2" fmla="val 39286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67603" name="Line 45">
            <a:extLst>
              <a:ext uri="{FF2B5EF4-FFF2-40B4-BE49-F238E27FC236}">
                <a16:creationId xmlns:a16="http://schemas.microsoft.com/office/drawing/2014/main" id="{38715375-2DF8-3B75-2091-8D181A095455}"/>
              </a:ext>
            </a:extLst>
          </p:cNvPr>
          <p:cNvSpPr>
            <a:spLocks noChangeShapeType="1"/>
          </p:cNvSpPr>
          <p:nvPr/>
        </p:nvSpPr>
        <p:spPr bwMode="auto">
          <a:xfrm>
            <a:off x="2209800" y="35814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604" name="Line 46">
            <a:extLst>
              <a:ext uri="{FF2B5EF4-FFF2-40B4-BE49-F238E27FC236}">
                <a16:creationId xmlns:a16="http://schemas.microsoft.com/office/drawing/2014/main" id="{45941DF3-E909-2196-8409-BC63596DC717}"/>
              </a:ext>
            </a:extLst>
          </p:cNvPr>
          <p:cNvSpPr>
            <a:spLocks noChangeShapeType="1"/>
          </p:cNvSpPr>
          <p:nvPr/>
        </p:nvSpPr>
        <p:spPr bwMode="auto">
          <a:xfrm>
            <a:off x="2209800" y="3581400"/>
            <a:ext cx="83820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605" name="Line 47">
            <a:extLst>
              <a:ext uri="{FF2B5EF4-FFF2-40B4-BE49-F238E27FC236}">
                <a16:creationId xmlns:a16="http://schemas.microsoft.com/office/drawing/2014/main" id="{5E5B531D-55D2-5AD0-3880-0755F4CF1065}"/>
              </a:ext>
            </a:extLst>
          </p:cNvPr>
          <p:cNvSpPr>
            <a:spLocks noChangeShapeType="1"/>
          </p:cNvSpPr>
          <p:nvPr/>
        </p:nvSpPr>
        <p:spPr bwMode="auto">
          <a:xfrm>
            <a:off x="2209800" y="3581400"/>
            <a:ext cx="18288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606" name="Line 48">
            <a:extLst>
              <a:ext uri="{FF2B5EF4-FFF2-40B4-BE49-F238E27FC236}">
                <a16:creationId xmlns:a16="http://schemas.microsoft.com/office/drawing/2014/main" id="{A343FF4C-5D7D-A912-B596-9793F13650A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286000" y="3581400"/>
            <a:ext cx="76200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607" name="Line 49">
            <a:extLst>
              <a:ext uri="{FF2B5EF4-FFF2-40B4-BE49-F238E27FC236}">
                <a16:creationId xmlns:a16="http://schemas.microsoft.com/office/drawing/2014/main" id="{47697E26-2377-DAF9-9B13-CD9CD605552A}"/>
              </a:ext>
            </a:extLst>
          </p:cNvPr>
          <p:cNvSpPr>
            <a:spLocks noChangeShapeType="1"/>
          </p:cNvSpPr>
          <p:nvPr/>
        </p:nvSpPr>
        <p:spPr bwMode="auto">
          <a:xfrm>
            <a:off x="3124200" y="35814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608" name="Line 50">
            <a:extLst>
              <a:ext uri="{FF2B5EF4-FFF2-40B4-BE49-F238E27FC236}">
                <a16:creationId xmlns:a16="http://schemas.microsoft.com/office/drawing/2014/main" id="{CF7F15CA-EF23-D267-4A3E-0D1CC7907C07}"/>
              </a:ext>
            </a:extLst>
          </p:cNvPr>
          <p:cNvSpPr>
            <a:spLocks noChangeShapeType="1"/>
          </p:cNvSpPr>
          <p:nvPr/>
        </p:nvSpPr>
        <p:spPr bwMode="auto">
          <a:xfrm>
            <a:off x="3200400" y="3581400"/>
            <a:ext cx="8382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609" name="Line 51">
            <a:extLst>
              <a:ext uri="{FF2B5EF4-FFF2-40B4-BE49-F238E27FC236}">
                <a16:creationId xmlns:a16="http://schemas.microsoft.com/office/drawing/2014/main" id="{A69B49C2-05B8-295C-48C7-964DE74D131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286000" y="3505200"/>
            <a:ext cx="175260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610" name="Line 52">
            <a:extLst>
              <a:ext uri="{FF2B5EF4-FFF2-40B4-BE49-F238E27FC236}">
                <a16:creationId xmlns:a16="http://schemas.microsoft.com/office/drawing/2014/main" id="{D6CA45B2-FBEC-9FD9-9457-79FD5E14B8A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124200" y="3581400"/>
            <a:ext cx="91440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611" name="Line 53">
            <a:extLst>
              <a:ext uri="{FF2B5EF4-FFF2-40B4-BE49-F238E27FC236}">
                <a16:creationId xmlns:a16="http://schemas.microsoft.com/office/drawing/2014/main" id="{01A47C12-25D4-140D-812E-A3F863C52437}"/>
              </a:ext>
            </a:extLst>
          </p:cNvPr>
          <p:cNvSpPr>
            <a:spLocks noChangeShapeType="1"/>
          </p:cNvSpPr>
          <p:nvPr/>
        </p:nvSpPr>
        <p:spPr bwMode="auto">
          <a:xfrm>
            <a:off x="4114800" y="3581400"/>
            <a:ext cx="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612" name="Oval 54">
            <a:extLst>
              <a:ext uri="{FF2B5EF4-FFF2-40B4-BE49-F238E27FC236}">
                <a16:creationId xmlns:a16="http://schemas.microsoft.com/office/drawing/2014/main" id="{43981935-2E15-6230-F4FC-56B12B4588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5800" y="3886200"/>
            <a:ext cx="152400" cy="152400"/>
          </a:xfrm>
          <a:prstGeom prst="ellipse">
            <a:avLst/>
          </a:prstGeom>
          <a:solidFill>
            <a:schemeClr val="folHlink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67613" name="Line 55">
            <a:extLst>
              <a:ext uri="{FF2B5EF4-FFF2-40B4-BE49-F238E27FC236}">
                <a16:creationId xmlns:a16="http://schemas.microsoft.com/office/drawing/2014/main" id="{C4E6FB9A-8651-DA69-33B6-819F3150451F}"/>
              </a:ext>
            </a:extLst>
          </p:cNvPr>
          <p:cNvSpPr>
            <a:spLocks noChangeShapeType="1"/>
          </p:cNvSpPr>
          <p:nvPr/>
        </p:nvSpPr>
        <p:spPr bwMode="auto">
          <a:xfrm>
            <a:off x="5867400" y="3429000"/>
            <a:ext cx="990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614" name="Line 56">
            <a:extLst>
              <a:ext uri="{FF2B5EF4-FFF2-40B4-BE49-F238E27FC236}">
                <a16:creationId xmlns:a16="http://schemas.microsoft.com/office/drawing/2014/main" id="{57B3D0CF-810F-C8F1-F397-242059AF49FD}"/>
              </a:ext>
            </a:extLst>
          </p:cNvPr>
          <p:cNvSpPr>
            <a:spLocks noChangeShapeType="1"/>
          </p:cNvSpPr>
          <p:nvPr/>
        </p:nvSpPr>
        <p:spPr bwMode="auto">
          <a:xfrm>
            <a:off x="5867400" y="4495800"/>
            <a:ext cx="990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615" name="Line 58">
            <a:extLst>
              <a:ext uri="{FF2B5EF4-FFF2-40B4-BE49-F238E27FC236}">
                <a16:creationId xmlns:a16="http://schemas.microsoft.com/office/drawing/2014/main" id="{50C151C7-FA1D-4FC1-6F0D-33405E831213}"/>
              </a:ext>
            </a:extLst>
          </p:cNvPr>
          <p:cNvSpPr>
            <a:spLocks noChangeShapeType="1"/>
          </p:cNvSpPr>
          <p:nvPr/>
        </p:nvSpPr>
        <p:spPr bwMode="auto">
          <a:xfrm>
            <a:off x="5791200" y="35052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616" name="Line 59">
            <a:extLst>
              <a:ext uri="{FF2B5EF4-FFF2-40B4-BE49-F238E27FC236}">
                <a16:creationId xmlns:a16="http://schemas.microsoft.com/office/drawing/2014/main" id="{477C1794-44EB-E671-6C9F-75FBA175D3A4}"/>
              </a:ext>
            </a:extLst>
          </p:cNvPr>
          <p:cNvSpPr>
            <a:spLocks noChangeShapeType="1"/>
          </p:cNvSpPr>
          <p:nvPr/>
        </p:nvSpPr>
        <p:spPr bwMode="auto">
          <a:xfrm>
            <a:off x="6934200" y="35052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617" name="Line 60">
            <a:extLst>
              <a:ext uri="{FF2B5EF4-FFF2-40B4-BE49-F238E27FC236}">
                <a16:creationId xmlns:a16="http://schemas.microsoft.com/office/drawing/2014/main" id="{706F5F2E-CBFC-2521-6B89-4D95F9171B92}"/>
              </a:ext>
            </a:extLst>
          </p:cNvPr>
          <p:cNvSpPr>
            <a:spLocks noChangeShapeType="1"/>
          </p:cNvSpPr>
          <p:nvPr/>
        </p:nvSpPr>
        <p:spPr bwMode="auto">
          <a:xfrm>
            <a:off x="7924800" y="3429000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618" name="Line 61">
            <a:extLst>
              <a:ext uri="{FF2B5EF4-FFF2-40B4-BE49-F238E27FC236}">
                <a16:creationId xmlns:a16="http://schemas.microsoft.com/office/drawing/2014/main" id="{6BBD95C0-BC01-708A-BDA0-8FE97CE5839C}"/>
              </a:ext>
            </a:extLst>
          </p:cNvPr>
          <p:cNvSpPr>
            <a:spLocks noChangeShapeType="1"/>
          </p:cNvSpPr>
          <p:nvPr/>
        </p:nvSpPr>
        <p:spPr bwMode="auto">
          <a:xfrm>
            <a:off x="7924800" y="4495800"/>
            <a:ext cx="990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619" name="Line 63">
            <a:extLst>
              <a:ext uri="{FF2B5EF4-FFF2-40B4-BE49-F238E27FC236}">
                <a16:creationId xmlns:a16="http://schemas.microsoft.com/office/drawing/2014/main" id="{0237D7C9-A647-AE87-C275-14AD89C66177}"/>
              </a:ext>
            </a:extLst>
          </p:cNvPr>
          <p:cNvSpPr>
            <a:spLocks noChangeShapeType="1"/>
          </p:cNvSpPr>
          <p:nvPr/>
        </p:nvSpPr>
        <p:spPr bwMode="auto">
          <a:xfrm>
            <a:off x="7848600" y="35052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620" name="Line 64">
            <a:extLst>
              <a:ext uri="{FF2B5EF4-FFF2-40B4-BE49-F238E27FC236}">
                <a16:creationId xmlns:a16="http://schemas.microsoft.com/office/drawing/2014/main" id="{1B0879F3-AA15-0400-E92A-CD9EDC983469}"/>
              </a:ext>
            </a:extLst>
          </p:cNvPr>
          <p:cNvSpPr>
            <a:spLocks noChangeShapeType="1"/>
          </p:cNvSpPr>
          <p:nvPr/>
        </p:nvSpPr>
        <p:spPr bwMode="auto">
          <a:xfrm>
            <a:off x="8915400" y="35052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621" name="Line 65">
            <a:extLst>
              <a:ext uri="{FF2B5EF4-FFF2-40B4-BE49-F238E27FC236}">
                <a16:creationId xmlns:a16="http://schemas.microsoft.com/office/drawing/2014/main" id="{1F67EF1D-BEBE-335A-7C4E-BBDCA402125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924800" y="4038600"/>
            <a:ext cx="3810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622" name="Line 66">
            <a:extLst>
              <a:ext uri="{FF2B5EF4-FFF2-40B4-BE49-F238E27FC236}">
                <a16:creationId xmlns:a16="http://schemas.microsoft.com/office/drawing/2014/main" id="{883D95BA-E1EB-998A-F9F1-30970AD08C7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458200" y="3505200"/>
            <a:ext cx="3810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7623" name="Rectangle 67">
            <a:extLst>
              <a:ext uri="{FF2B5EF4-FFF2-40B4-BE49-F238E27FC236}">
                <a16:creationId xmlns:a16="http://schemas.microsoft.com/office/drawing/2014/main" id="{06992240-F754-0B9B-C071-3A3A0090A8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3124200"/>
            <a:ext cx="3048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v</a:t>
            </a:r>
            <a:r>
              <a:rPr lang="en-US" altLang="en-US" sz="1800" baseline="-25000"/>
              <a:t>1</a:t>
            </a:r>
          </a:p>
        </p:txBody>
      </p:sp>
      <p:sp>
        <p:nvSpPr>
          <p:cNvPr id="67624" name="Rectangle 68">
            <a:extLst>
              <a:ext uri="{FF2B5EF4-FFF2-40B4-BE49-F238E27FC236}">
                <a16:creationId xmlns:a16="http://schemas.microsoft.com/office/drawing/2014/main" id="{7033CDBD-3149-FC45-B5D0-863433EBCB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5600" y="3124200"/>
            <a:ext cx="3048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v</a:t>
            </a:r>
            <a:r>
              <a:rPr lang="en-US" altLang="en-US" sz="1800" baseline="-25000"/>
              <a:t>2</a:t>
            </a:r>
          </a:p>
        </p:txBody>
      </p:sp>
      <p:sp>
        <p:nvSpPr>
          <p:cNvPr id="67625" name="Rectangle 69">
            <a:extLst>
              <a:ext uri="{FF2B5EF4-FFF2-40B4-BE49-F238E27FC236}">
                <a16:creationId xmlns:a16="http://schemas.microsoft.com/office/drawing/2014/main" id="{420B2AB5-A9B2-FA1C-7A14-E1669D0B0C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1800" y="4724400"/>
            <a:ext cx="3048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v</a:t>
            </a:r>
            <a:r>
              <a:rPr lang="en-US" altLang="en-US" sz="1800" baseline="-25000"/>
              <a:t>5</a:t>
            </a:r>
          </a:p>
        </p:txBody>
      </p:sp>
      <p:sp>
        <p:nvSpPr>
          <p:cNvPr id="67626" name="Rectangle 70">
            <a:extLst>
              <a:ext uri="{FF2B5EF4-FFF2-40B4-BE49-F238E27FC236}">
                <a16:creationId xmlns:a16="http://schemas.microsoft.com/office/drawing/2014/main" id="{7C4FE23E-465D-A4DD-2561-49F224AB27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4724400"/>
            <a:ext cx="3048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v</a:t>
            </a:r>
            <a:r>
              <a:rPr lang="en-US" altLang="en-US" sz="1800" baseline="-25000"/>
              <a:t>4</a:t>
            </a:r>
          </a:p>
        </p:txBody>
      </p:sp>
      <p:sp>
        <p:nvSpPr>
          <p:cNvPr id="67627" name="Rectangle 71">
            <a:extLst>
              <a:ext uri="{FF2B5EF4-FFF2-40B4-BE49-F238E27FC236}">
                <a16:creationId xmlns:a16="http://schemas.microsoft.com/office/drawing/2014/main" id="{76CDE0B4-51AE-4E42-9A97-E19DFD5A05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0" y="3124200"/>
            <a:ext cx="3048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v</a:t>
            </a:r>
            <a:r>
              <a:rPr lang="en-US" altLang="en-US" sz="1800" baseline="-25000"/>
              <a:t>3</a:t>
            </a:r>
          </a:p>
        </p:txBody>
      </p:sp>
      <p:sp>
        <p:nvSpPr>
          <p:cNvPr id="67628" name="Rectangle 72">
            <a:extLst>
              <a:ext uri="{FF2B5EF4-FFF2-40B4-BE49-F238E27FC236}">
                <a16:creationId xmlns:a16="http://schemas.microsoft.com/office/drawing/2014/main" id="{365561D3-BC60-3D39-19EA-31C30F1AC9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4648200"/>
            <a:ext cx="3048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v</a:t>
            </a:r>
            <a:r>
              <a:rPr lang="en-US" altLang="en-US" sz="1800" baseline="-25000"/>
              <a:t>6</a:t>
            </a:r>
          </a:p>
        </p:txBody>
      </p:sp>
      <p:sp>
        <p:nvSpPr>
          <p:cNvPr id="67629" name="Rectangle 73">
            <a:extLst>
              <a:ext uri="{FF2B5EF4-FFF2-40B4-BE49-F238E27FC236}">
                <a16:creationId xmlns:a16="http://schemas.microsoft.com/office/drawing/2014/main" id="{3340E35E-7117-37F5-2A47-BC45D6A978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6400" y="3048000"/>
            <a:ext cx="3048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v</a:t>
            </a:r>
            <a:r>
              <a:rPr lang="en-US" altLang="en-US" sz="1800" baseline="-25000"/>
              <a:t>1</a:t>
            </a:r>
          </a:p>
        </p:txBody>
      </p:sp>
      <p:sp>
        <p:nvSpPr>
          <p:cNvPr id="67630" name="Rectangle 74">
            <a:extLst>
              <a:ext uri="{FF2B5EF4-FFF2-40B4-BE49-F238E27FC236}">
                <a16:creationId xmlns:a16="http://schemas.microsoft.com/office/drawing/2014/main" id="{7D21EFAC-A89A-29AF-3181-7B511C88C5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5600" y="4724400"/>
            <a:ext cx="3048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v</a:t>
            </a:r>
            <a:r>
              <a:rPr lang="en-US" altLang="en-US" sz="1800" baseline="-25000"/>
              <a:t>2</a:t>
            </a:r>
          </a:p>
        </p:txBody>
      </p:sp>
      <p:sp>
        <p:nvSpPr>
          <p:cNvPr id="67631" name="Rectangle 75">
            <a:extLst>
              <a:ext uri="{FF2B5EF4-FFF2-40B4-BE49-F238E27FC236}">
                <a16:creationId xmlns:a16="http://schemas.microsoft.com/office/drawing/2014/main" id="{8FA09EBB-1927-2DDB-8468-B5B3B0DA33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62600" y="4724400"/>
            <a:ext cx="3048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v</a:t>
            </a:r>
            <a:r>
              <a:rPr lang="en-US" altLang="en-US" sz="1800" baseline="-25000"/>
              <a:t>4</a:t>
            </a:r>
          </a:p>
        </p:txBody>
      </p:sp>
      <p:sp>
        <p:nvSpPr>
          <p:cNvPr id="67632" name="Rectangle 76">
            <a:extLst>
              <a:ext uri="{FF2B5EF4-FFF2-40B4-BE49-F238E27FC236}">
                <a16:creationId xmlns:a16="http://schemas.microsoft.com/office/drawing/2014/main" id="{41979669-F04E-A8CC-9DB3-4D077C12B3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0" y="4648200"/>
            <a:ext cx="3048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v</a:t>
            </a:r>
            <a:r>
              <a:rPr lang="en-US" altLang="en-US" sz="1800" baseline="-25000"/>
              <a:t>4</a:t>
            </a:r>
          </a:p>
        </p:txBody>
      </p:sp>
      <p:sp>
        <p:nvSpPr>
          <p:cNvPr id="67633" name="Rectangle 77">
            <a:extLst>
              <a:ext uri="{FF2B5EF4-FFF2-40B4-BE49-F238E27FC236}">
                <a16:creationId xmlns:a16="http://schemas.microsoft.com/office/drawing/2014/main" id="{220F39FA-105F-2EF8-632C-983307120C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81800" y="3048000"/>
            <a:ext cx="3048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v</a:t>
            </a:r>
            <a:r>
              <a:rPr lang="en-US" altLang="en-US" sz="1800" baseline="-25000"/>
              <a:t>5</a:t>
            </a:r>
          </a:p>
        </p:txBody>
      </p:sp>
      <p:sp>
        <p:nvSpPr>
          <p:cNvPr id="67634" name="Rectangle 78">
            <a:extLst>
              <a:ext uri="{FF2B5EF4-FFF2-40B4-BE49-F238E27FC236}">
                <a16:creationId xmlns:a16="http://schemas.microsoft.com/office/drawing/2014/main" id="{D5241B44-9439-9A3B-2B68-29EB3170DC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67600" y="3048000"/>
            <a:ext cx="3048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v</a:t>
            </a:r>
            <a:r>
              <a:rPr lang="en-US" altLang="en-US" sz="1800" baseline="-25000"/>
              <a:t>1</a:t>
            </a:r>
          </a:p>
        </p:txBody>
      </p:sp>
      <p:sp>
        <p:nvSpPr>
          <p:cNvPr id="67635" name="Rectangle 79">
            <a:extLst>
              <a:ext uri="{FF2B5EF4-FFF2-40B4-BE49-F238E27FC236}">
                <a16:creationId xmlns:a16="http://schemas.microsoft.com/office/drawing/2014/main" id="{716EB31B-A0B8-2449-C7FD-0A6980FDD4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5400" y="4724400"/>
            <a:ext cx="3048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v</a:t>
            </a:r>
            <a:r>
              <a:rPr lang="en-US" altLang="en-US" sz="1800" baseline="-25000"/>
              <a:t>2</a:t>
            </a:r>
          </a:p>
        </p:txBody>
      </p:sp>
      <p:sp>
        <p:nvSpPr>
          <p:cNvPr id="67636" name="Rectangle 80">
            <a:extLst>
              <a:ext uri="{FF2B5EF4-FFF2-40B4-BE49-F238E27FC236}">
                <a16:creationId xmlns:a16="http://schemas.microsoft.com/office/drawing/2014/main" id="{4EAF1C1D-DDE7-505A-5133-CAC8A33EFA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39200" y="3048000"/>
            <a:ext cx="3048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v</a:t>
            </a:r>
            <a:r>
              <a:rPr lang="en-US" altLang="en-US" sz="1800" baseline="-25000"/>
              <a:t>5</a:t>
            </a:r>
          </a:p>
        </p:txBody>
      </p:sp>
      <p:sp>
        <p:nvSpPr>
          <p:cNvPr id="67637" name="Rectangle 81">
            <a:extLst>
              <a:ext uri="{FF2B5EF4-FFF2-40B4-BE49-F238E27FC236}">
                <a16:creationId xmlns:a16="http://schemas.microsoft.com/office/drawing/2014/main" id="{774855F7-04DA-EFB2-CCB9-12C3E14CEC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5800" y="4114800"/>
            <a:ext cx="3048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v</a:t>
            </a:r>
            <a:r>
              <a:rPr lang="en-US" altLang="en-US" sz="1800" baseline="-25000"/>
              <a:t>3</a:t>
            </a:r>
          </a:p>
        </p:txBody>
      </p:sp>
      <p:sp>
        <p:nvSpPr>
          <p:cNvPr id="67638" name="Rectangle 82">
            <a:extLst>
              <a:ext uri="{FF2B5EF4-FFF2-40B4-BE49-F238E27FC236}">
                <a16:creationId xmlns:a16="http://schemas.microsoft.com/office/drawing/2014/main" id="{99ABF8C8-30FF-813F-4EC3-A2215ECE78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86600" y="3810000"/>
            <a:ext cx="3048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200"/>
              <a:t>R</a:t>
            </a:r>
            <a:r>
              <a:rPr lang="en-US" altLang="en-US" sz="1200" baseline="-25000"/>
              <a:t>1</a:t>
            </a:r>
          </a:p>
        </p:txBody>
      </p:sp>
      <p:sp>
        <p:nvSpPr>
          <p:cNvPr id="67639" name="Rectangle 83">
            <a:extLst>
              <a:ext uri="{FF2B5EF4-FFF2-40B4-BE49-F238E27FC236}">
                <a16:creationId xmlns:a16="http://schemas.microsoft.com/office/drawing/2014/main" id="{6C9CE0C9-6559-8537-6232-B196C0AFE1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8400" y="3733800"/>
            <a:ext cx="3048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200"/>
              <a:t>R</a:t>
            </a:r>
            <a:r>
              <a:rPr lang="en-US" altLang="en-US" sz="1200" baseline="-25000"/>
              <a:t>2</a:t>
            </a:r>
          </a:p>
        </p:txBody>
      </p:sp>
      <p:sp>
        <p:nvSpPr>
          <p:cNvPr id="67640" name="Rectangle 84">
            <a:extLst>
              <a:ext uri="{FF2B5EF4-FFF2-40B4-BE49-F238E27FC236}">
                <a16:creationId xmlns:a16="http://schemas.microsoft.com/office/drawing/2014/main" id="{093AF5EA-9ABB-F87C-A999-725DCDB2EA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3581400"/>
            <a:ext cx="3048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200"/>
              <a:t>R</a:t>
            </a:r>
            <a:r>
              <a:rPr lang="en-US" altLang="en-US" sz="1200" baseline="-25000"/>
              <a:t>21</a:t>
            </a:r>
          </a:p>
        </p:txBody>
      </p:sp>
      <p:sp>
        <p:nvSpPr>
          <p:cNvPr id="67641" name="Rectangle 85">
            <a:extLst>
              <a:ext uri="{FF2B5EF4-FFF2-40B4-BE49-F238E27FC236}">
                <a16:creationId xmlns:a16="http://schemas.microsoft.com/office/drawing/2014/main" id="{B5F6F3A3-FF95-8837-D285-F04F6BFD8A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67800" y="3733800"/>
            <a:ext cx="3048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200"/>
              <a:t>R</a:t>
            </a:r>
            <a:r>
              <a:rPr lang="en-US" altLang="en-US" sz="1200" baseline="-25000"/>
              <a:t>1</a:t>
            </a:r>
          </a:p>
        </p:txBody>
      </p:sp>
      <p:sp>
        <p:nvSpPr>
          <p:cNvPr id="67642" name="Rectangle 86">
            <a:extLst>
              <a:ext uri="{FF2B5EF4-FFF2-40B4-BE49-F238E27FC236}">
                <a16:creationId xmlns:a16="http://schemas.microsoft.com/office/drawing/2014/main" id="{853A99BD-3684-077D-AB09-52617B5A6D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34400" y="3886200"/>
            <a:ext cx="304800" cy="228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200"/>
              <a:t>R</a:t>
            </a:r>
            <a:r>
              <a:rPr lang="en-US" altLang="en-US" sz="1200" baseline="-25000"/>
              <a:t>22</a:t>
            </a:r>
          </a:p>
        </p:txBody>
      </p:sp>
    </p:spTree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>
            <a:extLst>
              <a:ext uri="{FF2B5EF4-FFF2-40B4-BE49-F238E27FC236}">
                <a16:creationId xmlns:a16="http://schemas.microsoft.com/office/drawing/2014/main" id="{EBF192ED-BD40-888A-ECBE-0D0A2E36578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Graph Coloring Problem</a:t>
            </a:r>
          </a:p>
        </p:txBody>
      </p:sp>
      <p:sp>
        <p:nvSpPr>
          <p:cNvPr id="80899" name="Rectangle 3">
            <a:extLst>
              <a:ext uri="{FF2B5EF4-FFF2-40B4-BE49-F238E27FC236}">
                <a16:creationId xmlns:a16="http://schemas.microsoft.com/office/drawing/2014/main" id="{B9A5A51E-2322-A8D6-5BF8-25DAEAC0F769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Graph coloring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an assignment of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"colors"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almost always taken to be consecutive integers starting from 1 without loss of generality, to certain objects in a graph. Such objects can be vertices, edges, faces, or a mixture of the above. </a:t>
            </a: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en-US" dirty="0">
                <a:solidFill>
                  <a:srgbClr val="237AC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Application examples: scheduling, register allocation in a microprocessor, frequency assignment in mobile radios, and pattern matching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endParaRPr lang="en-US" altLang="en-US" sz="2000" dirty="0">
              <a:solidFill>
                <a:srgbClr val="237AC1"/>
              </a:solidFill>
            </a:endParaRPr>
          </a:p>
        </p:txBody>
      </p:sp>
    </p:spTree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>
            <a:extLst>
              <a:ext uri="{FF2B5EF4-FFF2-40B4-BE49-F238E27FC236}">
                <a16:creationId xmlns:a16="http://schemas.microsoft.com/office/drawing/2014/main" id="{D8BDE5C5-112D-73A8-DA56-083C6BD63E4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Vertex Coloring Problem</a:t>
            </a:r>
          </a:p>
        </p:txBody>
      </p:sp>
      <p:sp>
        <p:nvSpPr>
          <p:cNvPr id="81923" name="Rectangle 3">
            <a:extLst>
              <a:ext uri="{FF2B5EF4-FFF2-40B4-BE49-F238E27FC236}">
                <a16:creationId xmlns:a16="http://schemas.microsoft.com/office/drawing/2014/main" id="{E7B7D74E-4ECC-7B84-0948-29825C41D50A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Assignment of colors to the vertices of the graph such that proper coloring takes place (no two 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adjacent  vertices are assigned the same color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 algn="just" eaLnBrk="1" hangingPunct="1"/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Chromatic number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least number of colors needed to color the graph </a:t>
            </a:r>
          </a:p>
          <a:p>
            <a:pPr marL="50800" indent="0" algn="just" eaLnBrk="1" hangingPunct="1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eaLnBrk="1" hangingPunct="1"/>
            <a:endParaRPr lang="en-US" altLang="en-US" sz="1800" dirty="0"/>
          </a:p>
        </p:txBody>
      </p:sp>
      <p:pic>
        <p:nvPicPr>
          <p:cNvPr id="1026" name="Picture 2" descr="Chromatic Number of graphs | Graph coloring in Graph theory">
            <a:extLst>
              <a:ext uri="{FF2B5EF4-FFF2-40B4-BE49-F238E27FC236}">
                <a16:creationId xmlns:a16="http://schemas.microsoft.com/office/drawing/2014/main" id="{A5BEF0D9-6B8B-08A6-6021-AF24680179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9765" y="3116717"/>
            <a:ext cx="2857500" cy="240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CB4F4D2E-4E0B-3801-88D8-0C6FB7331AFD}"/>
                  </a:ext>
                </a:extLst>
              </p:cNvPr>
              <p:cNvSpPr txBox="1"/>
              <p:nvPr/>
            </p:nvSpPr>
            <p:spPr>
              <a:xfrm>
                <a:off x="1966938" y="5526542"/>
                <a:ext cx="2167260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en-US" sz="1800" b="1" dirty="0" smtClean="0">
                        <a:solidFill>
                          <a:schemeClr val="accent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Chromatic</m:t>
                    </m:r>
                    <m:r>
                      <m:rPr>
                        <m:nor/>
                      </m:rPr>
                      <a:rPr lang="en-US" altLang="en-US" sz="1800" b="1" dirty="0" smtClean="0">
                        <a:solidFill>
                          <a:schemeClr val="accent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US" altLang="en-US" sz="1800" b="1" dirty="0" smtClean="0">
                        <a:solidFill>
                          <a:schemeClr val="accent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number</m:t>
                    </m:r>
                  </m:oMath>
                </a14:m>
                <a:r>
                  <a:rPr lang="en-US" sz="1800" dirty="0">
                    <a:solidFill>
                      <a:schemeClr val="accent1"/>
                    </a:solidFill>
                  </a:rPr>
                  <a:t>=3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CB4F4D2E-4E0B-3801-88D8-0C6FB7331A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6938" y="5526542"/>
                <a:ext cx="2167260" cy="276999"/>
              </a:xfrm>
              <a:prstGeom prst="rect">
                <a:avLst/>
              </a:prstGeom>
              <a:blipFill>
                <a:blip r:embed="rId7"/>
                <a:stretch>
                  <a:fillRect l="-3944" t="-28889" r="-5634" b="-511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8" name="Picture 4" descr="Chromatic Number of graphs | Graph coloring in Graph theory">
            <a:extLst>
              <a:ext uri="{FF2B5EF4-FFF2-40B4-BE49-F238E27FC236}">
                <a16:creationId xmlns:a16="http://schemas.microsoft.com/office/drawing/2014/main" id="{A07E5D64-19A5-CF17-0D45-22C0425128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460" y="2710524"/>
            <a:ext cx="3333750" cy="279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2104EBBB-BA8A-3E3D-82A1-EC3628048CC0}"/>
                  </a:ext>
                </a:extLst>
              </p:cNvPr>
              <p:cNvSpPr txBox="1"/>
              <p:nvPr/>
            </p:nvSpPr>
            <p:spPr>
              <a:xfrm>
                <a:off x="5895935" y="5526542"/>
                <a:ext cx="2167260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en-US" sz="1800" b="1" dirty="0" smtClean="0">
                        <a:solidFill>
                          <a:schemeClr val="accent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Chromatic</m:t>
                    </m:r>
                    <m:r>
                      <m:rPr>
                        <m:nor/>
                      </m:rPr>
                      <a:rPr lang="en-US" altLang="en-US" sz="1800" b="1" dirty="0" smtClean="0">
                        <a:solidFill>
                          <a:schemeClr val="accent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US" altLang="en-US" sz="1800" b="1" dirty="0" smtClean="0">
                        <a:solidFill>
                          <a:schemeClr val="accent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number</m:t>
                    </m:r>
                  </m:oMath>
                </a14:m>
                <a:r>
                  <a:rPr lang="en-US" sz="1800" dirty="0">
                    <a:solidFill>
                      <a:schemeClr val="accent1"/>
                    </a:solidFill>
                  </a:rPr>
                  <a:t>=2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2104EBBB-BA8A-3E3D-82A1-EC3628048CC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5935" y="5526542"/>
                <a:ext cx="2167260" cy="276999"/>
              </a:xfrm>
              <a:prstGeom prst="rect">
                <a:avLst/>
              </a:prstGeom>
              <a:blipFill>
                <a:blip r:embed="rId9"/>
                <a:stretch>
                  <a:fillRect l="-3652" t="-28889" r="-5618" b="-511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30" name="Picture 6" descr="Chromatic Number of graphs | Graph coloring in Graph theory">
            <a:extLst>
              <a:ext uri="{FF2B5EF4-FFF2-40B4-BE49-F238E27FC236}">
                <a16:creationId xmlns:a16="http://schemas.microsoft.com/office/drawing/2014/main" id="{3ADF7228-DDE3-EA96-67F6-C0CCE1B53A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8794" y="2583265"/>
            <a:ext cx="4286250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980B58B0-0DF0-8872-EAD3-1F86239D2B73}"/>
                  </a:ext>
                </a:extLst>
              </p:cNvPr>
              <p:cNvSpPr txBox="1"/>
              <p:nvPr/>
            </p:nvSpPr>
            <p:spPr>
              <a:xfrm>
                <a:off x="8865607" y="5526542"/>
                <a:ext cx="2167260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en-US" sz="1800" b="1" dirty="0" smtClean="0">
                        <a:solidFill>
                          <a:schemeClr val="accent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Chromatic</m:t>
                    </m:r>
                    <m:r>
                      <m:rPr>
                        <m:nor/>
                      </m:rPr>
                      <a:rPr lang="en-US" altLang="en-US" sz="1800" b="1" dirty="0" smtClean="0">
                        <a:solidFill>
                          <a:schemeClr val="accent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US" altLang="en-US" sz="1800" b="1" dirty="0" smtClean="0">
                        <a:solidFill>
                          <a:schemeClr val="accent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number</m:t>
                    </m:r>
                  </m:oMath>
                </a14:m>
                <a:r>
                  <a:rPr lang="en-US" sz="1800" dirty="0">
                    <a:solidFill>
                      <a:schemeClr val="accent1"/>
                    </a:solidFill>
                  </a:rPr>
                  <a:t>=2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980B58B0-0DF0-8872-EAD3-1F86239D2B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65607" y="5526542"/>
                <a:ext cx="2167260" cy="276999"/>
              </a:xfrm>
              <a:prstGeom prst="rect">
                <a:avLst/>
              </a:prstGeom>
              <a:blipFill>
                <a:blip r:embed="rId11"/>
                <a:stretch>
                  <a:fillRect l="-3652" t="-28889" r="-5618" b="-511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Trees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 </a:t>
            </a:r>
            <a:r>
              <a:rPr lang="en-US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tree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a </a:t>
            </a:r>
            <a:r>
              <a:rPr lang="en-US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connected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undirected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graph with 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simple circuits.</a:t>
            </a:r>
          </a:p>
          <a:p>
            <a:pPr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buNone/>
            </a:pPr>
            <a:endParaRPr lang="en-US" dirty="0"/>
          </a:p>
          <a:p>
            <a:pPr indent="0">
              <a:buNone/>
            </a:pPr>
            <a:endParaRPr lang="en-US" dirty="0"/>
          </a:p>
        </p:txBody>
      </p:sp>
      <p:pic>
        <p:nvPicPr>
          <p:cNvPr id="7" name="Content Placeholder 4">
            <a:extLst>
              <a:ext uri="{FF2B5EF4-FFF2-40B4-BE49-F238E27FC236}">
                <a16:creationId xmlns:a16="http://schemas.microsoft.com/office/drawing/2014/main" id="{C62AE35B-C641-462E-7642-7159817476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726"/>
          <a:stretch/>
        </p:blipFill>
        <p:spPr>
          <a:xfrm>
            <a:off x="4153243" y="2629625"/>
            <a:ext cx="5720669" cy="290519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D122BDB-966C-BFA3-2658-E88702EBF90E}"/>
              </a:ext>
            </a:extLst>
          </p:cNvPr>
          <p:cNvSpPr txBox="1"/>
          <p:nvPr/>
        </p:nvSpPr>
        <p:spPr>
          <a:xfrm>
            <a:off x="391886" y="2428898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Which of these                                                                                                                                      graphs are trees?</a:t>
            </a:r>
          </a:p>
        </p:txBody>
      </p:sp>
    </p:spTree>
    <p:extLst>
      <p:ext uri="{BB962C8B-B14F-4D97-AF65-F5344CB8AC3E}">
        <p14:creationId xmlns:p14="http://schemas.microsoft.com/office/powerpoint/2010/main" val="2437939579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Trees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Which of these                                                                                                                                      graphs are trees?</a:t>
            </a:r>
          </a:p>
          <a:p>
            <a:pPr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buNone/>
            </a:pP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sz="3000" baseline="-25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3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sz="3000" baseline="-25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are trees - both are connected and have no simple circuits</a:t>
            </a:r>
          </a:p>
          <a:p>
            <a:pPr indent="0">
              <a:buNone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Because </a:t>
            </a:r>
            <a:r>
              <a:rPr lang="en-US" sz="3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a simple circuit, </a:t>
            </a:r>
            <a:r>
              <a:rPr lang="en-US" sz="3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sz="3000" baseline="-25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not a tree. </a:t>
            </a:r>
          </a:p>
          <a:p>
            <a:pPr indent="0">
              <a:buNone/>
            </a:pP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buNone/>
            </a:pPr>
            <a:endParaRPr lang="en-US" dirty="0"/>
          </a:p>
          <a:p>
            <a:pPr indent="0">
              <a:buNone/>
            </a:pPr>
            <a:endParaRPr lang="en-US" dirty="0"/>
          </a:p>
        </p:txBody>
      </p:sp>
      <p:pic>
        <p:nvPicPr>
          <p:cNvPr id="4" name="Content Placeholder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000"/>
          <a:stretch/>
        </p:blipFill>
        <p:spPr>
          <a:xfrm>
            <a:off x="4506686" y="1362010"/>
            <a:ext cx="5183966" cy="260783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315404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1" name="群組 38">
            <a:extLst>
              <a:ext uri="{FF2B5EF4-FFF2-40B4-BE49-F238E27FC236}">
                <a16:creationId xmlns:a16="http://schemas.microsoft.com/office/drawing/2014/main" id="{A156F598-6228-AF98-DD57-F02556542F71}"/>
              </a:ext>
            </a:extLst>
          </p:cNvPr>
          <p:cNvGrpSpPr>
            <a:grpSpLocks/>
          </p:cNvGrpSpPr>
          <p:nvPr/>
        </p:nvGrpSpPr>
        <p:grpSpPr bwMode="auto">
          <a:xfrm>
            <a:off x="1943100" y="2247901"/>
            <a:ext cx="1385888" cy="2747963"/>
            <a:chOff x="685800" y="3278188"/>
            <a:chExt cx="1385888" cy="2747665"/>
          </a:xfrm>
        </p:grpSpPr>
        <p:sp>
          <p:nvSpPr>
            <p:cNvPr id="7189" name="Oval 7">
              <a:extLst>
                <a:ext uri="{FF2B5EF4-FFF2-40B4-BE49-F238E27FC236}">
                  <a16:creationId xmlns:a16="http://schemas.microsoft.com/office/drawing/2014/main" id="{CF4A805A-2915-224E-C126-EC88C484A31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295400" y="3429000"/>
              <a:ext cx="137160" cy="137160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/>
              <a:endParaRPr lang="zh-TW" altLang="zh-TW"/>
            </a:p>
          </p:txBody>
        </p:sp>
        <p:sp>
          <p:nvSpPr>
            <p:cNvPr id="7190" name="Text Box 11">
              <a:extLst>
                <a:ext uri="{FF2B5EF4-FFF2-40B4-BE49-F238E27FC236}">
                  <a16:creationId xmlns:a16="http://schemas.microsoft.com/office/drawing/2014/main" id="{EE3EB16A-3FE7-6B2A-07A2-C2011A4292E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47800" y="3278188"/>
              <a:ext cx="33655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r>
                <a:rPr lang="en-US" altLang="zh-TW" sz="2400" i="1"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7191" name="Text Box 12">
              <a:extLst>
                <a:ext uri="{FF2B5EF4-FFF2-40B4-BE49-F238E27FC236}">
                  <a16:creationId xmlns:a16="http://schemas.microsoft.com/office/drawing/2014/main" id="{C063B2A2-55F9-2704-32B1-286A8356B2D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47800" y="3887788"/>
              <a:ext cx="33655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r>
                <a:rPr lang="en-US" altLang="zh-TW" sz="2400" i="1"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7192" name="Text Box 13">
              <a:extLst>
                <a:ext uri="{FF2B5EF4-FFF2-40B4-BE49-F238E27FC236}">
                  <a16:creationId xmlns:a16="http://schemas.microsoft.com/office/drawing/2014/main" id="{F3D16CCC-07DE-3D21-7962-F245A7E028D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49574" y="5564188"/>
              <a:ext cx="269626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r>
                <a:rPr lang="en-US" altLang="zh-TW" sz="2400" i="1">
                  <a:latin typeface="Times New Roman" panose="02020603050405020304" pitchFamily="18" charset="0"/>
                </a:rPr>
                <a:t>f</a:t>
              </a:r>
            </a:p>
          </p:txBody>
        </p:sp>
        <p:sp>
          <p:nvSpPr>
            <p:cNvPr id="7193" name="Line 23">
              <a:extLst>
                <a:ext uri="{FF2B5EF4-FFF2-40B4-BE49-F238E27FC236}">
                  <a16:creationId xmlns:a16="http://schemas.microsoft.com/office/drawing/2014/main" id="{E9AB5A1D-EE36-68C7-0FE3-381BDF44542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362600" y="3506788"/>
              <a:ext cx="0" cy="68580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lg" len="lg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7194" name="Text Box 27">
              <a:extLst>
                <a:ext uri="{FF2B5EF4-FFF2-40B4-BE49-F238E27FC236}">
                  <a16:creationId xmlns:a16="http://schemas.microsoft.com/office/drawing/2014/main" id="{7D62A555-81C1-13DA-FDC3-07A1DB87E47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5800" y="4802188"/>
              <a:ext cx="319088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r>
                <a:rPr lang="en-US" altLang="zh-TW" sz="2400" i="1">
                  <a:latin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7195" name="Oval 7">
              <a:extLst>
                <a:ext uri="{FF2B5EF4-FFF2-40B4-BE49-F238E27FC236}">
                  <a16:creationId xmlns:a16="http://schemas.microsoft.com/office/drawing/2014/main" id="{F0B0A0CC-74CB-4C05-C65A-3292286666E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762000" y="4802188"/>
              <a:ext cx="137160" cy="137160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/>
              <a:endParaRPr lang="zh-TW" altLang="zh-TW"/>
            </a:p>
          </p:txBody>
        </p:sp>
        <p:sp>
          <p:nvSpPr>
            <p:cNvPr id="7196" name="Oval 7">
              <a:extLst>
                <a:ext uri="{FF2B5EF4-FFF2-40B4-BE49-F238E27FC236}">
                  <a16:creationId xmlns:a16="http://schemas.microsoft.com/office/drawing/2014/main" id="{AC4F2C7D-0F71-8241-CCC2-C0B2228EDF0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828800" y="4802188"/>
              <a:ext cx="137160" cy="137160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/>
              <a:endParaRPr lang="zh-TW" altLang="zh-TW"/>
            </a:p>
          </p:txBody>
        </p:sp>
        <p:sp>
          <p:nvSpPr>
            <p:cNvPr id="7197" name="Oval 7">
              <a:extLst>
                <a:ext uri="{FF2B5EF4-FFF2-40B4-BE49-F238E27FC236}">
                  <a16:creationId xmlns:a16="http://schemas.microsoft.com/office/drawing/2014/main" id="{DAB0E467-CFBC-12BC-4899-4C49AEC5662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295400" y="4116388"/>
              <a:ext cx="137160" cy="137160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/>
              <a:endParaRPr lang="zh-TW" altLang="zh-TW"/>
            </a:p>
          </p:txBody>
        </p:sp>
        <p:sp>
          <p:nvSpPr>
            <p:cNvPr id="7198" name="Oval 7">
              <a:extLst>
                <a:ext uri="{FF2B5EF4-FFF2-40B4-BE49-F238E27FC236}">
                  <a16:creationId xmlns:a16="http://schemas.microsoft.com/office/drawing/2014/main" id="{7312A236-38FA-27EE-4C59-D8D7E21B948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295400" y="4802188"/>
              <a:ext cx="137160" cy="137160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/>
              <a:endParaRPr lang="zh-TW" altLang="zh-TW"/>
            </a:p>
          </p:txBody>
        </p:sp>
        <p:sp>
          <p:nvSpPr>
            <p:cNvPr id="7199" name="Text Box 27">
              <a:extLst>
                <a:ext uri="{FF2B5EF4-FFF2-40B4-BE49-F238E27FC236}">
                  <a16:creationId xmlns:a16="http://schemas.microsoft.com/office/drawing/2014/main" id="{6F47CA3D-ACB1-0F19-E4DD-026CE8F7F9E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52600" y="4802188"/>
              <a:ext cx="319088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r>
                <a:rPr lang="en-US" altLang="zh-TW" sz="2400" i="1">
                  <a:latin typeface="Times New Roman" panose="02020603050405020304" pitchFamily="18" charset="0"/>
                </a:rPr>
                <a:t>e</a:t>
              </a:r>
            </a:p>
          </p:txBody>
        </p:sp>
        <p:sp>
          <p:nvSpPr>
            <p:cNvPr id="7200" name="Text Box 13">
              <a:extLst>
                <a:ext uri="{FF2B5EF4-FFF2-40B4-BE49-F238E27FC236}">
                  <a16:creationId xmlns:a16="http://schemas.microsoft.com/office/drawing/2014/main" id="{A2184F2B-FA4B-82A7-92C1-A61C4804763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90600" y="4649788"/>
              <a:ext cx="33655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r>
                <a:rPr lang="en-US" altLang="zh-TW" sz="2400" i="1">
                  <a:latin typeface="Times New Roman" panose="02020603050405020304" pitchFamily="18" charset="0"/>
                </a:rPr>
                <a:t>d</a:t>
              </a:r>
            </a:p>
          </p:txBody>
        </p:sp>
        <p:sp>
          <p:nvSpPr>
            <p:cNvPr id="7201" name="Text Box 13">
              <a:extLst>
                <a:ext uri="{FF2B5EF4-FFF2-40B4-BE49-F238E27FC236}">
                  <a16:creationId xmlns:a16="http://schemas.microsoft.com/office/drawing/2014/main" id="{7E66910F-9C0D-48F6-63DF-49939B72BD2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47800" y="5487988"/>
              <a:ext cx="33855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r>
                <a:rPr lang="en-US" altLang="zh-TW" sz="2400" i="1">
                  <a:latin typeface="Times New Roman" panose="02020603050405020304" pitchFamily="18" charset="0"/>
                </a:rPr>
                <a:t>g</a:t>
              </a:r>
            </a:p>
          </p:txBody>
        </p:sp>
      </p:grpSp>
      <p:sp>
        <p:nvSpPr>
          <p:cNvPr id="7172" name="Line 23">
            <a:extLst>
              <a:ext uri="{FF2B5EF4-FFF2-40B4-BE49-F238E27FC236}">
                <a16:creationId xmlns:a16="http://schemas.microsoft.com/office/drawing/2014/main" id="{F27DBF61-4C50-5961-53DA-0FC42B73C0A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628900" y="3162300"/>
            <a:ext cx="0" cy="685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lg" len="lg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7173" name="Line 23">
            <a:extLst>
              <a:ext uri="{FF2B5EF4-FFF2-40B4-BE49-F238E27FC236}">
                <a16:creationId xmlns:a16="http://schemas.microsoft.com/office/drawing/2014/main" id="{82D99707-FC4C-BB8C-07D8-EA2D12338588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628900" y="3162300"/>
            <a:ext cx="533400" cy="685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lg" len="lg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7174" name="Line 23">
            <a:extLst>
              <a:ext uri="{FF2B5EF4-FFF2-40B4-BE49-F238E27FC236}">
                <a16:creationId xmlns:a16="http://schemas.microsoft.com/office/drawing/2014/main" id="{7006F36D-3C58-D0AA-169E-76D1E10F63E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095500" y="3162300"/>
            <a:ext cx="533400" cy="685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lg" len="lg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7175" name="Line 23">
            <a:extLst>
              <a:ext uri="{FF2B5EF4-FFF2-40B4-BE49-F238E27FC236}">
                <a16:creationId xmlns:a16="http://schemas.microsoft.com/office/drawing/2014/main" id="{0592E43C-B7E1-BDFC-31AB-BEC0F6A86B1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324100" y="3848100"/>
            <a:ext cx="304800" cy="685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lg" len="lg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7176" name="Oval 7">
            <a:extLst>
              <a:ext uri="{FF2B5EF4-FFF2-40B4-BE49-F238E27FC236}">
                <a16:creationId xmlns:a16="http://schemas.microsoft.com/office/drawing/2014/main" id="{460235F3-7D31-2D50-27E9-ABE1DCFA7E9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247901" y="4473576"/>
            <a:ext cx="136525" cy="136525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/>
            <a:endParaRPr lang="zh-TW" altLang="zh-TW"/>
          </a:p>
        </p:txBody>
      </p:sp>
      <p:sp>
        <p:nvSpPr>
          <p:cNvPr id="7177" name="Oval 7">
            <a:extLst>
              <a:ext uri="{FF2B5EF4-FFF2-40B4-BE49-F238E27FC236}">
                <a16:creationId xmlns:a16="http://schemas.microsoft.com/office/drawing/2014/main" id="{FB45ABCE-1885-592E-A734-D84A1E48840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797176" y="4457701"/>
            <a:ext cx="136525" cy="136525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/>
            <a:endParaRPr lang="zh-TW" altLang="zh-TW"/>
          </a:p>
        </p:txBody>
      </p:sp>
      <p:sp>
        <p:nvSpPr>
          <p:cNvPr id="7178" name="Line 23">
            <a:extLst>
              <a:ext uri="{FF2B5EF4-FFF2-40B4-BE49-F238E27FC236}">
                <a16:creationId xmlns:a16="http://schemas.microsoft.com/office/drawing/2014/main" id="{A471331E-7C72-02CD-40B5-A41ECEC9B555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628900" y="3848100"/>
            <a:ext cx="228600" cy="685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lg" len="lg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7180" name="投影片編號版面配置區 33">
            <a:extLst>
              <a:ext uri="{FF2B5EF4-FFF2-40B4-BE49-F238E27FC236}">
                <a16:creationId xmlns:a16="http://schemas.microsoft.com/office/drawing/2014/main" id="{EEF2E8C5-4C6D-E40A-6405-0537193D4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kumimoji="0" lang="en-US" altLang="zh-TW">
                <a:latin typeface="Times New Roman" panose="02020603050405020304" pitchFamily="18" charset="0"/>
              </a:rPr>
              <a:t>Ch10-</a:t>
            </a:r>
            <a:fld id="{B6F227E6-B2C1-404E-A603-F2D5E2B1FF51}" type="slidenum">
              <a:rPr kumimoji="0" lang="en-US" altLang="zh-TW">
                <a:latin typeface="Times New Roman" panose="02020603050405020304" pitchFamily="18" charset="0"/>
              </a:rPr>
              <a:pPr eaLnBrk="1" hangingPunct="1"/>
              <a:t>57</a:t>
            </a:fld>
            <a:endParaRPr kumimoji="0" lang="en-US" altLang="zh-TW">
              <a:latin typeface="Times New Roman" panose="02020603050405020304" pitchFamily="18" charset="0"/>
            </a:endParaRPr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0AAF0A6B-BA0F-8D53-8CB9-168CD0B330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Tree Terminology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E9CC756A-A8D3-8889-65BE-3B742FCCE1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Rectangle 2">
            <a:extLst>
              <a:ext uri="{FF2B5EF4-FFF2-40B4-BE49-F238E27FC236}">
                <a16:creationId xmlns:a16="http://schemas.microsoft.com/office/drawing/2014/main" id="{C65DFF45-0383-EE32-447E-83BF10136CE9}"/>
              </a:ext>
            </a:extLst>
          </p:cNvPr>
          <p:cNvSpPr txBox="1">
            <a:spLocks noChangeArrowheads="1"/>
          </p:cNvSpPr>
          <p:nvPr/>
        </p:nvSpPr>
        <p:spPr>
          <a:xfrm>
            <a:off x="1714500" y="1823357"/>
            <a:ext cx="8763000" cy="342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3200" b="0" i="0" u="none" strike="noStrike" cap="none">
                <a:solidFill>
                  <a:schemeClr val="bg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altLang="zh-TW" sz="2800" i="1" dirty="0">
                <a:solidFill>
                  <a:schemeClr val="tx1"/>
                </a:solidFill>
              </a:rPr>
              <a:t>                     a</a:t>
            </a:r>
            <a:r>
              <a:rPr lang="en-US" altLang="zh-TW" sz="2800" dirty="0">
                <a:solidFill>
                  <a:schemeClr val="tx1"/>
                </a:solidFill>
              </a:rPr>
              <a:t> is the </a:t>
            </a:r>
            <a:r>
              <a:rPr lang="en-US" altLang="zh-TW" sz="2800" b="1" dirty="0">
                <a:solidFill>
                  <a:schemeClr val="accent1"/>
                </a:solidFill>
              </a:rPr>
              <a:t>parent</a:t>
            </a:r>
            <a:r>
              <a:rPr lang="en-US" altLang="zh-TW" sz="2800" dirty="0">
                <a:solidFill>
                  <a:schemeClr val="tx1"/>
                </a:solidFill>
              </a:rPr>
              <a:t> of </a:t>
            </a:r>
            <a:r>
              <a:rPr lang="en-US" altLang="zh-TW" sz="2800" i="1" dirty="0">
                <a:solidFill>
                  <a:schemeClr val="tx1"/>
                </a:solidFill>
              </a:rPr>
              <a:t>b,</a:t>
            </a:r>
          </a:p>
          <a:p>
            <a:r>
              <a:rPr lang="en-US" altLang="zh-TW" sz="2800" i="1" dirty="0">
                <a:solidFill>
                  <a:schemeClr val="tx1"/>
                </a:solidFill>
              </a:rPr>
              <a:t>`		 b</a:t>
            </a:r>
            <a:r>
              <a:rPr lang="en-US" altLang="zh-TW" sz="2800" dirty="0">
                <a:solidFill>
                  <a:schemeClr val="tx1"/>
                </a:solidFill>
              </a:rPr>
              <a:t> is the </a:t>
            </a:r>
            <a:r>
              <a:rPr lang="en-US" altLang="zh-TW" sz="2800" b="1" dirty="0">
                <a:solidFill>
                  <a:schemeClr val="accent1"/>
                </a:solidFill>
              </a:rPr>
              <a:t>child</a:t>
            </a:r>
            <a:r>
              <a:rPr lang="en-US" altLang="zh-TW" sz="2800" dirty="0">
                <a:solidFill>
                  <a:schemeClr val="tx1"/>
                </a:solidFill>
              </a:rPr>
              <a:t> of </a:t>
            </a:r>
            <a:r>
              <a:rPr lang="en-US" altLang="zh-TW" sz="2800" i="1" dirty="0">
                <a:solidFill>
                  <a:schemeClr val="tx1"/>
                </a:solidFill>
              </a:rPr>
              <a:t>a, </a:t>
            </a:r>
            <a:br>
              <a:rPr lang="en-US" altLang="zh-TW" sz="2800" i="1" dirty="0">
                <a:solidFill>
                  <a:schemeClr val="tx1"/>
                </a:solidFill>
              </a:rPr>
            </a:br>
            <a:r>
              <a:rPr lang="en-US" altLang="zh-TW" sz="2800" i="1" dirty="0">
                <a:solidFill>
                  <a:schemeClr val="tx1"/>
                </a:solidFill>
              </a:rPr>
              <a:t>                       c, d, e  </a:t>
            </a:r>
            <a:r>
              <a:rPr lang="en-US" altLang="zh-TW" sz="2800" dirty="0">
                <a:solidFill>
                  <a:schemeClr val="tx1"/>
                </a:solidFill>
              </a:rPr>
              <a:t>are </a:t>
            </a:r>
            <a:r>
              <a:rPr lang="en-US" altLang="zh-TW" sz="2800" b="1" dirty="0">
                <a:solidFill>
                  <a:schemeClr val="accent1"/>
                </a:solidFill>
              </a:rPr>
              <a:t>siblings</a:t>
            </a:r>
            <a:r>
              <a:rPr lang="en-US" altLang="zh-TW" sz="2800" i="1" dirty="0">
                <a:solidFill>
                  <a:schemeClr val="tx1"/>
                </a:solidFill>
              </a:rPr>
              <a:t>, </a:t>
            </a:r>
            <a:br>
              <a:rPr lang="en-US" altLang="zh-TW" sz="2800" i="1" dirty="0">
                <a:solidFill>
                  <a:schemeClr val="tx1"/>
                </a:solidFill>
              </a:rPr>
            </a:br>
            <a:r>
              <a:rPr lang="en-US" altLang="zh-TW" sz="2800" i="1" dirty="0">
                <a:solidFill>
                  <a:schemeClr val="tx1"/>
                </a:solidFill>
              </a:rPr>
              <a:t>                       c, e, f, g  </a:t>
            </a:r>
            <a:r>
              <a:rPr lang="en-US" altLang="zh-TW" sz="2800" dirty="0">
                <a:solidFill>
                  <a:schemeClr val="tx1"/>
                </a:solidFill>
              </a:rPr>
              <a:t>are </a:t>
            </a:r>
            <a:r>
              <a:rPr lang="en-US" altLang="zh-TW" sz="2800" b="1" dirty="0">
                <a:solidFill>
                  <a:schemeClr val="accent1"/>
                </a:solidFill>
              </a:rPr>
              <a:t>leaves</a:t>
            </a:r>
          </a:p>
        </p:txBody>
      </p:sp>
    </p:spTree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1A34A7A3-783E-8966-D677-6DE1E116CE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Recap</a:t>
            </a:r>
          </a:p>
        </p:txBody>
      </p:sp>
    </p:spTree>
    <p:extLst>
      <p:ext uri="{BB962C8B-B14F-4D97-AF65-F5344CB8AC3E}">
        <p14:creationId xmlns:p14="http://schemas.microsoft.com/office/powerpoint/2010/main" val="349870562"/>
      </p:ext>
    </p:extLst>
  </p:cSld>
  <p:clrMapOvr>
    <a:masterClrMapping/>
  </p:clrMapOvr>
  <p:transition spd="slow">
    <p:wip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623F2-F3CC-92A0-4AAE-70D492AE5C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BD3274-A6DF-CCD4-5740-D6DE22F34F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Bipartite graph ?</a:t>
            </a:r>
          </a:p>
          <a:p>
            <a:pPr marL="50800" indent="0">
              <a:buNone/>
            </a:pPr>
            <a:r>
              <a:rPr lang="en-US" dirty="0"/>
              <a:t> </a:t>
            </a:r>
          </a:p>
        </p:txBody>
      </p:sp>
      <p:pic>
        <p:nvPicPr>
          <p:cNvPr id="1028" name="Picture 4" descr="Bipartite Graph in Discrete mathematics">
            <a:extLst>
              <a:ext uri="{FF2B5EF4-FFF2-40B4-BE49-F238E27FC236}">
                <a16:creationId xmlns:a16="http://schemas.microsoft.com/office/drawing/2014/main" id="{5602956A-6003-4075-341F-90F96C0411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607" y="1794092"/>
            <a:ext cx="3762375" cy="278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irst example">
            <a:extLst>
              <a:ext uri="{FF2B5EF4-FFF2-40B4-BE49-F238E27FC236}">
                <a16:creationId xmlns:a16="http://schemas.microsoft.com/office/drawing/2014/main" id="{68A289BC-D5FB-E26D-E299-029A2DE213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161" y="1864991"/>
            <a:ext cx="5389433" cy="3128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A non-bipartite graph.">
            <a:extLst>
              <a:ext uri="{FF2B5EF4-FFF2-40B4-BE49-F238E27FC236}">
                <a16:creationId xmlns:a16="http://schemas.microsoft.com/office/drawing/2014/main" id="{2B3CB11A-BA8C-AD3F-E2AD-9D03497C43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548" y="4916970"/>
            <a:ext cx="4964137" cy="1304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4495053"/>
      </p:ext>
    </p:extLst>
  </p:cSld>
  <p:clrMapOvr>
    <a:masterClrMapping/>
  </p:clrMapOvr>
  <p:transition spd="slow">
    <p:wip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623F2-F3CC-92A0-4AAE-70D492AE5C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BD3274-A6DF-CCD4-5740-D6DE22F34F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Bipartite graph ?</a:t>
            </a:r>
          </a:p>
          <a:p>
            <a:pPr marL="50800" indent="0">
              <a:buNone/>
            </a:pPr>
            <a:r>
              <a:rPr lang="en-US" dirty="0"/>
              <a:t> </a:t>
            </a:r>
          </a:p>
        </p:txBody>
      </p:sp>
      <p:pic>
        <p:nvPicPr>
          <p:cNvPr id="1028" name="Picture 4" descr="Bipartite Graph in Discrete mathematics">
            <a:extLst>
              <a:ext uri="{FF2B5EF4-FFF2-40B4-BE49-F238E27FC236}">
                <a16:creationId xmlns:a16="http://schemas.microsoft.com/office/drawing/2014/main" id="{5602956A-6003-4075-341F-90F96C0411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607" y="1794092"/>
            <a:ext cx="3762375" cy="278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irst example">
            <a:extLst>
              <a:ext uri="{FF2B5EF4-FFF2-40B4-BE49-F238E27FC236}">
                <a16:creationId xmlns:a16="http://schemas.microsoft.com/office/drawing/2014/main" id="{68A289BC-D5FB-E26D-E299-029A2DE213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161" y="1864991"/>
            <a:ext cx="5389433" cy="3128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A non-bipartite graph.">
            <a:extLst>
              <a:ext uri="{FF2B5EF4-FFF2-40B4-BE49-F238E27FC236}">
                <a16:creationId xmlns:a16="http://schemas.microsoft.com/office/drawing/2014/main" id="{2B3CB11A-BA8C-AD3F-E2AD-9D03497C43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548" y="4916970"/>
            <a:ext cx="4964137" cy="1304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ECC4370-9410-861E-BCE7-A87392F387E8}"/>
              </a:ext>
            </a:extLst>
          </p:cNvPr>
          <p:cNvSpPr txBox="1"/>
          <p:nvPr/>
        </p:nvSpPr>
        <p:spPr>
          <a:xfrm>
            <a:off x="1730829" y="4916970"/>
            <a:ext cx="14547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True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EEA9C6A-5068-A6E0-82DC-A8F7FF393130}"/>
              </a:ext>
            </a:extLst>
          </p:cNvPr>
          <p:cNvSpPr txBox="1"/>
          <p:nvPr/>
        </p:nvSpPr>
        <p:spPr>
          <a:xfrm>
            <a:off x="6749143" y="5792519"/>
            <a:ext cx="14547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False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18F0557-B840-E02D-E358-5B6D4F1E23D1}"/>
              </a:ext>
            </a:extLst>
          </p:cNvPr>
          <p:cNvSpPr txBox="1"/>
          <p:nvPr/>
        </p:nvSpPr>
        <p:spPr>
          <a:xfrm>
            <a:off x="9274629" y="4346071"/>
            <a:ext cx="14547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True</a:t>
            </a:r>
          </a:p>
        </p:txBody>
      </p:sp>
    </p:spTree>
    <p:extLst>
      <p:ext uri="{BB962C8B-B14F-4D97-AF65-F5344CB8AC3E}">
        <p14:creationId xmlns:p14="http://schemas.microsoft.com/office/powerpoint/2010/main" val="1138533501"/>
      </p:ext>
    </p:extLst>
  </p:cSld>
  <p:clrMapOvr>
    <a:masterClrMapping/>
  </p:clrMapOvr>
  <p:transition spd="slow">
    <p:wip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68040D-F91A-8AEC-13CB-1B27E5A359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1D3E7846-CEC4-AE68-0A4D-ABDF86E749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66176" y="2035629"/>
            <a:ext cx="10169910" cy="3245466"/>
          </a:xfr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A352F0-95F9-C479-3ABB-3CE55D499CDB}"/>
              </a:ext>
            </a:extLst>
          </p:cNvPr>
          <p:cNvSpPr txBox="1"/>
          <p:nvPr/>
        </p:nvSpPr>
        <p:spPr>
          <a:xfrm>
            <a:off x="966176" y="1576905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/>
              <a:t>Bipartite graph ?</a:t>
            </a:r>
          </a:p>
        </p:txBody>
      </p:sp>
    </p:spTree>
    <p:extLst>
      <p:ext uri="{BB962C8B-B14F-4D97-AF65-F5344CB8AC3E}">
        <p14:creationId xmlns:p14="http://schemas.microsoft.com/office/powerpoint/2010/main" val="2534726543"/>
      </p:ext>
    </p:extLst>
  </p:cSld>
  <p:clrMapOvr>
    <a:masterClrMapping/>
  </p:clrMapOvr>
  <p:transition spd="slow">
    <p:wip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68040D-F91A-8AEC-13CB-1B27E5A359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1D3E7846-CEC4-AE68-0A4D-ABDF86E749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66176" y="2035629"/>
            <a:ext cx="10169910" cy="3245466"/>
          </a:xfr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A352F0-95F9-C479-3ABB-3CE55D499CDB}"/>
              </a:ext>
            </a:extLst>
          </p:cNvPr>
          <p:cNvSpPr txBox="1"/>
          <p:nvPr/>
        </p:nvSpPr>
        <p:spPr>
          <a:xfrm>
            <a:off x="966176" y="1576905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/>
              <a:t>Bipartite graph 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1C614D7-EED9-AA48-770E-A58028BFB8F3}"/>
              </a:ext>
            </a:extLst>
          </p:cNvPr>
          <p:cNvSpPr txBox="1"/>
          <p:nvPr/>
        </p:nvSpPr>
        <p:spPr>
          <a:xfrm>
            <a:off x="1730829" y="4916970"/>
            <a:ext cx="14547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True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2911FF7-6DA9-C2B9-0D67-8BF8E456F24E}"/>
              </a:ext>
            </a:extLst>
          </p:cNvPr>
          <p:cNvSpPr txBox="1"/>
          <p:nvPr/>
        </p:nvSpPr>
        <p:spPr>
          <a:xfrm>
            <a:off x="3744686" y="4916970"/>
            <a:ext cx="14547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True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6D260E-5804-FF86-AD16-74BE6DBDC3BC}"/>
              </a:ext>
            </a:extLst>
          </p:cNvPr>
          <p:cNvSpPr txBox="1"/>
          <p:nvPr/>
        </p:nvSpPr>
        <p:spPr>
          <a:xfrm>
            <a:off x="6411687" y="4880985"/>
            <a:ext cx="14547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False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EBB1CA9-7CA5-D0D0-08F0-6CCA0B5D1091}"/>
              </a:ext>
            </a:extLst>
          </p:cNvPr>
          <p:cNvSpPr txBox="1"/>
          <p:nvPr/>
        </p:nvSpPr>
        <p:spPr>
          <a:xfrm>
            <a:off x="8631046" y="4880985"/>
            <a:ext cx="14547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True</a:t>
            </a:r>
          </a:p>
        </p:txBody>
      </p:sp>
    </p:spTree>
    <p:extLst>
      <p:ext uri="{BB962C8B-B14F-4D97-AF65-F5344CB8AC3E}">
        <p14:creationId xmlns:p14="http://schemas.microsoft.com/office/powerpoint/2010/main" val="2965747845"/>
      </p:ext>
    </p:extLst>
  </p:cSld>
  <p:clrMapOvr>
    <a:masterClrMapping/>
  </p:clrMapOvr>
  <p:transition spd="slow">
    <p:wip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68040D-F91A-8AEC-13CB-1B27E5A359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4A352F0-95F9-C479-3ABB-3CE55D499CDB}"/>
              </a:ext>
            </a:extLst>
          </p:cNvPr>
          <p:cNvSpPr txBox="1"/>
          <p:nvPr/>
        </p:nvSpPr>
        <p:spPr>
          <a:xfrm>
            <a:off x="966176" y="1576905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/>
              <a:t>Bipartite graph 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1C614D7-EED9-AA48-770E-A58028BFB8F3}"/>
              </a:ext>
            </a:extLst>
          </p:cNvPr>
          <p:cNvSpPr txBox="1"/>
          <p:nvPr/>
        </p:nvSpPr>
        <p:spPr>
          <a:xfrm>
            <a:off x="1730829" y="4916970"/>
            <a:ext cx="14547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True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2911FF7-6DA9-C2B9-0D67-8BF8E456F24E}"/>
              </a:ext>
            </a:extLst>
          </p:cNvPr>
          <p:cNvSpPr txBox="1"/>
          <p:nvPr/>
        </p:nvSpPr>
        <p:spPr>
          <a:xfrm>
            <a:off x="3744686" y="4916970"/>
            <a:ext cx="14547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True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EBB1CA9-7CA5-D0D0-08F0-6CCA0B5D1091}"/>
              </a:ext>
            </a:extLst>
          </p:cNvPr>
          <p:cNvSpPr txBox="1"/>
          <p:nvPr/>
        </p:nvSpPr>
        <p:spPr>
          <a:xfrm>
            <a:off x="8631046" y="4880985"/>
            <a:ext cx="14547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True</a:t>
            </a:r>
          </a:p>
        </p:txBody>
      </p:sp>
      <p:pic>
        <p:nvPicPr>
          <p:cNvPr id="13" name="Content Placeholder 12">
            <a:extLst>
              <a:ext uri="{FF2B5EF4-FFF2-40B4-BE49-F238E27FC236}">
                <a16:creationId xmlns:a16="http://schemas.microsoft.com/office/drawing/2014/main" id="{FA866DDF-A358-2381-7C13-7FD2E32558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37379" y="1973149"/>
            <a:ext cx="5558621" cy="2846282"/>
          </a:xfrm>
        </p:spPr>
      </p:pic>
      <p:pic>
        <p:nvPicPr>
          <p:cNvPr id="7172" name="Picture 4" descr="Bipartite Graph | Bipartite Graph Example | Properties | Gate Vidyalay">
            <a:extLst>
              <a:ext uri="{FF2B5EF4-FFF2-40B4-BE49-F238E27FC236}">
                <a16:creationId xmlns:a16="http://schemas.microsoft.com/office/drawing/2014/main" id="{698CB8EA-5193-342A-B738-F503358908B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817"/>
          <a:stretch/>
        </p:blipFill>
        <p:spPr bwMode="auto">
          <a:xfrm>
            <a:off x="7591562" y="2047932"/>
            <a:ext cx="3230651" cy="2762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1274259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DF2E3-2DFC-9FDC-6751-237AB9D95E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887C4B-4880-ACB3-5452-33634C0D3E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/>
              <a:t>Bipartite graph ?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89AED1-B0BF-CDAA-4162-6BA372AEA0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228" y="2283549"/>
            <a:ext cx="4964387" cy="344982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1F21A84-1702-3EF0-A0F4-BB2C682784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3956" y="2134206"/>
            <a:ext cx="3818667" cy="3247771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C40D6C71-3A85-B8F4-0548-53697F89DC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9132" y="3485478"/>
            <a:ext cx="5676900" cy="224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8DA7753-4D08-2AD0-028C-CEDFE9D3DAA2}"/>
              </a:ext>
            </a:extLst>
          </p:cNvPr>
          <p:cNvSpPr txBox="1"/>
          <p:nvPr/>
        </p:nvSpPr>
        <p:spPr>
          <a:xfrm>
            <a:off x="1335275" y="5821785"/>
            <a:ext cx="14547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False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4203861-EF8F-985B-A538-7197B4ECF8CB}"/>
              </a:ext>
            </a:extLst>
          </p:cNvPr>
          <p:cNvSpPr txBox="1"/>
          <p:nvPr/>
        </p:nvSpPr>
        <p:spPr>
          <a:xfrm>
            <a:off x="5700446" y="5821785"/>
            <a:ext cx="14547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/>
              <a:t>False</a:t>
            </a:r>
            <a:endParaRPr lang="en-US" sz="20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CF0DBDB-A17A-EC3C-C2A6-58838BCCDB4D}"/>
              </a:ext>
            </a:extLst>
          </p:cNvPr>
          <p:cNvSpPr txBox="1"/>
          <p:nvPr/>
        </p:nvSpPr>
        <p:spPr>
          <a:xfrm>
            <a:off x="9635679" y="5864785"/>
            <a:ext cx="14547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False</a:t>
            </a:r>
          </a:p>
        </p:txBody>
      </p:sp>
    </p:spTree>
    <p:extLst>
      <p:ext uri="{BB962C8B-B14F-4D97-AF65-F5344CB8AC3E}">
        <p14:creationId xmlns:p14="http://schemas.microsoft.com/office/powerpoint/2010/main" val="22540685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6FF98C-1753-DC02-9AA4-67DB2E58AB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480360-C8F1-0FDA-303F-BC48ACF174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2062" y="1042389"/>
            <a:ext cx="11233704" cy="5097273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Cycle or wheel or complete graph?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Cycle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7C54CE7-81DA-0963-C439-7D443C48A7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2540" y="2186648"/>
            <a:ext cx="1329889" cy="15559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7E55A25-E679-F303-DA08-59EDDDD6CC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5655" y="2317276"/>
            <a:ext cx="2149915" cy="194992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563A86B-DB92-481E-BA2B-DA86DE24573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9632"/>
          <a:stretch/>
        </p:blipFill>
        <p:spPr>
          <a:xfrm>
            <a:off x="5908935" y="2667000"/>
            <a:ext cx="4824379" cy="27452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137835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6FF98C-1753-DC02-9AA4-67DB2E58AB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480360-C8F1-0FDA-303F-BC48ACF174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2062" y="1042389"/>
            <a:ext cx="11233704" cy="5097273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Cycle or wheel or complete graph?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Wheel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515E4D5-E156-22E5-A9BE-062792EDEA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7404" y="1997001"/>
            <a:ext cx="5677192" cy="28639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645181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6FF98C-1753-DC02-9AA4-67DB2E58AB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480360-C8F1-0FDA-303F-BC48ACF174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2062" y="1042389"/>
            <a:ext cx="11233704" cy="5097273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Cycle or wheel or complete graph?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A complete graph is a graph in which every vertex has an edge to all other vertices</a:t>
            </a:r>
          </a:p>
        </p:txBody>
      </p:sp>
      <p:pic>
        <p:nvPicPr>
          <p:cNvPr id="11266" name="Picture 2" descr="complete-graph">
            <a:extLst>
              <a:ext uri="{FF2B5EF4-FFF2-40B4-BE49-F238E27FC236}">
                <a16:creationId xmlns:a16="http://schemas.microsoft.com/office/drawing/2014/main" id="{4BA5A892-2061-8045-9BBC-DD6E817A04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086" y="1476850"/>
            <a:ext cx="6204204" cy="3462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027133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8EB206-F816-B39D-1360-46FFC473B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4" name="AutoShape 2">
            <a:extLst>
              <a:ext uri="{FF2B5EF4-FFF2-40B4-BE49-F238E27FC236}">
                <a16:creationId xmlns:a16="http://schemas.microsoft.com/office/drawing/2014/main" id="{8F000FF1-6E9F-253D-BBE4-72780B6574A4}"/>
              </a:ext>
            </a:extLst>
          </p:cNvPr>
          <p:cNvSpPr>
            <a:spLocks noGrp="1" noChangeAspect="1" noChangeArrowheads="1"/>
          </p:cNvSpPr>
          <p:nvPr>
            <p:ph idx="1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fontAlgn="base"/>
            <a:r>
              <a:rPr lang="en-US" b="0" i="0" dirty="0">
                <a:solidFill>
                  <a:srgbClr val="303030"/>
                </a:solidFill>
                <a:effectLst/>
                <a:latin typeface="Arimo"/>
              </a:rPr>
              <a:t>Walk, circuit, a path, a cycle or a trail?</a:t>
            </a:r>
          </a:p>
          <a:p>
            <a:pPr algn="l" fontAlgn="base"/>
            <a:endParaRPr lang="en-US" dirty="0">
              <a:solidFill>
                <a:srgbClr val="303030"/>
              </a:solidFill>
              <a:latin typeface="Arimo"/>
            </a:endParaRPr>
          </a:p>
          <a:p>
            <a:pPr algn="l" fontAlgn="base"/>
            <a:endParaRPr lang="en-US" b="0" i="0" dirty="0">
              <a:solidFill>
                <a:srgbClr val="303030"/>
              </a:solidFill>
              <a:effectLst/>
              <a:latin typeface="Arimo"/>
            </a:endParaRPr>
          </a:p>
          <a:p>
            <a:pPr algn="l" fontAlgn="base"/>
            <a:endParaRPr lang="en-US" b="0" i="0" dirty="0">
              <a:solidFill>
                <a:srgbClr val="303030"/>
              </a:solidFill>
              <a:effectLst/>
              <a:latin typeface="Arimo"/>
            </a:endParaRPr>
          </a:p>
          <a:p>
            <a:pPr lvl="1" fontAlgn="base">
              <a:buFont typeface="+mj-lt"/>
              <a:buAutoNum type="arabicPeriod"/>
            </a:pPr>
            <a:r>
              <a:rPr lang="en-US" sz="2800" b="0" i="0" dirty="0">
                <a:solidFill>
                  <a:srgbClr val="30303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 , b , g , f , c , b</a:t>
            </a:r>
          </a:p>
          <a:p>
            <a:pPr lvl="1" fontAlgn="base">
              <a:buFont typeface="+mj-lt"/>
              <a:buAutoNum type="arabicPeriod"/>
            </a:pPr>
            <a:r>
              <a:rPr lang="en-US" sz="2800" b="0" i="0" dirty="0">
                <a:solidFill>
                  <a:srgbClr val="30303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 , g , f , c , b , g , a</a:t>
            </a:r>
          </a:p>
          <a:p>
            <a:pPr lvl="1" fontAlgn="base">
              <a:buFont typeface="+mj-lt"/>
              <a:buAutoNum type="arabicPeriod"/>
            </a:pPr>
            <a:r>
              <a:rPr lang="en-US" sz="2800" b="0" i="0" dirty="0">
                <a:solidFill>
                  <a:srgbClr val="30303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 , e , f , c</a:t>
            </a:r>
          </a:p>
          <a:p>
            <a:pPr lvl="1" fontAlgn="base">
              <a:buFont typeface="+mj-lt"/>
              <a:buAutoNum type="arabicPeriod"/>
            </a:pPr>
            <a:r>
              <a:rPr lang="en-US" sz="2800" b="0" i="0" dirty="0">
                <a:solidFill>
                  <a:srgbClr val="30303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 , e , f , c , e</a:t>
            </a:r>
          </a:p>
          <a:p>
            <a:pPr lvl="1" fontAlgn="base">
              <a:buFont typeface="+mj-lt"/>
              <a:buAutoNum type="arabicPeriod"/>
            </a:pPr>
            <a:r>
              <a:rPr lang="en-US" sz="2800" b="0" i="0" dirty="0">
                <a:solidFill>
                  <a:srgbClr val="30303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 , b , f , a</a:t>
            </a:r>
          </a:p>
          <a:p>
            <a:pPr lvl="1" fontAlgn="base">
              <a:buFont typeface="+mj-lt"/>
              <a:buAutoNum type="arabicPeriod"/>
            </a:pPr>
            <a:r>
              <a:rPr lang="en-US" sz="2800" b="0" i="0" dirty="0">
                <a:solidFill>
                  <a:srgbClr val="30303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 , d , e , c , b</a:t>
            </a:r>
          </a:p>
          <a:p>
            <a:pPr marL="50800" indent="0" algn="l" fontAlgn="base">
              <a:buNone/>
            </a:pPr>
            <a:endParaRPr lang="en-US" b="0" i="0" dirty="0">
              <a:solidFill>
                <a:srgbClr val="303030"/>
              </a:solidFill>
              <a:effectLst/>
              <a:latin typeface="Arimo"/>
            </a:endParaRPr>
          </a:p>
          <a:p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67786AD-F140-F09D-709C-926D02C8FA6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771" t="21058"/>
          <a:stretch/>
        </p:blipFill>
        <p:spPr>
          <a:xfrm>
            <a:off x="4452257" y="1763486"/>
            <a:ext cx="6472144" cy="239485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D6CF615-F8DD-8BB2-E4C0-1DC1A82A6838}"/>
              </a:ext>
            </a:extLst>
          </p:cNvPr>
          <p:cNvSpPr txBox="1"/>
          <p:nvPr/>
        </p:nvSpPr>
        <p:spPr>
          <a:xfrm>
            <a:off x="10167257" y="2856715"/>
            <a:ext cx="176348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>
              <a:lnSpc>
                <a:spcPct val="150000"/>
              </a:lnSpc>
              <a:buFont typeface="+mj-lt"/>
              <a:buAutoNum type="arabicPeriod"/>
            </a:pPr>
            <a:r>
              <a:rPr lang="en-US" sz="2400" b="0" i="0" dirty="0">
                <a:solidFill>
                  <a:srgbClr val="30303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Trail</a:t>
            </a:r>
          </a:p>
          <a:p>
            <a:pPr algn="l" fontAlgn="base">
              <a:lnSpc>
                <a:spcPct val="150000"/>
              </a:lnSpc>
              <a:buFont typeface="+mj-lt"/>
              <a:buAutoNum type="arabicPeriod"/>
            </a:pPr>
            <a:r>
              <a:rPr lang="en-US" sz="2400" b="0" i="0" dirty="0">
                <a:solidFill>
                  <a:srgbClr val="30303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Walk</a:t>
            </a:r>
          </a:p>
          <a:p>
            <a:pPr algn="l" fontAlgn="base">
              <a:lnSpc>
                <a:spcPct val="150000"/>
              </a:lnSpc>
              <a:buFont typeface="+mj-lt"/>
              <a:buAutoNum type="arabicPeriod"/>
            </a:pPr>
            <a:r>
              <a:rPr lang="en-US" sz="2400" b="0" i="0" dirty="0">
                <a:solidFill>
                  <a:srgbClr val="30303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Cycle</a:t>
            </a:r>
          </a:p>
          <a:p>
            <a:pPr algn="l" fontAlgn="base">
              <a:lnSpc>
                <a:spcPct val="150000"/>
              </a:lnSpc>
              <a:buFont typeface="+mj-lt"/>
              <a:buAutoNum type="arabicPeriod"/>
            </a:pPr>
            <a:r>
              <a:rPr lang="en-US" sz="2400" b="0" i="0" dirty="0">
                <a:solidFill>
                  <a:srgbClr val="30303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Walk</a:t>
            </a:r>
          </a:p>
          <a:p>
            <a:pPr algn="l" fontAlgn="base">
              <a:lnSpc>
                <a:spcPct val="150000"/>
              </a:lnSpc>
              <a:buFont typeface="+mj-lt"/>
              <a:buAutoNum type="arabicPeriod"/>
            </a:pPr>
            <a:r>
              <a:rPr lang="en-US" sz="2400" b="0" i="0" dirty="0">
                <a:solidFill>
                  <a:srgbClr val="30303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Not a walk</a:t>
            </a:r>
          </a:p>
          <a:p>
            <a:pPr algn="l" fontAlgn="base">
              <a:lnSpc>
                <a:spcPct val="150000"/>
              </a:lnSpc>
              <a:buFont typeface="+mj-lt"/>
              <a:buAutoNum type="arabicPeriod"/>
            </a:pPr>
            <a:r>
              <a:rPr lang="en-US" sz="2400" b="0" i="0" dirty="0">
                <a:solidFill>
                  <a:srgbClr val="30303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Path</a:t>
            </a:r>
          </a:p>
          <a:p>
            <a:pPr algn="l" fontAlgn="base"/>
            <a:r>
              <a:rPr lang="en-US" sz="2400" b="0" i="0" dirty="0">
                <a:solidFill>
                  <a:srgbClr val="303030"/>
                </a:solidFill>
                <a:effectLst/>
                <a:latin typeface="Arimo"/>
              </a:rPr>
              <a:t> </a:t>
            </a:r>
          </a:p>
          <a:p>
            <a:endParaRPr lang="en-US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0698998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8EB206-F816-B39D-1360-46FFC473B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4" name="AutoShape 2">
            <a:extLst>
              <a:ext uri="{FF2B5EF4-FFF2-40B4-BE49-F238E27FC236}">
                <a16:creationId xmlns:a16="http://schemas.microsoft.com/office/drawing/2014/main" id="{8F000FF1-6E9F-253D-BBE4-72780B6574A4}"/>
              </a:ext>
            </a:extLst>
          </p:cNvPr>
          <p:cNvSpPr>
            <a:spLocks noGrp="1" noChangeAspect="1" noChangeArrowheads="1"/>
          </p:cNvSpPr>
          <p:nvPr>
            <p:ph idx="1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fontAlgn="base"/>
            <a:r>
              <a:rPr lang="en-US" b="0" i="0" dirty="0">
                <a:solidFill>
                  <a:srgbClr val="303030"/>
                </a:solidFill>
                <a:effectLst/>
                <a:latin typeface="Arimo"/>
              </a:rPr>
              <a:t>Walk, circuit, a path, a cycle or a trail?</a:t>
            </a:r>
          </a:p>
          <a:p>
            <a:pPr algn="l" fontAlgn="base"/>
            <a:endParaRPr lang="en-US" dirty="0">
              <a:solidFill>
                <a:srgbClr val="303030"/>
              </a:solidFill>
              <a:latin typeface="Arimo"/>
            </a:endParaRPr>
          </a:p>
          <a:p>
            <a:pPr algn="l" fontAlgn="base"/>
            <a:endParaRPr lang="en-US" b="0" i="0" dirty="0">
              <a:solidFill>
                <a:srgbClr val="303030"/>
              </a:solidFill>
              <a:effectLst/>
              <a:latin typeface="Arimo"/>
            </a:endParaRPr>
          </a:p>
          <a:p>
            <a:pPr algn="l" fontAlgn="base"/>
            <a:endParaRPr lang="en-US" b="0" i="0" dirty="0">
              <a:solidFill>
                <a:srgbClr val="303030"/>
              </a:solidFill>
              <a:effectLst/>
              <a:latin typeface="Arimo"/>
            </a:endParaRPr>
          </a:p>
          <a:p>
            <a:pPr lvl="1" fontAlgn="base">
              <a:buFont typeface="+mj-lt"/>
              <a:buAutoNum type="arabicPeriod"/>
            </a:pPr>
            <a:r>
              <a:rPr lang="en-US" sz="2800" b="0" i="0" dirty="0">
                <a:solidFill>
                  <a:srgbClr val="303030"/>
                </a:solidFill>
                <a:effectLst/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v1v2v3v2</a:t>
            </a:r>
          </a:p>
          <a:p>
            <a:pPr lvl="1" fontAlgn="base">
              <a:buFont typeface="+mj-lt"/>
              <a:buAutoNum type="arabicPeriod"/>
            </a:pPr>
            <a:r>
              <a:rPr lang="en-US" sz="2800" b="0" i="0" dirty="0">
                <a:solidFill>
                  <a:srgbClr val="303030"/>
                </a:solidFill>
                <a:effectLst/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v4v1v2v3v4v5</a:t>
            </a:r>
          </a:p>
          <a:p>
            <a:pPr lvl="1" fontAlgn="base">
              <a:buFont typeface="+mj-lt"/>
              <a:buAutoNum type="arabicPeriod"/>
            </a:pPr>
            <a:r>
              <a:rPr lang="en-US" sz="2800" b="0" i="0" dirty="0">
                <a:solidFill>
                  <a:srgbClr val="303030"/>
                </a:solidFill>
                <a:effectLst/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v1v2v3v4v5</a:t>
            </a:r>
          </a:p>
          <a:p>
            <a:pPr lvl="1" fontAlgn="base">
              <a:buFont typeface="+mj-lt"/>
              <a:buAutoNum type="arabicPeriod"/>
            </a:pPr>
            <a:r>
              <a:rPr lang="en-US" sz="2800" b="0" i="0" dirty="0">
                <a:solidFill>
                  <a:srgbClr val="303030"/>
                </a:solidFill>
                <a:effectLst/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v1v2v3v4v1</a:t>
            </a:r>
          </a:p>
          <a:p>
            <a:pPr lvl="1" fontAlgn="base">
              <a:buFont typeface="+mj-lt"/>
              <a:buAutoNum type="arabicPeriod"/>
            </a:pPr>
            <a:r>
              <a:rPr lang="en-US" sz="2800" b="0" i="0" dirty="0">
                <a:solidFill>
                  <a:srgbClr val="303030"/>
                </a:solidFill>
                <a:effectLst/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v6v5v4v3v2v1v4v6</a:t>
            </a:r>
          </a:p>
          <a:p>
            <a:pPr marL="50800" indent="0" algn="l" fontAlgn="base">
              <a:buNone/>
            </a:pPr>
            <a:endParaRPr lang="en-US" b="0" i="0" dirty="0">
              <a:solidFill>
                <a:srgbClr val="303030"/>
              </a:solidFill>
              <a:effectLst/>
              <a:latin typeface="Arimo"/>
            </a:endParaRPr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D6CF615-F8DD-8BB2-E4C0-1DC1A82A6838}"/>
              </a:ext>
            </a:extLst>
          </p:cNvPr>
          <p:cNvSpPr txBox="1"/>
          <p:nvPr/>
        </p:nvSpPr>
        <p:spPr>
          <a:xfrm>
            <a:off x="10167257" y="2856715"/>
            <a:ext cx="1763486" cy="27955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3030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Open walk</a:t>
            </a:r>
          </a:p>
          <a:p>
            <a:pPr fontAlgn="base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3030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Trail</a:t>
            </a:r>
          </a:p>
          <a:p>
            <a:pPr fontAlgn="base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3030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Path</a:t>
            </a:r>
          </a:p>
          <a:p>
            <a:pPr fontAlgn="base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3030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Cycle</a:t>
            </a:r>
          </a:p>
          <a:p>
            <a:pPr fontAlgn="base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3030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Circuit</a:t>
            </a:r>
            <a:endParaRPr lang="en-US" sz="2400" dirty="0"/>
          </a:p>
        </p:txBody>
      </p:sp>
      <p:sp>
        <p:nvSpPr>
          <p:cNvPr id="3" name="AutoShape 2">
            <a:extLst>
              <a:ext uri="{FF2B5EF4-FFF2-40B4-BE49-F238E27FC236}">
                <a16:creationId xmlns:a16="http://schemas.microsoft.com/office/drawing/2014/main" id="{258599BF-CA1B-5233-CFF1-B9904502844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8A4E69C-9B5E-3E61-1D53-215C70E5AB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6943" y="1778385"/>
            <a:ext cx="5562423" cy="329947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512984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FA88E2-08EE-D5A1-E331-0292D26678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510D3F-71E6-DC77-12A3-5A7E79AF21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Which of these graphs are trees?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1AA3DBD-0D72-3C8F-2097-C3BB797DE5D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430"/>
          <a:stretch/>
        </p:blipFill>
        <p:spPr>
          <a:xfrm>
            <a:off x="3905137" y="1894114"/>
            <a:ext cx="5619849" cy="40821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E1C6613-C84C-C51A-D40C-0F8EF7130DF0}"/>
              </a:ext>
            </a:extLst>
          </p:cNvPr>
          <p:cNvSpPr txBox="1"/>
          <p:nvPr/>
        </p:nvSpPr>
        <p:spPr>
          <a:xfrm>
            <a:off x="957943" y="5910943"/>
            <a:ext cx="9364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/>
              <a:t>a,e,c</a:t>
            </a:r>
            <a:r>
              <a:rPr lang="en-US" sz="2400" dirty="0"/>
              <a:t>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730097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87BEDD-5947-1A29-7ED5-09A3CE46E9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4EC5A9-4A28-6E80-BC47-41E37C593F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65150" indent="-51435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complete graph on n vertices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denoted by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="1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is the simple graph that contains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exactly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---------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edge between 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pair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distinct vertices. </a:t>
            </a:r>
          </a:p>
          <a:p>
            <a:pPr marL="565150" indent="-514350">
              <a:buFont typeface="+mj-lt"/>
              <a:buAutoNum type="arabicPeriod"/>
            </a:pP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Close Path called</a:t>
            </a:r>
          </a:p>
          <a:p>
            <a:pPr marL="565150" indent="-514350">
              <a:buFont typeface="+mj-lt"/>
              <a:buAutoNum type="arabicPeriod"/>
            </a:pP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Closed trail called 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65150" indent="-51435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Facebook Friendship graphs - ----------graphs</a:t>
            </a:r>
          </a:p>
          <a:p>
            <a:pPr marL="565150" indent="-51435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Twitter is ----------graph-</a:t>
            </a:r>
          </a:p>
          <a:p>
            <a:pPr marL="565150" indent="-51435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World Wide Web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In a web graph, 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web pages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are represented by vertices and 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links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are represented by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------------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edges.</a:t>
            </a:r>
          </a:p>
          <a:p>
            <a:pPr marL="565150" indent="-51435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</a:t>
            </a:r>
            <a:r>
              <a:rPr lang="en-US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Euler circuit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 graph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a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simple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circuit containing --- edge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65150" indent="-51435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Euler path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a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simple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path 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containing -- edge of </a:t>
            </a:r>
            <a:r>
              <a:rPr lang="en-US" b="1" i="1" dirty="0">
                <a:solidFill>
                  <a:schemeClr val="accent6">
                    <a:lumMod val="50000"/>
                  </a:schemeClr>
                </a:solidFill>
              </a:rPr>
              <a:t>G</a:t>
            </a:r>
            <a:r>
              <a:rPr lang="en-US" dirty="0"/>
              <a:t>. </a:t>
            </a:r>
          </a:p>
          <a:p>
            <a:pPr>
              <a:lnSpc>
                <a:spcPct val="150000"/>
              </a:lnSpc>
            </a:pPr>
            <a:endParaRPr lang="ar-E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64025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255C6A-FD55-266D-7BCB-FEF0A8B7F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3D2A15-D90A-506E-C8EF-01EBE8450D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65150" indent="-514350">
              <a:buFont typeface="+mj-lt"/>
              <a:buAutoNum type="arabicParenR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One</a:t>
            </a:r>
          </a:p>
          <a:p>
            <a:pPr marL="565150" indent="-514350">
              <a:buFont typeface="+mj-lt"/>
              <a:buAutoNum type="arabicParenR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Cycle</a:t>
            </a:r>
          </a:p>
          <a:p>
            <a:pPr marL="565150" indent="-514350">
              <a:buFont typeface="+mj-lt"/>
              <a:buAutoNum type="arabicParenR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Circuit</a:t>
            </a:r>
          </a:p>
          <a:p>
            <a:pPr marL="565150" indent="-514350">
              <a:buFont typeface="+mj-lt"/>
              <a:buAutoNum type="arabicParenR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Undirected </a:t>
            </a:r>
          </a:p>
          <a:p>
            <a:pPr marL="565150" indent="-514350">
              <a:buFont typeface="+mj-lt"/>
              <a:buAutoNum type="arabicParenR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Directed</a:t>
            </a:r>
          </a:p>
          <a:p>
            <a:pPr marL="565150" indent="-514350">
              <a:buFont typeface="+mj-lt"/>
              <a:buAutoNum type="arabicParenR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Directed </a:t>
            </a:r>
          </a:p>
          <a:p>
            <a:pPr marL="565150" indent="-514350">
              <a:buFont typeface="+mj-lt"/>
              <a:buAutoNum type="arabicParenR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Every</a:t>
            </a:r>
          </a:p>
          <a:p>
            <a:pPr marL="565150" indent="-514350">
              <a:buFont typeface="+mj-lt"/>
              <a:buAutoNum type="arabicParenR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Every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8178755"/>
      </p:ext>
    </p:extLst>
  </p:cSld>
  <p:clrMapOvr>
    <a:masterClrMapping/>
  </p:clrMapOvr>
  <p:transition spd="slow">
    <p:wipe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440CC8-BD21-09A5-A22A-A854D0153E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5E6974-17D5-70CC-3D8E-17FCB15E6E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pPr marL="0" indent="-74295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wheel is obtained by -------an additional vertex to a cycle Cn for n ≥  ---</a:t>
            </a:r>
          </a:p>
          <a:p>
            <a:pPr marL="0" indent="-742950" algn="l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trail is a walk where ------------ edge is repeated.</a:t>
            </a:r>
          </a:p>
          <a:p>
            <a:pPr marL="0" indent="-742950" algn="l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open trail starts and ends on ------------- vertices.</a:t>
            </a:r>
          </a:p>
          <a:p>
            <a:pPr marL="0" indent="-742950" algn="l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closed trail (circuit) starts and ends on the ---------------------vertex.</a:t>
            </a:r>
          </a:p>
          <a:p>
            <a:pPr marL="0" indent="-742950" algn="l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Path --------repeated edge ,---------------repeated vertices</a:t>
            </a:r>
          </a:p>
          <a:p>
            <a:pPr marL="0" indent="-742950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Trail--------repeated edge ,---------------repeated vertices</a:t>
            </a:r>
          </a:p>
          <a:p>
            <a:pPr marL="0" indent="-742950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Walk --------repeated edge ,---------------repeated </a:t>
            </a:r>
            <a:r>
              <a:rPr lang="en-US" sz="6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verticese</a:t>
            </a: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G. </a:t>
            </a:r>
          </a:p>
          <a:p>
            <a:pPr marL="0" indent="-74295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tree is a connected undirected graph with ----------- simple circuits.</a:t>
            </a:r>
          </a:p>
          <a:p>
            <a:pPr marL="0" indent="-74295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altLang="zh-TW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planer graph (or multigraph) G is called planar if G can be drawn in the plane with its edges intersecting only at ------------</a:t>
            </a:r>
            <a:endParaRPr lang="ar-EG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971550" indent="-514350">
              <a:buAutoNum type="arabicPeriod"/>
            </a:pP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8550902"/>
      </p:ext>
    </p:extLst>
  </p:cSld>
  <p:clrMapOvr>
    <a:masterClrMapping/>
  </p:clrMapOvr>
  <p:transition spd="slow">
    <p:wipe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440CC8-BD21-09A5-A22A-A854D0153E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5E6974-17D5-70CC-3D8E-17FCB15E6E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 marL="0" indent="-74295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Add,3</a:t>
            </a:r>
          </a:p>
          <a:p>
            <a:pPr marL="0" indent="-742950" algn="l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no.</a:t>
            </a:r>
          </a:p>
          <a:p>
            <a:pPr marL="0" indent="-742950" algn="l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</a:t>
            </a:r>
          </a:p>
          <a:p>
            <a:pPr marL="0" indent="-742950" algn="l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same</a:t>
            </a:r>
          </a:p>
          <a:p>
            <a:pPr marL="0" indent="-742950" algn="l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lang="en-US" sz="6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</a:t>
            </a:r>
            <a:endParaRPr lang="en-US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-742950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 has</a:t>
            </a:r>
          </a:p>
          <a:p>
            <a:pPr marL="0" indent="-742950" fontAlgn="base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has </a:t>
            </a:r>
            <a:r>
              <a:rPr lang="en-US" sz="6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has</a:t>
            </a: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. </a:t>
            </a:r>
          </a:p>
          <a:p>
            <a:pPr marL="0" indent="-74295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no.</a:t>
            </a:r>
          </a:p>
          <a:p>
            <a:pPr marL="0" indent="-742950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altLang="zh-TW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vertices</a:t>
            </a:r>
            <a:endParaRPr lang="ar-EG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971550" indent="-514350">
              <a:buAutoNum type="arabicPeriod"/>
            </a:pP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6047910"/>
      </p:ext>
    </p:extLst>
  </p:cSld>
  <p:clrMapOvr>
    <a:masterClrMapping/>
  </p:clrMapOvr>
  <p:transition spd="slow">
    <p:wipe/>
  </p:transition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7113781"/>
      </p:ext>
    </p:extLst>
  </p:cSld>
  <p:clrMapOvr>
    <a:masterClrMapping/>
  </p:clrMapOvr>
  <p:transition spd="slow">
    <p:wip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9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2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3.5|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8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7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6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39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7.1|0.7|1.2|1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7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7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9.8|1.8|46.4|1|1.2|1.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4.9|10.9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4|0.7|0.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34.7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24.9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5.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5.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5.1"/>
</p:tagLst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3366</TotalTime>
  <Words>2938</Words>
  <Application>Microsoft Office PowerPoint</Application>
  <PresentationFormat>Widescreen</PresentationFormat>
  <Paragraphs>524</Paragraphs>
  <Slides>75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75</vt:i4>
      </vt:variant>
    </vt:vector>
  </HeadingPairs>
  <TitlesOfParts>
    <vt:vector size="87" baseType="lpstr">
      <vt:lpstr>Arial</vt:lpstr>
      <vt:lpstr>Arimo</vt:lpstr>
      <vt:lpstr>Brush Script MT</vt:lpstr>
      <vt:lpstr>Calibri</vt:lpstr>
      <vt:lpstr>Cambria Math</vt:lpstr>
      <vt:lpstr>Tahoma</vt:lpstr>
      <vt:lpstr>Times New Roman</vt:lpstr>
      <vt:lpstr>Trebuchet MS</vt:lpstr>
      <vt:lpstr>Wingdings</vt:lpstr>
      <vt:lpstr>Wingdings 2</vt:lpstr>
      <vt:lpstr>Office Theme</vt:lpstr>
      <vt:lpstr>1_Office Theme</vt:lpstr>
      <vt:lpstr>PowerPoint Presentation</vt:lpstr>
      <vt:lpstr>PowerPoint Presentation</vt:lpstr>
      <vt:lpstr>PowerPoint Presentation</vt:lpstr>
      <vt:lpstr>Models of Graphs</vt:lpstr>
      <vt:lpstr>Models of Graphs</vt:lpstr>
      <vt:lpstr>Models of Graphs</vt:lpstr>
      <vt:lpstr>Models of Graphs</vt:lpstr>
      <vt:lpstr>Models of Graphs </vt:lpstr>
      <vt:lpstr>Models of Graphsللاطلاع فقط </vt:lpstr>
      <vt:lpstr>Models of Graphsللاطلاع فقط </vt:lpstr>
      <vt:lpstr>Models of Graphsللاطلاع فقط </vt:lpstr>
      <vt:lpstr>Special Types of Simple Graphs: Complete Graphs</vt:lpstr>
      <vt:lpstr>Special Types of Simple Graphs: Cycles</vt:lpstr>
      <vt:lpstr>Special Types of Simple Graphs: Wheels</vt:lpstr>
      <vt:lpstr>Special Types of Simple Graphs:       n-Cubes</vt:lpstr>
      <vt:lpstr>Special Types of Simple Graphs:       n-Cubes</vt:lpstr>
      <vt:lpstr>Special Types of Simple Graphs:       n-Cubes</vt:lpstr>
      <vt:lpstr>Special Types of Simple Graphs:       n-Cubes</vt:lpstr>
      <vt:lpstr>Bipartite Graphs</vt:lpstr>
      <vt:lpstr>Bipartite Graphs</vt:lpstr>
      <vt:lpstr>Quiz</vt:lpstr>
      <vt:lpstr>Quiz</vt:lpstr>
      <vt:lpstr>Bipartite Graphs</vt:lpstr>
      <vt:lpstr>Quiz</vt:lpstr>
      <vt:lpstr>Quiz</vt:lpstr>
      <vt:lpstr>Quiz</vt:lpstr>
      <vt:lpstr>Quiz</vt:lpstr>
      <vt:lpstr>Complete Bipartite Graphs</vt:lpstr>
      <vt:lpstr>Complete Bipartite Graphs</vt:lpstr>
      <vt:lpstr>Special Types of Graphs and Computer Network Architecture</vt:lpstr>
      <vt:lpstr>Special Types of Graphs and Computer Network Architecture</vt:lpstr>
      <vt:lpstr>Special Types of Graphs and Computer Network Architecture</vt:lpstr>
      <vt:lpstr>Special Types of Graphs and Computer Network Architecture</vt:lpstr>
      <vt:lpstr>Applications of bipartite graph</vt:lpstr>
      <vt:lpstr>Connectivity</vt:lpstr>
      <vt:lpstr>Connectivity</vt:lpstr>
      <vt:lpstr>Walk </vt:lpstr>
      <vt:lpstr>Walk </vt:lpstr>
      <vt:lpstr>Quiz</vt:lpstr>
      <vt:lpstr>Trails and circuits</vt:lpstr>
      <vt:lpstr>Simple Path</vt:lpstr>
      <vt:lpstr>Quiz</vt:lpstr>
      <vt:lpstr>Quiz </vt:lpstr>
      <vt:lpstr>Wal vs trail vs path</vt:lpstr>
      <vt:lpstr>Walk vs Trail vs Path</vt:lpstr>
      <vt:lpstr>Quiz</vt:lpstr>
      <vt:lpstr>Euler Paths and Circuits (continued)</vt:lpstr>
      <vt:lpstr>Euler Paths and Circuits (continued)</vt:lpstr>
      <vt:lpstr>Euler Paths and Circuits (continued)</vt:lpstr>
      <vt:lpstr>Euler Paths and Circuits</vt:lpstr>
      <vt:lpstr>Planar Graphs</vt:lpstr>
      <vt:lpstr>Planar Graphs</vt:lpstr>
      <vt:lpstr>Graph Coloring Problem</vt:lpstr>
      <vt:lpstr>Vertex Coloring Problem</vt:lpstr>
      <vt:lpstr>Trees</vt:lpstr>
      <vt:lpstr>Trees</vt:lpstr>
      <vt:lpstr>Tree Terminology</vt:lpstr>
      <vt:lpstr>Recap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PowerPoint Presentation</vt:lpstr>
      <vt:lpstr>Quiz</vt:lpstr>
      <vt:lpstr>PowerPoint Presentation</vt:lpstr>
      <vt:lpstr>Quiz</vt:lpstr>
      <vt:lpstr>Quiz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Shahira azazy</cp:lastModifiedBy>
  <cp:revision>143</cp:revision>
  <dcterms:created xsi:type="dcterms:W3CDTF">2023-04-29T09:08:23Z</dcterms:created>
  <dcterms:modified xsi:type="dcterms:W3CDTF">2023-11-05T14:50:33Z</dcterms:modified>
</cp:coreProperties>
</file>