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518" r:id="rId2"/>
    <p:sldId id="519" r:id="rId3"/>
    <p:sldId id="520" r:id="rId4"/>
    <p:sldId id="521" r:id="rId5"/>
    <p:sldId id="52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FA31B-D342-6738-806A-7B5D2949FC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2BAB009-A88F-93D4-D388-8DF742A78A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EB5C52B-27A9-DD35-4228-00D7E639A1AD}"/>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5" name="Footer Placeholder 4">
            <a:extLst>
              <a:ext uri="{FF2B5EF4-FFF2-40B4-BE49-F238E27FC236}">
                <a16:creationId xmlns:a16="http://schemas.microsoft.com/office/drawing/2014/main" id="{326E1D9F-B92D-D469-50C4-49DFEEE5E1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E709DB-11E7-6CD8-E702-00B2FB8012B3}"/>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3340946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29E19-6997-7653-17DC-56AE61ACC1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8AB252-A987-F00D-FC61-2987769395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19658E-EF5E-1F0D-BC43-6DD66BD29014}"/>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5" name="Footer Placeholder 4">
            <a:extLst>
              <a:ext uri="{FF2B5EF4-FFF2-40B4-BE49-F238E27FC236}">
                <a16:creationId xmlns:a16="http://schemas.microsoft.com/office/drawing/2014/main" id="{B99378CA-4F8E-1576-294E-8BA5615502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7E3E23-2475-5BEC-BAAE-D1BD4FE557AA}"/>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4065041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5A7E9-DF97-3BA6-DE47-8C257611A2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63C31D-2018-4FB9-F808-4EB6FE5655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FF371-9213-648C-A386-A9AC43090CEF}"/>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5" name="Footer Placeholder 4">
            <a:extLst>
              <a:ext uri="{FF2B5EF4-FFF2-40B4-BE49-F238E27FC236}">
                <a16:creationId xmlns:a16="http://schemas.microsoft.com/office/drawing/2014/main" id="{2F00D8F1-04D3-94C5-FD9B-A1AE2BDCE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9A03BA-D2EA-B797-E560-B8F7C46C8A43}"/>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324432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1E279-466F-E65B-3081-677590225A7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98658E1-F456-5E3B-EB7C-239ECCDDB3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1C5E98-C261-1334-C695-795FC452CF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86C9EB-65E9-1D4B-06CA-B1677057DBD3}"/>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6" name="Footer Placeholder 5">
            <a:extLst>
              <a:ext uri="{FF2B5EF4-FFF2-40B4-BE49-F238E27FC236}">
                <a16:creationId xmlns:a16="http://schemas.microsoft.com/office/drawing/2014/main" id="{050D4863-A92E-55BE-1C3F-3C083F27F3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132E6F-13CB-FBEF-292D-428DC5BE9DD1}"/>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2505613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D0D9A-ADAB-EF7D-9618-1406057FBE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8D7D989-CE60-8BD0-78EA-E30AA1F258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7E60E7-DE3C-AC7F-AF17-6AE704DE73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6C470D-1FA3-15C6-BEA5-58817AE74A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03963D-8033-5A49-DACA-D7B150E634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B4245B-52F4-2C9A-E91A-353AB5CE96D5}"/>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8" name="Footer Placeholder 7">
            <a:extLst>
              <a:ext uri="{FF2B5EF4-FFF2-40B4-BE49-F238E27FC236}">
                <a16:creationId xmlns:a16="http://schemas.microsoft.com/office/drawing/2014/main" id="{642AF862-4091-5DAA-5B1A-958E8B9755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69685F-556A-69D4-9024-34162966D763}"/>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2551776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B8D09-35BC-A0E7-599A-0C11D945BA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4973EB-BCF2-078B-81E9-D34EA6DB9ED6}"/>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4" name="Footer Placeholder 3">
            <a:extLst>
              <a:ext uri="{FF2B5EF4-FFF2-40B4-BE49-F238E27FC236}">
                <a16:creationId xmlns:a16="http://schemas.microsoft.com/office/drawing/2014/main" id="{1556905F-7149-8F96-B0F2-F5A9A21C3DE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FAAC77A-A7C6-7E1A-50AD-345A244F018D}"/>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3786236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CBFEB7-8256-A444-92FD-ADC75591FF1B}"/>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3" name="Footer Placeholder 2">
            <a:extLst>
              <a:ext uri="{FF2B5EF4-FFF2-40B4-BE49-F238E27FC236}">
                <a16:creationId xmlns:a16="http://schemas.microsoft.com/office/drawing/2014/main" id="{697E77F2-A184-2571-B4FE-FA37CEEB5A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15BE2BE-3EB7-57D6-19B1-50AA763CA646}"/>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3724192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2D491-F8C2-3BAD-8444-3D65B91C30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EE7D90-D82B-9BCE-0049-8E16B4A6D0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91B1D8A-6FFD-86F5-D1F9-E0A65219E4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080DED-CF0F-0D89-FD6E-E74A3CC18A7B}"/>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6" name="Footer Placeholder 5">
            <a:extLst>
              <a:ext uri="{FF2B5EF4-FFF2-40B4-BE49-F238E27FC236}">
                <a16:creationId xmlns:a16="http://schemas.microsoft.com/office/drawing/2014/main" id="{3D6B536E-FAC5-6558-579D-9757E4D6ED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949217-72A2-9C2F-B721-FCDB60C4AC77}"/>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3373150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F7D52-8FCC-161B-49F6-3F0BD6EA11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FF03C1-2C2B-CC92-D42D-476DAE12BD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2E26474-5B9D-945E-1498-B78233E651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E10830-F8E4-5025-6432-9CB9D14E8CF8}"/>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6" name="Footer Placeholder 5">
            <a:extLst>
              <a:ext uri="{FF2B5EF4-FFF2-40B4-BE49-F238E27FC236}">
                <a16:creationId xmlns:a16="http://schemas.microsoft.com/office/drawing/2014/main" id="{D0ADD8DE-2F4B-8AD1-DF66-820F487CCA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367CAA-0AE3-25B6-C38F-A274B60ED00C}"/>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410208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47FF-3A1D-B623-BD9E-84AF34F87E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BAA85C4-28BC-E6F7-739B-C5779D5028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40FC1A-A1EC-5484-D0A7-1CC93DB46A3F}"/>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5" name="Footer Placeholder 4">
            <a:extLst>
              <a:ext uri="{FF2B5EF4-FFF2-40B4-BE49-F238E27FC236}">
                <a16:creationId xmlns:a16="http://schemas.microsoft.com/office/drawing/2014/main" id="{6683A9C8-10F0-F64F-FDEE-471D968287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E53BA2-522D-1E39-76AF-F8EE214F343D}"/>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648757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61324D-891E-3CB1-CD7B-6D21AF69A7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755134-5108-93BA-FB05-E81B76A6CC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8BF83-BB2F-C643-D9B0-20C81ABD4D6C}"/>
              </a:ext>
            </a:extLst>
          </p:cNvPr>
          <p:cNvSpPr>
            <a:spLocks noGrp="1"/>
          </p:cNvSpPr>
          <p:nvPr>
            <p:ph type="dt" sz="half" idx="10"/>
          </p:nvPr>
        </p:nvSpPr>
        <p:spPr/>
        <p:txBody>
          <a:bodyPr/>
          <a:lstStyle/>
          <a:p>
            <a:fld id="{BB42386C-76FA-459D-91C4-DED64C335C0B}" type="datetimeFigureOut">
              <a:rPr lang="en-US" smtClean="0"/>
              <a:t>12/1/2022</a:t>
            </a:fld>
            <a:endParaRPr lang="en-US"/>
          </a:p>
        </p:txBody>
      </p:sp>
      <p:sp>
        <p:nvSpPr>
          <p:cNvPr id="5" name="Footer Placeholder 4">
            <a:extLst>
              <a:ext uri="{FF2B5EF4-FFF2-40B4-BE49-F238E27FC236}">
                <a16:creationId xmlns:a16="http://schemas.microsoft.com/office/drawing/2014/main" id="{C88EEC68-A58F-2AC2-DF65-A72618D539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EFB32-6F3D-306F-C7D8-FE37EF214753}"/>
              </a:ext>
            </a:extLst>
          </p:cNvPr>
          <p:cNvSpPr>
            <a:spLocks noGrp="1"/>
          </p:cNvSpPr>
          <p:nvPr>
            <p:ph type="sldNum" sz="quarter" idx="12"/>
          </p:nvPr>
        </p:nvSpPr>
        <p:spPr/>
        <p:txBody>
          <a:bodyPr/>
          <a:lstStyle/>
          <a:p>
            <a:fld id="{F5C9BDAB-7FA3-41F7-8D7E-8A67668581C1}" type="slidenum">
              <a:rPr lang="en-US" smtClean="0"/>
              <a:t>‹#›</a:t>
            </a:fld>
            <a:endParaRPr lang="en-US"/>
          </a:p>
        </p:txBody>
      </p:sp>
    </p:spTree>
    <p:extLst>
      <p:ext uri="{BB962C8B-B14F-4D97-AF65-F5344CB8AC3E}">
        <p14:creationId xmlns:p14="http://schemas.microsoft.com/office/powerpoint/2010/main" val="3409364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8ED07D-39A5-702D-C478-497DF4867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5C11AFB-4A2B-E533-2948-8FBA0C8355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DCE1C8-186B-50EF-E1F7-8BE46DD097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2386C-76FA-459D-91C4-DED64C335C0B}" type="datetimeFigureOut">
              <a:rPr lang="en-US" smtClean="0"/>
              <a:t>12/1/2022</a:t>
            </a:fld>
            <a:endParaRPr lang="en-US"/>
          </a:p>
        </p:txBody>
      </p:sp>
      <p:sp>
        <p:nvSpPr>
          <p:cNvPr id="5" name="Footer Placeholder 4">
            <a:extLst>
              <a:ext uri="{FF2B5EF4-FFF2-40B4-BE49-F238E27FC236}">
                <a16:creationId xmlns:a16="http://schemas.microsoft.com/office/drawing/2014/main" id="{9BB5D538-4553-3FE9-AFC0-1E7FADEBF2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2877E2D-E9B5-F437-892D-EBE170A63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BDAB-7FA3-41F7-8D7E-8A67668581C1}" type="slidenum">
              <a:rPr lang="en-US" smtClean="0"/>
              <a:t>‹#›</a:t>
            </a:fld>
            <a:endParaRPr lang="en-US"/>
          </a:p>
        </p:txBody>
      </p:sp>
    </p:spTree>
    <p:extLst>
      <p:ext uri="{BB962C8B-B14F-4D97-AF65-F5344CB8AC3E}">
        <p14:creationId xmlns:p14="http://schemas.microsoft.com/office/powerpoint/2010/main" val="3656862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8530842" cy="4315027"/>
          </a:xfrm>
          <a:prstGeom prst="rect">
            <a:avLst/>
          </a:prstGeom>
          <a:noFill/>
        </p:spPr>
        <p:txBody>
          <a:bodyPr wrap="square">
            <a:spAutoFit/>
          </a:bodyPr>
          <a:lstStyle/>
          <a:p>
            <a:pPr algn="l">
              <a:lnSpc>
                <a:spcPct val="200000"/>
              </a:lnSpc>
            </a:pPr>
            <a:r>
              <a:rPr lang="en-US" sz="2000" b="1" i="0" dirty="0">
                <a:effectLst/>
              </a:rPr>
              <a:t>Recommendations in research</a:t>
            </a:r>
            <a:r>
              <a:rPr lang="en-US" sz="2000" b="0" i="0" dirty="0">
                <a:effectLst/>
              </a:rPr>
              <a:t> are a crucial component of your </a:t>
            </a:r>
            <a:r>
              <a:rPr lang="en-US" sz="2000" dirty="0"/>
              <a:t>discussion section</a:t>
            </a:r>
            <a:r>
              <a:rPr lang="en-US" sz="2000" b="0" i="0" dirty="0">
                <a:effectLst/>
              </a:rPr>
              <a:t> and the </a:t>
            </a:r>
            <a:r>
              <a:rPr lang="en-US" sz="2000" dirty="0"/>
              <a:t>conclusion </a:t>
            </a:r>
            <a:r>
              <a:rPr lang="en-US" sz="2000" b="0" i="0" dirty="0">
                <a:effectLst/>
              </a:rPr>
              <a:t>of your </a:t>
            </a:r>
            <a:r>
              <a:rPr lang="en-US" sz="2000" dirty="0"/>
              <a:t>research paper</a:t>
            </a:r>
            <a:r>
              <a:rPr lang="en-US" sz="2000" b="0" i="0" dirty="0">
                <a:effectLst/>
              </a:rPr>
              <a:t>.</a:t>
            </a:r>
          </a:p>
          <a:p>
            <a:pPr algn="l">
              <a:lnSpc>
                <a:spcPct val="200000"/>
              </a:lnSpc>
            </a:pPr>
            <a:r>
              <a:rPr lang="en-US" sz="2000" b="0" i="0" dirty="0">
                <a:effectLst/>
              </a:rPr>
              <a:t>As you conduct your research and analyze the </a:t>
            </a:r>
            <a:r>
              <a:rPr lang="en-US" sz="2000" dirty="0"/>
              <a:t>data you collected</a:t>
            </a:r>
            <a:r>
              <a:rPr lang="en-US" sz="2000" b="0" i="0" dirty="0">
                <a:effectLst/>
              </a:rPr>
              <a:t>, perhaps there are ideas or results that don’t quite fit the </a:t>
            </a:r>
            <a:r>
              <a:rPr lang="en-US" sz="2000" b="0" i="0" dirty="0">
                <a:solidFill>
                  <a:srgbClr val="FF0000"/>
                </a:solidFill>
                <a:effectLst/>
              </a:rPr>
              <a:t>scope</a:t>
            </a:r>
            <a:r>
              <a:rPr lang="en-US" sz="2000" b="0" i="0" dirty="0">
                <a:effectLst/>
              </a:rPr>
              <a:t> of your </a:t>
            </a:r>
            <a:r>
              <a:rPr lang="en-US" sz="2000" dirty="0"/>
              <a:t>research topic</a:t>
            </a:r>
            <a:r>
              <a:rPr lang="en-US" sz="2000" b="0" i="0" dirty="0">
                <a:effectLst/>
              </a:rPr>
              <a:t>. Or, maybe your results suggest that there are further implications of your results or the </a:t>
            </a:r>
            <a:r>
              <a:rPr lang="en-US" sz="2000" dirty="0">
                <a:solidFill>
                  <a:srgbClr val="FF0000"/>
                </a:solidFill>
              </a:rPr>
              <a:t>causal relationships</a:t>
            </a:r>
            <a:r>
              <a:rPr lang="en-US" sz="2000" b="0" i="0" dirty="0">
                <a:solidFill>
                  <a:srgbClr val="FF0000"/>
                </a:solidFill>
                <a:effectLst/>
              </a:rPr>
              <a:t> </a:t>
            </a:r>
            <a:r>
              <a:rPr lang="en-US" sz="2000" b="0" i="0" dirty="0">
                <a:effectLst/>
              </a:rPr>
              <a:t>between previously-studied </a:t>
            </a:r>
            <a:r>
              <a:rPr lang="en-US" sz="2000" dirty="0"/>
              <a:t>variables</a:t>
            </a:r>
            <a:r>
              <a:rPr lang="en-US" sz="2000" b="0" i="0" dirty="0">
                <a:effectLst/>
              </a:rPr>
              <a:t> than covered in extant research.</a:t>
            </a:r>
          </a:p>
        </p:txBody>
      </p:sp>
    </p:spTree>
    <p:extLst>
      <p:ext uri="{BB962C8B-B14F-4D97-AF65-F5344CB8AC3E}">
        <p14:creationId xmlns:p14="http://schemas.microsoft.com/office/powerpoint/2010/main" val="19264434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009530" cy="4315027"/>
          </a:xfrm>
          <a:prstGeom prst="rect">
            <a:avLst/>
          </a:prstGeom>
          <a:noFill/>
        </p:spPr>
        <p:txBody>
          <a:bodyPr wrap="square">
            <a:spAutoFit/>
          </a:bodyPr>
          <a:lstStyle/>
          <a:p>
            <a:pPr algn="l">
              <a:lnSpc>
                <a:spcPct val="200000"/>
              </a:lnSpc>
            </a:pPr>
            <a:r>
              <a:rPr lang="en-US" sz="2000" b="1" i="0" u="sng" dirty="0">
                <a:effectLst/>
              </a:rPr>
              <a:t>Recommendations for future research should be:</a:t>
            </a:r>
          </a:p>
          <a:p>
            <a:pPr algn="l">
              <a:lnSpc>
                <a:spcPct val="200000"/>
              </a:lnSpc>
              <a:buFont typeface="Arial" panose="020B0604020202020204" pitchFamily="34" charset="0"/>
              <a:buChar char="•"/>
            </a:pPr>
            <a:r>
              <a:rPr lang="en-US" sz="2000" b="0" i="0" dirty="0">
                <a:effectLst/>
              </a:rPr>
              <a:t>Concrete and specific</a:t>
            </a:r>
          </a:p>
          <a:p>
            <a:pPr algn="l">
              <a:lnSpc>
                <a:spcPct val="200000"/>
              </a:lnSpc>
              <a:buFont typeface="Arial" panose="020B0604020202020204" pitchFamily="34" charset="0"/>
              <a:buChar char="•"/>
            </a:pPr>
            <a:r>
              <a:rPr lang="en-US" sz="2000" b="0" i="0" dirty="0">
                <a:effectLst/>
              </a:rPr>
              <a:t>Supported with a clear rationale</a:t>
            </a:r>
          </a:p>
          <a:p>
            <a:pPr algn="l">
              <a:lnSpc>
                <a:spcPct val="200000"/>
              </a:lnSpc>
              <a:buFont typeface="Arial" panose="020B0604020202020204" pitchFamily="34" charset="0"/>
              <a:buChar char="•"/>
            </a:pPr>
            <a:r>
              <a:rPr lang="en-US" sz="2000" b="0" i="0" dirty="0">
                <a:effectLst/>
              </a:rPr>
              <a:t>Directly connected to your research</a:t>
            </a:r>
          </a:p>
          <a:p>
            <a:pPr algn="l">
              <a:lnSpc>
                <a:spcPct val="200000"/>
              </a:lnSpc>
            </a:pPr>
            <a:r>
              <a:rPr lang="en-US" sz="2000" b="0" i="0" dirty="0">
                <a:effectLst/>
              </a:rPr>
              <a:t>Overall, strive to highlight ways other researchers can </a:t>
            </a:r>
            <a:r>
              <a:rPr lang="en-US" sz="2000" dirty="0">
                <a:solidFill>
                  <a:srgbClr val="FF0000"/>
                </a:solidFill>
              </a:rPr>
              <a:t>reproduce or replicate</a:t>
            </a:r>
            <a:r>
              <a:rPr lang="en-US" sz="2000" b="0" i="0" dirty="0">
                <a:solidFill>
                  <a:srgbClr val="FF0000"/>
                </a:solidFill>
                <a:effectLst/>
              </a:rPr>
              <a:t> </a:t>
            </a:r>
            <a:r>
              <a:rPr lang="en-US" sz="2000" b="0" i="0" dirty="0">
                <a:effectLst/>
              </a:rPr>
              <a:t>your results to draw further conclusions, and suggest different directions that future research can take, if applicable.</a:t>
            </a:r>
          </a:p>
        </p:txBody>
      </p:sp>
    </p:spTree>
    <p:extLst>
      <p:ext uri="{BB962C8B-B14F-4D97-AF65-F5344CB8AC3E}">
        <p14:creationId xmlns:p14="http://schemas.microsoft.com/office/powerpoint/2010/main" val="35697197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009530" cy="3699474"/>
          </a:xfrm>
          <a:prstGeom prst="rect">
            <a:avLst/>
          </a:prstGeom>
          <a:noFill/>
        </p:spPr>
        <p:txBody>
          <a:bodyPr wrap="square">
            <a:spAutoFit/>
          </a:bodyPr>
          <a:lstStyle/>
          <a:p>
            <a:pPr algn="l">
              <a:lnSpc>
                <a:spcPct val="200000"/>
              </a:lnSpc>
            </a:pPr>
            <a:r>
              <a:rPr lang="en-US" sz="2000" b="0" i="0" dirty="0">
                <a:effectLst/>
                <a:latin typeface="Inter"/>
              </a:rPr>
              <a:t>There are many different ways to frame recommendations, but the easiest is perhaps to follow the formula of </a:t>
            </a:r>
            <a:r>
              <a:rPr lang="en-US" sz="2000" dirty="0">
                <a:solidFill>
                  <a:srgbClr val="FF0000"/>
                </a:solidFill>
                <a:latin typeface="Inter"/>
              </a:rPr>
              <a:t>research question</a:t>
            </a:r>
            <a:r>
              <a:rPr lang="en-US" sz="2000" b="0" i="0" dirty="0">
                <a:solidFill>
                  <a:srgbClr val="FF0000"/>
                </a:solidFill>
                <a:effectLst/>
                <a:latin typeface="Inter"/>
              </a:rPr>
              <a:t> – conclusion - recommendation</a:t>
            </a:r>
            <a:r>
              <a:rPr lang="en-US" sz="2000" b="0" i="0" dirty="0">
                <a:solidFill>
                  <a:srgbClr val="0D405F"/>
                </a:solidFill>
                <a:effectLst/>
                <a:latin typeface="Inter"/>
              </a:rPr>
              <a:t>.</a:t>
            </a:r>
          </a:p>
          <a:p>
            <a:pPr algn="l">
              <a:lnSpc>
                <a:spcPct val="200000"/>
              </a:lnSpc>
            </a:pPr>
            <a:r>
              <a:rPr lang="en-US" sz="2000" dirty="0">
                <a:latin typeface="Inter"/>
              </a:rPr>
              <a:t>Example:</a:t>
            </a:r>
          </a:p>
          <a:p>
            <a:pPr algn="l">
              <a:lnSpc>
                <a:spcPct val="200000"/>
              </a:lnSpc>
            </a:pPr>
            <a:r>
              <a:rPr lang="en-US" sz="2000" b="1" i="0" dirty="0">
                <a:effectLst/>
                <a:latin typeface="Inter"/>
              </a:rPr>
              <a:t>Research question</a:t>
            </a:r>
            <a:br>
              <a:rPr lang="en-US" sz="2000" dirty="0"/>
            </a:br>
            <a:r>
              <a:rPr lang="en-US" sz="2000" b="0" i="0" dirty="0">
                <a:effectLst/>
                <a:latin typeface="Inter"/>
              </a:rPr>
              <a:t>How can teachers at your local preschool ensure that social skills that contribute to maintaining peer relationships are promoted in children aged 1 to 4?</a:t>
            </a:r>
            <a:endParaRPr lang="en-US" sz="2000" b="0" i="0" dirty="0">
              <a:effectLst/>
            </a:endParaRPr>
          </a:p>
        </p:txBody>
      </p:sp>
    </p:spTree>
    <p:extLst>
      <p:ext uri="{BB962C8B-B14F-4D97-AF65-F5344CB8AC3E}">
        <p14:creationId xmlns:p14="http://schemas.microsoft.com/office/powerpoint/2010/main" val="173590634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565342" cy="4661276"/>
          </a:xfrm>
          <a:prstGeom prst="rect">
            <a:avLst/>
          </a:prstGeom>
          <a:noFill/>
        </p:spPr>
        <p:txBody>
          <a:bodyPr wrap="square">
            <a:spAutoFit/>
          </a:bodyPr>
          <a:lstStyle/>
          <a:p>
            <a:pPr algn="l">
              <a:lnSpc>
                <a:spcPct val="150000"/>
              </a:lnSpc>
            </a:pPr>
            <a:r>
              <a:rPr lang="en-US" sz="2000" b="1" i="0" dirty="0">
                <a:effectLst/>
              </a:rPr>
              <a:t>Conclusion</a:t>
            </a:r>
            <a:br>
              <a:rPr lang="en-US" sz="2000" b="0" i="0" dirty="0">
                <a:effectLst/>
              </a:rPr>
            </a:br>
            <a:r>
              <a:rPr lang="en-US" sz="2000" b="0" i="0" dirty="0">
                <a:effectLst/>
              </a:rPr>
              <a:t>An important condition for controlling many social skills is mastering the language. If children have a better command of the language, they can express themselves better and are better able to understand their peers. Opportunities to practice social skills are thus dependent on the development of language skills.</a:t>
            </a:r>
          </a:p>
          <a:p>
            <a:pPr algn="l">
              <a:lnSpc>
                <a:spcPct val="150000"/>
              </a:lnSpc>
            </a:pPr>
            <a:r>
              <a:rPr lang="en-US" sz="2000" b="1" i="0" dirty="0">
                <a:effectLst/>
              </a:rPr>
              <a:t>Recommendation</a:t>
            </a:r>
            <a:br>
              <a:rPr lang="en-US" sz="2000" b="0" i="0" dirty="0">
                <a:effectLst/>
              </a:rPr>
            </a:br>
            <a:r>
              <a:rPr lang="en-US" sz="2000" b="0" i="0" dirty="0">
                <a:effectLst/>
              </a:rPr>
              <a:t>The investigation revealed that </a:t>
            </a:r>
            <a:r>
              <a:rPr lang="en-US" sz="2000" b="0" i="0" dirty="0">
                <a:solidFill>
                  <a:srgbClr val="FF0000"/>
                </a:solidFill>
                <a:effectLst/>
              </a:rPr>
              <a:t>mastering language </a:t>
            </a:r>
            <a:r>
              <a:rPr lang="en-US" sz="2000" b="0" i="0" dirty="0">
                <a:effectLst/>
              </a:rPr>
              <a:t>is an important </a:t>
            </a:r>
            <a:r>
              <a:rPr lang="en-US" sz="2000" b="0" i="0" dirty="0">
                <a:solidFill>
                  <a:srgbClr val="FF0000"/>
                </a:solidFill>
                <a:effectLst/>
              </a:rPr>
              <a:t>prerequisite</a:t>
            </a:r>
            <a:r>
              <a:rPr lang="en-US" sz="2000" b="0" i="0" dirty="0">
                <a:effectLst/>
              </a:rPr>
              <a:t> for </a:t>
            </a:r>
            <a:r>
              <a:rPr lang="en-US" sz="2000" b="0" i="0" dirty="0">
                <a:solidFill>
                  <a:srgbClr val="FF0000"/>
                </a:solidFill>
                <a:effectLst/>
              </a:rPr>
              <a:t>mastering social skills</a:t>
            </a:r>
            <a:r>
              <a:rPr lang="en-US" sz="2000" b="0" i="0" dirty="0">
                <a:effectLst/>
              </a:rPr>
              <a:t>. On this basis, </a:t>
            </a:r>
            <a:r>
              <a:rPr lang="en-US" sz="2000" b="0" i="0" dirty="0">
                <a:solidFill>
                  <a:srgbClr val="FF0000"/>
                </a:solidFill>
                <a:effectLst/>
              </a:rPr>
              <a:t>future research </a:t>
            </a:r>
            <a:r>
              <a:rPr lang="en-US" sz="2000" b="0" i="0" dirty="0">
                <a:effectLst/>
              </a:rPr>
              <a:t>should examine the ability of </a:t>
            </a:r>
            <a:r>
              <a:rPr lang="en-US" sz="2000" b="0" i="0" dirty="0">
                <a:solidFill>
                  <a:srgbClr val="FF0000"/>
                </a:solidFill>
                <a:effectLst/>
              </a:rPr>
              <a:t>language development </a:t>
            </a:r>
            <a:r>
              <a:rPr lang="en-US" sz="2000" b="0" i="0" dirty="0">
                <a:effectLst/>
              </a:rPr>
              <a:t>programs to expand the language skills of children aged 1 to 4.</a:t>
            </a:r>
          </a:p>
          <a:p>
            <a:pPr algn="l">
              <a:lnSpc>
                <a:spcPct val="150000"/>
              </a:lnSpc>
            </a:pPr>
            <a:endParaRPr lang="en-US" sz="2000" b="0" i="0" dirty="0">
              <a:effectLst/>
            </a:endParaRPr>
          </a:p>
        </p:txBody>
      </p:sp>
    </p:spTree>
    <p:extLst>
      <p:ext uri="{BB962C8B-B14F-4D97-AF65-F5344CB8AC3E}">
        <p14:creationId xmlns:p14="http://schemas.microsoft.com/office/powerpoint/2010/main" val="98613870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09096" y="61488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133600" y="1390387"/>
            <a:ext cx="9565342" cy="4661276"/>
          </a:xfrm>
          <a:prstGeom prst="rect">
            <a:avLst/>
          </a:prstGeom>
          <a:noFill/>
        </p:spPr>
        <p:txBody>
          <a:bodyPr wrap="square">
            <a:spAutoFit/>
          </a:bodyPr>
          <a:lstStyle/>
          <a:p>
            <a:pPr algn="l">
              <a:lnSpc>
                <a:spcPct val="150000"/>
              </a:lnSpc>
            </a:pPr>
            <a:r>
              <a:rPr lang="en-US" sz="2000" b="1" i="0" u="sng" dirty="0">
                <a:effectLst/>
                <a:latin typeface="Inter"/>
              </a:rPr>
              <a:t>Recommendation example that you can use as a template to write your own:</a:t>
            </a:r>
          </a:p>
          <a:p>
            <a:pPr algn="l">
              <a:lnSpc>
                <a:spcPct val="150000"/>
              </a:lnSpc>
            </a:pPr>
            <a:endParaRPr lang="en-US" sz="2000" b="0" i="0" dirty="0">
              <a:solidFill>
                <a:srgbClr val="0D405F"/>
              </a:solidFill>
              <a:effectLst/>
              <a:latin typeface="Inter"/>
            </a:endParaRPr>
          </a:p>
          <a:p>
            <a:pPr algn="just">
              <a:lnSpc>
                <a:spcPct val="150000"/>
              </a:lnSpc>
            </a:pPr>
            <a:r>
              <a:rPr lang="en-US" sz="2000" b="0" i="0" dirty="0">
                <a:solidFill>
                  <a:srgbClr val="0D405F"/>
                </a:solidFill>
                <a:effectLst/>
                <a:latin typeface="Constantia" panose="02030602050306030303" pitchFamily="18" charset="0"/>
              </a:rPr>
              <a:t>The current study can be interpreted as a first step in the research on COPD speech characteristics. However, the results of this study should be treated with caution due to the small sample size and the lack of details regarding the participants’ characteristics.</a:t>
            </a:r>
          </a:p>
          <a:p>
            <a:pPr algn="just">
              <a:lnSpc>
                <a:spcPct val="150000"/>
              </a:lnSpc>
            </a:pPr>
            <a:r>
              <a:rPr lang="en-US" sz="2000" b="0" i="0" dirty="0">
                <a:solidFill>
                  <a:srgbClr val="0D405F"/>
                </a:solidFill>
                <a:effectLst/>
                <a:latin typeface="Constantia" panose="02030602050306030303" pitchFamily="18" charset="0"/>
              </a:rPr>
              <a:t>Future research could further examine the differences in speech characteristics between exacerbated COPD patients, stable COPD patients, and healthy controls. It could also contribute to a deeper understanding of the acoustic measurements suitable for e-health measurements.</a:t>
            </a:r>
          </a:p>
        </p:txBody>
      </p:sp>
    </p:spTree>
    <p:extLst>
      <p:ext uri="{BB962C8B-B14F-4D97-AF65-F5344CB8AC3E}">
        <p14:creationId xmlns:p14="http://schemas.microsoft.com/office/powerpoint/2010/main" val="12954580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417</Words>
  <Application>Microsoft Office PowerPoint</Application>
  <PresentationFormat>Widescreen</PresentationFormat>
  <Paragraphs>31</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Constantia</vt:lpstr>
      <vt:lpstr>Inter</vt:lpstr>
      <vt:lpstr>Tajawal Medium</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Soliman</dc:creator>
  <cp:lastModifiedBy>Walid Soliman</cp:lastModifiedBy>
  <cp:revision>2</cp:revision>
  <dcterms:created xsi:type="dcterms:W3CDTF">2022-12-01T14:14:05Z</dcterms:created>
  <dcterms:modified xsi:type="dcterms:W3CDTF">2022-12-01T14:15:05Z</dcterms:modified>
</cp:coreProperties>
</file>