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76" r:id="rId7"/>
    <p:sldId id="275" r:id="rId8"/>
    <p:sldId id="274" r:id="rId9"/>
    <p:sldId id="273" r:id="rId10"/>
    <p:sldId id="272" r:id="rId11"/>
    <p:sldId id="271" r:id="rId12"/>
    <p:sldId id="270" r:id="rId13"/>
    <p:sldId id="269" r:id="rId14"/>
    <p:sldId id="268" r:id="rId15"/>
    <p:sldId id="267" r:id="rId16"/>
    <p:sldId id="266" r:id="rId17"/>
    <p:sldId id="265" r:id="rId18"/>
    <p:sldId id="263" r:id="rId19"/>
    <p:sldId id="264" r:id="rId20"/>
    <p:sldId id="293" r:id="rId21"/>
    <p:sldId id="292" r:id="rId22"/>
    <p:sldId id="291" r:id="rId23"/>
    <p:sldId id="290" r:id="rId24"/>
    <p:sldId id="289" r:id="rId25"/>
    <p:sldId id="288" r:id="rId26"/>
    <p:sldId id="287" r:id="rId27"/>
    <p:sldId id="280" r:id="rId28"/>
    <p:sldId id="303" r:id="rId29"/>
    <p:sldId id="286" r:id="rId30"/>
    <p:sldId id="285" r:id="rId31"/>
    <p:sldId id="25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r>
              <a:rPr lang="en-US" b="1" dirty="0">
                <a:solidFill>
                  <a:schemeClr val="bg1"/>
                </a:solidFill>
                <a:latin typeface="+mn-lt"/>
              </a:rPr>
              <a:t/>
            </a:r>
            <a:br>
              <a:rPr lang="en-US" b="1" dirty="0">
                <a:solidFill>
                  <a:schemeClr val="bg1"/>
                </a:solidFill>
                <a:latin typeface="+mn-lt"/>
              </a:rPr>
            </a:br>
            <a:r>
              <a:rPr lang="en-US" sz="2800" dirty="0" smtClean="0">
                <a:solidFill>
                  <a:schemeClr val="bg1"/>
                </a:solidFill>
                <a:latin typeface="+mn-lt"/>
              </a:rPr>
              <a:t>Lecture</a:t>
            </a:r>
            <a:r>
              <a:rPr lang="en-US" sz="2800" b="1" dirty="0" smtClean="0">
                <a:solidFill>
                  <a:schemeClr val="bg1"/>
                </a:solidFill>
                <a:latin typeface="+mn-lt"/>
              </a:rPr>
              <a:t> 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349369"/>
            <a:ext cx="8567738" cy="1561446"/>
          </a:xfrm>
          <a:solidFill>
            <a:schemeClr val="tx1">
              <a:lumMod val="65000"/>
              <a:lumOff val="35000"/>
            </a:schemeClr>
          </a:solidFill>
        </p:spPr>
        <p:txBody>
          <a:bodyPr lIns="274320" tIns="91440" rIns="182880" bIns="91440">
            <a:normAutofit/>
          </a:bodyPr>
          <a:lstStyle/>
          <a:p>
            <a:pPr algn="l"/>
            <a:r>
              <a:rPr lang="en-US" sz="3200" b="1" dirty="0" smtClean="0">
                <a:solidFill>
                  <a:schemeClr val="bg1">
                    <a:lumMod val="95000"/>
                  </a:schemeClr>
                </a:solidFill>
              </a:rPr>
              <a:t>PMG 661</a:t>
            </a:r>
          </a:p>
          <a:p>
            <a:pPr algn="l"/>
            <a:r>
              <a:rPr lang="en-US" sz="3200" b="1" dirty="0" smtClean="0">
                <a:solidFill>
                  <a:schemeClr val="bg1">
                    <a:lumMod val="95000"/>
                  </a:schemeClr>
                </a:solidFill>
              </a:rPr>
              <a:t>Collaborative </a:t>
            </a:r>
            <a:r>
              <a:rPr lang="en-US" sz="3200" b="1" dirty="0">
                <a:solidFill>
                  <a:schemeClr val="bg1">
                    <a:lumMod val="95000"/>
                  </a:schemeClr>
                </a:solidFill>
              </a:rPr>
              <a:t>Project </a:t>
            </a:r>
            <a:r>
              <a:rPr lang="en-US" sz="3200" b="1" dirty="0" smtClean="0">
                <a:solidFill>
                  <a:schemeClr val="bg1">
                    <a:lumMod val="95000"/>
                  </a:schemeClr>
                </a:solidFill>
              </a:rPr>
              <a:t>Management software </a:t>
            </a:r>
            <a:endParaRPr lang="en-US" sz="3200"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Collaborative Project Management software </a:t>
            </a:r>
          </a:p>
        </p:txBody>
      </p:sp>
      <p:sp>
        <p:nvSpPr>
          <p:cNvPr id="3" name="Content Placeholder 2"/>
          <p:cNvSpPr>
            <a:spLocks noGrp="1"/>
          </p:cNvSpPr>
          <p:nvPr>
            <p:ph idx="1"/>
          </p:nvPr>
        </p:nvSpPr>
        <p:spPr>
          <a:xfrm>
            <a:off x="838200" y="1758156"/>
            <a:ext cx="10515600" cy="4351338"/>
          </a:xfrm>
        </p:spPr>
        <p:txBody>
          <a:bodyPr/>
          <a:lstStyle/>
          <a:p>
            <a:pPr marL="0" indent="0" algn="just">
              <a:buNone/>
            </a:pPr>
            <a:r>
              <a:rPr lang="en-US" dirty="0"/>
              <a:t>Collaborative project management software is the technology platform that provides global project managers and project office administrators with the automated tools to create the project management plan, to monitor the execution of the deliverables, to control the issues, risks, quality, cost and time and to obtain approval for the project closure. </a:t>
            </a:r>
          </a:p>
        </p:txBody>
      </p:sp>
    </p:spTree>
    <p:extLst>
      <p:ext uri="{BB962C8B-B14F-4D97-AF65-F5344CB8AC3E}">
        <p14:creationId xmlns:p14="http://schemas.microsoft.com/office/powerpoint/2010/main" val="3297241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Collaborative Project Management software </a:t>
            </a:r>
          </a:p>
        </p:txBody>
      </p:sp>
      <p:sp>
        <p:nvSpPr>
          <p:cNvPr id="3" name="Content Placeholder 2"/>
          <p:cNvSpPr>
            <a:spLocks noGrp="1"/>
          </p:cNvSpPr>
          <p:nvPr>
            <p:ph idx="1"/>
          </p:nvPr>
        </p:nvSpPr>
        <p:spPr/>
        <p:txBody>
          <a:bodyPr/>
          <a:lstStyle/>
          <a:p>
            <a:pPr marL="0" indent="0" algn="just">
              <a:buNone/>
            </a:pPr>
            <a:r>
              <a:rPr lang="en-US" dirty="0"/>
              <a:t>Project management software is an important tool for traditional projects during processes that include calculations and diagramming techniques, such as ‘activity sequencing’, ‘activity resource estimating’, ‘schedule development’, ‘schedule control’, ‘cost estimating’ and ‘cost control’ (PMI, 2004).</a:t>
            </a:r>
          </a:p>
          <a:p>
            <a:pPr marL="0" indent="0" algn="just">
              <a:buNone/>
            </a:pPr>
            <a:endParaRPr lang="en-US" dirty="0"/>
          </a:p>
        </p:txBody>
      </p:sp>
    </p:spTree>
    <p:extLst>
      <p:ext uri="{BB962C8B-B14F-4D97-AF65-F5344CB8AC3E}">
        <p14:creationId xmlns:p14="http://schemas.microsoft.com/office/powerpoint/2010/main" val="1438840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27773" cy="1463167"/>
          </a:xfrm>
          <a:prstGeom prst="rect">
            <a:avLst/>
          </a:prstGeom>
        </p:spPr>
      </p:pic>
      <p:sp>
        <p:nvSpPr>
          <p:cNvPr id="2" name="Title 1"/>
          <p:cNvSpPr>
            <a:spLocks noGrp="1"/>
          </p:cNvSpPr>
          <p:nvPr>
            <p:ph type="title"/>
          </p:nvPr>
        </p:nvSpPr>
        <p:spPr/>
        <p:txBody>
          <a:bodyPr/>
          <a:lstStyle/>
          <a:p>
            <a:r>
              <a:rPr lang="en-US" dirty="0"/>
              <a:t>Collaborative Project Management software </a:t>
            </a:r>
          </a:p>
        </p:txBody>
      </p:sp>
      <p:sp>
        <p:nvSpPr>
          <p:cNvPr id="3" name="Content Placeholder 2"/>
          <p:cNvSpPr>
            <a:spLocks noGrp="1"/>
          </p:cNvSpPr>
          <p:nvPr>
            <p:ph idx="1"/>
          </p:nvPr>
        </p:nvSpPr>
        <p:spPr/>
        <p:txBody>
          <a:bodyPr/>
          <a:lstStyle/>
          <a:p>
            <a:pPr marL="0" indent="0" algn="just">
              <a:buNone/>
            </a:pPr>
            <a:r>
              <a:rPr lang="en-US" dirty="0"/>
              <a:t>For global projects, the implementation of collaborative project management software is also essential for all processes that require effective collaboration between the project manager and the team members in different locations when defining activities, identifying and </a:t>
            </a:r>
            <a:r>
              <a:rPr lang="en-US" dirty="0" err="1"/>
              <a:t>analysing</a:t>
            </a:r>
            <a:r>
              <a:rPr lang="en-US" dirty="0"/>
              <a:t> risks, directing and managing project execution, monitoring progress and controlling project work. </a:t>
            </a:r>
          </a:p>
        </p:txBody>
      </p:sp>
    </p:spTree>
    <p:extLst>
      <p:ext uri="{BB962C8B-B14F-4D97-AF65-F5344CB8AC3E}">
        <p14:creationId xmlns:p14="http://schemas.microsoft.com/office/powerpoint/2010/main" val="637217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27773" cy="1463167"/>
          </a:xfrm>
          <a:prstGeom prst="rect">
            <a:avLst/>
          </a:prstGeom>
        </p:spPr>
      </p:pic>
      <p:sp>
        <p:nvSpPr>
          <p:cNvPr id="2" name="Title 1"/>
          <p:cNvSpPr>
            <a:spLocks noGrp="1"/>
          </p:cNvSpPr>
          <p:nvPr>
            <p:ph type="title"/>
          </p:nvPr>
        </p:nvSpPr>
        <p:spPr/>
        <p:txBody>
          <a:bodyPr/>
          <a:lstStyle/>
          <a:p>
            <a:r>
              <a:rPr lang="en-US" dirty="0"/>
              <a:t>Collaborative Project Management software </a:t>
            </a:r>
          </a:p>
        </p:txBody>
      </p:sp>
      <p:sp>
        <p:nvSpPr>
          <p:cNvPr id="3" name="Content Placeholder 2"/>
          <p:cNvSpPr>
            <a:spLocks noGrp="1"/>
          </p:cNvSpPr>
          <p:nvPr>
            <p:ph idx="1"/>
          </p:nvPr>
        </p:nvSpPr>
        <p:spPr/>
        <p:txBody>
          <a:bodyPr/>
          <a:lstStyle/>
          <a:p>
            <a:pPr marL="0" indent="0" algn="just">
              <a:buNone/>
            </a:pPr>
            <a:r>
              <a:rPr lang="en-US" dirty="0"/>
              <a:t>This lecture considers the collaborative project management software as the subset of the Project Management Information System (PMIS), which is composed of the essential tools, methods and processes that ensure successful management of global projects.</a:t>
            </a:r>
          </a:p>
        </p:txBody>
      </p:sp>
    </p:spTree>
    <p:extLst>
      <p:ext uri="{BB962C8B-B14F-4D97-AF65-F5344CB8AC3E}">
        <p14:creationId xmlns:p14="http://schemas.microsoft.com/office/powerpoint/2010/main" val="3588845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54330" y="365125"/>
            <a:ext cx="1627773" cy="1463167"/>
          </a:xfrm>
          <a:prstGeom prst="rect">
            <a:avLst/>
          </a:prstGeom>
        </p:spPr>
      </p:pic>
      <p:sp>
        <p:nvSpPr>
          <p:cNvPr id="2" name="Title 1"/>
          <p:cNvSpPr>
            <a:spLocks noGrp="1"/>
          </p:cNvSpPr>
          <p:nvPr>
            <p:ph type="title"/>
          </p:nvPr>
        </p:nvSpPr>
        <p:spPr/>
        <p:txBody>
          <a:bodyPr/>
          <a:lstStyle/>
          <a:p>
            <a:r>
              <a:rPr lang="en-US" dirty="0"/>
              <a:t>Collaborative Project Management software </a:t>
            </a:r>
          </a:p>
        </p:txBody>
      </p:sp>
      <p:sp>
        <p:nvSpPr>
          <p:cNvPr id="3" name="Content Placeholder 2"/>
          <p:cNvSpPr>
            <a:spLocks noGrp="1"/>
          </p:cNvSpPr>
          <p:nvPr>
            <p:ph idx="1"/>
          </p:nvPr>
        </p:nvSpPr>
        <p:spPr>
          <a:xfrm>
            <a:off x="341811" y="1690688"/>
            <a:ext cx="10515600" cy="4351338"/>
          </a:xfrm>
        </p:spPr>
        <p:txBody>
          <a:bodyPr>
            <a:normAutofit/>
          </a:bodyPr>
          <a:lstStyle/>
          <a:p>
            <a:pPr marL="0" indent="0" algn="just">
              <a:buNone/>
            </a:pPr>
            <a:r>
              <a:rPr lang="en-US" dirty="0"/>
              <a:t>Collaborative project management software can also help to satisfy the </a:t>
            </a:r>
            <a:r>
              <a:rPr lang="en-US" dirty="0" err="1"/>
              <a:t>organisational</a:t>
            </a:r>
            <a:r>
              <a:rPr lang="en-US" dirty="0"/>
              <a:t> governance requirements, by providing program managers, portfolio managers, project managers and executive stakeholders with </a:t>
            </a:r>
            <a:r>
              <a:rPr lang="en-US" dirty="0" err="1"/>
              <a:t>summarised</a:t>
            </a:r>
            <a:r>
              <a:rPr lang="en-US" dirty="0"/>
              <a:t> project performance measurements and consolidated metrics, simplifying the reporting preparation and information distribution </a:t>
            </a:r>
            <a:r>
              <a:rPr lang="en-US" dirty="0" smtClean="0"/>
              <a:t>activities.</a:t>
            </a:r>
            <a:endParaRPr lang="en-US" dirty="0"/>
          </a:p>
        </p:txBody>
      </p:sp>
    </p:spTree>
    <p:extLst>
      <p:ext uri="{BB962C8B-B14F-4D97-AF65-F5344CB8AC3E}">
        <p14:creationId xmlns:p14="http://schemas.microsoft.com/office/powerpoint/2010/main" val="2862798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a:xfrm>
            <a:off x="838200" y="1690688"/>
            <a:ext cx="10515600" cy="4670923"/>
          </a:xfrm>
        </p:spPr>
        <p:txBody>
          <a:bodyPr/>
          <a:lstStyle/>
          <a:p>
            <a:pPr marL="0" indent="0" algn="just">
              <a:buNone/>
            </a:pPr>
            <a:r>
              <a:rPr lang="en-US" dirty="0" smtClean="0"/>
              <a:t>The </a:t>
            </a:r>
            <a:r>
              <a:rPr lang="en-US" dirty="0"/>
              <a:t>main objectives of collaborative project management software tools are to </a:t>
            </a:r>
            <a:r>
              <a:rPr lang="en-US" dirty="0" smtClean="0"/>
              <a:t>centralize </a:t>
            </a:r>
            <a:r>
              <a:rPr lang="en-US" dirty="0"/>
              <a:t>the project information (including project plan, schedule, risks, issues and cost) and create automated rules for project administration. </a:t>
            </a:r>
          </a:p>
        </p:txBody>
      </p:sp>
    </p:spTree>
    <p:extLst>
      <p:ext uri="{BB962C8B-B14F-4D97-AF65-F5344CB8AC3E}">
        <p14:creationId xmlns:p14="http://schemas.microsoft.com/office/powerpoint/2010/main" val="3872184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25301"/>
            <a:ext cx="1627773" cy="1463167"/>
          </a:xfrm>
          <a:prstGeom prst="rect">
            <a:avLst/>
          </a:prstGeom>
        </p:spPr>
      </p:pic>
      <p:sp>
        <p:nvSpPr>
          <p:cNvPr id="2" name="Title 1"/>
          <p:cNvSpPr>
            <a:spLocks noGrp="1"/>
          </p:cNvSpPr>
          <p:nvPr>
            <p:ph type="title"/>
          </p:nvPr>
        </p:nvSpPr>
        <p:spPr/>
        <p:txBody>
          <a:bodyPr>
            <a:normAutofit/>
          </a:bodyPr>
          <a:lstStyle/>
          <a:p>
            <a:r>
              <a:rPr lang="en-US" dirty="0"/>
              <a:t>Evaluating collaborative project management software </a:t>
            </a:r>
            <a:r>
              <a:rPr lang="en-US" dirty="0" smtClean="0"/>
              <a:t>tools</a:t>
            </a:r>
            <a:endParaRPr lang="en-US" dirty="0"/>
          </a:p>
        </p:txBody>
      </p:sp>
      <p:sp>
        <p:nvSpPr>
          <p:cNvPr id="3" name="Content Placeholder 2"/>
          <p:cNvSpPr>
            <a:spLocks noGrp="1"/>
          </p:cNvSpPr>
          <p:nvPr>
            <p:ph idx="1"/>
          </p:nvPr>
        </p:nvSpPr>
        <p:spPr/>
        <p:txBody>
          <a:bodyPr/>
          <a:lstStyle/>
          <a:p>
            <a:pPr marL="0" indent="0" algn="just">
              <a:buNone/>
            </a:pPr>
            <a:r>
              <a:rPr lang="en-US" dirty="0"/>
              <a:t>These rules will trigger the distribution of project reports, remind project team members of due actions and issues, alert the project manager of imminent risks and raise the project management awareness of deviations in schedule, cost or quality. International companies can follow the steps below to evaluate the various software alternatives, and compare with the existing system:</a:t>
            </a:r>
          </a:p>
          <a:p>
            <a:pPr marL="0" indent="0" algn="just">
              <a:buNone/>
            </a:pPr>
            <a:endParaRPr lang="en-US" dirty="0"/>
          </a:p>
        </p:txBody>
      </p:sp>
    </p:spTree>
    <p:extLst>
      <p:ext uri="{BB962C8B-B14F-4D97-AF65-F5344CB8AC3E}">
        <p14:creationId xmlns:p14="http://schemas.microsoft.com/office/powerpoint/2010/main" val="420249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p:txBody>
          <a:bodyPr/>
          <a:lstStyle/>
          <a:p>
            <a:pPr marL="0" indent="0" algn="just">
              <a:buNone/>
            </a:pPr>
            <a:r>
              <a:rPr lang="en-US" dirty="0" smtClean="0"/>
              <a:t>1. Define </a:t>
            </a:r>
            <a:r>
              <a:rPr lang="en-US" dirty="0"/>
              <a:t>the main objectives of the project management software, together with the company senior management and a representative number of project managers and stakeholders from different countries. Agree on measurable success criteria for </a:t>
            </a:r>
            <a:r>
              <a:rPr lang="en-US" dirty="0" smtClean="0"/>
              <a:t>the implementation</a:t>
            </a:r>
            <a:r>
              <a:rPr lang="en-US" dirty="0" smtClean="0"/>
              <a:t>.</a:t>
            </a:r>
            <a:endParaRPr lang="en-US" dirty="0"/>
          </a:p>
        </p:txBody>
      </p:sp>
    </p:spTree>
    <p:extLst>
      <p:ext uri="{BB962C8B-B14F-4D97-AF65-F5344CB8AC3E}">
        <p14:creationId xmlns:p14="http://schemas.microsoft.com/office/powerpoint/2010/main" val="1644723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p:txBody>
          <a:bodyPr/>
          <a:lstStyle/>
          <a:p>
            <a:pPr marL="0" indent="0" algn="just">
              <a:buNone/>
            </a:pPr>
            <a:r>
              <a:rPr lang="en-US" dirty="0" smtClean="0"/>
              <a:t>2. Analyse </a:t>
            </a:r>
            <a:r>
              <a:rPr lang="en-US" dirty="0"/>
              <a:t>past and ongoing global projects in a representative number of company locations,  to create an inventory of the different project documents, reports and tools. This will result in a comprehensive view of the various types of project information.</a:t>
            </a:r>
          </a:p>
          <a:p>
            <a:pPr marL="0" indent="0" algn="just">
              <a:buNone/>
            </a:pPr>
            <a:endParaRPr lang="en-US" dirty="0"/>
          </a:p>
        </p:txBody>
      </p:sp>
    </p:spTree>
    <p:extLst>
      <p:ext uri="{BB962C8B-B14F-4D97-AF65-F5344CB8AC3E}">
        <p14:creationId xmlns:p14="http://schemas.microsoft.com/office/powerpoint/2010/main" val="1259873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p:txBody>
          <a:bodyPr>
            <a:normAutofit/>
          </a:bodyPr>
          <a:lstStyle/>
          <a:p>
            <a:pPr marL="0" indent="0" algn="just">
              <a:buNone/>
            </a:pPr>
            <a:r>
              <a:rPr lang="en-US" dirty="0" smtClean="0"/>
              <a:t>3. For </a:t>
            </a:r>
            <a:r>
              <a:rPr lang="en-US" dirty="0"/>
              <a:t>each type of document, report and tool, classify the information items into mandatory, beneficial or optional.</a:t>
            </a:r>
          </a:p>
          <a:p>
            <a:pPr marL="0" indent="0" algn="just">
              <a:buNone/>
            </a:pPr>
            <a:r>
              <a:rPr lang="en-US" dirty="0" smtClean="0"/>
              <a:t>4. Identify </a:t>
            </a:r>
            <a:r>
              <a:rPr lang="en-US" dirty="0"/>
              <a:t>the main information items that can trigger alerts and require actions from the project manager or stakeholders</a:t>
            </a:r>
            <a:r>
              <a:rPr lang="en-US" dirty="0" smtClean="0"/>
              <a:t>.</a:t>
            </a:r>
            <a:endParaRPr lang="en-US" dirty="0"/>
          </a:p>
        </p:txBody>
      </p:sp>
    </p:spTree>
    <p:extLst>
      <p:ext uri="{BB962C8B-B14F-4D97-AF65-F5344CB8AC3E}">
        <p14:creationId xmlns:p14="http://schemas.microsoft.com/office/powerpoint/2010/main" val="3721272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p:txBody>
          <a:bodyPr/>
          <a:lstStyle/>
          <a:p>
            <a:pPr marL="0" indent="0" algn="just">
              <a:buNone/>
            </a:pPr>
            <a:r>
              <a:rPr lang="en-US" dirty="0" smtClean="0"/>
              <a:t>5. For </a:t>
            </a:r>
            <a:r>
              <a:rPr lang="en-US" dirty="0"/>
              <a:t>each software solution being evaluated, identify the items completely or partially available.</a:t>
            </a:r>
          </a:p>
          <a:p>
            <a:pPr marL="0" indent="0" algn="just">
              <a:buNone/>
            </a:pPr>
            <a:r>
              <a:rPr lang="en-US" dirty="0" smtClean="0"/>
              <a:t>6. Evaluate </a:t>
            </a:r>
            <a:r>
              <a:rPr lang="en-US" dirty="0"/>
              <a:t>the integration of each solution with other knowledge-sharing and project management tools, such as timesheet allocation, scheduling diagrams, cost tracking mechanisms and quality assessment.</a:t>
            </a:r>
          </a:p>
          <a:p>
            <a:pPr marL="0" indent="0" algn="just">
              <a:buNone/>
            </a:pPr>
            <a:endParaRPr lang="en-US" dirty="0"/>
          </a:p>
        </p:txBody>
      </p:sp>
    </p:spTree>
    <p:extLst>
      <p:ext uri="{BB962C8B-B14F-4D97-AF65-F5344CB8AC3E}">
        <p14:creationId xmlns:p14="http://schemas.microsoft.com/office/powerpoint/2010/main" val="3621781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p:txBody>
          <a:bodyPr/>
          <a:lstStyle/>
          <a:p>
            <a:pPr marL="0" indent="0" algn="just">
              <a:buNone/>
            </a:pPr>
            <a:r>
              <a:rPr lang="en-US" dirty="0" smtClean="0"/>
              <a:t>7. Compare </a:t>
            </a:r>
            <a:r>
              <a:rPr lang="en-US" dirty="0"/>
              <a:t>the percentages of information available for each PMIS solution and determine which alternative best fits the company requirements.</a:t>
            </a:r>
          </a:p>
          <a:p>
            <a:pPr marL="0" indent="0" algn="just">
              <a:buNone/>
            </a:pPr>
            <a:r>
              <a:rPr lang="en-US" dirty="0" smtClean="0"/>
              <a:t>8. Complete </a:t>
            </a:r>
            <a:r>
              <a:rPr lang="en-US" dirty="0"/>
              <a:t>this information with the items in the </a:t>
            </a:r>
            <a:r>
              <a:rPr lang="en-US" dirty="0" smtClean="0"/>
              <a:t>mind map </a:t>
            </a:r>
            <a:r>
              <a:rPr lang="en-US" dirty="0"/>
              <a:t>you created at the beginning of this chapter.</a:t>
            </a:r>
          </a:p>
        </p:txBody>
      </p:sp>
    </p:spTree>
    <p:extLst>
      <p:ext uri="{BB962C8B-B14F-4D97-AF65-F5344CB8AC3E}">
        <p14:creationId xmlns:p14="http://schemas.microsoft.com/office/powerpoint/2010/main" val="3808442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p:txBody>
          <a:bodyPr/>
          <a:lstStyle/>
          <a:p>
            <a:pPr marL="0" indent="0" algn="just">
              <a:buNone/>
            </a:pPr>
            <a:r>
              <a:rPr lang="en-US" dirty="0"/>
              <a:t>Table below provides an example of an evaluation sheet for three collaborative project management software solutions, illustrating a possible output of the steps above.</a:t>
            </a:r>
          </a:p>
          <a:p>
            <a:pPr marL="0" indent="0" algn="just">
              <a:buNone/>
            </a:pPr>
            <a:r>
              <a:rPr lang="en-US" dirty="0"/>
              <a:t>To increase the adoption of the new tool by the project team members across the globe, a survey can be prepared to gather various opinions on the software solutions being </a:t>
            </a:r>
            <a:r>
              <a:rPr lang="en-US" dirty="0" smtClean="0"/>
              <a:t>analyzed.</a:t>
            </a:r>
            <a:endParaRPr lang="en-US" dirty="0"/>
          </a:p>
        </p:txBody>
      </p:sp>
    </p:spTree>
    <p:extLst>
      <p:ext uri="{BB962C8B-B14F-4D97-AF65-F5344CB8AC3E}">
        <p14:creationId xmlns:p14="http://schemas.microsoft.com/office/powerpoint/2010/main" val="1596426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pic>
        <p:nvPicPr>
          <p:cNvPr id="5" name="Content Placeholder 4"/>
          <p:cNvPicPr>
            <a:picLocks noGrp="1" noChangeAspect="1"/>
          </p:cNvPicPr>
          <p:nvPr>
            <p:ph idx="1"/>
          </p:nvPr>
        </p:nvPicPr>
        <p:blipFill>
          <a:blip r:embed="rId3"/>
          <a:stretch>
            <a:fillRect/>
          </a:stretch>
        </p:blipFill>
        <p:spPr>
          <a:xfrm>
            <a:off x="3786388" y="1825625"/>
            <a:ext cx="4619224" cy="4351338"/>
          </a:xfrm>
          <a:prstGeom prst="rect">
            <a:avLst/>
          </a:prstGeom>
        </p:spPr>
      </p:pic>
    </p:spTree>
    <p:extLst>
      <p:ext uri="{BB962C8B-B14F-4D97-AF65-F5344CB8AC3E}">
        <p14:creationId xmlns:p14="http://schemas.microsoft.com/office/powerpoint/2010/main" val="3423064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27773" cy="1463167"/>
          </a:xfrm>
          <a:prstGeom prst="rect">
            <a:avLst/>
          </a:prstGeom>
        </p:spPr>
      </p:pic>
      <p:sp>
        <p:nvSpPr>
          <p:cNvPr id="2" name="Title 1"/>
          <p:cNvSpPr>
            <a:spLocks noGrp="1"/>
          </p:cNvSpPr>
          <p:nvPr>
            <p:ph type="title"/>
          </p:nvPr>
        </p:nvSpPr>
        <p:spPr/>
        <p:txBody>
          <a:bodyPr/>
          <a:lstStyle/>
          <a:p>
            <a:r>
              <a:rPr lang="en-US" dirty="0"/>
              <a:t>Evaluating collaborative project management software tools</a:t>
            </a:r>
          </a:p>
        </p:txBody>
      </p:sp>
      <p:sp>
        <p:nvSpPr>
          <p:cNvPr id="3" name="Content Placeholder 2"/>
          <p:cNvSpPr>
            <a:spLocks noGrp="1"/>
          </p:cNvSpPr>
          <p:nvPr>
            <p:ph idx="1"/>
          </p:nvPr>
        </p:nvSpPr>
        <p:spPr/>
        <p:txBody>
          <a:bodyPr/>
          <a:lstStyle/>
          <a:p>
            <a:pPr marL="0" indent="0" algn="just">
              <a:buNone/>
            </a:pPr>
            <a:r>
              <a:rPr lang="en-US" dirty="0"/>
              <a:t>This survey can be used to collect information on the existing software tools, providing additional criteria for the evaluation of the new solution. Table below shows an example of this survey.</a:t>
            </a:r>
          </a:p>
          <a:p>
            <a:pPr marL="0" indent="0" algn="just">
              <a:buNone/>
            </a:pPr>
            <a:endParaRPr lang="en-US" dirty="0"/>
          </a:p>
        </p:txBody>
      </p:sp>
    </p:spTree>
    <p:extLst>
      <p:ext uri="{BB962C8B-B14F-4D97-AF65-F5344CB8AC3E}">
        <p14:creationId xmlns:p14="http://schemas.microsoft.com/office/powerpoint/2010/main" val="532910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pic>
        <p:nvPicPr>
          <p:cNvPr id="5" name="Content Placeholder 4"/>
          <p:cNvPicPr>
            <a:picLocks noGrp="1" noChangeAspect="1"/>
          </p:cNvPicPr>
          <p:nvPr>
            <p:ph idx="1"/>
          </p:nvPr>
        </p:nvPicPr>
        <p:blipFill>
          <a:blip r:embed="rId3"/>
          <a:stretch>
            <a:fillRect/>
          </a:stretch>
        </p:blipFill>
        <p:spPr>
          <a:xfrm>
            <a:off x="3536850" y="1825625"/>
            <a:ext cx="5118300" cy="4351338"/>
          </a:xfrm>
          <a:prstGeom prst="rect">
            <a:avLst/>
          </a:prstGeom>
        </p:spPr>
      </p:pic>
    </p:spTree>
    <p:extLst>
      <p:ext uri="{BB962C8B-B14F-4D97-AF65-F5344CB8AC3E}">
        <p14:creationId xmlns:p14="http://schemas.microsoft.com/office/powerpoint/2010/main" val="3347256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normAutofit/>
          </a:bodyPr>
          <a:lstStyle/>
          <a:p>
            <a:r>
              <a:rPr lang="en-US" dirty="0"/>
              <a:t>Defining procedures for the collaborative project </a:t>
            </a:r>
            <a:r>
              <a:rPr lang="en-US" dirty="0" smtClean="0"/>
              <a:t>management software</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a:t>All global project stakeholders must know how to prepare their computers to access the collaborative project management systems (for example, by installing client software or plugins), how to obtain access to the applications (for example, by requesting user identifications, passwords or access rights) and how to use all the basic functions of the different software components. </a:t>
            </a:r>
          </a:p>
        </p:txBody>
      </p:sp>
    </p:spTree>
    <p:extLst>
      <p:ext uri="{BB962C8B-B14F-4D97-AF65-F5344CB8AC3E}">
        <p14:creationId xmlns:p14="http://schemas.microsoft.com/office/powerpoint/2010/main" val="2709274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lstStyle/>
          <a:p>
            <a:r>
              <a:rPr lang="en-US" dirty="0"/>
              <a:t>Defining procedures for the collaborative project management software</a:t>
            </a:r>
          </a:p>
        </p:txBody>
      </p:sp>
      <p:sp>
        <p:nvSpPr>
          <p:cNvPr id="3" name="Content Placeholder 2"/>
          <p:cNvSpPr>
            <a:spLocks noGrp="1"/>
          </p:cNvSpPr>
          <p:nvPr>
            <p:ph idx="1"/>
          </p:nvPr>
        </p:nvSpPr>
        <p:spPr/>
        <p:txBody>
          <a:bodyPr/>
          <a:lstStyle/>
          <a:p>
            <a:pPr marL="0" indent="0" algn="just">
              <a:buNone/>
            </a:pPr>
            <a:r>
              <a:rPr lang="en-US" dirty="0"/>
              <a:t>The structure of the documentation might show how the various components are integrated, how the software is integrated with other company tools, how to update the information and how to extract reports and perform consolidations. You can use the checklist on Table below to produce and publish the documentation required by all project stakeholders who need to access and use the collaborative project management software.</a:t>
            </a:r>
          </a:p>
          <a:p>
            <a:pPr marL="0" indent="0" algn="just">
              <a:buNone/>
            </a:pPr>
            <a:endParaRPr lang="en-US" dirty="0"/>
          </a:p>
        </p:txBody>
      </p:sp>
    </p:spTree>
    <p:extLst>
      <p:ext uri="{BB962C8B-B14F-4D97-AF65-F5344CB8AC3E}">
        <p14:creationId xmlns:p14="http://schemas.microsoft.com/office/powerpoint/2010/main" val="2516359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Content Placeholder 4"/>
          <p:cNvPicPr>
            <a:picLocks noGrp="1" noChangeAspect="1"/>
          </p:cNvPicPr>
          <p:nvPr>
            <p:ph idx="1"/>
          </p:nvPr>
        </p:nvPicPr>
        <p:blipFill>
          <a:blip r:embed="rId3"/>
          <a:stretch>
            <a:fillRect/>
          </a:stretch>
        </p:blipFill>
        <p:spPr>
          <a:xfrm>
            <a:off x="3184641" y="1825625"/>
            <a:ext cx="5822718" cy="4351338"/>
          </a:xfrm>
          <a:prstGeom prst="rect">
            <a:avLst/>
          </a:prstGeom>
        </p:spPr>
      </p:pic>
    </p:spTree>
    <p:extLst>
      <p:ext uri="{BB962C8B-B14F-4D97-AF65-F5344CB8AC3E}">
        <p14:creationId xmlns:p14="http://schemas.microsoft.com/office/powerpoint/2010/main" val="3951699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normAutofit/>
          </a:bodyPr>
          <a:lstStyle/>
          <a:p>
            <a:r>
              <a:rPr lang="en-US" dirty="0"/>
              <a:t>Implementing the new collaborative project </a:t>
            </a:r>
            <a:r>
              <a:rPr lang="en-US" dirty="0" smtClean="0"/>
              <a:t>management software</a:t>
            </a:r>
            <a:endParaRPr lang="en-US" dirty="0"/>
          </a:p>
        </p:txBody>
      </p:sp>
      <p:sp>
        <p:nvSpPr>
          <p:cNvPr id="3" name="Content Placeholder 2"/>
          <p:cNvSpPr>
            <a:spLocks noGrp="1"/>
          </p:cNvSpPr>
          <p:nvPr>
            <p:ph idx="1"/>
          </p:nvPr>
        </p:nvSpPr>
        <p:spPr/>
        <p:txBody>
          <a:bodyPr/>
          <a:lstStyle/>
          <a:p>
            <a:pPr marL="0" indent="0" algn="just">
              <a:buNone/>
            </a:pPr>
            <a:r>
              <a:rPr lang="en-US" dirty="0" smtClean="0"/>
              <a:t>Perform </a:t>
            </a:r>
            <a:r>
              <a:rPr lang="en-US" dirty="0"/>
              <a:t>a trial installation to validate whether the required functions perform as expected and allow a number of project managers and stakeholders from different countries to use the selected tool. Discuss their impressions on the ease-of-use, intuitiveness and completeness of the different alternatives. </a:t>
            </a:r>
          </a:p>
        </p:txBody>
      </p:sp>
    </p:spTree>
    <p:extLst>
      <p:ext uri="{BB962C8B-B14F-4D97-AF65-F5344CB8AC3E}">
        <p14:creationId xmlns:p14="http://schemas.microsoft.com/office/powerpoint/2010/main" val="1238578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Implementing the new collaborative project management software</a:t>
            </a:r>
          </a:p>
        </p:txBody>
      </p:sp>
      <p:sp>
        <p:nvSpPr>
          <p:cNvPr id="3" name="Content Placeholder 2"/>
          <p:cNvSpPr>
            <a:spLocks noGrp="1"/>
          </p:cNvSpPr>
          <p:nvPr>
            <p:ph idx="1"/>
          </p:nvPr>
        </p:nvSpPr>
        <p:spPr/>
        <p:txBody>
          <a:bodyPr/>
          <a:lstStyle/>
          <a:p>
            <a:pPr marL="0" indent="0" algn="just">
              <a:buNone/>
            </a:pPr>
            <a:r>
              <a:rPr lang="en-US" dirty="0"/>
              <a:t>You can use the survey (Table 20.2) to evaluate the new software and compare with the existing solution, and detect what the real improvements are, from the perspective of the project team members.</a:t>
            </a:r>
          </a:p>
          <a:p>
            <a:pPr marL="0" indent="0" algn="just">
              <a:buNone/>
            </a:pPr>
            <a:endParaRPr lang="en-US" dirty="0"/>
          </a:p>
        </p:txBody>
      </p:sp>
    </p:spTree>
    <p:extLst>
      <p:ext uri="{BB962C8B-B14F-4D97-AF65-F5344CB8AC3E}">
        <p14:creationId xmlns:p14="http://schemas.microsoft.com/office/powerpoint/2010/main" val="10359021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27773" cy="1463167"/>
          </a:xfrm>
          <a:prstGeom prst="rect">
            <a:avLst/>
          </a:prstGeom>
        </p:spPr>
      </p:pic>
      <p:sp>
        <p:nvSpPr>
          <p:cNvPr id="2" name="Title 1"/>
          <p:cNvSpPr>
            <a:spLocks noGrp="1"/>
          </p:cNvSpPr>
          <p:nvPr>
            <p:ph type="title"/>
          </p:nvPr>
        </p:nvSpPr>
        <p:spPr/>
        <p:txBody>
          <a:bodyPr/>
          <a:lstStyle/>
          <a:p>
            <a:r>
              <a:rPr lang="en-US" dirty="0"/>
              <a:t>Evaluating the </a:t>
            </a:r>
            <a:r>
              <a:rPr lang="en-US" dirty="0" smtClean="0"/>
              <a:t>implementation</a:t>
            </a:r>
            <a:endParaRPr lang="en-US" dirty="0"/>
          </a:p>
        </p:txBody>
      </p:sp>
      <p:sp>
        <p:nvSpPr>
          <p:cNvPr id="3" name="Content Placeholder 2"/>
          <p:cNvSpPr>
            <a:spLocks noGrp="1"/>
          </p:cNvSpPr>
          <p:nvPr>
            <p:ph idx="1"/>
          </p:nvPr>
        </p:nvSpPr>
        <p:spPr/>
        <p:txBody>
          <a:bodyPr/>
          <a:lstStyle/>
          <a:p>
            <a:pPr marL="0" indent="0" algn="just">
              <a:buNone/>
            </a:pPr>
            <a:r>
              <a:rPr lang="en-US" dirty="0" smtClean="0"/>
              <a:t>Some </a:t>
            </a:r>
            <a:r>
              <a:rPr lang="en-US" dirty="0"/>
              <a:t>time after implementing the new collaborative project management software, preparing and publishing the documentation, announcing the new solution to all project team members and providing training, you may evaluate the improvements and detect if corrections are required by deploying the same assessment survey (Table 20.2</a:t>
            </a:r>
            <a:r>
              <a:rPr lang="en-US" dirty="0" smtClean="0"/>
              <a:t>)</a:t>
            </a:r>
            <a:endParaRPr lang="en-US" dirty="0"/>
          </a:p>
        </p:txBody>
      </p:sp>
    </p:spTree>
    <p:extLst>
      <p:ext uri="{BB962C8B-B14F-4D97-AF65-F5344CB8AC3E}">
        <p14:creationId xmlns:p14="http://schemas.microsoft.com/office/powerpoint/2010/main" val="4096644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Evaluating the implementation</a:t>
            </a:r>
          </a:p>
        </p:txBody>
      </p:sp>
      <p:sp>
        <p:nvSpPr>
          <p:cNvPr id="3" name="Content Placeholder 2"/>
          <p:cNvSpPr>
            <a:spLocks noGrp="1"/>
          </p:cNvSpPr>
          <p:nvPr>
            <p:ph idx="1"/>
          </p:nvPr>
        </p:nvSpPr>
        <p:spPr/>
        <p:txBody>
          <a:bodyPr/>
          <a:lstStyle/>
          <a:p>
            <a:pPr marL="0" indent="0" algn="just">
              <a:buNone/>
            </a:pPr>
            <a:r>
              <a:rPr lang="en-US" dirty="0"/>
              <a:t>and comparing the new results with the initial findings. The results will serve as a basis for the preparation of a strategy to correct the problems, improve the usability and increase adoption.</a:t>
            </a:r>
          </a:p>
          <a:p>
            <a:pPr marL="0" indent="0" algn="just">
              <a:buNone/>
            </a:pPr>
            <a:endParaRPr lang="en-US" dirty="0"/>
          </a:p>
        </p:txBody>
      </p:sp>
    </p:spTree>
    <p:extLst>
      <p:ext uri="{BB962C8B-B14F-4D97-AF65-F5344CB8AC3E}">
        <p14:creationId xmlns:p14="http://schemas.microsoft.com/office/powerpoint/2010/main" val="3625009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6322"/>
            <a:ext cx="1627773" cy="1463167"/>
          </a:xfrm>
          <a:prstGeom prst="rect">
            <a:avLst/>
          </a:prstGeom>
        </p:spPr>
      </p:pic>
      <p:sp>
        <p:nvSpPr>
          <p:cNvPr id="2" name="Title 1"/>
          <p:cNvSpPr>
            <a:spLocks noGrp="1"/>
          </p:cNvSpPr>
          <p:nvPr>
            <p:ph type="title"/>
          </p:nvPr>
        </p:nvSpPr>
        <p:spPr/>
        <p:txBody>
          <a:bodyPr/>
          <a:lstStyle/>
          <a:p>
            <a:r>
              <a:rPr lang="en-US" dirty="0"/>
              <a:t>Part IV: Key </a:t>
            </a:r>
            <a:r>
              <a:rPr lang="en-US" dirty="0" smtClean="0"/>
              <a:t>concepts</a:t>
            </a:r>
            <a:endParaRPr lang="en-US" dirty="0"/>
          </a:p>
        </p:txBody>
      </p:sp>
      <p:sp>
        <p:nvSpPr>
          <p:cNvPr id="3" name="Content Placeholder 2"/>
          <p:cNvSpPr>
            <a:spLocks noGrp="1"/>
          </p:cNvSpPr>
          <p:nvPr>
            <p:ph idx="1"/>
          </p:nvPr>
        </p:nvSpPr>
        <p:spPr/>
        <p:txBody>
          <a:bodyPr/>
          <a:lstStyle/>
          <a:p>
            <a:pPr marL="0" indent="0" algn="just">
              <a:buNone/>
            </a:pPr>
            <a:r>
              <a:rPr lang="en-US" dirty="0" smtClean="0"/>
              <a:t>There </a:t>
            </a:r>
            <a:r>
              <a:rPr lang="en-US" dirty="0"/>
              <a:t>are different types of technologies that can improve collaboration during global projects: basic infrastructure (telephones, e-mails, directories and remote access tools), solutions for interactive audio and video conferencing, solutions for interactive exchange of text and images (chat and web conferencing), knowledge-sharing packages and collaborative project management software.</a:t>
            </a:r>
          </a:p>
        </p:txBody>
      </p:sp>
    </p:spTree>
    <p:extLst>
      <p:ext uri="{BB962C8B-B14F-4D97-AF65-F5344CB8AC3E}">
        <p14:creationId xmlns:p14="http://schemas.microsoft.com/office/powerpoint/2010/main" val="2724679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27521"/>
            <a:ext cx="1627773" cy="1463167"/>
          </a:xfrm>
          <a:prstGeom prst="rect">
            <a:avLst/>
          </a:prstGeom>
        </p:spPr>
      </p:pic>
      <p:sp>
        <p:nvSpPr>
          <p:cNvPr id="2" name="Title 1"/>
          <p:cNvSpPr>
            <a:spLocks noGrp="1"/>
          </p:cNvSpPr>
          <p:nvPr>
            <p:ph type="title"/>
          </p:nvPr>
        </p:nvSpPr>
        <p:spPr/>
        <p:txBody>
          <a:bodyPr/>
          <a:lstStyle/>
          <a:p>
            <a:r>
              <a:rPr lang="en-US" dirty="0"/>
              <a:t>Part IV: Key concepts</a:t>
            </a:r>
          </a:p>
        </p:txBody>
      </p:sp>
      <p:sp>
        <p:nvSpPr>
          <p:cNvPr id="3" name="Content Placeholder 2"/>
          <p:cNvSpPr>
            <a:spLocks noGrp="1"/>
          </p:cNvSpPr>
          <p:nvPr>
            <p:ph idx="1"/>
          </p:nvPr>
        </p:nvSpPr>
        <p:spPr/>
        <p:txBody>
          <a:bodyPr/>
          <a:lstStyle/>
          <a:p>
            <a:pPr algn="just"/>
            <a:r>
              <a:rPr lang="en-US" dirty="0"/>
              <a:t>The main steps to select and deploy collaborative tools for global projects are the understanding of the technological alternatives, the evaluation of existing technologies, the implementation of changes, the preparation of documentation and procedures and the post-implementation evaluation.</a:t>
            </a:r>
          </a:p>
        </p:txBody>
      </p:sp>
    </p:spTree>
    <p:extLst>
      <p:ext uri="{BB962C8B-B14F-4D97-AF65-F5344CB8AC3E}">
        <p14:creationId xmlns:p14="http://schemas.microsoft.com/office/powerpoint/2010/main" val="2394304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Part IV: Key concepts</a:t>
            </a:r>
          </a:p>
        </p:txBody>
      </p:sp>
      <p:sp>
        <p:nvSpPr>
          <p:cNvPr id="3" name="Content Placeholder 2"/>
          <p:cNvSpPr>
            <a:spLocks noGrp="1"/>
          </p:cNvSpPr>
          <p:nvPr>
            <p:ph idx="1"/>
          </p:nvPr>
        </p:nvSpPr>
        <p:spPr/>
        <p:txBody>
          <a:bodyPr/>
          <a:lstStyle/>
          <a:p>
            <a:pPr algn="just"/>
            <a:r>
              <a:rPr lang="en-US" dirty="0"/>
              <a:t>Surveys can help to identify problems with the existing technologies and the lack of documentation.</a:t>
            </a:r>
          </a:p>
          <a:p>
            <a:pPr algn="just"/>
            <a:r>
              <a:rPr lang="en-US" dirty="0"/>
              <a:t>Well-prepared trial periods and pilot groups are extremely helpful for the evaluation of new technologies.</a:t>
            </a:r>
          </a:p>
        </p:txBody>
      </p:sp>
    </p:spTree>
    <p:extLst>
      <p:ext uri="{BB962C8B-B14F-4D97-AF65-F5344CB8AC3E}">
        <p14:creationId xmlns:p14="http://schemas.microsoft.com/office/powerpoint/2010/main" val="17796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IV: Further </a:t>
            </a:r>
            <a:r>
              <a:rPr lang="en-US" dirty="0" smtClean="0"/>
              <a:t>reading</a:t>
            </a:r>
            <a:endParaRPr lang="en-US" dirty="0"/>
          </a:p>
        </p:txBody>
      </p:sp>
      <p:sp>
        <p:nvSpPr>
          <p:cNvPr id="3" name="Content Placeholder 2"/>
          <p:cNvSpPr>
            <a:spLocks noGrp="1"/>
          </p:cNvSpPr>
          <p:nvPr>
            <p:ph idx="1"/>
          </p:nvPr>
        </p:nvSpPr>
        <p:spPr/>
        <p:txBody>
          <a:bodyPr/>
          <a:lstStyle/>
          <a:p>
            <a:pPr algn="just"/>
            <a:r>
              <a:rPr lang="en-US" dirty="0" smtClean="0"/>
              <a:t>Edwards</a:t>
            </a:r>
            <a:r>
              <a:rPr lang="en-US" dirty="0"/>
              <a:t>, A. and Wilson, J.R. (2004) Implementing Virtual Teams: A Guide to Organizational and Human Factors The authors provide a good analysis of current and future technologies for communications in virtual teams.</a:t>
            </a:r>
          </a:p>
        </p:txBody>
      </p:sp>
      <p:pic>
        <p:nvPicPr>
          <p:cNvPr id="4" name="Picture 3"/>
          <p:cNvPicPr>
            <a:picLocks noChangeAspect="1"/>
          </p:cNvPicPr>
          <p:nvPr/>
        </p:nvPicPr>
        <p:blipFill>
          <a:blip r:embed="rId2"/>
          <a:stretch>
            <a:fillRect/>
          </a:stretch>
        </p:blipFill>
        <p:spPr>
          <a:xfrm>
            <a:off x="9877190" y="294989"/>
            <a:ext cx="1633870" cy="1463167"/>
          </a:xfrm>
          <a:prstGeom prst="rect">
            <a:avLst/>
          </a:prstGeom>
        </p:spPr>
      </p:pic>
    </p:spTree>
    <p:extLst>
      <p:ext uri="{BB962C8B-B14F-4D97-AF65-F5344CB8AC3E}">
        <p14:creationId xmlns:p14="http://schemas.microsoft.com/office/powerpoint/2010/main" val="26315329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Part IV: Further reading</a:t>
            </a:r>
          </a:p>
        </p:txBody>
      </p:sp>
      <p:sp>
        <p:nvSpPr>
          <p:cNvPr id="3" name="Content Placeholder 2"/>
          <p:cNvSpPr>
            <a:spLocks noGrp="1"/>
          </p:cNvSpPr>
          <p:nvPr>
            <p:ph idx="1"/>
          </p:nvPr>
        </p:nvSpPr>
        <p:spPr/>
        <p:txBody>
          <a:bodyPr/>
          <a:lstStyle/>
          <a:p>
            <a:pPr algn="just"/>
            <a:r>
              <a:rPr lang="en-US" dirty="0" err="1"/>
              <a:t>Khazanchi</a:t>
            </a:r>
            <a:r>
              <a:rPr lang="en-US" dirty="0"/>
              <a:t>, D. and </a:t>
            </a:r>
            <a:r>
              <a:rPr lang="en-US" dirty="0" err="1"/>
              <a:t>Zigurs</a:t>
            </a:r>
            <a:r>
              <a:rPr lang="en-US" dirty="0"/>
              <a:t>, I. (2006) Patterns of Effective Management of Virtual Projects: An Exploratory </a:t>
            </a:r>
            <a:r>
              <a:rPr lang="en-US" dirty="0" smtClean="0"/>
              <a:t>Study The </a:t>
            </a:r>
            <a:r>
              <a:rPr lang="en-US" dirty="0"/>
              <a:t>authors present a comparison of tools for virtual collaboration and project management.</a:t>
            </a:r>
          </a:p>
        </p:txBody>
      </p:sp>
    </p:spTree>
    <p:extLst>
      <p:ext uri="{BB962C8B-B14F-4D97-AF65-F5344CB8AC3E}">
        <p14:creationId xmlns:p14="http://schemas.microsoft.com/office/powerpoint/2010/main" val="23148993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p:txBody>
          <a:bodyPr/>
          <a:lstStyle/>
          <a:p>
            <a:r>
              <a:rPr lang="en-US" dirty="0"/>
              <a:t>Part IV: Interactive </a:t>
            </a:r>
            <a:r>
              <a:rPr lang="en-US" dirty="0" smtClean="0"/>
              <a:t>section</a:t>
            </a:r>
            <a:endParaRPr lang="en-US" dirty="0"/>
          </a:p>
        </p:txBody>
      </p:sp>
      <p:sp>
        <p:nvSpPr>
          <p:cNvPr id="3" name="Content Placeholder 2"/>
          <p:cNvSpPr>
            <a:spLocks noGrp="1"/>
          </p:cNvSpPr>
          <p:nvPr>
            <p:ph idx="1"/>
          </p:nvPr>
        </p:nvSpPr>
        <p:spPr/>
        <p:txBody>
          <a:bodyPr/>
          <a:lstStyle/>
          <a:p>
            <a:pPr marL="0" indent="0" algn="just">
              <a:buNone/>
            </a:pPr>
            <a:r>
              <a:rPr lang="en-US" dirty="0" smtClean="0"/>
              <a:t>Share </a:t>
            </a:r>
            <a:r>
              <a:rPr lang="en-US" dirty="0"/>
              <a:t>your experience of collaborative tools during global projects (www. GlobalProjectManagement.org):</a:t>
            </a:r>
          </a:p>
          <a:p>
            <a:pPr algn="just"/>
            <a:r>
              <a:rPr lang="en-US" dirty="0"/>
              <a:t>How did you adapt the checklists to your situation?</a:t>
            </a:r>
          </a:p>
          <a:p>
            <a:pPr algn="just"/>
            <a:r>
              <a:rPr lang="en-US" dirty="0"/>
              <a:t>How did you adapt the surveys to your </a:t>
            </a:r>
            <a:r>
              <a:rPr lang="en-US" dirty="0" smtClean="0"/>
              <a:t>organization?</a:t>
            </a:r>
            <a:endParaRPr lang="en-US" dirty="0"/>
          </a:p>
          <a:p>
            <a:pPr algn="just"/>
            <a:r>
              <a:rPr lang="en-US" dirty="0"/>
              <a:t>What is your opinion on the tools available on the market, do you have positive or negative experiences to share with other people?</a:t>
            </a:r>
          </a:p>
          <a:p>
            <a:pPr algn="just"/>
            <a:r>
              <a:rPr lang="en-US" dirty="0"/>
              <a:t>Are you using a different category of tool not covered in this book? What feedback can you provide on these tools?</a:t>
            </a:r>
          </a:p>
        </p:txBody>
      </p:sp>
    </p:spTree>
    <p:extLst>
      <p:ext uri="{BB962C8B-B14F-4D97-AF65-F5344CB8AC3E}">
        <p14:creationId xmlns:p14="http://schemas.microsoft.com/office/powerpoint/2010/main" val="3310877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a:t>
            </a:r>
            <a:r>
              <a:rPr lang="en-US" dirty="0" smtClean="0"/>
              <a:t>20</a:t>
            </a:r>
            <a:endParaRPr lang="en-US" dirty="0"/>
          </a:p>
          <a:p>
            <a:pPr marL="0" indent="0">
              <a:buNone/>
            </a:pPr>
            <a:endParaRPr lang="en-US" dirty="0"/>
          </a:p>
        </p:txBody>
      </p:sp>
    </p:spTree>
    <p:extLst>
      <p:ext uri="{BB962C8B-B14F-4D97-AF65-F5344CB8AC3E}">
        <p14:creationId xmlns:p14="http://schemas.microsoft.com/office/powerpoint/2010/main" val="1792573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TotalTime>
  <Words>1426</Words>
  <Application>Microsoft Office PowerPoint</Application>
  <PresentationFormat>Widescreen</PresentationFormat>
  <Paragraphs>73</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Global Project Management Lecture 10</vt:lpstr>
      <vt:lpstr>Collaborative Project Management software </vt:lpstr>
      <vt:lpstr>Collaborative Project Management software </vt:lpstr>
      <vt:lpstr>Collaborative Project Management software </vt:lpstr>
      <vt:lpstr>Collaborative Project Management software </vt:lpstr>
      <vt:lpstr>Collaborative Project Management software </vt:lpstr>
      <vt:lpstr>Evaluating collaborative project management software tools</vt:lpstr>
      <vt:lpstr>Evaluating collaborative project management software tools</vt:lpstr>
      <vt:lpstr>Evaluating collaborative project management software tools</vt:lpstr>
      <vt:lpstr>Evaluating collaborative project management software tools</vt:lpstr>
      <vt:lpstr>Evaluating collaborative project management software tools</vt:lpstr>
      <vt:lpstr>Evaluating collaborative project management software tools</vt:lpstr>
      <vt:lpstr>Evaluating collaborative project management software tools</vt:lpstr>
      <vt:lpstr>Evaluating collaborative project management software tools</vt:lpstr>
      <vt:lpstr>PowerPoint Presentation</vt:lpstr>
      <vt:lpstr>Evaluating collaborative project management software tools</vt:lpstr>
      <vt:lpstr>PowerPoint Presentation</vt:lpstr>
      <vt:lpstr>Defining procedures for the collaborative project management software</vt:lpstr>
      <vt:lpstr>Defining procedures for the collaborative project management software</vt:lpstr>
      <vt:lpstr>PowerPoint Presentation</vt:lpstr>
      <vt:lpstr>Implementing the new collaborative project management software</vt:lpstr>
      <vt:lpstr>Implementing the new collaborative project management software</vt:lpstr>
      <vt:lpstr>Evaluating the implementation</vt:lpstr>
      <vt:lpstr>Evaluating the implementation</vt:lpstr>
      <vt:lpstr>Part IV: Key concepts</vt:lpstr>
      <vt:lpstr>Part IV: Key concepts</vt:lpstr>
      <vt:lpstr>Part IV: Key concepts</vt:lpstr>
      <vt:lpstr>Part IV: Further reading</vt:lpstr>
      <vt:lpstr>Part IV: Further reading</vt:lpstr>
      <vt:lpstr>Part IV: Interactive section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Mushira A. Enezat</cp:lastModifiedBy>
  <cp:revision>50</cp:revision>
  <dcterms:created xsi:type="dcterms:W3CDTF">2020-10-15T07:04:09Z</dcterms:created>
  <dcterms:modified xsi:type="dcterms:W3CDTF">2021-11-18T20:21:26Z</dcterms:modified>
</cp:coreProperties>
</file>