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484" r:id="rId2"/>
    <p:sldId id="303" r:id="rId3"/>
    <p:sldId id="276" r:id="rId4"/>
    <p:sldId id="521" r:id="rId5"/>
    <p:sldId id="558" r:id="rId6"/>
    <p:sldId id="562" r:id="rId7"/>
    <p:sldId id="563" r:id="rId8"/>
    <p:sldId id="564" r:id="rId9"/>
    <p:sldId id="565" r:id="rId10"/>
    <p:sldId id="566" r:id="rId11"/>
    <p:sldId id="567" r:id="rId12"/>
    <p:sldId id="568" r:id="rId13"/>
    <p:sldId id="569" r:id="rId14"/>
    <p:sldId id="570" r:id="rId15"/>
    <p:sldId id="571" r:id="rId16"/>
    <p:sldId id="572" r:id="rId17"/>
    <p:sldId id="573" r:id="rId18"/>
    <p:sldId id="574" r:id="rId19"/>
    <p:sldId id="575" r:id="rId20"/>
    <p:sldId id="576" r:id="rId21"/>
    <p:sldId id="577" r:id="rId22"/>
    <p:sldId id="578" r:id="rId23"/>
    <p:sldId id="579" r:id="rId24"/>
    <p:sldId id="580" r:id="rId25"/>
    <p:sldId id="581" r:id="rId26"/>
    <p:sldId id="582" r:id="rId27"/>
    <p:sldId id="594" r:id="rId28"/>
    <p:sldId id="583" r:id="rId29"/>
    <p:sldId id="584" r:id="rId30"/>
    <p:sldId id="585" r:id="rId31"/>
    <p:sldId id="592" r:id="rId32"/>
    <p:sldId id="586" r:id="rId33"/>
    <p:sldId id="587" r:id="rId34"/>
    <p:sldId id="593" r:id="rId35"/>
    <p:sldId id="588" r:id="rId36"/>
    <p:sldId id="589" r:id="rId37"/>
    <p:sldId id="590" r:id="rId38"/>
    <p:sldId id="591" r:id="rId39"/>
    <p:sldId id="561" r:id="rId40"/>
    <p:sldId id="34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4"/>
            <p14:sldId id="303"/>
            <p14:sldId id="276"/>
            <p14:sldId id="521"/>
            <p14:sldId id="558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575"/>
            <p14:sldId id="576"/>
            <p14:sldId id="577"/>
            <p14:sldId id="578"/>
            <p14:sldId id="579"/>
            <p14:sldId id="580"/>
            <p14:sldId id="581"/>
            <p14:sldId id="582"/>
            <p14:sldId id="594"/>
            <p14:sldId id="583"/>
            <p14:sldId id="584"/>
            <p14:sldId id="585"/>
            <p14:sldId id="592"/>
            <p14:sldId id="586"/>
            <p14:sldId id="587"/>
            <p14:sldId id="593"/>
            <p14:sldId id="588"/>
            <p14:sldId id="589"/>
            <p14:sldId id="590"/>
            <p14:sldId id="591"/>
            <p14:sldId id="561"/>
            <p14:sldId id="34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C748"/>
    <a:srgbClr val="000000"/>
    <a:srgbClr val="669BBC"/>
    <a:srgbClr val="2D3956"/>
    <a:srgbClr val="8E5A6D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1291E5-0BD8-EA9E-1BB4-6A8A163CDEDB}" v="667" dt="2023-08-29T16:10:11.462"/>
    <p1510:client id="{05A17F0D-DD91-242D-6088-3D66914F2012}" v="1660" dt="2023-09-12T18:14:47.057"/>
    <p1510:client id="{1176E7FB-7952-BDDE-1BF3-CF8344E9990C}" v="443" dt="2023-09-12T17:18:43.502"/>
    <p1510:client id="{17AA0ED1-A0DA-3F13-CDFB-3A31D3DBC440}" v="923" dt="2023-09-12T11:16:06.740"/>
    <p1510:client id="{21C58AA7-73FF-876F-BA96-56C7D98867FF}" v="35" dt="2023-09-08T20:31:26.322"/>
    <p1510:client id="{2284D4EA-F7CD-2E14-3743-1591894FFC75}" v="84" dt="2023-09-12T19:35:42.124"/>
    <p1510:client id="{232B9E7E-0570-CA3D-EAF9-2E561350A64E}" v="62" dt="2023-09-12T19:54:20.119"/>
    <p1510:client id="{32B98546-BAAC-47B2-480E-51630AE3A10C}" v="1231" dt="2023-09-13T11:21:22.268"/>
    <p1510:client id="{3F9A7881-86C8-AF81-9086-6EBBE67B0D96}" v="185" dt="2023-09-12T18:29:42.029"/>
    <p1510:client id="{46CB2493-4DD4-6EA3-99EE-01D1C2FC8003}" v="3414" dt="2023-08-31T16:22:27.629"/>
    <p1510:client id="{57910821-4839-E1BD-2750-0DF33731EECC}" v="3214" dt="2023-08-31T09:37:19.792"/>
    <p1510:client id="{5EA41550-3138-B522-E536-5D89A4E1D701}" v="4983" dt="2023-08-31T12:10:09.432"/>
    <p1510:client id="{749713F8-C72F-8F6D-DFCD-EFFFD3370699}" v="234" dt="2023-09-12T19:47:16.808"/>
    <p1510:client id="{7E49A461-0E87-FCF9-0046-038196C3BBD9}" v="524" dt="2023-09-08T20:46:26.638"/>
    <p1510:client id="{853C701D-F2A8-E556-FA35-855558E522B3}" v="255" dt="2023-09-13T09:56:35.134"/>
    <p1510:client id="{878B5414-2B7C-1BBA-D173-562788A1EAD8}" v="280" dt="2023-08-29T15:17:31.020"/>
    <p1510:client id="{93B27F12-8DF8-5135-EB83-95C732A60885}" v="1908" dt="2023-09-12T19:31:34.673"/>
    <p1510:client id="{9974AAA3-8226-2AEF-CE4E-AA5B2D54117B}" v="1393" dt="2023-09-04T12:38:58.344"/>
    <p1510:client id="{99945AF7-4009-AE58-5614-3CA11CC2519E}" v="114" dt="2023-11-10T09:03:32.765"/>
    <p1510:client id="{AC70C9E1-27B0-2043-18E6-DDED8D55EF8C}" v="1253" dt="2023-09-13T09:32:42.943"/>
    <p1510:client id="{BB44D990-3789-D892-A808-85EED76AA05C}" v="374" dt="2023-08-29T15:35:40.226"/>
    <p1510:client id="{BB723FAD-1C93-E73A-CA62-0AFE81A0AC6F}" v="2824" dt="2023-08-30T15:38:17.740"/>
    <p1510:client id="{BF8F96B1-A193-4659-D357-8212B0FD90CD}" v="37" dt="2023-10-05T17:15:01.886"/>
    <p1510:client id="{D4C8152E-31B3-D59A-F086-D6D72784B865}" v="275" dt="2023-09-04T12:46:47.182"/>
    <p1510:client id="{D932AD42-0DDB-A44F-8ABF-1CDB06878786}" v="484" dt="2023-09-12T11:35:49.618"/>
    <p1510:client id="{DE832326-2AC0-0026-2233-9D09B1E2BEBD}" v="9" dt="2023-09-12T19:37:32.053"/>
    <p1510:client id="{E00F0F0D-72BF-078F-AD30-2EAD1004C057}" v="1183" dt="2023-09-04T13:35:08.583"/>
    <p1510:client id="{E0508F50-0B4B-2897-2D81-258D0145164A}" v="75" dt="2023-09-13T09:01:04.071"/>
    <p1510:client id="{F6F954CC-16D3-E5C6-09BF-CEDBCC32EAC5}" v="139" dt="2023-09-13T09:41:52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0580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5707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1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4455754"/>
            <a:ext cx="518838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>
                <a:solidFill>
                  <a:schemeClr val="bg1"/>
                </a:solidFill>
                <a:latin typeface="Times New Roman"/>
                <a:cs typeface="Times New Roman"/>
              </a:rPr>
              <a:t>Prepared by Dr. Hamada I. AbdulWakel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3809056" cy="212365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B0F0"/>
                </a:solidFill>
                <a:latin typeface="Times New Roman"/>
                <a:cs typeface="Times New Roman"/>
              </a:rPr>
              <a:t>Programming </a:t>
            </a:r>
            <a:b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>
                <a:solidFill>
                  <a:srgbClr val="00B0F0"/>
                </a:solidFill>
                <a:latin typeface="Times New Roman"/>
                <a:cs typeface="Times New Roman"/>
              </a:rPr>
              <a:t>Foundations in</a:t>
            </a:r>
          </a:p>
          <a:p>
            <a:r>
              <a:rPr lang="en-US" sz="4400" b="1">
                <a:solidFill>
                  <a:srgbClr val="00B0F0"/>
                </a:solidFill>
                <a:latin typeface="Times New Roman"/>
                <a:cs typeface="Times New Roman"/>
              </a:rPr>
              <a:t>Python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/>
                <a:cs typeface="Times New Roman"/>
              </a:rPr>
              <a:t>Lecture 7</a:t>
            </a:r>
            <a:endParaRPr lang="en-US" sz="2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pic>
        <p:nvPicPr>
          <p:cNvPr id="2" name="Picture 1" descr="A person typing on a computer&#10;&#10;Description automatically generated">
            <a:extLst>
              <a:ext uri="{FF2B5EF4-FFF2-40B4-BE49-F238E27FC236}">
                <a16:creationId xmlns:a16="http://schemas.microsoft.com/office/drawing/2014/main" id="{08D4FAB9-1930-430F-E48C-6D35988808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891" y="-329242"/>
            <a:ext cx="7415840" cy="741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857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718426" y="2785710"/>
            <a:ext cx="5572359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200" b="1" dirty="0">
                <a:solidFill>
                  <a:srgbClr val="00B0F0"/>
                </a:solidFill>
                <a:latin typeface="Times New Roman"/>
                <a:cs typeface="Times New Roman"/>
              </a:rPr>
              <a:t>Functions and Modules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5852776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/>
                <a:cs typeface="Times New Roman"/>
              </a:rPr>
              <a:t>Lecture 7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00B0F0"/>
                </a:solidFill>
                <a:latin typeface="Times New Roman"/>
                <a:cs typeface="Times New Roman"/>
              </a:rPr>
              <a:t>Dr. Hamada I. AbdulWakel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50" y="1019069"/>
            <a:ext cx="454901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RECAP: LECTURE 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creation of the user-defined functions.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local and global variables.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top-down program design.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50" y="1019069"/>
            <a:ext cx="454901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LECTURE MAIN POINTS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075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function names and the default arguments.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 inner and high-order functions.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use of anonymous functions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use of modules.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070591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Function names are references to functions and that we can assign multiple names to the same function.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Functions are stored in variables like everything else.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increment(x):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return x + 1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Myincrease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 increment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print(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Myincrease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print(increase(5))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NAMES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78921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Arguments provide the function’s caller with the means of transmitting  information to the function.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function(x,  y):</a:t>
            </a:r>
          </a:p>
          <a:p>
            <a:pPr>
              <a:buFont typeface="Arial"/>
            </a:pP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pass     # pass keyword used to ignore the body of the function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Programmer can specify arguments with default values in any function definition using 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the 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=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 operator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 to provide default values.</a:t>
            </a:r>
          </a:p>
          <a:p>
            <a:pPr>
              <a:buFont typeface="Arial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function( x , y = 5):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pass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745899"/>
            <a:ext cx="6073012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WITH DEFAULT</a:t>
            </a:r>
          </a:p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ARGUMENTS</a:t>
            </a:r>
          </a:p>
        </p:txBody>
      </p:sp>
    </p:spTree>
    <p:extLst>
      <p:ext uri="{BB962C8B-B14F-4D97-AF65-F5344CB8AC3E}">
        <p14:creationId xmlns:p14="http://schemas.microsoft.com/office/powerpoint/2010/main" val="394069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Following the required arguments are one or more default arguments.</a:t>
            </a:r>
          </a:p>
          <a:p>
            <a:pPr>
              <a:buFont typeface="Arial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function(y = 5, x):  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#SyntaxError</a:t>
            </a:r>
          </a:p>
          <a:p>
            <a:pPr>
              <a:buFont typeface="Arial"/>
            </a:pP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pass</a:t>
            </a:r>
          </a:p>
          <a:p>
            <a:pPr>
              <a:buFont typeface="Arial"/>
            </a:pP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When function is called with these arguments, default values are 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overridden 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by caller’s values.   </a:t>
            </a:r>
          </a:p>
          <a:p>
            <a:pPr algn="just">
              <a:buFont typeface="Arial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function(2)</a:t>
            </a:r>
          </a:p>
          <a:p>
            <a:pPr algn="just"/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function(2, 3)</a:t>
            </a:r>
          </a:p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BA247C-6ABC-2C51-D491-2077F9E5487C}"/>
              </a:ext>
            </a:extLst>
          </p:cNvPr>
          <p:cNvSpPr txBox="1"/>
          <p:nvPr/>
        </p:nvSpPr>
        <p:spPr>
          <a:xfrm>
            <a:off x="2513150" y="745899"/>
            <a:ext cx="6073012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WITH DEFAULT</a:t>
            </a:r>
          </a:p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ARGUMENTS</a:t>
            </a:r>
          </a:p>
        </p:txBody>
      </p:sp>
    </p:spTree>
    <p:extLst>
      <p:ext uri="{BB962C8B-B14F-4D97-AF65-F5344CB8AC3E}">
        <p14:creationId xmlns:p14="http://schemas.microsoft.com/office/powerpoint/2010/main" val="161130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Example1:</a:t>
            </a:r>
            <a:endParaRPr lang="en-US" dirty="0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 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greet(name, msg):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print( "Hello" , name + ', ' + msg)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greet("Monica", "Good morning!")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greet()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#TypeError: greet() missing 2 required positional arguments</a:t>
            </a:r>
          </a:p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745899"/>
            <a:ext cx="6073012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WITH DEFAULT</a:t>
            </a:r>
          </a:p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ARGUMENTS</a:t>
            </a:r>
          </a:p>
        </p:txBody>
      </p:sp>
    </p:spTree>
    <p:extLst>
      <p:ext uri="{BB962C8B-B14F-4D97-AF65-F5344CB8AC3E}">
        <p14:creationId xmlns:p14="http://schemas.microsoft.com/office/powerpoint/2010/main" val="331681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Example2:</a:t>
            </a:r>
            <a:endParaRPr lang="en-US" dirty="0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 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def greet(name, desc="Mr."):</a:t>
            </a: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print("Hello,", desc, name)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 </a:t>
            </a: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greet("Ahmed")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greet("Ahmed", "Dr.")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745899"/>
            <a:ext cx="6073012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WITH DEFAULT</a:t>
            </a:r>
          </a:p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ARGUMENTS</a:t>
            </a:r>
          </a:p>
        </p:txBody>
      </p:sp>
    </p:spTree>
    <p:extLst>
      <p:ext uri="{BB962C8B-B14F-4D97-AF65-F5344CB8AC3E}">
        <p14:creationId xmlns:p14="http://schemas.microsoft.com/office/powerpoint/2010/main" val="214346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Python allows functions to be called using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keyword arguments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. When we call functions in this way, the order (position) of the arguments can be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changed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display_info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</a:t>
            </a:r>
            <a:r>
              <a:rPr lang="en-US" sz="2400" dirty="0" err="1">
                <a:solidFill>
                  <a:srgbClr val="FFC000"/>
                </a:solidFill>
                <a:latin typeface="Times New Roman"/>
                <a:cs typeface="Times New Roman"/>
              </a:rPr>
              <a:t>first_name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, </a:t>
            </a:r>
            <a:r>
              <a:rPr lang="en-US" sz="2400" dirty="0" err="1">
                <a:solidFill>
                  <a:srgbClr val="FFC000"/>
                </a:solidFill>
                <a:latin typeface="Times New Roman"/>
                <a:cs typeface="Times New Roman"/>
              </a:rPr>
              <a:t>last_name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):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print('First Name:',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first_name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            print('Last Name:',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last_name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display_info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</a:t>
            </a:r>
            <a:r>
              <a:rPr lang="en-US" sz="2400" dirty="0" err="1">
                <a:solidFill>
                  <a:srgbClr val="FFC000"/>
                </a:solidFill>
                <a:latin typeface="Times New Roman"/>
                <a:cs typeface="Times New Roman"/>
              </a:rPr>
              <a:t>last_name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 =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 'MIDOCEAN University', </a:t>
            </a:r>
            <a:r>
              <a:rPr lang="en-US" sz="2400" dirty="0" err="1">
                <a:solidFill>
                  <a:srgbClr val="FFC000"/>
                </a:solidFill>
                <a:latin typeface="Times New Roman"/>
                <a:cs typeface="Times New Roman"/>
              </a:rPr>
              <a:t>first_name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 =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 'ESU')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34087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KEYWORD ARGUMENTS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65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Example3:</a:t>
            </a:r>
            <a:endParaRPr lang="en-US" dirty="0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def 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accessArguments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(x, y = 1, z = 2):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print("X= ", x, "Y= ", y, "Z= ", z)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accessArguments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(3)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accessArguments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(3, 10)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accessArguments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(3, z = 5)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accessArguments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(3, z = 4, y = 6)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34087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KEYWORD ARGUMENTS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541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Sometimes, we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do not know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in advance the number of arguments that will be passed into a function.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In the function definition, we use an asterisk 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*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 before the parameter name to denote this kind of argument.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*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cs typeface="Times New Roman"/>
              </a:rPr>
              <a:t>args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syntax allows a function to receive any number of positional arguments as a 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tuple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789030"/>
            <a:ext cx="5957993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WITH ARBITRARY</a:t>
            </a:r>
            <a:endParaRPr lang="en-US" dirty="0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ARGUMENTS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0732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Example4:</a:t>
            </a:r>
            <a:endParaRPr lang="en-US" dirty="0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greet(*names):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for name in names: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print("Hello," , name)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greet("Ahmed",  "Mohamed")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greet("Ahmed",  "Mohamed",  "Aly")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greet("Ahmed",  "Mohamed",  "Aly", "Mahmoud")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789030"/>
            <a:ext cx="5957993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WITH ARBITRARY</a:t>
            </a:r>
            <a:endParaRPr lang="en-US" dirty="0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ARGUMENTS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58726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Example5:</a:t>
            </a:r>
            <a:endParaRPr lang="en-US" dirty="0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multiply(*numbers):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result = 1    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for num in numbers: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result *= num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return result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multiply(2, 3)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multiply(2, 3, 4, 5, 6, 7, 8, 9)   #and more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789030"/>
            <a:ext cx="5957993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FUNCTION WITH ARBITRARY</a:t>
            </a:r>
            <a:endParaRPr lang="en-US" dirty="0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ARGUMENTS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8192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Inner/nested functions, are functions that you define inside other functions.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This kind of function has direct access to variables and names defined in the enclosing function.</a:t>
            </a:r>
            <a:endParaRPr lang="en-US">
              <a:cs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INNER/NESTED FUNCTIONS</a:t>
            </a:r>
          </a:p>
        </p:txBody>
      </p:sp>
    </p:spTree>
    <p:extLst>
      <p:ext uri="{BB962C8B-B14F-4D97-AF65-F5344CB8AC3E}">
        <p14:creationId xmlns:p14="http://schemas.microsoft.com/office/powerpoint/2010/main" val="137637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INNER/NESTED FUNCTIONS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A8EDF9-9C66-4147-8504-68E88F7C6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97" y="1712527"/>
            <a:ext cx="4914180" cy="418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65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Example6:   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</a:t>
            </a:r>
            <a:endParaRPr lang="en-US" dirty="0">
              <a:cs typeface="Calibri"/>
            </a:endParaRPr>
          </a:p>
          <a:p>
            <a:pPr>
              <a:buFont typeface="Arial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outer_func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(from):</a:t>
            </a:r>
          </a:p>
          <a:p>
            <a:pPr>
              <a:buFont typeface="Arial"/>
            </a:pP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 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def </a:t>
            </a:r>
            <a:r>
              <a:rPr lang="en-US" sz="2400" dirty="0" err="1">
                <a:solidFill>
                  <a:srgbClr val="FFC000"/>
                </a:solidFill>
                <a:latin typeface="Times New Roman"/>
                <a:cs typeface="Times New Roman"/>
              </a:rPr>
              <a:t>inner_func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():</a:t>
            </a:r>
          </a:p>
          <a:p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                             print("Hello from,", from)</a:t>
            </a:r>
          </a:p>
          <a:p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                      </a:t>
            </a:r>
            <a:r>
              <a:rPr lang="en-US" sz="2400" dirty="0" err="1">
                <a:solidFill>
                  <a:srgbClr val="FFC000"/>
                </a:solidFill>
                <a:latin typeface="Times New Roman"/>
                <a:cs typeface="Times New Roman"/>
              </a:rPr>
              <a:t>inner_func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()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outer_func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("MIDOCEAN University")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INNER/NESTED FUNCTIONS</a:t>
            </a:r>
          </a:p>
        </p:txBody>
      </p:sp>
    </p:spTree>
    <p:extLst>
      <p:ext uri="{BB962C8B-B14F-4D97-AF65-F5344CB8AC3E}">
        <p14:creationId xmlns:p14="http://schemas.microsoft.com/office/powerpoint/2010/main" val="4283309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Example7: calculate factorial to a number using inner function.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>
              <a:buFont typeface="Arial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</a:t>
            </a:r>
            <a:r>
              <a:rPr lang="en-US" sz="2600" dirty="0">
                <a:solidFill>
                  <a:srgbClr val="24A9E1"/>
                </a:solidFill>
                <a:latin typeface="Calibri"/>
                <a:cs typeface="Calibri"/>
              </a:rPr>
              <a:t>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factorial(number):</a:t>
            </a: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def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inner_factorial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(number):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    if number &lt;= 1: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                    return 1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   return number *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inner_factorial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(number - 1)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return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inner_factorial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(number)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</a:t>
            </a:r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factorial(5)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INNER/NESTED FUNCTIONS</a:t>
            </a:r>
          </a:p>
        </p:txBody>
      </p:sp>
    </p:spTree>
    <p:extLst>
      <p:ext uri="{BB962C8B-B14F-4D97-AF65-F5344CB8AC3E}">
        <p14:creationId xmlns:p14="http://schemas.microsoft.com/office/powerpoint/2010/main" val="741755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A function is called a higher-order function in these cases: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742950" lvl="1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When it 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takes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one or more functions as arguments.</a:t>
            </a:r>
          </a:p>
          <a:p>
            <a:pPr marL="742950" lvl="1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742950" lvl="1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When it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returns 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as a result of another function.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HIGHER ORDER FUNCTIONS</a:t>
            </a:r>
          </a:p>
        </p:txBody>
      </p:sp>
    </p:spTree>
    <p:extLst>
      <p:ext uri="{BB962C8B-B14F-4D97-AF65-F5344CB8AC3E}">
        <p14:creationId xmlns:p14="http://schemas.microsoft.com/office/powerpoint/2010/main" val="77853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Example8: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def loud(text):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  return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text.upper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def quiet(text):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  return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text.lower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def hello(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func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  text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func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("Hello")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  print(text)</a:t>
            </a:r>
          </a:p>
          <a:p>
            <a:r>
              <a:rPr lang="en-US" sz="2400" dirty="0">
                <a:solidFill>
                  <a:srgbClr val="FFC000"/>
                </a:solidFill>
                <a:latin typeface="Times New Roman"/>
                <a:cs typeface="Times New Roman"/>
              </a:rPr>
              <a:t>                   hello(loud)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HIGHER ORDER FUNCTIONS</a:t>
            </a:r>
          </a:p>
        </p:txBody>
      </p:sp>
    </p:spTree>
    <p:extLst>
      <p:ext uri="{BB962C8B-B14F-4D97-AF65-F5344CB8AC3E}">
        <p14:creationId xmlns:p14="http://schemas.microsoft.com/office/powerpoint/2010/main" val="363991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7776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Example9: 10 (dividend) /  2  (divisor) = 5 (quotient) </a:t>
            </a:r>
            <a:endParaRPr lang="en-US" dirty="0"/>
          </a:p>
          <a:p>
            <a:pPr>
              <a:buFont typeface="Arial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 divisor(x):</a:t>
            </a:r>
            <a:endParaRPr lang="en-US" sz="2600" dirty="0">
              <a:solidFill>
                <a:srgbClr val="00B0F0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       def dividend(y):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   return y / x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return dividend</a:t>
            </a:r>
            <a:endParaRPr lang="en-US" sz="2600" dirty="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600" dirty="0">
              <a:solidFill>
                <a:srgbClr val="00B0F0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divide = divisor(2)</a:t>
            </a:r>
            <a:endParaRPr lang="en-US" sz="2600" dirty="0">
              <a:solidFill>
                <a:srgbClr val="00B0F0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print(divide(10))</a:t>
            </a:r>
            <a:endParaRPr lang="en-US" dirty="0">
              <a:solidFill>
                <a:srgbClr val="00B0F0"/>
              </a:solidFill>
              <a:latin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HIGHER ORDER FUNCTIONS</a:t>
            </a:r>
          </a:p>
        </p:txBody>
      </p:sp>
    </p:spTree>
    <p:extLst>
      <p:ext uri="{BB962C8B-B14F-4D97-AF65-F5344CB8AC3E}">
        <p14:creationId xmlns:p14="http://schemas.microsoft.com/office/powerpoint/2010/main" val="255983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HIGHER ORDER FUNCTIONS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4053217-3A50-3160-753C-FA8860AC98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56304"/>
            <a:ext cx="5181600" cy="38049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Example10: 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def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add_two_nums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(x, y):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return x + y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def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add_three_nums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(x, y, z):</a:t>
            </a:r>
            <a:endParaRPr lang="en-US">
              <a:solidFill>
                <a:srgbClr val="00B0F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     return x + y + z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def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get_appropriate_function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num_len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):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   if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num_len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== 3: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       return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add_three_nums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   else: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       return add_two_nums</a:t>
            </a:r>
            <a:endParaRPr lang="en-US">
              <a:solidFill>
                <a:srgbClr val="00B0F0"/>
              </a:solidFill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D35E381-47FD-466F-F3F5-FFABF3773E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6304"/>
            <a:ext cx="5181600" cy="3805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args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 [1, 2, 3]</a:t>
            </a:r>
          </a:p>
          <a:p>
            <a:pPr marL="0" indent="0">
              <a:buNone/>
            </a:pP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num_len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len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args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res_function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get_appropriate_function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num_len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print(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res_function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    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print(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res_function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(*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args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))</a:t>
            </a:r>
          </a:p>
        </p:txBody>
      </p:sp>
    </p:spTree>
    <p:extLst>
      <p:ext uri="{BB962C8B-B14F-4D97-AF65-F5344CB8AC3E}">
        <p14:creationId xmlns:p14="http://schemas.microsoft.com/office/powerpoint/2010/main" val="3535389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An anonymous function is a function that is defined </a:t>
            </a: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without a name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Anonymous functions are defined using the </a:t>
            </a:r>
            <a:r>
              <a:rPr lang="en-US" sz="2400">
                <a:solidFill>
                  <a:srgbClr val="FFC000"/>
                </a:solidFill>
                <a:latin typeface="Times New Roman"/>
                <a:cs typeface="Times New Roman"/>
              </a:rPr>
              <a:t>lambda 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keyword.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Lambda functions can have any number of arguments but </a:t>
            </a: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only one expression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. 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                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lambda arguments: expression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ANONYMOUS FUNCTIONS</a:t>
            </a:r>
          </a:p>
        </p:txBody>
      </p:sp>
    </p:spTree>
    <p:extLst>
      <p:ext uri="{BB962C8B-B14F-4D97-AF65-F5344CB8AC3E}">
        <p14:creationId xmlns:p14="http://schemas.microsoft.com/office/powerpoint/2010/main" val="282691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A lambda function is used when we require a nameless function for a short period of time.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It is used as an argument to a higher-order function.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ANONYMOUS FUNCTIONS</a:t>
            </a:r>
          </a:p>
        </p:txBody>
      </p:sp>
    </p:spTree>
    <p:extLst>
      <p:ext uri="{BB962C8B-B14F-4D97-AF65-F5344CB8AC3E}">
        <p14:creationId xmlns:p14="http://schemas.microsoft.com/office/powerpoint/2010/main" val="2293046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Example11: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double = lambda x: x * 2</a:t>
            </a:r>
            <a:endParaRPr lang="en-US" sz="2600" dirty="0">
              <a:solidFill>
                <a:srgbClr val="00B0F0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print(double(5))</a:t>
            </a:r>
            <a:endParaRPr lang="en-US" sz="2600" dirty="0">
              <a:solidFill>
                <a:srgbClr val="00B0F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This function has no name. It returns a 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function object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which is assigned to the identifier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double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. We can now call it as a normal function.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ANONYMOUS FUNCTIONS</a:t>
            </a:r>
          </a:p>
        </p:txBody>
      </p:sp>
    </p:spTree>
    <p:extLst>
      <p:ext uri="{BB962C8B-B14F-4D97-AF65-F5344CB8AC3E}">
        <p14:creationId xmlns:p14="http://schemas.microsoft.com/office/powerpoint/2010/main" val="3218007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Example12: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double = lambda x: x * 2</a:t>
            </a:r>
            <a:endParaRPr lang="en-US" sz="2600" dirty="0">
              <a:solidFill>
                <a:srgbClr val="00B0F0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</a:t>
            </a:r>
            <a:endParaRPr lang="en-US" sz="2600" dirty="0">
              <a:solidFill>
                <a:srgbClr val="00B0F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 is equal to  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def double(x):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return x * 2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ANONYMOUS FUNCTIONS</a:t>
            </a:r>
          </a:p>
        </p:txBody>
      </p:sp>
    </p:spTree>
    <p:extLst>
      <p:ext uri="{BB962C8B-B14F-4D97-AF65-F5344CB8AC3E}">
        <p14:creationId xmlns:p14="http://schemas.microsoft.com/office/powerpoint/2010/main" val="70934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Example13:  f (x, y) = x+2y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f = lambda x, y: x+2*y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print( f(2, 3) 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ANONYMOUS FUNCTIONS</a:t>
            </a:r>
          </a:p>
        </p:txBody>
      </p:sp>
    </p:spTree>
    <p:extLst>
      <p:ext uri="{BB962C8B-B14F-4D97-AF65-F5344CB8AC3E}">
        <p14:creationId xmlns:p14="http://schemas.microsoft.com/office/powerpoint/2010/main" val="3397620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Example14: write a lambda function to 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filter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 out only the even items from a list.</a:t>
            </a:r>
            <a:endParaRPr lang="en-US" dirty="0"/>
          </a:p>
          <a:p>
            <a:b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my_list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 [1, 5, 4, 6, 8, 11, 3, 12]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new_list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 list( filter(lambda x: (x%2 == 0) 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my_list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   )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print(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new_list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ANONYMOUS FUNCTIONS</a:t>
            </a:r>
          </a:p>
        </p:txBody>
      </p:sp>
    </p:spTree>
    <p:extLst>
      <p:ext uri="{BB962C8B-B14F-4D97-AF65-F5344CB8AC3E}">
        <p14:creationId xmlns:p14="http://schemas.microsoft.com/office/powerpoint/2010/main" val="3641591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Example15: write a lambda function to double each item in a list using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map()</a:t>
            </a:r>
            <a:b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</a:br>
            <a:b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my_list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 [1, 5, 4, 6, 8, 11, 3, 12]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new_list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 list( map(lambda x: x * 2 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my_list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 )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print(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new_list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  <a:endParaRPr lang="en-US">
              <a:solidFill>
                <a:srgbClr val="00B0F0"/>
              </a:solidFill>
              <a:latin typeface="Calibri" panose="020F0502020204030204"/>
              <a:cs typeface="Calibri" panose="020F0502020204030204"/>
            </a:endParaRPr>
          </a:p>
          <a:p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ANONYMOUS FUNCTIONS</a:t>
            </a:r>
          </a:p>
        </p:txBody>
      </p:sp>
    </p:spTree>
    <p:extLst>
      <p:ext uri="{BB962C8B-B14F-4D97-AF65-F5344CB8AC3E}">
        <p14:creationId xmlns:p14="http://schemas.microsoft.com/office/powerpoint/2010/main" val="93136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Modules are assemblies of code that provide specific functionalities and constants for 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reuse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Adding a module to your program helping you doing some tasks to save time and effort, where you can add/call multiple modules.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Constants and functions defined in a module can be accessed by using the module name and 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the dot (.) operator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&lt;module&gt;.&lt;identifier&gt;</a:t>
            </a:r>
            <a:endParaRPr lang="en-US" dirty="0">
              <a:solidFill>
                <a:srgbClr val="00B0F0"/>
              </a:solidFill>
              <a:latin typeface="Calibri" panose="020F0502020204030204"/>
              <a:cs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MODULES IN PYTHON</a:t>
            </a:r>
          </a:p>
        </p:txBody>
      </p:sp>
    </p:spTree>
    <p:extLst>
      <p:ext uri="{BB962C8B-B14F-4D97-AF65-F5344CB8AC3E}">
        <p14:creationId xmlns:p14="http://schemas.microsoft.com/office/powerpoint/2010/main" val="4030526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MODULES IN PYTHON</a:t>
            </a:r>
          </a:p>
        </p:txBody>
      </p:sp>
      <p:pic>
        <p:nvPicPr>
          <p:cNvPr id="7" name="Picture 6" descr="A diagram of a computer code&#10;&#10;Description automatically generated">
            <a:extLst>
              <a:ext uri="{FF2B5EF4-FFF2-40B4-BE49-F238E27FC236}">
                <a16:creationId xmlns:a16="http://schemas.microsoft.com/office/drawing/2014/main" id="{EC9F7905-0814-04D3-E3CE-5FD9687AE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5419" y="2228571"/>
            <a:ext cx="5417388" cy="3277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59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Calling modules in a program:</a:t>
            </a:r>
            <a:endParaRPr lang="en-US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import   module_name1, module_name2, …..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Example16.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import random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print(random)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print(</a:t>
            </a:r>
            <a:r>
              <a:rPr lang="en-US" sz="2400" b="1" err="1">
                <a:solidFill>
                  <a:srgbClr val="00B0F0"/>
                </a:solidFill>
                <a:latin typeface="Times New Roman"/>
                <a:cs typeface="Times New Roman"/>
              </a:rPr>
              <a:t>random.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random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print(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(random))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MODULES IN PYTHON</a:t>
            </a:r>
          </a:p>
        </p:txBody>
      </p:sp>
    </p:spTree>
    <p:extLst>
      <p:ext uri="{BB962C8B-B14F-4D97-AF65-F5344CB8AC3E}">
        <p14:creationId xmlns:p14="http://schemas.microsoft.com/office/powerpoint/2010/main" val="2347377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Sometimes only a small number of functions or variables needs to be imported from a module. The reason is to minimize the size of the code</a:t>
            </a:r>
            <a:endParaRPr lang="en-US" dirty="0">
              <a:cs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MODULES IN PYTHON</a:t>
            </a:r>
          </a:p>
        </p:txBody>
      </p:sp>
      <p:pic>
        <p:nvPicPr>
          <p:cNvPr id="7" name="Picture 6" descr="A diagram of a math problem&#10;&#10;Description automatically generated">
            <a:extLst>
              <a:ext uri="{FF2B5EF4-FFF2-40B4-BE49-F238E27FC236}">
                <a16:creationId xmlns:a16="http://schemas.microsoft.com/office/drawing/2014/main" id="{D180817D-4F1F-4BBD-E81A-B26451DE0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702" y="3225194"/>
            <a:ext cx="6682595" cy="263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62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Calling a specific function from a module:</a:t>
            </a:r>
            <a:endParaRPr lang="en-US" dirty="0">
              <a:cs typeface="Calibri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from 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module_name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import   function_name1, ….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Example17.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from random import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randint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print(</a:t>
            </a:r>
            <a:r>
              <a:rPr lang="en-US" sz="2400" b="1" dirty="0" err="1">
                <a:solidFill>
                  <a:srgbClr val="00B0F0"/>
                </a:solidFill>
                <a:latin typeface="Times New Roman"/>
                <a:cs typeface="Times New Roman"/>
              </a:rPr>
              <a:t>random.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randint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(100, 500))   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#get an error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print(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randint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(100, 500))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MODULES IN PYTHON</a:t>
            </a:r>
          </a:p>
        </p:txBody>
      </p:sp>
    </p:spTree>
    <p:extLst>
      <p:ext uri="{BB962C8B-B14F-4D97-AF65-F5344CB8AC3E}">
        <p14:creationId xmlns:p14="http://schemas.microsoft.com/office/powerpoint/2010/main" val="2417680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This module provides functions for: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Creating and removing a directory (folder), </a:t>
            </a:r>
          </a:p>
          <a:p>
            <a:pPr marL="742950" lvl="1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742950" lvl="1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Fetching its contents, and</a:t>
            </a:r>
          </a:p>
          <a:p>
            <a:pPr marL="742950" lvl="1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742950" lvl="1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Changing and identifying the current directory.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OS MODULE</a:t>
            </a:r>
          </a:p>
        </p:txBody>
      </p:sp>
    </p:spTree>
    <p:extLst>
      <p:ext uri="{BB962C8B-B14F-4D97-AF65-F5344CB8AC3E}">
        <p14:creationId xmlns:p14="http://schemas.microsoft.com/office/powerpoint/2010/main" val="95000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Getting current working directory: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import 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print(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os.getcwd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())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Creating a directory: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os.mkdir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("/path/to/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NewFolder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    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os.mkdir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NewFolder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")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OS MODULE</a:t>
            </a:r>
          </a:p>
        </p:txBody>
      </p:sp>
    </p:spTree>
    <p:extLst>
      <p:ext uri="{BB962C8B-B14F-4D97-AF65-F5344CB8AC3E}">
        <p14:creationId xmlns:p14="http://schemas.microsoft.com/office/powerpoint/2010/main" val="9652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Changing the current working directory:</a:t>
            </a:r>
            <a:endParaRPr lang="en-US" dirty="0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os.chdir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("/path/to/folder")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os.getcwd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Removing a directory: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os.rmdir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("/path/to/folder") 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  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#you can't remove the current working directory</a:t>
            </a:r>
            <a:endParaRPr lang="en-US">
              <a:solidFill>
                <a:srgbClr val="FF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OS MODULE</a:t>
            </a:r>
          </a:p>
        </p:txBody>
      </p:sp>
    </p:spTree>
    <p:extLst>
      <p:ext uri="{BB962C8B-B14F-4D97-AF65-F5344CB8AC3E}">
        <p14:creationId xmlns:p14="http://schemas.microsoft.com/office/powerpoint/2010/main" val="397947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Listing files and sub-directories in the current working directory:</a:t>
            </a:r>
            <a:endParaRPr lang="en-US">
              <a:cs typeface="Calibri" panose="020F0502020204030204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os.listdir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("/path/to/folder")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os.listdir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Removing a directory:</a:t>
            </a:r>
            <a:endParaRPr lang="en-US" dirty="0">
              <a:cs typeface="Calibri" panose="020F0502020204030204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os.rmdir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("/path/to/folder")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 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#you can't remove the current working directory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460308-3F37-8D4C-84D9-026788DD2118}"/>
              </a:ext>
            </a:extLst>
          </p:cNvPr>
          <p:cNvSpPr txBox="1"/>
          <p:nvPr/>
        </p:nvSpPr>
        <p:spPr>
          <a:xfrm>
            <a:off x="2513150" y="1177219"/>
            <a:ext cx="595799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OS MODULE</a:t>
            </a:r>
          </a:p>
        </p:txBody>
      </p:sp>
    </p:spTree>
    <p:extLst>
      <p:ext uri="{BB962C8B-B14F-4D97-AF65-F5344CB8AC3E}">
        <p14:creationId xmlns:p14="http://schemas.microsoft.com/office/powerpoint/2010/main" val="328967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50" y="1162842"/>
            <a:ext cx="6993161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QUESTIONS FOR ONLINE DISCUSSION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Write code to select a random element from a list. Use 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cs typeface="Times New Roman"/>
              </a:rPr>
              <a:t>random.choice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().</a:t>
            </a:r>
          </a:p>
          <a:p>
            <a:pPr marL="285750" indent="-285750" algn="just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Write code to square and cube every number in a given list of integers using Lambda.</a:t>
            </a:r>
          </a:p>
          <a:p>
            <a:pPr marL="285750" indent="-285750" algn="just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Use map to create a new list by changing each country to uppercase in the countries list.</a:t>
            </a:r>
          </a:p>
          <a:p>
            <a:pPr marL="285750" indent="-285750" algn="just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Use filter to filter out countries having exactly six characters.</a:t>
            </a:r>
            <a:endParaRPr lang="en-US" dirty="0"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84517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pic>
        <p:nvPicPr>
          <p:cNvPr id="3" name="Picture 2" descr="A person holding a tablet&#10;&#10;Description automatically generated">
            <a:extLst>
              <a:ext uri="{FF2B5EF4-FFF2-40B4-BE49-F238E27FC236}">
                <a16:creationId xmlns:a16="http://schemas.microsoft.com/office/drawing/2014/main" id="{5D52CB60-1037-5D90-C1A6-677803AD65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75117" y="1587476"/>
            <a:ext cx="9342407" cy="389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40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revision>496</cp:revision>
  <dcterms:created xsi:type="dcterms:W3CDTF">2023-04-29T09:08:23Z</dcterms:created>
  <dcterms:modified xsi:type="dcterms:W3CDTF">2023-11-13T11:27:49Z</dcterms:modified>
</cp:coreProperties>
</file>