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sldIdLst>
    <p:sldId id="480" r:id="rId5"/>
    <p:sldId id="824" r:id="rId6"/>
    <p:sldId id="869" r:id="rId7"/>
    <p:sldId id="868" r:id="rId8"/>
    <p:sldId id="871" r:id="rId9"/>
    <p:sldId id="872" r:id="rId10"/>
    <p:sldId id="906" r:id="rId11"/>
    <p:sldId id="907" r:id="rId12"/>
    <p:sldId id="873" r:id="rId13"/>
    <p:sldId id="874" r:id="rId14"/>
    <p:sldId id="876" r:id="rId15"/>
    <p:sldId id="877" r:id="rId16"/>
    <p:sldId id="878" r:id="rId17"/>
    <p:sldId id="879" r:id="rId18"/>
    <p:sldId id="880" r:id="rId19"/>
    <p:sldId id="881" r:id="rId20"/>
    <p:sldId id="886" r:id="rId21"/>
    <p:sldId id="885" r:id="rId22"/>
    <p:sldId id="908" r:id="rId23"/>
    <p:sldId id="909" r:id="rId24"/>
    <p:sldId id="890" r:id="rId25"/>
    <p:sldId id="891" r:id="rId26"/>
    <p:sldId id="914" r:id="rId27"/>
    <p:sldId id="889" r:id="rId28"/>
    <p:sldId id="893" r:id="rId29"/>
    <p:sldId id="892" r:id="rId30"/>
    <p:sldId id="882" r:id="rId31"/>
    <p:sldId id="894" r:id="rId32"/>
    <p:sldId id="883" r:id="rId33"/>
    <p:sldId id="915" r:id="rId34"/>
    <p:sldId id="904" r:id="rId35"/>
    <p:sldId id="905" r:id="rId36"/>
    <p:sldId id="884" r:id="rId37"/>
    <p:sldId id="895" r:id="rId38"/>
    <p:sldId id="896" r:id="rId39"/>
    <p:sldId id="897" r:id="rId40"/>
    <p:sldId id="898" r:id="rId41"/>
    <p:sldId id="899" r:id="rId42"/>
    <p:sldId id="900" r:id="rId43"/>
    <p:sldId id="901" r:id="rId44"/>
    <p:sldId id="902" r:id="rId45"/>
    <p:sldId id="903" r:id="rId46"/>
    <p:sldId id="910" r:id="rId47"/>
    <p:sldId id="916" r:id="rId48"/>
    <p:sldId id="917" r:id="rId49"/>
    <p:sldId id="911" r:id="rId50"/>
    <p:sldId id="847" r:id="rId51"/>
    <p:sldId id="912" r:id="rId52"/>
    <p:sldId id="597"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824"/>
            <p14:sldId id="869"/>
            <p14:sldId id="868"/>
            <p14:sldId id="871"/>
            <p14:sldId id="872"/>
            <p14:sldId id="906"/>
            <p14:sldId id="907"/>
            <p14:sldId id="873"/>
            <p14:sldId id="874"/>
            <p14:sldId id="876"/>
            <p14:sldId id="877"/>
            <p14:sldId id="878"/>
            <p14:sldId id="879"/>
            <p14:sldId id="880"/>
            <p14:sldId id="881"/>
            <p14:sldId id="886"/>
            <p14:sldId id="885"/>
            <p14:sldId id="908"/>
            <p14:sldId id="909"/>
            <p14:sldId id="890"/>
            <p14:sldId id="891"/>
            <p14:sldId id="914"/>
            <p14:sldId id="889"/>
            <p14:sldId id="893"/>
            <p14:sldId id="892"/>
            <p14:sldId id="882"/>
            <p14:sldId id="894"/>
            <p14:sldId id="883"/>
            <p14:sldId id="915"/>
            <p14:sldId id="904"/>
            <p14:sldId id="905"/>
            <p14:sldId id="884"/>
            <p14:sldId id="895"/>
            <p14:sldId id="896"/>
            <p14:sldId id="897"/>
            <p14:sldId id="898"/>
            <p14:sldId id="899"/>
            <p14:sldId id="900"/>
            <p14:sldId id="901"/>
            <p14:sldId id="902"/>
            <p14:sldId id="903"/>
            <p14:sldId id="910"/>
            <p14:sldId id="916"/>
            <p14:sldId id="917"/>
            <p14:sldId id="911"/>
            <p14:sldId id="847"/>
            <p14:sldId id="912"/>
            <p14:sldId id="59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AABA"/>
    <a:srgbClr val="203E5F"/>
    <a:srgbClr val="00BE7F"/>
    <a:srgbClr val="006682"/>
    <a:srgbClr val="FF8D16"/>
    <a:srgbClr val="FF4058"/>
    <a:srgbClr val="F8F8F9"/>
    <a:srgbClr val="FFD200"/>
    <a:srgbClr val="F582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749" autoAdjust="0"/>
    <p:restoredTop sz="93738" autoAdjust="0"/>
  </p:normalViewPr>
  <p:slideViewPr>
    <p:cSldViewPr snapToGrid="0">
      <p:cViewPr varScale="1">
        <p:scale>
          <a:sx n="71" d="100"/>
          <a:sy n="71" d="100"/>
        </p:scale>
        <p:origin x="420"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5" Type="http://schemas.openxmlformats.org/officeDocument/2006/relationships/image" Target="NUL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e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9.sv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473371" y="1396243"/>
            <a:ext cx="4209142" cy="4108107"/>
          </a:xfrm>
          <a:prstGeom prst="ellipse">
            <a:avLst/>
          </a:prstGeom>
          <a:blipFill>
            <a:blip r:embed="rId3"/>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Sahar</a:t>
            </a:r>
            <a:r>
              <a:rPr lang="en-US" sz="2000" dirty="0">
                <a:latin typeface="Alexandria" charset="0"/>
                <a:cs typeface="Alexandria" charset="0"/>
              </a:rPr>
              <a:t> Ahmed</a:t>
            </a:r>
          </a:p>
        </p:txBody>
      </p:sp>
      <p:sp>
        <p:nvSpPr>
          <p:cNvPr id="31" name="TextBox 30"/>
          <p:cNvSpPr txBox="1"/>
          <p:nvPr/>
        </p:nvSpPr>
        <p:spPr>
          <a:xfrm>
            <a:off x="267958" y="2427448"/>
            <a:ext cx="5646097" cy="1077218"/>
          </a:xfrm>
          <a:prstGeom prst="rect">
            <a:avLst/>
          </a:prstGeom>
          <a:noFill/>
        </p:spPr>
        <p:txBody>
          <a:bodyPr wrap="none" rtlCol="0">
            <a:spAutoFit/>
          </a:bodyPr>
          <a:lstStyle/>
          <a:p>
            <a:r>
              <a:rPr lang="en-US" sz="3200" b="1" dirty="0" smtClean="0">
                <a:solidFill>
                  <a:srgbClr val="00B0F0"/>
                </a:solidFill>
                <a:latin typeface="Alexandria" charset="0"/>
                <a:cs typeface="Alexandria" charset="0"/>
              </a:rPr>
              <a:t> </a:t>
            </a:r>
            <a:r>
              <a:rPr lang="en-US" sz="3200" b="1" dirty="0">
                <a:solidFill>
                  <a:srgbClr val="00B0F0"/>
                </a:solidFill>
                <a:latin typeface="Alexandria" charset="0"/>
                <a:cs typeface="Alexandria" charset="0"/>
              </a:rPr>
              <a:t>Employee </a:t>
            </a:r>
            <a:r>
              <a:rPr lang="en-US" sz="3200" b="1" dirty="0" smtClean="0">
                <a:solidFill>
                  <a:srgbClr val="00B0F0"/>
                </a:solidFill>
                <a:latin typeface="Alexandria" charset="0"/>
                <a:cs typeface="Alexandria" charset="0"/>
              </a:rPr>
              <a:t>Separation</a:t>
            </a:r>
          </a:p>
          <a:p>
            <a:r>
              <a:rPr lang="en-US" sz="3200" b="1" dirty="0" smtClean="0">
                <a:solidFill>
                  <a:srgbClr val="00B0F0"/>
                </a:solidFill>
                <a:latin typeface="Alexandria" charset="0"/>
                <a:cs typeface="Alexandria" charset="0"/>
              </a:rPr>
              <a:t> </a:t>
            </a:r>
            <a:r>
              <a:rPr lang="en-US" sz="3200" b="1" dirty="0">
                <a:solidFill>
                  <a:srgbClr val="00B0F0"/>
                </a:solidFill>
                <a:latin typeface="Alexandria" charset="0"/>
                <a:cs typeface="Alexandria" charset="0"/>
              </a:rPr>
              <a:t>and Retention </a:t>
            </a:r>
            <a:r>
              <a:rPr lang="en-US" sz="3200" b="1" dirty="0" smtClean="0">
                <a:solidFill>
                  <a:srgbClr val="00B0F0"/>
                </a:solidFill>
                <a:latin typeface="Alexandria" charset="0"/>
                <a:cs typeface="Alexandria" charset="0"/>
              </a:rPr>
              <a:t>Management</a:t>
            </a:r>
            <a:endParaRPr lang="en-US" sz="3200" b="1" dirty="0">
              <a:solidFill>
                <a:srgbClr val="00B0F0"/>
              </a:solidFill>
              <a:latin typeface="Alexandria" charset="0"/>
              <a:cs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9</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191545" cy="400110"/>
          </a:xfrm>
          <a:prstGeom prst="rect">
            <a:avLst/>
          </a:prstGeom>
          <a:noFill/>
        </p:spPr>
        <p:txBody>
          <a:bodyPr wrap="none" rtlCol="0">
            <a:spAutoFit/>
          </a:bodyPr>
          <a:lstStyle/>
          <a:p>
            <a:r>
              <a:rPr lang="en-US" sz="2000" dirty="0">
                <a:latin typeface="Alexandria" charset="0"/>
                <a:cs typeface="Alexandria" charset="0"/>
              </a:rPr>
              <a:t>Week </a:t>
            </a:r>
            <a:r>
              <a:rPr lang="en-US" sz="2000" dirty="0" smtClean="0">
                <a:latin typeface="Alexandria" charset="0"/>
                <a:cs typeface="Alexandria" charset="0"/>
              </a:rPr>
              <a:t>10</a:t>
            </a:r>
            <a:endParaRPr lang="en-US" sz="2000" dirty="0">
              <a:latin typeface="Alexandria" charset="0"/>
              <a:cs typeface="Alexandria" charset="0"/>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270"/>
    </mc:Choice>
    <mc:Fallback xmlns="">
      <p:transition spd="slow" advTm="827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8" name="Group 27">
            <a:extLst>
              <a:ext uri="{FF2B5EF4-FFF2-40B4-BE49-F238E27FC236}">
                <a16:creationId xmlns:a16="http://schemas.microsoft.com/office/drawing/2014/main" xmlns="" id="{15647EC6-0AFB-4D2F-9435-82639D1C2CBB}"/>
              </a:ext>
            </a:extLst>
          </p:cNvPr>
          <p:cNvGrpSpPr/>
          <p:nvPr/>
        </p:nvGrpSpPr>
        <p:grpSpPr>
          <a:xfrm>
            <a:off x="847165" y="1252616"/>
            <a:ext cx="10502506" cy="5440125"/>
            <a:chOff x="368691" y="673805"/>
            <a:chExt cx="10502506" cy="5440125"/>
          </a:xfrm>
        </p:grpSpPr>
        <p:sp>
          <p:nvSpPr>
            <p:cNvPr id="29" name="Freeform 1">
              <a:extLst>
                <a:ext uri="{FF2B5EF4-FFF2-40B4-BE49-F238E27FC236}">
                  <a16:creationId xmlns:a16="http://schemas.microsoft.com/office/drawing/2014/main" xmlns="" id="{97AA5EDF-0F83-46ED-91CE-2D59B7B74E2C}"/>
                </a:ext>
              </a:extLst>
            </p:cNvPr>
            <p:cNvSpPr/>
            <p:nvPr/>
          </p:nvSpPr>
          <p:spPr>
            <a:xfrm rot="19458929">
              <a:off x="4382387" y="673805"/>
              <a:ext cx="1577788" cy="1733166"/>
            </a:xfrm>
            <a:custGeom>
              <a:avLst/>
              <a:gdLst>
                <a:gd name="connsiteX0" fmla="*/ 788894 w 1577788"/>
                <a:gd name="connsiteY0" fmla="*/ 0 h 1733166"/>
                <a:gd name="connsiteX1" fmla="*/ 1577788 w 1577788"/>
                <a:gd name="connsiteY1" fmla="*/ 788894 h 1733166"/>
                <a:gd name="connsiteX2" fmla="*/ 947884 w 1577788"/>
                <a:gd name="connsiteY2" fmla="*/ 1561761 h 1733166"/>
                <a:gd name="connsiteX3" fmla="*/ 901307 w 1577788"/>
                <a:gd name="connsiteY3" fmla="*/ 1568869 h 1733166"/>
                <a:gd name="connsiteX4" fmla="*/ 788894 w 1577788"/>
                <a:gd name="connsiteY4" fmla="*/ 1733166 h 1733166"/>
                <a:gd name="connsiteX5" fmla="*/ 676481 w 1577788"/>
                <a:gd name="connsiteY5" fmla="*/ 1568869 h 1733166"/>
                <a:gd name="connsiteX6" fmla="*/ 629905 w 1577788"/>
                <a:gd name="connsiteY6" fmla="*/ 1561761 h 1733166"/>
                <a:gd name="connsiteX7" fmla="*/ 0 w 1577788"/>
                <a:gd name="connsiteY7" fmla="*/ 788894 h 1733166"/>
                <a:gd name="connsiteX8" fmla="*/ 788894 w 1577788"/>
                <a:gd name="connsiteY8" fmla="*/ 0 h 1733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77788" h="1733166">
                  <a:moveTo>
                    <a:pt x="788894" y="0"/>
                  </a:moveTo>
                  <a:cubicBezTo>
                    <a:pt x="1224588" y="0"/>
                    <a:pt x="1577788" y="353200"/>
                    <a:pt x="1577788" y="788894"/>
                  </a:cubicBezTo>
                  <a:cubicBezTo>
                    <a:pt x="1577788" y="1170127"/>
                    <a:pt x="1307369" y="1488199"/>
                    <a:pt x="947884" y="1561761"/>
                  </a:cubicBezTo>
                  <a:lnTo>
                    <a:pt x="901307" y="1568869"/>
                  </a:lnTo>
                  <a:lnTo>
                    <a:pt x="788894" y="1733166"/>
                  </a:lnTo>
                  <a:lnTo>
                    <a:pt x="676481" y="1568869"/>
                  </a:lnTo>
                  <a:lnTo>
                    <a:pt x="629905" y="1561761"/>
                  </a:lnTo>
                  <a:cubicBezTo>
                    <a:pt x="270419" y="1488199"/>
                    <a:pt x="0" y="1170127"/>
                    <a:pt x="0" y="788894"/>
                  </a:cubicBezTo>
                  <a:cubicBezTo>
                    <a:pt x="0" y="353200"/>
                    <a:pt x="353200" y="0"/>
                    <a:pt x="788894" y="0"/>
                  </a:cubicBezTo>
                  <a:close/>
                </a:path>
              </a:pathLst>
            </a:custGeom>
            <a:gradFill flip="none" rotWithShape="1">
              <a:gsLst>
                <a:gs pos="35000">
                  <a:srgbClr val="EAEEF1"/>
                </a:gs>
                <a:gs pos="98000">
                  <a:schemeClr val="accent4">
                    <a:lumMod val="75000"/>
                  </a:schemeClr>
                </a:gs>
              </a:gsLst>
              <a:path path="circle">
                <a:fillToRect r="100000" b="100000"/>
              </a:path>
              <a:tileRect l="-100000" t="-100000"/>
            </a:gradFill>
            <a:ln>
              <a:noFill/>
            </a:ln>
            <a:effectLst>
              <a:outerShdw blurRad="177800" dist="431800" dir="3060000" sx="86000" sy="86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0" name="Freeform 2">
              <a:extLst>
                <a:ext uri="{FF2B5EF4-FFF2-40B4-BE49-F238E27FC236}">
                  <a16:creationId xmlns:a16="http://schemas.microsoft.com/office/drawing/2014/main" xmlns="" id="{3FF4F054-BE91-4168-BBB7-F89E38C68934}"/>
                </a:ext>
              </a:extLst>
            </p:cNvPr>
            <p:cNvSpPr>
              <a:spLocks noChangeAspect="1"/>
            </p:cNvSpPr>
            <p:nvPr/>
          </p:nvSpPr>
          <p:spPr>
            <a:xfrm rot="19458929">
              <a:off x="4391305" y="685757"/>
              <a:ext cx="1548000" cy="1697393"/>
            </a:xfrm>
            <a:custGeom>
              <a:avLst/>
              <a:gdLst>
                <a:gd name="connsiteX0" fmla="*/ 774000 w 1548000"/>
                <a:gd name="connsiteY0" fmla="*/ 0 h 1697393"/>
                <a:gd name="connsiteX1" fmla="*/ 1548000 w 1548000"/>
                <a:gd name="connsiteY1" fmla="*/ 774000 h 1697393"/>
                <a:gd name="connsiteX2" fmla="*/ 929988 w 1548000"/>
                <a:gd name="connsiteY2" fmla="*/ 1532275 h 1697393"/>
                <a:gd name="connsiteX3" fmla="*/ 883788 w 1548000"/>
                <a:gd name="connsiteY3" fmla="*/ 1536933 h 1697393"/>
                <a:gd name="connsiteX4" fmla="*/ 774000 w 1548000"/>
                <a:gd name="connsiteY4" fmla="*/ 1697393 h 1697393"/>
                <a:gd name="connsiteX5" fmla="*/ 664212 w 1548000"/>
                <a:gd name="connsiteY5" fmla="*/ 1536933 h 1697393"/>
                <a:gd name="connsiteX6" fmla="*/ 618012 w 1548000"/>
                <a:gd name="connsiteY6" fmla="*/ 1532275 h 1697393"/>
                <a:gd name="connsiteX7" fmla="*/ 0 w 1548000"/>
                <a:gd name="connsiteY7" fmla="*/ 774000 h 1697393"/>
                <a:gd name="connsiteX8" fmla="*/ 774000 w 1548000"/>
                <a:gd name="connsiteY8" fmla="*/ 0 h 1697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48000" h="1697393">
                  <a:moveTo>
                    <a:pt x="774000" y="0"/>
                  </a:moveTo>
                  <a:cubicBezTo>
                    <a:pt x="1201468" y="0"/>
                    <a:pt x="1548000" y="346532"/>
                    <a:pt x="1548000" y="774000"/>
                  </a:cubicBezTo>
                  <a:cubicBezTo>
                    <a:pt x="1548000" y="1148035"/>
                    <a:pt x="1282686" y="1460103"/>
                    <a:pt x="929988" y="1532275"/>
                  </a:cubicBezTo>
                  <a:lnTo>
                    <a:pt x="883788" y="1536933"/>
                  </a:lnTo>
                  <a:lnTo>
                    <a:pt x="774000" y="1697393"/>
                  </a:lnTo>
                  <a:lnTo>
                    <a:pt x="664212" y="1536933"/>
                  </a:lnTo>
                  <a:lnTo>
                    <a:pt x="618012" y="1532275"/>
                  </a:lnTo>
                  <a:cubicBezTo>
                    <a:pt x="265314" y="1460103"/>
                    <a:pt x="0" y="1148035"/>
                    <a:pt x="0" y="774000"/>
                  </a:cubicBezTo>
                  <a:cubicBezTo>
                    <a:pt x="0" y="346532"/>
                    <a:pt x="346532" y="0"/>
                    <a:pt x="774000" y="0"/>
                  </a:cubicBezTo>
                  <a:close/>
                </a:path>
              </a:pathLst>
            </a:custGeom>
            <a:gradFill flip="none" rotWithShape="1">
              <a:gsLst>
                <a:gs pos="0">
                  <a:schemeClr val="accent4">
                    <a:lumMod val="89000"/>
                  </a:schemeClr>
                </a:gs>
                <a:gs pos="23000">
                  <a:schemeClr val="accent4">
                    <a:lumMod val="89000"/>
                  </a:schemeClr>
                </a:gs>
                <a:gs pos="69000">
                  <a:schemeClr val="accent4">
                    <a:lumMod val="75000"/>
                  </a:schemeClr>
                </a:gs>
                <a:gs pos="97000">
                  <a:schemeClr val="accent4">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8" name="Oval 47">
              <a:extLst>
                <a:ext uri="{FF2B5EF4-FFF2-40B4-BE49-F238E27FC236}">
                  <a16:creationId xmlns:a16="http://schemas.microsoft.com/office/drawing/2014/main" xmlns="" id="{58BFA9DD-7B67-4150-ACCF-72D0E503DBE1}"/>
                </a:ext>
              </a:extLst>
            </p:cNvPr>
            <p:cNvSpPr/>
            <p:nvPr/>
          </p:nvSpPr>
          <p:spPr>
            <a:xfrm>
              <a:off x="4540636" y="866583"/>
              <a:ext cx="1182066" cy="1182066"/>
            </a:xfrm>
            <a:prstGeom prst="ellipse">
              <a:avLst/>
            </a:prstGeom>
            <a:gradFill flip="none" rotWithShape="1">
              <a:gsLst>
                <a:gs pos="0">
                  <a:schemeClr val="bg1"/>
                </a:gs>
                <a:gs pos="100000">
                  <a:schemeClr val="accent4">
                    <a:lumMod val="75000"/>
                  </a:schemeClr>
                </a:gs>
              </a:gsLst>
              <a:path path="circle">
                <a:fillToRect l="50000" t="-80000" r="50000" b="180000"/>
              </a:path>
              <a:tileRect/>
            </a:gradFill>
            <a:ln>
              <a:noFill/>
            </a:ln>
            <a:effectLst>
              <a:outerShdw blurRad="88900" dist="38100" dir="2700000" sx="103000" sy="10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solidFill>
                  <a:schemeClr val="bg1">
                    <a:lumMod val="50000"/>
                  </a:schemeClr>
                </a:solidFill>
              </a:endParaRPr>
            </a:p>
          </p:txBody>
        </p:sp>
        <p:sp>
          <p:nvSpPr>
            <p:cNvPr id="55" name="Oval 54">
              <a:extLst>
                <a:ext uri="{FF2B5EF4-FFF2-40B4-BE49-F238E27FC236}">
                  <a16:creationId xmlns:a16="http://schemas.microsoft.com/office/drawing/2014/main" xmlns="" id="{B6D9B165-D6D4-45FC-B546-8D5DC8A07482}"/>
                </a:ext>
              </a:extLst>
            </p:cNvPr>
            <p:cNvSpPr>
              <a:spLocks noChangeAspect="1"/>
            </p:cNvSpPr>
            <p:nvPr/>
          </p:nvSpPr>
          <p:spPr>
            <a:xfrm>
              <a:off x="4541878" y="867825"/>
              <a:ext cx="1170386" cy="1170386"/>
            </a:xfrm>
            <a:prstGeom prst="ellipse">
              <a:avLst/>
            </a:prstGeom>
            <a:solidFill>
              <a:srgbClr val="F1F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solidFill>
                  <a:schemeClr val="bg1">
                    <a:lumMod val="50000"/>
                  </a:schemeClr>
                </a:solidFill>
              </a:endParaRPr>
            </a:p>
          </p:txBody>
        </p:sp>
        <p:sp>
          <p:nvSpPr>
            <p:cNvPr id="56" name="Rectangle 55">
              <a:extLst>
                <a:ext uri="{FF2B5EF4-FFF2-40B4-BE49-F238E27FC236}">
                  <a16:creationId xmlns:a16="http://schemas.microsoft.com/office/drawing/2014/main" xmlns="" id="{F3964C37-A8A1-468C-896E-6BFD637B6EAB}"/>
                </a:ext>
              </a:extLst>
            </p:cNvPr>
            <p:cNvSpPr/>
            <p:nvPr/>
          </p:nvSpPr>
          <p:spPr>
            <a:xfrm>
              <a:off x="6005003" y="735961"/>
              <a:ext cx="448963" cy="734877"/>
            </a:xfrm>
            <a:prstGeom prst="rect">
              <a:avLst/>
            </a:prstGeom>
            <a:noFill/>
          </p:spPr>
          <p:txBody>
            <a:bodyPr wrap="none" lIns="57210" tIns="28605" rIns="57210" bIns="28605">
              <a:spAutoFit/>
            </a:bodyPr>
            <a:lstStyle/>
            <a:p>
              <a:pPr algn="ctr" defTabSz="286044"/>
              <a:r>
                <a:rPr lang="en-US" sz="4400" b="1">
                  <a:ln w="0"/>
                  <a:solidFill>
                    <a:srgbClr val="867C6E"/>
                  </a:solidFill>
                  <a:latin typeface="Cambria" panose="02040503050406030204" pitchFamily="18" charset="0"/>
                  <a:ea typeface="Cambria" panose="02040503050406030204" pitchFamily="18" charset="0"/>
                </a:rPr>
                <a:t>1</a:t>
              </a:r>
            </a:p>
          </p:txBody>
        </p:sp>
        <p:cxnSp>
          <p:nvCxnSpPr>
            <p:cNvPr id="57" name="Straight Connector 56">
              <a:extLst>
                <a:ext uri="{FF2B5EF4-FFF2-40B4-BE49-F238E27FC236}">
                  <a16:creationId xmlns:a16="http://schemas.microsoft.com/office/drawing/2014/main" xmlns="" id="{13A1BF5F-0C87-4822-8687-90C33B407D61}"/>
                </a:ext>
              </a:extLst>
            </p:cNvPr>
            <p:cNvCxnSpPr>
              <a:cxnSpLocks/>
            </p:cNvCxnSpPr>
            <p:nvPr/>
          </p:nvCxnSpPr>
          <p:spPr>
            <a:xfrm>
              <a:off x="6317396" y="817202"/>
              <a:ext cx="0" cy="629306"/>
            </a:xfrm>
            <a:prstGeom prst="line">
              <a:avLst/>
            </a:prstGeom>
            <a:ln>
              <a:solidFill>
                <a:srgbClr val="D72423"/>
              </a:solidFill>
            </a:ln>
          </p:spPr>
          <p:style>
            <a:lnRef idx="1">
              <a:schemeClr val="accent1"/>
            </a:lnRef>
            <a:fillRef idx="0">
              <a:schemeClr val="accent1"/>
            </a:fillRef>
            <a:effectRef idx="0">
              <a:schemeClr val="accent1"/>
            </a:effectRef>
            <a:fontRef idx="minor">
              <a:schemeClr val="tx1"/>
            </a:fontRef>
          </p:style>
        </p:cxnSp>
        <p:sp>
          <p:nvSpPr>
            <p:cNvPr id="58" name="Freeform 12">
              <a:extLst>
                <a:ext uri="{FF2B5EF4-FFF2-40B4-BE49-F238E27FC236}">
                  <a16:creationId xmlns:a16="http://schemas.microsoft.com/office/drawing/2014/main" xmlns="" id="{07865D56-2093-4724-A7B2-6B7243E8C6EA}"/>
                </a:ext>
              </a:extLst>
            </p:cNvPr>
            <p:cNvSpPr/>
            <p:nvPr/>
          </p:nvSpPr>
          <p:spPr>
            <a:xfrm rot="2407094">
              <a:off x="5925475" y="1933635"/>
              <a:ext cx="1577788" cy="1733166"/>
            </a:xfrm>
            <a:custGeom>
              <a:avLst/>
              <a:gdLst>
                <a:gd name="connsiteX0" fmla="*/ 788894 w 1577788"/>
                <a:gd name="connsiteY0" fmla="*/ 0 h 1733166"/>
                <a:gd name="connsiteX1" fmla="*/ 1577788 w 1577788"/>
                <a:gd name="connsiteY1" fmla="*/ 788894 h 1733166"/>
                <a:gd name="connsiteX2" fmla="*/ 947884 w 1577788"/>
                <a:gd name="connsiteY2" fmla="*/ 1561761 h 1733166"/>
                <a:gd name="connsiteX3" fmla="*/ 901307 w 1577788"/>
                <a:gd name="connsiteY3" fmla="*/ 1568869 h 1733166"/>
                <a:gd name="connsiteX4" fmla="*/ 788894 w 1577788"/>
                <a:gd name="connsiteY4" fmla="*/ 1733166 h 1733166"/>
                <a:gd name="connsiteX5" fmla="*/ 676481 w 1577788"/>
                <a:gd name="connsiteY5" fmla="*/ 1568869 h 1733166"/>
                <a:gd name="connsiteX6" fmla="*/ 629905 w 1577788"/>
                <a:gd name="connsiteY6" fmla="*/ 1561761 h 1733166"/>
                <a:gd name="connsiteX7" fmla="*/ 0 w 1577788"/>
                <a:gd name="connsiteY7" fmla="*/ 788894 h 1733166"/>
                <a:gd name="connsiteX8" fmla="*/ 788894 w 1577788"/>
                <a:gd name="connsiteY8" fmla="*/ 0 h 1733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77788" h="1733166">
                  <a:moveTo>
                    <a:pt x="788894" y="0"/>
                  </a:moveTo>
                  <a:cubicBezTo>
                    <a:pt x="1224588" y="0"/>
                    <a:pt x="1577788" y="353200"/>
                    <a:pt x="1577788" y="788894"/>
                  </a:cubicBezTo>
                  <a:cubicBezTo>
                    <a:pt x="1577788" y="1170127"/>
                    <a:pt x="1307369" y="1488199"/>
                    <a:pt x="947884" y="1561761"/>
                  </a:cubicBezTo>
                  <a:lnTo>
                    <a:pt x="901307" y="1568869"/>
                  </a:lnTo>
                  <a:lnTo>
                    <a:pt x="788894" y="1733166"/>
                  </a:lnTo>
                  <a:lnTo>
                    <a:pt x="676481" y="1568869"/>
                  </a:lnTo>
                  <a:lnTo>
                    <a:pt x="629905" y="1561761"/>
                  </a:lnTo>
                  <a:cubicBezTo>
                    <a:pt x="270419" y="1488199"/>
                    <a:pt x="0" y="1170127"/>
                    <a:pt x="0" y="788894"/>
                  </a:cubicBezTo>
                  <a:cubicBezTo>
                    <a:pt x="0" y="353200"/>
                    <a:pt x="353200" y="0"/>
                    <a:pt x="788894" y="0"/>
                  </a:cubicBezTo>
                  <a:close/>
                </a:path>
              </a:pathLst>
            </a:custGeom>
            <a:gradFill flip="none" rotWithShape="1">
              <a:gsLst>
                <a:gs pos="35000">
                  <a:srgbClr val="EAEEF1"/>
                </a:gs>
                <a:gs pos="98000">
                  <a:srgbClr val="DA5F46"/>
                </a:gs>
              </a:gsLst>
              <a:path path="circle">
                <a:fillToRect r="100000" b="100000"/>
              </a:path>
              <a:tileRect l="-100000" t="-100000"/>
            </a:gradFill>
            <a:ln>
              <a:noFill/>
            </a:ln>
            <a:effectLst>
              <a:outerShdw blurRad="177800" dist="431800" dir="3060000" sx="86000" sy="86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59" name="Freeform 13">
              <a:extLst>
                <a:ext uri="{FF2B5EF4-FFF2-40B4-BE49-F238E27FC236}">
                  <a16:creationId xmlns:a16="http://schemas.microsoft.com/office/drawing/2014/main" xmlns="" id="{E089936C-DCEB-4215-9C82-52D9CC410DD3}"/>
                </a:ext>
              </a:extLst>
            </p:cNvPr>
            <p:cNvSpPr>
              <a:spLocks noChangeAspect="1"/>
            </p:cNvSpPr>
            <p:nvPr/>
          </p:nvSpPr>
          <p:spPr>
            <a:xfrm rot="2407094">
              <a:off x="5934393" y="1945587"/>
              <a:ext cx="1548000" cy="1697393"/>
            </a:xfrm>
            <a:custGeom>
              <a:avLst/>
              <a:gdLst>
                <a:gd name="connsiteX0" fmla="*/ 774000 w 1548000"/>
                <a:gd name="connsiteY0" fmla="*/ 0 h 1697393"/>
                <a:gd name="connsiteX1" fmla="*/ 1548000 w 1548000"/>
                <a:gd name="connsiteY1" fmla="*/ 774000 h 1697393"/>
                <a:gd name="connsiteX2" fmla="*/ 929988 w 1548000"/>
                <a:gd name="connsiteY2" fmla="*/ 1532275 h 1697393"/>
                <a:gd name="connsiteX3" fmla="*/ 883788 w 1548000"/>
                <a:gd name="connsiteY3" fmla="*/ 1536933 h 1697393"/>
                <a:gd name="connsiteX4" fmla="*/ 774000 w 1548000"/>
                <a:gd name="connsiteY4" fmla="*/ 1697393 h 1697393"/>
                <a:gd name="connsiteX5" fmla="*/ 664212 w 1548000"/>
                <a:gd name="connsiteY5" fmla="*/ 1536933 h 1697393"/>
                <a:gd name="connsiteX6" fmla="*/ 618012 w 1548000"/>
                <a:gd name="connsiteY6" fmla="*/ 1532275 h 1697393"/>
                <a:gd name="connsiteX7" fmla="*/ 0 w 1548000"/>
                <a:gd name="connsiteY7" fmla="*/ 774000 h 1697393"/>
                <a:gd name="connsiteX8" fmla="*/ 774000 w 1548000"/>
                <a:gd name="connsiteY8" fmla="*/ 0 h 1697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48000" h="1697393">
                  <a:moveTo>
                    <a:pt x="774000" y="0"/>
                  </a:moveTo>
                  <a:cubicBezTo>
                    <a:pt x="1201468" y="0"/>
                    <a:pt x="1548000" y="346532"/>
                    <a:pt x="1548000" y="774000"/>
                  </a:cubicBezTo>
                  <a:cubicBezTo>
                    <a:pt x="1548000" y="1148035"/>
                    <a:pt x="1282686" y="1460103"/>
                    <a:pt x="929988" y="1532275"/>
                  </a:cubicBezTo>
                  <a:lnTo>
                    <a:pt x="883788" y="1536933"/>
                  </a:lnTo>
                  <a:lnTo>
                    <a:pt x="774000" y="1697393"/>
                  </a:lnTo>
                  <a:lnTo>
                    <a:pt x="664212" y="1536933"/>
                  </a:lnTo>
                  <a:lnTo>
                    <a:pt x="618012" y="1532275"/>
                  </a:lnTo>
                  <a:cubicBezTo>
                    <a:pt x="265314" y="1460103"/>
                    <a:pt x="0" y="1148035"/>
                    <a:pt x="0" y="774000"/>
                  </a:cubicBezTo>
                  <a:cubicBezTo>
                    <a:pt x="0" y="346532"/>
                    <a:pt x="346532" y="0"/>
                    <a:pt x="774000" y="0"/>
                  </a:cubicBezTo>
                  <a:close/>
                </a:path>
              </a:pathLst>
            </a:custGeom>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60" name="Oval 59">
              <a:extLst>
                <a:ext uri="{FF2B5EF4-FFF2-40B4-BE49-F238E27FC236}">
                  <a16:creationId xmlns:a16="http://schemas.microsoft.com/office/drawing/2014/main" xmlns="" id="{9C352E95-4DBF-4901-985E-5F1A2BF88AC8}"/>
                </a:ext>
              </a:extLst>
            </p:cNvPr>
            <p:cNvSpPr/>
            <p:nvPr/>
          </p:nvSpPr>
          <p:spPr>
            <a:xfrm>
              <a:off x="6162059" y="2150496"/>
              <a:ext cx="1182066" cy="1182066"/>
            </a:xfrm>
            <a:prstGeom prst="ellipse">
              <a:avLst/>
            </a:prstGeom>
            <a:gradFill flip="none" rotWithShape="1">
              <a:gsLst>
                <a:gs pos="0">
                  <a:schemeClr val="bg1"/>
                </a:gs>
                <a:gs pos="100000">
                  <a:srgbClr val="DA5F46"/>
                </a:gs>
              </a:gsLst>
              <a:path path="circle">
                <a:fillToRect l="50000" t="-80000" r="50000" b="180000"/>
              </a:path>
              <a:tileRect/>
            </a:gradFill>
            <a:ln>
              <a:noFill/>
            </a:ln>
            <a:effectLst>
              <a:outerShdw blurRad="88900" dist="38100" dir="2700000" sx="103000" sy="10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solidFill>
                  <a:schemeClr val="bg1">
                    <a:lumMod val="50000"/>
                  </a:schemeClr>
                </a:solidFill>
              </a:endParaRPr>
            </a:p>
          </p:txBody>
        </p:sp>
        <p:sp>
          <p:nvSpPr>
            <p:cNvPr id="61" name="Oval 60">
              <a:extLst>
                <a:ext uri="{FF2B5EF4-FFF2-40B4-BE49-F238E27FC236}">
                  <a16:creationId xmlns:a16="http://schemas.microsoft.com/office/drawing/2014/main" xmlns="" id="{C0463946-D914-4F69-B439-7659F25FE8B7}"/>
                </a:ext>
              </a:extLst>
            </p:cNvPr>
            <p:cNvSpPr>
              <a:spLocks noChangeAspect="1"/>
            </p:cNvSpPr>
            <p:nvPr/>
          </p:nvSpPr>
          <p:spPr>
            <a:xfrm>
              <a:off x="6163301" y="2151738"/>
              <a:ext cx="1170386" cy="1170386"/>
            </a:xfrm>
            <a:prstGeom prst="ellipse">
              <a:avLst/>
            </a:prstGeom>
            <a:solidFill>
              <a:srgbClr val="F1F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solidFill>
                  <a:schemeClr val="bg1">
                    <a:lumMod val="50000"/>
                  </a:schemeClr>
                </a:solidFill>
              </a:endParaRPr>
            </a:p>
          </p:txBody>
        </p:sp>
        <p:sp>
          <p:nvSpPr>
            <p:cNvPr id="62" name="Rectangle 61">
              <a:extLst>
                <a:ext uri="{FF2B5EF4-FFF2-40B4-BE49-F238E27FC236}">
                  <a16:creationId xmlns:a16="http://schemas.microsoft.com/office/drawing/2014/main" xmlns="" id="{226F74CF-4757-4973-8C2D-D8E15934CC12}"/>
                </a:ext>
              </a:extLst>
            </p:cNvPr>
            <p:cNvSpPr/>
            <p:nvPr/>
          </p:nvSpPr>
          <p:spPr>
            <a:xfrm>
              <a:off x="3835125" y="2364148"/>
              <a:ext cx="448963" cy="734877"/>
            </a:xfrm>
            <a:prstGeom prst="rect">
              <a:avLst/>
            </a:prstGeom>
            <a:noFill/>
          </p:spPr>
          <p:txBody>
            <a:bodyPr wrap="none" lIns="57210" tIns="28605" rIns="57210" bIns="28605">
              <a:spAutoFit/>
            </a:bodyPr>
            <a:lstStyle/>
            <a:p>
              <a:pPr algn="ctr" defTabSz="286044"/>
              <a:r>
                <a:rPr lang="en-US" sz="4400" b="1" dirty="0">
                  <a:ln w="0"/>
                  <a:solidFill>
                    <a:srgbClr val="867C6E"/>
                  </a:solidFill>
                  <a:latin typeface="Cambria" panose="02040503050406030204" pitchFamily="18" charset="0"/>
                  <a:ea typeface="Cambria" panose="02040503050406030204" pitchFamily="18" charset="0"/>
                </a:rPr>
                <a:t>2</a:t>
              </a:r>
            </a:p>
          </p:txBody>
        </p:sp>
        <p:cxnSp>
          <p:nvCxnSpPr>
            <p:cNvPr id="63" name="Straight Connector 62">
              <a:extLst>
                <a:ext uri="{FF2B5EF4-FFF2-40B4-BE49-F238E27FC236}">
                  <a16:creationId xmlns:a16="http://schemas.microsoft.com/office/drawing/2014/main" xmlns="" id="{BE83A713-2C16-4A42-8191-0856C50E135E}"/>
                </a:ext>
              </a:extLst>
            </p:cNvPr>
            <p:cNvCxnSpPr>
              <a:cxnSpLocks/>
            </p:cNvCxnSpPr>
            <p:nvPr/>
          </p:nvCxnSpPr>
          <p:spPr>
            <a:xfrm>
              <a:off x="4284953" y="2445840"/>
              <a:ext cx="0" cy="629306"/>
            </a:xfrm>
            <a:prstGeom prst="line">
              <a:avLst/>
            </a:prstGeom>
            <a:ln>
              <a:solidFill>
                <a:srgbClr val="D72423"/>
              </a:solidFill>
            </a:ln>
          </p:spPr>
          <p:style>
            <a:lnRef idx="1">
              <a:schemeClr val="accent1"/>
            </a:lnRef>
            <a:fillRef idx="0">
              <a:schemeClr val="accent1"/>
            </a:fillRef>
            <a:effectRef idx="0">
              <a:schemeClr val="accent1"/>
            </a:effectRef>
            <a:fontRef idx="minor">
              <a:schemeClr val="tx1"/>
            </a:fontRef>
          </p:style>
        </p:cxnSp>
        <p:sp>
          <p:nvSpPr>
            <p:cNvPr id="64" name="Freeform 23">
              <a:extLst>
                <a:ext uri="{FF2B5EF4-FFF2-40B4-BE49-F238E27FC236}">
                  <a16:creationId xmlns:a16="http://schemas.microsoft.com/office/drawing/2014/main" xmlns="" id="{7F8E335C-47F0-45AF-86D9-F255B7CA668C}"/>
                </a:ext>
              </a:extLst>
            </p:cNvPr>
            <p:cNvSpPr/>
            <p:nvPr/>
          </p:nvSpPr>
          <p:spPr>
            <a:xfrm rot="19458929">
              <a:off x="4219984" y="3139259"/>
              <a:ext cx="1577788" cy="1733166"/>
            </a:xfrm>
            <a:custGeom>
              <a:avLst/>
              <a:gdLst>
                <a:gd name="connsiteX0" fmla="*/ 788894 w 1577788"/>
                <a:gd name="connsiteY0" fmla="*/ 0 h 1733166"/>
                <a:gd name="connsiteX1" fmla="*/ 1577788 w 1577788"/>
                <a:gd name="connsiteY1" fmla="*/ 788894 h 1733166"/>
                <a:gd name="connsiteX2" fmla="*/ 947884 w 1577788"/>
                <a:gd name="connsiteY2" fmla="*/ 1561761 h 1733166"/>
                <a:gd name="connsiteX3" fmla="*/ 901307 w 1577788"/>
                <a:gd name="connsiteY3" fmla="*/ 1568869 h 1733166"/>
                <a:gd name="connsiteX4" fmla="*/ 788894 w 1577788"/>
                <a:gd name="connsiteY4" fmla="*/ 1733166 h 1733166"/>
                <a:gd name="connsiteX5" fmla="*/ 676481 w 1577788"/>
                <a:gd name="connsiteY5" fmla="*/ 1568869 h 1733166"/>
                <a:gd name="connsiteX6" fmla="*/ 629905 w 1577788"/>
                <a:gd name="connsiteY6" fmla="*/ 1561761 h 1733166"/>
                <a:gd name="connsiteX7" fmla="*/ 0 w 1577788"/>
                <a:gd name="connsiteY7" fmla="*/ 788894 h 1733166"/>
                <a:gd name="connsiteX8" fmla="*/ 788894 w 1577788"/>
                <a:gd name="connsiteY8" fmla="*/ 0 h 1733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77788" h="1733166">
                  <a:moveTo>
                    <a:pt x="788894" y="0"/>
                  </a:moveTo>
                  <a:cubicBezTo>
                    <a:pt x="1224588" y="0"/>
                    <a:pt x="1577788" y="353200"/>
                    <a:pt x="1577788" y="788894"/>
                  </a:cubicBezTo>
                  <a:cubicBezTo>
                    <a:pt x="1577788" y="1170127"/>
                    <a:pt x="1307369" y="1488199"/>
                    <a:pt x="947884" y="1561761"/>
                  </a:cubicBezTo>
                  <a:lnTo>
                    <a:pt x="901307" y="1568869"/>
                  </a:lnTo>
                  <a:lnTo>
                    <a:pt x="788894" y="1733166"/>
                  </a:lnTo>
                  <a:lnTo>
                    <a:pt x="676481" y="1568869"/>
                  </a:lnTo>
                  <a:lnTo>
                    <a:pt x="629905" y="1561761"/>
                  </a:lnTo>
                  <a:cubicBezTo>
                    <a:pt x="270419" y="1488199"/>
                    <a:pt x="0" y="1170127"/>
                    <a:pt x="0" y="788894"/>
                  </a:cubicBezTo>
                  <a:cubicBezTo>
                    <a:pt x="0" y="353200"/>
                    <a:pt x="353200" y="0"/>
                    <a:pt x="788894" y="0"/>
                  </a:cubicBezTo>
                  <a:close/>
                </a:path>
              </a:pathLst>
            </a:custGeom>
            <a:gradFill flip="none" rotWithShape="1">
              <a:gsLst>
                <a:gs pos="35000">
                  <a:srgbClr val="EAEEF1"/>
                </a:gs>
                <a:gs pos="97000">
                  <a:srgbClr val="7030A0"/>
                </a:gs>
              </a:gsLst>
              <a:path path="circle">
                <a:fillToRect r="100000" b="100000"/>
              </a:path>
              <a:tileRect l="-100000" t="-100000"/>
            </a:gradFill>
            <a:ln>
              <a:noFill/>
            </a:ln>
            <a:effectLst>
              <a:outerShdw blurRad="177800" dist="431800" dir="3060000" sx="86000" sy="86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65" name="Freeform 24">
              <a:extLst>
                <a:ext uri="{FF2B5EF4-FFF2-40B4-BE49-F238E27FC236}">
                  <a16:creationId xmlns:a16="http://schemas.microsoft.com/office/drawing/2014/main" xmlns="" id="{7A1A4215-7E0F-483C-B388-64B673CA446D}"/>
                </a:ext>
              </a:extLst>
            </p:cNvPr>
            <p:cNvSpPr>
              <a:spLocks noChangeAspect="1"/>
            </p:cNvSpPr>
            <p:nvPr/>
          </p:nvSpPr>
          <p:spPr>
            <a:xfrm rot="19458929">
              <a:off x="4228902" y="3151211"/>
              <a:ext cx="1548000" cy="1697393"/>
            </a:xfrm>
            <a:custGeom>
              <a:avLst/>
              <a:gdLst>
                <a:gd name="connsiteX0" fmla="*/ 774000 w 1548000"/>
                <a:gd name="connsiteY0" fmla="*/ 0 h 1697393"/>
                <a:gd name="connsiteX1" fmla="*/ 1548000 w 1548000"/>
                <a:gd name="connsiteY1" fmla="*/ 774000 h 1697393"/>
                <a:gd name="connsiteX2" fmla="*/ 929988 w 1548000"/>
                <a:gd name="connsiteY2" fmla="*/ 1532275 h 1697393"/>
                <a:gd name="connsiteX3" fmla="*/ 883788 w 1548000"/>
                <a:gd name="connsiteY3" fmla="*/ 1536933 h 1697393"/>
                <a:gd name="connsiteX4" fmla="*/ 774000 w 1548000"/>
                <a:gd name="connsiteY4" fmla="*/ 1697393 h 1697393"/>
                <a:gd name="connsiteX5" fmla="*/ 664212 w 1548000"/>
                <a:gd name="connsiteY5" fmla="*/ 1536933 h 1697393"/>
                <a:gd name="connsiteX6" fmla="*/ 618012 w 1548000"/>
                <a:gd name="connsiteY6" fmla="*/ 1532275 h 1697393"/>
                <a:gd name="connsiteX7" fmla="*/ 0 w 1548000"/>
                <a:gd name="connsiteY7" fmla="*/ 774000 h 1697393"/>
                <a:gd name="connsiteX8" fmla="*/ 774000 w 1548000"/>
                <a:gd name="connsiteY8" fmla="*/ 0 h 1697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48000" h="1697393">
                  <a:moveTo>
                    <a:pt x="774000" y="0"/>
                  </a:moveTo>
                  <a:cubicBezTo>
                    <a:pt x="1201468" y="0"/>
                    <a:pt x="1548000" y="346532"/>
                    <a:pt x="1548000" y="774000"/>
                  </a:cubicBezTo>
                  <a:cubicBezTo>
                    <a:pt x="1548000" y="1148035"/>
                    <a:pt x="1282686" y="1460103"/>
                    <a:pt x="929988" y="1532275"/>
                  </a:cubicBezTo>
                  <a:lnTo>
                    <a:pt x="883788" y="1536933"/>
                  </a:lnTo>
                  <a:lnTo>
                    <a:pt x="774000" y="1697393"/>
                  </a:lnTo>
                  <a:lnTo>
                    <a:pt x="664212" y="1536933"/>
                  </a:lnTo>
                  <a:lnTo>
                    <a:pt x="618012" y="1532275"/>
                  </a:lnTo>
                  <a:cubicBezTo>
                    <a:pt x="265314" y="1460103"/>
                    <a:pt x="0" y="1148035"/>
                    <a:pt x="0" y="774000"/>
                  </a:cubicBezTo>
                  <a:cubicBezTo>
                    <a:pt x="0" y="346532"/>
                    <a:pt x="346532" y="0"/>
                    <a:pt x="774000" y="0"/>
                  </a:cubicBezTo>
                  <a:close/>
                </a:path>
              </a:pathLst>
            </a:custGeom>
            <a:gradFill flip="none" rotWithShape="1">
              <a:gsLst>
                <a:gs pos="0">
                  <a:schemeClr val="accent2">
                    <a:lumMod val="89000"/>
                  </a:schemeClr>
                </a:gs>
                <a:gs pos="23000">
                  <a:schemeClr val="accent2">
                    <a:lumMod val="89000"/>
                  </a:schemeClr>
                </a:gs>
                <a:gs pos="69000">
                  <a:schemeClr val="accent2">
                    <a:lumMod val="75000"/>
                  </a:schemeClr>
                </a:gs>
                <a:gs pos="97000">
                  <a:schemeClr val="accent2">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66" name="Oval 65">
              <a:extLst>
                <a:ext uri="{FF2B5EF4-FFF2-40B4-BE49-F238E27FC236}">
                  <a16:creationId xmlns:a16="http://schemas.microsoft.com/office/drawing/2014/main" xmlns="" id="{910F442C-492F-4828-A035-751E2EF6B2EE}"/>
                </a:ext>
              </a:extLst>
            </p:cNvPr>
            <p:cNvSpPr/>
            <p:nvPr/>
          </p:nvSpPr>
          <p:spPr>
            <a:xfrm>
              <a:off x="4378233" y="3332037"/>
              <a:ext cx="1182066" cy="1182066"/>
            </a:xfrm>
            <a:prstGeom prst="ellipse">
              <a:avLst/>
            </a:prstGeom>
            <a:gradFill flip="none" rotWithShape="1">
              <a:gsLst>
                <a:gs pos="0">
                  <a:schemeClr val="bg1"/>
                </a:gs>
                <a:gs pos="100000">
                  <a:srgbClr val="7030A0"/>
                </a:gs>
              </a:gsLst>
              <a:path path="circle">
                <a:fillToRect l="50000" t="-80000" r="50000" b="180000"/>
              </a:path>
              <a:tileRect/>
            </a:gradFill>
            <a:ln>
              <a:noFill/>
            </a:ln>
            <a:effectLst>
              <a:outerShdw blurRad="88900" dist="38100" dir="2700000" sx="103000" sy="10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solidFill>
                  <a:schemeClr val="bg1">
                    <a:lumMod val="50000"/>
                  </a:schemeClr>
                </a:solidFill>
              </a:endParaRPr>
            </a:p>
          </p:txBody>
        </p:sp>
        <p:sp>
          <p:nvSpPr>
            <p:cNvPr id="67" name="Oval 66">
              <a:extLst>
                <a:ext uri="{FF2B5EF4-FFF2-40B4-BE49-F238E27FC236}">
                  <a16:creationId xmlns:a16="http://schemas.microsoft.com/office/drawing/2014/main" xmlns="" id="{43F5FECB-14A9-464C-AC15-B889A60FDA29}"/>
                </a:ext>
              </a:extLst>
            </p:cNvPr>
            <p:cNvSpPr>
              <a:spLocks noChangeAspect="1"/>
            </p:cNvSpPr>
            <p:nvPr/>
          </p:nvSpPr>
          <p:spPr>
            <a:xfrm>
              <a:off x="4379475" y="3333279"/>
              <a:ext cx="1170386" cy="1170386"/>
            </a:xfrm>
            <a:prstGeom prst="ellipse">
              <a:avLst/>
            </a:prstGeom>
            <a:solidFill>
              <a:srgbClr val="F1F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solidFill>
                  <a:schemeClr val="bg1">
                    <a:lumMod val="50000"/>
                  </a:schemeClr>
                </a:solidFill>
              </a:endParaRPr>
            </a:p>
          </p:txBody>
        </p:sp>
        <p:sp>
          <p:nvSpPr>
            <p:cNvPr id="68" name="Rectangle 67">
              <a:extLst>
                <a:ext uri="{FF2B5EF4-FFF2-40B4-BE49-F238E27FC236}">
                  <a16:creationId xmlns:a16="http://schemas.microsoft.com/office/drawing/2014/main" xmlns="" id="{C7ACB366-A78E-4B27-B82E-87603BE85122}"/>
                </a:ext>
              </a:extLst>
            </p:cNvPr>
            <p:cNvSpPr/>
            <p:nvPr/>
          </p:nvSpPr>
          <p:spPr>
            <a:xfrm>
              <a:off x="7540061" y="2409302"/>
              <a:ext cx="448963" cy="734877"/>
            </a:xfrm>
            <a:prstGeom prst="rect">
              <a:avLst/>
            </a:prstGeom>
            <a:noFill/>
          </p:spPr>
          <p:txBody>
            <a:bodyPr wrap="none" lIns="57210" tIns="28605" rIns="57210" bIns="28605">
              <a:spAutoFit/>
            </a:bodyPr>
            <a:lstStyle/>
            <a:p>
              <a:pPr algn="ctr" defTabSz="286044"/>
              <a:r>
                <a:rPr lang="en-US" sz="4400" b="1" dirty="0">
                  <a:ln w="0"/>
                  <a:solidFill>
                    <a:srgbClr val="867C6E"/>
                  </a:solidFill>
                  <a:latin typeface="Cambria" panose="02040503050406030204" pitchFamily="18" charset="0"/>
                  <a:ea typeface="Cambria" panose="02040503050406030204" pitchFamily="18" charset="0"/>
                </a:rPr>
                <a:t>3</a:t>
              </a:r>
            </a:p>
          </p:txBody>
        </p:sp>
        <p:cxnSp>
          <p:nvCxnSpPr>
            <p:cNvPr id="69" name="Straight Connector 68">
              <a:extLst>
                <a:ext uri="{FF2B5EF4-FFF2-40B4-BE49-F238E27FC236}">
                  <a16:creationId xmlns:a16="http://schemas.microsoft.com/office/drawing/2014/main" xmlns="" id="{224FFC4C-007F-4295-B342-BDF1ABCDAF07}"/>
                </a:ext>
              </a:extLst>
            </p:cNvPr>
            <p:cNvCxnSpPr>
              <a:cxnSpLocks/>
            </p:cNvCxnSpPr>
            <p:nvPr/>
          </p:nvCxnSpPr>
          <p:spPr>
            <a:xfrm>
              <a:off x="7953867" y="2488788"/>
              <a:ext cx="0" cy="629306"/>
            </a:xfrm>
            <a:prstGeom prst="line">
              <a:avLst/>
            </a:prstGeom>
            <a:ln>
              <a:solidFill>
                <a:srgbClr val="D72423"/>
              </a:solidFill>
            </a:ln>
          </p:spPr>
          <p:style>
            <a:lnRef idx="1">
              <a:schemeClr val="accent1"/>
            </a:lnRef>
            <a:fillRef idx="0">
              <a:schemeClr val="accent1"/>
            </a:fillRef>
            <a:effectRef idx="0">
              <a:schemeClr val="accent1"/>
            </a:effectRef>
            <a:fontRef idx="minor">
              <a:schemeClr val="tx1"/>
            </a:fontRef>
          </p:style>
        </p:cxnSp>
        <p:sp>
          <p:nvSpPr>
            <p:cNvPr id="70" name="Freeform 34">
              <a:extLst>
                <a:ext uri="{FF2B5EF4-FFF2-40B4-BE49-F238E27FC236}">
                  <a16:creationId xmlns:a16="http://schemas.microsoft.com/office/drawing/2014/main" xmlns="" id="{A30C0FBF-8F38-4B32-8FEC-44DD3AE2A262}"/>
                </a:ext>
              </a:extLst>
            </p:cNvPr>
            <p:cNvSpPr/>
            <p:nvPr/>
          </p:nvSpPr>
          <p:spPr>
            <a:xfrm rot="2352317">
              <a:off x="5785797" y="4380764"/>
              <a:ext cx="1577788" cy="1733166"/>
            </a:xfrm>
            <a:custGeom>
              <a:avLst/>
              <a:gdLst>
                <a:gd name="connsiteX0" fmla="*/ 788894 w 1577788"/>
                <a:gd name="connsiteY0" fmla="*/ 0 h 1733166"/>
                <a:gd name="connsiteX1" fmla="*/ 1577788 w 1577788"/>
                <a:gd name="connsiteY1" fmla="*/ 788894 h 1733166"/>
                <a:gd name="connsiteX2" fmla="*/ 947884 w 1577788"/>
                <a:gd name="connsiteY2" fmla="*/ 1561761 h 1733166"/>
                <a:gd name="connsiteX3" fmla="*/ 901307 w 1577788"/>
                <a:gd name="connsiteY3" fmla="*/ 1568869 h 1733166"/>
                <a:gd name="connsiteX4" fmla="*/ 788894 w 1577788"/>
                <a:gd name="connsiteY4" fmla="*/ 1733166 h 1733166"/>
                <a:gd name="connsiteX5" fmla="*/ 676481 w 1577788"/>
                <a:gd name="connsiteY5" fmla="*/ 1568869 h 1733166"/>
                <a:gd name="connsiteX6" fmla="*/ 629905 w 1577788"/>
                <a:gd name="connsiteY6" fmla="*/ 1561761 h 1733166"/>
                <a:gd name="connsiteX7" fmla="*/ 0 w 1577788"/>
                <a:gd name="connsiteY7" fmla="*/ 788894 h 1733166"/>
                <a:gd name="connsiteX8" fmla="*/ 788894 w 1577788"/>
                <a:gd name="connsiteY8" fmla="*/ 0 h 1733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77788" h="1733166">
                  <a:moveTo>
                    <a:pt x="788894" y="0"/>
                  </a:moveTo>
                  <a:cubicBezTo>
                    <a:pt x="1224588" y="0"/>
                    <a:pt x="1577788" y="353200"/>
                    <a:pt x="1577788" y="788894"/>
                  </a:cubicBezTo>
                  <a:cubicBezTo>
                    <a:pt x="1577788" y="1170127"/>
                    <a:pt x="1307369" y="1488199"/>
                    <a:pt x="947884" y="1561761"/>
                  </a:cubicBezTo>
                  <a:lnTo>
                    <a:pt x="901307" y="1568869"/>
                  </a:lnTo>
                  <a:lnTo>
                    <a:pt x="788894" y="1733166"/>
                  </a:lnTo>
                  <a:lnTo>
                    <a:pt x="676481" y="1568869"/>
                  </a:lnTo>
                  <a:lnTo>
                    <a:pt x="629905" y="1561761"/>
                  </a:lnTo>
                  <a:cubicBezTo>
                    <a:pt x="270419" y="1488199"/>
                    <a:pt x="0" y="1170127"/>
                    <a:pt x="0" y="788894"/>
                  </a:cubicBezTo>
                  <a:cubicBezTo>
                    <a:pt x="0" y="353200"/>
                    <a:pt x="353200" y="0"/>
                    <a:pt x="788894" y="0"/>
                  </a:cubicBezTo>
                  <a:close/>
                </a:path>
              </a:pathLst>
            </a:custGeom>
            <a:gradFill flip="none" rotWithShape="1">
              <a:gsLst>
                <a:gs pos="35000">
                  <a:srgbClr val="EAEEF1"/>
                </a:gs>
                <a:gs pos="98000">
                  <a:srgbClr val="86B298"/>
                </a:gs>
              </a:gsLst>
              <a:path path="circle">
                <a:fillToRect r="100000" b="100000"/>
              </a:path>
              <a:tileRect l="-100000" t="-100000"/>
            </a:gradFill>
            <a:ln>
              <a:noFill/>
            </a:ln>
            <a:effectLst>
              <a:outerShdw blurRad="177800" dist="431800" dir="3060000" sx="86000" sy="86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71" name="Freeform 35">
              <a:extLst>
                <a:ext uri="{FF2B5EF4-FFF2-40B4-BE49-F238E27FC236}">
                  <a16:creationId xmlns:a16="http://schemas.microsoft.com/office/drawing/2014/main" xmlns="" id="{0418ECBD-EAE2-41FF-BE4C-6913ECE32CA6}"/>
                </a:ext>
              </a:extLst>
            </p:cNvPr>
            <p:cNvSpPr>
              <a:spLocks noChangeAspect="1"/>
            </p:cNvSpPr>
            <p:nvPr/>
          </p:nvSpPr>
          <p:spPr>
            <a:xfrm rot="2352317">
              <a:off x="5794715" y="4392716"/>
              <a:ext cx="1548000" cy="1697393"/>
            </a:xfrm>
            <a:custGeom>
              <a:avLst/>
              <a:gdLst>
                <a:gd name="connsiteX0" fmla="*/ 774000 w 1548000"/>
                <a:gd name="connsiteY0" fmla="*/ 0 h 1697393"/>
                <a:gd name="connsiteX1" fmla="*/ 1548000 w 1548000"/>
                <a:gd name="connsiteY1" fmla="*/ 774000 h 1697393"/>
                <a:gd name="connsiteX2" fmla="*/ 929988 w 1548000"/>
                <a:gd name="connsiteY2" fmla="*/ 1532275 h 1697393"/>
                <a:gd name="connsiteX3" fmla="*/ 883788 w 1548000"/>
                <a:gd name="connsiteY3" fmla="*/ 1536933 h 1697393"/>
                <a:gd name="connsiteX4" fmla="*/ 774000 w 1548000"/>
                <a:gd name="connsiteY4" fmla="*/ 1697393 h 1697393"/>
                <a:gd name="connsiteX5" fmla="*/ 664212 w 1548000"/>
                <a:gd name="connsiteY5" fmla="*/ 1536933 h 1697393"/>
                <a:gd name="connsiteX6" fmla="*/ 618012 w 1548000"/>
                <a:gd name="connsiteY6" fmla="*/ 1532275 h 1697393"/>
                <a:gd name="connsiteX7" fmla="*/ 0 w 1548000"/>
                <a:gd name="connsiteY7" fmla="*/ 774000 h 1697393"/>
                <a:gd name="connsiteX8" fmla="*/ 774000 w 1548000"/>
                <a:gd name="connsiteY8" fmla="*/ 0 h 1697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48000" h="1697393">
                  <a:moveTo>
                    <a:pt x="774000" y="0"/>
                  </a:moveTo>
                  <a:cubicBezTo>
                    <a:pt x="1201468" y="0"/>
                    <a:pt x="1548000" y="346532"/>
                    <a:pt x="1548000" y="774000"/>
                  </a:cubicBezTo>
                  <a:cubicBezTo>
                    <a:pt x="1548000" y="1148035"/>
                    <a:pt x="1282686" y="1460103"/>
                    <a:pt x="929988" y="1532275"/>
                  </a:cubicBezTo>
                  <a:lnTo>
                    <a:pt x="883788" y="1536933"/>
                  </a:lnTo>
                  <a:lnTo>
                    <a:pt x="774000" y="1697393"/>
                  </a:lnTo>
                  <a:lnTo>
                    <a:pt x="664212" y="1536933"/>
                  </a:lnTo>
                  <a:lnTo>
                    <a:pt x="618012" y="1532275"/>
                  </a:lnTo>
                  <a:cubicBezTo>
                    <a:pt x="265314" y="1460103"/>
                    <a:pt x="0" y="1148035"/>
                    <a:pt x="0" y="774000"/>
                  </a:cubicBezTo>
                  <a:cubicBezTo>
                    <a:pt x="0" y="346532"/>
                    <a:pt x="346532" y="0"/>
                    <a:pt x="774000" y="0"/>
                  </a:cubicBezTo>
                  <a:close/>
                </a:path>
              </a:pathLst>
            </a:cu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72" name="Oval 71">
              <a:extLst>
                <a:ext uri="{FF2B5EF4-FFF2-40B4-BE49-F238E27FC236}">
                  <a16:creationId xmlns:a16="http://schemas.microsoft.com/office/drawing/2014/main" xmlns="" id="{A3AC9E55-00DC-4313-BCA6-FFAE40E983B1}"/>
                </a:ext>
              </a:extLst>
            </p:cNvPr>
            <p:cNvSpPr/>
            <p:nvPr/>
          </p:nvSpPr>
          <p:spPr>
            <a:xfrm>
              <a:off x="6024927" y="4580938"/>
              <a:ext cx="1182066" cy="1182066"/>
            </a:xfrm>
            <a:prstGeom prst="ellipse">
              <a:avLst/>
            </a:prstGeom>
            <a:gradFill flip="none" rotWithShape="1">
              <a:gsLst>
                <a:gs pos="0">
                  <a:schemeClr val="bg1"/>
                </a:gs>
                <a:gs pos="100000">
                  <a:srgbClr val="86B298"/>
                </a:gs>
              </a:gsLst>
              <a:path path="circle">
                <a:fillToRect l="50000" t="-80000" r="50000" b="180000"/>
              </a:path>
              <a:tileRect/>
            </a:gradFill>
            <a:ln>
              <a:noFill/>
            </a:ln>
            <a:effectLst>
              <a:outerShdw blurRad="88900" dist="38100" dir="2700000" sx="103000" sy="10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solidFill>
                  <a:schemeClr val="bg1">
                    <a:lumMod val="50000"/>
                  </a:schemeClr>
                </a:solidFill>
              </a:endParaRPr>
            </a:p>
          </p:txBody>
        </p:sp>
        <p:sp>
          <p:nvSpPr>
            <p:cNvPr id="73" name="Oval 72">
              <a:extLst>
                <a:ext uri="{FF2B5EF4-FFF2-40B4-BE49-F238E27FC236}">
                  <a16:creationId xmlns:a16="http://schemas.microsoft.com/office/drawing/2014/main" xmlns="" id="{1F74ADC4-D2D8-4C08-81C2-1E7C1B556875}"/>
                </a:ext>
              </a:extLst>
            </p:cNvPr>
            <p:cNvSpPr>
              <a:spLocks noChangeAspect="1"/>
            </p:cNvSpPr>
            <p:nvPr/>
          </p:nvSpPr>
          <p:spPr>
            <a:xfrm>
              <a:off x="6026169" y="4582180"/>
              <a:ext cx="1170386" cy="1170386"/>
            </a:xfrm>
            <a:prstGeom prst="ellipse">
              <a:avLst/>
            </a:prstGeom>
            <a:solidFill>
              <a:srgbClr val="F1F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solidFill>
                  <a:schemeClr val="bg1">
                    <a:lumMod val="50000"/>
                  </a:schemeClr>
                </a:solidFill>
              </a:endParaRPr>
            </a:p>
          </p:txBody>
        </p:sp>
        <p:sp>
          <p:nvSpPr>
            <p:cNvPr id="74" name="Rectangle 73">
              <a:extLst>
                <a:ext uri="{FF2B5EF4-FFF2-40B4-BE49-F238E27FC236}">
                  <a16:creationId xmlns:a16="http://schemas.microsoft.com/office/drawing/2014/main" xmlns="" id="{0C2E11EE-96EB-4CF4-8E35-648F3982439F}"/>
                </a:ext>
              </a:extLst>
            </p:cNvPr>
            <p:cNvSpPr/>
            <p:nvPr/>
          </p:nvSpPr>
          <p:spPr>
            <a:xfrm>
              <a:off x="3717097" y="4139096"/>
              <a:ext cx="448963" cy="734877"/>
            </a:xfrm>
            <a:prstGeom prst="rect">
              <a:avLst/>
            </a:prstGeom>
            <a:noFill/>
          </p:spPr>
          <p:txBody>
            <a:bodyPr wrap="none" lIns="57210" tIns="28605" rIns="57210" bIns="28605">
              <a:spAutoFit/>
            </a:bodyPr>
            <a:lstStyle/>
            <a:p>
              <a:pPr algn="ctr" defTabSz="286044"/>
              <a:r>
                <a:rPr lang="en-US" sz="4400" b="1" dirty="0">
                  <a:ln w="0"/>
                  <a:solidFill>
                    <a:srgbClr val="867C6E"/>
                  </a:solidFill>
                  <a:latin typeface="Cambria" panose="02040503050406030204" pitchFamily="18" charset="0"/>
                  <a:ea typeface="Cambria" panose="02040503050406030204" pitchFamily="18" charset="0"/>
                </a:rPr>
                <a:t>4</a:t>
              </a:r>
            </a:p>
          </p:txBody>
        </p:sp>
        <p:cxnSp>
          <p:nvCxnSpPr>
            <p:cNvPr id="75" name="Straight Connector 74">
              <a:extLst>
                <a:ext uri="{FF2B5EF4-FFF2-40B4-BE49-F238E27FC236}">
                  <a16:creationId xmlns:a16="http://schemas.microsoft.com/office/drawing/2014/main" xmlns="" id="{CAA1D6FA-2A36-4A86-AD1E-CA9B0A5D11D4}"/>
                </a:ext>
              </a:extLst>
            </p:cNvPr>
            <p:cNvCxnSpPr>
              <a:cxnSpLocks/>
            </p:cNvCxnSpPr>
            <p:nvPr/>
          </p:nvCxnSpPr>
          <p:spPr>
            <a:xfrm>
              <a:off x="4143870" y="4228568"/>
              <a:ext cx="0" cy="629306"/>
            </a:xfrm>
            <a:prstGeom prst="line">
              <a:avLst/>
            </a:prstGeom>
            <a:ln>
              <a:solidFill>
                <a:srgbClr val="D72423"/>
              </a:solidFill>
            </a:ln>
          </p:spPr>
          <p:style>
            <a:lnRef idx="1">
              <a:schemeClr val="accent1"/>
            </a:lnRef>
            <a:fillRef idx="0">
              <a:schemeClr val="accent1"/>
            </a:fillRef>
            <a:effectRef idx="0">
              <a:schemeClr val="accent1"/>
            </a:effectRef>
            <a:fontRef idx="minor">
              <a:schemeClr val="tx1"/>
            </a:fontRef>
          </p:style>
        </p:cxnSp>
        <p:sp>
          <p:nvSpPr>
            <p:cNvPr id="76" name="Rectangle 75">
              <a:extLst>
                <a:ext uri="{FF2B5EF4-FFF2-40B4-BE49-F238E27FC236}">
                  <a16:creationId xmlns:a16="http://schemas.microsoft.com/office/drawing/2014/main" xmlns="" id="{3A7304A1-0EB0-4E08-848F-A4A1FDB91E13}"/>
                </a:ext>
              </a:extLst>
            </p:cNvPr>
            <p:cNvSpPr/>
            <p:nvPr/>
          </p:nvSpPr>
          <p:spPr>
            <a:xfrm>
              <a:off x="6443546" y="939795"/>
              <a:ext cx="4360062" cy="523220"/>
            </a:xfrm>
            <a:prstGeom prst="rect">
              <a:avLst/>
            </a:prstGeom>
          </p:spPr>
          <p:txBody>
            <a:bodyPr wrap="square">
              <a:spAutoFit/>
            </a:bodyPr>
            <a:lstStyle/>
            <a:p>
              <a:pPr lvl="1"/>
              <a:r>
                <a:rPr lang="en-US" sz="1400" b="1" dirty="0"/>
                <a:t>Understand the importance of proactive management of employee separation </a:t>
              </a:r>
            </a:p>
          </p:txBody>
        </p:sp>
        <p:sp>
          <p:nvSpPr>
            <p:cNvPr id="86" name="Rectangle 85">
              <a:extLst>
                <a:ext uri="{FF2B5EF4-FFF2-40B4-BE49-F238E27FC236}">
                  <a16:creationId xmlns:a16="http://schemas.microsoft.com/office/drawing/2014/main" xmlns="" id="{6D01D9BF-A53E-441B-B766-39088DCC9D4B}"/>
                </a:ext>
              </a:extLst>
            </p:cNvPr>
            <p:cNvSpPr/>
            <p:nvPr/>
          </p:nvSpPr>
          <p:spPr>
            <a:xfrm>
              <a:off x="7632111" y="2407408"/>
              <a:ext cx="3239086" cy="738664"/>
            </a:xfrm>
            <a:prstGeom prst="rect">
              <a:avLst/>
            </a:prstGeom>
          </p:spPr>
          <p:txBody>
            <a:bodyPr wrap="square">
              <a:spAutoFit/>
            </a:bodyPr>
            <a:lstStyle/>
            <a:p>
              <a:pPr lvl="1"/>
              <a:r>
                <a:rPr lang="en-US" sz="1400" b="1" dirty="0"/>
                <a:t>Gain a sense of the costs of turnover and how to manage turnover strategically</a:t>
              </a:r>
            </a:p>
          </p:txBody>
        </p:sp>
        <p:sp>
          <p:nvSpPr>
            <p:cNvPr id="84" name="Rectangle 83">
              <a:extLst>
                <a:ext uri="{FF2B5EF4-FFF2-40B4-BE49-F238E27FC236}">
                  <a16:creationId xmlns:a16="http://schemas.microsoft.com/office/drawing/2014/main" xmlns="" id="{BC352D38-DC5B-4EFB-A23A-D2A366975FA9}"/>
                </a:ext>
              </a:extLst>
            </p:cNvPr>
            <p:cNvSpPr/>
            <p:nvPr/>
          </p:nvSpPr>
          <p:spPr>
            <a:xfrm>
              <a:off x="368691" y="4107871"/>
              <a:ext cx="3348289" cy="954107"/>
            </a:xfrm>
            <a:prstGeom prst="rect">
              <a:avLst/>
            </a:prstGeom>
          </p:spPr>
          <p:txBody>
            <a:bodyPr wrap="square">
              <a:spAutoFit/>
            </a:bodyPr>
            <a:lstStyle/>
            <a:p>
              <a:pPr lvl="1"/>
              <a:r>
                <a:rPr lang="en-US" sz="1400" b="1" dirty="0"/>
                <a:t>Appreciate the factors that influence retirement and how employers can actively and strategically manage this process </a:t>
              </a:r>
            </a:p>
          </p:txBody>
        </p:sp>
        <p:sp>
          <p:nvSpPr>
            <p:cNvPr id="82" name="Rectangle 81">
              <a:extLst>
                <a:ext uri="{FF2B5EF4-FFF2-40B4-BE49-F238E27FC236}">
                  <a16:creationId xmlns:a16="http://schemas.microsoft.com/office/drawing/2014/main" xmlns="" id="{E8A9204A-F3E5-4E17-8BF0-8557A06154BD}"/>
                </a:ext>
              </a:extLst>
            </p:cNvPr>
            <p:cNvSpPr/>
            <p:nvPr/>
          </p:nvSpPr>
          <p:spPr>
            <a:xfrm>
              <a:off x="368691" y="2622268"/>
              <a:ext cx="3546097" cy="738664"/>
            </a:xfrm>
            <a:prstGeom prst="rect">
              <a:avLst/>
            </a:prstGeom>
          </p:spPr>
          <p:txBody>
            <a:bodyPr wrap="square">
              <a:spAutoFit/>
            </a:bodyPr>
            <a:lstStyle/>
            <a:p>
              <a:pPr lvl="1"/>
              <a:r>
                <a:rPr lang="en-US" sz="1400" b="1" dirty="0"/>
                <a:t>Examine the alternatives employers have when considering large-scale layoffs or reductions in force </a:t>
              </a:r>
              <a:endParaRPr lang="en-IN" sz="1400" b="1" dirty="0"/>
            </a:p>
          </p:txBody>
        </p:sp>
        <p:pic>
          <p:nvPicPr>
            <p:cNvPr id="81" name="Graphic 62" descr="Web cam">
              <a:extLst>
                <a:ext uri="{FF2B5EF4-FFF2-40B4-BE49-F238E27FC236}">
                  <a16:creationId xmlns:a16="http://schemas.microsoft.com/office/drawing/2014/main" xmlns="" id="{B90CDF3D-9E1E-41A9-93A3-79E4789D6BC4}"/>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a:off x="6486017" y="2461586"/>
              <a:ext cx="540000" cy="540000"/>
            </a:xfrm>
            <a:prstGeom prst="rect">
              <a:avLst/>
            </a:prstGeom>
          </p:spPr>
        </p:pic>
      </p:grpSp>
      <p:pic>
        <p:nvPicPr>
          <p:cNvPr id="88" name="Graphic 62" descr="Web cam">
            <a:extLst>
              <a:ext uri="{FF2B5EF4-FFF2-40B4-BE49-F238E27FC236}">
                <a16:creationId xmlns:a16="http://schemas.microsoft.com/office/drawing/2014/main" xmlns="" id="{B90CDF3D-9E1E-41A9-93A3-79E4789D6BC4}"/>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a:off x="5307370" y="1710666"/>
            <a:ext cx="540000" cy="540000"/>
          </a:xfrm>
          <a:prstGeom prst="rect">
            <a:avLst/>
          </a:prstGeom>
        </p:spPr>
      </p:pic>
      <p:pic>
        <p:nvPicPr>
          <p:cNvPr id="89" name="Graphic 62" descr="Web cam">
            <a:extLst>
              <a:ext uri="{FF2B5EF4-FFF2-40B4-BE49-F238E27FC236}">
                <a16:creationId xmlns:a16="http://schemas.microsoft.com/office/drawing/2014/main" xmlns="" id="{B90CDF3D-9E1E-41A9-93A3-79E4789D6BC4}"/>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a:off x="6795870" y="5484234"/>
            <a:ext cx="540000" cy="540000"/>
          </a:xfrm>
          <a:prstGeom prst="rect">
            <a:avLst/>
          </a:prstGeom>
        </p:spPr>
      </p:pic>
      <p:pic>
        <p:nvPicPr>
          <p:cNvPr id="90" name="Graphic 62" descr="Web cam">
            <a:extLst>
              <a:ext uri="{FF2B5EF4-FFF2-40B4-BE49-F238E27FC236}">
                <a16:creationId xmlns:a16="http://schemas.microsoft.com/office/drawing/2014/main" xmlns="" id="{B90CDF3D-9E1E-41A9-93A3-79E4789D6BC4}"/>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a:off x="5108056" y="4177907"/>
            <a:ext cx="540000" cy="540000"/>
          </a:xfrm>
          <a:prstGeom prst="rect">
            <a:avLst/>
          </a:prstGeom>
        </p:spPr>
      </p:pic>
      <p:sp>
        <p:nvSpPr>
          <p:cNvPr id="91" name="Text Placeholder 2"/>
          <p:cNvSpPr txBox="1">
            <a:spLocks/>
          </p:cNvSpPr>
          <p:nvPr/>
        </p:nvSpPr>
        <p:spPr>
          <a:xfrm>
            <a:off x="392326" y="531763"/>
            <a:ext cx="11573197" cy="72424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defTabSz="457200">
              <a:buNone/>
            </a:pPr>
            <a:r>
              <a:rPr lang="en-US" sz="2400" b="1" dirty="0" smtClean="0">
                <a:latin typeface="Alexandria"/>
                <a:ea typeface="Cambria" panose="02040503050406030204" pitchFamily="18" charset="0"/>
              </a:rPr>
              <a:t>Learning Outcomes</a:t>
            </a:r>
            <a:endParaRPr lang="en-US" sz="2400" b="1" dirty="0">
              <a:latin typeface="Alexandria"/>
              <a:ea typeface="Cambria" panose="02040503050406030204" pitchFamily="18" charset="0"/>
            </a:endParaRPr>
          </a:p>
        </p:txBody>
      </p:sp>
      <p:cxnSp>
        <p:nvCxnSpPr>
          <p:cNvPr id="92" name="Straight Connector 91">
            <a:extLst>
              <a:ext uri="{FF2B5EF4-FFF2-40B4-BE49-F238E27FC236}">
                <a16:creationId xmlns:a16="http://schemas.microsoft.com/office/drawing/2014/main" xmlns="" id="{224FFC4C-007F-4295-B342-BDF1ABCDAF07}"/>
              </a:ext>
            </a:extLst>
          </p:cNvPr>
          <p:cNvCxnSpPr>
            <a:cxnSpLocks/>
          </p:cNvCxnSpPr>
          <p:nvPr/>
        </p:nvCxnSpPr>
        <p:spPr>
          <a:xfrm>
            <a:off x="8076293" y="5510487"/>
            <a:ext cx="0" cy="629306"/>
          </a:xfrm>
          <a:prstGeom prst="line">
            <a:avLst/>
          </a:prstGeom>
          <a:ln>
            <a:solidFill>
              <a:srgbClr val="D72423"/>
            </a:solidFill>
          </a:ln>
        </p:spPr>
        <p:style>
          <a:lnRef idx="1">
            <a:schemeClr val="accent1"/>
          </a:lnRef>
          <a:fillRef idx="0">
            <a:schemeClr val="accent1"/>
          </a:fillRef>
          <a:effectRef idx="0">
            <a:schemeClr val="accent1"/>
          </a:effectRef>
          <a:fontRef idx="minor">
            <a:schemeClr val="tx1"/>
          </a:fontRef>
        </p:style>
      </p:cxnSp>
      <p:sp>
        <p:nvSpPr>
          <p:cNvPr id="93" name="Rectangle 92">
            <a:extLst>
              <a:ext uri="{FF2B5EF4-FFF2-40B4-BE49-F238E27FC236}">
                <a16:creationId xmlns:a16="http://schemas.microsoft.com/office/drawing/2014/main" xmlns="" id="{0C2E11EE-96EB-4CF4-8E35-648F3982439F}"/>
              </a:ext>
            </a:extLst>
          </p:cNvPr>
          <p:cNvSpPr/>
          <p:nvPr/>
        </p:nvSpPr>
        <p:spPr>
          <a:xfrm>
            <a:off x="8150009" y="5452784"/>
            <a:ext cx="448963" cy="734877"/>
          </a:xfrm>
          <a:prstGeom prst="rect">
            <a:avLst/>
          </a:prstGeom>
          <a:noFill/>
        </p:spPr>
        <p:txBody>
          <a:bodyPr wrap="none" lIns="57210" tIns="28605" rIns="57210" bIns="28605">
            <a:spAutoFit/>
          </a:bodyPr>
          <a:lstStyle/>
          <a:p>
            <a:pPr algn="ctr" defTabSz="286044"/>
            <a:r>
              <a:rPr lang="en-US" sz="4400" b="1" dirty="0" smtClean="0">
                <a:ln w="0"/>
                <a:solidFill>
                  <a:srgbClr val="867C6E"/>
                </a:solidFill>
                <a:latin typeface="Cambria" panose="02040503050406030204" pitchFamily="18" charset="0"/>
                <a:ea typeface="Cambria" panose="02040503050406030204" pitchFamily="18" charset="0"/>
              </a:rPr>
              <a:t>5</a:t>
            </a:r>
            <a:endParaRPr lang="en-US" sz="4400" b="1" dirty="0">
              <a:ln w="0"/>
              <a:solidFill>
                <a:srgbClr val="867C6E"/>
              </a:solidFill>
              <a:latin typeface="Cambria" panose="02040503050406030204" pitchFamily="18" charset="0"/>
              <a:ea typeface="Cambria" panose="02040503050406030204" pitchFamily="18" charset="0"/>
            </a:endParaRPr>
          </a:p>
        </p:txBody>
      </p:sp>
      <p:sp>
        <p:nvSpPr>
          <p:cNvPr id="94" name="Rectangle 93">
            <a:extLst>
              <a:ext uri="{FF2B5EF4-FFF2-40B4-BE49-F238E27FC236}">
                <a16:creationId xmlns:a16="http://schemas.microsoft.com/office/drawing/2014/main" xmlns="" id="{6D01D9BF-A53E-441B-B766-39088DCC9D4B}"/>
              </a:ext>
            </a:extLst>
          </p:cNvPr>
          <p:cNvSpPr/>
          <p:nvPr/>
        </p:nvSpPr>
        <p:spPr>
          <a:xfrm>
            <a:off x="8672687" y="5233554"/>
            <a:ext cx="3239086" cy="954107"/>
          </a:xfrm>
          <a:prstGeom prst="rect">
            <a:avLst/>
          </a:prstGeom>
        </p:spPr>
        <p:txBody>
          <a:bodyPr wrap="square">
            <a:spAutoFit/>
          </a:bodyPr>
          <a:lstStyle/>
          <a:p>
            <a:pPr marL="0" lvl="1"/>
            <a:r>
              <a:rPr lang="en-US" sz="1400" b="1" dirty="0"/>
              <a:t>Understand the function of and processes associated with employee retention and its critical role in strategic human resource management</a:t>
            </a:r>
          </a:p>
        </p:txBody>
      </p:sp>
    </p:spTree>
    <p:extLst>
      <p:ext uri="{BB962C8B-B14F-4D97-AF65-F5344CB8AC3E}">
        <p14:creationId xmlns:p14="http://schemas.microsoft.com/office/powerpoint/2010/main" val="747461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2095405"/>
            <a:ext cx="10541000" cy="3785652"/>
          </a:xfrm>
          <a:prstGeom prst="rect">
            <a:avLst/>
          </a:prstGeom>
          <a:noFill/>
        </p:spPr>
        <p:txBody>
          <a:bodyPr wrap="square" rtlCol="0">
            <a:spAutoFit/>
          </a:bodyPr>
          <a:lstStyle/>
          <a:p>
            <a:r>
              <a:rPr lang="en-US" sz="2000" b="1" dirty="0" smtClean="0">
                <a:solidFill>
                  <a:srgbClr val="C00000"/>
                </a:solidFill>
                <a:latin typeface="Alexandria"/>
              </a:rPr>
              <a:t>One </a:t>
            </a:r>
            <a:r>
              <a:rPr lang="en-US" sz="2000" b="1" dirty="0">
                <a:solidFill>
                  <a:srgbClr val="C00000"/>
                </a:solidFill>
                <a:latin typeface="Alexandria"/>
              </a:rPr>
              <a:t>of the most significant challenges organizations face is managing their workforce</a:t>
            </a:r>
            <a:r>
              <a:rPr lang="en-US" sz="2000" dirty="0">
                <a:latin typeface="Alexandria"/>
              </a:rPr>
              <a:t>. As companies restructure, downsize, or merge, employees are increasingly likely to experience job loss or career transitions. Moreover, employees themselves are becoming less loyal to individual employers, seeking out new opportunities and challenges</a:t>
            </a:r>
            <a:r>
              <a:rPr lang="en-US" sz="2000" dirty="0" smtClean="0">
                <a:latin typeface="Alexandria"/>
              </a:rPr>
              <a:t>.</a:t>
            </a:r>
          </a:p>
          <a:p>
            <a:endParaRPr lang="en-US" sz="2000" dirty="0">
              <a:latin typeface="Alexandria"/>
            </a:endParaRPr>
          </a:p>
          <a:p>
            <a:r>
              <a:rPr lang="en-US" sz="2000" b="1" dirty="0">
                <a:solidFill>
                  <a:srgbClr val="C00000"/>
                </a:solidFill>
                <a:latin typeface="Alexandria"/>
              </a:rPr>
              <a:t>Employee separation, whether voluntary or involuntary, has become a strategic issue for HR departments. </a:t>
            </a:r>
            <a:r>
              <a:rPr lang="en-US" sz="2000" dirty="0">
                <a:latin typeface="Alexandria"/>
              </a:rPr>
              <a:t>Organizations must develop effective strategies to manage the departure of employees, ensuring minimal disruption to business operations and maintaining positive relationships with departing staff. This includes planning for various separation scenarios, such as layoffs, resignations, and retirements, and implementing processes that support both the company and the employee during these transitions.</a:t>
            </a:r>
          </a:p>
          <a:p>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Rectangle 4"/>
          <p:cNvSpPr/>
          <p:nvPr/>
        </p:nvSpPr>
        <p:spPr>
          <a:xfrm>
            <a:off x="942308" y="935396"/>
            <a:ext cx="193152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p:cNvSpPr txBox="1"/>
          <p:nvPr/>
        </p:nvSpPr>
        <p:spPr>
          <a:xfrm>
            <a:off x="1076236" y="1345306"/>
            <a:ext cx="1797593" cy="400110"/>
          </a:xfrm>
          <a:prstGeom prst="rect">
            <a:avLst/>
          </a:prstGeom>
          <a:noFill/>
        </p:spPr>
        <p:txBody>
          <a:bodyPr wrap="square" rtlCol="0">
            <a:spAutoFit/>
          </a:bodyPr>
          <a:lstStyle/>
          <a:p>
            <a:r>
              <a:rPr lang="en-US" sz="2000" b="1" dirty="0">
                <a:solidFill>
                  <a:schemeClr val="bg1"/>
                </a:solidFill>
                <a:latin typeface="Alexandria" charset="0"/>
                <a:cs typeface="Alexandria" charset="0"/>
              </a:rPr>
              <a:t>Introduction</a:t>
            </a:r>
          </a:p>
        </p:txBody>
      </p:sp>
    </p:spTree>
    <p:extLst>
      <p:ext uri="{BB962C8B-B14F-4D97-AF65-F5344CB8AC3E}">
        <p14:creationId xmlns:p14="http://schemas.microsoft.com/office/powerpoint/2010/main" val="637683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889000" y="2165757"/>
            <a:ext cx="10541000" cy="3170099"/>
          </a:xfrm>
          <a:prstGeom prst="rect">
            <a:avLst/>
          </a:prstGeom>
          <a:noFill/>
        </p:spPr>
        <p:txBody>
          <a:bodyPr wrap="square" rtlCol="0">
            <a:spAutoFit/>
          </a:bodyPr>
          <a:lstStyle/>
          <a:p>
            <a:r>
              <a:rPr lang="en-US" sz="2000" b="1" dirty="0">
                <a:solidFill>
                  <a:srgbClr val="C00000"/>
                </a:solidFill>
                <a:latin typeface="Alexandria"/>
              </a:rPr>
              <a:t>Reductions in force (RIFs)</a:t>
            </a:r>
            <a:r>
              <a:rPr lang="en-US" sz="2000" dirty="0">
                <a:solidFill>
                  <a:srgbClr val="C00000"/>
                </a:solidFill>
                <a:latin typeface="Alexandria"/>
              </a:rPr>
              <a:t>, </a:t>
            </a:r>
            <a:r>
              <a:rPr lang="en-US" sz="2000" dirty="0">
                <a:latin typeface="Alexandria"/>
              </a:rPr>
              <a:t>commonly known as layoffs, are a strategic decision made by organizations to downsize their workforce. This often occurs due to economic downturns, mergers, acquisitions, or the need to improve operational efficiency.</a:t>
            </a:r>
          </a:p>
          <a:p>
            <a:r>
              <a:rPr lang="en-US" sz="2000" b="1" dirty="0">
                <a:solidFill>
                  <a:srgbClr val="0070C0"/>
                </a:solidFill>
                <a:latin typeface="Alexandria"/>
              </a:rPr>
              <a:t>Key reasons for layoffs include:</a:t>
            </a:r>
            <a:endParaRPr lang="en-US" sz="2000" dirty="0">
              <a:solidFill>
                <a:srgbClr val="0070C0"/>
              </a:solidFill>
              <a:latin typeface="Alexandria"/>
            </a:endParaRPr>
          </a:p>
          <a:p>
            <a:pPr lvl="0"/>
            <a:r>
              <a:rPr lang="en-US" sz="2000" b="1" dirty="0">
                <a:solidFill>
                  <a:srgbClr val="C00000"/>
                </a:solidFill>
                <a:latin typeface="Alexandria"/>
              </a:rPr>
              <a:t>Cost reduction</a:t>
            </a:r>
            <a:r>
              <a:rPr lang="en-US" sz="2000" b="1" dirty="0">
                <a:latin typeface="Alexandria"/>
              </a:rPr>
              <a:t>:</a:t>
            </a:r>
            <a:r>
              <a:rPr lang="en-US" sz="2000" dirty="0">
                <a:latin typeface="Alexandria"/>
              </a:rPr>
              <a:t> Labor costs are often a significant expense, and layoffs can help reduce this burden.</a:t>
            </a:r>
          </a:p>
          <a:p>
            <a:pPr lvl="0"/>
            <a:r>
              <a:rPr lang="en-US" sz="2000" b="1" dirty="0">
                <a:solidFill>
                  <a:srgbClr val="C00000"/>
                </a:solidFill>
                <a:latin typeface="Alexandria"/>
              </a:rPr>
              <a:t>Inefficiency: </a:t>
            </a:r>
            <a:r>
              <a:rPr lang="en-US" sz="2000" dirty="0">
                <a:latin typeface="Alexandria"/>
              </a:rPr>
              <a:t>Organizations may identify areas of redundancy or underperformance, leading to job cuts.</a:t>
            </a:r>
          </a:p>
          <a:p>
            <a:pPr lvl="0"/>
            <a:r>
              <a:rPr lang="en-US" sz="2000" b="1" dirty="0">
                <a:solidFill>
                  <a:srgbClr val="C00000"/>
                </a:solidFill>
                <a:latin typeface="Alexandria"/>
              </a:rPr>
              <a:t>Market changes: </a:t>
            </a:r>
            <a:r>
              <a:rPr lang="en-US" sz="2000" dirty="0">
                <a:latin typeface="Alexandria"/>
              </a:rPr>
              <a:t>Shifts in consumer demand or competitive pressures can necessitate workforce adjustments.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Reductions in Force (Layoffs)</a:t>
            </a:r>
          </a:p>
        </p:txBody>
      </p:sp>
    </p:spTree>
    <p:extLst>
      <p:ext uri="{BB962C8B-B14F-4D97-AF65-F5344CB8AC3E}">
        <p14:creationId xmlns:p14="http://schemas.microsoft.com/office/powerpoint/2010/main" val="815853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4093428"/>
          </a:xfrm>
          <a:prstGeom prst="rect">
            <a:avLst/>
          </a:prstGeom>
          <a:noFill/>
        </p:spPr>
        <p:txBody>
          <a:bodyPr wrap="square" rtlCol="0">
            <a:spAutoFit/>
          </a:bodyPr>
          <a:lstStyle/>
          <a:p>
            <a:r>
              <a:rPr lang="en-US" sz="2000" dirty="0" smtClean="0">
                <a:latin typeface="Alexandria"/>
              </a:rPr>
              <a:t>layoffs </a:t>
            </a:r>
            <a:r>
              <a:rPr lang="en-US" sz="2000" dirty="0">
                <a:latin typeface="Alexandria"/>
              </a:rPr>
              <a:t>can have a significant impact on employee morale, productivity, and a company's reputation. To mitigate these effects, many organizations offer severance packages and outplacement services to support departing employees.</a:t>
            </a:r>
          </a:p>
          <a:p>
            <a:endParaRPr lang="en-US" sz="2000" dirty="0">
              <a:solidFill>
                <a:schemeClr val="accent1">
                  <a:lumMod val="75000"/>
                </a:schemeClr>
              </a:solidFill>
              <a:latin typeface="Alexandria"/>
            </a:endParaRPr>
          </a:p>
          <a:p>
            <a:r>
              <a:rPr lang="en-US" sz="2000" b="1" dirty="0">
                <a:solidFill>
                  <a:schemeClr val="accent1">
                    <a:lumMod val="75000"/>
                  </a:schemeClr>
                </a:solidFill>
                <a:latin typeface="Alexandria"/>
              </a:rPr>
              <a:t>Outplacement Programs</a:t>
            </a:r>
          </a:p>
          <a:p>
            <a:pPr marL="342900" lvl="0" indent="-342900">
              <a:buFont typeface="Arial" panose="020B0604020202020204" pitchFamily="34" charset="0"/>
              <a:buChar char="•"/>
            </a:pPr>
            <a:r>
              <a:rPr lang="en-US" sz="2000" b="1" dirty="0">
                <a:solidFill>
                  <a:srgbClr val="C00000"/>
                </a:solidFill>
                <a:latin typeface="Alexandria"/>
              </a:rPr>
              <a:t>Specific services:</a:t>
            </a:r>
            <a:r>
              <a:rPr lang="en-US" sz="2000" dirty="0">
                <a:solidFill>
                  <a:srgbClr val="C00000"/>
                </a:solidFill>
                <a:latin typeface="Alexandria"/>
              </a:rPr>
              <a:t> </a:t>
            </a:r>
            <a:r>
              <a:rPr lang="en-US" sz="2000" dirty="0">
                <a:latin typeface="Alexandria"/>
              </a:rPr>
              <a:t>Outplacement programs often include resume writing workshops, job search strategies, interview coaching, and networking opportunities.</a:t>
            </a:r>
          </a:p>
          <a:p>
            <a:pPr marL="342900" lvl="0" indent="-342900">
              <a:buFont typeface="Arial" panose="020B0604020202020204" pitchFamily="34" charset="0"/>
              <a:buChar char="•"/>
            </a:pPr>
            <a:r>
              <a:rPr lang="en-US" sz="2000" b="1" dirty="0">
                <a:solidFill>
                  <a:srgbClr val="C00000"/>
                </a:solidFill>
                <a:latin typeface="Alexandria"/>
              </a:rPr>
              <a:t>Vendor partnerships</a:t>
            </a:r>
            <a:r>
              <a:rPr lang="en-US" sz="2000" b="1" dirty="0">
                <a:latin typeface="Alexandria"/>
              </a:rPr>
              <a:t>:</a:t>
            </a:r>
            <a:r>
              <a:rPr lang="en-US" sz="2000" dirty="0">
                <a:latin typeface="Alexandria"/>
              </a:rPr>
              <a:t> Many companies contract with external outplacement firms for specialized expertise and resources.</a:t>
            </a:r>
          </a:p>
          <a:p>
            <a:pPr marL="342900" lvl="0" indent="-342900">
              <a:buFont typeface="Arial" panose="020B0604020202020204" pitchFamily="34" charset="0"/>
              <a:buChar char="•"/>
            </a:pPr>
            <a:r>
              <a:rPr lang="en-US" sz="2000" b="1" dirty="0">
                <a:solidFill>
                  <a:srgbClr val="C00000"/>
                </a:solidFill>
                <a:latin typeface="Alexandria"/>
              </a:rPr>
              <a:t>Employee perception:</a:t>
            </a:r>
            <a:r>
              <a:rPr lang="en-US" sz="2000" dirty="0">
                <a:solidFill>
                  <a:srgbClr val="C00000"/>
                </a:solidFill>
                <a:latin typeface="Alexandria"/>
              </a:rPr>
              <a:t> </a:t>
            </a:r>
            <a:r>
              <a:rPr lang="en-US" sz="2000" dirty="0">
                <a:latin typeface="Alexandria"/>
              </a:rPr>
              <a:t>Effective outplacement programs can help mitigate the negative impact of layoffs on remaining employees by demonstrating the company's commitment to its people.</a:t>
            </a:r>
          </a:p>
          <a:p>
            <a:pPr marL="342900" indent="-342900">
              <a:buFont typeface="Arial" panose="020B0604020202020204" pitchFamily="34" charset="0"/>
              <a:buChar char="•"/>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t>Strategies to mitigate Reductions </a:t>
            </a:r>
            <a:r>
              <a:rPr lang="en-US" dirty="0"/>
              <a:t>in Force (Layoffs)</a:t>
            </a:r>
          </a:p>
        </p:txBody>
      </p:sp>
    </p:spTree>
    <p:extLst>
      <p:ext uri="{BB962C8B-B14F-4D97-AF65-F5344CB8AC3E}">
        <p14:creationId xmlns:p14="http://schemas.microsoft.com/office/powerpoint/2010/main" val="615515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477875"/>
          </a:xfrm>
          <a:prstGeom prst="rect">
            <a:avLst/>
          </a:prstGeom>
          <a:noFill/>
        </p:spPr>
        <p:txBody>
          <a:bodyPr wrap="square" rtlCol="0">
            <a:spAutoFit/>
          </a:bodyPr>
          <a:lstStyle/>
          <a:p>
            <a:r>
              <a:rPr lang="en-US" sz="2000" b="1" dirty="0">
                <a:solidFill>
                  <a:schemeClr val="accent5">
                    <a:lumMod val="75000"/>
                  </a:schemeClr>
                </a:solidFill>
                <a:latin typeface="Alexandria"/>
              </a:rPr>
              <a:t>Workforce Planning</a:t>
            </a:r>
          </a:p>
          <a:p>
            <a:pPr marL="342900" lvl="0" indent="-342900">
              <a:buFont typeface="Arial" panose="020B0604020202020204" pitchFamily="34" charset="0"/>
              <a:buChar char="•"/>
            </a:pPr>
            <a:r>
              <a:rPr lang="en-US" sz="2000" b="1" dirty="0">
                <a:solidFill>
                  <a:srgbClr val="C00000"/>
                </a:solidFill>
                <a:latin typeface="Alexandria"/>
              </a:rPr>
              <a:t>Proactive measures:</a:t>
            </a:r>
            <a:r>
              <a:rPr lang="en-US" sz="2000" dirty="0">
                <a:solidFill>
                  <a:srgbClr val="C00000"/>
                </a:solidFill>
                <a:latin typeface="Alexandria"/>
              </a:rPr>
              <a:t> </a:t>
            </a:r>
            <a:r>
              <a:rPr lang="en-US" sz="2000" dirty="0">
                <a:latin typeface="Alexandria"/>
              </a:rPr>
              <a:t>Effective workforce planning involves continuous monitoring of business trends, industry changes, and technological advancements to anticipate future labor needs.</a:t>
            </a:r>
          </a:p>
          <a:p>
            <a:pPr marL="342900" lvl="0" indent="-342900">
              <a:buFont typeface="Arial" panose="020B0604020202020204" pitchFamily="34" charset="0"/>
              <a:buChar char="•"/>
            </a:pPr>
            <a:r>
              <a:rPr lang="en-US" sz="2000" b="1" dirty="0">
                <a:solidFill>
                  <a:srgbClr val="C00000"/>
                </a:solidFill>
                <a:latin typeface="Alexandria"/>
              </a:rPr>
              <a:t>Skill gap analysis:</a:t>
            </a:r>
            <a:r>
              <a:rPr lang="en-US" sz="2000" dirty="0">
                <a:solidFill>
                  <a:srgbClr val="C00000"/>
                </a:solidFill>
                <a:latin typeface="Alexandria"/>
              </a:rPr>
              <a:t> </a:t>
            </a:r>
            <a:r>
              <a:rPr lang="en-US" sz="2000" dirty="0">
                <a:latin typeface="Alexandria"/>
              </a:rPr>
              <a:t>Identifying skill deficiencies within the workforce can help organizations prioritize training and development initiatives.</a:t>
            </a:r>
          </a:p>
          <a:p>
            <a:pPr marL="342900" lvl="0" indent="-342900">
              <a:buFont typeface="Arial" panose="020B0604020202020204" pitchFamily="34" charset="0"/>
              <a:buChar char="•"/>
            </a:pPr>
            <a:r>
              <a:rPr lang="en-US" sz="2000" b="1" dirty="0">
                <a:solidFill>
                  <a:srgbClr val="C00000"/>
                </a:solidFill>
                <a:latin typeface="Alexandria"/>
              </a:rPr>
              <a:t>Succession planning:</a:t>
            </a:r>
            <a:r>
              <a:rPr lang="en-US" sz="2000" dirty="0">
                <a:solidFill>
                  <a:srgbClr val="C00000"/>
                </a:solidFill>
                <a:latin typeface="Alexandria"/>
              </a:rPr>
              <a:t> </a:t>
            </a:r>
            <a:r>
              <a:rPr lang="en-US" sz="2000" dirty="0">
                <a:latin typeface="Alexandria"/>
              </a:rPr>
              <a:t>Developing internal talent pipelines can reduce reliance on external hiring and mitigate the risk of key employee departures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Legal considerations</a:t>
            </a:r>
            <a:r>
              <a:rPr lang="en-US" sz="2000" dirty="0">
                <a:solidFill>
                  <a:srgbClr val="C00000"/>
                </a:solidFill>
                <a:latin typeface="Alexandria"/>
              </a:rPr>
              <a:t> </a:t>
            </a:r>
            <a:r>
              <a:rPr lang="en-US" sz="2000" dirty="0">
                <a:latin typeface="Alexandria"/>
              </a:rPr>
              <a:t>are also crucial. </a:t>
            </a:r>
            <a:r>
              <a:rPr lang="en-US" sz="2000" dirty="0" smtClean="0">
                <a:latin typeface="Alexandria"/>
              </a:rPr>
              <a:t>Several regulations mandates </a:t>
            </a:r>
            <a:r>
              <a:rPr lang="en-US" sz="2000" dirty="0">
                <a:latin typeface="Alexandria"/>
              </a:rPr>
              <a:t>that </a:t>
            </a:r>
            <a:r>
              <a:rPr lang="en-US" sz="2000" dirty="0" smtClean="0">
                <a:latin typeface="Alexandria"/>
              </a:rPr>
              <a:t>employers </a:t>
            </a:r>
            <a:r>
              <a:rPr lang="en-US" sz="2000" dirty="0">
                <a:latin typeface="Alexandria"/>
              </a:rPr>
              <a:t>provide advance notice of </a:t>
            </a:r>
            <a:r>
              <a:rPr lang="en-US" sz="2000" dirty="0" smtClean="0">
                <a:latin typeface="Alexandria"/>
              </a:rPr>
              <a:t>layoffs</a:t>
            </a:r>
            <a:r>
              <a:rPr lang="en-US" sz="2000" dirty="0">
                <a:latin typeface="Alexandria"/>
              </a:rPr>
              <a:t>, helping employees prepare for the transition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t>Strategies to mitigate Reductions </a:t>
            </a:r>
            <a:r>
              <a:rPr lang="en-US" dirty="0"/>
              <a:t>in Force (Layoffs)</a:t>
            </a:r>
          </a:p>
        </p:txBody>
      </p:sp>
    </p:spTree>
    <p:extLst>
      <p:ext uri="{BB962C8B-B14F-4D97-AF65-F5344CB8AC3E}">
        <p14:creationId xmlns:p14="http://schemas.microsoft.com/office/powerpoint/2010/main" val="2412540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TextBox 78">
            <a:extLst>
              <a:ext uri="{FF2B5EF4-FFF2-40B4-BE49-F238E27FC236}">
                <a16:creationId xmlns="" xmlns:a16="http://schemas.microsoft.com/office/drawing/2014/main" id="{7DB3554E-EB1F-4BEA-A4E2-2AA9758249CA}"/>
              </a:ext>
            </a:extLst>
          </p:cNvPr>
          <p:cNvSpPr txBox="1"/>
          <p:nvPr/>
        </p:nvSpPr>
        <p:spPr>
          <a:xfrm>
            <a:off x="794870" y="1062604"/>
            <a:ext cx="9027815" cy="461665"/>
          </a:xfrm>
          <a:prstGeom prst="rect">
            <a:avLst/>
          </a:prstGeom>
          <a:noFill/>
        </p:spPr>
        <p:txBody>
          <a:bodyPr wrap="square" rtlCol="0">
            <a:spAutoFit/>
          </a:bodyPr>
          <a:lstStyle/>
          <a:p>
            <a:pPr algn="ctr"/>
            <a:r>
              <a:rPr lang="en-US" sz="2400" b="1" dirty="0"/>
              <a:t>Charles Schwab's Strategic Downsizing</a:t>
            </a:r>
            <a:endParaRPr lang="en-US" sz="2400" dirty="0"/>
          </a:p>
        </p:txBody>
      </p:sp>
      <p:sp>
        <p:nvSpPr>
          <p:cNvPr id="16" name="Rectangle: Rounded Corners 24"/>
          <p:cNvSpPr/>
          <p:nvPr/>
        </p:nvSpPr>
        <p:spPr>
          <a:xfrm>
            <a:off x="617280" y="1685495"/>
            <a:ext cx="10812720" cy="4370412"/>
          </a:xfrm>
          <a:prstGeom prst="roundRect">
            <a:avLst>
              <a:gd name="adj" fmla="val 6140"/>
            </a:avLst>
          </a:prstGeom>
          <a:solidFill>
            <a:schemeClr val="bg1"/>
          </a:solidFill>
          <a:ln w="38100">
            <a:solidFill>
              <a:schemeClr val="accent5"/>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794870" y="2127075"/>
            <a:ext cx="8268447" cy="2862322"/>
          </a:xfrm>
          <a:prstGeom prst="rect">
            <a:avLst/>
          </a:prstGeom>
          <a:noFill/>
        </p:spPr>
        <p:txBody>
          <a:bodyPr wrap="square" rtlCol="0">
            <a:spAutoFit/>
          </a:bodyPr>
          <a:lstStyle/>
          <a:p>
            <a:r>
              <a:rPr lang="en-US" dirty="0">
                <a:latin typeface="Alexandria"/>
              </a:rPr>
              <a:t>Charles Schwab, a prominent discount brokerage, faced significant challenges during the early 2000s economic downturn. To address this, the company implemented a </a:t>
            </a:r>
            <a:r>
              <a:rPr lang="en-US" b="1" dirty="0">
                <a:solidFill>
                  <a:srgbClr val="C00000"/>
                </a:solidFill>
                <a:latin typeface="Alexandria"/>
              </a:rPr>
              <a:t>strategic downsizing plan </a:t>
            </a:r>
            <a:r>
              <a:rPr lang="en-US" dirty="0">
                <a:latin typeface="Alexandria"/>
              </a:rPr>
              <a:t>that included </a:t>
            </a:r>
            <a:r>
              <a:rPr lang="en-US" b="1" dirty="0">
                <a:solidFill>
                  <a:srgbClr val="C00000"/>
                </a:solidFill>
                <a:latin typeface="Alexandria"/>
              </a:rPr>
              <a:t>laying off 3,400 employees.</a:t>
            </a:r>
          </a:p>
          <a:p>
            <a:r>
              <a:rPr lang="en-US" dirty="0">
                <a:latin typeface="Alexandria"/>
              </a:rPr>
              <a:t>However, Schwab's approach to this process was distinctive. Rather than simply cutting costs, the company prioritized the well-being of both departing and remaining employees</a:t>
            </a:r>
            <a:r>
              <a:rPr lang="en-US" dirty="0" smtClean="0">
                <a:latin typeface="Alexandria"/>
              </a:rPr>
              <a:t>. </a:t>
            </a:r>
            <a:r>
              <a:rPr lang="en-US" b="1" dirty="0" smtClean="0">
                <a:solidFill>
                  <a:srgbClr val="C00000"/>
                </a:solidFill>
                <a:latin typeface="Alexandria"/>
              </a:rPr>
              <a:t>Laid-off employees received generous severance packages including extended benefits, outplacement services, and retraining stipends. </a:t>
            </a:r>
            <a:r>
              <a:rPr lang="en-US" dirty="0">
                <a:latin typeface="Alexandria"/>
              </a:rPr>
              <a:t>Additionally,</a:t>
            </a:r>
            <a:r>
              <a:rPr lang="en-US" dirty="0" smtClean="0">
                <a:latin typeface="Alexandria"/>
              </a:rPr>
              <a:t> </a:t>
            </a:r>
            <a:r>
              <a:rPr lang="en-US" b="1" dirty="0">
                <a:solidFill>
                  <a:srgbClr val="C00000"/>
                </a:solidFill>
                <a:latin typeface="Alexandria"/>
              </a:rPr>
              <a:t>a rehire bonus </a:t>
            </a:r>
            <a:r>
              <a:rPr lang="en-US" dirty="0">
                <a:latin typeface="Alexandria"/>
              </a:rPr>
              <a:t>was offered to encourage former employees to return when business conditions improved.</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74" name="Picture 2" descr="Charles Schwab cuts jobs in Phoenix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40907" y="3870701"/>
            <a:ext cx="2152650" cy="2124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27340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TextBox 78">
            <a:extLst>
              <a:ext uri="{FF2B5EF4-FFF2-40B4-BE49-F238E27FC236}">
                <a16:creationId xmlns="" xmlns:a16="http://schemas.microsoft.com/office/drawing/2014/main" id="{7DB3554E-EB1F-4BEA-A4E2-2AA9758249CA}"/>
              </a:ext>
            </a:extLst>
          </p:cNvPr>
          <p:cNvSpPr txBox="1"/>
          <p:nvPr/>
        </p:nvSpPr>
        <p:spPr>
          <a:xfrm>
            <a:off x="794870" y="1062604"/>
            <a:ext cx="9027815" cy="461665"/>
          </a:xfrm>
          <a:prstGeom prst="rect">
            <a:avLst/>
          </a:prstGeom>
          <a:noFill/>
        </p:spPr>
        <p:txBody>
          <a:bodyPr wrap="square" rtlCol="0">
            <a:spAutoFit/>
          </a:bodyPr>
          <a:lstStyle/>
          <a:p>
            <a:pPr algn="ctr"/>
            <a:r>
              <a:rPr lang="en-US" sz="2400" b="1" dirty="0"/>
              <a:t>Charles Schwab's Strategic Downsizing</a:t>
            </a:r>
            <a:endParaRPr lang="en-US" sz="2400" dirty="0"/>
          </a:p>
        </p:txBody>
      </p:sp>
      <p:sp>
        <p:nvSpPr>
          <p:cNvPr id="16" name="Rectangle: Rounded Corners 24"/>
          <p:cNvSpPr/>
          <p:nvPr/>
        </p:nvSpPr>
        <p:spPr>
          <a:xfrm>
            <a:off x="617280" y="1685495"/>
            <a:ext cx="10812720" cy="4370412"/>
          </a:xfrm>
          <a:prstGeom prst="roundRect">
            <a:avLst>
              <a:gd name="adj" fmla="val 6140"/>
            </a:avLst>
          </a:prstGeom>
          <a:solidFill>
            <a:schemeClr val="bg1"/>
          </a:solidFill>
          <a:ln w="38100">
            <a:solidFill>
              <a:schemeClr val="accent5"/>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794870" y="2127075"/>
            <a:ext cx="8268447" cy="2585323"/>
          </a:xfrm>
          <a:prstGeom prst="rect">
            <a:avLst/>
          </a:prstGeom>
          <a:noFill/>
        </p:spPr>
        <p:txBody>
          <a:bodyPr wrap="square" rtlCol="0">
            <a:spAutoFit/>
          </a:bodyPr>
          <a:lstStyle/>
          <a:p>
            <a:r>
              <a:rPr lang="en-US" dirty="0">
                <a:latin typeface="Alexandria"/>
              </a:rPr>
              <a:t>For employees who remained, Schwab maintained </a:t>
            </a:r>
            <a:r>
              <a:rPr lang="en-US" b="1" dirty="0">
                <a:solidFill>
                  <a:srgbClr val="C00000"/>
                </a:solidFill>
                <a:latin typeface="Alexandria"/>
              </a:rPr>
              <a:t>open and honest communication </a:t>
            </a:r>
            <a:r>
              <a:rPr lang="en-US" dirty="0">
                <a:latin typeface="Alexandria"/>
              </a:rPr>
              <a:t>about the situation. To demonstrate solidarity, executive-level employees took significant pay cuts while lower-level employees experienced smaller reductions</a:t>
            </a:r>
            <a:r>
              <a:rPr lang="en-US" dirty="0" smtClean="0">
                <a:latin typeface="Alexandria"/>
              </a:rPr>
              <a:t>.</a:t>
            </a:r>
          </a:p>
          <a:p>
            <a:endParaRPr lang="en-US" dirty="0">
              <a:latin typeface="Alexandria"/>
            </a:endParaRPr>
          </a:p>
          <a:p>
            <a:r>
              <a:rPr lang="en-US" dirty="0">
                <a:latin typeface="Alexandria"/>
              </a:rPr>
              <a:t>This approach not only helped mitigate the negative impact of the layoffs but also strengthened the company's reputation as a responsible employer, contributing to its enduring status as a sought-after place to work.</a:t>
            </a:r>
          </a:p>
          <a:p>
            <a:r>
              <a:rPr lang="en-US" dirty="0" smtClean="0">
                <a:latin typeface="Alexandria"/>
              </a:rPr>
              <a:t>.</a:t>
            </a:r>
            <a:endParaRPr lang="en-US" dirty="0">
              <a:latin typeface="Alexandria"/>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74" name="Picture 2" descr="Charles Schwab cuts jobs in Phoenix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40907" y="3870701"/>
            <a:ext cx="2152650" cy="2124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487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2554545"/>
          </a:xfrm>
          <a:prstGeom prst="rect">
            <a:avLst/>
          </a:prstGeom>
          <a:noFill/>
        </p:spPr>
        <p:txBody>
          <a:bodyPr wrap="square" rtlCol="0">
            <a:spAutoFit/>
          </a:bodyPr>
          <a:lstStyle/>
          <a:p>
            <a:r>
              <a:rPr lang="en-US" sz="2000" dirty="0">
                <a:latin typeface="Alexandria"/>
              </a:rPr>
              <a:t>Organizations can </a:t>
            </a:r>
            <a:r>
              <a:rPr lang="en-US" sz="2000" dirty="0" smtClean="0">
                <a:latin typeface="Alexandria"/>
              </a:rPr>
              <a:t>implement the </a:t>
            </a:r>
            <a:r>
              <a:rPr lang="en-US" sz="2000" dirty="0">
                <a:latin typeface="Alexandria"/>
              </a:rPr>
              <a:t>strategies to avoid overstaffing</a:t>
            </a:r>
            <a:r>
              <a:rPr lang="en-US" sz="2000" dirty="0" smtClean="0">
                <a:latin typeface="Alexandria"/>
              </a:rPr>
              <a:t>:</a:t>
            </a:r>
          </a:p>
          <a:p>
            <a:endParaRPr lang="en-US" sz="2000" dirty="0">
              <a:latin typeface="Alexandria"/>
            </a:endParaRPr>
          </a:p>
          <a:p>
            <a:pPr lvl="0"/>
            <a:r>
              <a:rPr lang="en-US" sz="2000" b="1" dirty="0" smtClean="0">
                <a:solidFill>
                  <a:srgbClr val="C00000"/>
                </a:solidFill>
                <a:latin typeface="Alexandria"/>
              </a:rPr>
              <a:t>1- Performance-Based </a:t>
            </a:r>
            <a:r>
              <a:rPr lang="en-US" sz="2000" b="1" dirty="0">
                <a:solidFill>
                  <a:srgbClr val="C00000"/>
                </a:solidFill>
                <a:latin typeface="Alexandria"/>
              </a:rPr>
              <a:t>Pay:</a:t>
            </a:r>
            <a:endParaRPr lang="en-US" sz="2000" dirty="0">
              <a:solidFill>
                <a:srgbClr val="C00000"/>
              </a:solidFill>
              <a:latin typeface="Alexandria"/>
            </a:endParaRPr>
          </a:p>
          <a:p>
            <a:pPr marL="800100" lvl="1" indent="-342900">
              <a:buFont typeface="Arial" panose="020B0604020202020204" pitchFamily="34" charset="0"/>
              <a:buChar char="•"/>
            </a:pPr>
            <a:r>
              <a:rPr lang="en-US" sz="2000" dirty="0">
                <a:latin typeface="Alexandria"/>
              </a:rPr>
              <a:t>This involves linking employee compensation directly to the performance of the division or organization.</a:t>
            </a:r>
          </a:p>
          <a:p>
            <a:pPr marL="800100" lvl="1" indent="-342900">
              <a:buFont typeface="Arial" panose="020B0604020202020204" pitchFamily="34" charset="0"/>
              <a:buChar char="•"/>
            </a:pPr>
            <a:r>
              <a:rPr lang="en-US" sz="2000" dirty="0">
                <a:latin typeface="Alexandria"/>
              </a:rPr>
              <a:t>The idea is that when an organization is performing well, employees earn more, but when performance declines, so do </a:t>
            </a:r>
            <a:r>
              <a:rPr lang="en-US" sz="2000" dirty="0" smtClean="0">
                <a:latin typeface="Alexandria"/>
              </a:rPr>
              <a:t>compensation.</a:t>
            </a:r>
            <a:endParaRPr lang="en-US" sz="2000" dirty="0">
              <a:latin typeface="Alexandria"/>
            </a:endParaRPr>
          </a:p>
          <a:p>
            <a:pPr marL="800100" lvl="1" indent="-342900">
              <a:buFont typeface="Arial" panose="020B0604020202020204" pitchFamily="34" charset="0"/>
              <a:buChar char="•"/>
            </a:pPr>
            <a:r>
              <a:rPr lang="en-US" sz="2000" dirty="0">
                <a:latin typeface="Alexandria"/>
              </a:rPr>
              <a:t>This can discourage </a:t>
            </a:r>
            <a:r>
              <a:rPr lang="en-US" sz="2000" dirty="0" err="1">
                <a:latin typeface="Alexandria"/>
              </a:rPr>
              <a:t>overhiring</a:t>
            </a:r>
            <a:r>
              <a:rPr lang="en-US" sz="2000" dirty="0">
                <a:latin typeface="Alexandria"/>
              </a:rPr>
              <a:t> as it directly impacts the bottom line</a:t>
            </a:r>
            <a:r>
              <a:rPr lang="en-US" sz="2000" dirty="0" smtClean="0">
                <a:latin typeface="Alexandria"/>
              </a:rPr>
              <a:t>.</a:t>
            </a: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Managing </a:t>
            </a:r>
            <a:r>
              <a:rPr lang="en-US" sz="2400" dirty="0" smtClean="0"/>
              <a:t>Overstaffing</a:t>
            </a:r>
            <a:endParaRPr lang="en-US" sz="2400" dirty="0"/>
          </a:p>
        </p:txBody>
      </p:sp>
    </p:spTree>
    <p:extLst>
      <p:ext uri="{BB962C8B-B14F-4D97-AF65-F5344CB8AC3E}">
        <p14:creationId xmlns:p14="http://schemas.microsoft.com/office/powerpoint/2010/main" val="24490614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2246769"/>
          </a:xfrm>
          <a:prstGeom prst="rect">
            <a:avLst/>
          </a:prstGeom>
          <a:noFill/>
        </p:spPr>
        <p:txBody>
          <a:bodyPr wrap="square" rtlCol="0">
            <a:spAutoFit/>
          </a:bodyPr>
          <a:lstStyle/>
          <a:p>
            <a:pPr lvl="0"/>
            <a:endParaRPr lang="en-US" sz="2000" b="1" dirty="0" smtClean="0">
              <a:solidFill>
                <a:srgbClr val="C00000"/>
              </a:solidFill>
              <a:latin typeface="Alexandria"/>
            </a:endParaRPr>
          </a:p>
          <a:p>
            <a:pPr lvl="0"/>
            <a:r>
              <a:rPr lang="en-US" sz="2000" b="1" dirty="0" smtClean="0">
                <a:solidFill>
                  <a:srgbClr val="C00000"/>
                </a:solidFill>
                <a:latin typeface="Alexandria"/>
              </a:rPr>
              <a:t>2- Flexible </a:t>
            </a:r>
            <a:r>
              <a:rPr lang="en-US" sz="2000" b="1" dirty="0">
                <a:solidFill>
                  <a:srgbClr val="C00000"/>
                </a:solidFill>
                <a:latin typeface="Alexandria"/>
              </a:rPr>
              <a:t>Workforce:</a:t>
            </a:r>
            <a:endParaRPr lang="en-US" sz="2000" dirty="0">
              <a:solidFill>
                <a:srgbClr val="C00000"/>
              </a:solidFill>
              <a:latin typeface="Alexandria"/>
            </a:endParaRPr>
          </a:p>
          <a:p>
            <a:pPr marL="800100" lvl="1" indent="-342900">
              <a:buFont typeface="Arial" panose="020B0604020202020204" pitchFamily="34" charset="0"/>
              <a:buChar char="•"/>
            </a:pPr>
            <a:r>
              <a:rPr lang="en-US" sz="2000" dirty="0">
                <a:latin typeface="Alexandria"/>
              </a:rPr>
              <a:t>This strategy involves maintaining a core group of full-time employees and supplementing the workforce with temporary workers or overtime as needed</a:t>
            </a:r>
            <a:r>
              <a:rPr lang="en-US" sz="2000" dirty="0" smtClean="0">
                <a:latin typeface="Alexandria"/>
              </a:rPr>
              <a:t>.</a:t>
            </a:r>
          </a:p>
          <a:p>
            <a:pPr marL="800100" lvl="1" indent="-342900">
              <a:buFont typeface="Arial" panose="020B0604020202020204" pitchFamily="34" charset="0"/>
              <a:buChar char="•"/>
            </a:pPr>
            <a:endParaRPr lang="en-US" sz="2000" dirty="0">
              <a:latin typeface="Alexandria"/>
            </a:endParaRPr>
          </a:p>
          <a:p>
            <a:pPr marL="800100" lvl="1" indent="-342900">
              <a:buFont typeface="Arial" panose="020B0604020202020204" pitchFamily="34" charset="0"/>
              <a:buChar char="•"/>
            </a:pPr>
            <a:r>
              <a:rPr lang="en-US" sz="2000" dirty="0">
                <a:latin typeface="Alexandria"/>
              </a:rPr>
              <a:t>It allows organizations to adjust staffing levels to match fluctuating workloads without resorting to layoffs during downturns.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Managing </a:t>
            </a:r>
            <a:r>
              <a:rPr lang="en-US" sz="2400" dirty="0" smtClean="0"/>
              <a:t>Overstaffing</a:t>
            </a:r>
            <a:endParaRPr lang="en-US" sz="2400" dirty="0"/>
          </a:p>
        </p:txBody>
      </p:sp>
    </p:spTree>
    <p:extLst>
      <p:ext uri="{BB962C8B-B14F-4D97-AF65-F5344CB8AC3E}">
        <p14:creationId xmlns:p14="http://schemas.microsoft.com/office/powerpoint/2010/main" val="19503975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970318"/>
          </a:xfrm>
          <a:prstGeom prst="rect">
            <a:avLst/>
          </a:prstGeom>
          <a:noFill/>
        </p:spPr>
        <p:txBody>
          <a:bodyPr wrap="square" rtlCol="0">
            <a:spAutoFit/>
          </a:bodyPr>
          <a:lstStyle/>
          <a:p>
            <a:pPr lvl="0"/>
            <a:r>
              <a:rPr lang="en-US" b="1" dirty="0" smtClean="0">
                <a:solidFill>
                  <a:srgbClr val="C00000"/>
                </a:solidFill>
                <a:latin typeface="Alexandria"/>
              </a:rPr>
              <a:t>Survivor </a:t>
            </a:r>
            <a:r>
              <a:rPr lang="en-US" b="1" dirty="0">
                <a:solidFill>
                  <a:srgbClr val="C00000"/>
                </a:solidFill>
                <a:latin typeface="Alexandria"/>
              </a:rPr>
              <a:t>Syndrome:</a:t>
            </a:r>
            <a:endParaRPr lang="en-US" dirty="0">
              <a:solidFill>
                <a:srgbClr val="C00000"/>
              </a:solidFill>
              <a:latin typeface="Alexandria"/>
            </a:endParaRPr>
          </a:p>
          <a:p>
            <a:pPr lvl="1"/>
            <a:r>
              <a:rPr lang="en-US" dirty="0">
                <a:latin typeface="Alexandria"/>
              </a:rPr>
              <a:t>This refers to the negative psychological and emotional effects experienced by employees who retain their jobs after a layoff.</a:t>
            </a:r>
          </a:p>
          <a:p>
            <a:pPr lvl="1"/>
            <a:r>
              <a:rPr lang="en-US" dirty="0">
                <a:latin typeface="Alexandria"/>
              </a:rPr>
              <a:t>Symptoms include decreased morale, increased workload, job insecurity, and feelings of guilt or survivor's remorse</a:t>
            </a:r>
            <a:r>
              <a:rPr lang="en-US" dirty="0" smtClean="0">
                <a:latin typeface="Alexandria"/>
              </a:rPr>
              <a:t>.</a:t>
            </a:r>
          </a:p>
          <a:p>
            <a:pPr lvl="0"/>
            <a:r>
              <a:rPr lang="en-US" b="1" dirty="0" smtClean="0">
                <a:solidFill>
                  <a:srgbClr val="C00000"/>
                </a:solidFill>
                <a:latin typeface="Alexandria"/>
              </a:rPr>
              <a:t>Open </a:t>
            </a:r>
            <a:r>
              <a:rPr lang="en-US" b="1" dirty="0">
                <a:solidFill>
                  <a:srgbClr val="C00000"/>
                </a:solidFill>
                <a:latin typeface="Alexandria"/>
              </a:rPr>
              <a:t>Communication:</a:t>
            </a:r>
            <a:endParaRPr lang="en-US" dirty="0">
              <a:solidFill>
                <a:srgbClr val="C00000"/>
              </a:solidFill>
              <a:latin typeface="Alexandria"/>
            </a:endParaRPr>
          </a:p>
          <a:p>
            <a:pPr lvl="1"/>
            <a:r>
              <a:rPr lang="en-US" dirty="0">
                <a:latin typeface="Alexandria"/>
              </a:rPr>
              <a:t>Transparent communication about the reasons for layoffs, the company's future plans, and the impact on remaining employees is crucial.</a:t>
            </a:r>
          </a:p>
          <a:p>
            <a:pPr lvl="1"/>
            <a:r>
              <a:rPr lang="en-US" dirty="0">
                <a:latin typeface="Alexandria"/>
              </a:rPr>
              <a:t>This can help to alleviate anxiety and build trust</a:t>
            </a:r>
            <a:r>
              <a:rPr lang="en-US" dirty="0" smtClean="0">
                <a:latin typeface="Alexandria"/>
              </a:rPr>
              <a:t>.</a:t>
            </a:r>
          </a:p>
          <a:p>
            <a:pPr lvl="0"/>
            <a:r>
              <a:rPr lang="en-US" b="1" dirty="0">
                <a:solidFill>
                  <a:srgbClr val="C00000"/>
                </a:solidFill>
                <a:latin typeface="Alexandria"/>
              </a:rPr>
              <a:t>Focus on Retention:</a:t>
            </a:r>
            <a:endParaRPr lang="en-US" dirty="0">
              <a:solidFill>
                <a:srgbClr val="C00000"/>
              </a:solidFill>
              <a:latin typeface="Alexandria"/>
            </a:endParaRPr>
          </a:p>
          <a:p>
            <a:pPr lvl="1"/>
            <a:r>
              <a:rPr lang="en-US" dirty="0">
                <a:latin typeface="Alexandria"/>
              </a:rPr>
              <a:t>Organizations should invest in strategies to retain and motivate surviving employees.</a:t>
            </a:r>
          </a:p>
          <a:p>
            <a:pPr lvl="1"/>
            <a:r>
              <a:rPr lang="en-US" dirty="0">
                <a:latin typeface="Alexandria"/>
              </a:rPr>
              <a:t>This might include offering additional training, development opportunities, or increased responsibilities to create a sense of growth and value.</a:t>
            </a:r>
          </a:p>
          <a:p>
            <a:pPr lvl="1"/>
            <a:endParaRPr lang="en-US"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Managing Layoff Survivors</a:t>
            </a:r>
          </a:p>
        </p:txBody>
      </p:sp>
    </p:spTree>
    <p:extLst>
      <p:ext uri="{BB962C8B-B14F-4D97-AF65-F5344CB8AC3E}">
        <p14:creationId xmlns:p14="http://schemas.microsoft.com/office/powerpoint/2010/main" val="1163368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970318"/>
          </a:xfrm>
          <a:prstGeom prst="rect">
            <a:avLst/>
          </a:prstGeom>
          <a:noFill/>
        </p:spPr>
        <p:txBody>
          <a:bodyPr wrap="square" rtlCol="0">
            <a:spAutoFit/>
          </a:bodyPr>
          <a:lstStyle/>
          <a:p>
            <a:r>
              <a:rPr lang="en-US" dirty="0" smtClean="0">
                <a:latin typeface="Alexandria"/>
              </a:rPr>
              <a:t>While </a:t>
            </a:r>
            <a:r>
              <a:rPr lang="en-US" dirty="0">
                <a:latin typeface="Alexandria"/>
              </a:rPr>
              <a:t>layoffs are often seen as a quick fix for financial problems, they are rarely the most effective or sustainable solution. Research indicates that layoffs often lead to decreased productivity, increased turnover, and damaged company reputation.</a:t>
            </a:r>
          </a:p>
          <a:p>
            <a:pPr lvl="0"/>
            <a:endParaRPr lang="en-US" b="1" dirty="0" smtClean="0">
              <a:latin typeface="Alexandria"/>
            </a:endParaRPr>
          </a:p>
          <a:p>
            <a:pPr lvl="0"/>
            <a:r>
              <a:rPr lang="en-US" b="1" dirty="0" smtClean="0">
                <a:solidFill>
                  <a:srgbClr val="C00000"/>
                </a:solidFill>
                <a:latin typeface="Alexandria"/>
              </a:rPr>
              <a:t>Short-term </a:t>
            </a:r>
            <a:r>
              <a:rPr lang="en-US" b="1" dirty="0">
                <a:solidFill>
                  <a:srgbClr val="C00000"/>
                </a:solidFill>
                <a:latin typeface="Alexandria"/>
              </a:rPr>
              <a:t>gains</a:t>
            </a:r>
            <a:r>
              <a:rPr lang="en-US" b="1" dirty="0">
                <a:latin typeface="Alexandria"/>
              </a:rPr>
              <a:t>:</a:t>
            </a:r>
            <a:r>
              <a:rPr lang="en-US" dirty="0">
                <a:latin typeface="Alexandria"/>
              </a:rPr>
              <a:t> Layoffs can provide temporary financial relief and boost investor confidence.</a:t>
            </a:r>
          </a:p>
          <a:p>
            <a:pPr lvl="0"/>
            <a:r>
              <a:rPr lang="en-US" b="1" dirty="0">
                <a:solidFill>
                  <a:srgbClr val="C00000"/>
                </a:solidFill>
                <a:latin typeface="Alexandria"/>
              </a:rPr>
              <a:t>Long-term consequences</a:t>
            </a:r>
            <a:r>
              <a:rPr lang="en-US" b="1" dirty="0">
                <a:latin typeface="Alexandria"/>
              </a:rPr>
              <a:t>:</a:t>
            </a:r>
            <a:r>
              <a:rPr lang="en-US" dirty="0">
                <a:latin typeface="Alexandria"/>
              </a:rPr>
              <a:t> However, these benefits are often short-lived. Studies have shown that layoffs can negatively impact a company's bottom line over the long term</a:t>
            </a:r>
            <a:r>
              <a:rPr lang="en-US" dirty="0" smtClean="0">
                <a:latin typeface="Alexandria"/>
              </a:rPr>
              <a:t>.</a:t>
            </a:r>
          </a:p>
          <a:p>
            <a:pPr lvl="0"/>
            <a:endParaRPr lang="en-US" dirty="0" smtClean="0">
              <a:latin typeface="Alexandria"/>
            </a:endParaRPr>
          </a:p>
          <a:p>
            <a:r>
              <a:rPr lang="en-US" b="1" dirty="0">
                <a:solidFill>
                  <a:srgbClr val="0070C0"/>
                </a:solidFill>
                <a:latin typeface="Alexandria"/>
              </a:rPr>
              <a:t>Strategic vs. Desperate Layoffs</a:t>
            </a:r>
            <a:endParaRPr lang="en-US" dirty="0">
              <a:solidFill>
                <a:srgbClr val="0070C0"/>
              </a:solidFill>
              <a:latin typeface="Alexandria"/>
            </a:endParaRPr>
          </a:p>
          <a:p>
            <a:pPr marL="285750" lvl="0" indent="-285750">
              <a:buFont typeface="Arial" panose="020B0604020202020204" pitchFamily="34" charset="0"/>
              <a:buChar char="•"/>
            </a:pPr>
            <a:r>
              <a:rPr lang="en-US" b="1" dirty="0">
                <a:solidFill>
                  <a:srgbClr val="C00000"/>
                </a:solidFill>
                <a:latin typeface="Alexandria"/>
              </a:rPr>
              <a:t>Strategic layoffs:</a:t>
            </a:r>
            <a:r>
              <a:rPr lang="en-US" dirty="0">
                <a:solidFill>
                  <a:srgbClr val="C00000"/>
                </a:solidFill>
                <a:latin typeface="Alexandria"/>
              </a:rPr>
              <a:t> </a:t>
            </a:r>
            <a:r>
              <a:rPr lang="en-US" dirty="0">
                <a:latin typeface="Alexandria"/>
              </a:rPr>
              <a:t>When layoffs are part of a broader restructuring plan, they can be more effective.</a:t>
            </a:r>
          </a:p>
          <a:p>
            <a:pPr marL="285750" lvl="0" indent="-285750">
              <a:buFont typeface="Arial" panose="020B0604020202020204" pitchFamily="34" charset="0"/>
              <a:buChar char="•"/>
            </a:pPr>
            <a:r>
              <a:rPr lang="en-US" b="1" dirty="0">
                <a:solidFill>
                  <a:srgbClr val="C00000"/>
                </a:solidFill>
                <a:latin typeface="Alexandria"/>
              </a:rPr>
              <a:t>Cost-cutting layoffs:</a:t>
            </a:r>
            <a:r>
              <a:rPr lang="en-US" dirty="0">
                <a:solidFill>
                  <a:srgbClr val="C00000"/>
                </a:solidFill>
                <a:latin typeface="Alexandria"/>
              </a:rPr>
              <a:t> </a:t>
            </a:r>
            <a:r>
              <a:rPr lang="en-US" dirty="0">
                <a:latin typeface="Alexandria"/>
              </a:rPr>
              <a:t>Layoffs solely focused on reducing costs often lead to unintended negative consequences.</a:t>
            </a:r>
          </a:p>
          <a:p>
            <a:pPr marL="285750" lvl="0" indent="-285750">
              <a:buFont typeface="Arial" panose="020B0604020202020204" pitchFamily="34" charset="0"/>
              <a:buChar char="•"/>
            </a:pPr>
            <a:endParaRPr lang="en-US"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The Impact of Layoffs on Organizations</a:t>
            </a:r>
          </a:p>
        </p:txBody>
      </p:sp>
    </p:spTree>
    <p:extLst>
      <p:ext uri="{BB962C8B-B14F-4D97-AF65-F5344CB8AC3E}">
        <p14:creationId xmlns:p14="http://schemas.microsoft.com/office/powerpoint/2010/main" val="5501188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754874"/>
          </a:xfrm>
          <a:prstGeom prst="rect">
            <a:avLst/>
          </a:prstGeom>
          <a:noFill/>
        </p:spPr>
        <p:txBody>
          <a:bodyPr wrap="square" rtlCol="0">
            <a:spAutoFit/>
          </a:bodyPr>
          <a:lstStyle/>
          <a:p>
            <a:pPr lvl="0"/>
            <a:endParaRPr lang="en-US" b="1" dirty="0" smtClean="0">
              <a:solidFill>
                <a:srgbClr val="C00000"/>
              </a:solidFill>
              <a:latin typeface="Alexandria"/>
            </a:endParaRPr>
          </a:p>
          <a:p>
            <a:pPr lvl="0"/>
            <a:r>
              <a:rPr lang="en-US" sz="2000" b="1" dirty="0" smtClean="0">
                <a:solidFill>
                  <a:srgbClr val="C00000"/>
                </a:solidFill>
                <a:latin typeface="Alexandria"/>
              </a:rPr>
              <a:t>Workforce </a:t>
            </a:r>
            <a:r>
              <a:rPr lang="en-US" sz="2000" b="1" dirty="0">
                <a:solidFill>
                  <a:srgbClr val="C00000"/>
                </a:solidFill>
                <a:latin typeface="Alexandria"/>
              </a:rPr>
              <a:t>Optimization</a:t>
            </a:r>
            <a:r>
              <a:rPr lang="en-US" sz="2000" b="1" dirty="0" smtClean="0">
                <a:solidFill>
                  <a:srgbClr val="C00000"/>
                </a:solidFill>
                <a:latin typeface="Alexandria"/>
              </a:rPr>
              <a:t>:</a:t>
            </a:r>
          </a:p>
          <a:p>
            <a:pPr lvl="0"/>
            <a:endParaRPr lang="en-US" sz="2000" dirty="0">
              <a:solidFill>
                <a:srgbClr val="C00000"/>
              </a:solidFill>
              <a:latin typeface="Alexandria"/>
            </a:endParaRPr>
          </a:p>
          <a:p>
            <a:pPr lvl="1"/>
            <a:r>
              <a:rPr lang="en-US" sz="2000" b="1" dirty="0">
                <a:latin typeface="Alexandria"/>
              </a:rPr>
              <a:t>Cross-training:</a:t>
            </a:r>
            <a:r>
              <a:rPr lang="en-US" sz="2000" dirty="0">
                <a:latin typeface="Alexandria"/>
              </a:rPr>
              <a:t> Equipping employees with multiple skills can create flexibility and reduce the need for layoffs during downturns</a:t>
            </a:r>
            <a:r>
              <a:rPr lang="en-US" sz="2000" dirty="0" smtClean="0">
                <a:latin typeface="Alexandria"/>
              </a:rPr>
              <a:t>.</a:t>
            </a:r>
          </a:p>
          <a:p>
            <a:pPr lvl="1"/>
            <a:endParaRPr lang="en-US" sz="2000" dirty="0">
              <a:latin typeface="Alexandria"/>
            </a:endParaRPr>
          </a:p>
          <a:p>
            <a:pPr lvl="1"/>
            <a:r>
              <a:rPr lang="en-US" sz="2000" b="1" dirty="0">
                <a:latin typeface="Alexandria"/>
              </a:rPr>
              <a:t>Job sharing or reduced hours</a:t>
            </a:r>
            <a:r>
              <a:rPr lang="en-US" sz="2000" dirty="0">
                <a:latin typeface="Alexandria"/>
              </a:rPr>
              <a:t>: These options can help to retain employees while reducing labor costs</a:t>
            </a:r>
            <a:r>
              <a:rPr lang="en-US" sz="2000" dirty="0" smtClean="0">
                <a:latin typeface="Alexandria"/>
              </a:rPr>
              <a:t>.</a:t>
            </a:r>
          </a:p>
          <a:p>
            <a:pPr lvl="1"/>
            <a:endParaRPr lang="en-US" sz="2000" dirty="0">
              <a:latin typeface="Alexandria"/>
            </a:endParaRPr>
          </a:p>
          <a:p>
            <a:pPr lvl="1"/>
            <a:r>
              <a:rPr lang="en-US" sz="2000" b="1" dirty="0">
                <a:latin typeface="Alexandria"/>
              </a:rPr>
              <a:t>Voluntary early retirement or severance packages</a:t>
            </a:r>
            <a:r>
              <a:rPr lang="en-US" sz="2000" dirty="0">
                <a:latin typeface="Alexandria"/>
              </a:rPr>
              <a:t>: Offering incentives for eligible employees to leave voluntarily can help avoid layoffs</a:t>
            </a:r>
            <a:r>
              <a:rPr lang="en-US" sz="2000" dirty="0" smtClean="0">
                <a:latin typeface="Alexandria"/>
              </a:rPr>
              <a:t>.</a:t>
            </a:r>
          </a:p>
          <a:p>
            <a:pPr lvl="1"/>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Alternatives to Layoffs</a:t>
            </a:r>
          </a:p>
        </p:txBody>
      </p:sp>
    </p:spTree>
    <p:extLst>
      <p:ext uri="{BB962C8B-B14F-4D97-AF65-F5344CB8AC3E}">
        <p14:creationId xmlns:p14="http://schemas.microsoft.com/office/powerpoint/2010/main" val="1091915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170099"/>
          </a:xfrm>
          <a:prstGeom prst="rect">
            <a:avLst/>
          </a:prstGeom>
          <a:noFill/>
        </p:spPr>
        <p:txBody>
          <a:bodyPr wrap="square" rtlCol="0">
            <a:spAutoFit/>
          </a:bodyPr>
          <a:lstStyle/>
          <a:p>
            <a:pPr lvl="0"/>
            <a:r>
              <a:rPr lang="en-US" sz="2000" b="1" dirty="0" smtClean="0">
                <a:solidFill>
                  <a:srgbClr val="C00000"/>
                </a:solidFill>
                <a:latin typeface="Alexandria"/>
              </a:rPr>
              <a:t>Cost </a:t>
            </a:r>
            <a:r>
              <a:rPr lang="en-US" sz="2000" b="1" dirty="0">
                <a:solidFill>
                  <a:srgbClr val="C00000"/>
                </a:solidFill>
                <a:latin typeface="Alexandria"/>
              </a:rPr>
              <a:t>Reduction Strategies</a:t>
            </a:r>
            <a:r>
              <a:rPr lang="en-US" sz="2000" b="1" dirty="0" smtClean="0">
                <a:solidFill>
                  <a:srgbClr val="C00000"/>
                </a:solidFill>
                <a:latin typeface="Alexandria"/>
              </a:rPr>
              <a:t>:</a:t>
            </a:r>
          </a:p>
          <a:p>
            <a:pPr lvl="0"/>
            <a:endParaRPr lang="en-US" sz="2000" dirty="0">
              <a:solidFill>
                <a:srgbClr val="C00000"/>
              </a:solidFill>
              <a:latin typeface="Alexandria"/>
            </a:endParaRPr>
          </a:p>
          <a:p>
            <a:pPr lvl="1"/>
            <a:r>
              <a:rPr lang="en-US" sz="2000" b="1" dirty="0">
                <a:latin typeface="Alexandria"/>
              </a:rPr>
              <a:t>Expense reduction:</a:t>
            </a:r>
            <a:r>
              <a:rPr lang="en-US" sz="2000" dirty="0">
                <a:latin typeface="Alexandria"/>
              </a:rPr>
              <a:t> Identifying and eliminating unnecessary expenses can help improve profitability without resorting to layoffs</a:t>
            </a:r>
            <a:r>
              <a:rPr lang="en-US" sz="2000" dirty="0" smtClean="0">
                <a:latin typeface="Alexandria"/>
              </a:rPr>
              <a:t>.</a:t>
            </a:r>
          </a:p>
          <a:p>
            <a:pPr lvl="1"/>
            <a:endParaRPr lang="en-US" sz="2000" dirty="0">
              <a:latin typeface="Alexandria"/>
            </a:endParaRPr>
          </a:p>
          <a:p>
            <a:pPr lvl="1"/>
            <a:r>
              <a:rPr lang="en-US" sz="2000" b="1" dirty="0">
                <a:latin typeface="Alexandria"/>
              </a:rPr>
              <a:t>Process </a:t>
            </a:r>
            <a:r>
              <a:rPr lang="en-US" sz="2000" b="1" dirty="0" smtClean="0">
                <a:latin typeface="Alexandria"/>
              </a:rPr>
              <a:t>improvement</a:t>
            </a:r>
            <a:r>
              <a:rPr lang="en-US" sz="2000" dirty="0" smtClean="0">
                <a:latin typeface="Alexandria"/>
              </a:rPr>
              <a:t>: Streamlining </a:t>
            </a:r>
            <a:r>
              <a:rPr lang="en-US" sz="2000" dirty="0">
                <a:latin typeface="Alexandria"/>
              </a:rPr>
              <a:t>operations and increasing efficiency can reduce costs and improve productivity</a:t>
            </a:r>
            <a:r>
              <a:rPr lang="en-US" sz="2000" dirty="0" smtClean="0">
                <a:latin typeface="Alexandria"/>
              </a:rPr>
              <a:t>.</a:t>
            </a:r>
          </a:p>
          <a:p>
            <a:pPr lvl="1"/>
            <a:endParaRPr lang="en-US" sz="2000" dirty="0" smtClean="0">
              <a:latin typeface="Alexandria"/>
            </a:endParaRPr>
          </a:p>
          <a:p>
            <a:pPr lvl="1"/>
            <a:r>
              <a:rPr lang="en-US" sz="2000" b="1" dirty="0">
                <a:latin typeface="Alexandria"/>
              </a:rPr>
              <a:t>Outsourcing or offshoring: </a:t>
            </a:r>
            <a:r>
              <a:rPr lang="en-US" sz="2000" dirty="0">
                <a:latin typeface="Alexandria"/>
              </a:rPr>
              <a:t>Carefully considering outsourcing or offshoring specific functions can help reduce labor costs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Alternatives to Layoffs</a:t>
            </a:r>
          </a:p>
        </p:txBody>
      </p:sp>
    </p:spTree>
    <p:extLst>
      <p:ext uri="{BB962C8B-B14F-4D97-AF65-F5344CB8AC3E}">
        <p14:creationId xmlns:p14="http://schemas.microsoft.com/office/powerpoint/2010/main" val="2494123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Alternatives to Layoffs</a:t>
            </a:r>
          </a:p>
        </p:txBody>
      </p:sp>
      <p:pic>
        <p:nvPicPr>
          <p:cNvPr id="12" name="Picture 11"/>
          <p:cNvPicPr/>
          <p:nvPr/>
        </p:nvPicPr>
        <p:blipFill>
          <a:blip r:embed="rId3">
            <a:extLst>
              <a:ext uri="{28A0092B-C50C-407E-A947-70E740481C1C}">
                <a14:useLocalDpi xmlns:a14="http://schemas.microsoft.com/office/drawing/2010/main" val="0"/>
              </a:ext>
            </a:extLst>
          </a:blip>
          <a:stretch>
            <a:fillRect/>
          </a:stretch>
        </p:blipFill>
        <p:spPr>
          <a:xfrm>
            <a:off x="1153149" y="2064500"/>
            <a:ext cx="9631392" cy="3670267"/>
          </a:xfrm>
          <a:prstGeom prst="rect">
            <a:avLst/>
          </a:prstGeom>
        </p:spPr>
      </p:pic>
    </p:spTree>
    <p:extLst>
      <p:ext uri="{BB962C8B-B14F-4D97-AF65-F5344CB8AC3E}">
        <p14:creationId xmlns:p14="http://schemas.microsoft.com/office/powerpoint/2010/main" val="35545314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785652"/>
          </a:xfrm>
          <a:prstGeom prst="rect">
            <a:avLst/>
          </a:prstGeom>
          <a:noFill/>
        </p:spPr>
        <p:txBody>
          <a:bodyPr wrap="square" rtlCol="0">
            <a:spAutoFit/>
          </a:bodyPr>
          <a:lstStyle/>
          <a:p>
            <a:r>
              <a:rPr lang="en-US" sz="2000" b="1" dirty="0"/>
              <a:t>Turnover, both </a:t>
            </a:r>
            <a:r>
              <a:rPr lang="en-US" sz="2000" b="1" dirty="0" smtClean="0"/>
              <a:t>voluntary (</a:t>
            </a:r>
            <a:r>
              <a:rPr lang="en-US" sz="2000" dirty="0"/>
              <a:t>Employees</a:t>
            </a:r>
            <a:r>
              <a:rPr lang="en-US" sz="2000" dirty="0" smtClean="0"/>
              <a:t> </a:t>
            </a:r>
            <a:r>
              <a:rPr lang="en-US" sz="2000" dirty="0"/>
              <a:t>who leave the organization </a:t>
            </a:r>
            <a:r>
              <a:rPr lang="en-US" sz="2000" dirty="0" smtClean="0"/>
              <a:t>on </a:t>
            </a:r>
            <a:r>
              <a:rPr lang="en-US" sz="2000" dirty="0"/>
              <a:t>their own </a:t>
            </a:r>
            <a:r>
              <a:rPr lang="en-US" sz="2000" dirty="0" smtClean="0"/>
              <a:t>initiative)</a:t>
            </a:r>
            <a:r>
              <a:rPr lang="en-US" sz="2000" b="1" dirty="0" smtClean="0"/>
              <a:t> </a:t>
            </a:r>
            <a:r>
              <a:rPr lang="en-US" sz="2000" dirty="0"/>
              <a:t>and </a:t>
            </a:r>
            <a:r>
              <a:rPr lang="en-US" sz="2000" b="1" dirty="0" smtClean="0"/>
              <a:t>involuntary </a:t>
            </a:r>
            <a:r>
              <a:rPr lang="en-US" sz="2000" dirty="0"/>
              <a:t>(Employees who leave </a:t>
            </a:r>
            <a:r>
              <a:rPr lang="en-US" sz="2000" dirty="0" smtClean="0"/>
              <a:t>at </a:t>
            </a:r>
            <a:r>
              <a:rPr lang="en-US" sz="2000" dirty="0"/>
              <a:t>the organization’s </a:t>
            </a:r>
            <a:r>
              <a:rPr lang="en-US" sz="2000" dirty="0" smtClean="0"/>
              <a:t>request)</a:t>
            </a:r>
            <a:r>
              <a:rPr lang="en-US" sz="2000" b="1" dirty="0" smtClean="0"/>
              <a:t>, </a:t>
            </a:r>
            <a:r>
              <a:rPr lang="en-US" sz="2000" b="1" dirty="0"/>
              <a:t>can significantly impact an organization's performance.</a:t>
            </a:r>
            <a:r>
              <a:rPr lang="en-US" sz="2000" dirty="0"/>
              <a:t> </a:t>
            </a:r>
            <a:endParaRPr lang="en-US" sz="2000" dirty="0" smtClean="0"/>
          </a:p>
          <a:p>
            <a:endParaRPr lang="en-US" sz="2000" dirty="0"/>
          </a:p>
          <a:p>
            <a:r>
              <a:rPr lang="en-US" sz="2000" b="1" dirty="0">
                <a:solidFill>
                  <a:srgbClr val="00B0F0"/>
                </a:solidFill>
              </a:rPr>
              <a:t>Costs of Turnover</a:t>
            </a:r>
          </a:p>
          <a:p>
            <a:pPr marL="342900" lvl="0" indent="-342900">
              <a:buFont typeface="Arial" panose="020B0604020202020204" pitchFamily="34" charset="0"/>
              <a:buChar char="•"/>
            </a:pPr>
            <a:r>
              <a:rPr lang="en-US" sz="2000" b="1" dirty="0">
                <a:solidFill>
                  <a:srgbClr val="C00000"/>
                </a:solidFill>
              </a:rPr>
              <a:t>Direct costs:</a:t>
            </a:r>
            <a:r>
              <a:rPr lang="en-US" sz="2000" dirty="0">
                <a:solidFill>
                  <a:srgbClr val="C00000"/>
                </a:solidFill>
              </a:rPr>
              <a:t> </a:t>
            </a:r>
            <a:r>
              <a:rPr lang="en-US" sz="2000" dirty="0"/>
              <a:t>These include expenses for recruitment, selection, hiring, and training new employees</a:t>
            </a:r>
            <a:r>
              <a:rPr lang="en-US" sz="2000" dirty="0" smtClean="0"/>
              <a:t>.</a:t>
            </a:r>
          </a:p>
          <a:p>
            <a:pPr marL="342900" lvl="0" indent="-342900">
              <a:buFont typeface="Arial" panose="020B0604020202020204" pitchFamily="34" charset="0"/>
              <a:buChar char="•"/>
            </a:pPr>
            <a:endParaRPr lang="en-US" sz="2000" dirty="0"/>
          </a:p>
          <a:p>
            <a:pPr marL="342900" lvl="0" indent="-342900">
              <a:buFont typeface="Arial" panose="020B0604020202020204" pitchFamily="34" charset="0"/>
              <a:buChar char="•"/>
            </a:pPr>
            <a:r>
              <a:rPr lang="en-US" sz="2000" b="1" dirty="0">
                <a:solidFill>
                  <a:srgbClr val="C00000"/>
                </a:solidFill>
              </a:rPr>
              <a:t>Indirect costs:</a:t>
            </a:r>
            <a:r>
              <a:rPr lang="en-US" sz="2000" dirty="0">
                <a:solidFill>
                  <a:srgbClr val="C00000"/>
                </a:solidFill>
              </a:rPr>
              <a:t> </a:t>
            </a:r>
            <a:r>
              <a:rPr lang="en-US" sz="2000" dirty="0"/>
              <a:t>These encompass reduced productivity, loss of institutional knowledge, and potential damage to employee morale and company reputation.</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endParaRPr lang="en-US"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Turnover: Costs, Benefits, and Management</a:t>
            </a:r>
          </a:p>
        </p:txBody>
      </p:sp>
    </p:spTree>
    <p:extLst>
      <p:ext uri="{BB962C8B-B14F-4D97-AF65-F5344CB8AC3E}">
        <p14:creationId xmlns:p14="http://schemas.microsoft.com/office/powerpoint/2010/main" val="3323076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170099"/>
          </a:xfrm>
          <a:prstGeom prst="rect">
            <a:avLst/>
          </a:prstGeom>
          <a:noFill/>
        </p:spPr>
        <p:txBody>
          <a:bodyPr wrap="square" rtlCol="0">
            <a:spAutoFit/>
          </a:bodyPr>
          <a:lstStyle/>
          <a:p>
            <a:r>
              <a:rPr lang="en-US" sz="2000" dirty="0">
                <a:latin typeface="Alexandria"/>
              </a:rPr>
              <a:t>High turnover rates can significantly impact an organization's overall performance</a:t>
            </a:r>
            <a:r>
              <a:rPr lang="en-US" sz="2000" dirty="0" smtClean="0">
                <a:latin typeface="Alexandria"/>
              </a:rPr>
              <a:t>.</a:t>
            </a:r>
          </a:p>
          <a:p>
            <a:endParaRPr lang="en-US" sz="2000" dirty="0">
              <a:latin typeface="Alexandria"/>
            </a:endParaRPr>
          </a:p>
          <a:p>
            <a:pPr marL="342900" lvl="0" indent="-342900">
              <a:buFont typeface="Arial" panose="020B0604020202020204" pitchFamily="34" charset="0"/>
              <a:buChar char="•"/>
            </a:pPr>
            <a:r>
              <a:rPr lang="en-US" sz="2000" b="1" dirty="0">
                <a:solidFill>
                  <a:srgbClr val="C00000"/>
                </a:solidFill>
                <a:latin typeface="Alexandria"/>
              </a:rPr>
              <a:t>Customer Satisfaction:</a:t>
            </a:r>
            <a:r>
              <a:rPr lang="en-US" sz="2000" dirty="0">
                <a:solidFill>
                  <a:srgbClr val="C00000"/>
                </a:solidFill>
                <a:latin typeface="Alexandria"/>
              </a:rPr>
              <a:t> </a:t>
            </a:r>
            <a:r>
              <a:rPr lang="en-US" sz="2000" dirty="0">
                <a:latin typeface="Alexandria"/>
              </a:rPr>
              <a:t>In customer-facing roles, high turnover can lead to inconsistent service quality, negatively impacting customer satisfaction and loyalty</a:t>
            </a:r>
            <a:r>
              <a:rPr lang="en-US" sz="2000" dirty="0" smtClean="0">
                <a:latin typeface="Alexandria"/>
              </a:rPr>
              <a:t>.</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solidFill>
                  <a:srgbClr val="C00000"/>
                </a:solidFill>
                <a:latin typeface="Alexandria"/>
              </a:rPr>
              <a:t>Organizational Reputation:</a:t>
            </a:r>
            <a:r>
              <a:rPr lang="en-US" sz="2000" dirty="0">
                <a:solidFill>
                  <a:srgbClr val="C00000"/>
                </a:solidFill>
                <a:latin typeface="Alexandria"/>
              </a:rPr>
              <a:t> </a:t>
            </a:r>
            <a:r>
              <a:rPr lang="en-US" sz="2000" dirty="0">
                <a:latin typeface="Alexandria"/>
              </a:rPr>
              <a:t>A high turnover rate can damage an organization's reputation as an employer, making it difficult to attract and retain top talent</a:t>
            </a:r>
            <a:r>
              <a:rPr lang="en-US" sz="2000" dirty="0" smtClean="0">
                <a:latin typeface="Alexandria"/>
              </a:rPr>
              <a:t>.</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solidFill>
                  <a:srgbClr val="C00000"/>
                </a:solidFill>
                <a:latin typeface="Alexandria"/>
              </a:rPr>
              <a:t>Knowledge Loss:</a:t>
            </a:r>
            <a:r>
              <a:rPr lang="en-US" sz="2000" dirty="0">
                <a:solidFill>
                  <a:srgbClr val="C00000"/>
                </a:solidFill>
                <a:latin typeface="Alexandria"/>
              </a:rPr>
              <a:t> </a:t>
            </a:r>
            <a:r>
              <a:rPr lang="en-US" sz="2000" dirty="0">
                <a:latin typeface="Alexandria"/>
              </a:rPr>
              <a:t>When experienced employees leave, valuable institutional knowledge is lost, which can hinder innovation and problem-solving.</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Turnover: Costs, Benefits, and Management</a:t>
            </a:r>
          </a:p>
        </p:txBody>
      </p:sp>
    </p:spTree>
    <p:extLst>
      <p:ext uri="{BB962C8B-B14F-4D97-AF65-F5344CB8AC3E}">
        <p14:creationId xmlns:p14="http://schemas.microsoft.com/office/powerpoint/2010/main" val="18849979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26143" y="2000139"/>
            <a:ext cx="10840628" cy="4093428"/>
          </a:xfrm>
          <a:prstGeom prst="rect">
            <a:avLst/>
          </a:prstGeom>
          <a:noFill/>
        </p:spPr>
        <p:txBody>
          <a:bodyPr wrap="square" rtlCol="0">
            <a:spAutoFit/>
          </a:bodyPr>
          <a:lstStyle/>
          <a:p>
            <a:endParaRPr lang="en-US" sz="2000" b="1" dirty="0" smtClean="0">
              <a:solidFill>
                <a:srgbClr val="00AEEF"/>
              </a:solidFill>
              <a:latin typeface="Alexandria"/>
            </a:endParaRPr>
          </a:p>
          <a:p>
            <a:r>
              <a:rPr lang="en-US" sz="2000" b="1" dirty="0" smtClean="0">
                <a:solidFill>
                  <a:srgbClr val="00AEEF"/>
                </a:solidFill>
                <a:latin typeface="Alexandria"/>
              </a:rPr>
              <a:t>Benefits </a:t>
            </a:r>
            <a:r>
              <a:rPr lang="en-US" sz="2000" b="1" dirty="0">
                <a:solidFill>
                  <a:srgbClr val="00AEEF"/>
                </a:solidFill>
                <a:latin typeface="Alexandria"/>
              </a:rPr>
              <a:t>of </a:t>
            </a:r>
            <a:r>
              <a:rPr lang="en-US" sz="2000" b="1" dirty="0" smtClean="0">
                <a:solidFill>
                  <a:srgbClr val="00AEEF"/>
                </a:solidFill>
                <a:latin typeface="Alexandria"/>
              </a:rPr>
              <a:t>Turnover</a:t>
            </a:r>
          </a:p>
          <a:p>
            <a:pPr marL="342900" lvl="0" indent="-342900">
              <a:buFont typeface="Arial" panose="020B0604020202020204" pitchFamily="34" charset="0"/>
              <a:buChar char="•"/>
            </a:pPr>
            <a:r>
              <a:rPr lang="en-US" sz="2000" b="1" dirty="0" smtClean="0">
                <a:solidFill>
                  <a:srgbClr val="C00000"/>
                </a:solidFill>
                <a:latin typeface="Alexandria"/>
              </a:rPr>
              <a:t>New </a:t>
            </a:r>
            <a:r>
              <a:rPr lang="en-US" sz="2000" b="1" dirty="0">
                <a:solidFill>
                  <a:srgbClr val="C00000"/>
                </a:solidFill>
                <a:latin typeface="Alexandria"/>
              </a:rPr>
              <a:t>perspectives:</a:t>
            </a:r>
            <a:r>
              <a:rPr lang="en-US" sz="2000" dirty="0">
                <a:solidFill>
                  <a:srgbClr val="C00000"/>
                </a:solidFill>
                <a:latin typeface="Alexandria"/>
              </a:rPr>
              <a:t> </a:t>
            </a:r>
            <a:r>
              <a:rPr lang="en-US" sz="2000" dirty="0">
                <a:latin typeface="Alexandria"/>
              </a:rPr>
              <a:t>New hires can bring fresh ideas and approaches to the organization</a:t>
            </a:r>
            <a:r>
              <a:rPr lang="en-US" sz="2000" dirty="0" smtClean="0">
                <a:latin typeface="Alexandria"/>
              </a:rPr>
              <a:t>.</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solidFill>
                  <a:srgbClr val="C00000"/>
                </a:solidFill>
                <a:latin typeface="Alexandria"/>
              </a:rPr>
              <a:t>Opportunity for promotion:</a:t>
            </a:r>
            <a:r>
              <a:rPr lang="en-US" sz="2000" dirty="0">
                <a:latin typeface="Alexandria"/>
              </a:rPr>
              <a:t> Turnover can create opportunities for internal promotions</a:t>
            </a:r>
            <a:r>
              <a:rPr lang="en-US" sz="2000" dirty="0" smtClean="0">
                <a:latin typeface="Alexandria"/>
              </a:rPr>
              <a:t>.</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solidFill>
                  <a:srgbClr val="C00000"/>
                </a:solidFill>
                <a:latin typeface="Alexandria"/>
              </a:rPr>
              <a:t>Removal of poor performers:</a:t>
            </a:r>
            <a:r>
              <a:rPr lang="en-US" sz="2000" dirty="0">
                <a:solidFill>
                  <a:srgbClr val="C00000"/>
                </a:solidFill>
                <a:latin typeface="Alexandria"/>
              </a:rPr>
              <a:t> </a:t>
            </a:r>
            <a:r>
              <a:rPr lang="en-US" sz="2000" dirty="0">
                <a:latin typeface="Alexandria"/>
              </a:rPr>
              <a:t>Replacing underperforming employees can improve overall team performance</a:t>
            </a:r>
            <a:r>
              <a:rPr lang="en-US" sz="2000" dirty="0" smtClean="0">
                <a:latin typeface="Alexandria"/>
              </a:rPr>
              <a:t>.</a:t>
            </a:r>
          </a:p>
          <a:p>
            <a:pPr marL="342900" lvl="0" indent="-342900">
              <a:buFont typeface="Arial" panose="020B0604020202020204" pitchFamily="34" charset="0"/>
              <a:buChar char="•"/>
            </a:pPr>
            <a:endParaRPr lang="en-US" sz="2000" dirty="0" smtClean="0">
              <a:latin typeface="Alexandria"/>
            </a:endParaRPr>
          </a:p>
          <a:p>
            <a:r>
              <a:rPr lang="en-US" sz="2000" b="1" dirty="0">
                <a:latin typeface="Alexandria"/>
              </a:rPr>
              <a:t>It's essential to view turnover as both a cost and an opportunity.</a:t>
            </a:r>
            <a:r>
              <a:rPr lang="en-US" sz="2000" dirty="0">
                <a:latin typeface="Alexandria"/>
              </a:rPr>
              <a:t> Organizations should strive to minimize the negative impacts of turnover while maximizing its potential benefits through effective management strategies.</a:t>
            </a:r>
          </a:p>
          <a:p>
            <a:pPr marL="342900" lvl="0" indent="-342900">
              <a:buFont typeface="Arial" panose="020B0604020202020204" pitchFamily="34" charset="0"/>
              <a:buChar char="•"/>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Turnover: Costs, Benefits, and Management</a:t>
            </a:r>
          </a:p>
        </p:txBody>
      </p:sp>
    </p:spTree>
    <p:extLst>
      <p:ext uri="{BB962C8B-B14F-4D97-AF65-F5344CB8AC3E}">
        <p14:creationId xmlns:p14="http://schemas.microsoft.com/office/powerpoint/2010/main" val="1500527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51750" y="2368669"/>
            <a:ext cx="10543779" cy="2246769"/>
          </a:xfrm>
          <a:prstGeom prst="rect">
            <a:avLst/>
          </a:prstGeom>
          <a:noFill/>
        </p:spPr>
        <p:txBody>
          <a:bodyPr wrap="square" rtlCol="0">
            <a:spAutoFit/>
          </a:bodyPr>
          <a:lstStyle/>
          <a:p>
            <a:r>
              <a:rPr lang="en-US" sz="2000" dirty="0">
                <a:latin typeface="Alexandria"/>
              </a:rPr>
              <a:t>Sprint PCS, a provider of consumer cellular telephone services</a:t>
            </a:r>
            <a:r>
              <a:rPr lang="en-US" sz="2000" dirty="0" smtClean="0">
                <a:latin typeface="Alexandria"/>
              </a:rPr>
              <a:t>, </a:t>
            </a:r>
            <a:r>
              <a:rPr lang="en-US" sz="2000" dirty="0">
                <a:latin typeface="Alexandria"/>
              </a:rPr>
              <a:t>faced a critical challenge in the early 2000s with </a:t>
            </a:r>
            <a:r>
              <a:rPr lang="en-US" sz="2000" b="1" dirty="0">
                <a:solidFill>
                  <a:srgbClr val="C00000"/>
                </a:solidFill>
                <a:latin typeface="Alexandria"/>
              </a:rPr>
              <a:t>exceptionally high employee turnover rates</a:t>
            </a:r>
            <a:r>
              <a:rPr lang="en-US" sz="2000" dirty="0" smtClean="0">
                <a:latin typeface="Alexandria"/>
              </a:rPr>
              <a:t>.</a:t>
            </a:r>
          </a:p>
          <a:p>
            <a:r>
              <a:rPr lang="en-US" sz="2000" dirty="0" smtClean="0">
                <a:latin typeface="Alexandria"/>
              </a:rPr>
              <a:t> </a:t>
            </a:r>
            <a:r>
              <a:rPr lang="en-US" sz="2000" dirty="0">
                <a:latin typeface="Alexandria"/>
              </a:rPr>
              <a:t>Recognizing that the issue stemmed primarily from </a:t>
            </a:r>
            <a:r>
              <a:rPr lang="en-US" sz="2000" b="1" dirty="0">
                <a:solidFill>
                  <a:srgbClr val="C00000"/>
                </a:solidFill>
                <a:latin typeface="Alexandria"/>
              </a:rPr>
              <a:t>poor management </a:t>
            </a:r>
            <a:r>
              <a:rPr lang="en-US" sz="2000" dirty="0">
                <a:latin typeface="Alexandria"/>
              </a:rPr>
              <a:t>rather than compensation or benefits, the company implemented a focused strategy to address this problem.</a:t>
            </a:r>
          </a:p>
          <a:p>
            <a:r>
              <a:rPr lang="en-US" sz="2000" dirty="0">
                <a:latin typeface="Alexandria"/>
              </a:rPr>
              <a:t>By identifying key managerial competencies for retention, Sprint empowered managers to become "</a:t>
            </a:r>
            <a:r>
              <a:rPr lang="en-US" sz="2000" b="1" dirty="0">
                <a:solidFill>
                  <a:srgbClr val="C00000"/>
                </a:solidFill>
                <a:latin typeface="Alexandria"/>
              </a:rPr>
              <a:t>retention agents</a:t>
            </a:r>
            <a:r>
              <a:rPr lang="en-US" sz="2000" dirty="0" smtClean="0">
                <a:latin typeface="Alexandria"/>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Sprint PCS Tackles High Turnover</a:t>
            </a: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28379" y="4850604"/>
            <a:ext cx="3867150" cy="1181100"/>
          </a:xfrm>
          <a:prstGeom prst="rect">
            <a:avLst/>
          </a:prstGeom>
        </p:spPr>
      </p:pic>
    </p:spTree>
    <p:extLst>
      <p:ext uri="{BB962C8B-B14F-4D97-AF65-F5344CB8AC3E}">
        <p14:creationId xmlns:p14="http://schemas.microsoft.com/office/powerpoint/2010/main" val="1058590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51750" y="2368669"/>
            <a:ext cx="10543779" cy="2554545"/>
          </a:xfrm>
          <a:prstGeom prst="rect">
            <a:avLst/>
          </a:prstGeom>
          <a:noFill/>
        </p:spPr>
        <p:txBody>
          <a:bodyPr wrap="square" rtlCol="0">
            <a:spAutoFit/>
          </a:bodyPr>
          <a:lstStyle/>
          <a:p>
            <a:r>
              <a:rPr lang="en-US" sz="2000" dirty="0" smtClean="0">
                <a:latin typeface="Alexandria"/>
              </a:rPr>
              <a:t>Through </a:t>
            </a:r>
            <a:r>
              <a:rPr lang="en-US" sz="2000" b="1" dirty="0">
                <a:solidFill>
                  <a:srgbClr val="C00000"/>
                </a:solidFill>
                <a:latin typeface="Alexandria"/>
              </a:rPr>
              <a:t>training and development</a:t>
            </a:r>
            <a:r>
              <a:rPr lang="en-US" sz="2000" dirty="0">
                <a:latin typeface="Alexandria"/>
              </a:rPr>
              <a:t>, managers were equipped to </a:t>
            </a:r>
            <a:r>
              <a:rPr lang="en-US" sz="2000" b="1" dirty="0">
                <a:solidFill>
                  <a:srgbClr val="C00000"/>
                </a:solidFill>
                <a:latin typeface="Alexandria"/>
              </a:rPr>
              <a:t>build trust, communicate effectively, and foster a positive work environment. </a:t>
            </a:r>
            <a:endParaRPr lang="en-US" sz="2000" b="1" dirty="0" smtClean="0">
              <a:solidFill>
                <a:srgbClr val="C00000"/>
              </a:solidFill>
              <a:latin typeface="Alexandria"/>
            </a:endParaRPr>
          </a:p>
          <a:p>
            <a:endParaRPr lang="en-US" sz="2000" b="1" dirty="0">
              <a:solidFill>
                <a:srgbClr val="C00000"/>
              </a:solidFill>
              <a:latin typeface="Alexandria"/>
            </a:endParaRPr>
          </a:p>
          <a:p>
            <a:r>
              <a:rPr lang="en-US" sz="2000" dirty="0" smtClean="0">
                <a:latin typeface="Alexandria"/>
              </a:rPr>
              <a:t>This </a:t>
            </a:r>
            <a:r>
              <a:rPr lang="en-US" sz="2000" dirty="0">
                <a:latin typeface="Alexandria"/>
              </a:rPr>
              <a:t>approach, combined with </a:t>
            </a:r>
            <a:r>
              <a:rPr lang="en-US" sz="2000" b="1" dirty="0">
                <a:solidFill>
                  <a:srgbClr val="C00000"/>
                </a:solidFill>
                <a:latin typeface="Alexandria"/>
              </a:rPr>
              <a:t>employee feedback </a:t>
            </a:r>
            <a:r>
              <a:rPr lang="en-US" sz="2000" dirty="0">
                <a:latin typeface="Alexandria"/>
              </a:rPr>
              <a:t>and </a:t>
            </a:r>
            <a:r>
              <a:rPr lang="en-US" sz="2000" b="1" dirty="0">
                <a:solidFill>
                  <a:srgbClr val="C00000"/>
                </a:solidFill>
                <a:latin typeface="Alexandria"/>
              </a:rPr>
              <a:t>data analysis</a:t>
            </a:r>
            <a:r>
              <a:rPr lang="en-US" sz="2000" dirty="0">
                <a:latin typeface="Alexandria"/>
              </a:rPr>
              <a:t>, led to significant reductions in turnover rates and substantial cost savings</a:t>
            </a:r>
            <a:r>
              <a:rPr lang="en-US" sz="2000" dirty="0" smtClean="0">
                <a:latin typeface="Alexandria"/>
              </a:rPr>
              <a:t>.</a:t>
            </a:r>
          </a:p>
          <a:p>
            <a:endParaRPr lang="en-US" sz="2000" dirty="0">
              <a:latin typeface="Alexandria"/>
            </a:endParaRPr>
          </a:p>
          <a:p>
            <a:r>
              <a:rPr lang="en-US" sz="2000" dirty="0">
                <a:latin typeface="Alexandria"/>
              </a:rPr>
              <a:t>Sprint's success demonstrates the importance of focusing on managerial effectiveness as a core component of retention strategy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Sprint PCS Tackles High Turnover</a:t>
            </a:r>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28379" y="4850604"/>
            <a:ext cx="3867150" cy="1181100"/>
          </a:xfrm>
          <a:prstGeom prst="rect">
            <a:avLst/>
          </a:prstGeom>
        </p:spPr>
      </p:pic>
    </p:spTree>
    <p:extLst>
      <p:ext uri="{BB962C8B-B14F-4D97-AF65-F5344CB8AC3E}">
        <p14:creationId xmlns:p14="http://schemas.microsoft.com/office/powerpoint/2010/main" val="2932526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26143" y="2000139"/>
            <a:ext cx="10840628" cy="2554545"/>
          </a:xfrm>
          <a:prstGeom prst="rect">
            <a:avLst/>
          </a:prstGeom>
          <a:noFill/>
        </p:spPr>
        <p:txBody>
          <a:bodyPr wrap="square" rtlCol="0">
            <a:spAutoFit/>
          </a:bodyPr>
          <a:lstStyle/>
          <a:p>
            <a:pPr lvl="0"/>
            <a:endParaRPr lang="en-US" sz="2000" dirty="0"/>
          </a:p>
          <a:p>
            <a:endParaRPr lang="en-US" sz="2000" b="1" dirty="0">
              <a:solidFill>
                <a:srgbClr val="00AEEF"/>
              </a:solidFill>
              <a:latin typeface="Alexandria"/>
            </a:endParaRPr>
          </a:p>
          <a:p>
            <a:pPr lvl="0"/>
            <a:r>
              <a:rPr lang="en-US" sz="2000" b="1" dirty="0" smtClean="0">
                <a:solidFill>
                  <a:srgbClr val="C00000"/>
                </a:solidFill>
                <a:latin typeface="Alexandria"/>
              </a:rPr>
              <a:t>Functional </a:t>
            </a:r>
            <a:r>
              <a:rPr lang="en-US" sz="2000" b="1" dirty="0">
                <a:solidFill>
                  <a:srgbClr val="C00000"/>
                </a:solidFill>
                <a:latin typeface="Alexandria"/>
              </a:rPr>
              <a:t>Turnover:</a:t>
            </a:r>
            <a:r>
              <a:rPr lang="en-US" sz="2000" dirty="0">
                <a:solidFill>
                  <a:srgbClr val="C00000"/>
                </a:solidFill>
                <a:latin typeface="Alexandria"/>
              </a:rPr>
              <a:t> </a:t>
            </a:r>
            <a:r>
              <a:rPr lang="en-US" sz="2000" dirty="0">
                <a:latin typeface="Alexandria"/>
              </a:rPr>
              <a:t>This occurs when low-performing or disruptive employees leave the organization. It is generally seen as beneficial as it allows for the replacement of these individuals with higher-performing employees</a:t>
            </a:r>
            <a:r>
              <a:rPr lang="en-US" sz="2000" dirty="0" smtClean="0">
                <a:latin typeface="Alexandria"/>
              </a:rPr>
              <a:t>.</a:t>
            </a:r>
          </a:p>
          <a:p>
            <a:pPr lvl="0"/>
            <a:endParaRPr lang="en-US" sz="2000" dirty="0">
              <a:solidFill>
                <a:srgbClr val="C00000"/>
              </a:solidFill>
              <a:latin typeface="Alexandria"/>
            </a:endParaRPr>
          </a:p>
          <a:p>
            <a:pPr lvl="0"/>
            <a:r>
              <a:rPr lang="en-US" sz="2000" b="1" dirty="0">
                <a:solidFill>
                  <a:srgbClr val="C00000"/>
                </a:solidFill>
                <a:latin typeface="Alexandria"/>
              </a:rPr>
              <a:t>Dysfunctional Turnover:</a:t>
            </a:r>
            <a:r>
              <a:rPr lang="en-US" sz="2000" dirty="0">
                <a:solidFill>
                  <a:srgbClr val="C00000"/>
                </a:solidFill>
                <a:latin typeface="Alexandria"/>
              </a:rPr>
              <a:t> </a:t>
            </a:r>
            <a:r>
              <a:rPr lang="en-US" sz="2000" dirty="0">
                <a:latin typeface="Alexandria"/>
              </a:rPr>
              <a:t>This involves the departure of high-performing employees who are valuable to the organization. It can be costly and detrimental to the company's success.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Types of Turnover</a:t>
            </a:r>
            <a:endParaRPr lang="en-US" sz="2400" dirty="0"/>
          </a:p>
        </p:txBody>
      </p:sp>
    </p:spTree>
    <p:extLst>
      <p:ext uri="{BB962C8B-B14F-4D97-AF65-F5344CB8AC3E}">
        <p14:creationId xmlns:p14="http://schemas.microsoft.com/office/powerpoint/2010/main" val="4248104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26143" y="2000139"/>
            <a:ext cx="10840628" cy="4093428"/>
          </a:xfrm>
          <a:prstGeom prst="rect">
            <a:avLst/>
          </a:prstGeom>
          <a:noFill/>
        </p:spPr>
        <p:txBody>
          <a:bodyPr wrap="square" rtlCol="0">
            <a:spAutoFit/>
          </a:bodyPr>
          <a:lstStyle/>
          <a:p>
            <a:pPr lvl="0"/>
            <a:endParaRPr lang="en-US" sz="2000" dirty="0"/>
          </a:p>
          <a:p>
            <a:pPr lvl="0"/>
            <a:r>
              <a:rPr lang="en-US" sz="2000" b="1" dirty="0" smtClean="0">
                <a:solidFill>
                  <a:srgbClr val="C00000"/>
                </a:solidFill>
                <a:latin typeface="Alexandria"/>
              </a:rPr>
              <a:t>Performance- </a:t>
            </a:r>
            <a:r>
              <a:rPr lang="en-US" sz="2000" b="1" dirty="0" err="1" smtClean="0">
                <a:solidFill>
                  <a:srgbClr val="C00000"/>
                </a:solidFill>
                <a:latin typeface="Alexandria"/>
              </a:rPr>
              <a:t>Replaceability</a:t>
            </a:r>
            <a:r>
              <a:rPr lang="en-US" sz="2000" b="1" dirty="0" smtClean="0">
                <a:solidFill>
                  <a:srgbClr val="C00000"/>
                </a:solidFill>
                <a:latin typeface="Alexandria"/>
              </a:rPr>
              <a:t> Matrix (Exhibit 13.3):</a:t>
            </a:r>
            <a:r>
              <a:rPr lang="en-US" sz="2000" dirty="0" smtClean="0">
                <a:solidFill>
                  <a:srgbClr val="C00000"/>
                </a:solidFill>
                <a:latin typeface="Alexandria"/>
              </a:rPr>
              <a:t> </a:t>
            </a:r>
            <a:r>
              <a:rPr lang="en-US" sz="2000" dirty="0">
                <a:latin typeface="Alexandria"/>
              </a:rPr>
              <a:t>This tool helps organizations assess the impact of employee </a:t>
            </a:r>
            <a:r>
              <a:rPr lang="en-US" sz="2000" dirty="0" smtClean="0">
                <a:latin typeface="Alexandria"/>
              </a:rPr>
              <a:t>turnover.</a:t>
            </a:r>
            <a:r>
              <a:rPr lang="en-US" sz="2000" dirty="0">
                <a:latin typeface="Alexandria"/>
              </a:rPr>
              <a:t> It categorizes turnover as either </a:t>
            </a:r>
            <a:r>
              <a:rPr lang="en-US" sz="2000" b="1" dirty="0">
                <a:latin typeface="Alexandria"/>
              </a:rPr>
              <a:t>functional</a:t>
            </a:r>
            <a:r>
              <a:rPr lang="en-US" sz="2000" dirty="0">
                <a:latin typeface="Alexandria"/>
              </a:rPr>
              <a:t> (beneficial) or </a:t>
            </a:r>
            <a:r>
              <a:rPr lang="en-US" sz="2000" b="1" dirty="0">
                <a:latin typeface="Alexandria"/>
              </a:rPr>
              <a:t>dysfunctional</a:t>
            </a:r>
            <a:r>
              <a:rPr lang="en-US" sz="2000" dirty="0">
                <a:latin typeface="Alexandria"/>
              </a:rPr>
              <a:t> (problematic) based on </a:t>
            </a:r>
            <a:r>
              <a:rPr lang="en-US" sz="2000" dirty="0" smtClean="0">
                <a:latin typeface="Alexandria"/>
              </a:rPr>
              <a:t> </a:t>
            </a:r>
            <a:r>
              <a:rPr lang="en-US" sz="2000" dirty="0">
                <a:latin typeface="Alexandria"/>
              </a:rPr>
              <a:t>based on their performance level and the difficulty of replacing them</a:t>
            </a:r>
            <a:r>
              <a:rPr lang="en-US" sz="2000" dirty="0" smtClean="0">
                <a:latin typeface="Alexandria"/>
              </a:rPr>
              <a:t>.</a:t>
            </a:r>
          </a:p>
          <a:p>
            <a:pPr marL="342900" lvl="0" indent="-342900">
              <a:buFont typeface="Arial" panose="020B0604020202020204" pitchFamily="34" charset="0"/>
              <a:buChar char="•"/>
            </a:pPr>
            <a:endParaRPr lang="en-US" sz="2000" dirty="0">
              <a:solidFill>
                <a:srgbClr val="C00000"/>
              </a:solidFill>
              <a:latin typeface="Alexandria"/>
            </a:endParaRPr>
          </a:p>
          <a:p>
            <a:pPr lvl="0"/>
            <a:r>
              <a:rPr lang="en-US" sz="2000" b="1" dirty="0">
                <a:solidFill>
                  <a:srgbClr val="C00000"/>
                </a:solidFill>
              </a:rPr>
              <a:t>High-performing, hard-to-replace employees</a:t>
            </a:r>
            <a:r>
              <a:rPr lang="en-US" sz="2000" dirty="0">
                <a:solidFill>
                  <a:srgbClr val="C00000"/>
                </a:solidFill>
              </a:rPr>
              <a:t> </a:t>
            </a:r>
            <a:r>
              <a:rPr lang="en-US" sz="2000" dirty="0"/>
              <a:t>represent the most critical turnover to manage, as their departure can be highly detrimental to the organization.</a:t>
            </a:r>
          </a:p>
          <a:p>
            <a:pPr lvl="0"/>
            <a:r>
              <a:rPr lang="en-US" sz="2000" b="1" dirty="0">
                <a:solidFill>
                  <a:srgbClr val="C00000"/>
                </a:solidFill>
              </a:rPr>
              <a:t>Low-performing, easy-to-replace employees</a:t>
            </a:r>
            <a:r>
              <a:rPr lang="en-US" sz="2000" dirty="0">
                <a:solidFill>
                  <a:srgbClr val="C00000"/>
                </a:solidFill>
              </a:rPr>
              <a:t> </a:t>
            </a:r>
            <a:r>
              <a:rPr lang="en-US" sz="2000" dirty="0"/>
              <a:t>are typically viewed as functional turnover, as their departure can create opportunities for improvement.</a:t>
            </a:r>
          </a:p>
          <a:p>
            <a:pPr marL="342900" lvl="0" indent="-342900">
              <a:buFont typeface="Arial" panose="020B0604020202020204" pitchFamily="34" charset="0"/>
              <a:buChar char="•"/>
            </a:pPr>
            <a:endParaRPr lang="en-US" sz="2000" dirty="0" smtClean="0">
              <a:latin typeface="Alexandria"/>
            </a:endParaRP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Managing Turnover</a:t>
            </a:r>
            <a:endParaRPr lang="en-US" sz="2400" dirty="0"/>
          </a:p>
        </p:txBody>
      </p:sp>
    </p:spTree>
    <p:extLst>
      <p:ext uri="{BB962C8B-B14F-4D97-AF65-F5344CB8AC3E}">
        <p14:creationId xmlns:p14="http://schemas.microsoft.com/office/powerpoint/2010/main" val="3591308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latin typeface="Alexandria"/>
              </a:rPr>
              <a:t>Performance-</a:t>
            </a:r>
            <a:r>
              <a:rPr lang="en-US" sz="2400" dirty="0" err="1">
                <a:latin typeface="Alexandria"/>
              </a:rPr>
              <a:t>Replaceability</a:t>
            </a:r>
            <a:r>
              <a:rPr lang="en-US" sz="2400" dirty="0">
                <a:latin typeface="Alexandria"/>
              </a:rPr>
              <a:t> Matrix</a:t>
            </a:r>
            <a:endParaRPr lang="en-US" sz="2400" dirty="0"/>
          </a:p>
        </p:txBody>
      </p:sp>
      <p:pic>
        <p:nvPicPr>
          <p:cNvPr id="12" name="Picture 11"/>
          <p:cNvPicPr/>
          <p:nvPr/>
        </p:nvPicPr>
        <p:blipFill>
          <a:blip r:embed="rId3"/>
          <a:stretch>
            <a:fillRect/>
          </a:stretch>
        </p:blipFill>
        <p:spPr>
          <a:xfrm>
            <a:off x="617280" y="1685495"/>
            <a:ext cx="10812720" cy="4370412"/>
          </a:xfrm>
          <a:prstGeom prst="rect">
            <a:avLst/>
          </a:prstGeom>
        </p:spPr>
      </p:pic>
    </p:spTree>
    <p:extLst>
      <p:ext uri="{BB962C8B-B14F-4D97-AF65-F5344CB8AC3E}">
        <p14:creationId xmlns:p14="http://schemas.microsoft.com/office/powerpoint/2010/main" val="234257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26143" y="2000139"/>
            <a:ext cx="10840628" cy="3785652"/>
          </a:xfrm>
          <a:prstGeom prst="rect">
            <a:avLst/>
          </a:prstGeom>
          <a:noFill/>
        </p:spPr>
        <p:txBody>
          <a:bodyPr wrap="square" rtlCol="0">
            <a:spAutoFit/>
          </a:bodyPr>
          <a:lstStyle/>
          <a:p>
            <a:pPr lvl="0"/>
            <a:endParaRPr lang="en-US" sz="2000" dirty="0">
              <a:solidFill>
                <a:srgbClr val="0070C0"/>
              </a:solidFill>
            </a:endParaRPr>
          </a:p>
          <a:p>
            <a:pPr lvl="0"/>
            <a:r>
              <a:rPr lang="en-US" sz="2000" b="1" dirty="0">
                <a:solidFill>
                  <a:srgbClr val="0070C0"/>
                </a:solidFill>
                <a:latin typeface="Alexandria"/>
              </a:rPr>
              <a:t>Retention of High Performers</a:t>
            </a:r>
            <a:r>
              <a:rPr lang="en-US" sz="2000" b="1" dirty="0" smtClean="0">
                <a:solidFill>
                  <a:srgbClr val="0070C0"/>
                </a:solidFill>
                <a:latin typeface="Alexandria"/>
              </a:rPr>
              <a:t>:</a:t>
            </a:r>
          </a:p>
          <a:p>
            <a:pPr lvl="0"/>
            <a:endParaRPr lang="en-US" sz="2000" dirty="0">
              <a:solidFill>
                <a:srgbClr val="C00000"/>
              </a:solidFill>
              <a:latin typeface="Alexandria"/>
            </a:endParaRPr>
          </a:p>
          <a:p>
            <a:pPr marL="800100" lvl="1" indent="-342900">
              <a:buFont typeface="Arial" panose="020B0604020202020204" pitchFamily="34" charset="0"/>
              <a:buChar char="•"/>
            </a:pPr>
            <a:r>
              <a:rPr lang="en-US" sz="2000" b="1" dirty="0">
                <a:solidFill>
                  <a:srgbClr val="C00000"/>
                </a:solidFill>
                <a:latin typeface="Alexandria"/>
              </a:rPr>
              <a:t>Career Path Development:</a:t>
            </a:r>
            <a:r>
              <a:rPr lang="en-US" sz="2000" dirty="0">
                <a:solidFill>
                  <a:srgbClr val="C00000"/>
                </a:solidFill>
                <a:latin typeface="Alexandria"/>
              </a:rPr>
              <a:t> </a:t>
            </a:r>
            <a:r>
              <a:rPr lang="en-US" sz="2000" dirty="0">
                <a:latin typeface="Alexandria"/>
              </a:rPr>
              <a:t>Create clear career paths and opportunities for advancement to motivate top talent.</a:t>
            </a:r>
          </a:p>
          <a:p>
            <a:pPr marL="800100" lvl="1" indent="-342900">
              <a:buFont typeface="Arial" panose="020B0604020202020204" pitchFamily="34" charset="0"/>
              <a:buChar char="•"/>
            </a:pPr>
            <a:r>
              <a:rPr lang="en-US" sz="2000" b="1" dirty="0">
                <a:solidFill>
                  <a:srgbClr val="C00000"/>
                </a:solidFill>
                <a:latin typeface="Alexandria"/>
              </a:rPr>
              <a:t>Competitive Compensation: </a:t>
            </a:r>
            <a:r>
              <a:rPr lang="en-US" sz="2000" dirty="0">
                <a:latin typeface="Alexandria"/>
              </a:rPr>
              <a:t>Offer salary and benefits packages that align </a:t>
            </a:r>
            <a:r>
              <a:rPr lang="en-US" sz="2000" dirty="0" smtClean="0">
                <a:latin typeface="Alexandria"/>
              </a:rPr>
              <a:t>with</a:t>
            </a:r>
          </a:p>
          <a:p>
            <a:pPr lvl="1"/>
            <a:r>
              <a:rPr lang="en-US" sz="2000" dirty="0">
                <a:latin typeface="Alexandria"/>
              </a:rPr>
              <a:t> </a:t>
            </a:r>
            <a:r>
              <a:rPr lang="en-US" sz="2000" dirty="0" smtClean="0">
                <a:latin typeface="Alexandria"/>
              </a:rPr>
              <a:t>    </a:t>
            </a:r>
            <a:r>
              <a:rPr lang="en-US" sz="2000" dirty="0">
                <a:latin typeface="Alexandria"/>
              </a:rPr>
              <a:t>market standards or exceed them.</a:t>
            </a:r>
          </a:p>
          <a:p>
            <a:pPr marL="800100" lvl="1" indent="-342900">
              <a:buFont typeface="Arial" panose="020B0604020202020204" pitchFamily="34" charset="0"/>
              <a:buChar char="•"/>
            </a:pPr>
            <a:r>
              <a:rPr lang="en-US" sz="2000" b="1" dirty="0">
                <a:solidFill>
                  <a:srgbClr val="C00000"/>
                </a:solidFill>
                <a:latin typeface="Alexandria"/>
              </a:rPr>
              <a:t>Recognition and Rewards: </a:t>
            </a:r>
            <a:r>
              <a:rPr lang="en-US" sz="2000" dirty="0">
                <a:latin typeface="Alexandria"/>
              </a:rPr>
              <a:t>Implement programs to acknowledge and appreciate the contributions of high performers.</a:t>
            </a:r>
          </a:p>
          <a:p>
            <a:pPr marL="800100" lvl="1" indent="-342900">
              <a:buFont typeface="Arial" panose="020B0604020202020204" pitchFamily="34" charset="0"/>
              <a:buChar char="•"/>
            </a:pPr>
            <a:r>
              <a:rPr lang="en-US" sz="2000" b="1" dirty="0">
                <a:solidFill>
                  <a:srgbClr val="C00000"/>
                </a:solidFill>
                <a:latin typeface="Alexandria"/>
              </a:rPr>
              <a:t>Work-Life Balance Initiatives: </a:t>
            </a:r>
            <a:r>
              <a:rPr lang="en-US" sz="2000" dirty="0">
                <a:latin typeface="Alexandria"/>
              </a:rPr>
              <a:t>Provide flexible work arrangements and support programs to enhance employee well-being.</a:t>
            </a:r>
          </a:p>
          <a:p>
            <a:pPr marL="800100" lvl="1" indent="-342900">
              <a:buFont typeface="Arial" panose="020B0604020202020204" pitchFamily="34" charset="0"/>
              <a:buChar char="•"/>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Managing Turnover</a:t>
            </a:r>
            <a:endParaRPr lang="en-US" sz="2400" dirty="0"/>
          </a:p>
        </p:txBody>
      </p:sp>
    </p:spTree>
    <p:extLst>
      <p:ext uri="{BB962C8B-B14F-4D97-AF65-F5344CB8AC3E}">
        <p14:creationId xmlns:p14="http://schemas.microsoft.com/office/powerpoint/2010/main" val="829142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26143" y="2095405"/>
            <a:ext cx="10840628" cy="3170099"/>
          </a:xfrm>
          <a:prstGeom prst="rect">
            <a:avLst/>
          </a:prstGeom>
          <a:noFill/>
        </p:spPr>
        <p:txBody>
          <a:bodyPr wrap="square" rtlCol="0">
            <a:spAutoFit/>
          </a:bodyPr>
          <a:lstStyle/>
          <a:p>
            <a:pPr lvl="0"/>
            <a:r>
              <a:rPr lang="en-US" sz="2000" b="1" dirty="0">
                <a:solidFill>
                  <a:srgbClr val="0070C0"/>
                </a:solidFill>
                <a:latin typeface="Alexandria"/>
              </a:rPr>
              <a:t>Management of Low Performers:</a:t>
            </a:r>
          </a:p>
          <a:p>
            <a:pPr lvl="0"/>
            <a:endParaRPr lang="en-US" sz="2000" dirty="0">
              <a:solidFill>
                <a:srgbClr val="00B0F0"/>
              </a:solidFill>
              <a:latin typeface="Alexandria"/>
            </a:endParaRPr>
          </a:p>
          <a:p>
            <a:pPr marL="800100" lvl="1" indent="-342900">
              <a:buFont typeface="Arial" panose="020B0604020202020204" pitchFamily="34" charset="0"/>
              <a:buChar char="•"/>
            </a:pPr>
            <a:r>
              <a:rPr lang="en-US" sz="2000" b="1" dirty="0">
                <a:solidFill>
                  <a:srgbClr val="C00000"/>
                </a:solidFill>
                <a:latin typeface="Alexandria"/>
              </a:rPr>
              <a:t>Performance Management:</a:t>
            </a:r>
            <a:r>
              <a:rPr lang="en-US" sz="2000" dirty="0">
                <a:latin typeface="Alexandria"/>
              </a:rPr>
              <a:t> Implement a robust performance management system to identify and address performance issues early on</a:t>
            </a:r>
            <a:r>
              <a:rPr lang="en-US" sz="2000" dirty="0" smtClean="0">
                <a:latin typeface="Alexandria"/>
              </a:rPr>
              <a:t>.</a:t>
            </a:r>
          </a:p>
          <a:p>
            <a:pPr marL="800100" lvl="1" indent="-342900">
              <a:buFont typeface="Arial" panose="020B0604020202020204" pitchFamily="34" charset="0"/>
              <a:buChar char="•"/>
            </a:pPr>
            <a:r>
              <a:rPr lang="en-US" sz="2000" b="1" dirty="0" smtClean="0">
                <a:solidFill>
                  <a:srgbClr val="C00000"/>
                </a:solidFill>
                <a:latin typeface="Alexandria"/>
              </a:rPr>
              <a:t>Training </a:t>
            </a:r>
            <a:r>
              <a:rPr lang="en-US" sz="2000" b="1" dirty="0">
                <a:solidFill>
                  <a:srgbClr val="C00000"/>
                </a:solidFill>
                <a:latin typeface="Alexandria"/>
              </a:rPr>
              <a:t>and Development: </a:t>
            </a:r>
            <a:r>
              <a:rPr lang="en-US" sz="2000" dirty="0">
                <a:latin typeface="Alexandria"/>
              </a:rPr>
              <a:t>Provide opportunities for low performers to improve their skills and performance</a:t>
            </a:r>
            <a:r>
              <a:rPr lang="en-US" sz="2000" dirty="0" smtClean="0">
                <a:latin typeface="Alexandria"/>
              </a:rPr>
              <a:t>.</a:t>
            </a:r>
          </a:p>
          <a:p>
            <a:pPr marL="800100" lvl="1" indent="-342900">
              <a:buFont typeface="Arial" panose="020B0604020202020204" pitchFamily="34" charset="0"/>
              <a:buChar char="•"/>
            </a:pPr>
            <a:r>
              <a:rPr lang="en-US" sz="2000" b="1" dirty="0" smtClean="0">
                <a:solidFill>
                  <a:srgbClr val="C00000"/>
                </a:solidFill>
                <a:latin typeface="Alexandria"/>
              </a:rPr>
              <a:t>Progressive </a:t>
            </a:r>
            <a:r>
              <a:rPr lang="en-US" sz="2000" b="1" dirty="0">
                <a:solidFill>
                  <a:srgbClr val="C00000"/>
                </a:solidFill>
                <a:latin typeface="Alexandria"/>
              </a:rPr>
              <a:t>Discipline: </a:t>
            </a:r>
            <a:r>
              <a:rPr lang="en-US" sz="2000" dirty="0">
                <a:latin typeface="Alexandria"/>
              </a:rPr>
              <a:t>Establish clear expectations and consequences for poor performance</a:t>
            </a:r>
            <a:r>
              <a:rPr lang="en-US" sz="2000" dirty="0" smtClean="0">
                <a:latin typeface="Alexandria"/>
              </a:rPr>
              <a:t>.</a:t>
            </a:r>
          </a:p>
          <a:p>
            <a:pPr marL="800100" lvl="1" indent="-342900">
              <a:buFont typeface="Arial" panose="020B0604020202020204" pitchFamily="34" charset="0"/>
              <a:buChar char="•"/>
            </a:pPr>
            <a:r>
              <a:rPr lang="en-US" sz="2000" b="1" dirty="0" smtClean="0">
                <a:solidFill>
                  <a:srgbClr val="C00000"/>
                </a:solidFill>
                <a:latin typeface="Alexandria"/>
              </a:rPr>
              <a:t>Termination</a:t>
            </a:r>
            <a:r>
              <a:rPr lang="en-US" sz="2000" b="1" dirty="0">
                <a:solidFill>
                  <a:srgbClr val="C00000"/>
                </a:solidFill>
                <a:latin typeface="Alexandria"/>
              </a:rPr>
              <a:t>: </a:t>
            </a:r>
            <a:r>
              <a:rPr lang="en-US" sz="2000" dirty="0">
                <a:latin typeface="Alexandria"/>
              </a:rPr>
              <a:t>When necessary, follow legal and ethical guidelines for terminating employment.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60818"/>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Managing Turnover</a:t>
            </a:r>
            <a:endParaRPr lang="en-US" sz="2400" dirty="0"/>
          </a:p>
        </p:txBody>
      </p:sp>
    </p:spTree>
    <p:extLst>
      <p:ext uri="{BB962C8B-B14F-4D97-AF65-F5344CB8AC3E}">
        <p14:creationId xmlns:p14="http://schemas.microsoft.com/office/powerpoint/2010/main" val="934430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26143" y="2000139"/>
            <a:ext cx="10840628" cy="4001095"/>
          </a:xfrm>
          <a:prstGeom prst="rect">
            <a:avLst/>
          </a:prstGeom>
          <a:noFill/>
        </p:spPr>
        <p:txBody>
          <a:bodyPr wrap="square" rtlCol="0">
            <a:spAutoFit/>
          </a:bodyPr>
          <a:lstStyle/>
          <a:p>
            <a:pPr lvl="0"/>
            <a:endParaRPr lang="en-US" sz="2000" dirty="0" smtClean="0"/>
          </a:p>
          <a:p>
            <a:pPr lvl="0"/>
            <a:r>
              <a:rPr lang="en-US" b="1" dirty="0" smtClean="0">
                <a:solidFill>
                  <a:srgbClr val="C00000"/>
                </a:solidFill>
                <a:latin typeface="Alexandria"/>
              </a:rPr>
              <a:t>Strategic </a:t>
            </a:r>
            <a:r>
              <a:rPr lang="en-US" b="1" dirty="0">
                <a:solidFill>
                  <a:srgbClr val="C00000"/>
                </a:solidFill>
                <a:latin typeface="Alexandria"/>
              </a:rPr>
              <a:t>Retention:</a:t>
            </a:r>
            <a:r>
              <a:rPr lang="en-US" dirty="0">
                <a:solidFill>
                  <a:srgbClr val="C00000"/>
                </a:solidFill>
                <a:latin typeface="Alexandria"/>
              </a:rPr>
              <a:t> </a:t>
            </a:r>
            <a:r>
              <a:rPr lang="en-US" dirty="0">
                <a:latin typeface="Alexandria"/>
              </a:rPr>
              <a:t>Focusing on retaining high-performing employees who are difficult to replace is crucial.</a:t>
            </a:r>
          </a:p>
          <a:p>
            <a:pPr marL="342900" lvl="0" indent="-342900">
              <a:buFont typeface="Arial" panose="020B0604020202020204" pitchFamily="34" charset="0"/>
              <a:buChar char="•"/>
            </a:pPr>
            <a:endParaRPr lang="en-US" dirty="0">
              <a:latin typeface="Alexandria"/>
            </a:endParaRPr>
          </a:p>
          <a:p>
            <a:pPr lvl="0"/>
            <a:r>
              <a:rPr lang="en-US" b="1" dirty="0">
                <a:solidFill>
                  <a:srgbClr val="C00000"/>
                </a:solidFill>
                <a:latin typeface="Alexandria"/>
              </a:rPr>
              <a:t>Succession Planning:</a:t>
            </a:r>
            <a:r>
              <a:rPr lang="en-US" dirty="0">
                <a:solidFill>
                  <a:srgbClr val="C00000"/>
                </a:solidFill>
                <a:latin typeface="Alexandria"/>
              </a:rPr>
              <a:t> </a:t>
            </a:r>
            <a:r>
              <a:rPr lang="en-US" dirty="0">
                <a:latin typeface="Alexandria"/>
              </a:rPr>
              <a:t>Developing internal talent pipelines can mitigate the risks associated with turnover</a:t>
            </a:r>
            <a:r>
              <a:rPr lang="en-US" dirty="0" smtClean="0">
                <a:latin typeface="Alexandria"/>
              </a:rPr>
              <a:t>.</a:t>
            </a:r>
          </a:p>
          <a:p>
            <a:pPr lvl="0"/>
            <a:endParaRPr lang="en-US" dirty="0">
              <a:latin typeface="Alexandria"/>
            </a:endParaRPr>
          </a:p>
          <a:p>
            <a:pPr lvl="0"/>
            <a:r>
              <a:rPr lang="en-US" b="1" dirty="0" smtClean="0">
                <a:solidFill>
                  <a:srgbClr val="C00000"/>
                </a:solidFill>
                <a:latin typeface="Alexandria"/>
              </a:rPr>
              <a:t>Effective </a:t>
            </a:r>
            <a:r>
              <a:rPr lang="en-US" b="1" dirty="0">
                <a:solidFill>
                  <a:srgbClr val="C00000"/>
                </a:solidFill>
                <a:latin typeface="Alexandria"/>
              </a:rPr>
              <a:t>Onboarding:</a:t>
            </a:r>
            <a:endParaRPr lang="en-US" dirty="0">
              <a:solidFill>
                <a:srgbClr val="C00000"/>
              </a:solidFill>
              <a:latin typeface="Alexandria"/>
            </a:endParaRPr>
          </a:p>
          <a:p>
            <a:pPr marL="742950" lvl="1" indent="-285750">
              <a:buFont typeface="Arial" panose="020B0604020202020204" pitchFamily="34" charset="0"/>
              <a:buChar char="•"/>
            </a:pPr>
            <a:r>
              <a:rPr lang="en-US" dirty="0">
                <a:latin typeface="Alexandria"/>
              </a:rPr>
              <a:t>Comprehensive orientation programs</a:t>
            </a:r>
          </a:p>
          <a:p>
            <a:pPr marL="742950" lvl="1" indent="-285750">
              <a:buFont typeface="Arial" panose="020B0604020202020204" pitchFamily="34" charset="0"/>
              <a:buChar char="•"/>
            </a:pPr>
            <a:r>
              <a:rPr lang="en-US" dirty="0">
                <a:latin typeface="Alexandria"/>
              </a:rPr>
              <a:t>Mentorship and coaching</a:t>
            </a:r>
          </a:p>
          <a:p>
            <a:pPr marL="742950" lvl="1" indent="-285750">
              <a:buFont typeface="Arial" panose="020B0604020202020204" pitchFamily="34" charset="0"/>
              <a:buChar char="•"/>
            </a:pPr>
            <a:r>
              <a:rPr lang="en-US" dirty="0">
                <a:latin typeface="Alexandria"/>
              </a:rPr>
              <a:t>Performance management </a:t>
            </a:r>
            <a:r>
              <a:rPr lang="en-US" dirty="0" smtClean="0">
                <a:latin typeface="Alexandria"/>
              </a:rPr>
              <a:t>systems</a:t>
            </a:r>
          </a:p>
          <a:p>
            <a:pPr marL="742950" lvl="1" indent="-285750">
              <a:buFont typeface="Arial" panose="020B0604020202020204" pitchFamily="34" charset="0"/>
              <a:buChar char="•"/>
            </a:pPr>
            <a:endParaRPr lang="en-US" dirty="0">
              <a:latin typeface="Alexandria"/>
            </a:endParaRPr>
          </a:p>
          <a:p>
            <a:pPr lvl="0"/>
            <a:r>
              <a:rPr lang="en-US" b="1" dirty="0">
                <a:solidFill>
                  <a:srgbClr val="C00000"/>
                </a:solidFill>
                <a:latin typeface="Alexandria"/>
              </a:rPr>
              <a:t>Exit </a:t>
            </a:r>
            <a:r>
              <a:rPr lang="en-US" b="1" dirty="0" smtClean="0">
                <a:solidFill>
                  <a:srgbClr val="C00000"/>
                </a:solidFill>
                <a:latin typeface="Alexandria"/>
              </a:rPr>
              <a:t>Interviews: </a:t>
            </a:r>
            <a:r>
              <a:rPr lang="en-US" dirty="0" smtClean="0">
                <a:latin typeface="Alexandria"/>
              </a:rPr>
              <a:t>Conduct </a:t>
            </a:r>
            <a:r>
              <a:rPr lang="en-US" dirty="0">
                <a:latin typeface="Alexandria"/>
              </a:rPr>
              <a:t>exit interviews to gather feedback on reasons for leaving and </a:t>
            </a:r>
            <a:r>
              <a:rPr lang="en-US" dirty="0" smtClean="0">
                <a:latin typeface="Alexandria"/>
              </a:rPr>
              <a:t>identify</a:t>
            </a:r>
          </a:p>
          <a:p>
            <a:pPr lvl="0"/>
            <a:r>
              <a:rPr lang="en-US" dirty="0" smtClean="0">
                <a:latin typeface="Alexandria"/>
              </a:rPr>
              <a:t> </a:t>
            </a:r>
            <a:r>
              <a:rPr lang="en-US" dirty="0">
                <a:latin typeface="Alexandria"/>
              </a:rPr>
              <a:t>areas for improvement.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Managing Turnover</a:t>
            </a:r>
            <a:endParaRPr lang="en-US" sz="2400" dirty="0"/>
          </a:p>
        </p:txBody>
      </p:sp>
    </p:spTree>
    <p:extLst>
      <p:ext uri="{BB962C8B-B14F-4D97-AF65-F5344CB8AC3E}">
        <p14:creationId xmlns:p14="http://schemas.microsoft.com/office/powerpoint/2010/main" val="1043648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2862322"/>
          </a:xfrm>
          <a:prstGeom prst="rect">
            <a:avLst/>
          </a:prstGeom>
          <a:noFill/>
        </p:spPr>
        <p:txBody>
          <a:bodyPr wrap="square" rtlCol="0">
            <a:spAutoFit/>
          </a:bodyPr>
          <a:lstStyle/>
          <a:p>
            <a:pPr lvl="0"/>
            <a:endParaRPr lang="en-US" sz="2000" b="1" dirty="0" smtClean="0">
              <a:solidFill>
                <a:srgbClr val="C00000"/>
              </a:solidFill>
              <a:latin typeface="Alexandria"/>
            </a:endParaRPr>
          </a:p>
          <a:p>
            <a:pPr lvl="0"/>
            <a:r>
              <a:rPr lang="en-US" sz="2000" b="1" dirty="0" smtClean="0">
                <a:solidFill>
                  <a:srgbClr val="C00000"/>
                </a:solidFill>
                <a:latin typeface="Alexandria"/>
              </a:rPr>
              <a:t>Employee </a:t>
            </a:r>
            <a:r>
              <a:rPr lang="en-US" sz="2000" b="1" dirty="0">
                <a:solidFill>
                  <a:srgbClr val="C00000"/>
                </a:solidFill>
                <a:latin typeface="Alexandria"/>
              </a:rPr>
              <a:t>Ownership</a:t>
            </a:r>
            <a:r>
              <a:rPr lang="en-US" sz="2000" b="1" dirty="0">
                <a:latin typeface="Alexandria"/>
              </a:rPr>
              <a:t>:</a:t>
            </a:r>
            <a:r>
              <a:rPr lang="en-US" sz="2000" dirty="0">
                <a:latin typeface="Alexandria"/>
              </a:rPr>
              <a:t> Employees who feel a sense of ownership in the company are more likely to stay</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Entrepreneurial Spirit:</a:t>
            </a:r>
            <a:r>
              <a:rPr lang="en-US" sz="2000" dirty="0">
                <a:solidFill>
                  <a:srgbClr val="C00000"/>
                </a:solidFill>
                <a:latin typeface="Alexandria"/>
              </a:rPr>
              <a:t> </a:t>
            </a:r>
            <a:r>
              <a:rPr lang="en-US" sz="2000" dirty="0">
                <a:latin typeface="Alexandria"/>
              </a:rPr>
              <a:t>The opportunity to start one's own business can be enticing for talented individuals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Non-compete Agreements:</a:t>
            </a:r>
            <a:r>
              <a:rPr lang="en-US" sz="2000" dirty="0">
                <a:solidFill>
                  <a:srgbClr val="C00000"/>
                </a:solidFill>
                <a:latin typeface="Alexandria"/>
              </a:rPr>
              <a:t> </a:t>
            </a:r>
            <a:r>
              <a:rPr lang="en-US" sz="2000" dirty="0">
                <a:latin typeface="Alexandria"/>
              </a:rPr>
              <a:t>These legal contracts can restrict employee mobility but are often challenged in court</a:t>
            </a:r>
            <a:r>
              <a:rPr lang="en-US" sz="2000" dirty="0" smtClean="0">
                <a:latin typeface="Alexandria"/>
              </a:rPr>
              <a:t>.</a:t>
            </a: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Factors Influencing Employee Retention</a:t>
            </a:r>
          </a:p>
        </p:txBody>
      </p:sp>
    </p:spTree>
    <p:extLst>
      <p:ext uri="{BB962C8B-B14F-4D97-AF65-F5344CB8AC3E}">
        <p14:creationId xmlns:p14="http://schemas.microsoft.com/office/powerpoint/2010/main" val="894483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477875"/>
          </a:xfrm>
          <a:prstGeom prst="rect">
            <a:avLst/>
          </a:prstGeom>
          <a:noFill/>
        </p:spPr>
        <p:txBody>
          <a:bodyPr wrap="square" rtlCol="0">
            <a:spAutoFit/>
          </a:bodyPr>
          <a:lstStyle/>
          <a:p>
            <a:pPr lvl="0"/>
            <a:r>
              <a:rPr lang="en-US" sz="2000" b="1" dirty="0" smtClean="0">
                <a:solidFill>
                  <a:srgbClr val="C00000"/>
                </a:solidFill>
                <a:latin typeface="Alexandria"/>
              </a:rPr>
              <a:t>Employer-Employee </a:t>
            </a:r>
            <a:r>
              <a:rPr lang="en-US" sz="2000" b="1" dirty="0">
                <a:solidFill>
                  <a:srgbClr val="C00000"/>
                </a:solidFill>
                <a:latin typeface="Alexandria"/>
              </a:rPr>
              <a:t>Partnerships:</a:t>
            </a:r>
            <a:r>
              <a:rPr lang="en-US" sz="2000" dirty="0">
                <a:solidFill>
                  <a:srgbClr val="C00000"/>
                </a:solidFill>
                <a:latin typeface="Alexandria"/>
              </a:rPr>
              <a:t> </a:t>
            </a:r>
            <a:r>
              <a:rPr lang="en-US" sz="2000" dirty="0">
                <a:latin typeface="Alexandria"/>
              </a:rPr>
              <a:t>Some organizations invest in employee-led startups, fostering a collaborative relationship</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Salary and Benefits:</a:t>
            </a:r>
            <a:r>
              <a:rPr lang="en-US" sz="2000" dirty="0">
                <a:solidFill>
                  <a:srgbClr val="C00000"/>
                </a:solidFill>
                <a:latin typeface="Alexandria"/>
              </a:rPr>
              <a:t> </a:t>
            </a:r>
            <a:r>
              <a:rPr lang="en-US" sz="2000" dirty="0">
                <a:latin typeface="Alexandria"/>
              </a:rPr>
              <a:t>Competitive compensation remains a significant factor in employee retention</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Work-Life Balance</a:t>
            </a:r>
            <a:r>
              <a:rPr lang="en-US" sz="2000" b="1" dirty="0">
                <a:latin typeface="Alexandria"/>
              </a:rPr>
              <a:t>:</a:t>
            </a:r>
            <a:r>
              <a:rPr lang="en-US" sz="2000" dirty="0">
                <a:latin typeface="Alexandria"/>
              </a:rPr>
              <a:t> Employees value flexibility and opportunities to balance personal and professional commitments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Organizational Culture:</a:t>
            </a:r>
            <a:r>
              <a:rPr lang="en-US" sz="2000" dirty="0">
                <a:solidFill>
                  <a:srgbClr val="C00000"/>
                </a:solidFill>
                <a:latin typeface="Alexandria"/>
              </a:rPr>
              <a:t> </a:t>
            </a:r>
            <a:r>
              <a:rPr lang="en-US" sz="2000" dirty="0">
                <a:latin typeface="Alexandria"/>
              </a:rPr>
              <a:t>A positive and supportive work environment contributes to employee satisfaction and retention.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Factors Influencing Employee Retention</a:t>
            </a:r>
          </a:p>
        </p:txBody>
      </p:sp>
    </p:spTree>
    <p:extLst>
      <p:ext uri="{BB962C8B-B14F-4D97-AF65-F5344CB8AC3E}">
        <p14:creationId xmlns:p14="http://schemas.microsoft.com/office/powerpoint/2010/main" val="2384290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51750" y="2368669"/>
            <a:ext cx="10543779" cy="2862322"/>
          </a:xfrm>
          <a:prstGeom prst="rect">
            <a:avLst/>
          </a:prstGeom>
          <a:noFill/>
        </p:spPr>
        <p:txBody>
          <a:bodyPr wrap="square" rtlCol="0">
            <a:spAutoFit/>
          </a:bodyPr>
          <a:lstStyle/>
          <a:p>
            <a:pPr lvl="0"/>
            <a:r>
              <a:rPr lang="en-US" sz="2000" b="1" dirty="0">
                <a:solidFill>
                  <a:srgbClr val="C00000"/>
                </a:solidFill>
                <a:latin typeface="Alexandria"/>
              </a:rPr>
              <a:t>Talent Development:</a:t>
            </a:r>
            <a:r>
              <a:rPr lang="en-US" sz="2000" dirty="0">
                <a:solidFill>
                  <a:srgbClr val="C00000"/>
                </a:solidFill>
                <a:latin typeface="Alexandria"/>
              </a:rPr>
              <a:t> </a:t>
            </a:r>
            <a:r>
              <a:rPr lang="en-US" sz="2000" dirty="0">
                <a:latin typeface="Alexandria"/>
              </a:rPr>
              <a:t>Invest in employee growth and career advancement opportunities.</a:t>
            </a:r>
          </a:p>
          <a:p>
            <a:pPr lvl="0"/>
            <a:r>
              <a:rPr lang="en-US" sz="2000" b="1" dirty="0">
                <a:solidFill>
                  <a:srgbClr val="C00000"/>
                </a:solidFill>
                <a:latin typeface="Alexandria"/>
              </a:rPr>
              <a:t>Employee Engagement:</a:t>
            </a:r>
            <a:r>
              <a:rPr lang="en-US" sz="2000" dirty="0">
                <a:solidFill>
                  <a:srgbClr val="C00000"/>
                </a:solidFill>
                <a:latin typeface="Alexandria"/>
              </a:rPr>
              <a:t> </a:t>
            </a:r>
            <a:r>
              <a:rPr lang="en-US" sz="2000" dirty="0">
                <a:latin typeface="Alexandria"/>
              </a:rPr>
              <a:t>Foster a strong organizational culture that promotes employee well-being and job satisfaction.</a:t>
            </a:r>
          </a:p>
          <a:p>
            <a:pPr lvl="0"/>
            <a:r>
              <a:rPr lang="en-US" sz="2000" b="1" dirty="0">
                <a:solidFill>
                  <a:srgbClr val="C00000"/>
                </a:solidFill>
                <a:latin typeface="Alexandria"/>
              </a:rPr>
              <a:t>Exit Interviews:</a:t>
            </a:r>
            <a:r>
              <a:rPr lang="en-US" sz="2000" dirty="0">
                <a:solidFill>
                  <a:srgbClr val="C00000"/>
                </a:solidFill>
                <a:latin typeface="Alexandria"/>
              </a:rPr>
              <a:t> </a:t>
            </a:r>
            <a:r>
              <a:rPr lang="en-US" sz="2000" dirty="0">
                <a:latin typeface="Alexandria"/>
              </a:rPr>
              <a:t>Conduct thorough exit interviews to gather feedback and identify areas for improvement.</a:t>
            </a:r>
          </a:p>
          <a:p>
            <a:pPr lvl="0"/>
            <a:r>
              <a:rPr lang="en-US" sz="2000" b="1" dirty="0">
                <a:solidFill>
                  <a:srgbClr val="C00000"/>
                </a:solidFill>
                <a:latin typeface="Alexandria"/>
              </a:rPr>
              <a:t>Employer Branding:</a:t>
            </a:r>
            <a:r>
              <a:rPr lang="en-US" sz="2000" dirty="0">
                <a:solidFill>
                  <a:srgbClr val="C00000"/>
                </a:solidFill>
                <a:latin typeface="Alexandria"/>
              </a:rPr>
              <a:t> </a:t>
            </a:r>
            <a:r>
              <a:rPr lang="en-US" sz="2000" dirty="0">
                <a:latin typeface="Alexandria"/>
              </a:rPr>
              <a:t>Build a strong employer brand to attract and retain top talent.</a:t>
            </a:r>
          </a:p>
          <a:p>
            <a:pPr lvl="0"/>
            <a:r>
              <a:rPr lang="en-US" sz="2000" b="1" dirty="0">
                <a:solidFill>
                  <a:srgbClr val="C00000"/>
                </a:solidFill>
                <a:latin typeface="Alexandria"/>
              </a:rPr>
              <a:t>Competitive Compensation:</a:t>
            </a:r>
            <a:r>
              <a:rPr lang="en-US" sz="2000" dirty="0">
                <a:solidFill>
                  <a:srgbClr val="C00000"/>
                </a:solidFill>
                <a:latin typeface="Alexandria"/>
              </a:rPr>
              <a:t> </a:t>
            </a:r>
            <a:r>
              <a:rPr lang="en-US" sz="2000" dirty="0">
                <a:latin typeface="Alexandria"/>
              </a:rPr>
              <a:t>Offer salary and benefits packages that are competitive with the market.</a:t>
            </a:r>
          </a:p>
          <a:p>
            <a:pPr lvl="0"/>
            <a:r>
              <a:rPr lang="en-US" sz="2000" b="1" dirty="0">
                <a:solidFill>
                  <a:srgbClr val="C00000"/>
                </a:solidFill>
                <a:latin typeface="Alexandria"/>
              </a:rPr>
              <a:t>Work-Life Balance Initiatives:</a:t>
            </a:r>
            <a:r>
              <a:rPr lang="en-US" sz="2000" dirty="0">
                <a:solidFill>
                  <a:srgbClr val="C00000"/>
                </a:solidFill>
                <a:latin typeface="Alexandria"/>
              </a:rPr>
              <a:t> </a:t>
            </a:r>
            <a:r>
              <a:rPr lang="en-US" sz="2000" dirty="0">
                <a:latin typeface="Alexandria"/>
              </a:rPr>
              <a:t>Provide flexible work arrangements and support programs.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Strategies for Retaining Top Talent</a:t>
            </a:r>
          </a:p>
        </p:txBody>
      </p:sp>
    </p:spTree>
    <p:extLst>
      <p:ext uri="{BB962C8B-B14F-4D97-AF65-F5344CB8AC3E}">
        <p14:creationId xmlns:p14="http://schemas.microsoft.com/office/powerpoint/2010/main" val="2487376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739200" y="1816044"/>
            <a:ext cx="10141862" cy="3477875"/>
          </a:xfrm>
          <a:prstGeom prst="rect">
            <a:avLst/>
          </a:prstGeom>
          <a:noFill/>
        </p:spPr>
        <p:txBody>
          <a:bodyPr wrap="square" rtlCol="0">
            <a:spAutoFit/>
          </a:bodyPr>
          <a:lstStyle/>
          <a:p>
            <a:pPr lvl="0"/>
            <a:r>
              <a:rPr lang="en-US" sz="2000" b="1" dirty="0" smtClean="0">
                <a:solidFill>
                  <a:srgbClr val="C00000"/>
                </a:solidFill>
                <a:latin typeface="Alexandria"/>
              </a:rPr>
              <a:t>Employee </a:t>
            </a:r>
            <a:r>
              <a:rPr lang="en-US" sz="2000" b="1" dirty="0">
                <a:solidFill>
                  <a:srgbClr val="C00000"/>
                </a:solidFill>
                <a:latin typeface="Alexandria"/>
              </a:rPr>
              <a:t>engagement </a:t>
            </a:r>
            <a:r>
              <a:rPr lang="en-US" sz="2000" dirty="0">
                <a:latin typeface="Alexandria"/>
              </a:rPr>
              <a:t>is a psychological state reflecting an employee's involvement, dedication, and enthusiasm for their work and organization. It's more than just job satisfaction; it's a deep-rooted connection to the company's mission and values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Importance:</a:t>
            </a:r>
            <a:r>
              <a:rPr lang="en-US" sz="2000" dirty="0">
                <a:solidFill>
                  <a:srgbClr val="C00000"/>
                </a:solidFill>
                <a:latin typeface="Alexandria"/>
              </a:rPr>
              <a:t> </a:t>
            </a:r>
            <a:r>
              <a:rPr lang="en-US" sz="2000" dirty="0">
                <a:latin typeface="Alexandria"/>
              </a:rPr>
              <a:t>Highly engaged employees are more productive, innovative, and committed to the organization. They tend to have lower turnover rates, higher customer satisfaction, and contribute significantly to overall organizational success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Challenges:</a:t>
            </a:r>
            <a:r>
              <a:rPr lang="en-US" sz="2000" dirty="0">
                <a:solidFill>
                  <a:srgbClr val="C00000"/>
                </a:solidFill>
                <a:latin typeface="Alexandria"/>
              </a:rPr>
              <a:t> </a:t>
            </a:r>
            <a:r>
              <a:rPr lang="en-US" sz="2000" dirty="0">
                <a:latin typeface="Alexandria"/>
              </a:rPr>
              <a:t>Many employees are disengaged, leading to decreased productivity, increased costs due to turnover, and a negative impact on company culture.</a:t>
            </a:r>
          </a:p>
          <a:p>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a:latin typeface="Alexandria"/>
              </a:rPr>
              <a:t>Employee Engagement</a:t>
            </a:r>
          </a:p>
        </p:txBody>
      </p:sp>
    </p:spTree>
    <p:extLst>
      <p:ext uri="{BB962C8B-B14F-4D97-AF65-F5344CB8AC3E}">
        <p14:creationId xmlns:p14="http://schemas.microsoft.com/office/powerpoint/2010/main" val="35019961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TextBox 78">
            <a:extLst>
              <a:ext uri="{FF2B5EF4-FFF2-40B4-BE49-F238E27FC236}">
                <a16:creationId xmlns="" xmlns:a16="http://schemas.microsoft.com/office/drawing/2014/main" id="{7DB3554E-EB1F-4BEA-A4E2-2AA9758249CA}"/>
              </a:ext>
            </a:extLst>
          </p:cNvPr>
          <p:cNvSpPr txBox="1"/>
          <p:nvPr/>
        </p:nvSpPr>
        <p:spPr>
          <a:xfrm>
            <a:off x="1787754" y="921809"/>
            <a:ext cx="9027815" cy="461665"/>
          </a:xfrm>
          <a:prstGeom prst="rect">
            <a:avLst/>
          </a:prstGeom>
          <a:noFill/>
        </p:spPr>
        <p:txBody>
          <a:bodyPr wrap="square" rtlCol="0">
            <a:spAutoFit/>
          </a:bodyPr>
          <a:lstStyle/>
          <a:p>
            <a:pPr algn="ctr"/>
            <a:r>
              <a:rPr lang="en-US" sz="2400" b="1" dirty="0"/>
              <a:t>Kraft Foods' Successful IT Retention Strategy</a:t>
            </a:r>
            <a:endParaRPr lang="en-US" sz="2400" dirty="0"/>
          </a:p>
        </p:txBody>
      </p:sp>
      <p:sp>
        <p:nvSpPr>
          <p:cNvPr id="16" name="Rectangle: Rounded Corners 24"/>
          <p:cNvSpPr/>
          <p:nvPr/>
        </p:nvSpPr>
        <p:spPr>
          <a:xfrm>
            <a:off x="617280" y="1685495"/>
            <a:ext cx="10812720" cy="4370412"/>
          </a:xfrm>
          <a:prstGeom prst="roundRect">
            <a:avLst>
              <a:gd name="adj" fmla="val 6140"/>
            </a:avLst>
          </a:prstGeom>
          <a:solidFill>
            <a:schemeClr val="bg1"/>
          </a:solidFill>
          <a:ln w="38100">
            <a:solidFill>
              <a:schemeClr val="accent5"/>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794870" y="1723663"/>
            <a:ext cx="8268447" cy="3970318"/>
          </a:xfrm>
          <a:prstGeom prst="rect">
            <a:avLst/>
          </a:prstGeom>
          <a:noFill/>
        </p:spPr>
        <p:txBody>
          <a:bodyPr wrap="square" rtlCol="0">
            <a:spAutoFit/>
          </a:bodyPr>
          <a:lstStyle/>
          <a:p>
            <a:r>
              <a:rPr lang="en-US" b="1" dirty="0">
                <a:solidFill>
                  <a:srgbClr val="C00000"/>
                </a:solidFill>
                <a:latin typeface="Alexandria"/>
              </a:rPr>
              <a:t>The IT talent shortage is a significant challenge for many organizations, with high turnover rates being the norm.</a:t>
            </a:r>
            <a:r>
              <a:rPr lang="en-US" dirty="0">
                <a:solidFill>
                  <a:srgbClr val="C00000"/>
                </a:solidFill>
                <a:latin typeface="Alexandria"/>
              </a:rPr>
              <a:t> </a:t>
            </a:r>
            <a:r>
              <a:rPr lang="en-US" dirty="0">
                <a:latin typeface="Alexandria"/>
              </a:rPr>
              <a:t>However, Kraft Foods has managed to buck this trend by implementing a comprehensive retention program that has reduced its IT turnover rate to an impressive 5</a:t>
            </a:r>
            <a:r>
              <a:rPr lang="en-US" dirty="0" smtClean="0">
                <a:latin typeface="Alexandria"/>
              </a:rPr>
              <a:t>%.</a:t>
            </a:r>
          </a:p>
          <a:p>
            <a:endParaRPr lang="en-US" dirty="0" smtClean="0">
              <a:latin typeface="Alexandria"/>
            </a:endParaRPr>
          </a:p>
          <a:p>
            <a:r>
              <a:rPr lang="en-US" b="1" dirty="0">
                <a:solidFill>
                  <a:srgbClr val="00AEEF"/>
                </a:solidFill>
                <a:latin typeface="Alexandria"/>
              </a:rPr>
              <a:t>Key elements of Kraft's successful strategy include:</a:t>
            </a:r>
            <a:endParaRPr lang="en-US" dirty="0">
              <a:solidFill>
                <a:srgbClr val="00AEEF"/>
              </a:solidFill>
              <a:latin typeface="Alexandria"/>
            </a:endParaRPr>
          </a:p>
          <a:p>
            <a:pPr lvl="0"/>
            <a:r>
              <a:rPr lang="en-US" b="1" dirty="0">
                <a:solidFill>
                  <a:srgbClr val="C00000"/>
                </a:solidFill>
                <a:latin typeface="Alexandria"/>
              </a:rPr>
              <a:t>Early Talent Development:</a:t>
            </a:r>
            <a:r>
              <a:rPr lang="en-US" dirty="0">
                <a:solidFill>
                  <a:srgbClr val="C00000"/>
                </a:solidFill>
                <a:latin typeface="Alexandria"/>
              </a:rPr>
              <a:t> </a:t>
            </a:r>
            <a:r>
              <a:rPr lang="en-US" dirty="0">
                <a:latin typeface="Alexandria"/>
              </a:rPr>
              <a:t>The company focuses on cultivating talent from the ground up through its internship program, offering early responsibilities and challenging projects. This approach has led to a high conversion rate of interns into full-time employees.</a:t>
            </a:r>
          </a:p>
          <a:p>
            <a:pPr lvl="0"/>
            <a:r>
              <a:rPr lang="en-US" b="1" dirty="0">
                <a:solidFill>
                  <a:srgbClr val="C00000"/>
                </a:solidFill>
                <a:latin typeface="Alexandria"/>
              </a:rPr>
              <a:t>Comprehensive Career Development:</a:t>
            </a:r>
            <a:r>
              <a:rPr lang="en-US" dirty="0">
                <a:solidFill>
                  <a:srgbClr val="C00000"/>
                </a:solidFill>
                <a:latin typeface="Alexandria"/>
              </a:rPr>
              <a:t> </a:t>
            </a:r>
            <a:r>
              <a:rPr lang="en-US" dirty="0">
                <a:latin typeface="Alexandria"/>
              </a:rPr>
              <a:t>Kraft provides a clear career path with opportunities for both technical and managerial growth. Employees have dedicated time for professional development and access to various training resources, including tuition reimbursement</a:t>
            </a:r>
            <a:r>
              <a:rPr lang="en-US" dirty="0" smtClean="0">
                <a:latin typeface="Alexandria"/>
              </a:rPr>
              <a:t>.</a:t>
            </a:r>
            <a:endParaRPr lang="en-US" dirty="0">
              <a:latin typeface="Alexandria"/>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08409" y="4186320"/>
            <a:ext cx="2476500" cy="1847850"/>
          </a:xfrm>
          <a:prstGeom prst="rect">
            <a:avLst/>
          </a:prstGeom>
        </p:spPr>
      </p:pic>
    </p:spTree>
    <p:extLst>
      <p:ext uri="{BB962C8B-B14F-4D97-AF65-F5344CB8AC3E}">
        <p14:creationId xmlns:p14="http://schemas.microsoft.com/office/powerpoint/2010/main" val="18096471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TextBox 78">
            <a:extLst>
              <a:ext uri="{FF2B5EF4-FFF2-40B4-BE49-F238E27FC236}">
                <a16:creationId xmlns="" xmlns:a16="http://schemas.microsoft.com/office/drawing/2014/main" id="{7DB3554E-EB1F-4BEA-A4E2-2AA9758249CA}"/>
              </a:ext>
            </a:extLst>
          </p:cNvPr>
          <p:cNvSpPr txBox="1"/>
          <p:nvPr/>
        </p:nvSpPr>
        <p:spPr>
          <a:xfrm>
            <a:off x="1787754" y="921809"/>
            <a:ext cx="9027815" cy="461665"/>
          </a:xfrm>
          <a:prstGeom prst="rect">
            <a:avLst/>
          </a:prstGeom>
          <a:noFill/>
        </p:spPr>
        <p:txBody>
          <a:bodyPr wrap="square" rtlCol="0">
            <a:spAutoFit/>
          </a:bodyPr>
          <a:lstStyle/>
          <a:p>
            <a:pPr algn="ctr"/>
            <a:r>
              <a:rPr lang="en-US" sz="2400" b="1" dirty="0"/>
              <a:t>Kraft Foods' Successful IT Retention Strategy</a:t>
            </a:r>
            <a:endParaRPr lang="en-US" sz="2400" dirty="0"/>
          </a:p>
        </p:txBody>
      </p:sp>
      <p:sp>
        <p:nvSpPr>
          <p:cNvPr id="16" name="Rectangle: Rounded Corners 24"/>
          <p:cNvSpPr/>
          <p:nvPr/>
        </p:nvSpPr>
        <p:spPr>
          <a:xfrm>
            <a:off x="617280" y="1685495"/>
            <a:ext cx="10812720" cy="4370412"/>
          </a:xfrm>
          <a:prstGeom prst="roundRect">
            <a:avLst>
              <a:gd name="adj" fmla="val 6140"/>
            </a:avLst>
          </a:prstGeom>
          <a:solidFill>
            <a:schemeClr val="bg1"/>
          </a:solidFill>
          <a:ln w="38100">
            <a:solidFill>
              <a:schemeClr val="accent5"/>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794870" y="1723663"/>
            <a:ext cx="8268447" cy="4524315"/>
          </a:xfrm>
          <a:prstGeom prst="rect">
            <a:avLst/>
          </a:prstGeom>
          <a:noFill/>
        </p:spPr>
        <p:txBody>
          <a:bodyPr wrap="square" rtlCol="0">
            <a:spAutoFit/>
          </a:bodyPr>
          <a:lstStyle/>
          <a:p>
            <a:pPr lvl="0"/>
            <a:r>
              <a:rPr lang="en-US" b="1" dirty="0" smtClean="0">
                <a:solidFill>
                  <a:srgbClr val="C00000"/>
                </a:solidFill>
                <a:latin typeface="Alexandria"/>
              </a:rPr>
              <a:t>Mentorship </a:t>
            </a:r>
            <a:r>
              <a:rPr lang="en-US" b="1" dirty="0">
                <a:solidFill>
                  <a:srgbClr val="C00000"/>
                </a:solidFill>
                <a:latin typeface="Alexandria"/>
              </a:rPr>
              <a:t>and Leadership Development:</a:t>
            </a:r>
            <a:r>
              <a:rPr lang="en-US" dirty="0">
                <a:solidFill>
                  <a:srgbClr val="C00000"/>
                </a:solidFill>
                <a:latin typeface="Alexandria"/>
              </a:rPr>
              <a:t> </a:t>
            </a:r>
            <a:r>
              <a:rPr lang="en-US" dirty="0">
                <a:latin typeface="Alexandria"/>
              </a:rPr>
              <a:t>The IT Leadership Program pairs junior employees with experienced mentors, fostering leadership skills and exposing them to broader organizational issues.</a:t>
            </a:r>
          </a:p>
          <a:p>
            <a:pPr lvl="0"/>
            <a:r>
              <a:rPr lang="en-US" b="1" dirty="0">
                <a:solidFill>
                  <a:srgbClr val="C00000"/>
                </a:solidFill>
                <a:latin typeface="Alexandria"/>
              </a:rPr>
              <a:t>Employee Well-being and Work-Life Balance:</a:t>
            </a:r>
            <a:r>
              <a:rPr lang="en-US" dirty="0">
                <a:solidFill>
                  <a:srgbClr val="C00000"/>
                </a:solidFill>
                <a:latin typeface="Alexandria"/>
              </a:rPr>
              <a:t> </a:t>
            </a:r>
            <a:r>
              <a:rPr lang="en-US" dirty="0">
                <a:latin typeface="Alexandria"/>
              </a:rPr>
              <a:t>Kraft recognizes the importance of employee satisfaction and offers flexible work arrangements, a supportive work environment, and amenities like a company store and on-site health club.</a:t>
            </a:r>
          </a:p>
          <a:p>
            <a:pPr lvl="0"/>
            <a:r>
              <a:rPr lang="en-US" b="1" dirty="0">
                <a:solidFill>
                  <a:srgbClr val="C00000"/>
                </a:solidFill>
                <a:latin typeface="Alexandria"/>
              </a:rPr>
              <a:t>Strong Company Culture:</a:t>
            </a:r>
            <a:r>
              <a:rPr lang="en-US" dirty="0">
                <a:solidFill>
                  <a:srgbClr val="C00000"/>
                </a:solidFill>
                <a:latin typeface="Alexandria"/>
              </a:rPr>
              <a:t> </a:t>
            </a:r>
            <a:r>
              <a:rPr lang="en-US" dirty="0">
                <a:latin typeface="Alexandria"/>
              </a:rPr>
              <a:t>A sense of family and inclusivity is emphasized at Kraft, where employees feel valued and empowered to contribute ideas</a:t>
            </a:r>
            <a:r>
              <a:rPr lang="en-US" dirty="0" smtClean="0">
                <a:latin typeface="Alexandria"/>
              </a:rPr>
              <a:t>.</a:t>
            </a:r>
          </a:p>
          <a:p>
            <a:pPr lvl="0"/>
            <a:endParaRPr lang="en-US" dirty="0">
              <a:latin typeface="Alexandria"/>
            </a:endParaRPr>
          </a:p>
          <a:p>
            <a:r>
              <a:rPr lang="en-US" dirty="0">
                <a:latin typeface="Alexandria"/>
              </a:rPr>
              <a:t>By combining these elements, Kraft Foods has created a compelling employee value proposition that not only attracts top IT talent but also retains them long-term. This holistic approach demonstrates the importance of aligning HR strategies with business objectives to achieve sustainable success.</a:t>
            </a:r>
          </a:p>
          <a:p>
            <a:pPr lvl="0"/>
            <a:endParaRPr lang="en-US" dirty="0">
              <a:latin typeface="Alexandria"/>
            </a:endParaRPr>
          </a:p>
          <a:p>
            <a:endParaRPr lang="en-US" dirty="0">
              <a:latin typeface="Alexandria"/>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08409" y="4186320"/>
            <a:ext cx="2476500" cy="1847850"/>
          </a:xfrm>
          <a:prstGeom prst="rect">
            <a:avLst/>
          </a:prstGeom>
        </p:spPr>
      </p:pic>
    </p:spTree>
    <p:extLst>
      <p:ext uri="{BB962C8B-B14F-4D97-AF65-F5344CB8AC3E}">
        <p14:creationId xmlns:p14="http://schemas.microsoft.com/office/powerpoint/2010/main" val="127258414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477875"/>
          </a:xfrm>
          <a:prstGeom prst="rect">
            <a:avLst/>
          </a:prstGeom>
          <a:noFill/>
        </p:spPr>
        <p:txBody>
          <a:bodyPr wrap="square" rtlCol="0">
            <a:spAutoFit/>
          </a:bodyPr>
          <a:lstStyle/>
          <a:p>
            <a:pPr lvl="0"/>
            <a:r>
              <a:rPr lang="en-US" sz="2000" b="1" dirty="0">
                <a:solidFill>
                  <a:srgbClr val="C00000"/>
                </a:solidFill>
                <a:latin typeface="Alexandria"/>
              </a:rPr>
              <a:t>Limited Growth Opportunities:</a:t>
            </a:r>
            <a:r>
              <a:rPr lang="en-US" sz="2000" dirty="0">
                <a:solidFill>
                  <a:srgbClr val="C00000"/>
                </a:solidFill>
                <a:latin typeface="Alexandria"/>
              </a:rPr>
              <a:t> </a:t>
            </a:r>
            <a:r>
              <a:rPr lang="en-US" sz="2000" dirty="0">
                <a:latin typeface="Alexandria"/>
              </a:rPr>
              <a:t>Employees may seek roles with greater responsibility or challenges that their current organization cannot provide</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Organizational Culture Mismatch:</a:t>
            </a:r>
            <a:r>
              <a:rPr lang="en-US" sz="2000" dirty="0">
                <a:solidFill>
                  <a:srgbClr val="C00000"/>
                </a:solidFill>
                <a:latin typeface="Alexandria"/>
              </a:rPr>
              <a:t> </a:t>
            </a:r>
            <a:r>
              <a:rPr lang="en-US" sz="2000" dirty="0">
                <a:latin typeface="Alexandria"/>
              </a:rPr>
              <a:t>A misalignment between employee values and company culture can lead to dissatisfaction and turnover</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Compensation and Benefits:</a:t>
            </a:r>
            <a:r>
              <a:rPr lang="en-US" sz="2000" dirty="0">
                <a:solidFill>
                  <a:srgbClr val="C00000"/>
                </a:solidFill>
                <a:latin typeface="Alexandria"/>
              </a:rPr>
              <a:t> </a:t>
            </a:r>
            <a:r>
              <a:rPr lang="en-US" sz="2000" dirty="0">
                <a:latin typeface="Alexandria"/>
              </a:rPr>
              <a:t>Inadequate compensation packages compared to industry standards can drive employees to seek opportunities elsewhere</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Work-Life Balance Issues:</a:t>
            </a:r>
            <a:r>
              <a:rPr lang="en-US" sz="2000" dirty="0">
                <a:solidFill>
                  <a:srgbClr val="C00000"/>
                </a:solidFill>
                <a:latin typeface="Alexandria"/>
              </a:rPr>
              <a:t> </a:t>
            </a:r>
            <a:r>
              <a:rPr lang="en-US" sz="2000" dirty="0">
                <a:latin typeface="Alexandria"/>
              </a:rPr>
              <a:t>A lack of flexibility in work arrangements can contribute to employee burnout and turnover.</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Internal Challenges to </a:t>
            </a:r>
            <a:r>
              <a:rPr lang="en-US" sz="2400" dirty="0" smtClean="0"/>
              <a:t>Employees’ Retention</a:t>
            </a:r>
            <a:endParaRPr lang="en-US" sz="2400" dirty="0"/>
          </a:p>
        </p:txBody>
      </p:sp>
    </p:spTree>
    <p:extLst>
      <p:ext uri="{BB962C8B-B14F-4D97-AF65-F5344CB8AC3E}">
        <p14:creationId xmlns:p14="http://schemas.microsoft.com/office/powerpoint/2010/main" val="3714966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2554545"/>
          </a:xfrm>
          <a:prstGeom prst="rect">
            <a:avLst/>
          </a:prstGeom>
          <a:noFill/>
        </p:spPr>
        <p:txBody>
          <a:bodyPr wrap="square" rtlCol="0">
            <a:spAutoFit/>
          </a:bodyPr>
          <a:lstStyle/>
          <a:p>
            <a:pPr lvl="0"/>
            <a:r>
              <a:rPr lang="en-US" sz="2000" b="1" dirty="0">
                <a:solidFill>
                  <a:srgbClr val="C00000"/>
                </a:solidFill>
                <a:latin typeface="Alexandria"/>
              </a:rPr>
              <a:t>Competitive Job </a:t>
            </a:r>
            <a:r>
              <a:rPr lang="en-US" sz="2000" b="1" dirty="0" smtClean="0">
                <a:solidFill>
                  <a:srgbClr val="C00000"/>
                </a:solidFill>
                <a:latin typeface="Alexandria"/>
              </a:rPr>
              <a:t>Market:</a:t>
            </a:r>
            <a:r>
              <a:rPr lang="en-US" sz="2000" dirty="0" smtClean="0">
                <a:solidFill>
                  <a:srgbClr val="C00000"/>
                </a:solidFill>
                <a:latin typeface="Alexandria"/>
              </a:rPr>
              <a:t> </a:t>
            </a:r>
            <a:r>
              <a:rPr lang="en-US" sz="2000" dirty="0" smtClean="0">
                <a:latin typeface="Alexandria"/>
              </a:rPr>
              <a:t>A </a:t>
            </a:r>
            <a:r>
              <a:rPr lang="en-US" sz="2000" dirty="0">
                <a:latin typeface="Alexandria"/>
              </a:rPr>
              <a:t>strong economy and high demand for talent can make it difficult to retain top employees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Startup Opportunities:</a:t>
            </a:r>
            <a:r>
              <a:rPr lang="en-US" sz="2000" dirty="0">
                <a:solidFill>
                  <a:srgbClr val="C00000"/>
                </a:solidFill>
                <a:latin typeface="Alexandria"/>
              </a:rPr>
              <a:t> </a:t>
            </a:r>
            <a:r>
              <a:rPr lang="en-US" sz="2000" dirty="0">
                <a:latin typeface="Alexandria"/>
              </a:rPr>
              <a:t>The allure of entrepreneurship can entice employees to leave established companies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Industry Trends:</a:t>
            </a:r>
            <a:r>
              <a:rPr lang="en-US" sz="2000" dirty="0">
                <a:solidFill>
                  <a:srgbClr val="C00000"/>
                </a:solidFill>
                <a:latin typeface="Alexandria"/>
              </a:rPr>
              <a:t> </a:t>
            </a:r>
            <a:r>
              <a:rPr lang="en-US" sz="2000" dirty="0">
                <a:latin typeface="Alexandria"/>
              </a:rPr>
              <a:t>Rapid technological advancements or industry shifts can create opportunities for employees to explore new roles.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External Challenges to Retention</a:t>
            </a:r>
          </a:p>
        </p:txBody>
      </p:sp>
    </p:spTree>
    <p:extLst>
      <p:ext uri="{BB962C8B-B14F-4D97-AF65-F5344CB8AC3E}">
        <p14:creationId xmlns:p14="http://schemas.microsoft.com/office/powerpoint/2010/main" val="4139129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170099"/>
          </a:xfrm>
          <a:prstGeom prst="rect">
            <a:avLst/>
          </a:prstGeom>
          <a:noFill/>
        </p:spPr>
        <p:txBody>
          <a:bodyPr wrap="square" rtlCol="0">
            <a:spAutoFit/>
          </a:bodyPr>
          <a:lstStyle/>
          <a:p>
            <a:r>
              <a:rPr lang="en-US" sz="2000" b="1" dirty="0">
                <a:solidFill>
                  <a:srgbClr val="00AEEF"/>
                </a:solidFill>
                <a:latin typeface="Alexandria"/>
              </a:rPr>
              <a:t>The Impact of an Aging </a:t>
            </a:r>
            <a:r>
              <a:rPr lang="en-US" sz="2000" b="1" dirty="0" smtClean="0">
                <a:solidFill>
                  <a:srgbClr val="00AEEF"/>
                </a:solidFill>
                <a:latin typeface="Alexandria"/>
              </a:rPr>
              <a:t>Workforce</a:t>
            </a:r>
          </a:p>
          <a:p>
            <a:endParaRPr lang="en-US" sz="2000" b="1" dirty="0">
              <a:solidFill>
                <a:srgbClr val="00AEEF"/>
              </a:solidFill>
              <a:latin typeface="Alexandria"/>
            </a:endParaRPr>
          </a:p>
          <a:p>
            <a:pPr marL="342900" lvl="0" indent="-342900">
              <a:buFont typeface="Arial" panose="020B0604020202020204" pitchFamily="34" charset="0"/>
              <a:buChar char="•"/>
            </a:pPr>
            <a:r>
              <a:rPr lang="en-US" sz="2000" b="1" dirty="0">
                <a:solidFill>
                  <a:srgbClr val="C00000"/>
                </a:solidFill>
                <a:latin typeface="Alexandria"/>
              </a:rPr>
              <a:t>Skill Gaps:</a:t>
            </a:r>
            <a:r>
              <a:rPr lang="en-US" sz="2000" dirty="0">
                <a:solidFill>
                  <a:srgbClr val="C00000"/>
                </a:solidFill>
                <a:latin typeface="Alexandria"/>
              </a:rPr>
              <a:t> </a:t>
            </a:r>
            <a:r>
              <a:rPr lang="en-US" sz="2000" dirty="0">
                <a:latin typeface="Alexandria"/>
              </a:rPr>
              <a:t>While older workers bring valuable experience and institutional knowledge, they may lack proficiency in emerging technologies and digital skills.</a:t>
            </a:r>
          </a:p>
          <a:p>
            <a:pPr marL="342900" lvl="0" indent="-342900">
              <a:buFont typeface="Arial" panose="020B0604020202020204" pitchFamily="34" charset="0"/>
              <a:buChar char="•"/>
            </a:pPr>
            <a:r>
              <a:rPr lang="en-US" sz="2000" b="1" dirty="0">
                <a:solidFill>
                  <a:srgbClr val="C00000"/>
                </a:solidFill>
                <a:latin typeface="Alexandria"/>
              </a:rPr>
              <a:t>Reduced Productivity:</a:t>
            </a:r>
            <a:r>
              <a:rPr lang="en-US" sz="2000" dirty="0">
                <a:solidFill>
                  <a:srgbClr val="C00000"/>
                </a:solidFill>
                <a:latin typeface="Alexandria"/>
              </a:rPr>
              <a:t> </a:t>
            </a:r>
            <a:r>
              <a:rPr lang="en-US" sz="2000" dirty="0">
                <a:latin typeface="Alexandria"/>
              </a:rPr>
              <a:t>Age-related health issues or declining cognitive abilities can impact productivity levels.</a:t>
            </a:r>
          </a:p>
          <a:p>
            <a:pPr marL="342900" lvl="0" indent="-342900">
              <a:buFont typeface="Arial" panose="020B0604020202020204" pitchFamily="34" charset="0"/>
              <a:buChar char="•"/>
            </a:pPr>
            <a:r>
              <a:rPr lang="en-US" sz="2000" b="1" dirty="0">
                <a:solidFill>
                  <a:srgbClr val="C00000"/>
                </a:solidFill>
                <a:latin typeface="Alexandria"/>
              </a:rPr>
              <a:t>Increased Healthcare Costs:</a:t>
            </a:r>
            <a:r>
              <a:rPr lang="en-US" sz="2000" dirty="0">
                <a:solidFill>
                  <a:srgbClr val="C00000"/>
                </a:solidFill>
                <a:latin typeface="Alexandria"/>
              </a:rPr>
              <a:t> </a:t>
            </a:r>
            <a:r>
              <a:rPr lang="en-US" sz="2000" dirty="0">
                <a:latin typeface="Alexandria"/>
              </a:rPr>
              <a:t>Employers may face rising healthcare expenditures due to the higher healthcare needs of older workers.</a:t>
            </a:r>
          </a:p>
          <a:p>
            <a:pPr marL="342900" lvl="0" indent="-342900">
              <a:buFont typeface="Arial" panose="020B0604020202020204" pitchFamily="34" charset="0"/>
              <a:buChar char="•"/>
            </a:pPr>
            <a:r>
              <a:rPr lang="en-US" sz="2000" b="1" dirty="0">
                <a:solidFill>
                  <a:srgbClr val="C00000"/>
                </a:solidFill>
                <a:latin typeface="Alexandria"/>
              </a:rPr>
              <a:t>Succession Planning Challenges:</a:t>
            </a:r>
            <a:r>
              <a:rPr lang="en-US" sz="2000" dirty="0">
                <a:solidFill>
                  <a:srgbClr val="C00000"/>
                </a:solidFill>
                <a:latin typeface="Alexandria"/>
              </a:rPr>
              <a:t> </a:t>
            </a:r>
            <a:r>
              <a:rPr lang="en-US" sz="2000" dirty="0">
                <a:latin typeface="Alexandria"/>
              </a:rPr>
              <a:t>The retirement of key employees can create leadership gaps and knowledge loss.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9442993"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Managing the Aging </a:t>
            </a:r>
            <a:r>
              <a:rPr lang="en-US" sz="2400" dirty="0" smtClean="0"/>
              <a:t>Workforce</a:t>
            </a:r>
            <a:endParaRPr lang="en-US" sz="2400" dirty="0"/>
          </a:p>
        </p:txBody>
      </p:sp>
    </p:spTree>
    <p:extLst>
      <p:ext uri="{BB962C8B-B14F-4D97-AF65-F5344CB8AC3E}">
        <p14:creationId xmlns:p14="http://schemas.microsoft.com/office/powerpoint/2010/main" val="3464327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170099"/>
          </a:xfrm>
          <a:prstGeom prst="rect">
            <a:avLst/>
          </a:prstGeom>
          <a:noFill/>
        </p:spPr>
        <p:txBody>
          <a:bodyPr wrap="square" rtlCol="0">
            <a:spAutoFit/>
          </a:bodyPr>
          <a:lstStyle/>
          <a:p>
            <a:r>
              <a:rPr lang="en-US" sz="2000" b="1" dirty="0">
                <a:solidFill>
                  <a:srgbClr val="00AEEF"/>
                </a:solidFill>
                <a:latin typeface="Alexandria"/>
              </a:rPr>
              <a:t>Leveraging the Potential of Older </a:t>
            </a:r>
            <a:r>
              <a:rPr lang="en-US" sz="2000" b="1" dirty="0" smtClean="0">
                <a:solidFill>
                  <a:srgbClr val="00AEEF"/>
                </a:solidFill>
                <a:latin typeface="Alexandria"/>
              </a:rPr>
              <a:t>Workers</a:t>
            </a:r>
          </a:p>
          <a:p>
            <a:endParaRPr lang="en-US" sz="2000" b="1" dirty="0">
              <a:solidFill>
                <a:srgbClr val="00AEEF"/>
              </a:solidFill>
              <a:latin typeface="Alexandria"/>
            </a:endParaRPr>
          </a:p>
          <a:p>
            <a:pPr marL="342900" lvl="0" indent="-342900">
              <a:buFont typeface="Arial" panose="020B0604020202020204" pitchFamily="34" charset="0"/>
              <a:buChar char="•"/>
            </a:pPr>
            <a:r>
              <a:rPr lang="en-US" sz="2000" b="1" dirty="0">
                <a:solidFill>
                  <a:srgbClr val="C00000"/>
                </a:solidFill>
                <a:latin typeface="Alexandria"/>
              </a:rPr>
              <a:t>Knowledge Transfer:</a:t>
            </a:r>
            <a:r>
              <a:rPr lang="en-US" sz="2000" dirty="0">
                <a:solidFill>
                  <a:srgbClr val="C00000"/>
                </a:solidFill>
                <a:latin typeface="Alexandria"/>
              </a:rPr>
              <a:t> </a:t>
            </a:r>
            <a:r>
              <a:rPr lang="en-US" sz="2000" dirty="0">
                <a:latin typeface="Alexandria"/>
              </a:rPr>
              <a:t>Implementing formal mentorship programs or knowledge repositories can capture the expertise of older workers.</a:t>
            </a:r>
          </a:p>
          <a:p>
            <a:pPr marL="342900" lvl="0" indent="-342900">
              <a:buFont typeface="Arial" panose="020B0604020202020204" pitchFamily="34" charset="0"/>
              <a:buChar char="•"/>
            </a:pPr>
            <a:r>
              <a:rPr lang="en-US" sz="2000" b="1" dirty="0">
                <a:solidFill>
                  <a:srgbClr val="C00000"/>
                </a:solidFill>
                <a:latin typeface="Alexandria"/>
              </a:rPr>
              <a:t>Flexible Work Arrangements</a:t>
            </a:r>
            <a:r>
              <a:rPr lang="en-US" sz="2000" b="1" dirty="0">
                <a:latin typeface="Alexandria"/>
              </a:rPr>
              <a:t>:</a:t>
            </a:r>
            <a:r>
              <a:rPr lang="en-US" sz="2000" dirty="0">
                <a:latin typeface="Alexandria"/>
              </a:rPr>
              <a:t> Offering options such as part-time work, job sharing, or remote work can accommodate the needs of older employees and retain their talent.</a:t>
            </a:r>
          </a:p>
          <a:p>
            <a:pPr marL="342900" lvl="0" indent="-342900">
              <a:buFont typeface="Arial" panose="020B0604020202020204" pitchFamily="34" charset="0"/>
              <a:buChar char="•"/>
            </a:pPr>
            <a:r>
              <a:rPr lang="en-US" sz="2000" b="1" dirty="0">
                <a:solidFill>
                  <a:srgbClr val="C00000"/>
                </a:solidFill>
                <a:latin typeface="Alexandria"/>
              </a:rPr>
              <a:t>Age Diversity Initiatives:</a:t>
            </a:r>
            <a:r>
              <a:rPr lang="en-US" sz="2000" dirty="0">
                <a:solidFill>
                  <a:srgbClr val="C00000"/>
                </a:solidFill>
                <a:latin typeface="Alexandria"/>
              </a:rPr>
              <a:t> </a:t>
            </a:r>
            <a:r>
              <a:rPr lang="en-US" sz="2000" dirty="0">
                <a:latin typeface="Alexandria"/>
              </a:rPr>
              <a:t>Creating an inclusive workplace culture that values the contributions of all age groups can boost morale and productivity.</a:t>
            </a:r>
          </a:p>
          <a:p>
            <a:pPr marL="342900" lvl="0" indent="-342900">
              <a:buFont typeface="Arial" panose="020B0604020202020204" pitchFamily="34" charset="0"/>
              <a:buChar char="•"/>
            </a:pPr>
            <a:r>
              <a:rPr lang="en-US" sz="2000" b="1" dirty="0">
                <a:solidFill>
                  <a:srgbClr val="C00000"/>
                </a:solidFill>
                <a:latin typeface="Alexandria"/>
              </a:rPr>
              <a:t>Financial Planning Support:</a:t>
            </a:r>
            <a:r>
              <a:rPr lang="en-US" sz="2000" dirty="0">
                <a:solidFill>
                  <a:srgbClr val="C00000"/>
                </a:solidFill>
                <a:latin typeface="Alexandria"/>
              </a:rPr>
              <a:t> </a:t>
            </a:r>
            <a:r>
              <a:rPr lang="en-US" sz="2000" dirty="0">
                <a:latin typeface="Alexandria"/>
              </a:rPr>
              <a:t>Providing financial planning resources can help employees make informed decisions about retirement and reduce anxiety.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9442993"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Managing the Aging </a:t>
            </a:r>
            <a:r>
              <a:rPr lang="en-US" sz="2400" dirty="0" smtClean="0"/>
              <a:t>Workforce</a:t>
            </a:r>
            <a:endParaRPr lang="en-US" sz="2400" dirty="0"/>
          </a:p>
        </p:txBody>
      </p:sp>
    </p:spTree>
    <p:extLst>
      <p:ext uri="{BB962C8B-B14F-4D97-AF65-F5344CB8AC3E}">
        <p14:creationId xmlns:p14="http://schemas.microsoft.com/office/powerpoint/2010/main" val="403595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170099"/>
          </a:xfrm>
          <a:prstGeom prst="rect">
            <a:avLst/>
          </a:prstGeom>
          <a:noFill/>
        </p:spPr>
        <p:txBody>
          <a:bodyPr wrap="square" rtlCol="0">
            <a:spAutoFit/>
          </a:bodyPr>
          <a:lstStyle/>
          <a:p>
            <a:r>
              <a:rPr lang="en-US" sz="2000" b="1" dirty="0">
                <a:solidFill>
                  <a:srgbClr val="00AEEF"/>
                </a:solidFill>
                <a:latin typeface="Alexandria"/>
              </a:rPr>
              <a:t>Addressing Retirement and Workforce Planning</a:t>
            </a:r>
          </a:p>
          <a:p>
            <a:endParaRPr lang="en-US" sz="2000" b="1" dirty="0">
              <a:solidFill>
                <a:srgbClr val="00AEEF"/>
              </a:solidFill>
              <a:latin typeface="Alexandria"/>
            </a:endParaRPr>
          </a:p>
          <a:p>
            <a:pPr marL="342900" lvl="0" indent="-342900">
              <a:buFont typeface="Arial" panose="020B0604020202020204" pitchFamily="34" charset="0"/>
              <a:buChar char="•"/>
            </a:pPr>
            <a:r>
              <a:rPr lang="en-US" sz="2000" b="1" dirty="0">
                <a:solidFill>
                  <a:srgbClr val="C00000"/>
                </a:solidFill>
                <a:latin typeface="Alexandria"/>
              </a:rPr>
              <a:t>Succession Planning:</a:t>
            </a:r>
            <a:r>
              <a:rPr lang="en-US" sz="2000" dirty="0">
                <a:solidFill>
                  <a:srgbClr val="C00000"/>
                </a:solidFill>
                <a:latin typeface="Alexandria"/>
              </a:rPr>
              <a:t> </a:t>
            </a:r>
            <a:r>
              <a:rPr lang="en-US" sz="2000" dirty="0">
                <a:latin typeface="Alexandria"/>
              </a:rPr>
              <a:t>Identifying and developing high-potential employees to fill critical roles is essential for business continuity.</a:t>
            </a:r>
          </a:p>
          <a:p>
            <a:pPr marL="342900" lvl="0" indent="-342900">
              <a:buFont typeface="Arial" panose="020B0604020202020204" pitchFamily="34" charset="0"/>
              <a:buChar char="•"/>
            </a:pPr>
            <a:r>
              <a:rPr lang="en-US" sz="2000" b="1" dirty="0">
                <a:solidFill>
                  <a:srgbClr val="C00000"/>
                </a:solidFill>
                <a:latin typeface="Alexandria"/>
              </a:rPr>
              <a:t>Phased Retirement:</a:t>
            </a:r>
            <a:r>
              <a:rPr lang="en-US" sz="2000" dirty="0">
                <a:solidFill>
                  <a:srgbClr val="C00000"/>
                </a:solidFill>
                <a:latin typeface="Alexandria"/>
              </a:rPr>
              <a:t> </a:t>
            </a:r>
            <a:r>
              <a:rPr lang="en-US" sz="2000" dirty="0">
                <a:latin typeface="Alexandria"/>
              </a:rPr>
              <a:t>Offering phased retirement programs can help to retain institutional knowledge while allowing employees to gradually reduce their workload.</a:t>
            </a:r>
          </a:p>
          <a:p>
            <a:pPr marL="342900" lvl="0" indent="-342900">
              <a:buFont typeface="Arial" panose="020B0604020202020204" pitchFamily="34" charset="0"/>
              <a:buChar char="•"/>
            </a:pPr>
            <a:r>
              <a:rPr lang="en-US" sz="2000" b="1" dirty="0">
                <a:solidFill>
                  <a:srgbClr val="C00000"/>
                </a:solidFill>
                <a:latin typeface="Alexandria"/>
              </a:rPr>
              <a:t>Rehiring Retirees:</a:t>
            </a:r>
            <a:r>
              <a:rPr lang="en-US" sz="2000" dirty="0">
                <a:solidFill>
                  <a:srgbClr val="C00000"/>
                </a:solidFill>
                <a:latin typeface="Alexandria"/>
              </a:rPr>
              <a:t> </a:t>
            </a:r>
            <a:r>
              <a:rPr lang="en-US" sz="2000" dirty="0">
                <a:latin typeface="Alexandria"/>
              </a:rPr>
              <a:t>Bringing back retired employees on a consulting or contract basis can provide access to their expertise.</a:t>
            </a:r>
          </a:p>
          <a:p>
            <a:pPr marL="342900" lvl="0" indent="-342900">
              <a:buFont typeface="Arial" panose="020B0604020202020204" pitchFamily="34" charset="0"/>
              <a:buChar char="•"/>
            </a:pPr>
            <a:r>
              <a:rPr lang="en-US" sz="2000" b="1" dirty="0">
                <a:solidFill>
                  <a:srgbClr val="C00000"/>
                </a:solidFill>
                <a:latin typeface="Alexandria"/>
              </a:rPr>
              <a:t>Early Retirement Incentives:</a:t>
            </a:r>
            <a:r>
              <a:rPr lang="en-US" sz="2000" dirty="0">
                <a:solidFill>
                  <a:srgbClr val="C00000"/>
                </a:solidFill>
                <a:latin typeface="Alexandria"/>
              </a:rPr>
              <a:t> </a:t>
            </a:r>
            <a:r>
              <a:rPr lang="en-US" sz="2000" dirty="0">
                <a:latin typeface="Alexandria"/>
              </a:rPr>
              <a:t>Offering voluntary early retirement packages can help manage workforce size and costs.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9442993"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Managing the Aging </a:t>
            </a:r>
            <a:r>
              <a:rPr lang="en-US" sz="2400" dirty="0" smtClean="0"/>
              <a:t>Workforce</a:t>
            </a:r>
            <a:endParaRPr lang="en-US" sz="2400" dirty="0"/>
          </a:p>
        </p:txBody>
      </p:sp>
    </p:spTree>
    <p:extLst>
      <p:ext uri="{BB962C8B-B14F-4D97-AF65-F5344CB8AC3E}">
        <p14:creationId xmlns:p14="http://schemas.microsoft.com/office/powerpoint/2010/main" val="2707649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2554545"/>
          </a:xfrm>
          <a:prstGeom prst="rect">
            <a:avLst/>
          </a:prstGeom>
          <a:noFill/>
        </p:spPr>
        <p:txBody>
          <a:bodyPr wrap="square" rtlCol="0">
            <a:spAutoFit/>
          </a:bodyPr>
          <a:lstStyle/>
          <a:p>
            <a:r>
              <a:rPr lang="en-US" sz="2000" b="1" dirty="0">
                <a:solidFill>
                  <a:srgbClr val="00AEEF"/>
                </a:solidFill>
                <a:latin typeface="Alexandria"/>
              </a:rPr>
              <a:t>Legal and Ethical </a:t>
            </a:r>
            <a:r>
              <a:rPr lang="en-US" sz="2000" b="1" dirty="0" smtClean="0">
                <a:solidFill>
                  <a:srgbClr val="00AEEF"/>
                </a:solidFill>
                <a:latin typeface="Alexandria"/>
              </a:rPr>
              <a:t>Considerations</a:t>
            </a:r>
          </a:p>
          <a:p>
            <a:endParaRPr lang="en-US" sz="2000" b="1" dirty="0">
              <a:solidFill>
                <a:srgbClr val="00AEEF"/>
              </a:solidFill>
              <a:latin typeface="Alexandria"/>
            </a:endParaRPr>
          </a:p>
          <a:p>
            <a:pPr marL="342900" lvl="0" indent="-342900">
              <a:buFont typeface="Arial" panose="020B0604020202020204" pitchFamily="34" charset="0"/>
              <a:buChar char="•"/>
            </a:pPr>
            <a:r>
              <a:rPr lang="en-US" sz="2000" b="1" dirty="0">
                <a:solidFill>
                  <a:srgbClr val="C00000"/>
                </a:solidFill>
                <a:latin typeface="Alexandria"/>
              </a:rPr>
              <a:t>Age Discrimination:</a:t>
            </a:r>
            <a:r>
              <a:rPr lang="en-US" sz="2000" dirty="0">
                <a:solidFill>
                  <a:srgbClr val="C00000"/>
                </a:solidFill>
                <a:latin typeface="Alexandria"/>
              </a:rPr>
              <a:t> </a:t>
            </a:r>
            <a:r>
              <a:rPr lang="en-US" sz="2000" dirty="0">
                <a:latin typeface="Alexandria"/>
              </a:rPr>
              <a:t>Employers must comply with age discrimination laws and ensure fair treatment of older workers.</a:t>
            </a:r>
          </a:p>
          <a:p>
            <a:pPr marL="342900" lvl="0" indent="-342900">
              <a:buFont typeface="Arial" panose="020B0604020202020204" pitchFamily="34" charset="0"/>
              <a:buChar char="•"/>
            </a:pPr>
            <a:r>
              <a:rPr lang="en-US" sz="2000" b="1" dirty="0">
                <a:solidFill>
                  <a:srgbClr val="C00000"/>
                </a:solidFill>
                <a:latin typeface="Alexandria"/>
              </a:rPr>
              <a:t>Mandatory Retirement:</a:t>
            </a:r>
            <a:r>
              <a:rPr lang="en-US" sz="2000" dirty="0">
                <a:solidFill>
                  <a:srgbClr val="C00000"/>
                </a:solidFill>
                <a:latin typeface="Alexandria"/>
              </a:rPr>
              <a:t> </a:t>
            </a:r>
            <a:r>
              <a:rPr lang="en-US" sz="2000" dirty="0">
                <a:latin typeface="Alexandria"/>
              </a:rPr>
              <a:t>Imposing mandatory retirement ages is illegal in many jurisdictions.</a:t>
            </a:r>
          </a:p>
          <a:p>
            <a:pPr marL="342900" lvl="0" indent="-342900">
              <a:buFont typeface="Arial" panose="020B0604020202020204" pitchFamily="34" charset="0"/>
              <a:buChar char="•"/>
            </a:pPr>
            <a:r>
              <a:rPr lang="en-US" sz="2000" b="1" dirty="0">
                <a:solidFill>
                  <a:srgbClr val="C00000"/>
                </a:solidFill>
                <a:latin typeface="Alexandria"/>
              </a:rPr>
              <a:t>Accommodation for Disabilities:</a:t>
            </a:r>
            <a:r>
              <a:rPr lang="en-US" sz="2000" dirty="0">
                <a:solidFill>
                  <a:srgbClr val="C00000"/>
                </a:solidFill>
                <a:latin typeface="Alexandria"/>
              </a:rPr>
              <a:t> </a:t>
            </a:r>
            <a:r>
              <a:rPr lang="en-US" sz="2000" dirty="0">
                <a:latin typeface="Alexandria"/>
              </a:rPr>
              <a:t>Employers may need to provide reasonable accommodations for older workers with disabilities.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079480" y="1133317"/>
            <a:ext cx="9442993"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Managing the Aging </a:t>
            </a:r>
            <a:r>
              <a:rPr lang="en-US" sz="2400" dirty="0" smtClean="0"/>
              <a:t>Workforce</a:t>
            </a:r>
            <a:endParaRPr lang="en-US" sz="2400" dirty="0"/>
          </a:p>
        </p:txBody>
      </p:sp>
    </p:spTree>
    <p:extLst>
      <p:ext uri="{BB962C8B-B14F-4D97-AF65-F5344CB8AC3E}">
        <p14:creationId xmlns:p14="http://schemas.microsoft.com/office/powerpoint/2010/main" val="2236450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170099"/>
          </a:xfrm>
          <a:prstGeom prst="rect">
            <a:avLst/>
          </a:prstGeom>
          <a:noFill/>
        </p:spPr>
        <p:txBody>
          <a:bodyPr wrap="square" rtlCol="0">
            <a:spAutoFit/>
          </a:bodyPr>
          <a:lstStyle/>
          <a:p>
            <a:r>
              <a:rPr lang="en-US" sz="2000" dirty="0"/>
              <a:t>Organizations are increasingly recognizing the value of maintaining relationships with former employees. These individuals can serve as valuable assets in various ways.</a:t>
            </a:r>
          </a:p>
          <a:p>
            <a:r>
              <a:rPr lang="en-US" sz="2000" b="1" dirty="0">
                <a:solidFill>
                  <a:srgbClr val="00AEEF"/>
                </a:solidFill>
              </a:rPr>
              <a:t>Benefits of Alumni Relations</a:t>
            </a:r>
          </a:p>
          <a:p>
            <a:pPr marL="342900" lvl="0" indent="-342900">
              <a:buFont typeface="Arial" panose="020B0604020202020204" pitchFamily="34" charset="0"/>
              <a:buChar char="•"/>
            </a:pPr>
            <a:r>
              <a:rPr lang="en-US" sz="2000" b="1" dirty="0">
                <a:solidFill>
                  <a:srgbClr val="C00000"/>
                </a:solidFill>
              </a:rPr>
              <a:t>Employer Branding</a:t>
            </a:r>
            <a:r>
              <a:rPr lang="en-US" sz="2000" b="1" dirty="0"/>
              <a:t>:</a:t>
            </a:r>
            <a:r>
              <a:rPr lang="en-US" sz="2000" dirty="0"/>
              <a:t> Former employees act as ambassadors for the company, influencing the perceptions of potential employees and customers.</a:t>
            </a:r>
          </a:p>
          <a:p>
            <a:pPr marL="342900" lvl="0" indent="-342900">
              <a:buFont typeface="Arial" panose="020B0604020202020204" pitchFamily="34" charset="0"/>
              <a:buChar char="•"/>
            </a:pPr>
            <a:r>
              <a:rPr lang="en-US" sz="2000" b="1" dirty="0">
                <a:solidFill>
                  <a:srgbClr val="C00000"/>
                </a:solidFill>
              </a:rPr>
              <a:t>Talent Pipeline:</a:t>
            </a:r>
            <a:r>
              <a:rPr lang="en-US" sz="2000" dirty="0">
                <a:solidFill>
                  <a:srgbClr val="C00000"/>
                </a:solidFill>
              </a:rPr>
              <a:t> </a:t>
            </a:r>
            <a:r>
              <a:rPr lang="en-US" sz="2000" dirty="0"/>
              <a:t>Alumni can be a source of referrals for new hires or potential rehires.</a:t>
            </a:r>
          </a:p>
          <a:p>
            <a:pPr marL="342900" lvl="0" indent="-342900">
              <a:buFont typeface="Arial" panose="020B0604020202020204" pitchFamily="34" charset="0"/>
              <a:buChar char="•"/>
            </a:pPr>
            <a:r>
              <a:rPr lang="en-US" sz="2000" b="1" dirty="0">
                <a:solidFill>
                  <a:srgbClr val="C00000"/>
                </a:solidFill>
              </a:rPr>
              <a:t>Customer Relationships:</a:t>
            </a:r>
            <a:r>
              <a:rPr lang="en-US" sz="2000" dirty="0">
                <a:solidFill>
                  <a:srgbClr val="C00000"/>
                </a:solidFill>
              </a:rPr>
              <a:t> </a:t>
            </a:r>
            <a:r>
              <a:rPr lang="en-US" sz="2000" dirty="0"/>
              <a:t>Former employees who were in customer-facing roles may continue to have relationships with clients, benefiting the company.</a:t>
            </a:r>
          </a:p>
          <a:p>
            <a:pPr marL="342900" lvl="0" indent="-342900">
              <a:buFont typeface="Arial" panose="020B0604020202020204" pitchFamily="34" charset="0"/>
              <a:buChar char="•"/>
            </a:pPr>
            <a:r>
              <a:rPr lang="en-US" sz="2000" b="1" dirty="0">
                <a:solidFill>
                  <a:srgbClr val="C00000"/>
                </a:solidFill>
              </a:rPr>
              <a:t>Knowledge Sharing:</a:t>
            </a:r>
            <a:r>
              <a:rPr lang="en-US" sz="2000" dirty="0">
                <a:solidFill>
                  <a:srgbClr val="C00000"/>
                </a:solidFill>
              </a:rPr>
              <a:t> </a:t>
            </a:r>
            <a:r>
              <a:rPr lang="en-US" sz="2000" dirty="0"/>
              <a:t>Alumni can contribute to the company's knowledge base through consulting or part-time work.</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1812195" y="1120365"/>
            <a:ext cx="9442993"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Alumni </a:t>
            </a:r>
            <a:r>
              <a:rPr lang="en-US" sz="2400" dirty="0" smtClean="0"/>
              <a:t>Relations</a:t>
            </a:r>
            <a:endParaRPr lang="en-US" sz="2400" dirty="0"/>
          </a:p>
        </p:txBody>
      </p:sp>
    </p:spTree>
    <p:extLst>
      <p:ext uri="{BB962C8B-B14F-4D97-AF65-F5344CB8AC3E}">
        <p14:creationId xmlns:p14="http://schemas.microsoft.com/office/powerpoint/2010/main" val="79805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2554545"/>
          </a:xfrm>
          <a:prstGeom prst="rect">
            <a:avLst/>
          </a:prstGeom>
          <a:noFill/>
        </p:spPr>
        <p:txBody>
          <a:bodyPr wrap="square" rtlCol="0">
            <a:spAutoFit/>
          </a:bodyPr>
          <a:lstStyle/>
          <a:p>
            <a:r>
              <a:rPr lang="en-US" sz="2000" b="1" dirty="0">
                <a:solidFill>
                  <a:srgbClr val="00AEEF"/>
                </a:solidFill>
                <a:latin typeface="Alexandria"/>
              </a:rPr>
              <a:t>Leveraging Technology for Alumni </a:t>
            </a:r>
            <a:r>
              <a:rPr lang="en-US" sz="2000" b="1" dirty="0" smtClean="0">
                <a:solidFill>
                  <a:srgbClr val="00AEEF"/>
                </a:solidFill>
                <a:latin typeface="Alexandria"/>
              </a:rPr>
              <a:t>Engagement</a:t>
            </a:r>
          </a:p>
          <a:p>
            <a:endParaRPr lang="en-US" sz="2000" b="1" dirty="0">
              <a:latin typeface="Alexandria"/>
            </a:endParaRPr>
          </a:p>
          <a:p>
            <a:pPr marL="342900" lvl="0" indent="-342900">
              <a:buFont typeface="Arial" panose="020B0604020202020204" pitchFamily="34" charset="0"/>
              <a:buChar char="•"/>
            </a:pPr>
            <a:r>
              <a:rPr lang="en-US" sz="2000" b="1" dirty="0">
                <a:solidFill>
                  <a:srgbClr val="C00000"/>
                </a:solidFill>
                <a:latin typeface="Alexandria"/>
              </a:rPr>
              <a:t>Online Platforms:</a:t>
            </a:r>
            <a:r>
              <a:rPr lang="en-US" sz="2000" dirty="0">
                <a:solidFill>
                  <a:srgbClr val="C00000"/>
                </a:solidFill>
                <a:latin typeface="Alexandria"/>
              </a:rPr>
              <a:t> </a:t>
            </a:r>
            <a:r>
              <a:rPr lang="en-US" sz="2000" dirty="0">
                <a:latin typeface="Alexandria"/>
              </a:rPr>
              <a:t>Companies use platforms like LinkedIn to connect with former employees and share company updates.</a:t>
            </a:r>
          </a:p>
          <a:p>
            <a:pPr marL="342900" lvl="0" indent="-342900">
              <a:buFont typeface="Arial" panose="020B0604020202020204" pitchFamily="34" charset="0"/>
              <a:buChar char="•"/>
            </a:pPr>
            <a:r>
              <a:rPr lang="en-US" sz="2000" b="1" dirty="0">
                <a:solidFill>
                  <a:srgbClr val="C00000"/>
                </a:solidFill>
                <a:latin typeface="Alexandria"/>
              </a:rPr>
              <a:t>Dedicated Alumni Networks:</a:t>
            </a:r>
            <a:r>
              <a:rPr lang="en-US" sz="2000" dirty="0">
                <a:solidFill>
                  <a:srgbClr val="C00000"/>
                </a:solidFill>
                <a:latin typeface="Alexandria"/>
              </a:rPr>
              <a:t> </a:t>
            </a:r>
            <a:r>
              <a:rPr lang="en-US" sz="2000" dirty="0">
                <a:latin typeface="Alexandria"/>
              </a:rPr>
              <a:t>Many organizations create exclusive online communities for alumni to foster engagement.</a:t>
            </a:r>
          </a:p>
          <a:p>
            <a:pPr marL="342900" lvl="0" indent="-342900">
              <a:buFont typeface="Arial" panose="020B0604020202020204" pitchFamily="34" charset="0"/>
              <a:buChar char="•"/>
            </a:pPr>
            <a:r>
              <a:rPr lang="en-US" sz="2000" b="1" dirty="0">
                <a:solidFill>
                  <a:srgbClr val="C00000"/>
                </a:solidFill>
                <a:latin typeface="Alexandria"/>
              </a:rPr>
              <a:t>Data Management:</a:t>
            </a:r>
            <a:r>
              <a:rPr lang="en-US" sz="2000" dirty="0">
                <a:solidFill>
                  <a:srgbClr val="C00000"/>
                </a:solidFill>
                <a:latin typeface="Alexandria"/>
              </a:rPr>
              <a:t> </a:t>
            </a:r>
            <a:r>
              <a:rPr lang="en-US" sz="2000" dirty="0">
                <a:latin typeface="Alexandria"/>
              </a:rPr>
              <a:t>Tracking alumni information helps identify potential opportunities for reconnection.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1812195" y="1146654"/>
            <a:ext cx="9442993"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Alumni </a:t>
            </a:r>
            <a:r>
              <a:rPr lang="en-US" sz="2400" dirty="0" smtClean="0"/>
              <a:t>Relations</a:t>
            </a:r>
            <a:endParaRPr lang="en-US" sz="2400" dirty="0"/>
          </a:p>
        </p:txBody>
      </p:sp>
    </p:spTree>
    <p:extLst>
      <p:ext uri="{BB962C8B-B14F-4D97-AF65-F5344CB8AC3E}">
        <p14:creationId xmlns:p14="http://schemas.microsoft.com/office/powerpoint/2010/main" val="1033269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170099"/>
          </a:xfrm>
          <a:prstGeom prst="rect">
            <a:avLst/>
          </a:prstGeom>
          <a:noFill/>
        </p:spPr>
        <p:txBody>
          <a:bodyPr wrap="square" rtlCol="0">
            <a:spAutoFit/>
          </a:bodyPr>
          <a:lstStyle/>
          <a:p>
            <a:r>
              <a:rPr lang="en-US" sz="2000" b="1" dirty="0">
                <a:solidFill>
                  <a:srgbClr val="00AEEF"/>
                </a:solidFill>
                <a:latin typeface="Alexandria"/>
              </a:rPr>
              <a:t>Challenges and </a:t>
            </a:r>
            <a:r>
              <a:rPr lang="en-US" sz="2000" b="1" dirty="0" smtClean="0">
                <a:solidFill>
                  <a:srgbClr val="00AEEF"/>
                </a:solidFill>
                <a:latin typeface="Alexandria"/>
              </a:rPr>
              <a:t>Opportunities</a:t>
            </a:r>
          </a:p>
          <a:p>
            <a:endParaRPr lang="en-US" sz="2000" b="1" dirty="0">
              <a:solidFill>
                <a:srgbClr val="00AEEF"/>
              </a:solidFill>
              <a:latin typeface="Alexandria"/>
            </a:endParaRPr>
          </a:p>
          <a:p>
            <a:pPr marL="342900" lvl="0" indent="-342900">
              <a:buFont typeface="Arial" panose="020B0604020202020204" pitchFamily="34" charset="0"/>
              <a:buChar char="•"/>
            </a:pPr>
            <a:r>
              <a:rPr lang="en-US" sz="2000" b="1" dirty="0">
                <a:solidFill>
                  <a:srgbClr val="C00000"/>
                </a:solidFill>
                <a:latin typeface="Alexandria"/>
              </a:rPr>
              <a:t>Maintaining Relationships:</a:t>
            </a:r>
            <a:r>
              <a:rPr lang="en-US" sz="2000" dirty="0">
                <a:solidFill>
                  <a:srgbClr val="C00000"/>
                </a:solidFill>
                <a:latin typeface="Alexandria"/>
              </a:rPr>
              <a:t> </a:t>
            </a:r>
            <a:r>
              <a:rPr lang="en-US" sz="2000" dirty="0">
                <a:latin typeface="Alexandria"/>
              </a:rPr>
              <a:t>Sustaining engagement with a large alumni base can be challenging</a:t>
            </a:r>
            <a:r>
              <a:rPr lang="en-US" sz="2000" dirty="0" smtClean="0">
                <a:latin typeface="Alexandria"/>
              </a:rPr>
              <a:t>.</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solidFill>
                  <a:srgbClr val="C00000"/>
                </a:solidFill>
                <a:latin typeface="Alexandria"/>
              </a:rPr>
              <a:t>Confidentiality:</a:t>
            </a:r>
            <a:r>
              <a:rPr lang="en-US" sz="2000" dirty="0">
                <a:solidFill>
                  <a:srgbClr val="C00000"/>
                </a:solidFill>
                <a:latin typeface="Alexandria"/>
              </a:rPr>
              <a:t> </a:t>
            </a:r>
            <a:r>
              <a:rPr lang="en-US" sz="2000" dirty="0">
                <a:latin typeface="Alexandria"/>
              </a:rPr>
              <a:t>Protecting sensitive company information while maintaining open communication with alumni requires careful management</a:t>
            </a:r>
            <a:r>
              <a:rPr lang="en-US" sz="2000" dirty="0" smtClean="0">
                <a:latin typeface="Alexandria"/>
              </a:rPr>
              <a:t>.</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solidFill>
                  <a:srgbClr val="C00000"/>
                </a:solidFill>
                <a:latin typeface="Alexandria"/>
              </a:rPr>
              <a:t>Balancing Costs and Benefits:</a:t>
            </a:r>
            <a:r>
              <a:rPr lang="en-US" sz="2000" dirty="0">
                <a:solidFill>
                  <a:srgbClr val="C00000"/>
                </a:solidFill>
                <a:latin typeface="Alexandria"/>
              </a:rPr>
              <a:t> </a:t>
            </a:r>
            <a:r>
              <a:rPr lang="en-US" sz="2000" dirty="0">
                <a:latin typeface="Alexandria"/>
              </a:rPr>
              <a:t>Determining the appropriate level of investment in alumni relations is essential.</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1644536" y="1200047"/>
            <a:ext cx="9442993"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Alumni </a:t>
            </a:r>
            <a:r>
              <a:rPr lang="en-US" sz="2400" dirty="0" smtClean="0"/>
              <a:t>Relations</a:t>
            </a:r>
            <a:endParaRPr lang="en-US" sz="2400" dirty="0"/>
          </a:p>
        </p:txBody>
      </p:sp>
    </p:spTree>
    <p:extLst>
      <p:ext uri="{BB962C8B-B14F-4D97-AF65-F5344CB8AC3E}">
        <p14:creationId xmlns:p14="http://schemas.microsoft.com/office/powerpoint/2010/main" val="4164707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TextBox 78">
            <a:extLst>
              <a:ext uri="{FF2B5EF4-FFF2-40B4-BE49-F238E27FC236}">
                <a16:creationId xmlns="" xmlns:a16="http://schemas.microsoft.com/office/drawing/2014/main" id="{7DB3554E-EB1F-4BEA-A4E2-2AA9758249CA}"/>
              </a:ext>
            </a:extLst>
          </p:cNvPr>
          <p:cNvSpPr txBox="1"/>
          <p:nvPr/>
        </p:nvSpPr>
        <p:spPr>
          <a:xfrm>
            <a:off x="1509732" y="1064604"/>
            <a:ext cx="9027815" cy="461665"/>
          </a:xfrm>
          <a:prstGeom prst="rect">
            <a:avLst/>
          </a:prstGeom>
          <a:noFill/>
        </p:spPr>
        <p:txBody>
          <a:bodyPr wrap="square" rtlCol="0">
            <a:spAutoFit/>
          </a:bodyPr>
          <a:lstStyle/>
          <a:p>
            <a:pPr algn="ctr"/>
            <a:r>
              <a:rPr lang="en-US" sz="2400" b="1" dirty="0"/>
              <a:t>Alumni Relations at Ernst &amp; Young</a:t>
            </a:r>
            <a:endParaRPr lang="en-US" sz="2400" dirty="0"/>
          </a:p>
        </p:txBody>
      </p:sp>
      <p:sp>
        <p:nvSpPr>
          <p:cNvPr id="16" name="Rectangle: Rounded Corners 24"/>
          <p:cNvSpPr/>
          <p:nvPr/>
        </p:nvSpPr>
        <p:spPr>
          <a:xfrm>
            <a:off x="617280" y="1685495"/>
            <a:ext cx="10812720" cy="4370412"/>
          </a:xfrm>
          <a:prstGeom prst="roundRect">
            <a:avLst>
              <a:gd name="adj" fmla="val 6140"/>
            </a:avLst>
          </a:prstGeom>
          <a:solidFill>
            <a:schemeClr val="bg1"/>
          </a:solidFill>
          <a:ln w="38100">
            <a:solidFill>
              <a:schemeClr val="accent5"/>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794870" y="1723663"/>
            <a:ext cx="8268447" cy="3139321"/>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Alexandria"/>
              </a:rPr>
              <a:t>Global professional services firm Ernst &amp; Young (E &amp; Y) employs more than 167,000 employees in more than 140 countries</a:t>
            </a:r>
            <a:r>
              <a:rPr lang="en-US" dirty="0" smtClean="0">
                <a:latin typeface="Alexandria"/>
              </a:rPr>
              <a:t>.</a:t>
            </a:r>
          </a:p>
          <a:p>
            <a:pPr marL="285750" indent="-285750">
              <a:buFont typeface="Arial" panose="020B0604020202020204" pitchFamily="34" charset="0"/>
              <a:buChar char="•"/>
            </a:pPr>
            <a:endParaRPr lang="en-US" dirty="0" smtClean="0">
              <a:latin typeface="Alexandria"/>
            </a:endParaRPr>
          </a:p>
          <a:p>
            <a:pPr marL="285750" indent="-285750">
              <a:buFont typeface="Arial" panose="020B0604020202020204" pitchFamily="34" charset="0"/>
              <a:buChar char="•"/>
            </a:pPr>
            <a:r>
              <a:rPr lang="en-US" dirty="0" smtClean="0">
                <a:latin typeface="Alexandria"/>
              </a:rPr>
              <a:t> </a:t>
            </a:r>
            <a:r>
              <a:rPr lang="en-US" dirty="0">
                <a:latin typeface="Alexandria"/>
              </a:rPr>
              <a:t>The organization also has an estimated 500,000 alumni worldwide, approximately 200,000 of whom are located in North America</a:t>
            </a:r>
            <a:r>
              <a:rPr lang="en-US" dirty="0" smtClean="0">
                <a:latin typeface="Alexandria"/>
              </a:rPr>
              <a:t>.</a:t>
            </a:r>
          </a:p>
          <a:p>
            <a:pPr marL="285750" indent="-285750">
              <a:buFont typeface="Arial" panose="020B0604020202020204" pitchFamily="34" charset="0"/>
              <a:buChar char="•"/>
            </a:pPr>
            <a:endParaRPr lang="en-US" dirty="0" smtClean="0">
              <a:latin typeface="Alexandria"/>
            </a:endParaRPr>
          </a:p>
          <a:p>
            <a:pPr marL="285750" indent="-285750">
              <a:buFont typeface="Arial" panose="020B0604020202020204" pitchFamily="34" charset="0"/>
              <a:buChar char="•"/>
            </a:pPr>
            <a:r>
              <a:rPr lang="en-US" dirty="0" smtClean="0">
                <a:latin typeface="Alexandria"/>
              </a:rPr>
              <a:t> </a:t>
            </a:r>
            <a:r>
              <a:rPr lang="en-US" dirty="0">
                <a:latin typeface="Alexandria"/>
              </a:rPr>
              <a:t>E &amp; Y employs a 20-person staff dedicated to alumni relations who maintain a dedicated alumni Web site and database, publish a semi-annual print and online magazine, organize and publicize events and maintain a prolific social media presence on sites which include LinkedIn, Facebook, and Twitter as well as a video series on YouTube related to entrepreneurship and careers. </a:t>
            </a:r>
            <a:endParaRPr lang="en-US" dirty="0" smtClean="0">
              <a:latin typeface="Alexandria"/>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63317" y="4499016"/>
            <a:ext cx="2379487" cy="1535153"/>
          </a:xfrm>
          <a:prstGeom prst="rect">
            <a:avLst/>
          </a:prstGeom>
        </p:spPr>
      </p:pic>
    </p:spTree>
    <p:extLst>
      <p:ext uri="{BB962C8B-B14F-4D97-AF65-F5344CB8AC3E}">
        <p14:creationId xmlns:p14="http://schemas.microsoft.com/office/powerpoint/2010/main" val="169940438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TextBox 78">
            <a:extLst>
              <a:ext uri="{FF2B5EF4-FFF2-40B4-BE49-F238E27FC236}">
                <a16:creationId xmlns="" xmlns:a16="http://schemas.microsoft.com/office/drawing/2014/main" id="{7DB3554E-EB1F-4BEA-A4E2-2AA9758249CA}"/>
              </a:ext>
            </a:extLst>
          </p:cNvPr>
          <p:cNvSpPr txBox="1"/>
          <p:nvPr/>
        </p:nvSpPr>
        <p:spPr>
          <a:xfrm>
            <a:off x="1509732" y="1064604"/>
            <a:ext cx="9027815" cy="461665"/>
          </a:xfrm>
          <a:prstGeom prst="rect">
            <a:avLst/>
          </a:prstGeom>
          <a:noFill/>
        </p:spPr>
        <p:txBody>
          <a:bodyPr wrap="square" rtlCol="0">
            <a:spAutoFit/>
          </a:bodyPr>
          <a:lstStyle/>
          <a:p>
            <a:pPr algn="ctr"/>
            <a:r>
              <a:rPr lang="en-US" sz="2400" b="1" dirty="0"/>
              <a:t>Alumni Relations at Ernst &amp; Young</a:t>
            </a:r>
            <a:endParaRPr lang="en-US" sz="2400" dirty="0"/>
          </a:p>
        </p:txBody>
      </p:sp>
      <p:sp>
        <p:nvSpPr>
          <p:cNvPr id="16" name="Rectangle: Rounded Corners 24"/>
          <p:cNvSpPr/>
          <p:nvPr/>
        </p:nvSpPr>
        <p:spPr>
          <a:xfrm>
            <a:off x="617280" y="1685495"/>
            <a:ext cx="10812720" cy="4370412"/>
          </a:xfrm>
          <a:prstGeom prst="roundRect">
            <a:avLst>
              <a:gd name="adj" fmla="val 6140"/>
            </a:avLst>
          </a:prstGeom>
          <a:solidFill>
            <a:schemeClr val="bg1"/>
          </a:solidFill>
          <a:ln w="38100">
            <a:solidFill>
              <a:schemeClr val="accent5"/>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794870" y="2449804"/>
            <a:ext cx="8268447" cy="1631216"/>
          </a:xfrm>
          <a:prstGeom prst="rect">
            <a:avLst/>
          </a:prstGeom>
          <a:noFill/>
        </p:spPr>
        <p:txBody>
          <a:bodyPr wrap="square" rtlCol="0">
            <a:spAutoFit/>
          </a:bodyPr>
          <a:lstStyle/>
          <a:p>
            <a:pPr algn="just"/>
            <a:r>
              <a:rPr lang="en-US" sz="2000" dirty="0" smtClean="0">
                <a:latin typeface="Alexandria"/>
              </a:rPr>
              <a:t>The </a:t>
            </a:r>
            <a:r>
              <a:rPr lang="en-US" sz="2000" dirty="0">
                <a:latin typeface="Alexandria"/>
              </a:rPr>
              <a:t>Web site has aided in the recruitment of new employees, in partnership with HR, as a critical component of the organization’s candidate relations management system and has also facilitated the hiring of 19 percent of the organization’s hires at the management level and above from the ranks of alumni who choose to return to E &amp; Y.</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63317" y="4499016"/>
            <a:ext cx="2379487" cy="1535153"/>
          </a:xfrm>
          <a:prstGeom prst="rect">
            <a:avLst/>
          </a:prstGeom>
        </p:spPr>
      </p:pic>
    </p:spTree>
    <p:extLst>
      <p:ext uri="{BB962C8B-B14F-4D97-AF65-F5344CB8AC3E}">
        <p14:creationId xmlns:p14="http://schemas.microsoft.com/office/powerpoint/2010/main" val="226003279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952709" y="2029404"/>
            <a:ext cx="10141862" cy="2554545"/>
          </a:xfrm>
          <a:prstGeom prst="rect">
            <a:avLst/>
          </a:prstGeom>
          <a:noFill/>
        </p:spPr>
        <p:txBody>
          <a:bodyPr wrap="square" rtlCol="0">
            <a:spAutoFit/>
          </a:bodyPr>
          <a:lstStyle/>
          <a:p>
            <a:pPr lvl="0"/>
            <a:r>
              <a:rPr lang="en-US" sz="2000" b="1" dirty="0" smtClean="0">
                <a:solidFill>
                  <a:srgbClr val="C00000"/>
                </a:solidFill>
                <a:latin typeface="Alexandria"/>
              </a:rPr>
              <a:t>Termination </a:t>
            </a:r>
            <a:r>
              <a:rPr lang="en-US" sz="2000" b="1" dirty="0">
                <a:solidFill>
                  <a:srgbClr val="C00000"/>
                </a:solidFill>
                <a:latin typeface="Alexandria"/>
              </a:rPr>
              <a:t>Process:</a:t>
            </a:r>
            <a:r>
              <a:rPr lang="en-US" sz="2000" dirty="0">
                <a:solidFill>
                  <a:srgbClr val="C00000"/>
                </a:solidFill>
                <a:latin typeface="Alexandria"/>
              </a:rPr>
              <a:t> </a:t>
            </a:r>
            <a:r>
              <a:rPr lang="en-US" sz="2000" dirty="0">
                <a:latin typeface="Alexandria"/>
              </a:rPr>
              <a:t>Following specific procedures, including warnings, documentation, and consistent application of rules, is crucial</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Supervisor Liability:</a:t>
            </a:r>
            <a:r>
              <a:rPr lang="en-US" sz="2000" dirty="0">
                <a:solidFill>
                  <a:srgbClr val="C00000"/>
                </a:solidFill>
                <a:latin typeface="Alexandria"/>
              </a:rPr>
              <a:t> </a:t>
            </a:r>
            <a:r>
              <a:rPr lang="en-US" sz="2000" dirty="0">
                <a:latin typeface="Alexandria"/>
              </a:rPr>
              <a:t>Managers can be held personally liable for wrongful termination, emphasizing the importance of following company guidelines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Severance Pay:</a:t>
            </a:r>
            <a:r>
              <a:rPr lang="en-US" sz="2000" dirty="0">
                <a:solidFill>
                  <a:srgbClr val="C00000"/>
                </a:solidFill>
                <a:latin typeface="Alexandria"/>
              </a:rPr>
              <a:t> </a:t>
            </a:r>
            <a:r>
              <a:rPr lang="en-US" sz="2000" dirty="0">
                <a:latin typeface="Alexandria"/>
              </a:rPr>
              <a:t>Offering severance pay can mitigate the impact of termination on employees and reduce the likelihood of legal action.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670224" y="1105468"/>
            <a:ext cx="8902501" cy="1200329"/>
          </a:xfrm>
          <a:prstGeom prst="rect">
            <a:avLst/>
          </a:prstGeom>
          <a:noFill/>
        </p:spPr>
        <p:txBody>
          <a:bodyPr wrap="square" rtlCol="0">
            <a:spAutoFit/>
          </a:bodyPr>
          <a:lstStyle/>
          <a:p>
            <a:pPr algn="ctr"/>
            <a:r>
              <a:rPr lang="en-US" sz="2400" b="1" dirty="0">
                <a:latin typeface="Alexandria"/>
              </a:rPr>
              <a:t>Avoiding Wrongful Discharge Suits</a:t>
            </a:r>
          </a:p>
          <a:p>
            <a:pPr algn="ctr"/>
            <a:r>
              <a:rPr lang="en-US" sz="2400" b="1" dirty="0" smtClean="0">
                <a:latin typeface="Alexandria"/>
              </a:rPr>
              <a:t>:</a:t>
            </a:r>
            <a:endParaRPr lang="en-US" sz="2400" b="1" dirty="0">
              <a:latin typeface="Alexandria"/>
            </a:endParaRPr>
          </a:p>
          <a:p>
            <a:pPr algn="ctr"/>
            <a:endParaRPr lang="en-US" sz="2400" b="1" dirty="0">
              <a:latin typeface="Alexandria"/>
            </a:endParaRPr>
          </a:p>
        </p:txBody>
      </p:sp>
    </p:spTree>
    <p:extLst>
      <p:ext uri="{BB962C8B-B14F-4D97-AF65-F5344CB8AC3E}">
        <p14:creationId xmlns:p14="http://schemas.microsoft.com/office/powerpoint/2010/main" val="38065673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976148" y="1872491"/>
            <a:ext cx="10094983" cy="2554545"/>
          </a:xfrm>
          <a:prstGeom prst="rect">
            <a:avLst/>
          </a:prstGeom>
          <a:noFill/>
        </p:spPr>
        <p:txBody>
          <a:bodyPr wrap="square" rtlCol="0">
            <a:spAutoFit/>
          </a:bodyPr>
          <a:lstStyle/>
          <a:p>
            <a:pPr lvl="0"/>
            <a:r>
              <a:rPr lang="en-US" sz="2000" b="1" dirty="0">
                <a:solidFill>
                  <a:srgbClr val="C00000"/>
                </a:solidFill>
                <a:latin typeface="Alexandria"/>
              </a:rPr>
              <a:t>Termination Interview:</a:t>
            </a:r>
            <a:r>
              <a:rPr lang="en-US" sz="2000" dirty="0">
                <a:solidFill>
                  <a:srgbClr val="C00000"/>
                </a:solidFill>
                <a:latin typeface="Alexandria"/>
              </a:rPr>
              <a:t> </a:t>
            </a:r>
            <a:r>
              <a:rPr lang="en-US" sz="2000" dirty="0">
                <a:latin typeface="Alexandria"/>
              </a:rPr>
              <a:t>A difficult but necessary process requiring careful planning and execution</a:t>
            </a:r>
            <a:r>
              <a:rPr lang="en-US" sz="2000" dirty="0" smtClean="0">
                <a:latin typeface="Alexandria"/>
              </a:rPr>
              <a:t>.</a:t>
            </a:r>
          </a:p>
          <a:p>
            <a:pPr lvl="0"/>
            <a:endParaRPr lang="en-US" sz="2000" dirty="0">
              <a:solidFill>
                <a:srgbClr val="C00000"/>
              </a:solidFill>
              <a:latin typeface="Alexandria"/>
            </a:endParaRPr>
          </a:p>
          <a:p>
            <a:pPr lvl="0"/>
            <a:r>
              <a:rPr lang="en-US" sz="2000" b="1" dirty="0">
                <a:solidFill>
                  <a:srgbClr val="C00000"/>
                </a:solidFill>
                <a:latin typeface="Alexandria"/>
              </a:rPr>
              <a:t>Outplacement Counseling:</a:t>
            </a:r>
            <a:r>
              <a:rPr lang="en-US" sz="2000" dirty="0">
                <a:solidFill>
                  <a:srgbClr val="C00000"/>
                </a:solidFill>
                <a:latin typeface="Alexandria"/>
              </a:rPr>
              <a:t> </a:t>
            </a:r>
            <a:r>
              <a:rPr lang="en-US" sz="2000" dirty="0">
                <a:latin typeface="Alexandria"/>
              </a:rPr>
              <a:t>Provides support and career guidance to terminated employees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Exit Interviews:</a:t>
            </a:r>
            <a:r>
              <a:rPr lang="en-US" sz="2000" dirty="0">
                <a:solidFill>
                  <a:srgbClr val="C00000"/>
                </a:solidFill>
                <a:latin typeface="Alexandria"/>
              </a:rPr>
              <a:t> </a:t>
            </a:r>
            <a:r>
              <a:rPr lang="en-US" sz="2000" dirty="0">
                <a:latin typeface="Alexandria"/>
              </a:rPr>
              <a:t>Gather feedback from departing employees to identify areas for improvement</a:t>
            </a:r>
            <a:r>
              <a:rPr lang="en-US" sz="2000" dirty="0"/>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
        <p:nvSpPr>
          <p:cNvPr id="14" name="TextBox 13"/>
          <p:cNvSpPr txBox="1"/>
          <p:nvPr/>
        </p:nvSpPr>
        <p:spPr>
          <a:xfrm>
            <a:off x="1949824" y="1174102"/>
            <a:ext cx="8622901" cy="461665"/>
          </a:xfrm>
          <a:prstGeom prst="rect">
            <a:avLst/>
          </a:prstGeom>
          <a:noFill/>
        </p:spPr>
        <p:txBody>
          <a:bodyPr wrap="square" rtlCol="0">
            <a:spAutoFit/>
          </a:bodyPr>
          <a:lstStyle/>
          <a:p>
            <a:pPr algn="ctr"/>
            <a:r>
              <a:rPr lang="en-US" sz="2400" b="1" dirty="0">
                <a:latin typeface="Alexandria"/>
              </a:rPr>
              <a:t>Managing the Exit Process</a:t>
            </a:r>
          </a:p>
        </p:txBody>
      </p:sp>
    </p:spTree>
    <p:extLst>
      <p:ext uri="{BB962C8B-B14F-4D97-AF65-F5344CB8AC3E}">
        <p14:creationId xmlns:p14="http://schemas.microsoft.com/office/powerpoint/2010/main" val="39684807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123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027748" cy="3170099"/>
          </a:xfrm>
          <a:prstGeom prst="rect">
            <a:avLst/>
          </a:prstGeom>
          <a:noFill/>
        </p:spPr>
        <p:txBody>
          <a:bodyPr wrap="square" rtlCol="0">
            <a:spAutoFit/>
          </a:bodyPr>
          <a:lstStyle/>
          <a:p>
            <a:r>
              <a:rPr lang="en-US" sz="2000" dirty="0"/>
              <a:t>Effective </a:t>
            </a:r>
            <a:r>
              <a:rPr lang="en-US" sz="2000" b="1" dirty="0">
                <a:solidFill>
                  <a:srgbClr val="C00000"/>
                </a:solidFill>
              </a:rPr>
              <a:t>management of employee separation and retention </a:t>
            </a:r>
            <a:r>
              <a:rPr lang="en-US" sz="2000" dirty="0"/>
              <a:t>is a critical function for contemporary organizations. It encompasses a strategic approach that balances the costs and benefits associated with employee turnover while optimizing organizational performance</a:t>
            </a:r>
            <a:r>
              <a:rPr lang="en-US" sz="2000" dirty="0" smtClean="0"/>
              <a:t>.</a:t>
            </a:r>
          </a:p>
          <a:p>
            <a:r>
              <a:rPr lang="en-US" sz="2000" dirty="0" smtClean="0"/>
              <a:t>Employee </a:t>
            </a:r>
            <a:r>
              <a:rPr lang="en-US" sz="2000" dirty="0"/>
              <a:t>separation, whether voluntary or involuntary, is an inherent aspect of organizational life. </a:t>
            </a:r>
            <a:endParaRPr lang="en-US" sz="2000" dirty="0" smtClean="0"/>
          </a:p>
          <a:p>
            <a:endParaRPr lang="en-US" sz="2000" dirty="0"/>
          </a:p>
          <a:p>
            <a:r>
              <a:rPr lang="en-US" sz="2000" b="1" dirty="0" smtClean="0">
                <a:solidFill>
                  <a:srgbClr val="C00000"/>
                </a:solidFill>
              </a:rPr>
              <a:t>Layoffs</a:t>
            </a:r>
            <a:r>
              <a:rPr lang="en-US" sz="2000" b="1" dirty="0">
                <a:solidFill>
                  <a:srgbClr val="C00000"/>
                </a:solidFill>
              </a:rPr>
              <a:t>, </a:t>
            </a:r>
            <a:r>
              <a:rPr lang="en-US" sz="2000" dirty="0"/>
              <a:t>often necessitated by economic downturns or strategic shifts, demand careful planning and execution to minimize negative impacts on remaining employees and organizational reputation. The strategic management of layoffs involves open communication, comprehensive severance packages, outplacement services, and efforts to preserve employee morale</a:t>
            </a:r>
            <a:r>
              <a:rPr lang="en-US" sz="2000" dirty="0" smtClean="0"/>
              <a:t>.</a:t>
            </a:r>
            <a:endParaRPr lang="en-US"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1106918"/>
            <a:ext cx="8082279" cy="461665"/>
          </a:xfrm>
          <a:prstGeom prst="rect">
            <a:avLst/>
          </a:prstGeom>
          <a:noFill/>
        </p:spPr>
        <p:txBody>
          <a:bodyPr wrap="square" rtlCol="0">
            <a:spAutoFit/>
          </a:bodyPr>
          <a:lstStyle/>
          <a:p>
            <a:pPr algn="ctr"/>
            <a:r>
              <a:rPr lang="en-US" sz="2400" b="1" dirty="0" smtClean="0">
                <a:latin typeface="Alexandria"/>
              </a:rPr>
              <a:t>Conclusion</a:t>
            </a:r>
            <a:endParaRPr lang="en-US" sz="2400" b="1" dirty="0">
              <a:latin typeface="Alexandria"/>
            </a:endParaRPr>
          </a:p>
        </p:txBody>
      </p:sp>
    </p:spTree>
    <p:extLst>
      <p:ext uri="{BB962C8B-B14F-4D97-AF65-F5344CB8AC3E}">
        <p14:creationId xmlns:p14="http://schemas.microsoft.com/office/powerpoint/2010/main" val="1337454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027748" cy="4093428"/>
          </a:xfrm>
          <a:prstGeom prst="rect">
            <a:avLst/>
          </a:prstGeom>
          <a:noFill/>
        </p:spPr>
        <p:txBody>
          <a:bodyPr wrap="square" rtlCol="0">
            <a:spAutoFit/>
          </a:bodyPr>
          <a:lstStyle/>
          <a:p>
            <a:r>
              <a:rPr lang="en-US" sz="2000" b="1" dirty="0" smtClean="0">
                <a:solidFill>
                  <a:srgbClr val="C00000"/>
                </a:solidFill>
              </a:rPr>
              <a:t>Retirement</a:t>
            </a:r>
            <a:r>
              <a:rPr lang="en-US" sz="2000" dirty="0" smtClean="0"/>
              <a:t> </a:t>
            </a:r>
            <a:r>
              <a:rPr lang="en-US" sz="2000" dirty="0"/>
              <a:t>is another form of employee separation. Organizations must navigate the challenges associated with the loss of institutional knowledge while also capitalizing on opportunities for rejuvenation. Implementing phased retirement programs, offering early retirement incentives, and fostering knowledge transfer initiatives can help manage this transition </a:t>
            </a:r>
            <a:r>
              <a:rPr lang="en-US" sz="2000" dirty="0" smtClean="0"/>
              <a:t>effectively</a:t>
            </a:r>
          </a:p>
          <a:p>
            <a:endParaRPr lang="en-US" sz="2000" dirty="0"/>
          </a:p>
          <a:p>
            <a:r>
              <a:rPr lang="en-US" sz="2000" b="1" dirty="0">
                <a:solidFill>
                  <a:srgbClr val="C00000"/>
                </a:solidFill>
              </a:rPr>
              <a:t>Retaining top talent </a:t>
            </a:r>
            <a:r>
              <a:rPr lang="en-US" sz="2000" dirty="0"/>
              <a:t>is crucial for organizational success. A high turnover rate can erode organizational culture, hinder knowledge transfer, and increase recruitment and training costs. Organizations must focus on creating a positive work environment that fosters employee engagement, development, and well-being. Competitive compensation, opportunities for career advancement, and work-life balance initiatives are essential components of a robust retention strategy.</a:t>
            </a:r>
          </a:p>
          <a:p>
            <a:endParaRPr lang="en-US"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1106918"/>
            <a:ext cx="8082279" cy="461665"/>
          </a:xfrm>
          <a:prstGeom prst="rect">
            <a:avLst/>
          </a:prstGeom>
          <a:noFill/>
        </p:spPr>
        <p:txBody>
          <a:bodyPr wrap="square" rtlCol="0">
            <a:spAutoFit/>
          </a:bodyPr>
          <a:lstStyle/>
          <a:p>
            <a:pPr algn="ctr"/>
            <a:r>
              <a:rPr lang="en-US" sz="2400" b="1" dirty="0" smtClean="0">
                <a:latin typeface="Alexandria"/>
              </a:rPr>
              <a:t>Conclusion</a:t>
            </a:r>
            <a:endParaRPr lang="en-US" sz="2400" b="1" dirty="0">
              <a:latin typeface="Alexandria"/>
            </a:endParaRPr>
          </a:p>
        </p:txBody>
      </p:sp>
    </p:spTree>
    <p:extLst>
      <p:ext uri="{BB962C8B-B14F-4D97-AF65-F5344CB8AC3E}">
        <p14:creationId xmlns:p14="http://schemas.microsoft.com/office/powerpoint/2010/main" val="2913336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027748" cy="2862322"/>
          </a:xfrm>
          <a:prstGeom prst="rect">
            <a:avLst/>
          </a:prstGeom>
          <a:noFill/>
        </p:spPr>
        <p:txBody>
          <a:bodyPr wrap="square" rtlCol="0">
            <a:spAutoFit/>
          </a:bodyPr>
          <a:lstStyle/>
          <a:p>
            <a:r>
              <a:rPr lang="en-US" sz="2000" b="1" dirty="0">
                <a:solidFill>
                  <a:srgbClr val="C00000"/>
                </a:solidFill>
              </a:rPr>
              <a:t>A strong employer brand </a:t>
            </a:r>
            <a:r>
              <a:rPr lang="en-US" sz="2000" dirty="0"/>
              <a:t>attracts and retains top talent. By cultivating a positive employer reputation through effective communication, social media, and employee advocacy, organizations can enhance their ability to compete for talent</a:t>
            </a:r>
            <a:r>
              <a:rPr lang="en-US" sz="2000" dirty="0" smtClean="0"/>
              <a:t>.</a:t>
            </a:r>
          </a:p>
          <a:p>
            <a:endParaRPr lang="en-US" sz="2000" dirty="0"/>
          </a:p>
          <a:p>
            <a:r>
              <a:rPr lang="en-US" sz="2000" dirty="0"/>
              <a:t>In conclusion, managing employee separation and retention requires a multifaceted approach that aligns with the organization's overall business strategy. By understanding the factors that influence employee turnover, implementing effective retention strategies, and leveraging technology and data analytics, organizations can optimize their workforce and achieve long-term success.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1106918"/>
            <a:ext cx="8082279" cy="461665"/>
          </a:xfrm>
          <a:prstGeom prst="rect">
            <a:avLst/>
          </a:prstGeom>
          <a:noFill/>
        </p:spPr>
        <p:txBody>
          <a:bodyPr wrap="square" rtlCol="0">
            <a:spAutoFit/>
          </a:bodyPr>
          <a:lstStyle/>
          <a:p>
            <a:pPr algn="ctr"/>
            <a:r>
              <a:rPr lang="en-US" sz="2400" b="1" dirty="0" smtClean="0">
                <a:latin typeface="Alexandria"/>
              </a:rPr>
              <a:t>Conclusion</a:t>
            </a:r>
            <a:endParaRPr lang="en-US" sz="2400" b="1" dirty="0">
              <a:latin typeface="Alexandria"/>
            </a:endParaRPr>
          </a:p>
        </p:txBody>
      </p:sp>
    </p:spTree>
    <p:extLst>
      <p:ext uri="{BB962C8B-B14F-4D97-AF65-F5344CB8AC3E}">
        <p14:creationId xmlns:p14="http://schemas.microsoft.com/office/powerpoint/2010/main" val="5000258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References</a:t>
            </a:r>
          </a:p>
        </p:txBody>
      </p:sp>
      <p:sp>
        <p:nvSpPr>
          <p:cNvPr id="3" name="Rectangle: Rounded Corners 2">
            <a:extLst>
              <a:ext uri="{FF2B5EF4-FFF2-40B4-BE49-F238E27FC236}">
                <a16:creationId xmlns="" xmlns:a16="http://schemas.microsoft.com/office/drawing/2014/main"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 xmlns:a16="http://schemas.microsoft.com/office/drawing/2014/main"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 xmlns:a16="http://schemas.microsoft.com/office/drawing/2014/main" id="{43B83AB6-6534-0177-6CE7-F339C07F8C71}"/>
              </a:ext>
            </a:extLst>
          </p:cNvPr>
          <p:cNvSpPr txBox="1"/>
          <p:nvPr/>
        </p:nvSpPr>
        <p:spPr>
          <a:xfrm>
            <a:off x="2270311" y="2045223"/>
            <a:ext cx="8417320" cy="3170099"/>
          </a:xfrm>
          <a:prstGeom prst="rect">
            <a:avLst/>
          </a:prstGeom>
          <a:noFill/>
        </p:spPr>
        <p:txBody>
          <a:bodyPr wrap="square" rtlCol="0">
            <a:spAutoFit/>
          </a:bodyPr>
          <a:lstStyle/>
          <a:p>
            <a:r>
              <a:rPr lang="en-US" sz="2000" b="1" dirty="0">
                <a:latin typeface="Alexandria"/>
              </a:rPr>
              <a:t>Main Reference</a:t>
            </a:r>
            <a:endParaRPr lang="en-US" sz="2000" dirty="0">
              <a:latin typeface="Alexandria"/>
            </a:endParaRPr>
          </a:p>
          <a:p>
            <a:pPr marL="342900" indent="-342900">
              <a:buFont typeface="Arial" panose="020B0604020202020204" pitchFamily="34" charset="0"/>
              <a:buChar char="•"/>
            </a:pPr>
            <a:r>
              <a:rPr lang="en-US" sz="2000" dirty="0">
                <a:latin typeface="Alexandria"/>
              </a:rPr>
              <a:t> Mello A .Jeffrey (2011). Strategic Management of Human Resources (3rd ed.) South-Western </a:t>
            </a:r>
            <a:r>
              <a:rPr lang="en-US" sz="2000" dirty="0" err="1">
                <a:latin typeface="Alexandria"/>
              </a:rPr>
              <a:t>Cengage</a:t>
            </a:r>
            <a:r>
              <a:rPr lang="en-US" sz="2000" dirty="0">
                <a:latin typeface="Alexandria"/>
              </a:rPr>
              <a:t> Learning.</a:t>
            </a:r>
          </a:p>
          <a:p>
            <a:endParaRPr lang="en-US" sz="2000" dirty="0">
              <a:latin typeface="Alexandria"/>
            </a:endParaRPr>
          </a:p>
          <a:p>
            <a:r>
              <a:rPr lang="en-US" sz="2000" b="1" dirty="0">
                <a:latin typeface="Alexandria"/>
              </a:rPr>
              <a:t>Additional Resources for extra reading</a:t>
            </a:r>
            <a:r>
              <a:rPr lang="en-US" sz="2000" dirty="0">
                <a:latin typeface="Alexandria"/>
              </a:rPr>
              <a:t>.</a:t>
            </a:r>
          </a:p>
          <a:p>
            <a:endParaRPr lang="en-US" sz="2000" dirty="0">
              <a:latin typeface="Alexandria"/>
            </a:endParaRPr>
          </a:p>
          <a:p>
            <a:pPr marL="342900" indent="-342900">
              <a:buFont typeface="Arial" panose="020B0604020202020204" pitchFamily="34" charset="0"/>
              <a:buChar char="•"/>
            </a:pPr>
            <a:r>
              <a:rPr lang="en-US" sz="2000" dirty="0" err="1">
                <a:latin typeface="Alexandria"/>
              </a:rPr>
              <a:t>Boselie</a:t>
            </a:r>
            <a:r>
              <a:rPr lang="en-US" sz="2000" dirty="0">
                <a:latin typeface="Alexandria"/>
              </a:rPr>
              <a:t>, Paul (2014). Strategic Human Resource Management: A Balanced Approach .McGraw Hill Companies.</a:t>
            </a:r>
          </a:p>
          <a:p>
            <a:pPr marL="342900" indent="-342900">
              <a:buFont typeface="Arial" panose="020B0604020202020204" pitchFamily="34" charset="0"/>
              <a:buChar char="•"/>
            </a:pPr>
            <a:r>
              <a:rPr lang="en-US" sz="2000" dirty="0" err="1">
                <a:latin typeface="Alexandria"/>
              </a:rPr>
              <a:t>Millmor</a:t>
            </a:r>
            <a:r>
              <a:rPr lang="en-US" sz="2000" dirty="0">
                <a:latin typeface="Alexandria"/>
              </a:rPr>
              <a:t>, Mike, Philip Lewis, and others (2007), Strategic Human Resource Management Contemporary issues. Ft Prentice Hall.</a:t>
            </a:r>
          </a:p>
        </p:txBody>
      </p:sp>
    </p:spTree>
    <p:extLst>
      <p:ext uri="{BB962C8B-B14F-4D97-AF65-F5344CB8AC3E}">
        <p14:creationId xmlns:p14="http://schemas.microsoft.com/office/powerpoint/2010/main" val="4176052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338572" y="-76200"/>
            <a:ext cx="13762801" cy="7725519"/>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70883496-2559-47A4-8802-21B52E087377}"/>
</file>

<file path=customXml/itemProps3.xml><?xml version="1.0" encoding="utf-8"?>
<ds:datastoreItem xmlns:ds="http://schemas.openxmlformats.org/officeDocument/2006/customXml" ds:itemID="{ACC9A911-23AF-4D6B-960B-1A780C58D828}">
  <ds:schemaRefs>
    <ds:schemaRef ds:uri="http://purl.org/dc/dcmitype/"/>
    <ds:schemaRef ds:uri="http://schemas.microsoft.com/office/2006/documentManagement/types"/>
    <ds:schemaRef ds:uri="http://schemas.microsoft.com/office/2006/metadata/properties"/>
    <ds:schemaRef ds:uri="http://purl.org/dc/elements/1.1/"/>
    <ds:schemaRef ds:uri="688354b5-287c-4cda-825e-1d7935aea40e"/>
    <ds:schemaRef ds:uri="aca13214-df29-4e3c-a050-857c0bf7bd8e"/>
    <ds:schemaRef ds:uri="http://www.w3.org/XML/1998/namespace"/>
    <ds:schemaRef ds:uri="http://schemas.microsoft.com/office/infopath/2007/PartnerControls"/>
    <ds:schemaRef ds:uri="http://schemas.openxmlformats.org/package/2006/metadata/core-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6047</TotalTime>
  <Words>4026</Words>
  <Application>Microsoft Office PowerPoint</Application>
  <PresentationFormat>Widescreen</PresentationFormat>
  <Paragraphs>430</Paragraphs>
  <Slides>50</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50</vt:i4>
      </vt:variant>
    </vt:vector>
  </HeadingPairs>
  <TitlesOfParts>
    <vt:vector size="57" baseType="lpstr">
      <vt:lpstr>Alexandria</vt:lpstr>
      <vt:lpstr>Arial</vt:lpstr>
      <vt:lpstr>Calibri</vt:lpstr>
      <vt:lpstr>Calibri Light</vt:lpstr>
      <vt:lpstr>Cambria</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416</cp:revision>
  <dcterms:created xsi:type="dcterms:W3CDTF">2023-04-29T09:08:00Z</dcterms:created>
  <dcterms:modified xsi:type="dcterms:W3CDTF">2024-08-09T13:47:14Z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