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notesSlides/notesSlide4.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43"/>
  </p:notesMasterIdLst>
  <p:sldIdLst>
    <p:sldId id="586" r:id="rId2"/>
    <p:sldId id="303" r:id="rId3"/>
    <p:sldId id="572" r:id="rId4"/>
    <p:sldId id="484" r:id="rId5"/>
    <p:sldId id="498" r:id="rId6"/>
    <p:sldId id="584" r:id="rId7"/>
    <p:sldId id="559" r:id="rId8"/>
    <p:sldId id="557" r:id="rId9"/>
    <p:sldId id="542" r:id="rId10"/>
    <p:sldId id="566" r:id="rId11"/>
    <p:sldId id="541" r:id="rId12"/>
    <p:sldId id="556" r:id="rId13"/>
    <p:sldId id="527" r:id="rId14"/>
    <p:sldId id="521" r:id="rId15"/>
    <p:sldId id="553" r:id="rId16"/>
    <p:sldId id="554" r:id="rId17"/>
    <p:sldId id="525" r:id="rId18"/>
    <p:sldId id="501" r:id="rId19"/>
    <p:sldId id="568" r:id="rId20"/>
    <p:sldId id="511" r:id="rId21"/>
    <p:sldId id="528" r:id="rId22"/>
    <p:sldId id="575" r:id="rId23"/>
    <p:sldId id="548" r:id="rId24"/>
    <p:sldId id="529" r:id="rId25"/>
    <p:sldId id="569" r:id="rId26"/>
    <p:sldId id="549" r:id="rId27"/>
    <p:sldId id="550" r:id="rId28"/>
    <p:sldId id="576" r:id="rId29"/>
    <p:sldId id="577" r:id="rId30"/>
    <p:sldId id="578" r:id="rId31"/>
    <p:sldId id="579" r:id="rId32"/>
    <p:sldId id="580" r:id="rId33"/>
    <p:sldId id="581" r:id="rId34"/>
    <p:sldId id="582" r:id="rId35"/>
    <p:sldId id="583" r:id="rId36"/>
    <p:sldId id="540" r:id="rId37"/>
    <p:sldId id="585" r:id="rId38"/>
    <p:sldId id="514" r:id="rId39"/>
    <p:sldId id="573" r:id="rId40"/>
    <p:sldId id="587" r:id="rId41"/>
    <p:sldId id="56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303"/>
            <p14:sldId id="572"/>
            <p14:sldId id="484"/>
            <p14:sldId id="498"/>
            <p14:sldId id="584"/>
            <p14:sldId id="559"/>
            <p14:sldId id="557"/>
            <p14:sldId id="542"/>
            <p14:sldId id="566"/>
            <p14:sldId id="541"/>
            <p14:sldId id="556"/>
            <p14:sldId id="527"/>
            <p14:sldId id="521"/>
            <p14:sldId id="553"/>
            <p14:sldId id="554"/>
            <p14:sldId id="525"/>
            <p14:sldId id="501"/>
            <p14:sldId id="568"/>
            <p14:sldId id="511"/>
            <p14:sldId id="528"/>
            <p14:sldId id="575"/>
            <p14:sldId id="548"/>
            <p14:sldId id="529"/>
            <p14:sldId id="569"/>
            <p14:sldId id="549"/>
            <p14:sldId id="550"/>
            <p14:sldId id="576"/>
            <p14:sldId id="577"/>
            <p14:sldId id="578"/>
            <p14:sldId id="579"/>
            <p14:sldId id="580"/>
            <p14:sldId id="581"/>
            <p14:sldId id="582"/>
            <p14:sldId id="583"/>
            <p14:sldId id="540"/>
            <p14:sldId id="585"/>
            <p14:sldId id="514"/>
            <p14:sldId id="573"/>
            <p14:sldId id="587"/>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33" autoAdjust="0"/>
    <p:restoredTop sz="93678" autoAdjust="0"/>
  </p:normalViewPr>
  <p:slideViewPr>
    <p:cSldViewPr snapToGrid="0">
      <p:cViewPr varScale="1">
        <p:scale>
          <a:sx n="70" d="100"/>
          <a:sy n="70" d="100"/>
        </p:scale>
        <p:origin x="7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2000" b="1" dirty="0">
              <a:latin typeface="Segoe UI" panose="020B0502040204020203" pitchFamily="34" charset="0"/>
              <a:cs typeface="Segoe UI" panose="020B0502040204020203" pitchFamily="34" charset="0"/>
            </a:rPr>
            <a:t>مفهوم تحليل السياسات التعليمية</a:t>
          </a:r>
          <a:endParaRPr lang="en-US" sz="2000" b="1" dirty="0">
            <a:latin typeface="Segoe UI" panose="020B0502040204020203" pitchFamily="34" charset="0"/>
            <a:cs typeface="Segoe UI" panose="020B0502040204020203" pitchFamily="34" charset="0"/>
          </a:endParaRPr>
        </a:p>
      </dgm:t>
    </dgm:pt>
    <dgm:pt modelId="{5AF78AA8-720D-4881-A072-FF006B93F8C1}" type="parTrans" cxnId="{59465C3F-CEEF-4597-95D3-92EB2091A4B0}">
      <dgm:prSet/>
      <dgm:spPr/>
      <dgm:t>
        <a:bodyPr/>
        <a:lstStyle/>
        <a:p>
          <a:endParaRPr lang="en-US">
            <a:latin typeface="Segoe UI" panose="020B0502040204020203" pitchFamily="34" charset="0"/>
            <a:cs typeface="Segoe UI" panose="020B0502040204020203" pitchFamily="34" charset="0"/>
          </a:endParaRPr>
        </a:p>
      </dgm:t>
    </dgm:pt>
    <dgm:pt modelId="{24B0291D-F9AD-40C1-895F-ACB7C8959406}" type="sibTrans" cxnId="{59465C3F-CEEF-4597-95D3-92EB2091A4B0}">
      <dgm:prSet/>
      <dgm:spPr/>
      <dgm:t>
        <a:bodyPr/>
        <a:lstStyle/>
        <a:p>
          <a:endParaRPr lang="en-US">
            <a:latin typeface="Segoe UI" panose="020B0502040204020203" pitchFamily="34" charset="0"/>
            <a:cs typeface="Segoe UI" panose="020B0502040204020203" pitchFamily="34" charset="0"/>
          </a:endParaRPr>
        </a:p>
      </dgm:t>
    </dgm:pt>
    <dgm:pt modelId="{F278D40B-03DB-40AF-A370-84900A5F4EDA}">
      <dgm:prSet phldrT="[Text]" custT="1"/>
      <dgm:spPr/>
      <dgm:t>
        <a:bodyPr/>
        <a:lstStyle/>
        <a:p>
          <a:pPr algn="ctr"/>
          <a:r>
            <a:rPr lang="ar-JO" sz="1800" b="1" dirty="0">
              <a:latin typeface="Segoe UI" panose="020B0502040204020203" pitchFamily="34" charset="0"/>
              <a:cs typeface="Segoe UI" panose="020B0502040204020203" pitchFamily="34" charset="0"/>
            </a:rPr>
            <a:t>صفات المحلل الجيد ومبادئ عملية للتحليل السياسات</a:t>
          </a:r>
          <a:endParaRPr lang="en-US" sz="1800" b="1" dirty="0">
            <a:latin typeface="Segoe UI" panose="020B0502040204020203" pitchFamily="34" charset="0"/>
            <a:cs typeface="Segoe UI" panose="020B0502040204020203" pitchFamily="34" charset="0"/>
          </a:endParaRPr>
        </a:p>
      </dgm:t>
    </dgm:pt>
    <dgm:pt modelId="{90965C26-EEFC-4485-A4D3-EADB85D292DE}" type="parTrans" cxnId="{265599FA-CEBB-4B5E-B846-41E908375F44}">
      <dgm:prSet/>
      <dgm:spPr/>
      <dgm:t>
        <a:bodyPr/>
        <a:lstStyle/>
        <a:p>
          <a:endParaRPr lang="en-US">
            <a:latin typeface="Segoe UI" panose="020B0502040204020203" pitchFamily="34" charset="0"/>
            <a:cs typeface="Segoe UI" panose="020B0502040204020203" pitchFamily="34" charset="0"/>
          </a:endParaRPr>
        </a:p>
      </dgm:t>
    </dgm:pt>
    <dgm:pt modelId="{85C0FF50-D4E8-44CC-928D-91F9E9C10516}" type="sibTrans" cxnId="{265599FA-CEBB-4B5E-B846-41E908375F44}">
      <dgm:prSet/>
      <dgm:spPr/>
      <dgm:t>
        <a:bodyPr/>
        <a:lstStyle/>
        <a:p>
          <a:endParaRPr lang="en-US">
            <a:latin typeface="Segoe UI" panose="020B0502040204020203" pitchFamily="34" charset="0"/>
            <a:cs typeface="Segoe UI" panose="020B0502040204020203" pitchFamily="34" charset="0"/>
          </a:endParaRPr>
        </a:p>
      </dgm:t>
    </dgm:pt>
    <dgm:pt modelId="{C396954B-9768-4FC5-B51E-FCB8516E10E9}">
      <dgm:prSet phldrT="[Text]" custT="1"/>
      <dgm:spPr/>
      <dgm:t>
        <a:bodyPr/>
        <a:lstStyle/>
        <a:p>
          <a:pPr algn="ctr"/>
          <a:r>
            <a:rPr lang="ar-JO" sz="2000" b="1" dirty="0">
              <a:latin typeface="Segoe UI" panose="020B0502040204020203" pitchFamily="34" charset="0"/>
              <a:cs typeface="Segoe UI" panose="020B0502040204020203" pitchFamily="34" charset="0"/>
            </a:rPr>
            <a:t>خصائص ومعوقات  وخطوات البحث التربوي</a:t>
          </a:r>
          <a:endParaRPr lang="en-US" sz="2000" b="1" dirty="0">
            <a:latin typeface="Segoe UI" panose="020B0502040204020203" pitchFamily="34" charset="0"/>
            <a:cs typeface="Segoe UI" panose="020B0502040204020203" pitchFamily="34" charset="0"/>
          </a:endParaRPr>
        </a:p>
      </dgm:t>
    </dgm:pt>
    <dgm:pt modelId="{898D8AF9-5597-49B9-A299-9482AEC1143E}" type="parTrans" cxnId="{E1C59679-04D2-4939-8D6E-FB6FAD285773}">
      <dgm:prSet/>
      <dgm:spPr/>
      <dgm:t>
        <a:bodyPr/>
        <a:lstStyle/>
        <a:p>
          <a:endParaRPr lang="en-US">
            <a:latin typeface="Segoe UI" panose="020B0502040204020203" pitchFamily="34" charset="0"/>
            <a:cs typeface="Segoe UI" panose="020B0502040204020203" pitchFamily="34" charset="0"/>
          </a:endParaRPr>
        </a:p>
      </dgm:t>
    </dgm:pt>
    <dgm:pt modelId="{1A2CC9A4-5409-4907-9F2C-4B503C5A8C09}" type="sibTrans" cxnId="{E1C59679-04D2-4939-8D6E-FB6FAD285773}">
      <dgm:prSet/>
      <dgm:spPr/>
      <dgm:t>
        <a:bodyPr/>
        <a:lstStyle/>
        <a:p>
          <a:endParaRPr lang="en-US">
            <a:latin typeface="Segoe UI" panose="020B0502040204020203" pitchFamily="34" charset="0"/>
            <a:cs typeface="Segoe UI" panose="020B0502040204020203" pitchFamily="34" charset="0"/>
          </a:endParaRPr>
        </a:p>
      </dgm:t>
    </dgm:pt>
    <dgm:pt modelId="{35C06FA6-5CCA-45D6-A2C4-DA44F3A9CA7D}">
      <dgm:prSet custT="1"/>
      <dgm:spPr/>
      <dgm:t>
        <a:bodyPr/>
        <a:lstStyle/>
        <a:p>
          <a:pPr algn="ctr"/>
          <a:r>
            <a:rPr lang="ar-JO" sz="2000" b="1" dirty="0">
              <a:latin typeface="Segoe UI" panose="020B0502040204020203" pitchFamily="34" charset="0"/>
              <a:cs typeface="Segoe UI" panose="020B0502040204020203" pitchFamily="34" charset="0"/>
            </a:rPr>
            <a:t>أهمية ومستويات تحليل السياسات التعليمية</a:t>
          </a:r>
          <a:endParaRPr lang="en-US" sz="2000" b="1" dirty="0">
            <a:latin typeface="Segoe UI" panose="020B0502040204020203" pitchFamily="34" charset="0"/>
            <a:cs typeface="Segoe UI" panose="020B0502040204020203" pitchFamily="34" charset="0"/>
          </a:endParaRPr>
        </a:p>
      </dgm:t>
    </dgm:pt>
    <dgm:pt modelId="{07F5FD70-D4C1-4862-BCB7-5D06EABDD9F6}" type="parTrans" cxnId="{7378E8A8-F37A-4304-B1E3-0131A0A5254F}">
      <dgm:prSet/>
      <dgm:spPr/>
      <dgm:t>
        <a:bodyPr/>
        <a:lstStyle/>
        <a:p>
          <a:endParaRPr lang="en-US">
            <a:latin typeface="Segoe UI" panose="020B0502040204020203" pitchFamily="34" charset="0"/>
            <a:cs typeface="Segoe UI" panose="020B0502040204020203" pitchFamily="34" charset="0"/>
          </a:endParaRPr>
        </a:p>
      </dgm:t>
    </dgm:pt>
    <dgm:pt modelId="{93883FA1-414F-483C-A06D-71ABC6E26AA7}" type="sibTrans" cxnId="{7378E8A8-F37A-4304-B1E3-0131A0A5254F}">
      <dgm:prSet/>
      <dgm:spPr/>
      <dgm:t>
        <a:bodyPr/>
        <a:lstStyle/>
        <a:p>
          <a:endParaRPr lang="en-US">
            <a:latin typeface="Segoe UI" panose="020B0502040204020203" pitchFamily="34" charset="0"/>
            <a:cs typeface="Segoe UI" panose="020B0502040204020203" pitchFamily="34" charset="0"/>
          </a:endParaRPr>
        </a:p>
      </dgm:t>
    </dgm:pt>
    <dgm:pt modelId="{2ABF1495-DEB2-4896-9F0E-2FCD94D4A89A}">
      <dgm:prSet custT="1"/>
      <dgm:spPr/>
      <dgm:t>
        <a:bodyPr/>
        <a:lstStyle/>
        <a:p>
          <a:pPr algn="ctr"/>
          <a:r>
            <a:rPr lang="ar-JO" sz="2000" b="1" dirty="0">
              <a:latin typeface="Segoe UI" panose="020B0502040204020203" pitchFamily="34" charset="0"/>
              <a:cs typeface="Segoe UI" panose="020B0502040204020203" pitchFamily="34" charset="0"/>
            </a:rPr>
            <a:t>مفهوم ومقومات وأهمية البحث التربوي</a:t>
          </a:r>
          <a:endParaRPr lang="en-US" sz="2000" b="1" dirty="0">
            <a:latin typeface="Segoe UI" panose="020B0502040204020203" pitchFamily="34" charset="0"/>
            <a:cs typeface="Segoe UI" panose="020B0502040204020203" pitchFamily="34" charset="0"/>
          </a:endParaRPr>
        </a:p>
      </dgm:t>
    </dgm:pt>
    <dgm:pt modelId="{B83486EB-1454-4FF1-8ACE-965DA095E9A1}" type="parTrans" cxnId="{64773E20-EDDA-41F0-A421-344108EA1E0A}">
      <dgm:prSet/>
      <dgm:spPr/>
      <dgm:t>
        <a:bodyPr/>
        <a:lstStyle/>
        <a:p>
          <a:endParaRPr lang="en-US">
            <a:latin typeface="Segoe UI" panose="020B0502040204020203" pitchFamily="34" charset="0"/>
            <a:cs typeface="Segoe UI" panose="020B0502040204020203" pitchFamily="34" charset="0"/>
          </a:endParaRPr>
        </a:p>
      </dgm:t>
    </dgm:pt>
    <dgm:pt modelId="{9C063F44-4C6D-4A38-89F3-6237448C038E}" type="sibTrans" cxnId="{64773E20-EDDA-41F0-A421-344108EA1E0A}">
      <dgm:prSet/>
      <dgm:spPr/>
      <dgm:t>
        <a:bodyPr/>
        <a:lstStyle/>
        <a:p>
          <a:endParaRPr lang="en-US">
            <a:latin typeface="Segoe UI" panose="020B0502040204020203" pitchFamily="34" charset="0"/>
            <a:cs typeface="Segoe UI" panose="020B0502040204020203" pitchFamily="34" charset="0"/>
          </a:endParaRPr>
        </a:p>
      </dgm:t>
    </dgm:pt>
    <dgm:pt modelId="{514AB207-7CD2-4697-8FDB-9DB7AA40F6A3}" type="pres">
      <dgm:prSet presAssocID="{53E07A54-8AFF-4F0F-9AE6-C7343B5539DA}" presName="linear" presStyleCnt="0">
        <dgm:presLayoutVars>
          <dgm:dir/>
          <dgm:animLvl val="lvl"/>
          <dgm:resizeHandles val="exact"/>
        </dgm:presLayoutVars>
      </dgm:prSet>
      <dgm:spPr/>
      <dgm:t>
        <a:bodyPr/>
        <a:lstStyle/>
        <a:p>
          <a:endParaRPr lang="en-US"/>
        </a:p>
      </dgm:t>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t>
        <a:bodyPr/>
        <a:lstStyle/>
        <a:p>
          <a:endParaRPr lang="en-US"/>
        </a:p>
      </dgm:t>
    </dgm:pt>
    <dgm:pt modelId="{748DF9FA-A674-449C-B69A-8006ED6F887F}" type="pres">
      <dgm:prSet presAssocID="{9D72FEBF-79BE-4FD1-8DD5-B614E5C2704D}" presName="parentText" presStyleLbl="node1" presStyleIdx="0" presStyleCnt="5">
        <dgm:presLayoutVars>
          <dgm:chMax val="0"/>
          <dgm:bulletEnabled val="1"/>
        </dgm:presLayoutVars>
      </dgm:prSet>
      <dgm:spPr/>
      <dgm:t>
        <a:bodyPr/>
        <a:lstStyle/>
        <a:p>
          <a:endParaRPr lang="en-US"/>
        </a:p>
      </dgm:t>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t>
        <a:bodyPr/>
        <a:lstStyle/>
        <a:p>
          <a:endParaRPr lang="en-US"/>
        </a:p>
      </dgm:t>
    </dgm:pt>
    <dgm:pt modelId="{2D7F1F81-A48B-4C62-AC94-C67A5E743883}" type="pres">
      <dgm:prSet presAssocID="{35C06FA6-5CCA-45D6-A2C4-DA44F3A9CA7D}" presName="parentText" presStyleLbl="node1" presStyleIdx="1" presStyleCnt="5">
        <dgm:presLayoutVars>
          <dgm:chMax val="0"/>
          <dgm:bulletEnabled val="1"/>
        </dgm:presLayoutVars>
      </dgm:prSet>
      <dgm:spPr/>
      <dgm:t>
        <a:bodyPr/>
        <a:lstStyle/>
        <a:p>
          <a:endParaRPr lang="en-US"/>
        </a:p>
      </dgm:t>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t>
        <a:bodyPr/>
        <a:lstStyle/>
        <a:p>
          <a:endParaRPr lang="en-US"/>
        </a:p>
      </dgm:t>
    </dgm:pt>
    <dgm:pt modelId="{438E1CAA-1C97-4860-862D-12FFF4922672}" type="pres">
      <dgm:prSet presAssocID="{F278D40B-03DB-40AF-A370-84900A5F4EDA}" presName="parentText" presStyleLbl="node1" presStyleIdx="2" presStyleCnt="5">
        <dgm:presLayoutVars>
          <dgm:chMax val="0"/>
          <dgm:bulletEnabled val="1"/>
        </dgm:presLayoutVars>
      </dgm:prSet>
      <dgm:spPr/>
      <dgm:t>
        <a:bodyPr/>
        <a:lstStyle/>
        <a:p>
          <a:endParaRPr lang="en-US"/>
        </a:p>
      </dgm:t>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t>
        <a:bodyPr/>
        <a:lstStyle/>
        <a:p>
          <a:endParaRPr lang="en-US"/>
        </a:p>
      </dgm:t>
    </dgm:pt>
    <dgm:pt modelId="{46524CF5-EEA5-47DC-90D3-CE64B5E29674}" type="pres">
      <dgm:prSet presAssocID="{2ABF1495-DEB2-4896-9F0E-2FCD94D4A89A}" presName="parentText" presStyleLbl="node1" presStyleIdx="3" presStyleCnt="5">
        <dgm:presLayoutVars>
          <dgm:chMax val="0"/>
          <dgm:bulletEnabled val="1"/>
        </dgm:presLayoutVars>
      </dgm:prSet>
      <dgm:spPr/>
      <dgm:t>
        <a:bodyPr/>
        <a:lstStyle/>
        <a:p>
          <a:endParaRPr lang="en-US"/>
        </a:p>
      </dgm:t>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t>
        <a:bodyPr/>
        <a:lstStyle/>
        <a:p>
          <a:endParaRPr lang="en-US"/>
        </a:p>
      </dgm:t>
    </dgm:pt>
    <dgm:pt modelId="{EE045247-1557-48A4-83D6-D467636581B3}" type="pres">
      <dgm:prSet presAssocID="{C396954B-9768-4FC5-B51E-FCB8516E10E9}" presName="parentText" presStyleLbl="node1" presStyleIdx="4" presStyleCnt="5">
        <dgm:presLayoutVars>
          <dgm:chMax val="0"/>
          <dgm:bulletEnabled val="1"/>
        </dgm:presLayoutVars>
      </dgm:prSet>
      <dgm:spPr/>
      <dgm:t>
        <a:bodyPr/>
        <a:lstStyle/>
        <a:p>
          <a:endParaRPr lang="en-US"/>
        </a:p>
      </dgm:t>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458C9FF5-D037-4277-9720-92898E864CBC}" type="presOf" srcId="{2ABF1495-DEB2-4896-9F0E-2FCD94D4A89A}" destId="{5AF1E949-538B-4E2F-B443-C4575C46FA11}" srcOrd="0" destOrd="0" presId="urn:microsoft.com/office/officeart/2005/8/layout/list1"/>
    <dgm:cxn modelId="{A0FCA4A9-F1A0-4EC6-94B3-9AA93A4ECBEC}" type="presOf" srcId="{9D72FEBF-79BE-4FD1-8DD5-B614E5C2704D}" destId="{6358AC2F-57E0-4D51-B017-66673F741F33}"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B7048161-243D-43AC-98BE-317A4DE6DA86}" type="presOf" srcId="{F278D40B-03DB-40AF-A370-84900A5F4EDA}" destId="{438E1CAA-1C97-4860-862D-12FFF4922672}" srcOrd="1" destOrd="0" presId="urn:microsoft.com/office/officeart/2005/8/layout/list1"/>
    <dgm:cxn modelId="{E2409884-3325-4F6C-A1A7-9ECC81363911}" type="presOf" srcId="{F278D40B-03DB-40AF-A370-84900A5F4EDA}" destId="{A80DDA17-DE51-4F27-BCD6-8B9BE254A2EF}" srcOrd="0" destOrd="0" presId="urn:microsoft.com/office/officeart/2005/8/layout/list1"/>
    <dgm:cxn modelId="{59465C3F-CEEF-4597-95D3-92EB2091A4B0}" srcId="{53E07A54-8AFF-4F0F-9AE6-C7343B5539DA}" destId="{9D72FEBF-79BE-4FD1-8DD5-B614E5C2704D}" srcOrd="0" destOrd="0" parTransId="{5AF78AA8-720D-4881-A072-FF006B93F8C1}" sibTransId="{24B0291D-F9AD-40C1-895F-ACB7C8959406}"/>
    <dgm:cxn modelId="{F31988A7-8BA8-4508-8209-D315BF0A16B3}" type="presOf" srcId="{C396954B-9768-4FC5-B51E-FCB8516E10E9}" destId="{EE045247-1557-48A4-83D6-D467636581B3}" srcOrd="1" destOrd="0" presId="urn:microsoft.com/office/officeart/2005/8/layout/list1"/>
    <dgm:cxn modelId="{CC459E1C-B7E4-4A83-9311-25DA815A8165}" type="presOf" srcId="{35C06FA6-5CCA-45D6-A2C4-DA44F3A9CA7D}" destId="{2D7F1F81-A48B-4C62-AC94-C67A5E743883}" srcOrd="1"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64773E20-EDDA-41F0-A421-344108EA1E0A}" srcId="{53E07A54-8AFF-4F0F-9AE6-C7343B5539DA}" destId="{2ABF1495-DEB2-4896-9F0E-2FCD94D4A89A}" srcOrd="3" destOrd="0" parTransId="{B83486EB-1454-4FF1-8ACE-965DA095E9A1}" sibTransId="{9C063F44-4C6D-4A38-89F3-6237448C038E}"/>
    <dgm:cxn modelId="{DDD7A368-B680-4E6A-9F8E-641FD6DCD2B3}" type="presOf" srcId="{9D72FEBF-79BE-4FD1-8DD5-B614E5C2704D}" destId="{748DF9FA-A674-449C-B69A-8006ED6F887F}" srcOrd="1"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5AD25E6B-D6D7-4735-995A-D193C2FC1F04}" type="presOf" srcId="{C396954B-9768-4FC5-B51E-FCB8516E10E9}" destId="{30C791BB-4639-414C-8149-FD3DA45E2A46}" srcOrd="0"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Segoe UI" panose="020B0502040204020203" pitchFamily="34" charset="0"/>
              <a:cs typeface="Segoe UI" panose="020B0502040204020203" pitchFamily="34" charset="0"/>
            </a:rPr>
            <a:t>مفهوم الخصخصة وخصخصة التعليم</a:t>
          </a:r>
          <a:endParaRPr lang="en-US" sz="20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5C0F3E0F-5B69-4DA1-BBD2-597EE292B126}" type="sib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B57E269A-6A82-4FEF-9161-F4941CBFC491}">
      <dgm:prSet phldrT="[Text]" custT="1"/>
      <dgm:spPr/>
      <dgm:t>
        <a:bodyPr/>
        <a:lstStyle/>
        <a:p>
          <a:r>
            <a:rPr lang="ar-JO" sz="2000" dirty="0">
              <a:latin typeface="Segoe UI" panose="020B0502040204020203" pitchFamily="34" charset="0"/>
              <a:cs typeface="Segoe UI" panose="020B0502040204020203" pitchFamily="34" charset="0"/>
            </a:rPr>
            <a:t>مبررات خصخصة التعليم</a:t>
          </a:r>
          <a:endParaRPr lang="en-US" sz="2000" dirty="0">
            <a:latin typeface="Segoe UI" panose="020B0502040204020203" pitchFamily="34" charset="0"/>
            <a:cs typeface="Segoe UI" panose="020B0502040204020203" pitchFamily="34" charset="0"/>
          </a:endParaRPr>
        </a:p>
      </dgm:t>
    </dgm:pt>
    <dgm:pt modelId="{4541C686-A388-4B35-A9BF-DD14EF231EC1}" type="par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AD4842F-65F6-4C92-95C7-CC81DF988A87}" type="sib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3CBDBCF-24DA-4ACB-8882-427170DBA220}">
      <dgm:prSet custT="1"/>
      <dgm:spPr/>
      <dgm:t>
        <a:bodyPr/>
        <a:lstStyle/>
        <a:p>
          <a:r>
            <a:rPr lang="ar-JO" sz="2400" dirty="0">
              <a:latin typeface="Segoe UI" panose="020B0502040204020203" pitchFamily="34" charset="0"/>
              <a:cs typeface="Segoe UI" panose="020B0502040204020203" pitchFamily="34" charset="0"/>
            </a:rPr>
            <a:t>إ</a:t>
          </a:r>
          <a:r>
            <a:rPr lang="ar-JO" sz="2000" dirty="0">
              <a:latin typeface="Segoe UI" panose="020B0502040204020203" pitchFamily="34" charset="0"/>
              <a:cs typeface="Segoe UI" panose="020B0502040204020203" pitchFamily="34" charset="0"/>
            </a:rPr>
            <a:t>يجابيات وسلبيات خصخصة التعليم</a:t>
          </a:r>
          <a:endParaRPr lang="en-US" sz="2000" dirty="0">
            <a:latin typeface="Segoe UI" panose="020B0502040204020203" pitchFamily="34" charset="0"/>
            <a:cs typeface="Segoe UI" panose="020B0502040204020203" pitchFamily="34" charset="0"/>
          </a:endParaRPr>
        </a:p>
      </dgm:t>
    </dgm:pt>
    <dgm:pt modelId="{B832CF29-6DBF-42EF-B221-8BF85243D2E7}" type="par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D469660A-EDDC-472C-A5AF-B4871EB63405}" type="sib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552D55A6-046B-449E-8E17-AD997F558015}">
      <dgm:prSet custT="1"/>
      <dgm:spPr/>
      <dgm:t>
        <a:bodyPr/>
        <a:lstStyle/>
        <a:p>
          <a:r>
            <a:rPr lang="ar-JO" sz="2000" dirty="0">
              <a:latin typeface="Segoe UI" panose="020B0502040204020203" pitchFamily="34" charset="0"/>
              <a:cs typeface="Segoe UI" panose="020B0502040204020203" pitchFamily="34" charset="0"/>
            </a:rPr>
            <a:t>معيقات خصخصة التعليم</a:t>
          </a:r>
          <a:endParaRPr lang="en-US" sz="2000" dirty="0">
            <a:latin typeface="Segoe UI" panose="020B0502040204020203" pitchFamily="34" charset="0"/>
            <a:cs typeface="Segoe UI" panose="020B0502040204020203" pitchFamily="34" charset="0"/>
          </a:endParaRPr>
        </a:p>
      </dgm:t>
    </dgm:pt>
    <dgm:pt modelId="{3E12A92B-AC92-4106-989A-0FC6A38403EA}" type="par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D9BB2D81-9C53-4B64-9CE1-FDF982D40478}" type="sib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0AA1A257-70F6-4237-AE50-3627E3CF4416}">
      <dgm:prSet custT="1"/>
      <dgm:spPr/>
      <dgm:t>
        <a:bodyPr/>
        <a:lstStyle/>
        <a:p>
          <a:r>
            <a:rPr lang="ar-JO" sz="2100" dirty="0">
              <a:latin typeface="Segoe UI" panose="020B0502040204020203" pitchFamily="34" charset="0"/>
              <a:cs typeface="Segoe UI" panose="020B0502040204020203" pitchFamily="34" charset="0"/>
            </a:rPr>
            <a:t>آ</a:t>
          </a:r>
          <a:r>
            <a:rPr lang="ar-JO" sz="2000" dirty="0">
              <a:latin typeface="Segoe UI" panose="020B0502040204020203" pitchFamily="34" charset="0"/>
              <a:cs typeface="Segoe UI" panose="020B0502040204020203" pitchFamily="34" charset="0"/>
            </a:rPr>
            <a:t>ليات مقترحة لتطبيق خصخصة التعليم</a:t>
          </a:r>
          <a:endParaRPr lang="en-US" sz="2000" dirty="0">
            <a:latin typeface="Segoe UI" panose="020B0502040204020203" pitchFamily="34" charset="0"/>
            <a:cs typeface="Segoe UI" panose="020B0502040204020203" pitchFamily="34" charset="0"/>
          </a:endParaRPr>
        </a:p>
      </dgm:t>
    </dgm:pt>
    <dgm:pt modelId="{12C928D5-DFEF-49FA-A5C5-2EFE01C01483}" type="parTrans" cxnId="{56286EFE-9716-414C-8624-C60707812D2E}">
      <dgm:prSet/>
      <dgm:spPr/>
      <dgm:t>
        <a:bodyPr/>
        <a:lstStyle/>
        <a:p>
          <a:endParaRPr lang="en-US">
            <a:latin typeface="Segoe UI" panose="020B0502040204020203" pitchFamily="34" charset="0"/>
            <a:cs typeface="Segoe UI" panose="020B0502040204020203" pitchFamily="34" charset="0"/>
          </a:endParaRPr>
        </a:p>
      </dgm:t>
    </dgm:pt>
    <dgm:pt modelId="{B109C57D-530E-4B9F-99C7-3AD372BA0DFE}" type="sibTrans" cxnId="{56286EFE-9716-414C-8624-C60707812D2E}">
      <dgm:prSet/>
      <dgm:spPr/>
      <dgm:t>
        <a:bodyPr/>
        <a:lstStyle/>
        <a:p>
          <a:endParaRPr lang="en-US">
            <a:latin typeface="Segoe UI" panose="020B0502040204020203" pitchFamily="34" charset="0"/>
            <a:cs typeface="Segoe UI" panose="020B0502040204020203" pitchFamily="34" charset="0"/>
          </a:endParaRPr>
        </a:p>
      </dgm:t>
    </dgm:pt>
    <dgm:pt modelId="{2F16497B-B6E2-4E4C-A94B-7FB662F0F485}">
      <dgm:prSet custT="1"/>
      <dgm:spPr/>
      <dgm:t>
        <a:bodyPr/>
        <a:lstStyle/>
        <a:p>
          <a:r>
            <a:rPr lang="ar-JO" sz="2000" dirty="0">
              <a:latin typeface="Segoe UI" panose="020B0502040204020203" pitchFamily="34" charset="0"/>
              <a:cs typeface="Segoe UI" panose="020B0502040204020203" pitchFamily="34" charset="0"/>
            </a:rPr>
            <a:t>أنواع خصخصة التعليم</a:t>
          </a:r>
          <a:endParaRPr lang="en-US" sz="2000" dirty="0">
            <a:latin typeface="Segoe UI" panose="020B0502040204020203" pitchFamily="34" charset="0"/>
            <a:cs typeface="Segoe UI" panose="020B0502040204020203" pitchFamily="34" charset="0"/>
          </a:endParaRPr>
        </a:p>
      </dgm:t>
    </dgm:pt>
    <dgm:pt modelId="{2B537CEF-3F93-411A-9C10-DFA1B36120DC}" type="parTrans" cxnId="{967101E0-1927-4CE9-8818-8B982139AE44}">
      <dgm:prSet/>
      <dgm:spPr/>
      <dgm:t>
        <a:bodyPr/>
        <a:lstStyle/>
        <a:p>
          <a:endParaRPr lang="en-US">
            <a:latin typeface="Segoe UI" panose="020B0502040204020203" pitchFamily="34" charset="0"/>
            <a:cs typeface="Segoe UI" panose="020B0502040204020203" pitchFamily="34" charset="0"/>
          </a:endParaRPr>
        </a:p>
      </dgm:t>
    </dgm:pt>
    <dgm:pt modelId="{A1FC2766-FC40-4C59-A661-B7EB96B23C37}" type="sibTrans" cxnId="{967101E0-1927-4CE9-8818-8B982139AE44}">
      <dgm:prSet/>
      <dgm:spPr/>
      <dgm:t>
        <a:bodyPr/>
        <a:lstStyle/>
        <a:p>
          <a:endParaRPr lang="en-US">
            <a:latin typeface="Segoe UI" panose="020B0502040204020203" pitchFamily="34" charset="0"/>
            <a:cs typeface="Segoe UI" panose="020B0502040204020203" pitchFamily="34" charset="0"/>
          </a:endParaRPr>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t>
        <a:bodyPr/>
        <a:lstStyle/>
        <a:p>
          <a:endParaRPr lang="en-US"/>
        </a:p>
      </dgm:t>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t>
        <a:bodyPr/>
        <a:lstStyle/>
        <a:p>
          <a:endParaRPr lang="en-US"/>
        </a:p>
      </dgm:t>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t>
        <a:bodyPr/>
        <a:lstStyle/>
        <a:p>
          <a:endParaRPr lang="en-US"/>
        </a:p>
      </dgm:t>
    </dgm:pt>
  </dgm:ptLst>
  <dgm:cxnLst>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56286EFE-9716-414C-8624-C60707812D2E}" srcId="{C77BC66A-AD09-4678-BB48-842329347B67}" destId="{0AA1A257-70F6-4237-AE50-3627E3CF4416}" srcOrd="5" destOrd="0" parTransId="{12C928D5-DFEF-49FA-A5C5-2EFE01C01483}" sibTransId="{B109C57D-530E-4B9F-99C7-3AD372BA0DFE}"/>
    <dgm:cxn modelId="{3323A844-A1C8-4641-AB29-E5C255E53F5F}" type="presOf" srcId="{C77BC66A-AD09-4678-BB48-842329347B67}" destId="{8B5F6B06-C4D3-4592-924A-14F7FC3BF82B}" srcOrd="0" destOrd="0" presId="urn:microsoft.com/office/officeart/2005/8/layout/vList3"/>
    <dgm:cxn modelId="{0C892043-EEAA-4DA2-A1DF-F8C4A4EF9931}" type="presOf" srcId="{0AA1A257-70F6-4237-AE50-3627E3CF4416}" destId="{C52393F0-EE6C-4EB9-94BC-65A3FAE677CA}" srcOrd="0" destOrd="0" presId="urn:microsoft.com/office/officeart/2005/8/layout/vList3"/>
    <dgm:cxn modelId="{85D04812-7649-4F18-A315-285FDAB8EE38}" type="presOf" srcId="{2F16497B-B6E2-4E4C-A94B-7FB662F0F485}" destId="{7EA8BD39-F44C-4E46-8ECE-677505BF0B99}"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967101E0-1927-4CE9-8818-8B982139AE44}" srcId="{C77BC66A-AD09-4678-BB48-842329347B67}" destId="{2F16497B-B6E2-4E4C-A94B-7FB662F0F485}" srcOrd="4" destOrd="0" parTransId="{2B537CEF-3F93-411A-9C10-DFA1B36120DC}" sibTransId="{A1FC2766-FC40-4C59-A661-B7EB96B23C37}"/>
    <dgm:cxn modelId="{FEC12C30-6E08-4338-B987-DDA5F1723F9F}" type="presOf" srcId="{552D55A6-046B-449E-8E17-AD997F558015}" destId="{B9837FD6-278B-4C4A-8DFE-92DF4CC61695}"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FD09F2BF-1A59-4C20-9277-FDF60F6C9A4C}" srcId="{C77BC66A-AD09-4678-BB48-842329347B67}" destId="{552D55A6-046B-449E-8E17-AD997F558015}" srcOrd="3" destOrd="0" parTransId="{3E12A92B-AC92-4106-989A-0FC6A38403EA}" sibTransId="{D9BB2D81-9C53-4B64-9CE1-FDF982D40478}"/>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Segoe UI" panose="020B0502040204020203" pitchFamily="34" charset="0"/>
              <a:cs typeface="Segoe UI" panose="020B0502040204020203" pitchFamily="34" charset="0"/>
            </a:rPr>
            <a:t>مفهوم الخصخصة وخصخصة التعليم</a:t>
          </a:r>
          <a:endParaRPr lang="en-US" sz="20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5C0F3E0F-5B69-4DA1-BBD2-597EE292B126}" type="sib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B57E269A-6A82-4FEF-9161-F4941CBFC491}">
      <dgm:prSet phldrT="[Text]" custT="1"/>
      <dgm:spPr/>
      <dgm:t>
        <a:bodyPr/>
        <a:lstStyle/>
        <a:p>
          <a:r>
            <a:rPr lang="ar-JO" sz="2000" dirty="0">
              <a:latin typeface="Segoe UI" panose="020B0502040204020203" pitchFamily="34" charset="0"/>
              <a:cs typeface="Segoe UI" panose="020B0502040204020203" pitchFamily="34" charset="0"/>
            </a:rPr>
            <a:t>مبررات خصخصة التعليم</a:t>
          </a:r>
          <a:endParaRPr lang="en-US" sz="2000" dirty="0">
            <a:latin typeface="Segoe UI" panose="020B0502040204020203" pitchFamily="34" charset="0"/>
            <a:cs typeface="Segoe UI" panose="020B0502040204020203" pitchFamily="34" charset="0"/>
          </a:endParaRPr>
        </a:p>
      </dgm:t>
    </dgm:pt>
    <dgm:pt modelId="{4541C686-A388-4B35-A9BF-DD14EF231EC1}" type="par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AD4842F-65F6-4C92-95C7-CC81DF988A87}" type="sib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3CBDBCF-24DA-4ACB-8882-427170DBA220}">
      <dgm:prSet custT="1"/>
      <dgm:spPr/>
      <dgm:t>
        <a:bodyPr/>
        <a:lstStyle/>
        <a:p>
          <a:r>
            <a:rPr lang="ar-JO" sz="2000" dirty="0">
              <a:latin typeface="Segoe UI" panose="020B0502040204020203" pitchFamily="34" charset="0"/>
              <a:cs typeface="Segoe UI" panose="020B0502040204020203" pitchFamily="34" charset="0"/>
            </a:rPr>
            <a:t>إيجابيات وسلبيات خصخصة التعليم</a:t>
          </a:r>
          <a:endParaRPr lang="en-US" sz="2000" dirty="0">
            <a:latin typeface="Segoe UI" panose="020B0502040204020203" pitchFamily="34" charset="0"/>
            <a:cs typeface="Segoe UI" panose="020B0502040204020203" pitchFamily="34" charset="0"/>
          </a:endParaRPr>
        </a:p>
      </dgm:t>
    </dgm:pt>
    <dgm:pt modelId="{B832CF29-6DBF-42EF-B221-8BF85243D2E7}" type="par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D469660A-EDDC-472C-A5AF-B4871EB63405}" type="sib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552D55A6-046B-449E-8E17-AD997F558015}">
      <dgm:prSet custT="1"/>
      <dgm:spPr/>
      <dgm:t>
        <a:bodyPr/>
        <a:lstStyle/>
        <a:p>
          <a:r>
            <a:rPr lang="ar-JO" sz="2000" dirty="0">
              <a:latin typeface="Segoe UI" panose="020B0502040204020203" pitchFamily="34" charset="0"/>
              <a:cs typeface="Segoe UI" panose="020B0502040204020203" pitchFamily="34" charset="0"/>
            </a:rPr>
            <a:t>معيقات خصخصة التعليم</a:t>
          </a:r>
          <a:endParaRPr lang="en-US" sz="2000" dirty="0">
            <a:latin typeface="Segoe UI" panose="020B0502040204020203" pitchFamily="34" charset="0"/>
            <a:cs typeface="Segoe UI" panose="020B0502040204020203" pitchFamily="34" charset="0"/>
          </a:endParaRPr>
        </a:p>
      </dgm:t>
    </dgm:pt>
    <dgm:pt modelId="{3E12A92B-AC92-4106-989A-0FC6A38403EA}" type="par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D9BB2D81-9C53-4B64-9CE1-FDF982D40478}" type="sibTrans" cxnId="{FD09F2BF-1A59-4C20-9277-FDF60F6C9A4C}">
      <dgm:prSet/>
      <dgm:spPr/>
      <dgm:t>
        <a:bodyPr/>
        <a:lstStyle/>
        <a:p>
          <a:endParaRPr lang="en-US">
            <a:latin typeface="Segoe UI" panose="020B0502040204020203" pitchFamily="34" charset="0"/>
            <a:cs typeface="Segoe UI" panose="020B0502040204020203" pitchFamily="34" charset="0"/>
          </a:endParaRPr>
        </a:p>
      </dgm:t>
    </dgm:pt>
    <dgm:pt modelId="{0AA1A257-70F6-4237-AE50-3627E3CF4416}">
      <dgm:prSet custT="1"/>
      <dgm:spPr/>
      <dgm:t>
        <a:bodyPr/>
        <a:lstStyle/>
        <a:p>
          <a:r>
            <a:rPr lang="ar-JO" sz="2100" dirty="0">
              <a:latin typeface="Segoe UI" panose="020B0502040204020203" pitchFamily="34" charset="0"/>
              <a:cs typeface="Segoe UI" panose="020B0502040204020203" pitchFamily="34" charset="0"/>
            </a:rPr>
            <a:t>آ</a:t>
          </a:r>
          <a:r>
            <a:rPr lang="ar-JO" sz="2000" dirty="0">
              <a:latin typeface="Segoe UI" panose="020B0502040204020203" pitchFamily="34" charset="0"/>
              <a:cs typeface="Segoe UI" panose="020B0502040204020203" pitchFamily="34" charset="0"/>
            </a:rPr>
            <a:t>ليات مقترحة لتطبيق خصخصة التعليم</a:t>
          </a:r>
          <a:endParaRPr lang="en-US" sz="2000" dirty="0">
            <a:latin typeface="Segoe UI" panose="020B0502040204020203" pitchFamily="34" charset="0"/>
            <a:cs typeface="Segoe UI" panose="020B0502040204020203" pitchFamily="34" charset="0"/>
          </a:endParaRPr>
        </a:p>
      </dgm:t>
    </dgm:pt>
    <dgm:pt modelId="{12C928D5-DFEF-49FA-A5C5-2EFE01C01483}" type="parTrans" cxnId="{56286EFE-9716-414C-8624-C60707812D2E}">
      <dgm:prSet/>
      <dgm:spPr/>
      <dgm:t>
        <a:bodyPr/>
        <a:lstStyle/>
        <a:p>
          <a:endParaRPr lang="en-US">
            <a:latin typeface="Segoe UI" panose="020B0502040204020203" pitchFamily="34" charset="0"/>
            <a:cs typeface="Segoe UI" panose="020B0502040204020203" pitchFamily="34" charset="0"/>
          </a:endParaRPr>
        </a:p>
      </dgm:t>
    </dgm:pt>
    <dgm:pt modelId="{B109C57D-530E-4B9F-99C7-3AD372BA0DFE}" type="sibTrans" cxnId="{56286EFE-9716-414C-8624-C60707812D2E}">
      <dgm:prSet/>
      <dgm:spPr/>
      <dgm:t>
        <a:bodyPr/>
        <a:lstStyle/>
        <a:p>
          <a:endParaRPr lang="en-US">
            <a:latin typeface="Segoe UI" panose="020B0502040204020203" pitchFamily="34" charset="0"/>
            <a:cs typeface="Segoe UI" panose="020B0502040204020203" pitchFamily="34" charset="0"/>
          </a:endParaRPr>
        </a:p>
      </dgm:t>
    </dgm:pt>
    <dgm:pt modelId="{2F16497B-B6E2-4E4C-A94B-7FB662F0F485}">
      <dgm:prSet custT="1"/>
      <dgm:spPr/>
      <dgm:t>
        <a:bodyPr/>
        <a:lstStyle/>
        <a:p>
          <a:r>
            <a:rPr lang="ar-JO" sz="2000" dirty="0">
              <a:latin typeface="Segoe UI" panose="020B0502040204020203" pitchFamily="34" charset="0"/>
              <a:cs typeface="Segoe UI" panose="020B0502040204020203" pitchFamily="34" charset="0"/>
            </a:rPr>
            <a:t>أنواع خصخصة التعليم</a:t>
          </a:r>
          <a:endParaRPr lang="en-US" sz="2000" dirty="0">
            <a:latin typeface="Segoe UI" panose="020B0502040204020203" pitchFamily="34" charset="0"/>
            <a:cs typeface="Segoe UI" panose="020B0502040204020203" pitchFamily="34" charset="0"/>
          </a:endParaRPr>
        </a:p>
      </dgm:t>
    </dgm:pt>
    <dgm:pt modelId="{2B537CEF-3F93-411A-9C10-DFA1B36120DC}" type="parTrans" cxnId="{967101E0-1927-4CE9-8818-8B982139AE44}">
      <dgm:prSet/>
      <dgm:spPr/>
      <dgm:t>
        <a:bodyPr/>
        <a:lstStyle/>
        <a:p>
          <a:endParaRPr lang="en-US">
            <a:latin typeface="Segoe UI" panose="020B0502040204020203" pitchFamily="34" charset="0"/>
            <a:cs typeface="Segoe UI" panose="020B0502040204020203" pitchFamily="34" charset="0"/>
          </a:endParaRPr>
        </a:p>
      </dgm:t>
    </dgm:pt>
    <dgm:pt modelId="{A1FC2766-FC40-4C59-A661-B7EB96B23C37}" type="sibTrans" cxnId="{967101E0-1927-4CE9-8818-8B982139AE44}">
      <dgm:prSet/>
      <dgm:spPr/>
      <dgm:t>
        <a:bodyPr/>
        <a:lstStyle/>
        <a:p>
          <a:endParaRPr lang="en-US">
            <a:latin typeface="Segoe UI" panose="020B0502040204020203" pitchFamily="34" charset="0"/>
            <a:cs typeface="Segoe UI" panose="020B0502040204020203" pitchFamily="34" charset="0"/>
          </a:endParaRPr>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t>
        <a:bodyPr/>
        <a:lstStyle/>
        <a:p>
          <a:endParaRPr lang="en-US"/>
        </a:p>
      </dgm:t>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t>
        <a:bodyPr/>
        <a:lstStyle/>
        <a:p>
          <a:endParaRPr lang="en-US"/>
        </a:p>
      </dgm:t>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t>
        <a:bodyPr/>
        <a:lstStyle/>
        <a:p>
          <a:endParaRPr lang="en-US"/>
        </a:p>
      </dgm:t>
    </dgm:pt>
  </dgm:ptLst>
  <dgm:cxnLst>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56286EFE-9716-414C-8624-C60707812D2E}" srcId="{C77BC66A-AD09-4678-BB48-842329347B67}" destId="{0AA1A257-70F6-4237-AE50-3627E3CF4416}" srcOrd="5" destOrd="0" parTransId="{12C928D5-DFEF-49FA-A5C5-2EFE01C01483}" sibTransId="{B109C57D-530E-4B9F-99C7-3AD372BA0DFE}"/>
    <dgm:cxn modelId="{3323A844-A1C8-4641-AB29-E5C255E53F5F}" type="presOf" srcId="{C77BC66A-AD09-4678-BB48-842329347B67}" destId="{8B5F6B06-C4D3-4592-924A-14F7FC3BF82B}" srcOrd="0" destOrd="0" presId="urn:microsoft.com/office/officeart/2005/8/layout/vList3"/>
    <dgm:cxn modelId="{0C892043-EEAA-4DA2-A1DF-F8C4A4EF9931}" type="presOf" srcId="{0AA1A257-70F6-4237-AE50-3627E3CF4416}" destId="{C52393F0-EE6C-4EB9-94BC-65A3FAE677CA}" srcOrd="0" destOrd="0" presId="urn:microsoft.com/office/officeart/2005/8/layout/vList3"/>
    <dgm:cxn modelId="{85D04812-7649-4F18-A315-285FDAB8EE38}" type="presOf" srcId="{2F16497B-B6E2-4E4C-A94B-7FB662F0F485}" destId="{7EA8BD39-F44C-4E46-8ECE-677505BF0B99}"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967101E0-1927-4CE9-8818-8B982139AE44}" srcId="{C77BC66A-AD09-4678-BB48-842329347B67}" destId="{2F16497B-B6E2-4E4C-A94B-7FB662F0F485}" srcOrd="4" destOrd="0" parTransId="{2B537CEF-3F93-411A-9C10-DFA1B36120DC}" sibTransId="{A1FC2766-FC40-4C59-A661-B7EB96B23C37}"/>
    <dgm:cxn modelId="{FEC12C30-6E08-4338-B987-DDA5F1723F9F}" type="presOf" srcId="{552D55A6-046B-449E-8E17-AD997F558015}" destId="{B9837FD6-278B-4C4A-8DFE-92DF4CC61695}"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FD09F2BF-1A59-4C20-9277-FDF60F6C9A4C}" srcId="{C77BC66A-AD09-4678-BB48-842329347B67}" destId="{552D55A6-046B-449E-8E17-AD997F558015}" srcOrd="3" destOrd="0" parTransId="{3E12A92B-AC92-4106-989A-0FC6A38403EA}" sibTransId="{D9BB2D81-9C53-4B64-9CE1-FDF982D40478}"/>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A5FCD-E0C9-4ADB-939A-7ED390A807E9}">
      <dsp:nvSpPr>
        <dsp:cNvPr id="0" name=""/>
        <dsp:cNvSpPr/>
      </dsp:nvSpPr>
      <dsp:spPr>
        <a:xfrm>
          <a:off x="0" y="31195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8DF9FA-A674-449C-B69A-8006ED6F887F}">
      <dsp:nvSpPr>
        <dsp:cNvPr id="0" name=""/>
        <dsp:cNvSpPr/>
      </dsp:nvSpPr>
      <dsp:spPr>
        <a:xfrm>
          <a:off x="406400" y="6103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889000">
            <a:lnSpc>
              <a:spcPct val="90000"/>
            </a:lnSpc>
            <a:spcBef>
              <a:spcPct val="0"/>
            </a:spcBef>
            <a:spcAft>
              <a:spcPct val="35000"/>
            </a:spcAft>
          </a:pPr>
          <a:r>
            <a:rPr lang="ar-JO" sz="2000" b="1" kern="1200" dirty="0">
              <a:latin typeface="Segoe UI" panose="020B0502040204020203" pitchFamily="34" charset="0"/>
              <a:cs typeface="Segoe UI" panose="020B0502040204020203" pitchFamily="34" charset="0"/>
            </a:rPr>
            <a:t>مفهوم تحليل السياسات التعليمية</a:t>
          </a:r>
          <a:endParaRPr lang="en-US" sz="2000" b="1" kern="1200" dirty="0">
            <a:latin typeface="Segoe UI" panose="020B0502040204020203" pitchFamily="34" charset="0"/>
            <a:cs typeface="Segoe UI" panose="020B0502040204020203" pitchFamily="34" charset="0"/>
          </a:endParaRPr>
        </a:p>
      </dsp:txBody>
      <dsp:txXfrm>
        <a:off x="430898" y="85535"/>
        <a:ext cx="5640604" cy="452844"/>
      </dsp:txXfrm>
    </dsp:sp>
    <dsp:sp modelId="{9A424B6F-8C5A-4686-9890-B26E0A95C684}">
      <dsp:nvSpPr>
        <dsp:cNvPr id="0" name=""/>
        <dsp:cNvSpPr/>
      </dsp:nvSpPr>
      <dsp:spPr>
        <a:xfrm>
          <a:off x="0" y="108307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7F1F81-A48B-4C62-AC94-C67A5E743883}">
      <dsp:nvSpPr>
        <dsp:cNvPr id="0" name=""/>
        <dsp:cNvSpPr/>
      </dsp:nvSpPr>
      <dsp:spPr>
        <a:xfrm>
          <a:off x="406400" y="83215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889000">
            <a:lnSpc>
              <a:spcPct val="90000"/>
            </a:lnSpc>
            <a:spcBef>
              <a:spcPct val="0"/>
            </a:spcBef>
            <a:spcAft>
              <a:spcPct val="35000"/>
            </a:spcAft>
          </a:pPr>
          <a:r>
            <a:rPr lang="ar-JO" sz="2000" b="1" kern="1200" dirty="0">
              <a:latin typeface="Segoe UI" panose="020B0502040204020203" pitchFamily="34" charset="0"/>
              <a:cs typeface="Segoe UI" panose="020B0502040204020203" pitchFamily="34" charset="0"/>
            </a:rPr>
            <a:t>أهمية ومستويات تحليل السياسات التعليمية</a:t>
          </a:r>
          <a:endParaRPr lang="en-US" sz="2000" b="1" kern="1200" dirty="0">
            <a:latin typeface="Segoe UI" panose="020B0502040204020203" pitchFamily="34" charset="0"/>
            <a:cs typeface="Segoe UI" panose="020B0502040204020203" pitchFamily="34" charset="0"/>
          </a:endParaRPr>
        </a:p>
      </dsp:txBody>
      <dsp:txXfrm>
        <a:off x="430898" y="856655"/>
        <a:ext cx="5640604" cy="452844"/>
      </dsp:txXfrm>
    </dsp:sp>
    <dsp:sp modelId="{3CCA4889-E8E8-4CD8-92A1-30478E9568A1}">
      <dsp:nvSpPr>
        <dsp:cNvPr id="0" name=""/>
        <dsp:cNvSpPr/>
      </dsp:nvSpPr>
      <dsp:spPr>
        <a:xfrm>
          <a:off x="0" y="185419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8E1CAA-1C97-4860-862D-12FFF4922672}">
      <dsp:nvSpPr>
        <dsp:cNvPr id="0" name=""/>
        <dsp:cNvSpPr/>
      </dsp:nvSpPr>
      <dsp:spPr>
        <a:xfrm>
          <a:off x="406400" y="160327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800100">
            <a:lnSpc>
              <a:spcPct val="90000"/>
            </a:lnSpc>
            <a:spcBef>
              <a:spcPct val="0"/>
            </a:spcBef>
            <a:spcAft>
              <a:spcPct val="35000"/>
            </a:spcAft>
          </a:pPr>
          <a:r>
            <a:rPr lang="ar-JO" sz="1800" b="1" kern="1200" dirty="0">
              <a:latin typeface="Segoe UI" panose="020B0502040204020203" pitchFamily="34" charset="0"/>
              <a:cs typeface="Segoe UI" panose="020B0502040204020203" pitchFamily="34" charset="0"/>
            </a:rPr>
            <a:t>صفات المحلل الجيد ومبادئ عملية للتحليل السياسات</a:t>
          </a:r>
          <a:endParaRPr lang="en-US" sz="1800" b="1" kern="1200" dirty="0">
            <a:latin typeface="Segoe UI" panose="020B0502040204020203" pitchFamily="34" charset="0"/>
            <a:cs typeface="Segoe UI" panose="020B0502040204020203" pitchFamily="34" charset="0"/>
          </a:endParaRPr>
        </a:p>
      </dsp:txBody>
      <dsp:txXfrm>
        <a:off x="430898" y="1627775"/>
        <a:ext cx="5640604" cy="452844"/>
      </dsp:txXfrm>
    </dsp:sp>
    <dsp:sp modelId="{0BEA95BF-7975-4874-8C7B-7327DDC5957B}">
      <dsp:nvSpPr>
        <dsp:cNvPr id="0" name=""/>
        <dsp:cNvSpPr/>
      </dsp:nvSpPr>
      <dsp:spPr>
        <a:xfrm>
          <a:off x="0" y="262531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24CF5-EEA5-47DC-90D3-CE64B5E29674}">
      <dsp:nvSpPr>
        <dsp:cNvPr id="0" name=""/>
        <dsp:cNvSpPr/>
      </dsp:nvSpPr>
      <dsp:spPr>
        <a:xfrm>
          <a:off x="406400" y="237439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889000">
            <a:lnSpc>
              <a:spcPct val="90000"/>
            </a:lnSpc>
            <a:spcBef>
              <a:spcPct val="0"/>
            </a:spcBef>
            <a:spcAft>
              <a:spcPct val="35000"/>
            </a:spcAft>
          </a:pPr>
          <a:r>
            <a:rPr lang="ar-JO" sz="2000" b="1" kern="1200" dirty="0">
              <a:latin typeface="Segoe UI" panose="020B0502040204020203" pitchFamily="34" charset="0"/>
              <a:cs typeface="Segoe UI" panose="020B0502040204020203" pitchFamily="34" charset="0"/>
            </a:rPr>
            <a:t>مفهوم ومقومات وأهمية البحث التربوي</a:t>
          </a:r>
          <a:endParaRPr lang="en-US" sz="2000" b="1" kern="1200" dirty="0">
            <a:latin typeface="Segoe UI" panose="020B0502040204020203" pitchFamily="34" charset="0"/>
            <a:cs typeface="Segoe UI" panose="020B0502040204020203" pitchFamily="34" charset="0"/>
          </a:endParaRPr>
        </a:p>
      </dsp:txBody>
      <dsp:txXfrm>
        <a:off x="430898" y="2398895"/>
        <a:ext cx="5640604" cy="452844"/>
      </dsp:txXfrm>
    </dsp:sp>
    <dsp:sp modelId="{7F5578C3-824E-4FA6-9B48-076BF9E593FF}">
      <dsp:nvSpPr>
        <dsp:cNvPr id="0" name=""/>
        <dsp:cNvSpPr/>
      </dsp:nvSpPr>
      <dsp:spPr>
        <a:xfrm>
          <a:off x="0" y="339643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045247-1557-48A4-83D6-D467636581B3}">
      <dsp:nvSpPr>
        <dsp:cNvPr id="0" name=""/>
        <dsp:cNvSpPr/>
      </dsp:nvSpPr>
      <dsp:spPr>
        <a:xfrm>
          <a:off x="406400" y="314551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889000">
            <a:lnSpc>
              <a:spcPct val="90000"/>
            </a:lnSpc>
            <a:spcBef>
              <a:spcPct val="0"/>
            </a:spcBef>
            <a:spcAft>
              <a:spcPct val="35000"/>
            </a:spcAft>
          </a:pPr>
          <a:r>
            <a:rPr lang="ar-JO" sz="2000" b="1" kern="1200" dirty="0">
              <a:latin typeface="Segoe UI" panose="020B0502040204020203" pitchFamily="34" charset="0"/>
              <a:cs typeface="Segoe UI" panose="020B0502040204020203" pitchFamily="34" charset="0"/>
            </a:rPr>
            <a:t>خصائص ومعوقات  وخطوات البحث التربوي</a:t>
          </a:r>
          <a:endParaRPr lang="en-US" sz="2000" b="1" kern="1200" dirty="0">
            <a:latin typeface="Segoe UI" panose="020B0502040204020203" pitchFamily="34" charset="0"/>
            <a:cs typeface="Segoe UI" panose="020B0502040204020203" pitchFamily="34" charset="0"/>
          </a:endParaRPr>
        </a:p>
      </dsp:txBody>
      <dsp:txXfrm>
        <a:off x="430898" y="3170015"/>
        <a:ext cx="5640604"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مفهوم الخصخصة وخصخصة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مبررات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lvl="0" algn="ctr" defTabSz="1066800">
            <a:lnSpc>
              <a:spcPct val="90000"/>
            </a:lnSpc>
            <a:spcBef>
              <a:spcPct val="0"/>
            </a:spcBef>
            <a:spcAft>
              <a:spcPct val="35000"/>
            </a:spcAft>
          </a:pPr>
          <a:r>
            <a:rPr lang="ar-JO" sz="2400" kern="1200" dirty="0">
              <a:latin typeface="Segoe UI" panose="020B0502040204020203" pitchFamily="34" charset="0"/>
              <a:cs typeface="Segoe UI" panose="020B0502040204020203" pitchFamily="34" charset="0"/>
            </a:rPr>
            <a:t>إ</a:t>
          </a:r>
          <a:r>
            <a:rPr lang="ar-JO" sz="2000" kern="1200" dirty="0">
              <a:latin typeface="Segoe UI" panose="020B0502040204020203" pitchFamily="34" charset="0"/>
              <a:cs typeface="Segoe UI" panose="020B0502040204020203" pitchFamily="34" charset="0"/>
            </a:rPr>
            <a:t>يجابيات وسلبيات خصخصة التعليم</a:t>
          </a:r>
          <a:endParaRPr lang="en-US" sz="2000" kern="1200" dirty="0">
            <a:latin typeface="Segoe UI" panose="020B0502040204020203" pitchFamily="34" charset="0"/>
            <a:cs typeface="Segoe UI" panose="020B0502040204020203" pitchFamily="34" charset="0"/>
          </a:endParaRPr>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معيقات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أنواع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latin typeface="Segoe UI" panose="020B0502040204020203" pitchFamily="34" charset="0"/>
              <a:cs typeface="Segoe UI" panose="020B0502040204020203" pitchFamily="34" charset="0"/>
            </a:rPr>
            <a:t>آ</a:t>
          </a:r>
          <a:r>
            <a:rPr lang="ar-JO" sz="2000" kern="1200" dirty="0">
              <a:latin typeface="Segoe UI" panose="020B0502040204020203" pitchFamily="34" charset="0"/>
              <a:cs typeface="Segoe UI" panose="020B0502040204020203" pitchFamily="34" charset="0"/>
            </a:rPr>
            <a:t>ليات مقترحة لتطبيق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مفهوم الخصخصة وخصخصة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مبررات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إيجابيات وسلبيات خصخصة التعليم</a:t>
          </a:r>
          <a:endParaRPr lang="en-US" sz="2000" kern="1200" dirty="0">
            <a:latin typeface="Segoe UI" panose="020B0502040204020203" pitchFamily="34" charset="0"/>
            <a:cs typeface="Segoe UI" panose="020B0502040204020203" pitchFamily="34" charset="0"/>
          </a:endParaRPr>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معيقات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أنواع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lvl="0" algn="ctr" defTabSz="933450">
            <a:lnSpc>
              <a:spcPct val="90000"/>
            </a:lnSpc>
            <a:spcBef>
              <a:spcPct val="0"/>
            </a:spcBef>
            <a:spcAft>
              <a:spcPct val="35000"/>
            </a:spcAft>
          </a:pPr>
          <a:r>
            <a:rPr lang="ar-JO" sz="2100" kern="1200" dirty="0">
              <a:latin typeface="Segoe UI" panose="020B0502040204020203" pitchFamily="34" charset="0"/>
              <a:cs typeface="Segoe UI" panose="020B0502040204020203" pitchFamily="34" charset="0"/>
            </a:rPr>
            <a:t>آ</a:t>
          </a:r>
          <a:r>
            <a:rPr lang="ar-JO" sz="2000" kern="1200" dirty="0">
              <a:latin typeface="Segoe UI" panose="020B0502040204020203" pitchFamily="34" charset="0"/>
              <a:cs typeface="Segoe UI" panose="020B0502040204020203" pitchFamily="34" charset="0"/>
            </a:rPr>
            <a:t>ليات مقترحة لتطبيق خصخصة التعليم</a:t>
          </a:r>
          <a:endParaRPr lang="en-US" sz="2000" kern="1200" dirty="0">
            <a:latin typeface="Segoe UI" panose="020B0502040204020203" pitchFamily="34" charset="0"/>
            <a:cs typeface="Segoe UI" panose="020B0502040204020203" pitchFamily="34" charset="0"/>
          </a:endParaRPr>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6604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2332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8763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8888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4684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8577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1347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5697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2972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301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80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0995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0927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631010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650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701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39147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36981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402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52930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6097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796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036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138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43134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01503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505317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4118059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3982847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410831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743389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0926908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25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9790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39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119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4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521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41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2317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4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563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6618480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 id="2147483723" r:id="rId18"/>
    <p:sldLayoutId id="2147483662" r:id="rId19"/>
    <p:sldLayoutId id="2147483664" r:id="rId20"/>
    <p:sldLayoutId id="2147483687" r:id="rId21"/>
    <p:sldLayoutId id="2147483688" r:id="rId22"/>
    <p:sldLayoutId id="2147483689" r:id="rId23"/>
    <p:sldLayoutId id="2147483690" r:id="rId24"/>
    <p:sldLayoutId id="2147483691" r:id="rId25"/>
    <p:sldLayoutId id="2147483692" r:id="rId26"/>
    <p:sldLayoutId id="2147483693" r:id="rId27"/>
    <p:sldLayoutId id="2147483694" r:id="rId28"/>
    <p:sldLayoutId id="2147483695" r:id="rId29"/>
    <p:sldLayoutId id="2147483696" r:id="rId30"/>
    <p:sldLayoutId id="2147483697" r:id="rId31"/>
    <p:sldLayoutId id="2147483698" r:id="rId32"/>
    <p:sldLayoutId id="2147483699" r:id="rId33"/>
    <p:sldLayoutId id="2147483700" r:id="rId34"/>
    <p:sldLayoutId id="2147483701" r:id="rId35"/>
    <p:sldLayoutId id="2147483702" r:id="rId36"/>
    <p:sldLayoutId id="2147483703" r:id="rId37"/>
    <p:sldLayoutId id="2147483704" r:id="rId3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1" Type="http://schemas.openxmlformats.org/officeDocument/2006/relationships/image" Target="../media/image2.png"/><Relationship Id="rId10" Type="http://schemas.openxmlformats.org/officeDocument/2006/relationships/image" Target="../media/image14.jpg"/><Relationship Id="rId9" Type="http://schemas.openxmlformats.org/officeDocument/2006/relationships/image" Target="../media/image10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8.xml.rels><?xml version="1.0" encoding="UTF-8" standalone="yes"?>
<Relationships xmlns="http://schemas.openxmlformats.org/package/2006/relationships"><Relationship Id="rId3" Type="http://schemas.openxmlformats.org/officeDocument/2006/relationships/hyperlink" Target="https://mawdoo3.com/%D8%A3%D9%87%D8%AF%D8%A7%D9%81_%D8%AE%D8%B5%D8%AE%D8%B5%D8%A9_%D8%A7%D9%84%D8%AA%D8%B9%D9%84%D9%8A%D9%85_%D9%88%D9%81%D9%88%D8%A7%D8%A6%D8%AF%D9%87" TargetMode="External"/><Relationship Id="rId2" Type="http://schemas.openxmlformats.org/officeDocument/2006/relationships/hyperlink" Target="https://www.7iber.com/2010/01/%D8%A7%D9%84%D8%AA%D9%88%D8%AC%D9%87-%D9%86%D8%AD%D9%88-%D8%AE%D8%B5%D8%AE%D8%B5%D8%A9-%D8%A7%D9%84%D8%AA%D8%B9%D9%84%D9%8A%D9%85-%D8%A7%D9%84%D9%85%D8%AF%D8%B1%D8%B3%D9%8A-%D9%81%D9%8A-%D8%A7%D9%84"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TextBox 45"/>
          <p:cNvSpPr txBox="1"/>
          <p:nvPr/>
        </p:nvSpPr>
        <p:spPr>
          <a:xfrm>
            <a:off x="1105122" y="5371453"/>
            <a:ext cx="1112805"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ELD</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t>
            </a: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Prepared by Dr. </a:t>
            </a:r>
            <a:r>
              <a:rPr kumimoji="0" lang="en-US" sz="2400" b="1" i="0" u="none" strike="noStrike" kern="1200" cap="none" spc="0" normalizeH="0" baseline="0" noProof="0" dirty="0" err="1">
                <a:ln>
                  <a:noFill/>
                </a:ln>
                <a:solidFill>
                  <a:prstClr val="black"/>
                </a:solidFill>
                <a:effectLst/>
                <a:uLnTx/>
                <a:uFillTx/>
                <a:latin typeface="Segoe UI" panose="020B0502040204020203" pitchFamily="34" charset="0"/>
                <a:ea typeface="+mn-ea"/>
                <a:cs typeface="Segoe UI" panose="020B0502040204020203" pitchFamily="34" charset="0"/>
              </a:rPr>
              <a:t>Eman</a:t>
            </a: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المحاضرة  التاسعة</a:t>
            </a: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078829" y="5335534"/>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Bef>
                <a:spcPts val="0"/>
              </a:spcBef>
              <a:spcAft>
                <a:spcPts val="0"/>
              </a:spcAft>
            </a:pPr>
            <a:r>
              <a:rPr lang="ar-SA" sz="2800" dirty="0">
                <a:solidFill>
                  <a:schemeClr val="tx1"/>
                </a:solidFill>
                <a:effectLst/>
                <a:latin typeface="Segoe UI" panose="020B0502040204020203" pitchFamily="34" charset="0"/>
                <a:cs typeface="Segoe UI" panose="020B0502040204020203" pitchFamily="34" charset="0"/>
              </a:rPr>
              <a:t>خصخصة التعليم</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Dr. </a:t>
            </a:r>
            <a:r>
              <a:rPr kumimoji="0" lang="en-US" sz="2800" b="1" i="0" u="none" strike="noStrike" kern="1200" cap="none" spc="0" normalizeH="0" baseline="0" noProof="0" dirty="0" err="1">
                <a:ln>
                  <a:noFill/>
                </a:ln>
                <a:solidFill>
                  <a:srgbClr val="00B0F0"/>
                </a:solidFill>
                <a:effectLst/>
                <a:uLnTx/>
                <a:uFillTx/>
                <a:latin typeface="Segoe UI" panose="020B0502040204020203" pitchFamily="34" charset="0"/>
                <a:ea typeface="+mn-ea"/>
                <a:cs typeface="Segoe UI" panose="020B0502040204020203" pitchFamily="34" charset="0"/>
              </a:rPr>
              <a:t>Eman</a:t>
            </a:r>
            <a:r>
              <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 </a:t>
            </a:r>
            <a:r>
              <a:rPr kumimoji="0" lang="en-US" sz="2800" b="1" i="0" u="none" strike="noStrike" kern="1200" cap="none" spc="0" normalizeH="0" baseline="0" noProof="0" dirty="0" err="1">
                <a:ln>
                  <a:noFill/>
                </a:ln>
                <a:solidFill>
                  <a:srgbClr val="00B0F0"/>
                </a:solidFill>
                <a:effectLst/>
                <a:uLnTx/>
                <a:uFillTx/>
                <a:latin typeface="Segoe UI" panose="020B0502040204020203" pitchFamily="34" charset="0"/>
                <a:ea typeface="+mn-ea"/>
                <a:cs typeface="Segoe UI" panose="020B0502040204020203" pitchFamily="34" charset="0"/>
              </a:rPr>
              <a:t>ALmasri</a:t>
            </a:r>
            <a:endParaRPr kumimoji="0" lang="en-US" sz="28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646472" y="5189220"/>
            <a:ext cx="1521570"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ELD721 </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t>
            </a:r>
            <a:endParaRPr kumimoji="0" lang="en-US" sz="20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xmlns=""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rPr>
              <a:t>المحاضرة التاسعة</a:t>
            </a:r>
            <a:endParaRPr kumimoji="0" lang="en-US" sz="2000" b="1" i="0" u="none" strike="noStrike" kern="1200" cap="none" spc="0" normalizeH="0" baseline="0" noProof="0" dirty="0">
              <a:ln>
                <a:noFill/>
              </a:ln>
              <a:solidFill>
                <a:srgbClr val="00B0F0"/>
              </a:solidFill>
              <a:effectLst/>
              <a:uLnTx/>
              <a:uFillTx/>
              <a:latin typeface="Segoe UI" panose="020B0502040204020203" pitchFamily="34" charset="0"/>
              <a:ea typeface="+mn-ea"/>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AC6F42C-DE96-4749-EE10-78E01C8508F0}"/>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Segoe UI" panose="020B0502040204020203" pitchFamily="34" charset="0"/>
                <a:cs typeface="Segoe UI" panose="020B0502040204020203" pitchFamily="34" charset="0"/>
              </a:rPr>
              <a:t>نتاجات المحاضرة السابقة</a:t>
            </a:r>
            <a:endParaRPr lang="en-US" sz="2400" dirty="0">
              <a:latin typeface="Segoe UI" panose="020B0502040204020203" pitchFamily="34" charset="0"/>
              <a:cs typeface="Segoe UI" panose="020B0502040204020203" pitchFamily="34" charset="0"/>
            </a:endParaRPr>
          </a:p>
        </p:txBody>
      </p:sp>
      <p:graphicFrame>
        <p:nvGraphicFramePr>
          <p:cNvPr id="2" name="Diagram 1">
            <a:extLst>
              <a:ext uri="{FF2B5EF4-FFF2-40B4-BE49-F238E27FC236}">
                <a16:creationId xmlns:a16="http://schemas.microsoft.com/office/drawing/2014/main" xmlns="" id="{8E3D88A7-D939-593C-3A0D-1833DA5F82D1}"/>
              </a:ext>
            </a:extLst>
          </p:cNvPr>
          <p:cNvGraphicFramePr/>
          <p:nvPr>
            <p:extLst>
              <p:ext uri="{D42A27DB-BD31-4B8C-83A1-F6EECF244321}">
                <p14:modId xmlns:p14="http://schemas.microsoft.com/office/powerpoint/2010/main" val="2660453668"/>
              </p:ext>
            </p:extLst>
          </p:nvPr>
        </p:nvGraphicFramePr>
        <p:xfrm>
          <a:off x="2540000" y="1980547"/>
          <a:ext cx="8128000" cy="3885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xmlns="" id="{94B52A4C-BEE0-D5E3-C179-7107DF8E35A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172507"/>
            <a:ext cx="2591822" cy="1210204"/>
          </a:xfrm>
          <a:prstGeom prst="rect">
            <a:avLst/>
          </a:prstGeom>
        </p:spPr>
      </p:pic>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76072">
        <p14:prism isInverted="1"/>
      </p:transition>
    </mc:Choice>
    <mc:Fallback xmlns="">
      <p:transition spd="slow" advTm="76072">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D8E4472-19B5-805B-766A-72B7C5560419}"/>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444240" y="1395080"/>
            <a:ext cx="6370320" cy="400110"/>
          </a:xfrm>
          <a:prstGeom prst="rect">
            <a:avLst/>
          </a:prstGeom>
          <a:noFill/>
        </p:spPr>
        <p:txBody>
          <a:bodyPr wrap="square" rtlCol="0">
            <a:spAutoFit/>
          </a:bodyPr>
          <a:lstStyle/>
          <a:p>
            <a:r>
              <a:rPr lang="ar-JO" sz="2000" dirty="0">
                <a:latin typeface="Segoe UI" panose="020B0502040204020203" pitchFamily="34" charset="0"/>
                <a:cs typeface="Segoe UI" panose="020B0502040204020203" pitchFamily="34" charset="0"/>
              </a:rPr>
              <a:t>محتوى المادة الدراسية والجدول الزّمني</a:t>
            </a:r>
            <a:endParaRPr lang="en-US" sz="2000" dirty="0">
              <a:latin typeface="Segoe UI" panose="020B0502040204020203" pitchFamily="34" charset="0"/>
              <a:cs typeface="Segoe UI" panose="020B0502040204020203" pitchFamily="34" charset="0"/>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1921573979"/>
              </p:ext>
            </p:extLst>
          </p:nvPr>
        </p:nvGraphicFramePr>
        <p:xfrm>
          <a:off x="2143629" y="1917087"/>
          <a:ext cx="7785920" cy="4096550"/>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282339">
                <a:tc>
                  <a:txBody>
                    <a:bodyPr/>
                    <a:lstStyle/>
                    <a:p>
                      <a:pPr marL="0" marR="0" algn="ctr" rtl="1">
                        <a:lnSpc>
                          <a:spcPct val="115000"/>
                        </a:lnSpc>
                        <a:spcBef>
                          <a:spcPts val="0"/>
                        </a:spcBef>
                        <a:spcAft>
                          <a:spcPts val="0"/>
                        </a:spcAft>
                      </a:pPr>
                      <a:r>
                        <a:rPr lang="ar-SA" sz="1400" dirty="0">
                          <a:effectLst/>
                          <a:cs typeface="Segoe UI" panose="020B0502040204020203" pitchFamily="34" charset="0"/>
                        </a:rPr>
                        <a:t>المحاضرة</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الموضوع</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التاريخ</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مفهوم السياسات التعليمية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r>
                        <a:rPr lang="ar-EG" sz="1800" b="1" kern="1200" dirty="0">
                          <a:solidFill>
                            <a:schemeClr val="dk1"/>
                          </a:solidFill>
                          <a:effectLst/>
                          <a:latin typeface="+mn-lt"/>
                          <a:ea typeface="+mn-ea"/>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2 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خصائص السياسات التعليمية وأنواعها</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Segoe UI" panose="020B0502040204020203" pitchFamily="34" charset="0"/>
                        </a:rPr>
                        <a:t> </a:t>
                      </a:r>
                      <a:r>
                        <a:rPr lang="ar-EG" sz="1800" b="1" kern="1200" dirty="0">
                          <a:solidFill>
                            <a:schemeClr val="dk1"/>
                          </a:solidFill>
                          <a:effectLst/>
                          <a:latin typeface="+mn-lt"/>
                          <a:ea typeface="+mn-ea"/>
                          <a:cs typeface="Segoe UI" panose="020B0502040204020203" pitchFamily="34" charset="0"/>
                        </a:rPr>
                        <a:t>√ </a:t>
                      </a: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3 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التطورات التاريخية والحديثة والمنهجية للسياسات التعليمية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Segoe UI" panose="020B0502040204020203" pitchFamily="34" charset="0"/>
                        </a:rPr>
                        <a:t> </a:t>
                      </a:r>
                      <a:r>
                        <a:rPr lang="ar-EG" sz="1800" b="1" kern="1200" dirty="0">
                          <a:solidFill>
                            <a:schemeClr val="dk1"/>
                          </a:solidFill>
                          <a:effectLst/>
                          <a:latin typeface="+mn-lt"/>
                          <a:ea typeface="+mn-ea"/>
                          <a:cs typeface="Segoe UI" panose="020B0502040204020203" pitchFamily="34" charset="0"/>
                        </a:rPr>
                        <a:t>√</a:t>
                      </a:r>
                      <a:r>
                        <a:rPr lang="ar-EG" sz="1400" b="1" kern="1200" dirty="0">
                          <a:solidFill>
                            <a:schemeClr val="dk1"/>
                          </a:solidFill>
                          <a:effectLst/>
                          <a:latin typeface="+mn-lt"/>
                          <a:ea typeface="+mn-ea"/>
                          <a:cs typeface="Segoe UI" panose="020B0502040204020203" pitchFamily="34" charset="0"/>
                        </a:rPr>
                        <a:t> </a:t>
                      </a: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4 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نظريات السياسات التعليمية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Segoe UI" panose="020B0502040204020203" pitchFamily="34" charset="0"/>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xmlns=""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5 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المداخل الاقتصادية لصنع السياسات التعليمية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Segoe UI" panose="020B0502040204020203" pitchFamily="34" charset="0"/>
                        </a:rPr>
                        <a:t>√ </a:t>
                      </a: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latin typeface="Segoe UI" panose="020B0502040204020203" pitchFamily="34" charset="0"/>
                          <a:cs typeface="Segoe UI" panose="020B0502040204020203" pitchFamily="34" charset="0"/>
                        </a:rPr>
                        <a:t>6 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dirty="0">
                          <a:effectLst/>
                          <a:latin typeface="Segoe UI" panose="020B0502040204020203" pitchFamily="34" charset="0"/>
                          <a:cs typeface="Segoe UI" panose="020B0502040204020203" pitchFamily="34" charset="0"/>
                        </a:rPr>
                        <a:t>مؤسسات صنع السياسات التعليمية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Segoe UI" panose="020B0502040204020203" pitchFamily="34" charset="0"/>
                        </a:rPr>
                        <a:t>√</a:t>
                      </a:r>
                      <a:r>
                        <a:rPr lang="ar-JO"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latin typeface="Segoe UI" panose="020B0502040204020203" pitchFamily="34" charset="0"/>
                          <a:cs typeface="Segoe UI" panose="020B0502040204020203" pitchFamily="34" charset="0"/>
                        </a:rPr>
                        <a:t>7 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dirty="0">
                          <a:effectLst/>
                          <a:latin typeface="Segoe UI" panose="020B0502040204020203" pitchFamily="34" charset="0"/>
                          <a:cs typeface="Segoe UI" panose="020B0502040204020203" pitchFamily="34" charset="0"/>
                        </a:rPr>
                        <a:t>صنع السياسات التعليمية والتخطيط التربوي</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Segoe UI" panose="020B0502040204020203" pitchFamily="34" charset="0"/>
                        </a:rPr>
                        <a:t> </a:t>
                      </a:r>
                      <a:r>
                        <a:rPr lang="ar-EG" sz="2000" b="1" kern="1200" dirty="0">
                          <a:solidFill>
                            <a:schemeClr val="dk1"/>
                          </a:solidFill>
                          <a:effectLst/>
                          <a:latin typeface="+mn-lt"/>
                          <a:ea typeface="+mn-ea"/>
                          <a:cs typeface="Segoe UI" panose="020B0502040204020203" pitchFamily="34" charset="0"/>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xmlns=""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8 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تحليل السياسات التعليمية ودور البحث التربوي</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r>
                        <a:rPr lang="ar-EG" sz="1800" b="1" kern="1200" dirty="0">
                          <a:solidFill>
                            <a:schemeClr val="dk1"/>
                          </a:solidFill>
                          <a:effectLst/>
                          <a:latin typeface="+mn-lt"/>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9</a:t>
                      </a:r>
                      <a:r>
                        <a:rPr lang="ar-SA"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خصخصة التعليم</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r>
                        <a:rPr lang="ar-EG" sz="2000" b="1" kern="1200" dirty="0">
                          <a:solidFill>
                            <a:schemeClr val="dk1"/>
                          </a:solidFill>
                          <a:effectLst/>
                          <a:latin typeface="+mn-lt"/>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10 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نماذج من السياسات التعليمية في الوطن العربي والعالم</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640285340"/>
                  </a:ext>
                </a:extLst>
              </a:tr>
              <a:tr h="282339">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الامتحان النهائي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Graphic 21">
            <a:extLst>
              <a:ext uri="{FF2B5EF4-FFF2-40B4-BE49-F238E27FC236}">
                <a16:creationId xmlns:a16="http://schemas.microsoft.com/office/drawing/2014/main" xmlns="" id="{5B72DFE2-9B7E-23B1-88B9-6C8CE882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2407" y="184876"/>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41700">
        <p14:prism isInverted="1"/>
      </p:transition>
    </mc:Choice>
    <mc:Fallback xmlns="">
      <p:transition spd="slow" advTm="1417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5C0AF80D-C5B6-D40A-0633-F69FF01A76B3}"/>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25760A6C-566F-B7E3-1EEE-CB29F0CF0113}"/>
              </a:ext>
            </a:extLst>
          </p:cNvPr>
          <p:cNvSpPr txBox="1"/>
          <p:nvPr/>
        </p:nvSpPr>
        <p:spPr>
          <a:xfrm>
            <a:off x="5386442" y="707962"/>
            <a:ext cx="1829534" cy="646331"/>
          </a:xfrm>
          <a:prstGeom prst="rect">
            <a:avLst/>
          </a:prstGeom>
          <a:noFill/>
        </p:spPr>
        <p:txBody>
          <a:bodyPr wrap="squar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مقدمة</a:t>
            </a:r>
            <a:endParaRPr lang="ar-JO" altLang="en-US" sz="3600" b="1" dirty="0">
              <a:solidFill>
                <a:srgbClr val="00B0F0"/>
              </a:solidFill>
              <a:latin typeface="Times New Roman" panose="02020603050405020304" pitchFamily="18" charset="0"/>
              <a:cs typeface="Times New Roman" panose="02020603050405020304" pitchFamily="18" charset="0"/>
            </a:endParaRPr>
          </a:p>
        </p:txBody>
      </p:sp>
      <p:sp>
        <p:nvSpPr>
          <p:cNvPr id="6" name="Rectangle 2">
            <a:extLst>
              <a:ext uri="{FF2B5EF4-FFF2-40B4-BE49-F238E27FC236}">
                <a16:creationId xmlns:a16="http://schemas.microsoft.com/office/drawing/2014/main" xmlns="" id="{6B6EDF5D-7851-1156-1780-AE583F2D2C71}"/>
              </a:ext>
            </a:extLst>
          </p:cNvPr>
          <p:cNvSpPr>
            <a:spLocks noChangeArrowheads="1"/>
          </p:cNvSpPr>
          <p:nvPr/>
        </p:nvSpPr>
        <p:spPr bwMode="auto">
          <a:xfrm>
            <a:off x="738016" y="1706086"/>
            <a:ext cx="10715966" cy="4170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algn="just" rtl="1">
              <a:lnSpc>
                <a:spcPct val="150000"/>
              </a:lnSpc>
              <a:spcBef>
                <a:spcPts val="0"/>
              </a:spcBef>
              <a:spcAft>
                <a:spcPts val="1500"/>
              </a:spcAft>
            </a:pPr>
            <a:r>
              <a:rPr lang="ar-JO" altLang="en-US"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برزت في العقود الأخيرة العديد من التحديات في كافة المجالات وأهمها التحديات ال</a:t>
            </a:r>
            <a:r>
              <a:rPr lang="ar-SA" sz="1600" dirty="0">
                <a:solidFill>
                  <a:srgbClr val="000000"/>
                </a:solidFill>
                <a:latin typeface="Segoe UI" panose="020B0502040204020203" pitchFamily="34" charset="0"/>
                <a:cs typeface="Segoe UI" panose="020B0502040204020203" pitchFamily="34" charset="0"/>
              </a:rPr>
              <a:t>اقتصادية </a:t>
            </a:r>
            <a:r>
              <a:rPr lang="ar-JO" sz="1600" dirty="0">
                <a:solidFill>
                  <a:srgbClr val="000000"/>
                </a:solidFill>
                <a:latin typeface="Segoe UI" panose="020B0502040204020203" pitchFamily="34" charset="0"/>
                <a:cs typeface="Segoe UI" panose="020B0502040204020203" pitchFamily="34" charset="0"/>
              </a:rPr>
              <a:t>من حيث </a:t>
            </a:r>
            <a:r>
              <a:rPr lang="ar-SA" sz="1600" dirty="0">
                <a:solidFill>
                  <a:srgbClr val="000000"/>
                </a:solidFill>
                <a:latin typeface="Segoe UI" panose="020B0502040204020203" pitchFamily="34" charset="0"/>
                <a:cs typeface="Segoe UI" panose="020B0502040204020203" pitchFamily="34" charset="0"/>
              </a:rPr>
              <a:t>نمو حجم المصروفات  للقطاع العام وعجز الموازنات العامة وتدني مستوى الكفاءة في الخدمات العامة، الأمر الذي أدى إلى ظهور الخصخصة كأحد الحلول المطروحة لعلاج هذه المشاكل.</a:t>
            </a:r>
            <a:endParaRPr lang="en-US" sz="1600" dirty="0">
              <a:solidFill>
                <a:srgbClr val="00000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1500"/>
              </a:spcAft>
            </a:pPr>
            <a:r>
              <a:rPr lang="ar-JO" sz="1600" dirty="0">
                <a:solidFill>
                  <a:srgbClr val="000000"/>
                </a:solidFill>
                <a:latin typeface="Segoe UI" panose="020B0502040204020203" pitchFamily="34" charset="0"/>
                <a:cs typeface="Segoe UI" panose="020B0502040204020203" pitchFamily="34" charset="0"/>
              </a:rPr>
              <a:t>وقد شمل ال</a:t>
            </a:r>
            <a:r>
              <a:rPr lang="ar-SA" sz="1600" dirty="0">
                <a:solidFill>
                  <a:srgbClr val="000000"/>
                </a:solidFill>
                <a:latin typeface="Segoe UI" panose="020B0502040204020203" pitchFamily="34" charset="0"/>
                <a:cs typeface="Segoe UI" panose="020B0502040204020203" pitchFamily="34" charset="0"/>
              </a:rPr>
              <a:t>توجه </a:t>
            </a:r>
            <a:r>
              <a:rPr lang="ar-JO" sz="1600" dirty="0">
                <a:solidFill>
                  <a:srgbClr val="000000"/>
                </a:solidFill>
                <a:latin typeface="Segoe UI" panose="020B0502040204020203" pitchFamily="34" charset="0"/>
                <a:cs typeface="Segoe UI" panose="020B0502040204020203" pitchFamily="34" charset="0"/>
              </a:rPr>
              <a:t>نحو </a:t>
            </a:r>
            <a:r>
              <a:rPr lang="ar-SA" sz="1600" dirty="0">
                <a:solidFill>
                  <a:srgbClr val="000000"/>
                </a:solidFill>
                <a:latin typeface="Segoe UI" panose="020B0502040204020203" pitchFamily="34" charset="0"/>
                <a:cs typeface="Segoe UI" panose="020B0502040204020203" pitchFamily="34" charset="0"/>
              </a:rPr>
              <a:t>الخصخصة </a:t>
            </a:r>
            <a:r>
              <a:rPr lang="ar-JO" sz="1600" dirty="0">
                <a:solidFill>
                  <a:srgbClr val="000000"/>
                </a:solidFill>
                <a:latin typeface="Segoe UI" panose="020B0502040204020203" pitchFamily="34" charset="0"/>
                <a:cs typeface="Segoe UI" panose="020B0502040204020203" pitchFamily="34" charset="0"/>
              </a:rPr>
              <a:t> ال</a:t>
            </a:r>
            <a:r>
              <a:rPr lang="ar-SA" sz="1600" dirty="0">
                <a:solidFill>
                  <a:srgbClr val="000000"/>
                </a:solidFill>
                <a:latin typeface="Segoe UI" panose="020B0502040204020203" pitchFamily="34" charset="0"/>
                <a:cs typeface="Segoe UI" panose="020B0502040204020203" pitchFamily="34" charset="0"/>
              </a:rPr>
              <a:t>كثير من </a:t>
            </a:r>
            <a:r>
              <a:rPr lang="ar-JO" sz="1600" dirty="0">
                <a:solidFill>
                  <a:srgbClr val="000000"/>
                </a:solidFill>
                <a:latin typeface="Segoe UI" panose="020B0502040204020203" pitchFamily="34" charset="0"/>
                <a:cs typeface="Segoe UI" panose="020B0502040204020203" pitchFamily="34" charset="0"/>
              </a:rPr>
              <a:t>مجالات</a:t>
            </a:r>
            <a:r>
              <a:rPr lang="ar-SA" sz="1600" dirty="0">
                <a:solidFill>
                  <a:srgbClr val="000000"/>
                </a:solidFill>
                <a:latin typeface="Segoe UI" panose="020B0502040204020203" pitchFamily="34" charset="0"/>
                <a:cs typeface="Segoe UI" panose="020B0502040204020203" pitchFamily="34" charset="0"/>
              </a:rPr>
              <a:t>  الحياة خاصة قطاع الخدمات الأساسية وفي مقدمتها التعليمية، </a:t>
            </a:r>
            <a:r>
              <a:rPr lang="ar-JO" sz="1600" dirty="0">
                <a:solidFill>
                  <a:srgbClr val="000000"/>
                </a:solidFill>
                <a:latin typeface="Segoe UI" panose="020B0502040204020203" pitchFamily="34" charset="0"/>
                <a:cs typeface="Segoe UI" panose="020B0502040204020203" pitchFamily="34" charset="0"/>
              </a:rPr>
              <a:t>وقد أشارت </a:t>
            </a:r>
            <a:r>
              <a:rPr lang="ar-SA" sz="1600" dirty="0">
                <a:solidFill>
                  <a:srgbClr val="000000"/>
                </a:solidFill>
                <a:latin typeface="Segoe UI" panose="020B0502040204020203" pitchFamily="34" charset="0"/>
                <a:cs typeface="Segoe UI" panose="020B0502040204020203" pitchFamily="34" charset="0"/>
              </a:rPr>
              <a:t>دراسات كثيرة </a:t>
            </a:r>
            <a:r>
              <a:rPr lang="ar-JO" sz="1600" dirty="0">
                <a:solidFill>
                  <a:srgbClr val="000000"/>
                </a:solidFill>
                <a:latin typeface="Segoe UI" panose="020B0502040204020203" pitchFamily="34" charset="0"/>
                <a:cs typeface="Segoe UI" panose="020B0502040204020203" pitchFamily="34" charset="0"/>
              </a:rPr>
              <a:t>إلى</a:t>
            </a:r>
            <a:r>
              <a:rPr lang="ar-SA" sz="1600" dirty="0">
                <a:solidFill>
                  <a:srgbClr val="000000"/>
                </a:solidFill>
                <a:latin typeface="Segoe UI" panose="020B0502040204020203" pitchFamily="34" charset="0"/>
                <a:cs typeface="Segoe UI" panose="020B0502040204020203" pitchFamily="34" charset="0"/>
              </a:rPr>
              <a:t> عدم قدرة الدول بما فيها الغنية والمتقدمة على الاستمرار في تمويل التعليم والإنفاق </a:t>
            </a:r>
            <a:r>
              <a:rPr lang="ar-JO" sz="1600" dirty="0">
                <a:solidFill>
                  <a:srgbClr val="000000"/>
                </a:solidFill>
                <a:latin typeface="Segoe UI" panose="020B0502040204020203" pitchFamily="34" charset="0"/>
                <a:cs typeface="Segoe UI" panose="020B0502040204020203" pitchFamily="34" charset="0"/>
              </a:rPr>
              <a:t>على احتياجاته</a:t>
            </a:r>
            <a:r>
              <a:rPr lang="ar-SA"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وكذلك </a:t>
            </a:r>
            <a:r>
              <a:rPr lang="ar-SA" sz="1600" dirty="0">
                <a:solidFill>
                  <a:srgbClr val="000000"/>
                </a:solidFill>
                <a:latin typeface="Segoe UI" panose="020B0502040204020203" pitchFamily="34" charset="0"/>
                <a:cs typeface="Segoe UI" panose="020B0502040204020203" pitchFamily="34" charset="0"/>
              </a:rPr>
              <a:t>ارتفاع تكلفة التعليم المتسارعة </a:t>
            </a:r>
            <a:r>
              <a:rPr lang="ar-JO" sz="1600" dirty="0">
                <a:solidFill>
                  <a:srgbClr val="000000"/>
                </a:solidFill>
                <a:latin typeface="Segoe UI" panose="020B0502040204020203" pitchFamily="34" charset="0"/>
                <a:cs typeface="Segoe UI" panose="020B0502040204020203" pitchFamily="34" charset="0"/>
              </a:rPr>
              <a:t>إ</a:t>
            </a:r>
            <a:r>
              <a:rPr lang="ar-SA" sz="1600" dirty="0">
                <a:solidFill>
                  <a:srgbClr val="000000"/>
                </a:solidFill>
                <a:latin typeface="Segoe UI" panose="020B0502040204020203" pitchFamily="34" charset="0"/>
                <a:cs typeface="Segoe UI" panose="020B0502040204020203" pitchFamily="34" charset="0"/>
              </a:rPr>
              <a:t>ثر الزيادة في أعداد الطلبة.   وللخروج من تلك المشكلة أو للحد من خطورة تفاقمها قامت العديد من الدول بالبحث عن مصادر تمويلية أخرى (غير حكومية ) تخفف العبء التمويلي على كاهل الدولة من جهة، وتعمل على توسيع فرص التعليم لمواجهة شدة الطلب الاجتماعي عليه من جهة ثانية ومواجهة الحاجة إلى </a:t>
            </a:r>
            <a:r>
              <a:rPr lang="ar-JO" sz="1600" dirty="0">
                <a:solidFill>
                  <a:srgbClr val="000000"/>
                </a:solidFill>
                <a:latin typeface="Segoe UI" panose="020B0502040204020203" pitchFamily="34" charset="0"/>
                <a:cs typeface="Segoe UI" panose="020B0502040204020203" pitchFamily="34" charset="0"/>
              </a:rPr>
              <a:t>جودة</a:t>
            </a:r>
            <a:r>
              <a:rPr lang="ar-SA" sz="1600" dirty="0">
                <a:solidFill>
                  <a:srgbClr val="000000"/>
                </a:solidFill>
                <a:latin typeface="Segoe UI" panose="020B0502040204020203" pitchFamily="34" charset="0"/>
                <a:cs typeface="Segoe UI" panose="020B0502040204020203" pitchFamily="34" charset="0"/>
              </a:rPr>
              <a:t> التعليم في المدارس </a:t>
            </a:r>
            <a:r>
              <a:rPr lang="ar-JO" sz="1600" dirty="0">
                <a:solidFill>
                  <a:srgbClr val="000000"/>
                </a:solidFill>
                <a:latin typeface="Segoe UI" panose="020B0502040204020203" pitchFamily="34" charset="0"/>
                <a:cs typeface="Segoe UI" panose="020B0502040204020203" pitchFamily="34" charset="0"/>
              </a:rPr>
              <a:t>والجامعات الحكومية</a:t>
            </a:r>
            <a:r>
              <a:rPr lang="ar-SA"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ومن أحد تلك الحلول خصخصة التعليم </a:t>
            </a:r>
            <a:r>
              <a:rPr lang="ar-SA" sz="1600" dirty="0">
                <a:solidFill>
                  <a:srgbClr val="000000"/>
                </a:solidFill>
                <a:latin typeface="Segoe UI" panose="020B0502040204020203" pitchFamily="34" charset="0"/>
                <a:cs typeface="Segoe UI" panose="020B0502040204020203" pitchFamily="34" charset="0"/>
              </a:rPr>
              <a:t>.</a:t>
            </a:r>
            <a:endParaRPr lang="en-US" sz="1600" dirty="0">
              <a:solidFill>
                <a:srgbClr val="000000"/>
              </a:solidFill>
              <a:latin typeface="Segoe UI" panose="020B0502040204020203" pitchFamily="34" charset="0"/>
              <a:cs typeface="Segoe UI" panose="020B0502040204020203" pitchFamily="34" charset="0"/>
            </a:endParaRPr>
          </a:p>
          <a:p>
            <a:pPr marL="0" marR="0" lvl="0" indent="336550" algn="just" defTabSz="914400" rtl="1" eaLnBrk="0" fontAlgn="base" latinLnBrk="0" hangingPunct="0">
              <a:lnSpc>
                <a:spcPct val="150000"/>
              </a:lnSpc>
              <a:spcBef>
                <a:spcPct val="0"/>
              </a:spcBef>
              <a:spcAft>
                <a:spcPct val="0"/>
              </a:spcAft>
              <a:buClrTx/>
              <a:buSzTx/>
              <a:buFontTx/>
              <a:buNone/>
              <a:tabLst/>
            </a:pPr>
            <a:r>
              <a:rPr lang="ar-JO" sz="16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           فماذا نقصد بخصخصة التعليم؟</a:t>
            </a:r>
            <a:endParaRPr kumimoji="0" lang="en-US" altLang="en-US" sz="16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D43B7F78-8337-D8EF-57C3-60AE6CE89B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pic>
        <p:nvPicPr>
          <p:cNvPr id="12" name="Picture 11">
            <a:extLst>
              <a:ext uri="{FF2B5EF4-FFF2-40B4-BE49-F238E27FC236}">
                <a16:creationId xmlns:a16="http://schemas.microsoft.com/office/drawing/2014/main" xmlns="" id="{7285653B-A0F0-8691-A910-D74C08BB535A}"/>
              </a:ext>
            </a:extLst>
          </p:cNvPr>
          <p:cNvPicPr>
            <a:picLocks noChangeAspect="1"/>
          </p:cNvPicPr>
          <p:nvPr/>
        </p:nvPicPr>
        <p:blipFill>
          <a:blip r:embed="rId4"/>
          <a:stretch>
            <a:fillRect/>
          </a:stretch>
        </p:blipFill>
        <p:spPr>
          <a:xfrm>
            <a:off x="1426658" y="5245433"/>
            <a:ext cx="2595764" cy="874642"/>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4364">
        <p14:prism isInverted="1"/>
      </p:transition>
    </mc:Choice>
    <mc:Fallback xmlns="">
      <p:transition spd="slow" advTm="14436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84C2398D-26CA-AF47-FEF8-EBB972AE9158}"/>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795579" y="1543261"/>
            <a:ext cx="6370320" cy="461665"/>
          </a:xfrm>
          <a:prstGeom prst="rect">
            <a:avLst/>
          </a:prstGeom>
          <a:noFill/>
        </p:spPr>
        <p:txBody>
          <a:bodyPr wrap="square" rtlCol="0">
            <a:spAutoFit/>
          </a:bodyPr>
          <a:lstStyle/>
          <a:p>
            <a:pPr algn="ctr"/>
            <a:r>
              <a:rPr lang="ar-JO" sz="2400" dirty="0">
                <a:latin typeface="Alexandria Medium" pitchFamily="2" charset="-78"/>
                <a:cs typeface="Alexandria Medium" pitchFamily="2" charset="-78"/>
              </a:rPr>
              <a:t>نتاجات المحاضرة التاسعة</a:t>
            </a:r>
            <a:endParaRPr lang="en-US" sz="2400" dirty="0">
              <a:latin typeface="Alexandria Medium" pitchFamily="2" charset="-78"/>
              <a:cs typeface="Alexandria Medium" pitchFamily="2" charset="-78"/>
            </a:endParaRPr>
          </a:p>
        </p:txBody>
      </p:sp>
      <p:graphicFrame>
        <p:nvGraphicFramePr>
          <p:cNvPr id="3" name="Diagram 2">
            <a:extLst>
              <a:ext uri="{FF2B5EF4-FFF2-40B4-BE49-F238E27FC236}">
                <a16:creationId xmlns:a16="http://schemas.microsoft.com/office/drawing/2014/main" xmlns="" id="{AD66044F-B070-C8C7-7882-E7817CED14AF}"/>
              </a:ext>
            </a:extLst>
          </p:cNvPr>
          <p:cNvGraphicFramePr/>
          <p:nvPr>
            <p:extLst>
              <p:ext uri="{D42A27DB-BD31-4B8C-83A1-F6EECF244321}">
                <p14:modId xmlns:p14="http://schemas.microsoft.com/office/powerpoint/2010/main" val="2689461493"/>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xmlns="" id="{34B3FA37-76A6-828C-051D-6746462E53D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2012" y="179160"/>
            <a:ext cx="2591822" cy="1210204"/>
          </a:xfrm>
          <a:prstGeom prst="rect">
            <a:avLst/>
          </a:prstGeom>
        </p:spPr>
      </p:pic>
    </p:spTree>
    <p:extLst>
      <p:ext uri="{BB962C8B-B14F-4D97-AF65-F5344CB8AC3E}">
        <p14:creationId xmlns:p14="http://schemas.microsoft.com/office/powerpoint/2010/main" val="918949239"/>
      </p:ext>
    </p:extLst>
  </p:cSld>
  <p:clrMapOvr>
    <a:masterClrMapping/>
  </p:clrMapOvr>
  <mc:AlternateContent xmlns:mc="http://schemas.openxmlformats.org/markup-compatibility/2006" xmlns:p14="http://schemas.microsoft.com/office/powerpoint/2010/main">
    <mc:Choice Requires="p14">
      <p:transition spd="slow" p14:dur="1600" advTm="121483">
        <p14:prism isInverted="1"/>
      </p:transition>
    </mc:Choice>
    <mc:Fallback xmlns="">
      <p:transition spd="slow" advTm="121483">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81C1A86-7B5C-3415-9F9F-93D9A1D190A4}"/>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372749" y="1627031"/>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خصخصة التعليم العام (الحكومي)</a:t>
            </a:r>
            <a:endParaRPr lang="en-US" sz="20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BB95FDC1-745B-5E08-C4A2-0B18A58E3720}"/>
              </a:ext>
            </a:extLst>
          </p:cNvPr>
          <p:cNvSpPr txBox="1"/>
          <p:nvPr/>
        </p:nvSpPr>
        <p:spPr>
          <a:xfrm>
            <a:off x="1245078" y="1949361"/>
            <a:ext cx="10054904" cy="3139321"/>
          </a:xfrm>
          <a:prstGeom prst="rect">
            <a:avLst/>
          </a:prstGeom>
          <a:noFill/>
        </p:spPr>
        <p:txBody>
          <a:bodyPr wrap="square" rtlCol="0">
            <a:spAutoFit/>
          </a:bodyPr>
          <a:lstStyle/>
          <a:p>
            <a:pPr algn="just" rtl="1">
              <a:lnSpc>
                <a:spcPct val="150000"/>
              </a:lnSpc>
              <a:buNone/>
            </a:pPr>
            <a:r>
              <a:rPr lang="ar-YE" sz="1400" b="0" i="0" dirty="0">
                <a:solidFill>
                  <a:srgbClr val="363D98"/>
                </a:solidFill>
                <a:effectLst/>
                <a:latin typeface="Segoe UI" panose="020B0502040204020203" pitchFamily="34" charset="0"/>
                <a:cs typeface="Segoe UI" panose="020B0502040204020203" pitchFamily="34" charset="0"/>
              </a:rPr>
              <a:t> </a:t>
            </a:r>
            <a:r>
              <a:rPr lang="ar-JO" sz="1400" b="0" i="0" dirty="0">
                <a:solidFill>
                  <a:srgbClr val="363D98"/>
                </a:solidFill>
                <a:effectLst/>
                <a:latin typeface="Segoe UI" panose="020B0502040204020203" pitchFamily="34" charset="0"/>
                <a:cs typeface="Segoe UI" panose="020B0502040204020203" pitchFamily="34" charset="0"/>
              </a:rPr>
              <a:t> </a:t>
            </a:r>
            <a:r>
              <a:rPr lang="ar-JO" sz="1600" kern="0" dirty="0">
                <a:solidFill>
                  <a:srgbClr val="000000"/>
                </a:solidFill>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يواجه التعليم العام والعالي الحكومي تحديات تفرضها عليه مجموعة من التحولات والتغيرات العالمية، كالعولمة والتجارة الحرة والثورة التكنولوجية الرابعة، وما يرافق ذلك من زيادة الطلب على التعليم ، وقلة الموارد الداعمة التي تمتلكها الحكومات، وما تعانيه من عجز أثر على واجباتها نحو تطوير وتجويد النظام التعليمي، لذا تم اللجوء إلى مصادر وموارد غير حكومية للمساعدة في دعم التعليم.</a:t>
            </a:r>
          </a:p>
          <a:p>
            <a:pPr algn="just" rtl="1">
              <a:lnSpc>
                <a:spcPct val="150000"/>
              </a:lnSpc>
              <a:buNone/>
            </a:pPr>
            <a:r>
              <a:rPr lang="ar-JO" dirty="0">
                <a:latin typeface="Segoe UI" panose="020B0502040204020203" pitchFamily="34" charset="0"/>
                <a:cs typeface="Segoe UI" panose="020B0502040204020203" pitchFamily="34" charset="0"/>
              </a:rPr>
              <a:t>شهد العالم العربي تطوراً كبيراً في مجال خصخصة التعليم في العقود الأخيرة. حيث قامت العديد من الدول بتبني سياسات لتعزيز الخصخصة وزيادة دور القطاع الخاص في تقديم الخدمات التعليمية. فبعض البلدان اتبعت نهجاً كلياً في خصخصة التعليم العالي، بينما اتبعت أخرى نهجاً جزئياً </a:t>
            </a:r>
            <a:r>
              <a:rPr lang="ar-JO" sz="2400" dirty="0">
                <a:latin typeface="Segoe UI" panose="020B0502040204020203"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3499414A-BCD2-800F-97F3-ECE5052F6D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6754" y="5443416"/>
            <a:ext cx="2971800" cy="771525"/>
          </a:xfrm>
          <a:prstGeom prst="rect">
            <a:avLst/>
          </a:prstGeom>
        </p:spPr>
      </p:pic>
      <p:pic>
        <p:nvPicPr>
          <p:cNvPr id="11" name="Graphic 21">
            <a:extLst>
              <a:ext uri="{FF2B5EF4-FFF2-40B4-BE49-F238E27FC236}">
                <a16:creationId xmlns:a16="http://schemas.microsoft.com/office/drawing/2014/main" xmlns="" id="{29A86DFB-6AB2-7203-ECF8-4BD937FD4D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877" y="39549"/>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04604">
        <p14:prism isInverted="1"/>
      </p:transition>
    </mc:Choice>
    <mc:Fallback xmlns="">
      <p:transition spd="slow" advTm="104604">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F62FF61-F0D7-2BB2-9CC7-0C2BA15AB4BD}"/>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49083" y="1633567"/>
            <a:ext cx="5527343"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مفهوم الخصخصة</a:t>
            </a:r>
            <a:endParaRPr lang="en-US" sz="24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245077" y="2204760"/>
            <a:ext cx="10054905" cy="3760004"/>
          </a:xfrm>
          <a:prstGeom prst="rect">
            <a:avLst/>
          </a:prstGeom>
          <a:noFill/>
        </p:spPr>
        <p:txBody>
          <a:bodyPr wrap="square" rtlCol="0">
            <a:spAutoFit/>
          </a:bodyPr>
          <a:lstStyle/>
          <a:p>
            <a:pPr marL="0" marR="0" algn="just" rtl="1">
              <a:lnSpc>
                <a:spcPct val="150000"/>
              </a:lnSpc>
              <a:spcBef>
                <a:spcPts val="0"/>
              </a:spcBef>
              <a:spcAft>
                <a:spcPts val="800"/>
              </a:spcAft>
            </a:pPr>
            <a:r>
              <a:rPr lang="ar-JO" sz="2400"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يُعرَّف مصطلح الخصخصة بأنه مصطلح يشير إلى الانتقال من القطاع العام إلى القطاع الخاص، وهذا المصطلح له العديد من المرادفات التي تؤدي إلى نفس المعنى </a:t>
            </a:r>
            <a:r>
              <a:rPr lang="ar-JO" dirty="0">
                <a:latin typeface="Segoe UI" panose="020B0502040204020203" pitchFamily="34" charset="0"/>
                <a:cs typeface="Segoe UI" panose="020B0502040204020203" pitchFamily="34" charset="0"/>
              </a:rPr>
              <a:t>ومنها </a:t>
            </a:r>
            <a:r>
              <a:rPr lang="ar-SA" dirty="0">
                <a:latin typeface="Segoe UI" panose="020B0502040204020203" pitchFamily="34" charset="0"/>
                <a:cs typeface="Segoe UI" panose="020B0502040204020203" pitchFamily="34" charset="0"/>
              </a:rPr>
              <a:t>التحول إلى القطاع الخاص، وهي الانتقال الذي يحدث في مؤسسات الدولة من القطاع العام إلى القطاع الخاص</a:t>
            </a:r>
            <a:r>
              <a:rPr lang="ar-JO" dirty="0">
                <a:latin typeface="Segoe UI" panose="020B0502040204020203" pitchFamily="34" charset="0"/>
                <a:cs typeface="Segoe UI" panose="020B0502040204020203" pitchFamily="34" charset="0"/>
              </a:rPr>
              <a:t>.</a:t>
            </a:r>
          </a:p>
          <a:p>
            <a:pPr marL="0" marR="0" algn="just" rtl="1">
              <a:lnSpc>
                <a:spcPct val="150000"/>
              </a:lnSpc>
              <a:spcBef>
                <a:spcPts val="0"/>
              </a:spcBef>
              <a:spcAft>
                <a:spcPts val="800"/>
              </a:spcAft>
            </a:pPr>
            <a:r>
              <a:rPr lang="ar-SA"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ويتم تعريفها أيضًا على أنها إدخال القوة المحتملة في السوق الاقتصادي للعرض والطلب إلى اقتصاد الدولة، ويشار إليها أيضًا إلى نقل أو بيع أو نقل المشاريع العامة للقطاع الخاص</a:t>
            </a:r>
            <a:r>
              <a:rPr lang="ar-JO" dirty="0">
                <a:latin typeface="Segoe UI" panose="020B0502040204020203" pitchFamily="34" charset="0"/>
                <a:cs typeface="Segoe UI" panose="020B0502040204020203" pitchFamily="34" charset="0"/>
              </a:rPr>
              <a:t>.</a:t>
            </a:r>
            <a:r>
              <a:rPr lang="ar-SA" dirty="0">
                <a:latin typeface="Segoe UI" panose="020B0502040204020203" pitchFamily="34" charset="0"/>
                <a:cs typeface="Segoe UI" panose="020B0502040204020203" pitchFamily="34" charset="0"/>
              </a:rPr>
              <a:t> </a:t>
            </a:r>
            <a:endParaRPr lang="en-US" dirty="0">
              <a:latin typeface="Segoe UI" panose="020B0502040204020203" pitchFamily="34" charset="0"/>
              <a:cs typeface="Segoe UI" panose="020B0502040204020203" pitchFamily="34" charset="0"/>
            </a:endParaRPr>
          </a:p>
          <a:p>
            <a:pPr algn="just" rtl="1">
              <a:lnSpc>
                <a:spcPct val="150000"/>
              </a:lnSpc>
            </a:pPr>
            <a:r>
              <a:rPr lang="ar-JO" dirty="0">
                <a:latin typeface="Segoe UI" panose="020B0502040204020203" pitchFamily="34" charset="0"/>
                <a:cs typeface="Segoe UI" panose="020B0502040204020203" pitchFamily="34" charset="0"/>
              </a:rPr>
              <a:t>  و</a:t>
            </a:r>
            <a:r>
              <a:rPr lang="ar-SA" dirty="0">
                <a:latin typeface="Segoe UI" panose="020B0502040204020203" pitchFamily="34" charset="0"/>
                <a:cs typeface="Segoe UI" panose="020B0502040204020203" pitchFamily="34" charset="0"/>
              </a:rPr>
              <a:t>عرّف</a:t>
            </a:r>
            <a:r>
              <a:rPr lang="ar-JO" dirty="0">
                <a:latin typeface="Segoe UI" panose="020B0502040204020203" pitchFamily="34" charset="0"/>
                <a:cs typeface="Segoe UI" panose="020B0502040204020203" pitchFamily="34" charset="0"/>
              </a:rPr>
              <a:t>ت</a:t>
            </a:r>
            <a:r>
              <a:rPr lang="ar-SA" dirty="0">
                <a:latin typeface="Segoe UI" panose="020B0502040204020203" pitchFamily="34" charset="0"/>
                <a:cs typeface="Segoe UI" panose="020B0502040204020203" pitchFamily="34" charset="0"/>
              </a:rPr>
              <a:t> الخصخصة على أنها “نقل الملكية أو الإدارة من القطاع العام إلى القطاع الخاص، بشرط أن تتحقق السيطرة الكاملة من قبل القطاع الخاص، والتي لا تتحقق غالبًا إلا من خلال النقل الفعلي للأغلبية. ملكية القطاع الخاص “. </a:t>
            </a:r>
            <a:endParaRPr lang="en-US" dirty="0">
              <a:latin typeface="Segoe UI" panose="020B0502040204020203" pitchFamily="34" charset="0"/>
              <a:cs typeface="Segoe UI" panose="020B0502040204020203" pitchFamily="34" charset="0"/>
            </a:endParaRPr>
          </a:p>
        </p:txBody>
      </p:sp>
      <p:pic>
        <p:nvPicPr>
          <p:cNvPr id="12" name="Picture 11">
            <a:extLst>
              <a:ext uri="{FF2B5EF4-FFF2-40B4-BE49-F238E27FC236}">
                <a16:creationId xmlns:a16="http://schemas.microsoft.com/office/drawing/2014/main" xmlns="" id="{5916FFDC-ADF4-D287-D5AF-FF3ACFEAF1A4}"/>
              </a:ext>
            </a:extLst>
          </p:cNvPr>
          <p:cNvPicPr>
            <a:picLocks noChangeAspect="1"/>
          </p:cNvPicPr>
          <p:nvPr/>
        </p:nvPicPr>
        <p:blipFill>
          <a:blip r:embed="rId2"/>
          <a:stretch>
            <a:fillRect/>
          </a:stretch>
        </p:blipFill>
        <p:spPr>
          <a:xfrm>
            <a:off x="1544385" y="1408422"/>
            <a:ext cx="1831861" cy="860510"/>
          </a:xfrm>
          <a:prstGeom prst="rect">
            <a:avLst/>
          </a:prstGeom>
        </p:spPr>
      </p:pic>
      <p:pic>
        <p:nvPicPr>
          <p:cNvPr id="4" name="Graphic 21">
            <a:extLst>
              <a:ext uri="{FF2B5EF4-FFF2-40B4-BE49-F238E27FC236}">
                <a16:creationId xmlns:a16="http://schemas.microsoft.com/office/drawing/2014/main" xmlns="" id="{B36477A0-5FDA-47FB-B460-39B43E31D0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82" y="62979"/>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38891">
        <p14:prism isInverted="1"/>
      </p:transition>
    </mc:Choice>
    <mc:Fallback xmlns="">
      <p:transition spd="slow" advTm="138891">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3A6ADA4-D255-C24B-5606-CDF7718BF73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743578" y="1563050"/>
            <a:ext cx="10393439" cy="3831818"/>
          </a:xfrm>
          <a:prstGeom prst="rect">
            <a:avLst/>
          </a:prstGeom>
          <a:noFill/>
        </p:spPr>
        <p:txBody>
          <a:bodyPr wrap="square" rtlCol="0">
            <a:spAutoFit/>
          </a:bodyPr>
          <a:lstStyle/>
          <a:p>
            <a:pPr marL="0" marR="0" algn="just" rtl="1">
              <a:lnSpc>
                <a:spcPct val="150000"/>
              </a:lnSpc>
              <a:spcBef>
                <a:spcPts val="0"/>
              </a:spcBef>
              <a:spcAft>
                <a:spcPts val="0"/>
              </a:spcAft>
            </a:pPr>
            <a:r>
              <a:rPr lang="ar-SA"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rPr>
              <a:t>تُعرَّف خصخصة التعليم بأنها عملية نقل جزئي أو كلي </a:t>
            </a:r>
            <a:r>
              <a:rPr lang="ar-JO"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rPr>
              <a:t>لل</a:t>
            </a:r>
            <a:r>
              <a:rPr lang="ar-SA"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rPr>
              <a:t>مؤسسات التعليمية من القطاع العام </a:t>
            </a:r>
            <a:r>
              <a:rPr lang="ar-JO"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rPr>
              <a:t>إلى</a:t>
            </a:r>
            <a:r>
              <a:rPr lang="ar-SA"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rPr>
              <a:t> القطاع الخاص، مما يؤدي إلى أن تصبح المؤسسات التعليمية ملكًا لأصحاب القطاع الخاص. </a:t>
            </a:r>
            <a:r>
              <a:rPr lang="ar-JO"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rPr>
              <a:t>أي</a:t>
            </a:r>
            <a:r>
              <a:rPr lang="ar-SA"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rPr>
              <a:t> ليست بيد الدولة، وهذا يجعل التعليم خدمة للمؤسسات الخاصة، ولا علاقة للدولة أو الخزانة العامة بالتعليم. </a:t>
            </a:r>
            <a:endParaRPr lang="ar-JO" kern="0" dirty="0">
              <a:solidFill>
                <a:srgbClr val="212529"/>
              </a:solidFill>
              <a:effectLst/>
              <a:latin typeface="Segoe UI" panose="020B0502040204020203" pitchFamily="34" charset="0"/>
              <a:ea typeface="Times New Roman" panose="02020603050405020304" pitchFamily="18" charset="0"/>
              <a:cs typeface="Segoe UI" panose="020B0502040204020203" pitchFamily="34" charset="0"/>
            </a:endParaRPr>
          </a:p>
          <a:p>
            <a:pPr marL="209550" marR="0" indent="-342900" algn="just" rtl="1">
              <a:lnSpc>
                <a:spcPct val="150000"/>
              </a:lnSpc>
              <a:spcBef>
                <a:spcPts val="0"/>
              </a:spcBef>
              <a:spcAft>
                <a:spcPts val="0"/>
              </a:spcAft>
              <a:buFont typeface="Wingdings" panose="05000000000000000000" pitchFamily="2" charset="2"/>
              <a:buChar char="ü"/>
            </a:pPr>
            <a:r>
              <a:rPr lang="ar-JO" kern="0" dirty="0">
                <a:solidFill>
                  <a:srgbClr val="212529"/>
                </a:solidFill>
                <a:latin typeface="Segoe UI" panose="020B0502040204020203" pitchFamily="34" charset="0"/>
                <a:cs typeface="Segoe UI" panose="020B0502040204020203" pitchFamily="34" charset="0"/>
              </a:rPr>
              <a:t>   وكذلك تُعرف بأنها </a:t>
            </a:r>
            <a:r>
              <a:rPr lang="ar-SA" kern="0" dirty="0">
                <a:solidFill>
                  <a:srgbClr val="212529"/>
                </a:solidFill>
                <a:latin typeface="Segoe UI" panose="020B0502040204020203" pitchFamily="34" charset="0"/>
                <a:cs typeface="Segoe UI" panose="020B0502040204020203" pitchFamily="34" charset="0"/>
              </a:rPr>
              <a:t>نقل للأصول أو للإدارة أو وظائف أو مسؤوليات متعلقة بالتعليم من الدولة لجهات خاصة</a:t>
            </a:r>
            <a:r>
              <a:rPr lang="ar-JO" kern="0" dirty="0">
                <a:solidFill>
                  <a:srgbClr val="212529"/>
                </a:solidFill>
                <a:latin typeface="Segoe UI" panose="020B0502040204020203" pitchFamily="34" charset="0"/>
                <a:cs typeface="Segoe UI" panose="020B0502040204020203" pitchFamily="34" charset="0"/>
              </a:rPr>
              <a:t>.</a:t>
            </a:r>
          </a:p>
          <a:p>
            <a:pPr marL="209550" indent="-342900" algn="just" rtl="1">
              <a:lnSpc>
                <a:spcPct val="150000"/>
              </a:lnSpc>
              <a:buFont typeface="Wingdings" panose="05000000000000000000" pitchFamily="2" charset="2"/>
              <a:buChar char="ü"/>
            </a:pPr>
            <a:r>
              <a:rPr lang="ar-JO" kern="0" dirty="0">
                <a:solidFill>
                  <a:srgbClr val="212529"/>
                </a:solidFill>
                <a:latin typeface="Segoe UI" panose="020B0502040204020203" pitchFamily="34" charset="0"/>
                <a:cs typeface="Segoe UI" panose="020B0502040204020203" pitchFamily="34" charset="0"/>
              </a:rPr>
              <a:t>وأيضًا هي عملية تمكين القطاع الخاص من تمويل وإدارة مؤسسات التعليم بغرض تحقيق بعض الأهداف وتحصيل عائد مالي وفقا للقوانين والأنظمة.</a:t>
            </a:r>
            <a:endParaRPr lang="en-US" kern="0" dirty="0">
              <a:solidFill>
                <a:srgbClr val="212529"/>
              </a:solidFill>
              <a:latin typeface="Segoe UI" panose="020B0502040204020203" pitchFamily="34" charset="0"/>
              <a:cs typeface="Segoe UI" panose="020B0502040204020203" pitchFamily="34" charset="0"/>
            </a:endParaRPr>
          </a:p>
          <a:p>
            <a:pPr marL="209550" marR="0" indent="-342900" algn="just" rtl="1">
              <a:lnSpc>
                <a:spcPct val="150000"/>
              </a:lnSpc>
              <a:spcBef>
                <a:spcPts val="0"/>
              </a:spcBef>
              <a:spcAft>
                <a:spcPts val="0"/>
              </a:spcAft>
              <a:buFont typeface="Wingdings" panose="05000000000000000000" pitchFamily="2" charset="2"/>
              <a:buChar char="ü"/>
            </a:pPr>
            <a:r>
              <a:rPr lang="ar-JO" kern="0" dirty="0">
                <a:solidFill>
                  <a:srgbClr val="212529"/>
                </a:solidFill>
                <a:latin typeface="Segoe UI" panose="020B0502040204020203" pitchFamily="34" charset="0"/>
                <a:cs typeface="Segoe UI" panose="020B0502040204020203" pitchFamily="34" charset="0"/>
              </a:rPr>
              <a:t>وكذلك هي قيام القطاع الخاص بتمويل وإنشاء وإدارة مؤسسات تعليمية</a:t>
            </a:r>
          </a:p>
          <a:p>
            <a:pPr marR="0" algn="just" rtl="1">
              <a:lnSpc>
                <a:spcPct val="150000"/>
              </a:lnSpc>
              <a:spcBef>
                <a:spcPts val="0"/>
              </a:spcBef>
              <a:spcAft>
                <a:spcPts val="0"/>
              </a:spcAft>
            </a:pPr>
            <a:r>
              <a:rPr lang="ar-JO" kern="0" dirty="0">
                <a:solidFill>
                  <a:srgbClr val="212529"/>
                </a:solidFill>
                <a:latin typeface="Segoe UI" panose="020B0502040204020203" pitchFamily="34" charset="0"/>
                <a:cs typeface="Segoe UI" panose="020B0502040204020203" pitchFamily="34" charset="0"/>
              </a:rPr>
              <a:t>لتحقيق مجموعة من الأهداف يتم تحديدها بشكل مسبق بصورة تتماشى</a:t>
            </a:r>
          </a:p>
          <a:p>
            <a:pPr marR="0" algn="just" rtl="1">
              <a:lnSpc>
                <a:spcPct val="150000"/>
              </a:lnSpc>
              <a:spcBef>
                <a:spcPts val="0"/>
              </a:spcBef>
              <a:spcAft>
                <a:spcPts val="0"/>
              </a:spcAft>
            </a:pPr>
            <a:r>
              <a:rPr lang="ar-JO" kern="0" dirty="0">
                <a:solidFill>
                  <a:srgbClr val="212529"/>
                </a:solidFill>
                <a:latin typeface="Segoe UI" panose="020B0502040204020203" pitchFamily="34" charset="0"/>
                <a:cs typeface="Segoe UI" panose="020B0502040204020203" pitchFamily="34" charset="0"/>
              </a:rPr>
              <a:t>مع السياسات العامة للدولة</a:t>
            </a: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grpSp>
        <p:nvGrpSpPr>
          <p:cNvPr id="8" name="Group 7">
            <a:extLst>
              <a:ext uri="{FF2B5EF4-FFF2-40B4-BE49-F238E27FC236}">
                <a16:creationId xmlns:a16="http://schemas.microsoft.com/office/drawing/2014/main" xmlns="" id="{B4A4CC0F-6F85-BA81-5950-FC466C694583}"/>
              </a:ext>
            </a:extLst>
          </p:cNvPr>
          <p:cNvGrpSpPr/>
          <p:nvPr/>
        </p:nvGrpSpPr>
        <p:grpSpPr>
          <a:xfrm>
            <a:off x="1054983" y="4868845"/>
            <a:ext cx="2488335" cy="927237"/>
            <a:chOff x="624672" y="4881462"/>
            <a:chExt cx="2488335" cy="927237"/>
          </a:xfrm>
        </p:grpSpPr>
        <p:pic>
          <p:nvPicPr>
            <p:cNvPr id="4" name="Picture 3">
              <a:extLst>
                <a:ext uri="{FF2B5EF4-FFF2-40B4-BE49-F238E27FC236}">
                  <a16:creationId xmlns:a16="http://schemas.microsoft.com/office/drawing/2014/main" xmlns="" id="{8BD10641-5775-7EF0-9D4D-5FD53569A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672" y="4881462"/>
              <a:ext cx="2488335" cy="927237"/>
            </a:xfrm>
            <a:prstGeom prst="rect">
              <a:avLst/>
            </a:prstGeom>
          </p:spPr>
        </p:pic>
        <p:pic>
          <p:nvPicPr>
            <p:cNvPr id="12" name="Picture 11">
              <a:extLst>
                <a:ext uri="{FF2B5EF4-FFF2-40B4-BE49-F238E27FC236}">
                  <a16:creationId xmlns:a16="http://schemas.microsoft.com/office/drawing/2014/main" xmlns="" id="{51F5D621-CCE2-50C8-6801-5EC21A2ABC05}"/>
                </a:ext>
              </a:extLst>
            </p:cNvPr>
            <p:cNvPicPr>
              <a:picLocks noChangeAspect="1"/>
            </p:cNvPicPr>
            <p:nvPr/>
          </p:nvPicPr>
          <p:blipFill>
            <a:blip r:embed="rId3"/>
            <a:stretch>
              <a:fillRect/>
            </a:stretch>
          </p:blipFill>
          <p:spPr>
            <a:xfrm>
              <a:off x="1125524" y="5265248"/>
              <a:ext cx="1882574" cy="304634"/>
            </a:xfrm>
            <a:prstGeom prst="rect">
              <a:avLst/>
            </a:prstGeom>
          </p:spPr>
        </p:pic>
      </p:grpSp>
      <p:pic>
        <p:nvPicPr>
          <p:cNvPr id="10" name="Graphic 21">
            <a:extLst>
              <a:ext uri="{FF2B5EF4-FFF2-40B4-BE49-F238E27FC236}">
                <a16:creationId xmlns:a16="http://schemas.microsoft.com/office/drawing/2014/main" xmlns="" id="{E5C6B24E-EFC6-59F6-12FB-44F05984D3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42556"/>
            <a:ext cx="2591822" cy="1210204"/>
          </a:xfrm>
          <a:prstGeom prst="rect">
            <a:avLst/>
          </a:prstGeom>
        </p:spPr>
      </p:pic>
      <p:sp>
        <p:nvSpPr>
          <p:cNvPr id="13" name="TextBox 12">
            <a:extLst>
              <a:ext uri="{FF2B5EF4-FFF2-40B4-BE49-F238E27FC236}">
                <a16:creationId xmlns:a16="http://schemas.microsoft.com/office/drawing/2014/main" xmlns="" id="{A73EACBE-39C1-DDA6-6A3A-A1EB3F2EC766}"/>
              </a:ext>
            </a:extLst>
          </p:cNvPr>
          <p:cNvSpPr txBox="1"/>
          <p:nvPr/>
        </p:nvSpPr>
        <p:spPr>
          <a:xfrm>
            <a:off x="4415507" y="681466"/>
            <a:ext cx="3049580" cy="456215"/>
          </a:xfrm>
          <a:prstGeom prst="rect">
            <a:avLst/>
          </a:prstGeom>
          <a:noFill/>
        </p:spPr>
        <p:txBody>
          <a:bodyPr wrap="square">
            <a:spAutoFit/>
          </a:bodyPr>
          <a:lstStyle/>
          <a:p>
            <a:pPr marL="0" marR="0" algn="just" rtl="1">
              <a:lnSpc>
                <a:spcPct val="150000"/>
              </a:lnSpc>
              <a:spcBef>
                <a:spcPts val="0"/>
              </a:spcBef>
              <a:spcAft>
                <a:spcPts val="0"/>
              </a:spcAft>
            </a:pPr>
            <a:r>
              <a:rPr lang="ar-JO" sz="18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مفهوم خصخصة التعليم</a:t>
            </a:r>
            <a:endParaRPr lang="en-US" sz="1800" b="1" kern="100" dirty="0">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42080">
        <p14:prism isInverted="1"/>
      </p:transition>
    </mc:Choice>
    <mc:Fallback xmlns="">
      <p:transition spd="slow" advTm="14208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ED0BABB4-B7F3-6A2D-06CA-CEBB92F52262}"/>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977733" y="574074"/>
            <a:ext cx="10236534" cy="5315301"/>
          </a:xfrm>
          <a:prstGeom prst="rect">
            <a:avLst/>
          </a:prstGeom>
          <a:noFill/>
        </p:spPr>
        <p:txBody>
          <a:bodyPr wrap="square" rtlCol="0">
            <a:spAutoFit/>
          </a:bodyPr>
          <a:lstStyle/>
          <a:p>
            <a:pPr algn="r" rtl="1"/>
            <a:endParaRPr lang="ar-JO" sz="1200" dirty="0">
              <a:latin typeface="Simplified Arabic" panose="02020603050405020304" pitchFamily="18" charset="-78"/>
              <a:cs typeface="Simplified Arabic" panose="02020603050405020304" pitchFamily="18" charset="-78"/>
            </a:endParaRPr>
          </a:p>
          <a:p>
            <a:pPr algn="ctr" rtl="1">
              <a:lnSpc>
                <a:spcPct val="150000"/>
              </a:lnSpc>
            </a:pPr>
            <a:r>
              <a:rPr lang="ar-JO" sz="2000" b="1" dirty="0">
                <a:solidFill>
                  <a:srgbClr val="00B0F0"/>
                </a:solidFill>
                <a:latin typeface="Segoe UI" panose="020B0502040204020203" pitchFamily="34" charset="0"/>
                <a:cs typeface="Segoe UI" panose="020B0502040204020203" pitchFamily="34" charset="0"/>
              </a:rPr>
              <a:t>مبررات خصخصة التعليم العام( الحكومي)</a:t>
            </a:r>
            <a:endParaRPr lang="ar-EG" sz="2000" b="1" dirty="0">
              <a:solidFill>
                <a:srgbClr val="00B0F0"/>
              </a:solidFill>
              <a:latin typeface="Segoe UI" panose="020B0502040204020203" pitchFamily="34" charset="0"/>
              <a:cs typeface="Segoe UI" panose="020B0502040204020203" pitchFamily="34" charset="0"/>
            </a:endParaRPr>
          </a:p>
          <a:p>
            <a:pPr algn="ctr" rtl="1">
              <a:lnSpc>
                <a:spcPct val="150000"/>
              </a:lnSpc>
            </a:pPr>
            <a:endParaRPr lang="ar-EG" sz="2000" b="1" dirty="0">
              <a:solidFill>
                <a:srgbClr val="0070C0"/>
              </a:solidFill>
              <a:latin typeface="Alexandria Medium" pitchFamily="2" charset="-78"/>
              <a:cs typeface="Alexandria Medium" pitchFamily="2" charset="-78"/>
            </a:endParaRPr>
          </a:p>
          <a:p>
            <a:pPr algn="ctr" rtl="1">
              <a:lnSpc>
                <a:spcPct val="150000"/>
              </a:lnSpc>
            </a:pPr>
            <a:endParaRPr lang="ar-JO" sz="2000" b="1" dirty="0">
              <a:solidFill>
                <a:srgbClr val="0070C0"/>
              </a:solidFill>
              <a:latin typeface="Alexandria Medium" pitchFamily="2" charset="-78"/>
              <a:cs typeface="Alexandria Medium" pitchFamily="2" charset="-78"/>
            </a:endParaRPr>
          </a:p>
          <a:p>
            <a:pPr marR="0" algn="just" rtl="1">
              <a:lnSpc>
                <a:spcPct val="107000"/>
              </a:lnSpc>
              <a:spcBef>
                <a:spcPts val="0"/>
              </a:spcBef>
              <a:spcAft>
                <a:spcPts val="0"/>
              </a:spcAft>
            </a:pPr>
            <a:r>
              <a:rPr lang="ar-JO" sz="2000" u="sng"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أولًا : مبررات اقتصادية</a:t>
            </a:r>
            <a:endParaRPr lang="ar-JO" sz="3200" u="sng" dirty="0">
              <a:solidFill>
                <a:srgbClr val="00B0F0"/>
              </a:solidFill>
              <a:latin typeface="Segoe UI" panose="020B0502040204020203" pitchFamily="34" charset="0"/>
              <a:cs typeface="Segoe UI" panose="020B0502040204020203" pitchFamily="34" charset="0"/>
            </a:endParaRPr>
          </a:p>
          <a:p>
            <a:pPr algn="just" rtl="1">
              <a:lnSpc>
                <a:spcPct val="150000"/>
              </a:lnSpc>
              <a:buNone/>
            </a:pPr>
            <a:r>
              <a:rPr lang="ar-JO" dirty="0">
                <a:latin typeface="Segoe UI" panose="020B0502040204020203" pitchFamily="34" charset="0"/>
                <a:cs typeface="Segoe UI" panose="020B0502040204020203" pitchFamily="34" charset="0"/>
              </a:rPr>
              <a:t>شهدت دول العالم تحولًا نحو اقتصاد السوق وتقاسم المسؤولية مع القطاع الخاص كشريك أساسي للتعليم العام، وتعاظم دوره في ظل العولمة وما أفرزته من اتفاقيات كاتفاقية الجات (</a:t>
            </a:r>
            <a:r>
              <a:rPr lang="en-US" dirty="0">
                <a:latin typeface="Segoe UI" panose="020B0502040204020203" pitchFamily="34" charset="0"/>
                <a:cs typeface="Segoe UI" panose="020B0502040204020203" pitchFamily="34" charset="0"/>
              </a:rPr>
              <a:t>Gat</a:t>
            </a:r>
            <a:r>
              <a:rPr lang="ar-JO" dirty="0">
                <a:latin typeface="Segoe UI" panose="020B0502040204020203" pitchFamily="34" charset="0"/>
                <a:cs typeface="Segoe UI" panose="020B0502040204020203" pitchFamily="34" charset="0"/>
              </a:rPr>
              <a:t>) التي هدمت الحدود بين الدول، والتي انعكست على مجال التعليم.</a:t>
            </a:r>
            <a:endParaRPr lang="en-US" dirty="0">
              <a:latin typeface="Segoe UI" panose="020B0502040204020203" pitchFamily="34" charset="0"/>
              <a:cs typeface="Segoe UI" panose="020B0502040204020203" pitchFamily="34" charset="0"/>
            </a:endParaRPr>
          </a:p>
          <a:p>
            <a:pPr algn="just" rtl="1">
              <a:lnSpc>
                <a:spcPct val="150000"/>
              </a:lnSpc>
              <a:buNone/>
            </a:pPr>
            <a:r>
              <a:rPr lang="ar-JO" dirty="0">
                <a:latin typeface="Segoe UI" panose="020B0502040204020203" pitchFamily="34" charset="0"/>
                <a:cs typeface="Segoe UI" panose="020B0502040204020203" pitchFamily="34" charset="0"/>
              </a:rPr>
              <a:t>فلم تعد دول العالم النامية قادرة على تحمل كلفة التعليم المتزايدة في ظل الإقبال الهائل على التعليم، لذا تم التوجه إلى التعليم الخاص ليحمل جزء من مسؤولية القطاع العام، وتخفيف الاكتظاظ في صفوف المؤسسات التعليمية العامة، والارتقاء بمستواها من خلال فتح تخصصات جديدة مطلوبة في سوق العمل، وتوظيف منجزات التكنولوجيا في العملية التعليمية.</a:t>
            </a:r>
            <a:endParaRPr lang="en-US" dirty="0">
              <a:latin typeface="Segoe UI" panose="020B0502040204020203" pitchFamily="34" charset="0"/>
              <a:cs typeface="Segoe UI" panose="020B0502040204020203" pitchFamily="34" charset="0"/>
            </a:endParaRPr>
          </a:p>
          <a:p>
            <a:pPr algn="just" rtl="1">
              <a:lnSpc>
                <a:spcPct val="150000"/>
              </a:lnSpc>
              <a:buNone/>
            </a:pPr>
            <a:r>
              <a:rPr lang="ar-JO" dirty="0">
                <a:latin typeface="Segoe UI" panose="020B0502040204020203" pitchFamily="34" charset="0"/>
                <a:cs typeface="Segoe UI" panose="020B0502040204020203" pitchFamily="34" charset="0"/>
              </a:rPr>
              <a:t>ويحول أيضا دون استنزاف العملة الصعبة إذ يضطر الطلبة للدراسة في الخارج.</a:t>
            </a:r>
            <a:endParaRPr lang="ar-YE" dirty="0">
              <a:latin typeface="Segoe UI" panose="020B0502040204020203" pitchFamily="34" charset="0"/>
              <a:cs typeface="Segoe UI" panose="020B0502040204020203" pitchFamily="34" charset="0"/>
            </a:endParaRPr>
          </a:p>
        </p:txBody>
      </p:sp>
      <p:pic>
        <p:nvPicPr>
          <p:cNvPr id="21" name="Picture 20">
            <a:extLst>
              <a:ext uri="{FF2B5EF4-FFF2-40B4-BE49-F238E27FC236}">
                <a16:creationId xmlns:a16="http://schemas.microsoft.com/office/drawing/2014/main" xmlns="" id="{6462DEDC-3871-18E3-1D91-B7AEA108A2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733" y="1435936"/>
            <a:ext cx="2185132" cy="1047384"/>
          </a:xfrm>
          <a:prstGeom prst="rect">
            <a:avLst/>
          </a:prstGeom>
        </p:spPr>
      </p:pic>
      <p:pic>
        <p:nvPicPr>
          <p:cNvPr id="4" name="Graphic 21">
            <a:extLst>
              <a:ext uri="{FF2B5EF4-FFF2-40B4-BE49-F238E27FC236}">
                <a16:creationId xmlns:a16="http://schemas.microsoft.com/office/drawing/2014/main" xmlns="" id="{E34FC89D-2E4B-D903-BDEB-0D14571C0B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150" y="62979"/>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134614">
        <p14:prism isInverted="1"/>
      </p:transition>
    </mc:Choice>
    <mc:Fallback xmlns="">
      <p:transition spd="slow" advTm="134614">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0A5C507-2FEB-6610-A145-72F68153E0EE}"/>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154643" y="1215757"/>
            <a:ext cx="10054904" cy="4307718"/>
          </a:xfrm>
          <a:prstGeom prst="rect">
            <a:avLst/>
          </a:prstGeom>
          <a:noFill/>
        </p:spPr>
        <p:txBody>
          <a:bodyPr wrap="square" rtlCol="0">
            <a:spAutoFit/>
          </a:bodyPr>
          <a:lstStyle/>
          <a:p>
            <a:pPr algn="ctr" rtl="1"/>
            <a:endParaRPr lang="ar-JO" sz="3200" dirty="0">
              <a:solidFill>
                <a:srgbClr val="00B0F0"/>
              </a:solidFill>
              <a:latin typeface="Simplified Arabic" panose="02020603050405020304" pitchFamily="18" charset="-78"/>
              <a:cs typeface="Simplified Arabic" panose="02020603050405020304" pitchFamily="18" charset="-78"/>
            </a:endParaRPr>
          </a:p>
          <a:p>
            <a:pPr marL="0" marR="0" indent="-171450" algn="just" rtl="1">
              <a:lnSpc>
                <a:spcPct val="107000"/>
              </a:lnSpc>
              <a:spcBef>
                <a:spcPts val="0"/>
              </a:spcBef>
              <a:spcAft>
                <a:spcPts val="750"/>
              </a:spcAft>
            </a:pPr>
            <a:r>
              <a:rPr lang="ar-JO" b="1" u="sng" kern="0" dirty="0">
                <a:solidFill>
                  <a:srgbClr val="00B0F0"/>
                </a:solidFill>
                <a:latin typeface="Segoe UI" panose="020B0502040204020203" pitchFamily="34" charset="0"/>
                <a:cs typeface="Segoe UI" panose="020B0502040204020203" pitchFamily="34" charset="0"/>
              </a:rPr>
              <a:t>ثانيًا: مبررات تربوية</a:t>
            </a:r>
            <a:r>
              <a:rPr lang="ar-SA" b="1" u="sng" kern="0" dirty="0">
                <a:solidFill>
                  <a:srgbClr val="00B0F0"/>
                </a:solidFill>
                <a:latin typeface="Segoe UI" panose="020B0502040204020203" pitchFamily="34" charset="0"/>
                <a:cs typeface="Segoe UI" panose="020B0502040204020203" pitchFamily="34" charset="0"/>
              </a:rPr>
              <a:t> </a:t>
            </a:r>
            <a:r>
              <a:rPr lang="ar-JO" b="1" u="sng"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b="1" u="sng" kern="10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SA" sz="24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r>
              <a:rPr lang="ar-JO" sz="3600" dirty="0">
                <a:latin typeface="Segoe UI" panose="020B0502040204020203" pitchFamily="34" charset="0"/>
                <a:cs typeface="Segoe UI" panose="020B0502040204020203" pitchFamily="34" charset="0"/>
              </a:rPr>
              <a:t> </a:t>
            </a:r>
            <a:r>
              <a:rPr lang="ar-JO" kern="0" dirty="0">
                <a:solidFill>
                  <a:srgbClr val="222222"/>
                </a:solidFill>
                <a:latin typeface="Segoe UI" panose="020B0502040204020203" pitchFamily="34" charset="0"/>
                <a:cs typeface="Segoe UI" panose="020B0502040204020203" pitchFamily="34" charset="0"/>
              </a:rPr>
              <a:t>أصبحت المدارس والجامعات الحكومية مكتظة بأعداد كبيرة من الطلبة وبما يفوق طاقتها الاستيعابية بسبب إلزامية ومجانية التعليم في بعض  الدول الأمر الذي يؤدي إلى تدني مستوى التعليم وتراجعه، لذلك تم إنشاء بعض المدارس والجامعات الخاصة لتخفيف العبء الجهات الرسمية ولرفع مستوى العملية التعليمة من خلال توفير الكادر التعليمي المميز والمؤهل  وتوفير تكنولوجيا متطورة تسمح بها إمكانات المؤسسات  الخاصة، وستعمل على تحقيق الميزة التنافسية والتي يمكن أن تكون ذات أثر كبير في إثراء العمل الأكاديمي لمؤسسات التعليم. مما سيساعد على إيجاد بيئة تنافسية بينها لتقديم الأفضل للطلبة وأولياء الأمور والمجتمع وسوق العمل.</a:t>
            </a:r>
            <a:endParaRPr lang="en-US" kern="0" dirty="0">
              <a:solidFill>
                <a:srgbClr val="222222"/>
              </a:solidFill>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C42F7F8F-0580-69C7-9158-9C17398710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9731" y="1525053"/>
            <a:ext cx="2619375" cy="756371"/>
          </a:xfrm>
          <a:prstGeom prst="rect">
            <a:avLst/>
          </a:prstGeom>
        </p:spPr>
      </p:pic>
      <p:pic>
        <p:nvPicPr>
          <p:cNvPr id="4" name="Graphic 21">
            <a:extLst>
              <a:ext uri="{FF2B5EF4-FFF2-40B4-BE49-F238E27FC236}">
                <a16:creationId xmlns:a16="http://schemas.microsoft.com/office/drawing/2014/main" xmlns="" id="{D774ED1C-7179-E4F4-33AE-5550999603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974" y="47963"/>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119686">
        <p14:prism isInverted="1"/>
      </p:transition>
    </mc:Choice>
    <mc:Fallback xmlns="">
      <p:transition spd="slow" advTm="119686">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EA6BF70-173C-842D-B521-978C05D0D3C2}"/>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027276" y="1764266"/>
            <a:ext cx="10311316" cy="3416320"/>
          </a:xfrm>
          <a:prstGeom prst="rect">
            <a:avLst/>
          </a:prstGeom>
          <a:noFill/>
        </p:spPr>
        <p:txBody>
          <a:bodyPr wrap="square" rtlCol="0">
            <a:spAutoFit/>
          </a:bodyPr>
          <a:lstStyle/>
          <a:p>
            <a:pPr algn="just" rtl="1">
              <a:lnSpc>
                <a:spcPct val="150000"/>
              </a:lnSpc>
            </a:pPr>
            <a:r>
              <a:rPr lang="ar-JO" kern="0" dirty="0">
                <a:solidFill>
                  <a:srgbClr val="222222"/>
                </a:solidFill>
                <a:latin typeface="Segoe UI" panose="020B0502040204020203" pitchFamily="34" charset="0"/>
                <a:cs typeface="Segoe UI" panose="020B0502040204020203" pitchFamily="34" charset="0"/>
              </a:rPr>
              <a:t>     كما أن استقلالية مؤسسات التعليم الخاصة وبالذات في ما يتعلق بالقبول والمناهج وطرائق التقويم يمكن أن يجعلها انجح في التفاعل مع المتغيرات الحديثة في الميدان التعليمي.</a:t>
            </a:r>
            <a:r>
              <a:rPr lang="ar-SA" kern="0" dirty="0">
                <a:solidFill>
                  <a:srgbClr val="222222"/>
                </a:solidFill>
                <a:latin typeface="Segoe UI" panose="020B0502040204020203" pitchFamily="34" charset="0"/>
                <a:cs typeface="Segoe UI" panose="020B0502040204020203" pitchFamily="34" charset="0"/>
              </a:rPr>
              <a:t> وذلك بما يتناسب مع تغيّر احتياجات الطلبة، وفتح آفاق أوسع لتكلفة أسعار استقدام المعلمين والموظفين بعيدًا عن المحدّدات التي تُلزمها الحكومات والمؤسسات الرسميّة، حيث تؤدّي هذه المحددات في المؤسسات التعليميّة الحكوميّة إلى جمود وانغلاق وعدم نموّ وتطور، وهو ما ينعكس سلبًا على العمليّة التعليميّة وبالتالي </a:t>
            </a:r>
            <a:r>
              <a:rPr lang="ar-JO" kern="0" dirty="0">
                <a:solidFill>
                  <a:srgbClr val="222222"/>
                </a:solidFill>
                <a:latin typeface="Segoe UI" panose="020B0502040204020203" pitchFamily="34" charset="0"/>
                <a:cs typeface="Segoe UI" panose="020B0502040204020203" pitchFamily="34" charset="0"/>
              </a:rPr>
              <a:t>وجود</a:t>
            </a:r>
            <a:r>
              <a:rPr lang="ar-SA" kern="0" dirty="0">
                <a:solidFill>
                  <a:srgbClr val="222222"/>
                </a:solidFill>
                <a:latin typeface="Segoe UI" panose="020B0502040204020203" pitchFamily="34" charset="0"/>
                <a:cs typeface="Segoe UI" panose="020B0502040204020203" pitchFamily="34" charset="0"/>
              </a:rPr>
              <a:t> خلل في تقدّم المجتمع والدولة وازدهارها</a:t>
            </a:r>
            <a:r>
              <a:rPr lang="ar-JO" kern="0" dirty="0">
                <a:solidFill>
                  <a:srgbClr val="222222"/>
                </a:solidFill>
                <a:latin typeface="Segoe UI" panose="020B0502040204020203" pitchFamily="34" charset="0"/>
                <a:cs typeface="Segoe UI" panose="020B0502040204020203" pitchFamily="34" charset="0"/>
              </a:rPr>
              <a:t> </a:t>
            </a:r>
            <a:r>
              <a:rPr lang="ar-SA" kern="0" dirty="0">
                <a:solidFill>
                  <a:srgbClr val="222222"/>
                </a:solidFill>
                <a:latin typeface="Segoe UI" panose="020B0502040204020203" pitchFamily="34" charset="0"/>
                <a:cs typeface="Segoe UI" panose="020B0502040204020203" pitchFamily="34" charset="0"/>
              </a:rPr>
              <a:t>لذا كان من الضروريّ وجود القطاع الخاص للقيام بهذه المهمّة، والتي تتميّز بالتقليل من الروتين القاتل والبيروقراطية المملة، فتصبح معها المدارس والمؤسسات التعليميّة الخاصّة أكثر كفاءة ومرونة وقدرة على إنجاز العمل بشكل أفضل مقارنة بما تقّدمه المؤسسات التعليميّة الحكوميّة</a:t>
            </a:r>
            <a:r>
              <a:rPr lang="ar-JO" kern="0" dirty="0">
                <a:solidFill>
                  <a:srgbClr val="222222"/>
                </a:solidFill>
                <a:latin typeface="Segoe UI" panose="020B0502040204020203" pitchFamily="34" charset="0"/>
                <a:cs typeface="Segoe UI" panose="020B0502040204020203" pitchFamily="34" charset="0"/>
              </a:rPr>
              <a:t>.</a:t>
            </a:r>
            <a:endParaRPr lang="ar-YE" kern="0" dirty="0">
              <a:solidFill>
                <a:srgbClr val="222222"/>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1E3F2353-666B-9A49-F0F4-14EA5827FA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172507"/>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40061">
        <p14:prism isInverted="1"/>
      </p:transition>
    </mc:Choice>
    <mc:Fallback xmlns="">
      <p:transition spd="slow" advTm="140061">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0096D34-84F4-89E5-76B5-BAD4DEC220AB}"/>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xmlns=""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xmlns="" id="{C0D60A9B-459B-8284-662E-FE39E6A7D5BB}"/>
              </a:ext>
            </a:extLst>
          </p:cNvPr>
          <p:cNvSpPr txBox="1"/>
          <p:nvPr/>
        </p:nvSpPr>
        <p:spPr>
          <a:xfrm>
            <a:off x="1520633" y="1490369"/>
            <a:ext cx="9779349" cy="3804118"/>
          </a:xfrm>
          <a:prstGeom prst="rect">
            <a:avLst/>
          </a:prstGeom>
          <a:noFill/>
        </p:spPr>
        <p:txBody>
          <a:bodyPr wrap="square" rtlCol="0">
            <a:spAutoFit/>
          </a:bodyPr>
          <a:lstStyle/>
          <a:p>
            <a:pPr algn="just" rtl="1">
              <a:lnSpc>
                <a:spcPct val="150000"/>
              </a:lnSpc>
            </a:pPr>
            <a:r>
              <a:rPr lang="ar-JO" b="1" u="sng" kern="0" dirty="0">
                <a:solidFill>
                  <a:srgbClr val="00B0F0"/>
                </a:solidFill>
                <a:latin typeface="Segoe UI" panose="020B0502040204020203" pitchFamily="34" charset="0"/>
                <a:cs typeface="Segoe UI" panose="020B0502040204020203" pitchFamily="34" charset="0"/>
              </a:rPr>
              <a:t>ثالثًا</a:t>
            </a:r>
            <a:r>
              <a:rPr lang="ar-SA" b="1" u="sng" kern="0" dirty="0">
                <a:solidFill>
                  <a:srgbClr val="00B0F0"/>
                </a:solidFill>
                <a:latin typeface="Segoe UI" panose="020B0502040204020203" pitchFamily="34" charset="0"/>
                <a:cs typeface="Segoe UI" panose="020B0502040204020203" pitchFamily="34" charset="0"/>
              </a:rPr>
              <a:t>- </a:t>
            </a:r>
            <a:r>
              <a:rPr lang="ar-JO" b="1" u="sng"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مبررات اجتماعية.</a:t>
            </a:r>
            <a:endParaRPr lang="en-US" b="1" u="sng" kern="10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70000"/>
              </a:lnSpc>
              <a:buNone/>
            </a:pPr>
            <a:r>
              <a:rPr lang="ar-SA" sz="1800"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   </a:t>
            </a:r>
            <a:r>
              <a:rPr lang="ar-JO" sz="3600" dirty="0">
                <a:latin typeface="Segoe UI" panose="020B0502040204020203" pitchFamily="34" charset="0"/>
                <a:cs typeface="Segoe UI" panose="020B0502040204020203" pitchFamily="34" charset="0"/>
              </a:rPr>
              <a:t> </a:t>
            </a:r>
            <a:r>
              <a:rPr lang="ar-JO" kern="0" dirty="0">
                <a:solidFill>
                  <a:srgbClr val="222222"/>
                </a:solidFill>
                <a:latin typeface="Segoe UI" panose="020B0502040204020203" pitchFamily="34" charset="0"/>
                <a:cs typeface="Segoe UI" panose="020B0502040204020203" pitchFamily="34" charset="0"/>
              </a:rPr>
              <a:t>وتكمن المبررات الاجتماعية من خلال زيادة الطلب الاجتماعي على التعليم كمنفذ للحراك الاجتماعي، إذ أن مؤسسات التعليم تؤهل الأفراد وتزودهم بالمهارات اللازمة التي تمكنهم من الحصول على وظائف ذوات عوائد مادية .الأمر الذي يؤدي إلى مكانة اجتماعية محترمة.</a:t>
            </a:r>
            <a:endParaRPr lang="en-US" kern="0" dirty="0">
              <a:solidFill>
                <a:srgbClr val="222222"/>
              </a:solidFill>
              <a:latin typeface="Segoe UI" panose="020B0502040204020203" pitchFamily="34" charset="0"/>
              <a:cs typeface="Segoe UI" panose="020B0502040204020203" pitchFamily="34" charset="0"/>
            </a:endParaRPr>
          </a:p>
          <a:p>
            <a:pPr algn="just" rtl="1">
              <a:lnSpc>
                <a:spcPct val="170000"/>
              </a:lnSpc>
              <a:buNone/>
            </a:pPr>
            <a:r>
              <a:rPr lang="ar-JO" kern="0" dirty="0">
                <a:solidFill>
                  <a:srgbClr val="222222"/>
                </a:solidFill>
                <a:latin typeface="Segoe UI" panose="020B0502040204020203" pitchFamily="34" charset="0"/>
                <a:cs typeface="Segoe UI" panose="020B0502040204020203" pitchFamily="34" charset="0"/>
              </a:rPr>
              <a:t>كما أن نمو المجتمعات وتقدمها في كثير من الدول قد أفرز طبقات وشرائح اجتماعية ترى من الضرورة أن تعلم أبنائها في مؤسسات التعليم العالي الخاصة وذلك لعدة أسباب ومنها: لأنهم لا يحصلون على مقاعد في مؤسسات التعليم الرسمية بسبب كثرة الإقبال عليها ومراعاة لمبدأ تكافؤ الفرص التعليمية.</a:t>
            </a:r>
          </a:p>
        </p:txBody>
      </p:sp>
      <p:pic>
        <p:nvPicPr>
          <p:cNvPr id="4" name="Picture 3">
            <a:extLst>
              <a:ext uri="{FF2B5EF4-FFF2-40B4-BE49-F238E27FC236}">
                <a16:creationId xmlns:a16="http://schemas.microsoft.com/office/drawing/2014/main" xmlns="" id="{0EB780CC-E52E-E244-8D54-0BC449BE178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40948" y="1381316"/>
            <a:ext cx="2362475" cy="951742"/>
          </a:xfrm>
          <a:prstGeom prst="rect">
            <a:avLst/>
          </a:prstGeom>
        </p:spPr>
      </p:pic>
      <p:pic>
        <p:nvPicPr>
          <p:cNvPr id="11" name="Graphic 21">
            <a:extLst>
              <a:ext uri="{FF2B5EF4-FFF2-40B4-BE49-F238E27FC236}">
                <a16:creationId xmlns:a16="http://schemas.microsoft.com/office/drawing/2014/main" xmlns="" id="{0222CBBE-E037-F762-3574-A59CD7D2C49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371" y="-27754"/>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92470">
        <p14:prism isInverted="1"/>
      </p:transition>
    </mc:Choice>
    <mc:Fallback xmlns="">
      <p:transition spd="slow" advTm="9247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501B0B4-D6A3-1EB9-3B3E-7A3539C9B9D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994787" y="2502459"/>
            <a:ext cx="10239270" cy="2954655"/>
          </a:xfrm>
          <a:prstGeom prst="rect">
            <a:avLst/>
          </a:prstGeom>
          <a:noFill/>
        </p:spPr>
        <p:txBody>
          <a:bodyPr wrap="square" rtlCol="0">
            <a:spAutoFit/>
          </a:bodyPr>
          <a:lstStyle/>
          <a:p>
            <a:pPr marL="0" marR="0" algn="just" rtl="1">
              <a:lnSpc>
                <a:spcPct val="150000"/>
              </a:lnSpc>
              <a:spcBef>
                <a:spcPts val="0"/>
              </a:spcBef>
              <a:spcAft>
                <a:spcPts val="0"/>
              </a:spcAft>
            </a:pPr>
            <a:r>
              <a:rPr lang="ar-JO" sz="2000" kern="0" dirty="0">
                <a:solidFill>
                  <a:srgbClr val="222222"/>
                </a:solidFill>
                <a:latin typeface="Segoe UI" panose="020B0502040204020203" pitchFamily="34" charset="0"/>
                <a:cs typeface="Segoe UI" panose="020B0502040204020203" pitchFamily="34" charset="0"/>
              </a:rPr>
              <a:t>أو  لأن منتسبي هذه الطبقات والشرائح الاجتماعية يودون أن يتعلم أبناؤهم في مؤسسات تعليم عالي معينة ذات توجهات ومنظومات قيمية خاصة، الأمر الذي لا يمكن تحقيقه إلا إذا كانت هناك مؤسسات تعليم عالي خاصة تلبي هذه الاحتياجات، وبالذات في داخل البلاد وحيث لا يرغب كثيرون في إرسال أبنائهم إلى الخارج حفاظا عليهم من المؤثرات الخارجية السلبية والحفاظ على قيمهم وعاداتهم ومعتقداتهم</a:t>
            </a:r>
            <a:r>
              <a:rPr lang="ar-JO" kern="0" dirty="0">
                <a:solidFill>
                  <a:srgbClr val="222222"/>
                </a:solidFill>
                <a:effectLst/>
                <a:latin typeface="Segoe UI" panose="020B0502040204020203" pitchFamily="34" charset="0"/>
                <a:ea typeface="Times New Roman" panose="02020603050405020304" pitchFamily="18" charset="0"/>
                <a:cs typeface="Segoe UI" panose="020B0502040204020203" pitchFamily="34" charset="0"/>
              </a:rPr>
              <a:t>.</a:t>
            </a:r>
          </a:p>
          <a:p>
            <a:pPr algn="r" rtl="1">
              <a:lnSpc>
                <a:spcPct val="150000"/>
              </a:lnSpc>
            </a:pPr>
            <a:endParaRPr lang="en-US" sz="2400" kern="0" dirty="0">
              <a:solidFill>
                <a:srgbClr val="222222"/>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xmlns="" id="{097A8991-D1E8-C68C-28FD-3FAA7BB12B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73" y="1452411"/>
            <a:ext cx="2206749" cy="769440"/>
          </a:xfrm>
          <a:prstGeom prst="rect">
            <a:avLst/>
          </a:prstGeom>
        </p:spPr>
      </p:pic>
      <p:pic>
        <p:nvPicPr>
          <p:cNvPr id="12" name="Graphic 21">
            <a:extLst>
              <a:ext uri="{FF2B5EF4-FFF2-40B4-BE49-F238E27FC236}">
                <a16:creationId xmlns:a16="http://schemas.microsoft.com/office/drawing/2014/main" xmlns="" id="{FC3D13FF-1F6A-3A8F-4A3C-A7FE9FA920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96038" y="138095"/>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82717">
        <p14:prism isInverted="1"/>
      </p:transition>
    </mc:Choice>
    <mc:Fallback xmlns="">
      <p:transition spd="slow" advTm="8271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2D9D99C-F2E8-8799-6226-4BB37A91352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xmlns="" id="{895D895A-C544-381F-36FD-E6E4DA144EED}"/>
              </a:ext>
            </a:extLst>
          </p:cNvPr>
          <p:cNvSpPr txBox="1"/>
          <p:nvPr/>
        </p:nvSpPr>
        <p:spPr>
          <a:xfrm>
            <a:off x="2647048" y="1726655"/>
            <a:ext cx="6897903" cy="589072"/>
          </a:xfrm>
          <a:prstGeom prst="rect">
            <a:avLst/>
          </a:prstGeom>
          <a:noFill/>
        </p:spPr>
        <p:txBody>
          <a:bodyPr wrap="square" rtlCol="0">
            <a:spAutoFit/>
          </a:bodyPr>
          <a:lstStyle/>
          <a:p>
            <a:pPr algn="ctr" rtl="1">
              <a:lnSpc>
                <a:spcPct val="150000"/>
              </a:lnSpc>
            </a:pPr>
            <a:r>
              <a:rPr lang="ar-JO" sz="2400" b="1" kern="0" dirty="0">
                <a:solidFill>
                  <a:srgbClr val="00B0F0"/>
                </a:solidFill>
                <a:latin typeface="Segoe UI" panose="020B0502040204020203" pitchFamily="34" charset="0"/>
                <a:cs typeface="Segoe UI" panose="020B0502040204020203" pitchFamily="34" charset="0"/>
              </a:rPr>
              <a:t>إيجابيات وفوائد خصخصة التعليم</a:t>
            </a:r>
          </a:p>
        </p:txBody>
      </p:sp>
      <p:pic>
        <p:nvPicPr>
          <p:cNvPr id="4" name="Picture 3">
            <a:extLst>
              <a:ext uri="{FF2B5EF4-FFF2-40B4-BE49-F238E27FC236}">
                <a16:creationId xmlns:a16="http://schemas.microsoft.com/office/drawing/2014/main" xmlns="" id="{15BE9753-1191-63E0-7C96-A31910454A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120" y="2609367"/>
            <a:ext cx="6445045" cy="2815618"/>
          </a:xfrm>
          <a:prstGeom prst="rect">
            <a:avLst/>
          </a:prstGeom>
        </p:spPr>
      </p:pic>
      <p:pic>
        <p:nvPicPr>
          <p:cNvPr id="3" name="Graphic 21">
            <a:extLst>
              <a:ext uri="{FF2B5EF4-FFF2-40B4-BE49-F238E27FC236}">
                <a16:creationId xmlns:a16="http://schemas.microsoft.com/office/drawing/2014/main" xmlns="" id="{AEC8480B-8CB7-F6A0-B1CA-D20C577758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089" y="75991"/>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41259">
        <p14:prism isInverted="1"/>
      </p:transition>
    </mc:Choice>
    <mc:Fallback xmlns="">
      <p:transition spd="slow" advTm="4125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7F32C28-E595-062F-58DB-30ABB044204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6278BDE9-38C4-8979-CE01-06C214593AAA}"/>
              </a:ext>
            </a:extLst>
          </p:cNvPr>
          <p:cNvSpPr txBox="1"/>
          <p:nvPr/>
        </p:nvSpPr>
        <p:spPr>
          <a:xfrm>
            <a:off x="924449" y="1871950"/>
            <a:ext cx="10272994" cy="3877985"/>
          </a:xfrm>
          <a:prstGeom prst="rect">
            <a:avLst/>
          </a:prstGeom>
          <a:noFill/>
        </p:spPr>
        <p:txBody>
          <a:bodyPr wrap="square" rtlCol="0">
            <a:spAutoFit/>
          </a:bodyPr>
          <a:lstStyle/>
          <a:p>
            <a:pPr algn="ctr" rtl="1">
              <a:lnSpc>
                <a:spcPct val="150000"/>
              </a:lnSpc>
            </a:pPr>
            <a:r>
              <a:rPr lang="ar-JO" sz="2000" b="1" kern="0" dirty="0">
                <a:solidFill>
                  <a:srgbClr val="00B0F0"/>
                </a:solidFill>
                <a:latin typeface="Segoe UI" panose="020B0502040204020203" pitchFamily="34" charset="0"/>
                <a:cs typeface="Segoe UI" panose="020B0502040204020203" pitchFamily="34" charset="0"/>
              </a:rPr>
              <a:t>إيجابيات وفوائد خصخصة التعليم</a:t>
            </a:r>
          </a:p>
          <a:p>
            <a:pPr marL="457200" indent="-457200" algn="just" rtl="1">
              <a:lnSpc>
                <a:spcPct val="150000"/>
              </a:lnSpc>
              <a:buFont typeface="+mj-lt"/>
              <a:buAutoNum type="arabicPeriod"/>
            </a:pPr>
            <a:r>
              <a:rPr lang="ar-SA" dirty="0">
                <a:solidFill>
                  <a:srgbClr val="000000"/>
                </a:solidFill>
                <a:latin typeface="Segoe UI" panose="020B0502040204020203" pitchFamily="34" charset="0"/>
                <a:cs typeface="Segoe UI" panose="020B0502040204020203" pitchFamily="34" charset="0"/>
              </a:rPr>
              <a:t>تخفيض الضرائب على المواطنين</a:t>
            </a:r>
            <a:r>
              <a:rPr lang="ar-JO" dirty="0">
                <a:solidFill>
                  <a:srgbClr val="000000"/>
                </a:solidFill>
                <a:latin typeface="Segoe UI" panose="020B0502040204020203" pitchFamily="34" charset="0"/>
                <a:cs typeface="Segoe UI" panose="020B0502040204020203" pitchFamily="34" charset="0"/>
              </a:rPr>
              <a:t>:</a:t>
            </a:r>
            <a:r>
              <a:rPr lang="ar-SA" dirty="0">
                <a:solidFill>
                  <a:srgbClr val="000000"/>
                </a:solidFill>
                <a:latin typeface="Segoe UI" panose="020B0502040204020203" pitchFamily="34" charset="0"/>
                <a:cs typeface="Segoe UI" panose="020B0502040204020203" pitchFamily="34" charset="0"/>
              </a:rPr>
              <a:t> يعدّ تخفيض الضرائب على المواطنين من أهمّ فوائد خصخصة التعليم، فمن خلال خصخصته تقلّ التزامات الدولة المادية تجاه المدارس وبالتالي ستقلّ الضرائب التي تأخذها الدولة والمخصصة لهذه الخدمات، مما سينعكس إيجابًا على الحالة المادية للأفراد، وخلق تكاليف أقلّ للإمدادات اللازمة للعملية التعليمية </a:t>
            </a:r>
            <a:r>
              <a:rPr lang="ar-JO" dirty="0">
                <a:solidFill>
                  <a:srgbClr val="000000"/>
                </a:solidFill>
                <a:latin typeface="Segoe UI" panose="020B0502040204020203" pitchFamily="34" charset="0"/>
                <a:cs typeface="Segoe UI" panose="020B0502040204020203" pitchFamily="34" charset="0"/>
              </a:rPr>
              <a:t>.</a:t>
            </a:r>
            <a:endParaRPr lang="ar-EG" dirty="0">
              <a:solidFill>
                <a:srgbClr val="000000"/>
              </a:solidFill>
              <a:latin typeface="Segoe UI" panose="020B0502040204020203" pitchFamily="34" charset="0"/>
              <a:cs typeface="Segoe UI" panose="020B0502040204020203" pitchFamily="34" charset="0"/>
            </a:endParaRPr>
          </a:p>
          <a:p>
            <a:pPr marL="457200" indent="-457200" algn="just" rtl="1">
              <a:lnSpc>
                <a:spcPct val="150000"/>
              </a:lnSpc>
              <a:buFont typeface="+mj-lt"/>
              <a:buAutoNum type="arabicPeriod"/>
            </a:pPr>
            <a:endParaRPr lang="ar-JO" dirty="0">
              <a:solidFill>
                <a:srgbClr val="000000"/>
              </a:solidFill>
              <a:latin typeface="Segoe UI" panose="020B0502040204020203" pitchFamily="34" charset="0"/>
              <a:cs typeface="Segoe UI" panose="020B0502040204020203" pitchFamily="34" charset="0"/>
            </a:endParaRPr>
          </a:p>
          <a:p>
            <a:pPr marL="457200" indent="-457200" algn="just" rtl="1">
              <a:lnSpc>
                <a:spcPct val="150000"/>
              </a:lnSpc>
              <a:buFont typeface="+mj-lt"/>
              <a:buAutoNum type="arabicPeriod"/>
            </a:pPr>
            <a:r>
              <a:rPr lang="ar-SA" dirty="0">
                <a:solidFill>
                  <a:srgbClr val="000000"/>
                </a:solidFill>
                <a:latin typeface="Segoe UI" panose="020B0502040204020203" pitchFamily="34" charset="0"/>
                <a:cs typeface="Segoe UI" panose="020B0502040204020203" pitchFamily="34" charset="0"/>
              </a:rPr>
              <a:t>تخفيف التأثير السياسي على التعليم</a:t>
            </a:r>
            <a:r>
              <a:rPr lang="ar-JO" dirty="0">
                <a:solidFill>
                  <a:srgbClr val="000000"/>
                </a:solidFill>
                <a:latin typeface="Segoe UI" panose="020B0502040204020203" pitchFamily="34" charset="0"/>
                <a:cs typeface="Segoe UI" panose="020B0502040204020203" pitchFamily="34" charset="0"/>
              </a:rPr>
              <a:t>: إذ </a:t>
            </a:r>
            <a:r>
              <a:rPr lang="ar-SA" dirty="0">
                <a:solidFill>
                  <a:srgbClr val="000000"/>
                </a:solidFill>
                <a:latin typeface="Segoe UI" panose="020B0502040204020203" pitchFamily="34" charset="0"/>
                <a:cs typeface="Segoe UI" panose="020B0502040204020203" pitchFamily="34" charset="0"/>
              </a:rPr>
              <a:t> توفّر خصخصة التعليم المزيد من الاستقلالية للمدارس واعتمادٍ أقلّ على الحكومات، وبالتالي ستتمتّع المدارس الخاصّة باستقلاليّة أكبر بعيدًا عن أيّ تدخّلات سياسيّة يمكنها التأثير سلبًا على عملية التعليم سواء أكان تدخلًا إداريًا أو تنظيميًا أو تمويليًا</a:t>
            </a:r>
            <a:r>
              <a:rPr lang="ar-JO" dirty="0">
                <a:solidFill>
                  <a:srgbClr val="000000"/>
                </a:solidFill>
                <a:latin typeface="Segoe UI" panose="020B0502040204020203" pitchFamily="34" charset="0"/>
                <a:cs typeface="Segoe UI" panose="020B0502040204020203" pitchFamily="34" charset="0"/>
              </a:rPr>
              <a:t>.</a:t>
            </a:r>
            <a:endParaRPr lang="en-US" dirty="0">
              <a:solidFill>
                <a:srgbClr val="000000"/>
              </a:solidFill>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9B6FF30A-07B8-4140-26E8-6C9B24411B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0826" y="1570435"/>
            <a:ext cx="1857375" cy="888206"/>
          </a:xfrm>
          <a:prstGeom prst="rect">
            <a:avLst/>
          </a:prstGeom>
        </p:spPr>
      </p:pic>
      <p:pic>
        <p:nvPicPr>
          <p:cNvPr id="4" name="Graphic 21">
            <a:extLst>
              <a:ext uri="{FF2B5EF4-FFF2-40B4-BE49-F238E27FC236}">
                <a16:creationId xmlns:a16="http://schemas.microsoft.com/office/drawing/2014/main" xmlns="" id="{3F4ACD0F-938A-DDB7-D1DE-61E3882EFD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198" y="86243"/>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38312">
        <p14:prism isInverted="1"/>
      </p:transition>
    </mc:Choice>
    <mc:Fallback xmlns="">
      <p:transition spd="slow" advTm="13831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75F96CD9-7EEF-FF77-90E9-BE467AF225A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F2F0897-1643-8640-44A3-7468727F0497}"/>
              </a:ext>
            </a:extLst>
          </p:cNvPr>
          <p:cNvSpPr txBox="1"/>
          <p:nvPr/>
        </p:nvSpPr>
        <p:spPr>
          <a:xfrm>
            <a:off x="944546" y="1774981"/>
            <a:ext cx="10460334" cy="4016484"/>
          </a:xfrm>
          <a:prstGeom prst="rect">
            <a:avLst/>
          </a:prstGeom>
          <a:noFill/>
        </p:spPr>
        <p:txBody>
          <a:bodyPr wrap="square" rtlCol="0">
            <a:spAutoFit/>
          </a:bodyPr>
          <a:lstStyle/>
          <a:p>
            <a:pPr algn="just" rtl="1">
              <a:lnSpc>
                <a:spcPct val="150000"/>
              </a:lnSpc>
            </a:pPr>
            <a:r>
              <a:rPr lang="ar-JO" kern="0" dirty="0">
                <a:effectLst/>
                <a:latin typeface="Alexandria ExtraLight" pitchFamily="2" charset="-78"/>
                <a:ea typeface="Calibri" panose="020F0502020204030204" pitchFamily="34" charset="0"/>
                <a:cs typeface="Alexandria ExtraLight" pitchFamily="2" charset="-78"/>
              </a:rPr>
              <a:t>   </a:t>
            </a:r>
            <a:endParaRPr lang="ar-JO" sz="2000" b="1" kern="100" dirty="0">
              <a:solidFill>
                <a:srgbClr val="00B0F0"/>
              </a:solidFill>
              <a:effectLst/>
              <a:latin typeface="Alexandria ExtraLight" pitchFamily="2" charset="-78"/>
              <a:ea typeface="Calibri" panose="020F0502020204030204" pitchFamily="34" charset="0"/>
              <a:cs typeface="Alexandria ExtraLight" pitchFamily="2" charset="-78"/>
            </a:endParaRPr>
          </a:p>
          <a:p>
            <a:pPr algn="just" rtl="1">
              <a:lnSpc>
                <a:spcPct val="150000"/>
              </a:lnSpc>
            </a:pPr>
            <a:r>
              <a:rPr lang="ar-JO" sz="2000" b="1" kern="100" dirty="0">
                <a:solidFill>
                  <a:srgbClr val="00B0F0"/>
                </a:solidFill>
                <a:latin typeface="Alexandria ExtraLight" pitchFamily="2" charset="-78"/>
                <a:ea typeface="Calibri" panose="020F0502020204030204" pitchFamily="34" charset="0"/>
                <a:cs typeface="Alexandria ExtraLight" pitchFamily="2" charset="-78"/>
              </a:rPr>
              <a:t> </a:t>
            </a:r>
            <a:r>
              <a:rPr lang="ar-JO" sz="2000" dirty="0">
                <a:latin typeface="Segoe UI" panose="020B0502040204020203" pitchFamily="34" charset="0"/>
                <a:cs typeface="Segoe UI" panose="020B0502040204020203" pitchFamily="34" charset="0"/>
              </a:rPr>
              <a:t>3</a:t>
            </a:r>
            <a:r>
              <a:rPr lang="ar-JO" dirty="0">
                <a:latin typeface="Segoe UI" panose="020B0502040204020203" pitchFamily="34" charset="0"/>
                <a:cs typeface="Segoe UI" panose="020B0502040204020203" pitchFamily="34" charset="0"/>
              </a:rPr>
              <a:t>. تحقق</a:t>
            </a:r>
            <a:r>
              <a:rPr lang="ar-SA" dirty="0">
                <a:latin typeface="Segoe UI" panose="020B0502040204020203" pitchFamily="34" charset="0"/>
                <a:cs typeface="Segoe UI" panose="020B0502040204020203" pitchFamily="34" charset="0"/>
              </a:rPr>
              <a:t> خصخصة التعليم </a:t>
            </a:r>
            <a:r>
              <a:rPr lang="ar-JO" dirty="0">
                <a:latin typeface="Segoe UI" panose="020B0502040204020203" pitchFamily="34" charset="0"/>
                <a:cs typeface="Segoe UI" panose="020B0502040204020203" pitchFamily="34" charset="0"/>
              </a:rPr>
              <a:t>في بعض الدول </a:t>
            </a:r>
            <a:r>
              <a:rPr lang="ar-SA" dirty="0">
                <a:latin typeface="Segoe UI" panose="020B0502040204020203" pitchFamily="34" charset="0"/>
                <a:cs typeface="Segoe UI" panose="020B0502040204020203" pitchFamily="34" charset="0"/>
              </a:rPr>
              <a:t>تعاوُنًا بين أولياء الأمور والمدارس الخاصّة لتحديد المناهج المناسبة للطلبة بعيدًا عن أيّ تأثيرات خارجيّة من الحكومات، وينتج عن هذا التعاون منهجًا مخصصًا يفيد المجتمع ويساعد على ازدهاره، كما يؤدي إلى اتساق الفصول الدراسية، بدلًا من أن يحدد السياسيون هذه المناهج بعيدًا عن نظرة أولياء</a:t>
            </a:r>
            <a:r>
              <a:rPr lang="ar-JO" dirty="0">
                <a:latin typeface="Segoe UI" panose="020B0502040204020203" pitchFamily="34" charset="0"/>
                <a:cs typeface="Segoe UI" panose="020B0502040204020203" pitchFamily="34" charset="0"/>
              </a:rPr>
              <a:t> الأمور</a:t>
            </a:r>
            <a:r>
              <a:rPr lang="ar-SA"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a:t>
            </a:r>
            <a:endParaRPr lang="ar-EG" dirty="0">
              <a:latin typeface="Segoe UI" panose="020B0502040204020203" pitchFamily="34" charset="0"/>
              <a:cs typeface="Segoe UI" panose="020B0502040204020203" pitchFamily="34" charset="0"/>
            </a:endParaRPr>
          </a:p>
          <a:p>
            <a:pPr algn="just" rtl="1">
              <a:lnSpc>
                <a:spcPct val="150000"/>
              </a:lnSpc>
            </a:pPr>
            <a:endParaRPr lang="ar-JO" dirty="0">
              <a:latin typeface="Segoe UI" panose="020B0502040204020203" pitchFamily="34" charset="0"/>
              <a:cs typeface="Segoe UI" panose="020B0502040204020203" pitchFamily="34" charset="0"/>
            </a:endParaRPr>
          </a:p>
          <a:p>
            <a:pPr algn="just" rtl="1">
              <a:lnSpc>
                <a:spcPct val="150000"/>
              </a:lnSpc>
            </a:pPr>
            <a:r>
              <a:rPr lang="ar-JO" dirty="0">
                <a:latin typeface="Segoe UI" panose="020B0502040204020203" pitchFamily="34" charset="0"/>
                <a:cs typeface="Segoe UI" panose="020B0502040204020203" pitchFamily="34" charset="0"/>
              </a:rPr>
              <a:t>4. تضافر جهود</a:t>
            </a:r>
            <a:r>
              <a:rPr lang="ar-SA" dirty="0">
                <a:latin typeface="Segoe UI" panose="020B0502040204020203" pitchFamily="34" charset="0"/>
                <a:cs typeface="Segoe UI" panose="020B0502040204020203" pitchFamily="34" charset="0"/>
              </a:rPr>
              <a:t> التعليم الخاص مع الحكومي يج</a:t>
            </a:r>
            <a:r>
              <a:rPr lang="ar-JO" dirty="0">
                <a:latin typeface="Segoe UI" panose="020B0502040204020203" pitchFamily="34" charset="0"/>
                <a:cs typeface="Segoe UI" panose="020B0502040204020203" pitchFamily="34" charset="0"/>
              </a:rPr>
              <a:t>ب</a:t>
            </a:r>
            <a:r>
              <a:rPr lang="ar-SA" dirty="0">
                <a:latin typeface="Segoe UI" panose="020B0502040204020203" pitchFamily="34" charset="0"/>
                <a:cs typeface="Segoe UI" panose="020B0502040204020203" pitchFamily="34" charset="0"/>
              </a:rPr>
              <a:t> أن يكون هناك </a:t>
            </a:r>
            <a:r>
              <a:rPr lang="ar-JO" dirty="0">
                <a:latin typeface="Segoe UI" panose="020B0502040204020203" pitchFamily="34" charset="0"/>
                <a:cs typeface="Segoe UI" panose="020B0502040204020203" pitchFamily="34" charset="0"/>
              </a:rPr>
              <a:t>تواصلًا</a:t>
            </a:r>
            <a:r>
              <a:rPr lang="ar-SA" dirty="0">
                <a:latin typeface="Segoe UI" panose="020B0502040204020203" pitchFamily="34" charset="0"/>
                <a:cs typeface="Segoe UI" panose="020B0502040204020203" pitchFamily="34" charset="0"/>
              </a:rPr>
              <a:t> بين القطاعين العام والخاص؛ إذ إنّ خصخصة التعليم لا تعني أنّ المدرسة لم تعد جزءًا من القطاع الحكومي العام، بل هي شريك في العمليّة التعليميّة ولكن بمناهج دراسية خاصة قد أُنشأت من خلال تعاون المعلمين مع أولياء الأمور</a:t>
            </a:r>
            <a:r>
              <a:rPr lang="ar-JO" sz="2400" dirty="0">
                <a:latin typeface="Segoe UI" panose="020B0502040204020203"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a16="http://schemas.microsoft.com/office/drawing/2014/main" xmlns="" id="{B5283056-1F6F-E85D-49FF-C1661AC0A7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3069" y="288639"/>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33207">
        <p14:prism isInverted="1"/>
      </p:transition>
    </mc:Choice>
    <mc:Fallback xmlns="">
      <p:transition spd="slow" advTm="13320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43236FE-8D42-5A7A-4590-654BD7485736}"/>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E663E696-5E6E-86A0-1BCC-CF18A434FEBA}"/>
              </a:ext>
            </a:extLst>
          </p:cNvPr>
          <p:cNvSpPr txBox="1"/>
          <p:nvPr/>
        </p:nvSpPr>
        <p:spPr>
          <a:xfrm>
            <a:off x="803868" y="1701395"/>
            <a:ext cx="10466688" cy="3416320"/>
          </a:xfrm>
          <a:prstGeom prst="rect">
            <a:avLst/>
          </a:prstGeom>
          <a:noFill/>
        </p:spPr>
        <p:txBody>
          <a:bodyPr wrap="square" rtlCol="0">
            <a:spAutoFit/>
          </a:bodyPr>
          <a:lstStyle/>
          <a:p>
            <a:pPr marL="457200" marR="0" indent="-228600" algn="just" rtl="1">
              <a:lnSpc>
                <a:spcPct val="150000"/>
              </a:lnSpc>
              <a:spcBef>
                <a:spcPts val="0"/>
              </a:spcBef>
              <a:spcAft>
                <a:spcPts val="0"/>
              </a:spcAft>
              <a:tabLst>
                <a:tab pos="228600" algn="r"/>
              </a:tabLst>
            </a:pPr>
            <a:r>
              <a:rPr lang="ar-JO" dirty="0">
                <a:latin typeface="Segoe UI" panose="020B0502040204020203" pitchFamily="34" charset="0"/>
                <a:cs typeface="Segoe UI" panose="020B0502040204020203" pitchFamily="34" charset="0"/>
              </a:rPr>
              <a:t>5. تجويد </a:t>
            </a:r>
            <a:r>
              <a:rPr lang="ar-SA" dirty="0">
                <a:latin typeface="Segoe UI" panose="020B0502040204020203" pitchFamily="34" charset="0"/>
                <a:cs typeface="Segoe UI" panose="020B0502040204020203" pitchFamily="34" charset="0"/>
              </a:rPr>
              <a:t>التعليم بسبب التنافس </a:t>
            </a:r>
            <a:r>
              <a:rPr lang="ar-JO" dirty="0">
                <a:latin typeface="Segoe UI" panose="020B0502040204020203" pitchFamily="34" charset="0"/>
                <a:cs typeface="Segoe UI" panose="020B0502040204020203" pitchFamily="34" charset="0"/>
              </a:rPr>
              <a:t>إذ </a:t>
            </a:r>
            <a:r>
              <a:rPr lang="ar-SA" dirty="0">
                <a:latin typeface="Segoe UI" panose="020B0502040204020203" pitchFamily="34" charset="0"/>
                <a:cs typeface="Segoe UI" panose="020B0502040204020203" pitchFamily="34" charset="0"/>
              </a:rPr>
              <a:t>تساهم عمليّة خصخصة التعليم برفع كفاءة التعليم والذي يعدّ هدفًا تتطلّع له جميع المدارس بشقّيها الخاص والحكوميّ، إلّا أنّ خصخصة التعليم تساهم في تسريع هذه العمليّة بشكل واضح بسبب روح المنافسة العالية بين المدارس الخاصة لإنشاء أفضل هيئة تعليمية ممكنة للطلبة، وبالتالي تفتح المجال لمزيد من الإبداع والابتكار في عمليات التعلم المقدّمة.</a:t>
            </a:r>
            <a:endParaRPr lang="ar-EG" dirty="0">
              <a:latin typeface="Segoe UI" panose="020B0502040204020203" pitchFamily="34" charset="0"/>
              <a:cs typeface="Segoe UI" panose="020B0502040204020203" pitchFamily="34" charset="0"/>
            </a:endParaRPr>
          </a:p>
          <a:p>
            <a:pPr marL="457200" marR="0" indent="-228600" algn="just" rtl="1">
              <a:lnSpc>
                <a:spcPct val="150000"/>
              </a:lnSpc>
              <a:spcBef>
                <a:spcPts val="0"/>
              </a:spcBef>
              <a:spcAft>
                <a:spcPts val="0"/>
              </a:spcAft>
              <a:tabLst>
                <a:tab pos="228600" algn="r"/>
              </a:tabLst>
            </a:pPr>
            <a:endParaRPr lang="ar-JO" dirty="0">
              <a:latin typeface="Segoe UI" panose="020B0502040204020203" pitchFamily="34" charset="0"/>
              <a:cs typeface="Segoe UI" panose="020B0502040204020203" pitchFamily="34" charset="0"/>
            </a:endParaRPr>
          </a:p>
          <a:p>
            <a:pPr marL="457200" marR="0" indent="-228600" algn="just" rtl="1">
              <a:lnSpc>
                <a:spcPct val="150000"/>
              </a:lnSpc>
              <a:spcBef>
                <a:spcPts val="0"/>
              </a:spcBef>
              <a:spcAft>
                <a:spcPts val="0"/>
              </a:spcAft>
              <a:tabLst>
                <a:tab pos="228600" algn="r"/>
              </a:tabLst>
            </a:pPr>
            <a:r>
              <a:rPr lang="ar-JO" dirty="0">
                <a:latin typeface="Segoe UI" panose="020B0502040204020203" pitchFamily="34" charset="0"/>
                <a:cs typeface="Segoe UI" panose="020B0502040204020203" pitchFamily="34" charset="0"/>
              </a:rPr>
              <a:t>6. </a:t>
            </a:r>
            <a:r>
              <a:rPr lang="ar-SA" dirty="0">
                <a:latin typeface="Segoe UI" panose="020B0502040204020203" pitchFamily="34" charset="0"/>
                <a:cs typeface="Segoe UI" panose="020B0502040204020203" pitchFamily="34" charset="0"/>
              </a:rPr>
              <a:t>تعمل المدارس </a:t>
            </a:r>
            <a:r>
              <a:rPr lang="ar-JO" dirty="0">
                <a:latin typeface="Segoe UI" panose="020B0502040204020203" pitchFamily="34" charset="0"/>
                <a:cs typeface="Segoe UI" panose="020B0502040204020203" pitchFamily="34" charset="0"/>
              </a:rPr>
              <a:t> والجامعات </a:t>
            </a:r>
            <a:r>
              <a:rPr lang="ar-SA" dirty="0">
                <a:latin typeface="Segoe UI" panose="020B0502040204020203" pitchFamily="34" charset="0"/>
                <a:cs typeface="Segoe UI" panose="020B0502040204020203" pitchFamily="34" charset="0"/>
              </a:rPr>
              <a:t>الخاصّة على رفع مستوى المعلمين </a:t>
            </a:r>
            <a:r>
              <a:rPr lang="ar-JO" dirty="0">
                <a:latin typeface="Segoe UI" panose="020B0502040204020203" pitchFamily="34" charset="0"/>
                <a:cs typeface="Segoe UI" panose="020B0502040204020203" pitchFamily="34" charset="0"/>
              </a:rPr>
              <a:t>فهي تستقطب </a:t>
            </a:r>
            <a:r>
              <a:rPr lang="ar-SA" dirty="0">
                <a:latin typeface="Segoe UI" panose="020B0502040204020203" pitchFamily="34" charset="0"/>
                <a:cs typeface="Segoe UI" panose="020B0502040204020203" pitchFamily="34" charset="0"/>
              </a:rPr>
              <a:t>المتميّزين منهم والأكثر كفاءة ليكونوا ضمن كادرها التدريسيّ لما يمتلكونه من مهارات الابتكار والإبداع، ولذلك فإنّ التنافس لم يكن مقتصرًا ليكون بين المدارس ولكن أصبح بين المعلّمين وهو ما يحقق الفائدة الأكبر للطلبة</a:t>
            </a:r>
            <a:r>
              <a:rPr lang="ar-JO" dirty="0">
                <a:latin typeface="Segoe UI" panose="020B0502040204020203"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3F1DDD9C-62AF-B886-30D1-C0ADA1EE4E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4028" y="0"/>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3123">
        <p14:prism isInverted="1"/>
      </p:transition>
    </mc:Choice>
    <mc:Fallback xmlns="">
      <p:transition spd="slow" advTm="13312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0947174-24D1-D692-E9CD-A2A3F57B96FA}"/>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F5A4C019-A807-89D1-EB1D-F884956BA4B6}"/>
              </a:ext>
            </a:extLst>
          </p:cNvPr>
          <p:cNvSpPr txBox="1"/>
          <p:nvPr/>
        </p:nvSpPr>
        <p:spPr>
          <a:xfrm>
            <a:off x="799717" y="1627839"/>
            <a:ext cx="10420717" cy="4037003"/>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dirty="0">
                <a:latin typeface="Segoe UI" panose="020B0502040204020203" pitchFamily="34" charset="0"/>
                <a:cs typeface="Segoe UI" panose="020B0502040204020203" pitchFamily="34" charset="0"/>
              </a:rPr>
              <a:t>7.</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توفير أفضل بيئة تعليمية </a:t>
            </a:r>
            <a:r>
              <a:rPr lang="ar-JO" dirty="0">
                <a:latin typeface="Segoe UI" panose="020B0502040204020203" pitchFamily="34" charset="0"/>
                <a:cs typeface="Segoe UI" panose="020B0502040204020203" pitchFamily="34" charset="0"/>
              </a:rPr>
              <a:t>للطلبة</a:t>
            </a:r>
            <a:r>
              <a:rPr lang="ar-SA"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إذ يهتم أولياء الأمور بنوعية البيئة المدرسية سواء أكانت تعليمية أم اجتماعية وكذلك بالخدمات المقدمة لأبنائهم وبوجود </a:t>
            </a:r>
            <a:r>
              <a:rPr lang="ar-SA" dirty="0">
                <a:latin typeface="Segoe UI" panose="020B0502040204020203" pitchFamily="34" charset="0"/>
                <a:cs typeface="Segoe UI" panose="020B0502040204020203" pitchFamily="34" charset="0"/>
              </a:rPr>
              <a:t>المدارس </a:t>
            </a:r>
            <a:r>
              <a:rPr lang="ar-JO" dirty="0">
                <a:latin typeface="Segoe UI" panose="020B0502040204020203" pitchFamily="34" charset="0"/>
                <a:cs typeface="Segoe UI" panose="020B0502040204020203" pitchFamily="34" charset="0"/>
              </a:rPr>
              <a:t>والجامعات </a:t>
            </a:r>
            <a:r>
              <a:rPr lang="ar-SA" dirty="0">
                <a:latin typeface="Segoe UI" panose="020B0502040204020203" pitchFamily="34" charset="0"/>
                <a:cs typeface="Segoe UI" panose="020B0502040204020203" pitchFamily="34" charset="0"/>
              </a:rPr>
              <a:t>الخاصّة سيكون المجال مفتوح لديهم لاختيار أفضل بيئة تعليمية لهم من خلال النظر إلى سيرة المدرسة وعطائها على مدار السنوات، لذلك تهتم المدارس في رفع مستواها وابتكار طرق جديدة للتعليم، للحفاظ على جودة التعليم العالية حتى تضمن </a:t>
            </a:r>
            <a:r>
              <a:rPr lang="ar-JO" dirty="0">
                <a:latin typeface="Segoe UI" panose="020B0502040204020203" pitchFamily="34" charset="0"/>
                <a:cs typeface="Segoe UI" panose="020B0502040204020203" pitchFamily="34" charset="0"/>
              </a:rPr>
              <a:t>تسجيل أكبر عدد من الطلبة.</a:t>
            </a:r>
            <a:endParaRPr lang="ar-EG" dirty="0">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228600" algn="r"/>
              </a:tabLst>
            </a:pPr>
            <a:endParaRPr lang="ar-JO" dirty="0">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228600" algn="r"/>
              </a:tabLst>
            </a:pPr>
            <a:r>
              <a:rPr lang="ar-JO" dirty="0">
                <a:latin typeface="Segoe UI" panose="020B0502040204020203" pitchFamily="34" charset="0"/>
                <a:cs typeface="Segoe UI" panose="020B0502040204020203" pitchFamily="34" charset="0"/>
              </a:rPr>
              <a:t>8.</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زيادة الخيارات التعليمية تساهم خصخصة التعليم في مساعدة كلّ طالب في العثور على أفضل الخيارات للمدارس التي تناسب وضعه، فعندما تتنوع المدارس وتتنوع خيارات التعليم وأساليبه والمناهج المعطاة، يعطي ذلك مساحة أكبر للطالب لاختيار المدرسة التي تُقدّم الخيارات الأنسب بالنسبة له</a:t>
            </a:r>
            <a:r>
              <a:rPr lang="ar-JO" dirty="0">
                <a:latin typeface="Segoe UI" panose="020B0502040204020203" pitchFamily="34" charset="0"/>
                <a:cs typeface="Segoe UI" panose="020B0502040204020203" pitchFamily="34" charset="0"/>
              </a:rPr>
              <a:t>.</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E1DFC82D-2FA0-2D41-A128-7923D483A1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6155"/>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16497">
        <p14:prism isInverted="1"/>
      </p:transition>
    </mc:Choice>
    <mc:Fallback xmlns="">
      <p:transition spd="slow" advTm="116497">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A78A6ED-55D4-EB56-6E9A-FAA01BA087C4}"/>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870600" y="1821686"/>
            <a:ext cx="10450797" cy="3667671"/>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000" dirty="0">
                <a:latin typeface="Segoe UI" panose="020B0502040204020203" pitchFamily="34" charset="0"/>
                <a:cs typeface="Segoe UI" panose="020B0502040204020203" pitchFamily="34" charset="0"/>
              </a:rPr>
              <a:t>9. </a:t>
            </a:r>
            <a:r>
              <a:rPr lang="ar-SA" dirty="0">
                <a:latin typeface="Segoe UI" panose="020B0502040204020203" pitchFamily="34" charset="0"/>
                <a:cs typeface="Segoe UI" panose="020B0502040204020203" pitchFamily="34" charset="0"/>
              </a:rPr>
              <a:t>رقابة الأهالي المباشرة على تعليم أبنائهم تُضيف خصخصة التعليم مسؤوليةً أكبر على الأهالي، فقد كان التعليم قبل خصخصته مجانيًا أو بمبالغ قليلة جدًا مما جعل العديد من الأهالي والطلبة غير مكترثين بمستوى المدارس ومستوى التعليم الذي يحصل عليه أبناؤهم، ولكن ساعدت الخصخصة على تحمّل أولياء الأمور تكلفة التعليم كاملة لذلك وبالتالي زيادة اهتمام أولياء الأمور بجودة التدريس التي يتلقاها أبناؤهم</a:t>
            </a:r>
            <a:r>
              <a:rPr lang="ar-JO" dirty="0">
                <a:latin typeface="Segoe UI" panose="020B0502040204020203" pitchFamily="34" charset="0"/>
                <a:cs typeface="Segoe UI" panose="020B0502040204020203" pitchFamily="34" charset="0"/>
              </a:rPr>
              <a:t>.</a:t>
            </a:r>
            <a:endParaRPr lang="ar-EG" dirty="0">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228600" algn="r"/>
              </a:tabLst>
            </a:pPr>
            <a:endParaRPr lang="ar-JO" dirty="0">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228600" algn="r"/>
              </a:tabLst>
            </a:pPr>
            <a:r>
              <a:rPr lang="ar-JO" dirty="0">
                <a:latin typeface="Segoe UI" panose="020B0502040204020203" pitchFamily="34" charset="0"/>
                <a:cs typeface="Segoe UI" panose="020B0502040204020203" pitchFamily="34" charset="0"/>
              </a:rPr>
              <a:t>10. </a:t>
            </a:r>
            <a:r>
              <a:rPr lang="ar-SA" dirty="0">
                <a:latin typeface="Segoe UI" panose="020B0502040204020203" pitchFamily="34" charset="0"/>
                <a:cs typeface="Segoe UI" panose="020B0502040204020203" pitchFamily="34" charset="0"/>
              </a:rPr>
              <a:t>تُعزّز خصخصة التعليم رقابة الأهالي على المدرسة إذ يستطيعون من خلال وسائل التواصل الاجتماعي أو من خلال الاجتماعات المباشرة مع إدارات المدرسة تحدث بصورة دوريّة مناقشة مستوى الطالب بشكل مفصّل كحلّه للواجبات وعلاماته الشهرية والفصلية.</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3F3E96E3-C70F-0011-0D64-5E8053A5CE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9817" y="26696"/>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16830">
        <p14:prism isInverted="1"/>
      </p:transition>
    </mc:Choice>
    <mc:Fallback xmlns="">
      <p:transition spd="slow" advTm="11683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3E1CC87-63C8-BC83-6C38-B27DB963118A}"/>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B3005F66-4963-5249-AF44-6666A630DE03}"/>
              </a:ext>
            </a:extLst>
          </p:cNvPr>
          <p:cNvSpPr txBox="1"/>
          <p:nvPr/>
        </p:nvSpPr>
        <p:spPr>
          <a:xfrm>
            <a:off x="813915" y="614152"/>
            <a:ext cx="10651253" cy="4262705"/>
          </a:xfrm>
          <a:prstGeom prst="rect">
            <a:avLst/>
          </a:prstGeom>
          <a:noFill/>
        </p:spPr>
        <p:txBody>
          <a:bodyPr wrap="square" rtlCol="0">
            <a:spAutoFit/>
          </a:bodyPr>
          <a:lstStyle/>
          <a:p>
            <a:pPr marR="0" lvl="0" algn="ctr" rtl="1">
              <a:lnSpc>
                <a:spcPct val="150000"/>
              </a:lnSpc>
              <a:spcBef>
                <a:spcPts val="0"/>
              </a:spcBef>
              <a:spcAft>
                <a:spcPts val="800"/>
              </a:spcAft>
              <a:tabLst>
                <a:tab pos="0" algn="r"/>
              </a:tabLst>
            </a:pPr>
            <a:r>
              <a:rPr lang="ar-JO" sz="2000" b="1" kern="0" dirty="0">
                <a:solidFill>
                  <a:srgbClr val="00B0F0"/>
                </a:solidFill>
                <a:latin typeface="Segoe UI" panose="020B0502040204020203" pitchFamily="34" charset="0"/>
                <a:cs typeface="Segoe UI" panose="020B0502040204020203" pitchFamily="34" charset="0"/>
              </a:rPr>
              <a:t>سلبيات خصخصة التعليم</a:t>
            </a:r>
            <a:endParaRPr lang="ar-EG" sz="2000" b="1" kern="0" dirty="0">
              <a:solidFill>
                <a:srgbClr val="00B0F0"/>
              </a:solidFill>
              <a:latin typeface="Segoe UI" panose="020B0502040204020203" pitchFamily="34" charset="0"/>
              <a:cs typeface="Segoe UI" panose="020B0502040204020203" pitchFamily="34" charset="0"/>
            </a:endParaRPr>
          </a:p>
          <a:p>
            <a:pPr marR="0" lvl="0" algn="ctr" rtl="1">
              <a:lnSpc>
                <a:spcPct val="150000"/>
              </a:lnSpc>
              <a:spcBef>
                <a:spcPts val="0"/>
              </a:spcBef>
              <a:spcAft>
                <a:spcPts val="800"/>
              </a:spcAft>
              <a:tabLst>
                <a:tab pos="0" algn="r"/>
              </a:tabLst>
            </a:pPr>
            <a:endParaRPr lang="ar-JO" sz="2000" b="1" kern="0" dirty="0">
              <a:solidFill>
                <a:srgbClr val="00B0F0"/>
              </a:solidFill>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buSzPct val="59000"/>
              <a:tabLst>
                <a:tab pos="457200" algn="l"/>
              </a:tabLst>
            </a:pPr>
            <a:r>
              <a:rPr lang="ar-EG" kern="0" dirty="0">
                <a:solidFill>
                  <a:srgbClr val="2C2F34"/>
                </a:solidFill>
                <a:latin typeface="Segoe UI" panose="020B0502040204020203" pitchFamily="34" charset="0"/>
                <a:cs typeface="Segoe UI" panose="020B0502040204020203" pitchFamily="34" charset="0"/>
              </a:rPr>
              <a:t>1. </a:t>
            </a:r>
            <a:r>
              <a:rPr lang="ar-SA" kern="0" dirty="0">
                <a:solidFill>
                  <a:srgbClr val="2C2F34"/>
                </a:solidFill>
                <a:latin typeface="Segoe UI" panose="020B0502040204020203" pitchFamily="34" charset="0"/>
                <a:cs typeface="Segoe UI" panose="020B0502040204020203" pitchFamily="34" charset="0"/>
              </a:rPr>
              <a:t>احتكار </a:t>
            </a:r>
            <a:r>
              <a:rPr lang="ar-JO" kern="0" dirty="0">
                <a:solidFill>
                  <a:srgbClr val="2C2F34"/>
                </a:solidFill>
                <a:latin typeface="Segoe UI" panose="020B0502040204020203" pitchFamily="34" charset="0"/>
                <a:cs typeface="Segoe UI" panose="020B0502040204020203" pitchFamily="34" charset="0"/>
              </a:rPr>
              <a:t>الخدمة التعليمية </a:t>
            </a:r>
            <a:r>
              <a:rPr lang="ar-SA" kern="0" dirty="0">
                <a:solidFill>
                  <a:srgbClr val="2C2F34"/>
                </a:solidFill>
                <a:latin typeface="Segoe UI" panose="020B0502040204020203" pitchFamily="34" charset="0"/>
                <a:cs typeface="Segoe UI" panose="020B0502040204020203" pitchFamily="34" charset="0"/>
              </a:rPr>
              <a:t>من قبل الشركات الخاصة التي ستحاول الحصول على معظم التعليم من خلال احتكار خدماتها لنفسها فقط</a:t>
            </a:r>
            <a:r>
              <a:rPr lang="en-US" kern="0" dirty="0">
                <a:solidFill>
                  <a:srgbClr val="2C2F34"/>
                </a:solidFill>
                <a:latin typeface="Segoe UI" panose="020B0502040204020203" pitchFamily="34" charset="0"/>
                <a:cs typeface="Segoe UI" panose="020B0502040204020203" pitchFamily="34" charset="0"/>
              </a:rPr>
              <a:t>.</a:t>
            </a:r>
            <a:endParaRPr lang="ar-EG" kern="0" dirty="0">
              <a:solidFill>
                <a:srgbClr val="2C2F34"/>
              </a:solidFill>
              <a:latin typeface="Segoe UI" panose="020B0502040204020203" pitchFamily="34" charset="0"/>
              <a:cs typeface="Segoe UI" panose="020B0502040204020203" pitchFamily="34" charset="0"/>
            </a:endParaRPr>
          </a:p>
          <a:p>
            <a:pPr marL="342900" marR="0" lvl="0" indent="-342900" algn="just" rtl="1">
              <a:lnSpc>
                <a:spcPct val="150000"/>
              </a:lnSpc>
              <a:spcBef>
                <a:spcPts val="0"/>
              </a:spcBef>
              <a:spcAft>
                <a:spcPts val="800"/>
              </a:spcAft>
              <a:buSzPts val="1000"/>
              <a:buAutoNum type="arabicPeriod"/>
              <a:tabLst>
                <a:tab pos="457200" algn="l"/>
              </a:tabLst>
            </a:pPr>
            <a:endParaRPr lang="en-US" kern="0" dirty="0">
              <a:solidFill>
                <a:srgbClr val="2C2F34"/>
              </a:solidFill>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buSzPts val="1000"/>
              <a:tabLst>
                <a:tab pos="457200" algn="l"/>
              </a:tabLst>
            </a:pPr>
            <a:r>
              <a:rPr lang="ar-JO" kern="0" dirty="0">
                <a:solidFill>
                  <a:srgbClr val="2C2F34"/>
                </a:solidFill>
                <a:latin typeface="Segoe UI" panose="020B0502040204020203" pitchFamily="34" charset="0"/>
                <a:cs typeface="Segoe UI" panose="020B0502040204020203" pitchFamily="34" charset="0"/>
              </a:rPr>
              <a:t>2. </a:t>
            </a:r>
            <a:r>
              <a:rPr lang="ar-SA" kern="0" dirty="0">
                <a:solidFill>
                  <a:srgbClr val="2C2F34"/>
                </a:solidFill>
                <a:latin typeface="Segoe UI" panose="020B0502040204020203" pitchFamily="34" charset="0"/>
                <a:cs typeface="Segoe UI" panose="020B0502040204020203" pitchFamily="34" charset="0"/>
              </a:rPr>
              <a:t>إلحاق الكثير من الخسائر المادية بالقطاع العام حيث يتم تحويل جميع المكاسب التعليمية إلى القطاع الخاص</a:t>
            </a:r>
            <a:r>
              <a:rPr lang="en-US" kern="0" dirty="0">
                <a:solidFill>
                  <a:srgbClr val="2C2F34"/>
                </a:solidFill>
                <a:latin typeface="Segoe UI" panose="020B0502040204020203" pitchFamily="34" charset="0"/>
                <a:cs typeface="Segoe UI" panose="020B0502040204020203" pitchFamily="34" charset="0"/>
              </a:rPr>
              <a:t>.</a:t>
            </a:r>
            <a:endParaRPr lang="ar-EG" kern="0" dirty="0">
              <a:solidFill>
                <a:srgbClr val="2C2F34"/>
              </a:solidFill>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buSzPts val="1000"/>
              <a:tabLst>
                <a:tab pos="457200" algn="l"/>
              </a:tabLst>
            </a:pPr>
            <a:endParaRPr lang="en-US" kern="0" dirty="0">
              <a:solidFill>
                <a:srgbClr val="2C2F34"/>
              </a:solidFill>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buSzPts val="1000"/>
              <a:tabLst>
                <a:tab pos="457200" algn="l"/>
              </a:tabLst>
            </a:pPr>
            <a:r>
              <a:rPr lang="ar-JO" kern="0" dirty="0">
                <a:solidFill>
                  <a:srgbClr val="2C2F34"/>
                </a:solidFill>
                <a:latin typeface="Segoe UI" panose="020B0502040204020203" pitchFamily="34" charset="0"/>
                <a:cs typeface="Segoe UI" panose="020B0502040204020203" pitchFamily="34" charset="0"/>
              </a:rPr>
              <a:t>3. اعتماد</a:t>
            </a:r>
            <a:r>
              <a:rPr lang="ar-SA" kern="0" dirty="0">
                <a:solidFill>
                  <a:srgbClr val="2C2F34"/>
                </a:solidFill>
                <a:latin typeface="Segoe UI" panose="020B0502040204020203" pitchFamily="34" charset="0"/>
                <a:cs typeface="Segoe UI" panose="020B0502040204020203" pitchFamily="34" charset="0"/>
              </a:rPr>
              <a:t> العديد من الشركات الخاصة عن مبدأ الربح الكبير في وقت قصير، مما يؤدي إلى ارتفاع أسعار التعليم</a:t>
            </a:r>
            <a:r>
              <a:rPr lang="en-US" sz="2400" kern="0" dirty="0">
                <a:solidFill>
                  <a:srgbClr val="2C2F34"/>
                </a:solidFill>
                <a:latin typeface="Segoe UI" panose="020B0502040204020203" pitchFamily="34" charset="0"/>
                <a:cs typeface="Segoe UI" panose="020B0502040204020203" pitchFamily="34" charset="0"/>
              </a:rPr>
              <a:t>.</a:t>
            </a:r>
          </a:p>
        </p:txBody>
      </p:sp>
      <p:pic>
        <p:nvPicPr>
          <p:cNvPr id="4" name="Picture 3">
            <a:extLst>
              <a:ext uri="{FF2B5EF4-FFF2-40B4-BE49-F238E27FC236}">
                <a16:creationId xmlns:a16="http://schemas.microsoft.com/office/drawing/2014/main" xmlns="" id="{B59FF2FB-0A82-658A-3AEE-3B49F18FF1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8166" y="5041632"/>
            <a:ext cx="1819275" cy="1245829"/>
          </a:xfrm>
          <a:prstGeom prst="rect">
            <a:avLst/>
          </a:prstGeom>
          <a:ln>
            <a:noFill/>
          </a:ln>
          <a:effectLst>
            <a:softEdge rad="112500"/>
          </a:effectLst>
        </p:spPr>
      </p:pic>
      <p:pic>
        <p:nvPicPr>
          <p:cNvPr id="10" name="Graphic 21">
            <a:extLst>
              <a:ext uri="{FF2B5EF4-FFF2-40B4-BE49-F238E27FC236}">
                <a16:creationId xmlns:a16="http://schemas.microsoft.com/office/drawing/2014/main" xmlns="" id="{EBB15A9D-0C7D-3454-950F-6604901901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275" y="63951"/>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72388">
        <p14:prism isInverted="1"/>
      </p:transition>
    </mc:Choice>
    <mc:Fallback xmlns="">
      <p:transition spd="slow" advTm="17238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1755881-95B5-28B8-4208-6E6E03A2DBA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810824" y="1579060"/>
            <a:ext cx="10538933" cy="3826689"/>
          </a:xfrm>
          <a:prstGeom prst="rect">
            <a:avLst/>
          </a:prstGeom>
          <a:noFill/>
        </p:spPr>
        <p:txBody>
          <a:bodyPr wrap="square" rtlCol="0">
            <a:spAutoFit/>
          </a:bodyPr>
          <a:lstStyle/>
          <a:p>
            <a:pPr algn="just" rtl="1">
              <a:lnSpc>
                <a:spcPct val="150000"/>
              </a:lnSpc>
              <a:spcAft>
                <a:spcPts val="800"/>
              </a:spcAft>
              <a:tabLst>
                <a:tab pos="-57150" algn="r"/>
                <a:tab pos="0" algn="r"/>
                <a:tab pos="228600" algn="r"/>
              </a:tabLst>
            </a:pPr>
            <a:r>
              <a:rPr lang="ar-JO" kern="0" dirty="0">
                <a:solidFill>
                  <a:srgbClr val="2C2F34"/>
                </a:solidFill>
                <a:latin typeface="Segoe UI" panose="020B0502040204020203" pitchFamily="34" charset="0"/>
                <a:cs typeface="Segoe UI" panose="020B0502040204020203" pitchFamily="34" charset="0"/>
              </a:rPr>
              <a:t>4. </a:t>
            </a:r>
            <a:r>
              <a:rPr lang="ar-SA" kern="0" dirty="0">
                <a:solidFill>
                  <a:srgbClr val="2C2F34"/>
                </a:solidFill>
                <a:latin typeface="Segoe UI" panose="020B0502040204020203" pitchFamily="34" charset="0"/>
                <a:cs typeface="Segoe UI" panose="020B0502040204020203" pitchFamily="34" charset="0"/>
              </a:rPr>
              <a:t>انخفاض مستوى الخدمة في حالة تولي شركة خاصة لقطاع التعليم بأكمله، مما يؤدي إلى انخفاض الخدمات وارتفاع الأسعار لتوليد العوائد المالية اللازمة</a:t>
            </a:r>
            <a:r>
              <a:rPr lang="en-US" dirty="0">
                <a:latin typeface="Segoe UI" panose="020B0502040204020203" pitchFamily="34" charset="0"/>
                <a:cs typeface="Segoe UI" panose="020B0502040204020203" pitchFamily="34" charset="0"/>
              </a:rPr>
              <a:t>.</a:t>
            </a:r>
            <a:endParaRPr lang="ar-EG" dirty="0">
              <a:latin typeface="Segoe UI" panose="020B0502040204020203" pitchFamily="34" charset="0"/>
              <a:cs typeface="Segoe UI" panose="020B0502040204020203" pitchFamily="34" charset="0"/>
            </a:endParaRPr>
          </a:p>
          <a:p>
            <a:pPr algn="just" rtl="1">
              <a:lnSpc>
                <a:spcPct val="150000"/>
              </a:lnSpc>
              <a:spcAft>
                <a:spcPts val="800"/>
              </a:spcAft>
              <a:tabLst>
                <a:tab pos="-57150" algn="r"/>
                <a:tab pos="0" algn="r"/>
                <a:tab pos="228600" algn="r"/>
              </a:tabLst>
            </a:pPr>
            <a:endParaRPr lang="ar-JO" dirty="0">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57150" algn="r"/>
                <a:tab pos="0" algn="r"/>
                <a:tab pos="228600" algn="r"/>
              </a:tabLst>
            </a:pPr>
            <a:r>
              <a:rPr lang="ar-JO" dirty="0">
                <a:latin typeface="Segoe UI" panose="020B0502040204020203" pitchFamily="34" charset="0"/>
                <a:cs typeface="Segoe UI" panose="020B0502040204020203" pitchFamily="34" charset="0"/>
              </a:rPr>
              <a:t>5.</a:t>
            </a:r>
            <a:r>
              <a:rPr lang="ar-SA"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2C2F34"/>
                </a:solidFill>
                <a:latin typeface="Segoe UI" panose="020B0502040204020203" pitchFamily="34" charset="0"/>
                <a:cs typeface="Segoe UI" panose="020B0502040204020203" pitchFamily="34" charset="0"/>
              </a:rPr>
              <a:t>ا</a:t>
            </a:r>
            <a:r>
              <a:rPr lang="ar-SA" kern="0" dirty="0">
                <a:solidFill>
                  <a:srgbClr val="2C2F34"/>
                </a:solidFill>
                <a:latin typeface="Segoe UI" panose="020B0502040204020203" pitchFamily="34" charset="0"/>
                <a:cs typeface="Segoe UI" panose="020B0502040204020203" pitchFamily="34" charset="0"/>
              </a:rPr>
              <a:t>حتكار التعليم على طبقة معينة من الناس </a:t>
            </a:r>
            <a:r>
              <a:rPr lang="ar-JO" kern="0" dirty="0">
                <a:solidFill>
                  <a:srgbClr val="2C2F34"/>
                </a:solidFill>
                <a:latin typeface="Segoe UI" panose="020B0502040204020203" pitchFamily="34" charset="0"/>
                <a:cs typeface="Segoe UI" panose="020B0502040204020203" pitchFamily="34" charset="0"/>
              </a:rPr>
              <a:t>و</a:t>
            </a:r>
            <a:r>
              <a:rPr lang="ar-SA" kern="0" dirty="0">
                <a:solidFill>
                  <a:srgbClr val="2C2F34"/>
                </a:solidFill>
                <a:latin typeface="Segoe UI" panose="020B0502040204020203" pitchFamily="34" charset="0"/>
                <a:cs typeface="Segoe UI" panose="020B0502040204020203" pitchFamily="34" charset="0"/>
              </a:rPr>
              <a:t>ظهور الفروق الاجتماعية بين أفراد المجتمع، حيث يقوم أولياء الأمور المقتدرون مادي</a:t>
            </a:r>
            <a:r>
              <a:rPr lang="ar-JO" kern="0" dirty="0">
                <a:solidFill>
                  <a:srgbClr val="2C2F34"/>
                </a:solidFill>
                <a:latin typeface="Segoe UI" panose="020B0502040204020203" pitchFamily="34" charset="0"/>
                <a:cs typeface="Segoe UI" panose="020B0502040204020203" pitchFamily="34" charset="0"/>
              </a:rPr>
              <a:t>ًا</a:t>
            </a:r>
            <a:r>
              <a:rPr lang="ar-SA" kern="0" dirty="0">
                <a:solidFill>
                  <a:srgbClr val="2C2F34"/>
                </a:solidFill>
                <a:latin typeface="Segoe UI" panose="020B0502040204020203" pitchFamily="34" charset="0"/>
                <a:cs typeface="Segoe UI" panose="020B0502040204020203" pitchFamily="34" charset="0"/>
              </a:rPr>
              <a:t> بإرسال أبنائهم إلى هذه المؤسسات في حين لا يستطيع غير القادرين على ذلك</a:t>
            </a:r>
            <a:r>
              <a:rPr lang="ar-JO" kern="0" dirty="0">
                <a:solidFill>
                  <a:srgbClr val="2C2F34"/>
                </a:solidFill>
                <a:latin typeface="Segoe UI" panose="020B0502040204020203" pitchFamily="34" charset="0"/>
                <a:cs typeface="Segoe UI" panose="020B0502040204020203" pitchFamily="34" charset="0"/>
              </a:rPr>
              <a:t>.</a:t>
            </a:r>
            <a:endParaRPr lang="ar-EG" kern="0" dirty="0">
              <a:solidFill>
                <a:srgbClr val="2C2F34"/>
              </a:solidFill>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57150" algn="r"/>
                <a:tab pos="0" algn="r"/>
                <a:tab pos="228600" algn="r"/>
              </a:tabLst>
            </a:pPr>
            <a:endParaRPr lang="ar-JO" kern="0" dirty="0">
              <a:solidFill>
                <a:srgbClr val="2C2F34"/>
              </a:solidFill>
              <a:latin typeface="Segoe UI" panose="020B0502040204020203" pitchFamily="34" charset="0"/>
              <a:cs typeface="Segoe UI" panose="020B0502040204020203" pitchFamily="34" charset="0"/>
            </a:endParaRPr>
          </a:p>
          <a:p>
            <a:pPr marR="0" lvl="0" algn="just" rtl="1">
              <a:lnSpc>
                <a:spcPct val="150000"/>
              </a:lnSpc>
              <a:spcBef>
                <a:spcPts val="0"/>
              </a:spcBef>
              <a:spcAft>
                <a:spcPts val="800"/>
              </a:spcAft>
              <a:tabLst>
                <a:tab pos="-57150" algn="r"/>
                <a:tab pos="0" algn="r"/>
                <a:tab pos="228600" algn="r"/>
              </a:tabLst>
            </a:pPr>
            <a:r>
              <a:rPr lang="ar-JO" kern="0" dirty="0">
                <a:solidFill>
                  <a:srgbClr val="2C2F34"/>
                </a:solidFill>
                <a:latin typeface="Segoe UI" panose="020B0502040204020203" pitchFamily="34" charset="0"/>
                <a:cs typeface="Segoe UI" panose="020B0502040204020203" pitchFamily="34" charset="0"/>
              </a:rPr>
              <a:t>6. تدني مستوى </a:t>
            </a:r>
            <a:r>
              <a:rPr lang="ar-SA" kern="0" dirty="0">
                <a:solidFill>
                  <a:srgbClr val="2C2F34"/>
                </a:solidFill>
                <a:latin typeface="Segoe UI" panose="020B0502040204020203" pitchFamily="34" charset="0"/>
                <a:cs typeface="Segoe UI" panose="020B0502040204020203" pitchFamily="34" charset="0"/>
              </a:rPr>
              <a:t>البحث العلمي، وذلك </a:t>
            </a:r>
            <a:r>
              <a:rPr lang="ar-JO" kern="0" dirty="0">
                <a:solidFill>
                  <a:srgbClr val="2C2F34"/>
                </a:solidFill>
                <a:latin typeface="Segoe UI" panose="020B0502040204020203" pitchFamily="34" charset="0"/>
                <a:cs typeface="Segoe UI" panose="020B0502040204020203" pitchFamily="34" charset="0"/>
              </a:rPr>
              <a:t>لأ</a:t>
            </a:r>
            <a:r>
              <a:rPr lang="ar-SA" kern="0" dirty="0">
                <a:solidFill>
                  <a:srgbClr val="2C2F34"/>
                </a:solidFill>
                <a:latin typeface="Segoe UI" panose="020B0502040204020203" pitchFamily="34" charset="0"/>
                <a:cs typeface="Segoe UI" panose="020B0502040204020203" pitchFamily="34" charset="0"/>
              </a:rPr>
              <a:t>ن مؤسسات التعليم الخاص لا تركز عليه لأنه مكلف مادي</a:t>
            </a:r>
            <a:r>
              <a:rPr lang="ar-JO" kern="0" dirty="0">
                <a:solidFill>
                  <a:srgbClr val="2C2F34"/>
                </a:solidFill>
                <a:latin typeface="Segoe UI" panose="020B0502040204020203" pitchFamily="34" charset="0"/>
                <a:cs typeface="Segoe UI" panose="020B0502040204020203" pitchFamily="34" charset="0"/>
              </a:rPr>
              <a:t>ًا </a:t>
            </a:r>
            <a:r>
              <a:rPr lang="ar-SA" kern="0" dirty="0">
                <a:solidFill>
                  <a:srgbClr val="2C2F34"/>
                </a:solidFill>
                <a:latin typeface="Segoe UI" panose="020B0502040204020203" pitchFamily="34" charset="0"/>
                <a:cs typeface="Segoe UI" panose="020B0502040204020203" pitchFamily="34" charset="0"/>
              </a:rPr>
              <a:t>ويحتاج إلى كوادر مؤهلة ومدربة</a:t>
            </a:r>
            <a:r>
              <a:rPr lang="ar-JO" kern="0" dirty="0">
                <a:solidFill>
                  <a:srgbClr val="2C2F34"/>
                </a:solidFill>
                <a:latin typeface="Segoe UI" panose="020B0502040204020203" pitchFamily="34" charset="0"/>
                <a:cs typeface="Segoe UI" panose="020B0502040204020203" pitchFamily="34" charset="0"/>
              </a:rPr>
              <a:t>.</a:t>
            </a:r>
          </a:p>
        </p:txBody>
      </p:sp>
      <p:pic>
        <p:nvPicPr>
          <p:cNvPr id="4" name="Graphic 21">
            <a:extLst>
              <a:ext uri="{FF2B5EF4-FFF2-40B4-BE49-F238E27FC236}">
                <a16:creationId xmlns:a16="http://schemas.microsoft.com/office/drawing/2014/main" xmlns="" id="{9E695977-E451-662A-3945-7A16560914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3244" y="129138"/>
            <a:ext cx="2591822" cy="1210204"/>
          </a:xfrm>
          <a:prstGeom prst="rect">
            <a:avLst/>
          </a:prstGeom>
        </p:spPr>
      </p:pic>
    </p:spTree>
    <p:extLst>
      <p:ext uri="{BB962C8B-B14F-4D97-AF65-F5344CB8AC3E}">
        <p14:creationId xmlns:p14="http://schemas.microsoft.com/office/powerpoint/2010/main" val="832213104"/>
      </p:ext>
    </p:extLst>
  </p:cSld>
  <p:clrMapOvr>
    <a:masterClrMapping/>
  </p:clrMapOvr>
  <mc:AlternateContent xmlns:mc="http://schemas.openxmlformats.org/markup-compatibility/2006" xmlns:p14="http://schemas.microsoft.com/office/powerpoint/2010/main">
    <mc:Choice Requires="p14">
      <p:transition spd="slow" p14:dur="1600" advTm="146090">
        <p14:prism isInverted="1"/>
      </p:transition>
    </mc:Choice>
    <mc:Fallback xmlns="">
      <p:transition spd="slow" advTm="14609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786A978-6668-3C3F-30DF-B0CE3036DFEB}"/>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624672" y="1884699"/>
            <a:ext cx="10780207" cy="2616101"/>
          </a:xfrm>
          <a:prstGeom prst="rect">
            <a:avLst/>
          </a:prstGeom>
          <a:noFill/>
        </p:spPr>
        <p:txBody>
          <a:bodyPr wrap="square" rtlCol="0">
            <a:spAutoFit/>
          </a:bodyPr>
          <a:lstStyle/>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Segoe UI" panose="020B0502040204020203" pitchFamily="34" charset="0"/>
                <a:cs typeface="Segoe UI" panose="020B0502040204020203" pitchFamily="34" charset="0"/>
              </a:rPr>
              <a:t>7. التحكم في رواتب العاملين والتهديد بإنهاء العقود.</a:t>
            </a:r>
          </a:p>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Segoe UI" panose="020B0502040204020203" pitchFamily="34" charset="0"/>
                <a:cs typeface="Segoe UI" panose="020B0502040204020203" pitchFamily="34" charset="0"/>
              </a:rPr>
              <a:t>8. وجود فجوة بين مخرجات التعليم الحكومي الرسمي والتعليم الخاص.</a:t>
            </a:r>
          </a:p>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Segoe UI" panose="020B0502040204020203" pitchFamily="34" charset="0"/>
                <a:cs typeface="Segoe UI" panose="020B0502040204020203" pitchFamily="34" charset="0"/>
              </a:rPr>
              <a:t>9. قد تؤدي إلى الواسطة والمحسوبية وانتشار الرشاوي في بعض الحالات.</a:t>
            </a:r>
          </a:p>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Segoe UI" panose="020B0502040204020203" pitchFamily="34" charset="0"/>
                <a:cs typeface="Segoe UI" panose="020B0502040204020203" pitchFamily="34" charset="0"/>
              </a:rPr>
              <a:t>10. استهتار بعض الطلبة في التعليم لأنهم يدركون بأنهم سينجحون مقابل المبالغ المالية الكبيرة التي يدفعونها. </a:t>
            </a:r>
          </a:p>
        </p:txBody>
      </p:sp>
      <p:pic>
        <p:nvPicPr>
          <p:cNvPr id="4" name="Picture 3">
            <a:extLst>
              <a:ext uri="{FF2B5EF4-FFF2-40B4-BE49-F238E27FC236}">
                <a16:creationId xmlns:a16="http://schemas.microsoft.com/office/drawing/2014/main" xmlns="" id="{B8502B57-E2E4-83A1-466F-CE55813542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347" y="1572054"/>
            <a:ext cx="2857500" cy="1027378"/>
          </a:xfrm>
          <a:prstGeom prst="rect">
            <a:avLst/>
          </a:prstGeom>
        </p:spPr>
      </p:pic>
      <p:pic>
        <p:nvPicPr>
          <p:cNvPr id="10" name="Graphic 21">
            <a:extLst>
              <a:ext uri="{FF2B5EF4-FFF2-40B4-BE49-F238E27FC236}">
                <a16:creationId xmlns:a16="http://schemas.microsoft.com/office/drawing/2014/main" xmlns="" id="{B60C2DAD-DB7C-1927-1D9A-B3D2FC5D6A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2978" y="31320"/>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78523">
        <p14:prism isInverted="1"/>
      </p:transition>
    </mc:Choice>
    <mc:Fallback xmlns="">
      <p:transition spd="slow" advTm="178523">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71FFE69B-E69F-BE01-AA16-EAC56E5B7611}"/>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73724" y="1359412"/>
            <a:ext cx="10424836" cy="4498667"/>
          </a:xfrm>
          <a:prstGeom prst="rect">
            <a:avLst/>
          </a:prstGeom>
          <a:noFill/>
        </p:spPr>
        <p:txBody>
          <a:bodyPr wrap="square" rtlCol="0">
            <a:spAutoFit/>
          </a:bodyPr>
          <a:lstStyle/>
          <a:p>
            <a:pPr marL="0" marR="0" algn="just" rtl="1">
              <a:lnSpc>
                <a:spcPct val="150000"/>
              </a:lnSpc>
              <a:spcBef>
                <a:spcPts val="0"/>
              </a:spcBef>
              <a:spcAft>
                <a:spcPts val="800"/>
              </a:spcAft>
            </a:pPr>
            <a:r>
              <a:rPr lang="ar-JO" sz="2000" kern="0" dirty="0">
                <a:solidFill>
                  <a:srgbClr val="2C2F34"/>
                </a:solidFill>
                <a:latin typeface="Segoe UI" panose="020B0502040204020203" pitchFamily="34" charset="0"/>
                <a:cs typeface="Segoe UI" panose="020B0502040204020203" pitchFamily="34" charset="0"/>
              </a:rPr>
              <a:t>إن </a:t>
            </a:r>
            <a:r>
              <a:rPr lang="ar-YE" sz="2000" kern="0" dirty="0">
                <a:solidFill>
                  <a:srgbClr val="2C2F34"/>
                </a:solidFill>
                <a:latin typeface="Segoe UI" panose="020B0502040204020203" pitchFamily="34" charset="0"/>
                <a:cs typeface="Segoe UI" panose="020B0502040204020203" pitchFamily="34" charset="0"/>
              </a:rPr>
              <a:t>الحديث عن خصخصة قطاع </a:t>
            </a:r>
            <a:r>
              <a:rPr lang="ar-JO" sz="2000" kern="0" dirty="0">
                <a:solidFill>
                  <a:srgbClr val="2C2F34"/>
                </a:solidFill>
                <a:latin typeface="Segoe UI" panose="020B0502040204020203" pitchFamily="34" charset="0"/>
                <a:cs typeface="Segoe UI" panose="020B0502040204020203" pitchFamily="34" charset="0"/>
              </a:rPr>
              <a:t>ه</a:t>
            </a:r>
            <a:r>
              <a:rPr lang="ar-YE" sz="2000" kern="0" dirty="0">
                <a:solidFill>
                  <a:srgbClr val="2C2F34"/>
                </a:solidFill>
                <a:latin typeface="Segoe UI" panose="020B0502040204020203" pitchFamily="34" charset="0"/>
                <a:cs typeface="Segoe UI" panose="020B0502040204020203" pitchFamily="34" charset="0"/>
              </a:rPr>
              <a:t>ام وحيوي كقطاع التع</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يم في أي دولة صناعية كانت أم نامية يثير </a:t>
            </a:r>
            <a:r>
              <a:rPr lang="ar-JO" sz="2000" kern="0" dirty="0">
                <a:solidFill>
                  <a:srgbClr val="2C2F34"/>
                </a:solidFill>
                <a:latin typeface="Segoe UI" panose="020B0502040204020203" pitchFamily="34" charset="0"/>
                <a:cs typeface="Segoe UI" panose="020B0502040204020203" pitchFamily="34" charset="0"/>
              </a:rPr>
              <a:t>جدلًا</a:t>
            </a:r>
            <a:r>
              <a:rPr lang="ar-YE" sz="2000" kern="0" dirty="0">
                <a:solidFill>
                  <a:srgbClr val="2C2F34"/>
                </a:solidFill>
                <a:latin typeface="Segoe UI" panose="020B0502040204020203" pitchFamily="34" charset="0"/>
                <a:cs typeface="Segoe UI" panose="020B0502040204020203" pitchFamily="34" charset="0"/>
              </a:rPr>
              <a:t> واسعاً بين التربويين والمسؤولين وحتى عامة الناس الذين لم يدركوا بعد </a:t>
            </a:r>
            <a:r>
              <a:rPr lang="ar-JO" sz="2000" kern="0" dirty="0">
                <a:solidFill>
                  <a:srgbClr val="2C2F34"/>
                </a:solidFill>
                <a:latin typeface="Segoe UI" panose="020B0502040204020203" pitchFamily="34" charset="0"/>
                <a:cs typeface="Segoe UI" panose="020B0502040204020203" pitchFamily="34" charset="0"/>
              </a:rPr>
              <a:t>هل</a:t>
            </a:r>
            <a:r>
              <a:rPr lang="ar-YE" sz="2000" kern="0" dirty="0">
                <a:solidFill>
                  <a:srgbClr val="2C2F34"/>
                </a:solidFill>
                <a:latin typeface="Segoe UI" panose="020B0502040204020203" pitchFamily="34" charset="0"/>
                <a:cs typeface="Segoe UI" panose="020B0502040204020203" pitchFamily="34" charset="0"/>
              </a:rPr>
              <a:t> خصخصة التع</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يم </a:t>
            </a:r>
            <a:r>
              <a:rPr lang="ar-JO" sz="2000" kern="0" dirty="0">
                <a:solidFill>
                  <a:srgbClr val="2C2F34"/>
                </a:solidFill>
                <a:latin typeface="Segoe UI" panose="020B0502040204020203" pitchFamily="34" charset="0"/>
                <a:cs typeface="Segoe UI" panose="020B0502040204020203" pitchFamily="34" charset="0"/>
              </a:rPr>
              <a:t>العام</a:t>
            </a:r>
            <a:r>
              <a:rPr lang="ar-YE" sz="2000" kern="0" dirty="0">
                <a:solidFill>
                  <a:srgbClr val="2C2F34"/>
                </a:solidFill>
                <a:latin typeface="Segoe UI" panose="020B0502040204020203" pitchFamily="34" charset="0"/>
                <a:cs typeface="Segoe UI" panose="020B0502040204020203" pitchFamily="34" charset="0"/>
              </a:rPr>
              <a:t> في صالح</a:t>
            </a:r>
            <a:r>
              <a:rPr lang="ar-JO" sz="2000" kern="0" dirty="0">
                <a:solidFill>
                  <a:srgbClr val="2C2F34"/>
                </a:solidFill>
                <a:latin typeface="Segoe UI" panose="020B0502040204020203" pitchFamily="34" charset="0"/>
                <a:cs typeface="Segoe UI" panose="020B0502040204020203" pitchFamily="34" charset="0"/>
              </a:rPr>
              <a:t>هم</a:t>
            </a:r>
            <a:r>
              <a:rPr lang="ar-YE" sz="2000" kern="0" dirty="0">
                <a:solidFill>
                  <a:srgbClr val="2C2F34"/>
                </a:solidFill>
                <a:latin typeface="Segoe UI" panose="020B0502040204020203" pitchFamily="34" charset="0"/>
                <a:cs typeface="Segoe UI" panose="020B0502040204020203" pitchFamily="34" charset="0"/>
              </a:rPr>
              <a:t> أم </a:t>
            </a:r>
            <a:r>
              <a:rPr lang="ar-JO" sz="2000" kern="0" dirty="0">
                <a:solidFill>
                  <a:srgbClr val="2C2F34"/>
                </a:solidFill>
                <a:latin typeface="Segoe UI" panose="020B0502040204020203" pitchFamily="34" charset="0"/>
                <a:cs typeface="Segoe UI" panose="020B0502040204020203" pitchFamily="34" charset="0"/>
              </a:rPr>
              <a:t>لا</a:t>
            </a:r>
            <a:r>
              <a:rPr lang="ar-YE" sz="2000" kern="0" dirty="0">
                <a:solidFill>
                  <a:srgbClr val="2C2F34"/>
                </a:solidFill>
                <a:latin typeface="Segoe UI" panose="020B0502040204020203" pitchFamily="34" charset="0"/>
                <a:cs typeface="Segoe UI" panose="020B0502040204020203" pitchFamily="34" charset="0"/>
              </a:rPr>
              <a:t>؟</a:t>
            </a:r>
            <a:endParaRPr lang="ar-JO" sz="2000" kern="0" dirty="0">
              <a:solidFill>
                <a:srgbClr val="2C2F34"/>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endParaRPr lang="ar-JO" kern="0" dirty="0">
              <a:solidFill>
                <a:srgbClr val="2C2F34"/>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YE" sz="2000" kern="0" dirty="0">
                <a:solidFill>
                  <a:srgbClr val="2C2F34"/>
                </a:solidFill>
                <a:latin typeface="Segoe UI" panose="020B0502040204020203" pitchFamily="34" charset="0"/>
                <a:cs typeface="Segoe UI" panose="020B0502040204020203" pitchFamily="34" charset="0"/>
              </a:rPr>
              <a:t>فالتع</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يم ليس خدمة مادية كالس</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ع أو الخدمات، بل </a:t>
            </a:r>
            <a:r>
              <a:rPr lang="ar-JO" sz="2000" kern="0" dirty="0">
                <a:solidFill>
                  <a:srgbClr val="2C2F34"/>
                </a:solidFill>
                <a:latin typeface="Segoe UI" panose="020B0502040204020203" pitchFamily="34" charset="0"/>
                <a:cs typeface="Segoe UI" panose="020B0502040204020203" pitchFamily="34" charset="0"/>
              </a:rPr>
              <a:t>له</a:t>
            </a:r>
            <a:r>
              <a:rPr lang="ar-YE" sz="2000" kern="0" dirty="0">
                <a:solidFill>
                  <a:srgbClr val="2C2F34"/>
                </a:solidFill>
                <a:latin typeface="Segoe UI" panose="020B0502040204020203" pitchFamily="34" charset="0"/>
                <a:cs typeface="Segoe UI" panose="020B0502040204020203" pitchFamily="34" charset="0"/>
              </a:rPr>
              <a:t> رسالة تربوية وخدمة </a:t>
            </a:r>
            <a:r>
              <a:rPr lang="ar-JO" sz="2000" kern="0" dirty="0">
                <a:solidFill>
                  <a:srgbClr val="2C2F34"/>
                </a:solidFill>
                <a:latin typeface="Segoe UI" panose="020B0502040204020203" pitchFamily="34" charset="0"/>
                <a:cs typeface="Segoe UI" panose="020B0502040204020203" pitchFamily="34" charset="0"/>
              </a:rPr>
              <a:t>يحتاجها</a:t>
            </a:r>
            <a:r>
              <a:rPr lang="ar-YE" sz="2000" kern="0" dirty="0">
                <a:solidFill>
                  <a:srgbClr val="2C2F34"/>
                </a:solidFill>
                <a:latin typeface="Segoe UI" panose="020B0502040204020203" pitchFamily="34" charset="0"/>
                <a:cs typeface="Segoe UI" panose="020B0502040204020203" pitchFamily="34" charset="0"/>
              </a:rPr>
              <a:t> </a:t>
            </a:r>
            <a:r>
              <a:rPr lang="ar-JO" sz="2000" kern="0" dirty="0">
                <a:solidFill>
                  <a:srgbClr val="2C2F34"/>
                </a:solidFill>
                <a:latin typeface="Segoe UI" panose="020B0502040204020203" pitchFamily="34" charset="0"/>
                <a:cs typeface="Segoe UI" panose="020B0502040204020203" pitchFamily="34" charset="0"/>
              </a:rPr>
              <a:t>الأغنياء</a:t>
            </a:r>
            <a:r>
              <a:rPr lang="ar-YE" sz="2000" kern="0" dirty="0">
                <a:solidFill>
                  <a:srgbClr val="2C2F34"/>
                </a:solidFill>
                <a:latin typeface="Segoe UI" panose="020B0502040204020203" pitchFamily="34" charset="0"/>
                <a:cs typeface="Segoe UI" panose="020B0502040204020203" pitchFamily="34" charset="0"/>
              </a:rPr>
              <a:t> والفقر اء ع</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ى حد سواء، و</a:t>
            </a:r>
            <a:r>
              <a:rPr lang="ar-JO" sz="2000" kern="0" dirty="0">
                <a:solidFill>
                  <a:srgbClr val="2C2F34"/>
                </a:solidFill>
                <a:latin typeface="Segoe UI" panose="020B0502040204020203" pitchFamily="34" charset="0"/>
                <a:cs typeface="Segoe UI" panose="020B0502040204020203" pitchFamily="34" charset="0"/>
              </a:rPr>
              <a:t>الخلاف</a:t>
            </a:r>
            <a:r>
              <a:rPr lang="ar-YE" sz="2000" kern="0" dirty="0">
                <a:solidFill>
                  <a:srgbClr val="2C2F34"/>
                </a:solidFill>
                <a:latin typeface="Segoe UI" panose="020B0502040204020203" pitchFamily="34" charset="0"/>
                <a:cs typeface="Segoe UI" panose="020B0502040204020203" pitchFamily="34" charset="0"/>
              </a:rPr>
              <a:t> حول خصخصة </a:t>
            </a:r>
            <a:r>
              <a:rPr lang="ar-JO" sz="2000" kern="0" dirty="0">
                <a:solidFill>
                  <a:srgbClr val="2C2F34"/>
                </a:solidFill>
                <a:latin typeface="Segoe UI" panose="020B0502040204020203" pitchFamily="34" charset="0"/>
                <a:cs typeface="Segoe UI" panose="020B0502040204020203" pitchFamily="34" charset="0"/>
              </a:rPr>
              <a:t>ه</a:t>
            </a:r>
            <a:r>
              <a:rPr lang="ar-YE" sz="2000" kern="0" dirty="0">
                <a:solidFill>
                  <a:srgbClr val="2C2F34"/>
                </a:solidFill>
                <a:latin typeface="Segoe UI" panose="020B0502040204020203" pitchFamily="34" charset="0"/>
                <a:cs typeface="Segoe UI" panose="020B0502040204020203" pitchFamily="34" charset="0"/>
              </a:rPr>
              <a:t>ذا القطاع يستدعي أن نحدد موقفاً تربوياً يستند إلى فكر تربوي ينسجم مع مصالح الشعوب ومستقب</a:t>
            </a:r>
            <a:r>
              <a:rPr lang="ar-JO" sz="2000" kern="0" dirty="0">
                <a:solidFill>
                  <a:srgbClr val="2C2F34"/>
                </a:solidFill>
                <a:latin typeface="Segoe UI" panose="020B0502040204020203" pitchFamily="34" charset="0"/>
                <a:cs typeface="Segoe UI" panose="020B0502040204020203" pitchFamily="34" charset="0"/>
              </a:rPr>
              <a:t>له</a:t>
            </a:r>
            <a:r>
              <a:rPr lang="ar-YE" sz="2000" kern="0" dirty="0">
                <a:solidFill>
                  <a:srgbClr val="2C2F34"/>
                </a:solidFill>
                <a:latin typeface="Segoe UI" panose="020B0502040204020203" pitchFamily="34" charset="0"/>
                <a:cs typeface="Segoe UI" panose="020B0502040204020203" pitchFamily="34" charset="0"/>
              </a:rPr>
              <a:t>ا، ليتسنى صياغة موقف جماعي، فإن كانت في صالح التع</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يم والمجتمع يجب أن ندعم</a:t>
            </a:r>
            <a:r>
              <a:rPr lang="ar-JO" sz="2000" kern="0" dirty="0">
                <a:solidFill>
                  <a:srgbClr val="2C2F34"/>
                </a:solidFill>
                <a:latin typeface="Segoe UI" panose="020B0502040204020203" pitchFamily="34" charset="0"/>
                <a:cs typeface="Segoe UI" panose="020B0502040204020203" pitchFamily="34" charset="0"/>
              </a:rPr>
              <a:t>ه</a:t>
            </a:r>
            <a:r>
              <a:rPr lang="ar-YE" sz="2000" kern="0" dirty="0">
                <a:solidFill>
                  <a:srgbClr val="2C2F34"/>
                </a:solidFill>
                <a:latin typeface="Segoe UI" panose="020B0502040204020203" pitchFamily="34" charset="0"/>
                <a:cs typeface="Segoe UI" panose="020B0502040204020203" pitchFamily="34" charset="0"/>
              </a:rPr>
              <a:t>ا ونفسح ل</a:t>
            </a:r>
            <a:r>
              <a:rPr lang="ar-JO" sz="2000" kern="0" dirty="0">
                <a:solidFill>
                  <a:srgbClr val="2C2F34"/>
                </a:solidFill>
                <a:latin typeface="Segoe UI" panose="020B0502040204020203" pitchFamily="34" charset="0"/>
                <a:cs typeface="Segoe UI" panose="020B0502040204020203" pitchFamily="34" charset="0"/>
              </a:rPr>
              <a:t>ه</a:t>
            </a:r>
            <a:r>
              <a:rPr lang="ar-YE" sz="2000" kern="0" dirty="0">
                <a:solidFill>
                  <a:srgbClr val="2C2F34"/>
                </a:solidFill>
                <a:latin typeface="Segoe UI" panose="020B0502040204020203" pitchFamily="34" charset="0"/>
                <a:cs typeface="Segoe UI" panose="020B0502040204020203" pitchFamily="34" charset="0"/>
              </a:rPr>
              <a:t>ا المجال، و</a:t>
            </a:r>
            <a:r>
              <a:rPr lang="ar-JO" sz="2000" kern="0" dirty="0">
                <a:solidFill>
                  <a:srgbClr val="2C2F34"/>
                </a:solidFill>
                <a:latin typeface="Segoe UI" panose="020B0502040204020203" pitchFamily="34" charset="0"/>
                <a:cs typeface="Segoe UI" panose="020B0502040204020203" pitchFamily="34" charset="0"/>
              </a:rPr>
              <a:t>إلا </a:t>
            </a:r>
            <a:r>
              <a:rPr lang="ar-YE" sz="2000" kern="0" dirty="0">
                <a:solidFill>
                  <a:srgbClr val="2C2F34"/>
                </a:solidFill>
                <a:latin typeface="Segoe UI" panose="020B0502040204020203" pitchFamily="34" charset="0"/>
                <a:cs typeface="Segoe UI" panose="020B0502040204020203" pitchFamily="34" charset="0"/>
              </a:rPr>
              <a:t>فإن ع</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ينا مكافحت</a:t>
            </a:r>
            <a:r>
              <a:rPr lang="ar-JO" sz="2000" kern="0" dirty="0">
                <a:solidFill>
                  <a:srgbClr val="2C2F34"/>
                </a:solidFill>
                <a:latin typeface="Segoe UI" panose="020B0502040204020203" pitchFamily="34" charset="0"/>
                <a:cs typeface="Segoe UI" panose="020B0502040204020203" pitchFamily="34" charset="0"/>
              </a:rPr>
              <a:t>ه</a:t>
            </a:r>
            <a:r>
              <a:rPr lang="ar-YE" sz="2000" kern="0" dirty="0">
                <a:solidFill>
                  <a:srgbClr val="2C2F34"/>
                </a:solidFill>
                <a:latin typeface="Segoe UI" panose="020B0502040204020203" pitchFamily="34" charset="0"/>
                <a:cs typeface="Segoe UI" panose="020B0502040204020203" pitchFamily="34" charset="0"/>
              </a:rPr>
              <a:t>ا ووقف توغ</a:t>
            </a:r>
            <a:r>
              <a:rPr lang="ar-JO" sz="2000" kern="0" dirty="0">
                <a:solidFill>
                  <a:srgbClr val="2C2F34"/>
                </a:solidFill>
                <a:latin typeface="Segoe UI" panose="020B0502040204020203" pitchFamily="34" charset="0"/>
                <a:cs typeface="Segoe UI" panose="020B0502040204020203" pitchFamily="34" charset="0"/>
              </a:rPr>
              <a:t>لها</a:t>
            </a:r>
            <a:r>
              <a:rPr lang="ar-YE" sz="2000" kern="0" dirty="0">
                <a:solidFill>
                  <a:srgbClr val="2C2F34"/>
                </a:solidFill>
                <a:latin typeface="Segoe UI" panose="020B0502040204020203" pitchFamily="34" charset="0"/>
                <a:cs typeface="Segoe UI" panose="020B0502040204020203" pitchFamily="34" charset="0"/>
              </a:rPr>
              <a:t> </a:t>
            </a:r>
            <a:r>
              <a:rPr lang="ar-JO" sz="2000" kern="0" dirty="0">
                <a:solidFill>
                  <a:srgbClr val="2C2F34"/>
                </a:solidFill>
                <a:latin typeface="Segoe UI" panose="020B0502040204020203" pitchFamily="34" charset="0"/>
                <a:cs typeface="Segoe UI" panose="020B0502040204020203" pitchFamily="34" charset="0"/>
              </a:rPr>
              <a:t>في </a:t>
            </a:r>
            <a:r>
              <a:rPr lang="ar-YE" sz="2000" kern="0" dirty="0">
                <a:solidFill>
                  <a:srgbClr val="2C2F34"/>
                </a:solidFill>
                <a:latin typeface="Segoe UI" panose="020B0502040204020203" pitchFamily="34" charset="0"/>
                <a:cs typeface="Segoe UI" panose="020B0502040204020203" pitchFamily="34" charset="0"/>
              </a:rPr>
              <a:t>قطاعاتنا التربوية والتع</a:t>
            </a:r>
            <a:r>
              <a:rPr lang="ar-JO" sz="2000" kern="0" dirty="0">
                <a:solidFill>
                  <a:srgbClr val="2C2F34"/>
                </a:solidFill>
                <a:latin typeface="Segoe UI" panose="020B0502040204020203" pitchFamily="34" charset="0"/>
                <a:cs typeface="Segoe UI" panose="020B0502040204020203" pitchFamily="34" charset="0"/>
              </a:rPr>
              <a:t>ل</a:t>
            </a:r>
            <a:r>
              <a:rPr lang="ar-YE" sz="2000" kern="0" dirty="0">
                <a:solidFill>
                  <a:srgbClr val="2C2F34"/>
                </a:solidFill>
                <a:latin typeface="Segoe UI" panose="020B0502040204020203" pitchFamily="34" charset="0"/>
                <a:cs typeface="Segoe UI" panose="020B0502040204020203" pitchFamily="34" charset="0"/>
              </a:rPr>
              <a:t>يمية بكافة مراح</a:t>
            </a:r>
            <a:r>
              <a:rPr lang="ar-JO" sz="2000" kern="0" dirty="0">
                <a:solidFill>
                  <a:srgbClr val="2C2F34"/>
                </a:solidFill>
                <a:latin typeface="Segoe UI" panose="020B0502040204020203" pitchFamily="34" charset="0"/>
                <a:cs typeface="Segoe UI" panose="020B0502040204020203" pitchFamily="34" charset="0"/>
              </a:rPr>
              <a:t>له</a:t>
            </a:r>
            <a:r>
              <a:rPr lang="ar-YE" sz="2000" kern="0" dirty="0">
                <a:solidFill>
                  <a:srgbClr val="2C2F34"/>
                </a:solidFill>
                <a:latin typeface="Segoe UI" panose="020B0502040204020203" pitchFamily="34" charset="0"/>
                <a:cs typeface="Segoe UI" panose="020B0502040204020203" pitchFamily="34" charset="0"/>
              </a:rPr>
              <a:t>ا ومستويات</a:t>
            </a:r>
            <a:r>
              <a:rPr lang="ar-JO" sz="2000" kern="0" dirty="0">
                <a:solidFill>
                  <a:srgbClr val="2C2F34"/>
                </a:solidFill>
                <a:latin typeface="Segoe UI" panose="020B0502040204020203" pitchFamily="34" charset="0"/>
                <a:cs typeface="Segoe UI" panose="020B0502040204020203" pitchFamily="34" charset="0"/>
              </a:rPr>
              <a:t>ه</a:t>
            </a:r>
            <a:r>
              <a:rPr lang="ar-YE" sz="2000" kern="0" dirty="0">
                <a:solidFill>
                  <a:srgbClr val="2C2F34"/>
                </a:solidFill>
                <a:latin typeface="Segoe UI" panose="020B0502040204020203" pitchFamily="34" charset="0"/>
                <a:cs typeface="Segoe UI" panose="020B0502040204020203" pitchFamily="34" charset="0"/>
              </a:rPr>
              <a:t>ا</a:t>
            </a:r>
            <a:r>
              <a:rPr lang="ar-YE" sz="2400" kern="0" dirty="0">
                <a:solidFill>
                  <a:srgbClr val="2C2F34"/>
                </a:solidFill>
                <a:latin typeface="Segoe UI" panose="020B0502040204020203" pitchFamily="34" charset="0"/>
                <a:cs typeface="Segoe UI" panose="020B0502040204020203" pitchFamily="34" charset="0"/>
              </a:rPr>
              <a:t>. </a:t>
            </a:r>
            <a:endParaRPr lang="ar-JO" sz="2400" kern="0" dirty="0">
              <a:solidFill>
                <a:srgbClr val="2C2F34"/>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8169DFF1-C8E2-8D37-7C1F-613C41BDB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08" y="57124"/>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82762">
        <p14:prism isInverted="1"/>
      </p:transition>
    </mc:Choice>
    <mc:Fallback xmlns="">
      <p:transition spd="slow" advTm="82762">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CBCC198-913D-72EC-1576-C7D0B6ED520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1675520" y="1733681"/>
            <a:ext cx="9480721" cy="3206006"/>
          </a:xfrm>
          <a:prstGeom prst="rect">
            <a:avLst/>
          </a:prstGeom>
          <a:noFill/>
        </p:spPr>
        <p:txBody>
          <a:bodyPr wrap="square" rtlCol="0">
            <a:spAutoFit/>
          </a:bodyPr>
          <a:lstStyle/>
          <a:p>
            <a:pPr indent="-457200" algn="just" rtl="1">
              <a:lnSpc>
                <a:spcPct val="150000"/>
              </a:lnSpc>
              <a:spcBef>
                <a:spcPts val="750"/>
              </a:spcBef>
              <a:spcAft>
                <a:spcPts val="750"/>
              </a:spcAft>
            </a:pPr>
            <a:r>
              <a:rPr lang="ar-YE" kern="0" dirty="0">
                <a:solidFill>
                  <a:srgbClr val="2C2F34"/>
                </a:solidFill>
                <a:latin typeface="Segoe UI" panose="020B0502040204020203" pitchFamily="34" charset="0"/>
                <a:cs typeface="Segoe UI" panose="020B0502040204020203" pitchFamily="34" charset="0"/>
              </a:rPr>
              <a:t>وحتى لو أن الخصخصة غدت مظ</a:t>
            </a:r>
            <a:r>
              <a:rPr lang="ar-JO" kern="0" dirty="0">
                <a:solidFill>
                  <a:srgbClr val="2C2F34"/>
                </a:solidFill>
                <a:latin typeface="Segoe UI" panose="020B0502040204020203" pitchFamily="34" charset="0"/>
                <a:cs typeface="Segoe UI" panose="020B0502040204020203" pitchFamily="34" charset="0"/>
              </a:rPr>
              <a:t>هرًا ر</a:t>
            </a:r>
            <a:r>
              <a:rPr lang="ar-YE" kern="0" dirty="0">
                <a:solidFill>
                  <a:srgbClr val="2C2F34"/>
                </a:solidFill>
                <a:latin typeface="Segoe UI" panose="020B0502040204020203" pitchFamily="34" charset="0"/>
                <a:cs typeface="Segoe UI" panose="020B0502040204020203" pitchFamily="34" charset="0"/>
              </a:rPr>
              <a:t>ئيساً في عدد من الدول الصناعية، فإن </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ذا </a:t>
            </a:r>
            <a:r>
              <a:rPr lang="ar-JO" kern="0" dirty="0">
                <a:solidFill>
                  <a:srgbClr val="2C2F34"/>
                </a:solidFill>
                <a:latin typeface="Segoe UI" panose="020B0502040204020203" pitchFamily="34" charset="0"/>
                <a:cs typeface="Segoe UI" panose="020B0502040204020203" pitchFamily="34" charset="0"/>
              </a:rPr>
              <a:t>لا</a:t>
            </a:r>
            <a:r>
              <a:rPr lang="ar-YE" kern="0" dirty="0">
                <a:solidFill>
                  <a:srgbClr val="2C2F34"/>
                </a:solidFill>
                <a:latin typeface="Segoe UI" panose="020B0502040204020203" pitchFamily="34" charset="0"/>
                <a:cs typeface="Segoe UI" panose="020B0502040204020203" pitchFamily="34" charset="0"/>
              </a:rPr>
              <a:t> يعني بالضرورة أن</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ا قادرة ع</a:t>
            </a:r>
            <a:r>
              <a:rPr lang="ar-JO" kern="0" dirty="0">
                <a:solidFill>
                  <a:srgbClr val="2C2F34"/>
                </a:solidFill>
                <a:latin typeface="Segoe UI" panose="020B0502040204020203" pitchFamily="34" charset="0"/>
                <a:cs typeface="Segoe UI" panose="020B0502040204020203" pitchFamily="34" charset="0"/>
              </a:rPr>
              <a:t>ل</a:t>
            </a:r>
            <a:r>
              <a:rPr lang="ar-YE" kern="0" dirty="0">
                <a:solidFill>
                  <a:srgbClr val="2C2F34"/>
                </a:solidFill>
                <a:latin typeface="Segoe UI" panose="020B0502040204020203" pitchFamily="34" charset="0"/>
                <a:cs typeface="Segoe UI" panose="020B0502040204020203" pitchFamily="34" charset="0"/>
              </a:rPr>
              <a:t>ى حل المشك</a:t>
            </a:r>
            <a:r>
              <a:rPr lang="ar-JO" kern="0" dirty="0">
                <a:solidFill>
                  <a:srgbClr val="2C2F34"/>
                </a:solidFill>
                <a:latin typeface="Segoe UI" panose="020B0502040204020203" pitchFamily="34" charset="0"/>
                <a:cs typeface="Segoe UI" panose="020B0502040204020203" pitchFamily="34" charset="0"/>
              </a:rPr>
              <a:t>لا</a:t>
            </a:r>
            <a:r>
              <a:rPr lang="ar-YE" kern="0" dirty="0">
                <a:solidFill>
                  <a:srgbClr val="2C2F34"/>
                </a:solidFill>
                <a:latin typeface="Segoe UI" panose="020B0502040204020203" pitchFamily="34" charset="0"/>
                <a:cs typeface="Segoe UI" panose="020B0502040204020203" pitchFamily="34" charset="0"/>
              </a:rPr>
              <a:t>ت التع</a:t>
            </a:r>
            <a:r>
              <a:rPr lang="ar-JO" kern="0" dirty="0">
                <a:solidFill>
                  <a:srgbClr val="2C2F34"/>
                </a:solidFill>
                <a:latin typeface="Segoe UI" panose="020B0502040204020203" pitchFamily="34" charset="0"/>
                <a:cs typeface="Segoe UI" panose="020B0502040204020203" pitchFamily="34" charset="0"/>
              </a:rPr>
              <a:t>ل</a:t>
            </a:r>
            <a:r>
              <a:rPr lang="ar-YE" kern="0" dirty="0">
                <a:solidFill>
                  <a:srgbClr val="2C2F34"/>
                </a:solidFill>
                <a:latin typeface="Segoe UI" panose="020B0502040204020203" pitchFamily="34" charset="0"/>
                <a:cs typeface="Segoe UI" panose="020B0502040204020203" pitchFamily="34" charset="0"/>
              </a:rPr>
              <a:t>يمية و</a:t>
            </a:r>
            <a:r>
              <a:rPr lang="ar-JO" kern="0" dirty="0">
                <a:solidFill>
                  <a:srgbClr val="2C2F34"/>
                </a:solidFill>
                <a:latin typeface="Segoe UI" panose="020B0502040204020203" pitchFamily="34" charset="0"/>
                <a:cs typeface="Segoe UI" panose="020B0502040204020203" pitchFamily="34" charset="0"/>
              </a:rPr>
              <a:t>الا</a:t>
            </a:r>
            <a:r>
              <a:rPr lang="ar-YE" kern="0" dirty="0">
                <a:solidFill>
                  <a:srgbClr val="2C2F34"/>
                </a:solidFill>
                <a:latin typeface="Segoe UI" panose="020B0502040204020203" pitchFamily="34" charset="0"/>
                <a:cs typeface="Segoe UI" panose="020B0502040204020203" pitchFamily="34" charset="0"/>
              </a:rPr>
              <a:t>قتصادية في مجتمعات وبيئات أخرى، ومن</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ا مجتمعنا العربي. فالجدل في أوساط التربويين بين مؤيد ومعارض لخصخصة التع</a:t>
            </a:r>
            <a:r>
              <a:rPr lang="ar-JO" kern="0" dirty="0">
                <a:solidFill>
                  <a:srgbClr val="2C2F34"/>
                </a:solidFill>
                <a:latin typeface="Segoe UI" panose="020B0502040204020203" pitchFamily="34" charset="0"/>
                <a:cs typeface="Segoe UI" panose="020B0502040204020203" pitchFamily="34" charset="0"/>
              </a:rPr>
              <a:t>ل</a:t>
            </a:r>
            <a:r>
              <a:rPr lang="ar-YE" kern="0" dirty="0">
                <a:solidFill>
                  <a:srgbClr val="2C2F34"/>
                </a:solidFill>
                <a:latin typeface="Segoe UI" panose="020B0502040204020203" pitchFamily="34" charset="0"/>
                <a:cs typeface="Segoe UI" panose="020B0502040204020203" pitchFamily="34" charset="0"/>
              </a:rPr>
              <a:t>يم  حيث يطرح المؤيدون حجج</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م وكذلك المعارضون</a:t>
            </a:r>
            <a:r>
              <a:rPr lang="ar-SA" kern="0" dirty="0">
                <a:solidFill>
                  <a:srgbClr val="2C2F34"/>
                </a:solidFill>
                <a:latin typeface="Segoe UI" panose="020B0502040204020203" pitchFamily="34" charset="0"/>
                <a:cs typeface="Segoe UI" panose="020B0502040204020203" pitchFamily="34" charset="0"/>
              </a:rPr>
              <a:t>.</a:t>
            </a:r>
            <a:endParaRPr lang="en-US" kern="0" dirty="0">
              <a:solidFill>
                <a:srgbClr val="2C2F34"/>
              </a:solidFill>
              <a:latin typeface="Segoe UI" panose="020B0502040204020203" pitchFamily="34" charset="0"/>
              <a:cs typeface="Segoe UI" panose="020B0502040204020203" pitchFamily="34" charset="0"/>
            </a:endParaRPr>
          </a:p>
          <a:p>
            <a:pPr marL="0" marR="0" indent="-457200" algn="just" rtl="1">
              <a:lnSpc>
                <a:spcPct val="150000"/>
              </a:lnSpc>
              <a:spcBef>
                <a:spcPts val="750"/>
              </a:spcBef>
              <a:spcAft>
                <a:spcPts val="750"/>
              </a:spcAft>
            </a:pPr>
            <a:r>
              <a:rPr lang="ar-YE" kern="0" dirty="0">
                <a:solidFill>
                  <a:srgbClr val="2C2F34"/>
                </a:solidFill>
                <a:latin typeface="Segoe UI" panose="020B0502040204020203" pitchFamily="34" charset="0"/>
                <a:cs typeface="Segoe UI" panose="020B0502040204020203" pitchFamily="34" charset="0"/>
              </a:rPr>
              <a:t>يعتبر التع</a:t>
            </a:r>
            <a:r>
              <a:rPr lang="ar-JO" kern="0" dirty="0">
                <a:solidFill>
                  <a:srgbClr val="2C2F34"/>
                </a:solidFill>
                <a:latin typeface="Segoe UI" panose="020B0502040204020203" pitchFamily="34" charset="0"/>
                <a:cs typeface="Segoe UI" panose="020B0502040204020203" pitchFamily="34" charset="0"/>
              </a:rPr>
              <a:t>ل</a:t>
            </a:r>
            <a:r>
              <a:rPr lang="ar-YE" kern="0" dirty="0">
                <a:solidFill>
                  <a:srgbClr val="2C2F34"/>
                </a:solidFill>
                <a:latin typeface="Segoe UI" panose="020B0502040204020203" pitchFamily="34" charset="0"/>
                <a:cs typeface="Segoe UI" panose="020B0502040204020203" pitchFamily="34" charset="0"/>
              </a:rPr>
              <a:t>يم حق من حقوق الفرد </a:t>
            </a:r>
            <a:r>
              <a:rPr lang="ar-JO" kern="0" dirty="0">
                <a:solidFill>
                  <a:srgbClr val="2C2F34"/>
                </a:solidFill>
                <a:latin typeface="Segoe UI" panose="020B0502040204020203" pitchFamily="34" charset="0"/>
                <a:cs typeface="Segoe UI" panose="020B0502040204020203" pitchFamily="34" charset="0"/>
              </a:rPr>
              <a:t>الأ</a:t>
            </a:r>
            <a:r>
              <a:rPr lang="ar-YE" kern="0" dirty="0">
                <a:solidFill>
                  <a:srgbClr val="2C2F34"/>
                </a:solidFill>
                <a:latin typeface="Segoe UI" panose="020B0502040204020203" pitchFamily="34" charset="0"/>
                <a:cs typeface="Segoe UI" panose="020B0502040204020203" pitchFamily="34" charset="0"/>
              </a:rPr>
              <a:t>ساسية، حيث كانت الدول منذ فترة طوي</a:t>
            </a:r>
            <a:r>
              <a:rPr lang="ar-JO" kern="0" dirty="0">
                <a:solidFill>
                  <a:srgbClr val="2C2F34"/>
                </a:solidFill>
                <a:latin typeface="Segoe UI" panose="020B0502040204020203" pitchFamily="34" charset="0"/>
                <a:cs typeface="Segoe UI" panose="020B0502040204020203" pitchFamily="34" charset="0"/>
              </a:rPr>
              <a:t>ل</a:t>
            </a:r>
            <a:r>
              <a:rPr lang="ar-YE" kern="0" dirty="0">
                <a:solidFill>
                  <a:srgbClr val="2C2F34"/>
                </a:solidFill>
                <a:latin typeface="Segoe UI" panose="020B0502040204020203" pitchFamily="34" charset="0"/>
                <a:cs typeface="Segoe UI" panose="020B0502040204020203" pitchFamily="34" charset="0"/>
              </a:rPr>
              <a:t>ة </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ي الراعية والمقدمة ل</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ذه الخدمة، ولكن ظ</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رت اتجا</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ات ع</a:t>
            </a:r>
            <a:r>
              <a:rPr lang="ar-JO" kern="0" dirty="0">
                <a:solidFill>
                  <a:srgbClr val="2C2F34"/>
                </a:solidFill>
                <a:latin typeface="Segoe UI" panose="020B0502040204020203" pitchFamily="34" charset="0"/>
                <a:cs typeface="Segoe UI" panose="020B0502040204020203" pitchFamily="34" charset="0"/>
              </a:rPr>
              <a:t>ل</a:t>
            </a:r>
            <a:r>
              <a:rPr lang="ar-YE" kern="0" dirty="0">
                <a:solidFill>
                  <a:srgbClr val="2C2F34"/>
                </a:solidFill>
                <a:latin typeface="Segoe UI" panose="020B0502040204020203" pitchFamily="34" charset="0"/>
                <a:cs typeface="Segoe UI" panose="020B0502040204020203" pitchFamily="34" charset="0"/>
              </a:rPr>
              <a:t>ى مستوى العالم حدت من </a:t>
            </a:r>
            <a:r>
              <a:rPr lang="ar-JO" kern="0" dirty="0">
                <a:solidFill>
                  <a:srgbClr val="2C2F34"/>
                </a:solidFill>
                <a:latin typeface="Segoe UI" panose="020B0502040204020203" pitchFamily="34" charset="0"/>
                <a:cs typeface="Segoe UI" panose="020B0502040204020203" pitchFamily="34" charset="0"/>
              </a:rPr>
              <a:t>مسؤولية</a:t>
            </a:r>
            <a:r>
              <a:rPr lang="ar-YE" kern="0" dirty="0">
                <a:solidFill>
                  <a:srgbClr val="2C2F34"/>
                </a:solidFill>
                <a:latin typeface="Segoe UI" panose="020B0502040204020203" pitchFamily="34" charset="0"/>
                <a:cs typeface="Segoe UI" panose="020B0502040204020203" pitchFamily="34" charset="0"/>
              </a:rPr>
              <a:t> الدولة، وأسندت ل</a:t>
            </a:r>
            <a:r>
              <a:rPr lang="ar-JO" kern="0" dirty="0">
                <a:solidFill>
                  <a:srgbClr val="2C2F34"/>
                </a:solidFill>
                <a:latin typeface="Segoe UI" panose="020B0502040204020203" pitchFamily="34" charset="0"/>
                <a:cs typeface="Segoe UI" panose="020B0502040204020203" pitchFamily="34" charset="0"/>
              </a:rPr>
              <a:t>ل</a:t>
            </a:r>
            <a:r>
              <a:rPr lang="ar-YE" kern="0" dirty="0">
                <a:solidFill>
                  <a:srgbClr val="2C2F34"/>
                </a:solidFill>
                <a:latin typeface="Segoe UI" panose="020B0502040204020203" pitchFamily="34" charset="0"/>
                <a:cs typeface="Segoe UI" panose="020B0502040204020203" pitchFamily="34" charset="0"/>
              </a:rPr>
              <a:t>قطاع الخاص بعض أو كل الخدمات التي تقدم</a:t>
            </a:r>
            <a:r>
              <a:rPr lang="ar-JO" kern="0" dirty="0">
                <a:solidFill>
                  <a:srgbClr val="2C2F34"/>
                </a:solidFill>
                <a:latin typeface="Segoe UI" panose="020B0502040204020203" pitchFamily="34" charset="0"/>
                <a:cs typeface="Segoe UI" panose="020B0502040204020203" pitchFamily="34" charset="0"/>
              </a:rPr>
              <a:t>ه</a:t>
            </a:r>
            <a:r>
              <a:rPr lang="ar-YE" kern="0" dirty="0">
                <a:solidFill>
                  <a:srgbClr val="2C2F34"/>
                </a:solidFill>
                <a:latin typeface="Segoe UI" panose="020B0502040204020203" pitchFamily="34" charset="0"/>
                <a:cs typeface="Segoe UI" panose="020B0502040204020203" pitchFamily="34" charset="0"/>
              </a:rPr>
              <a:t>ا الدولة</a:t>
            </a:r>
            <a:r>
              <a:rPr lang="ar-JO" kern="0" dirty="0">
                <a:solidFill>
                  <a:srgbClr val="2C2F34"/>
                </a:solidFill>
                <a:latin typeface="Segoe UI" panose="020B0502040204020203" pitchFamily="34" charset="0"/>
                <a:cs typeface="Segoe UI" panose="020B0502040204020203" pitchFamily="34" charset="0"/>
              </a:rPr>
              <a:t>.</a:t>
            </a:r>
            <a:r>
              <a:rPr lang="ar-YE" kern="0" dirty="0">
                <a:solidFill>
                  <a:srgbClr val="2C2F34"/>
                </a:solidFill>
                <a:latin typeface="Segoe UI" panose="020B0502040204020203" pitchFamily="34" charset="0"/>
                <a:cs typeface="Segoe UI" panose="020B0502040204020203" pitchFamily="34" charset="0"/>
              </a:rPr>
              <a:t> </a:t>
            </a:r>
            <a:endParaRPr lang="en-US" kern="0" dirty="0">
              <a:solidFill>
                <a:srgbClr val="2C2F34"/>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24D2A9EF-2DD9-6943-ED78-4DED168931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59" y="4705476"/>
            <a:ext cx="3105150" cy="1123218"/>
          </a:xfrm>
          <a:prstGeom prst="rect">
            <a:avLst/>
          </a:prstGeom>
        </p:spPr>
      </p:pic>
      <p:pic>
        <p:nvPicPr>
          <p:cNvPr id="10" name="Graphic 21">
            <a:extLst>
              <a:ext uri="{FF2B5EF4-FFF2-40B4-BE49-F238E27FC236}">
                <a16:creationId xmlns:a16="http://schemas.microsoft.com/office/drawing/2014/main" xmlns="" id="{F3FC1F10-1212-D027-6DFF-7BD34722AF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112" y="29061"/>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00892">
        <p14:prism isInverted="1"/>
      </p:transition>
    </mc:Choice>
    <mc:Fallback xmlns="">
      <p:transition spd="slow" advTm="100892">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3C7A816-8261-7460-60ED-11A03951D1B5}"/>
              </a:ext>
            </a:extLst>
          </p:cNvPr>
          <p:cNvSpPr/>
          <p:nvPr/>
        </p:nvSpPr>
        <p:spPr>
          <a:xfrm>
            <a:off x="471665" y="1212437"/>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2B44F1AA-1BD0-FF73-6B2F-F6E44C6107F8}"/>
              </a:ext>
            </a:extLst>
          </p:cNvPr>
          <p:cNvSpPr txBox="1"/>
          <p:nvPr/>
        </p:nvSpPr>
        <p:spPr>
          <a:xfrm>
            <a:off x="854111" y="1517656"/>
            <a:ext cx="10335666" cy="4029693"/>
          </a:xfrm>
          <a:prstGeom prst="rect">
            <a:avLst/>
          </a:prstGeom>
          <a:noFill/>
        </p:spPr>
        <p:txBody>
          <a:bodyPr wrap="square" rtlCol="0">
            <a:spAutoFit/>
          </a:bodyPr>
          <a:lstStyle/>
          <a:p>
            <a:pPr marL="0" marR="0" algn="ctr" rtl="1">
              <a:lnSpc>
                <a:spcPct val="107000"/>
              </a:lnSpc>
              <a:spcBef>
                <a:spcPts val="2250"/>
              </a:spcBef>
              <a:spcAft>
                <a:spcPts val="600"/>
              </a:spcAft>
            </a:pPr>
            <a:r>
              <a:rPr lang="ar-SA" sz="2000"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أنواع خصخصة التعليم</a:t>
            </a:r>
            <a:endParaRPr lang="en-US" sz="20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pPr>
            <a:r>
              <a:rPr lang="ar-SA" kern="0" dirty="0">
                <a:solidFill>
                  <a:srgbClr val="2C2F34"/>
                </a:solidFill>
                <a:latin typeface="Segoe UI" panose="020B0502040204020203" pitchFamily="34" charset="0"/>
                <a:cs typeface="Segoe UI" panose="020B0502040204020203" pitchFamily="34" charset="0"/>
              </a:rPr>
              <a:t>هناك ثلاثة أنواع من خصخصة التعليم، مقسمة على أساس الخصخصة الواسعة للمؤسسات التعليمية في الدولة. هذه الأنواع هي الخصخصة الكاملة للتعليم، والخصخصة المشروطة للتعليم، والخصخصة الجزئية للتعليم. </a:t>
            </a:r>
            <a:endParaRPr lang="ar-JO" kern="0" dirty="0">
              <a:solidFill>
                <a:srgbClr val="2C2F34"/>
              </a:solidFill>
              <a:latin typeface="Segoe UI" panose="020B0502040204020203" pitchFamily="34" charset="0"/>
              <a:cs typeface="Segoe UI" panose="020B0502040204020203" pitchFamily="34" charset="0"/>
            </a:endParaRPr>
          </a:p>
          <a:p>
            <a:pPr marL="0" marR="0" algn="just" rtl="1">
              <a:lnSpc>
                <a:spcPct val="150000"/>
              </a:lnSpc>
              <a:spcBef>
                <a:spcPts val="2250"/>
              </a:spcBef>
              <a:spcAft>
                <a:spcPts val="600"/>
              </a:spcAft>
            </a:pPr>
            <a:r>
              <a:rPr lang="ar-JO"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1. </a:t>
            </a:r>
            <a:r>
              <a:rPr lang="ar-SA" u="sng" kern="0" dirty="0">
                <a:solidFill>
                  <a:srgbClr val="00B0F0"/>
                </a:solidFill>
                <a:latin typeface="Segoe UI" panose="020B0502040204020203" pitchFamily="34" charset="0"/>
                <a:cs typeface="Segoe UI" panose="020B0502040204020203" pitchFamily="34" charset="0"/>
              </a:rPr>
              <a:t>الخصخصة الكاملة للتعليم</a:t>
            </a:r>
            <a:endParaRPr lang="en-US" u="sng" kern="0" dirty="0">
              <a:solidFill>
                <a:srgbClr val="00B0F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800"/>
              </a:spcAft>
            </a:pPr>
            <a:r>
              <a:rPr lang="ar-SA" kern="0" dirty="0">
                <a:solidFill>
                  <a:srgbClr val="2C2F34"/>
                </a:solidFill>
                <a:latin typeface="Segoe UI" panose="020B0502040204020203" pitchFamily="34" charset="0"/>
                <a:cs typeface="Segoe UI" panose="020B0502040204020203" pitchFamily="34" charset="0"/>
              </a:rPr>
              <a:t>وهي أكثر أنواع الخصخصة عمومية وشمولية في الدولة، وفي هذا النوع تنتقل مسؤولية التعليم في الدولة في جميع المؤسسات التعليمية من القطاع العام إلى القطاع الخاص، وفي هذه الحالة </a:t>
            </a:r>
            <a:r>
              <a:rPr lang="ar-JO" kern="0" dirty="0">
                <a:solidFill>
                  <a:srgbClr val="2C2F34"/>
                </a:solidFill>
                <a:latin typeface="Segoe UI" panose="020B0502040204020203" pitchFamily="34" charset="0"/>
                <a:cs typeface="Segoe UI" panose="020B0502040204020203" pitchFamily="34" charset="0"/>
              </a:rPr>
              <a:t>تكون </a:t>
            </a:r>
            <a:r>
              <a:rPr lang="ar-SA" kern="0" dirty="0">
                <a:solidFill>
                  <a:srgbClr val="2C2F34"/>
                </a:solidFill>
                <a:latin typeface="Segoe UI" panose="020B0502040204020203" pitchFamily="34" charset="0"/>
                <a:cs typeface="Segoe UI" panose="020B0502040204020203" pitchFamily="34" charset="0"/>
              </a:rPr>
              <a:t>الدولة أو القطاع العام </a:t>
            </a:r>
            <a:r>
              <a:rPr lang="ar-JO" kern="0" dirty="0">
                <a:solidFill>
                  <a:srgbClr val="2C2F34"/>
                </a:solidFill>
                <a:latin typeface="Segoe UI" panose="020B0502040204020203" pitchFamily="34" charset="0"/>
                <a:cs typeface="Segoe UI" panose="020B0502040204020203" pitchFamily="34" charset="0"/>
              </a:rPr>
              <a:t>(</a:t>
            </a:r>
            <a:r>
              <a:rPr lang="ar-SA" kern="0" dirty="0">
                <a:solidFill>
                  <a:srgbClr val="2C2F34"/>
                </a:solidFill>
                <a:latin typeface="Segoe UI" panose="020B0502040204020203" pitchFamily="34" charset="0"/>
                <a:cs typeface="Segoe UI" panose="020B0502040204020203" pitchFamily="34" charset="0"/>
              </a:rPr>
              <a:t>القطاع الحكومي</a:t>
            </a:r>
            <a:r>
              <a:rPr lang="ar-JO" kern="0" dirty="0">
                <a:solidFill>
                  <a:srgbClr val="2C2F34"/>
                </a:solidFill>
                <a:latin typeface="Segoe UI" panose="020B0502040204020203" pitchFamily="34" charset="0"/>
                <a:cs typeface="Segoe UI" panose="020B0502040204020203" pitchFamily="34" charset="0"/>
              </a:rPr>
              <a:t>)</a:t>
            </a:r>
            <a:r>
              <a:rPr lang="ar-SA" kern="0" dirty="0">
                <a:solidFill>
                  <a:srgbClr val="2C2F34"/>
                </a:solidFill>
                <a:latin typeface="Segoe UI" panose="020B0502040204020203" pitchFamily="34" charset="0"/>
                <a:cs typeface="Segoe UI" panose="020B0502040204020203" pitchFamily="34" charset="0"/>
              </a:rPr>
              <a:t> خارج أي قرارات تربوية في الدولة ولا يتدخل في الشؤون التعليمية</a:t>
            </a:r>
            <a:r>
              <a:rPr lang="en-US" kern="0" dirty="0">
                <a:solidFill>
                  <a:srgbClr val="2C2F34"/>
                </a:solidFill>
                <a:latin typeface="Segoe UI" panose="020B0502040204020203" pitchFamily="34" charset="0"/>
                <a:cs typeface="Segoe UI" panose="020B0502040204020203" pitchFamily="34" charset="0"/>
              </a:rPr>
              <a:t>.</a:t>
            </a:r>
          </a:p>
          <a:p>
            <a:pPr marL="0" marR="0" algn="r" rtl="1">
              <a:lnSpc>
                <a:spcPct val="107000"/>
              </a:lnSpc>
              <a:spcBef>
                <a:spcPts val="0"/>
              </a:spcBef>
              <a:spcAft>
                <a:spcPts val="800"/>
              </a:spcAft>
            </a:pPr>
            <a:endParaRPr lang="en-US" sz="2800" kern="0" dirty="0">
              <a:solidFill>
                <a:srgbClr val="2C2F34"/>
              </a:solidFill>
              <a:cs typeface="Calibri" panose="020F0502020204030204" pitchFamily="34" charset="0"/>
            </a:endParaRPr>
          </a:p>
        </p:txBody>
      </p:sp>
      <p:pic>
        <p:nvPicPr>
          <p:cNvPr id="4" name="Graphic 21">
            <a:extLst>
              <a:ext uri="{FF2B5EF4-FFF2-40B4-BE49-F238E27FC236}">
                <a16:creationId xmlns:a16="http://schemas.microsoft.com/office/drawing/2014/main" xmlns="" id="{7BBE4A82-FEBF-EA93-3E32-6B452DC95E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4619" y="140758"/>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08067">
        <p14:prism isInverted="1"/>
      </p:transition>
    </mc:Choice>
    <mc:Fallback xmlns="">
      <p:transition spd="slow" advTm="10806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7D9623E6-FA9B-9426-FB5B-EC547D943713}"/>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43578" y="1599783"/>
            <a:ext cx="10560817" cy="3967753"/>
          </a:xfrm>
          <a:prstGeom prst="rect">
            <a:avLst/>
          </a:prstGeom>
          <a:noFill/>
        </p:spPr>
        <p:txBody>
          <a:bodyPr wrap="square" rtlCol="0">
            <a:spAutoFit/>
          </a:bodyPr>
          <a:lstStyle/>
          <a:p>
            <a:pPr marL="0" marR="0" algn="r" rtl="1">
              <a:lnSpc>
                <a:spcPct val="150000"/>
              </a:lnSpc>
              <a:spcBef>
                <a:spcPts val="2250"/>
              </a:spcBef>
              <a:spcAft>
                <a:spcPts val="600"/>
              </a:spcAft>
            </a:pPr>
            <a:r>
              <a:rPr lang="ar-JO" b="1" u="sng" kern="0" dirty="0">
                <a:solidFill>
                  <a:srgbClr val="00B0F0"/>
                </a:solidFill>
                <a:latin typeface="Segoe UI" panose="020B0502040204020203" pitchFamily="34" charset="0"/>
                <a:cs typeface="Segoe UI" panose="020B0502040204020203" pitchFamily="34" charset="0"/>
              </a:rPr>
              <a:t>2. </a:t>
            </a:r>
            <a:r>
              <a:rPr lang="ar-SA" b="1" u="sng" kern="0" dirty="0">
                <a:solidFill>
                  <a:srgbClr val="00B0F0"/>
                </a:solidFill>
                <a:latin typeface="Segoe UI" panose="020B0502040204020203" pitchFamily="34" charset="0"/>
                <a:cs typeface="Segoe UI" panose="020B0502040204020203" pitchFamily="34" charset="0"/>
              </a:rPr>
              <a:t>الخصخصة الجزئية لنظام التعليم</a:t>
            </a:r>
            <a:endParaRPr lang="en-US" b="1" u="sng" kern="0" dirty="0">
              <a:solidFill>
                <a:srgbClr val="00B0F0"/>
              </a:solidFill>
              <a:latin typeface="Segoe UI" panose="020B0502040204020203" pitchFamily="34" charset="0"/>
              <a:cs typeface="Segoe UI" panose="020B0502040204020203" pitchFamily="34" charset="0"/>
            </a:endParaRPr>
          </a:p>
          <a:p>
            <a:pPr marL="0" marR="0" algn="r" rtl="1">
              <a:lnSpc>
                <a:spcPct val="150000"/>
              </a:lnSpc>
              <a:spcBef>
                <a:spcPts val="0"/>
              </a:spcBef>
              <a:spcAft>
                <a:spcPts val="800"/>
              </a:spcAft>
            </a:pPr>
            <a:r>
              <a:rPr lang="ar-SA" kern="0" dirty="0">
                <a:solidFill>
                  <a:srgbClr val="2C2F34"/>
                </a:solidFill>
                <a:latin typeface="Segoe UI" panose="020B0502040204020203" pitchFamily="34" charset="0"/>
                <a:cs typeface="Segoe UI" panose="020B0502040204020203" pitchFamily="34" charset="0"/>
              </a:rPr>
              <a:t>الخصخصة الجزئية للتعليم تعني نقل العديد من المسؤوليات من القطاع العام إلى القطاع الخاص دون إلغاء مسؤولية القطاع العام بشكل عام. تتم مناقشة العديد من الأمور التعليمية في هذا النوع من الخصخصة مع القطاع العام للحكومة، ولا يتحمل القطاع العام سوى القليل من المسؤولية عن التعليم في البلاد</a:t>
            </a:r>
            <a:r>
              <a:rPr lang="en-US" kern="0" dirty="0">
                <a:solidFill>
                  <a:srgbClr val="2C2F34"/>
                </a:solidFill>
                <a:latin typeface="Segoe UI" panose="020B0502040204020203" pitchFamily="34" charset="0"/>
                <a:cs typeface="Segoe UI" panose="020B0502040204020203" pitchFamily="34" charset="0"/>
              </a:rPr>
              <a:t>.</a:t>
            </a:r>
          </a:p>
          <a:p>
            <a:pPr algn="r" rtl="1">
              <a:lnSpc>
                <a:spcPct val="150000"/>
              </a:lnSpc>
              <a:spcBef>
                <a:spcPts val="2250"/>
              </a:spcBef>
              <a:spcAft>
                <a:spcPts val="600"/>
              </a:spcAft>
            </a:pPr>
            <a:r>
              <a:rPr lang="ar-JO" b="1" u="sng" kern="0" dirty="0">
                <a:solidFill>
                  <a:srgbClr val="00B0F0"/>
                </a:solidFill>
                <a:latin typeface="Segoe UI" panose="020B0502040204020203" pitchFamily="34" charset="0"/>
                <a:cs typeface="Segoe UI" panose="020B0502040204020203" pitchFamily="34" charset="0"/>
              </a:rPr>
              <a:t>3. </a:t>
            </a:r>
            <a:r>
              <a:rPr lang="ar-SA" b="1" u="sng" kern="0" dirty="0">
                <a:solidFill>
                  <a:srgbClr val="00B0F0"/>
                </a:solidFill>
                <a:latin typeface="Segoe UI" panose="020B0502040204020203" pitchFamily="34" charset="0"/>
                <a:cs typeface="Segoe UI" panose="020B0502040204020203" pitchFamily="34" charset="0"/>
              </a:rPr>
              <a:t>الخصخصة المشروطة للتعليم</a:t>
            </a:r>
            <a:endParaRPr lang="en-US" b="1" u="sng" kern="0" dirty="0">
              <a:solidFill>
                <a:srgbClr val="00B0F0"/>
              </a:solidFill>
              <a:latin typeface="Segoe UI" panose="020B0502040204020203" pitchFamily="34" charset="0"/>
              <a:cs typeface="Segoe UI" panose="020B0502040204020203" pitchFamily="34" charset="0"/>
            </a:endParaRPr>
          </a:p>
          <a:p>
            <a:pPr marL="0" marR="0" algn="r" rtl="1">
              <a:lnSpc>
                <a:spcPct val="150000"/>
              </a:lnSpc>
              <a:spcBef>
                <a:spcPts val="0"/>
              </a:spcBef>
              <a:spcAft>
                <a:spcPts val="800"/>
              </a:spcAft>
            </a:pPr>
            <a:r>
              <a:rPr lang="ar-SA" kern="0" dirty="0">
                <a:solidFill>
                  <a:srgbClr val="2C2F34"/>
                </a:solidFill>
                <a:latin typeface="Segoe UI" panose="020B0502040204020203" pitchFamily="34" charset="0"/>
                <a:cs typeface="Segoe UI" panose="020B0502040204020203" pitchFamily="34" charset="0"/>
              </a:rPr>
              <a:t>الخصخصة المشروطة للتعليم هي نقل بعض المسؤوليات من القطاع العام إلى القطاع الخاص بشروط يفرضها القطاع العام ويوافق عليها القطاع الخاص، وفي هذه الحالة تظل كلمة القطاع العام في التعليم هي الأهم</a:t>
            </a:r>
            <a:r>
              <a:rPr lang="ar-JO" kern="0" dirty="0">
                <a:solidFill>
                  <a:srgbClr val="2C2F34"/>
                </a:solidFill>
                <a:latin typeface="Segoe UI" panose="020B0502040204020203" pitchFamily="34" charset="0"/>
                <a:cs typeface="Segoe UI" panose="020B0502040204020203" pitchFamily="34" charset="0"/>
              </a:rPr>
              <a:t> ومعظم مؤسسات التعليم الخاص ( مدارس وجامعات) الوطن العربي من هذا النوع</a:t>
            </a:r>
            <a:r>
              <a:rPr lang="en-US" kern="0" dirty="0">
                <a:solidFill>
                  <a:srgbClr val="2C2F34"/>
                </a:solidFill>
                <a:latin typeface="Segoe UI" panose="020B0502040204020203" pitchFamily="34" charset="0"/>
                <a:cs typeface="Segoe UI" panose="020B0502040204020203" pitchFamily="34" charset="0"/>
              </a:rPr>
              <a:t>.</a:t>
            </a:r>
          </a:p>
        </p:txBody>
      </p:sp>
      <p:pic>
        <p:nvPicPr>
          <p:cNvPr id="3" name="Graphic 21">
            <a:extLst>
              <a:ext uri="{FF2B5EF4-FFF2-40B4-BE49-F238E27FC236}">
                <a16:creationId xmlns:a16="http://schemas.microsoft.com/office/drawing/2014/main" xmlns="" id="{D56FC1A5-2B2B-D813-E6E7-AC54562A2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941" y="-54943"/>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40811">
        <p14:prism isInverted="1"/>
      </p:transition>
    </mc:Choice>
    <mc:Fallback xmlns="">
      <p:transition spd="slow" advTm="14081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67681F64-D0DC-6C98-23B7-D1FDAAE01D5B}"/>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08952" y="1775495"/>
            <a:ext cx="10453150" cy="3573863"/>
          </a:xfrm>
          <a:prstGeom prst="rect">
            <a:avLst/>
          </a:prstGeom>
          <a:noFill/>
        </p:spPr>
        <p:txBody>
          <a:bodyPr wrap="square" rtlCol="0">
            <a:spAutoFit/>
          </a:bodyPr>
          <a:lstStyle/>
          <a:p>
            <a:pPr marL="0" marR="0" algn="ctr" rtl="1">
              <a:lnSpc>
                <a:spcPct val="107000"/>
              </a:lnSpc>
              <a:spcBef>
                <a:spcPts val="2250"/>
              </a:spcBef>
              <a:spcAft>
                <a:spcPts val="600"/>
              </a:spcAft>
            </a:pPr>
            <a:r>
              <a:rPr lang="ar-JO" b="1" u="sng" kern="0" dirty="0">
                <a:solidFill>
                  <a:srgbClr val="00B0F0"/>
                </a:solidFill>
                <a:latin typeface="Segoe UI" panose="020B0502040204020203" pitchFamily="34" charset="0"/>
                <a:cs typeface="Segoe UI" panose="020B0502040204020203" pitchFamily="34" charset="0"/>
              </a:rPr>
              <a:t>معيقات خصخصة التعليم</a:t>
            </a:r>
          </a:p>
          <a:p>
            <a:pPr marL="0" marR="0" algn="just"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  </a:t>
            </a:r>
            <a:r>
              <a:rPr lang="ar-YE" kern="0" dirty="0">
                <a:latin typeface="Segoe UI" panose="020B0502040204020203" pitchFamily="34" charset="0"/>
                <a:cs typeface="Segoe UI" panose="020B0502040204020203" pitchFamily="34" charset="0"/>
              </a:rPr>
              <a:t>أثبتت الدراسات </a:t>
            </a:r>
            <a:r>
              <a:rPr lang="ar-JO" kern="0" dirty="0">
                <a:latin typeface="Segoe UI" panose="020B0502040204020203" pitchFamily="34" charset="0"/>
                <a:cs typeface="Segoe UI" panose="020B0502040204020203" pitchFamily="34" charset="0"/>
              </a:rPr>
              <a:t>أ</a:t>
            </a:r>
            <a:r>
              <a:rPr lang="ar-YE" kern="0" dirty="0">
                <a:latin typeface="Segoe UI" panose="020B0502040204020203" pitchFamily="34" charset="0"/>
                <a:cs typeface="Segoe UI" panose="020B0502040204020203" pitchFamily="34" charset="0"/>
              </a:rPr>
              <a:t>ن تطبيق الخصخصة</a:t>
            </a:r>
            <a:r>
              <a:rPr lang="ar-JO" kern="0" dirty="0">
                <a:latin typeface="Segoe UI" panose="020B0502040204020203" pitchFamily="34" charset="0"/>
                <a:cs typeface="Segoe UI" panose="020B0502040204020203" pitchFamily="34" charset="0"/>
              </a:rPr>
              <a:t> في التعليم أمرًا ليس سهلًا</a:t>
            </a:r>
            <a:r>
              <a:rPr lang="ar-YE" kern="0" dirty="0">
                <a:latin typeface="Segoe UI" panose="020B0502040204020203" pitchFamily="34" charset="0"/>
                <a:cs typeface="Segoe UI" panose="020B0502040204020203" pitchFamily="34" charset="0"/>
              </a:rPr>
              <a:t>، </a:t>
            </a:r>
            <a:r>
              <a:rPr lang="ar-JO" kern="0" dirty="0">
                <a:latin typeface="Segoe UI" panose="020B0502040204020203" pitchFamily="34" charset="0"/>
                <a:cs typeface="Segoe UI" panose="020B0502040204020203" pitchFamily="34" charset="0"/>
              </a:rPr>
              <a:t>أي أن مؤسسات التعليم (المدارس والكليات والجامعات)</a:t>
            </a:r>
            <a:r>
              <a:rPr lang="ar-YE" kern="0" dirty="0">
                <a:latin typeface="Segoe UI" panose="020B0502040204020203" pitchFamily="34" charset="0"/>
                <a:cs typeface="Segoe UI" panose="020B0502040204020203" pitchFamily="34" charset="0"/>
              </a:rPr>
              <a:t> تواجهه العديد من الصعوبات وال</a:t>
            </a:r>
            <a:r>
              <a:rPr lang="ar-JO" kern="0" dirty="0">
                <a:latin typeface="Segoe UI" panose="020B0502040204020203" pitchFamily="34" charset="0"/>
                <a:cs typeface="Segoe UI" panose="020B0502040204020203" pitchFamily="34" charset="0"/>
              </a:rPr>
              <a:t>معيقات</a:t>
            </a:r>
            <a:r>
              <a:rPr lang="ar-YE" kern="0" dirty="0">
                <a:latin typeface="Segoe UI" panose="020B0502040204020203" pitchFamily="34" charset="0"/>
                <a:cs typeface="Segoe UI" panose="020B0502040204020203" pitchFamily="34" charset="0"/>
              </a:rPr>
              <a:t>، </a:t>
            </a:r>
            <a:r>
              <a:rPr lang="ar-JO" kern="0" dirty="0">
                <a:latin typeface="Segoe UI" panose="020B0502040204020203" pitchFamily="34" charset="0"/>
                <a:cs typeface="Segoe UI" panose="020B0502040204020203" pitchFamily="34" charset="0"/>
              </a:rPr>
              <a:t>والتي يجب أن تخضع للتحليل والمناقشة حتى يتم تفاديها</a:t>
            </a:r>
            <a:r>
              <a:rPr lang="ar-YE" kern="0" dirty="0">
                <a:latin typeface="Segoe UI" panose="020B0502040204020203" pitchFamily="34" charset="0"/>
                <a:cs typeface="Segoe UI" panose="020B0502040204020203" pitchFamily="34" charset="0"/>
              </a:rPr>
              <a:t>، </a:t>
            </a:r>
            <a:r>
              <a:rPr lang="ar-JO" kern="0" dirty="0">
                <a:latin typeface="Segoe UI" panose="020B0502040204020203" pitchFamily="34" charset="0"/>
                <a:cs typeface="Segoe UI" panose="020B0502040204020203" pitchFamily="34" charset="0"/>
              </a:rPr>
              <a:t>ومن هذه الصعوبات:</a:t>
            </a:r>
          </a:p>
          <a:p>
            <a:pPr marL="0" marR="0" algn="just" rtl="1">
              <a:lnSpc>
                <a:spcPct val="150000"/>
              </a:lnSpc>
              <a:spcBef>
                <a:spcPts val="2250"/>
              </a:spcBef>
              <a:spcAft>
                <a:spcPts val="600"/>
              </a:spcAft>
            </a:pPr>
            <a:r>
              <a:rPr lang="ar-JO" b="1" kern="0" dirty="0">
                <a:solidFill>
                  <a:srgbClr val="00B0F0"/>
                </a:solidFill>
                <a:latin typeface="Segoe UI" panose="020B0502040204020203" pitchFamily="34" charset="0"/>
                <a:cs typeface="Segoe UI" panose="020B0502040204020203" pitchFamily="34" charset="0"/>
              </a:rPr>
              <a:t>أولًا</a:t>
            </a:r>
            <a:r>
              <a:rPr lang="ar-YE" b="1" kern="0" dirty="0">
                <a:solidFill>
                  <a:srgbClr val="00B0F0"/>
                </a:solidFill>
                <a:latin typeface="Segoe UI" panose="020B0502040204020203" pitchFamily="34" charset="0"/>
                <a:cs typeface="Segoe UI" panose="020B0502040204020203" pitchFamily="34" charset="0"/>
              </a:rPr>
              <a:t>: صعوبات اجتماعية</a:t>
            </a:r>
            <a:r>
              <a:rPr lang="ar-EG" b="1" kern="0" dirty="0">
                <a:solidFill>
                  <a:srgbClr val="00B0F0"/>
                </a:solidFill>
                <a:latin typeface="Segoe UI" panose="020B0502040204020203" pitchFamily="34" charset="0"/>
                <a:cs typeface="Segoe UI" panose="020B0502040204020203" pitchFamily="34" charset="0"/>
              </a:rPr>
              <a:t>:</a:t>
            </a:r>
            <a:r>
              <a:rPr lang="ar-YE" b="1" kern="0" dirty="0">
                <a:solidFill>
                  <a:srgbClr val="00B0F0"/>
                </a:solidFill>
                <a:latin typeface="Segoe UI" panose="020B0502040204020203" pitchFamily="34" charset="0"/>
                <a:cs typeface="Segoe UI" panose="020B0502040204020203" pitchFamily="34" charset="0"/>
              </a:rPr>
              <a:t> </a:t>
            </a:r>
            <a:r>
              <a:rPr lang="ar-YE" kern="0" dirty="0">
                <a:latin typeface="Segoe UI" panose="020B0502040204020203" pitchFamily="34" charset="0"/>
                <a:cs typeface="Segoe UI" panose="020B0502040204020203" pitchFamily="34" charset="0"/>
              </a:rPr>
              <a:t>حيث يواكب تطبيق الخصخصة بعض التخوفات </a:t>
            </a:r>
            <a:r>
              <a:rPr lang="ar-JO" kern="0" dirty="0">
                <a:latin typeface="Segoe UI" panose="020B0502040204020203" pitchFamily="34" charset="0"/>
                <a:cs typeface="Segoe UI" panose="020B0502040204020203" pitchFamily="34" charset="0"/>
              </a:rPr>
              <a:t>من أبناء المجتمع في أن الخصخصة </a:t>
            </a:r>
            <a:r>
              <a:rPr lang="ar-YE" kern="0" dirty="0">
                <a:latin typeface="Segoe UI" panose="020B0502040204020203" pitchFamily="34" charset="0"/>
                <a:cs typeface="Segoe UI" panose="020B0502040204020203" pitchFamily="34" charset="0"/>
              </a:rPr>
              <a:t>لا تصب إلا في مصلحة القادرين مادياً </a:t>
            </a:r>
            <a:r>
              <a:rPr lang="ar-JO" kern="0" dirty="0">
                <a:latin typeface="Segoe UI" panose="020B0502040204020203" pitchFamily="34" charset="0"/>
                <a:cs typeface="Segoe UI" panose="020B0502040204020203" pitchFamily="34" charset="0"/>
              </a:rPr>
              <a:t>الذين يستطيعون توفير المال الكافي لإرسال أبنائهم إليها وكذلك ظهور الطبقية المجتمعية والشعور بعدم العدالة والمساواة.</a:t>
            </a:r>
            <a:endParaRPr lang="en-US" kern="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36F4BA17-4CE5-240F-AAE9-C4BB05B887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172507"/>
            <a:ext cx="2591822" cy="1210204"/>
          </a:xfrm>
          <a:prstGeom prst="rect">
            <a:avLst/>
          </a:prstGeom>
        </p:spPr>
      </p:pic>
    </p:spTree>
    <p:extLst>
      <p:ext uri="{BB962C8B-B14F-4D97-AF65-F5344CB8AC3E}">
        <p14:creationId xmlns:p14="http://schemas.microsoft.com/office/powerpoint/2010/main" val="1800684314"/>
      </p:ext>
    </p:extLst>
  </p:cSld>
  <p:clrMapOvr>
    <a:masterClrMapping/>
  </p:clrMapOvr>
  <mc:AlternateContent xmlns:mc="http://schemas.openxmlformats.org/markup-compatibility/2006" xmlns:p14="http://schemas.microsoft.com/office/powerpoint/2010/main">
    <mc:Choice Requires="p14">
      <p:transition spd="slow" p14:dur="1600" advTm="104293">
        <p14:prism isInverted="1"/>
      </p:transition>
    </mc:Choice>
    <mc:Fallback xmlns="">
      <p:transition spd="slow" advTm="104293">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CD835D74-E1BE-634C-6B13-5B134719FF84}"/>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86612" y="1623217"/>
            <a:ext cx="10618773" cy="3790781"/>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Segoe UI" panose="020B0502040204020203" pitchFamily="34" charset="0"/>
                <a:cs typeface="Segoe UI" panose="020B0502040204020203" pitchFamily="34" charset="0"/>
              </a:rPr>
              <a:t>معيقات خصخصة التعليم</a:t>
            </a:r>
          </a:p>
          <a:p>
            <a:pPr marL="0" marR="0" algn="just" rtl="1">
              <a:lnSpc>
                <a:spcPct val="150000"/>
              </a:lnSpc>
              <a:spcBef>
                <a:spcPts val="2250"/>
              </a:spcBef>
              <a:spcAft>
                <a:spcPts val="600"/>
              </a:spcAft>
            </a:pPr>
            <a:r>
              <a:rPr lang="ar-JO" b="1" kern="0" dirty="0">
                <a:solidFill>
                  <a:srgbClr val="00B0F0"/>
                </a:solidFill>
                <a:latin typeface="Segoe UI" panose="020B0502040204020203" pitchFamily="34" charset="0"/>
                <a:cs typeface="Segoe UI" panose="020B0502040204020203" pitchFamily="34" charset="0"/>
              </a:rPr>
              <a:t>ثانيًا: </a:t>
            </a:r>
            <a:r>
              <a:rPr lang="ar-YE" b="1" kern="0" dirty="0">
                <a:solidFill>
                  <a:srgbClr val="00B0F0"/>
                </a:solidFill>
                <a:latin typeface="Segoe UI" panose="020B0502040204020203" pitchFamily="34" charset="0"/>
                <a:cs typeface="Segoe UI" panose="020B0502040204020203" pitchFamily="34" charset="0"/>
              </a:rPr>
              <a:t>صعوبات اقتصادية</a:t>
            </a:r>
            <a:r>
              <a:rPr lang="ar-JO" b="1" kern="0" dirty="0">
                <a:solidFill>
                  <a:srgbClr val="00B0F0"/>
                </a:solidFill>
                <a:latin typeface="Segoe UI" panose="020B0502040204020203" pitchFamily="34" charset="0"/>
                <a:cs typeface="Segoe UI" panose="020B0502040204020203" pitchFamily="34" charset="0"/>
              </a:rPr>
              <a:t>:    </a:t>
            </a:r>
            <a:r>
              <a:rPr lang="ar-JO" kern="0" dirty="0">
                <a:latin typeface="Segoe UI" panose="020B0502040204020203" pitchFamily="34" charset="0"/>
                <a:cs typeface="Segoe UI" panose="020B0502040204020203" pitchFamily="34" charset="0"/>
              </a:rPr>
              <a:t>من أهم </a:t>
            </a:r>
            <a:r>
              <a:rPr lang="ar-YE" kern="0" dirty="0">
                <a:latin typeface="Segoe UI" panose="020B0502040204020203" pitchFamily="34" charset="0"/>
                <a:cs typeface="Segoe UI" panose="020B0502040204020203" pitchFamily="34" charset="0"/>
              </a:rPr>
              <a:t> </a:t>
            </a:r>
            <a:r>
              <a:rPr lang="ar-JO" kern="0" dirty="0">
                <a:latin typeface="Segoe UI" panose="020B0502040204020203" pitchFamily="34" charset="0"/>
                <a:cs typeface="Segoe UI" panose="020B0502040204020203" pitchFamily="34" charset="0"/>
              </a:rPr>
              <a:t>الصعوبات </a:t>
            </a:r>
            <a:r>
              <a:rPr lang="ar-YE" kern="0" dirty="0">
                <a:latin typeface="Segoe UI" panose="020B0502040204020203" pitchFamily="34" charset="0"/>
                <a:cs typeface="Segoe UI" panose="020B0502040204020203" pitchFamily="34" charset="0"/>
              </a:rPr>
              <a:t>التي تواجه الخصخصة إعادة تقويم الأصول الثابتة المملوكة للدولة، وكيفية تحديد أسعار الأسهم</a:t>
            </a:r>
            <a:r>
              <a:rPr lang="ar-JO" kern="0" dirty="0">
                <a:latin typeface="Segoe UI" panose="020B0502040204020203" pitchFamily="34" charset="0"/>
                <a:cs typeface="Segoe UI" panose="020B0502040204020203" pitchFamily="34" charset="0"/>
              </a:rPr>
              <a:t> في الشركات التعليمية الخاصة</a:t>
            </a:r>
            <a:r>
              <a:rPr lang="ar-YE" kern="0" dirty="0">
                <a:latin typeface="Segoe UI" panose="020B0502040204020203" pitchFamily="34" charset="0"/>
                <a:cs typeface="Segoe UI" panose="020B0502040204020203" pitchFamily="34" charset="0"/>
              </a:rPr>
              <a:t>، بالإضافة إلى ضرورة إعادة تأهيل الأيدي العاملة في المؤسسات العامة التي</a:t>
            </a:r>
            <a:r>
              <a:rPr lang="ar-JO" kern="0" dirty="0">
                <a:latin typeface="Segoe UI" panose="020B0502040204020203" pitchFamily="34" charset="0"/>
                <a:cs typeface="Segoe UI" panose="020B0502040204020203" pitchFamily="34" charset="0"/>
              </a:rPr>
              <a:t> </a:t>
            </a:r>
            <a:r>
              <a:rPr lang="ar-YE" kern="0" dirty="0">
                <a:latin typeface="Segoe UI" panose="020B0502040204020203" pitchFamily="34" charset="0"/>
                <a:cs typeface="Segoe UI" panose="020B0502040204020203" pitchFamily="34" charset="0"/>
              </a:rPr>
              <a:t>يتم خصخصتها. </a:t>
            </a:r>
            <a:endParaRPr lang="ar-JO" kern="0" dirty="0">
              <a:latin typeface="Segoe UI" panose="020B0502040204020203" pitchFamily="34" charset="0"/>
              <a:cs typeface="Segoe UI" panose="020B0502040204020203" pitchFamily="34" charset="0"/>
            </a:endParaRPr>
          </a:p>
          <a:p>
            <a:pPr marL="0" marR="0" algn="just" rtl="1">
              <a:lnSpc>
                <a:spcPct val="150000"/>
              </a:lnSpc>
              <a:spcBef>
                <a:spcPts val="2250"/>
              </a:spcBef>
              <a:spcAft>
                <a:spcPts val="600"/>
              </a:spcAft>
            </a:pPr>
            <a:r>
              <a:rPr lang="ar-JO" b="1" kern="0" dirty="0">
                <a:solidFill>
                  <a:srgbClr val="00B0F0"/>
                </a:solidFill>
                <a:latin typeface="Segoe UI" panose="020B0502040204020203" pitchFamily="34" charset="0"/>
                <a:cs typeface="Segoe UI" panose="020B0502040204020203" pitchFamily="34" charset="0"/>
              </a:rPr>
              <a:t>ثالثًا: </a:t>
            </a:r>
            <a:r>
              <a:rPr lang="ar-YE" b="1" kern="0" dirty="0">
                <a:solidFill>
                  <a:srgbClr val="00B0F0"/>
                </a:solidFill>
                <a:latin typeface="Segoe UI" panose="020B0502040204020203" pitchFamily="34" charset="0"/>
                <a:cs typeface="Segoe UI" panose="020B0502040204020203" pitchFamily="34" charset="0"/>
              </a:rPr>
              <a:t>صعوبات إدارية</a:t>
            </a:r>
            <a:r>
              <a:rPr lang="ar-EG" b="1" kern="0" dirty="0">
                <a:solidFill>
                  <a:srgbClr val="00B0F0"/>
                </a:solidFill>
                <a:latin typeface="Segoe UI" panose="020B0502040204020203" pitchFamily="34" charset="0"/>
                <a:cs typeface="Segoe UI" panose="020B0502040204020203" pitchFamily="34" charset="0"/>
              </a:rPr>
              <a:t>:</a:t>
            </a:r>
            <a:r>
              <a:rPr lang="ar-JO" b="1" kern="0" dirty="0">
                <a:solidFill>
                  <a:srgbClr val="00B0F0"/>
                </a:solidFill>
                <a:latin typeface="Segoe UI" panose="020B0502040204020203" pitchFamily="34" charset="0"/>
                <a:cs typeface="Segoe UI" panose="020B0502040204020203" pitchFamily="34" charset="0"/>
              </a:rPr>
              <a:t>    </a:t>
            </a:r>
            <a:r>
              <a:rPr lang="ar-YE" kern="0" dirty="0">
                <a:latin typeface="Segoe UI" panose="020B0502040204020203" pitchFamily="34" charset="0"/>
                <a:cs typeface="Segoe UI" panose="020B0502040204020203" pitchFamily="34" charset="0"/>
              </a:rPr>
              <a:t>وتتلخص في أن العقلية الإدارية السائدة في العديد من الدول تقوم على الروتين والتكرار، ومن ثم تقاوم التغيير والتجديد، بالإضافة إلى أن الأفراد العاملين قد يعارضون الخصخصة نتيجة ما يوفره لهم العمل في القطاع العام منضمانات وحماية قد لا توفره لهم المؤسسات الخاصة. </a:t>
            </a:r>
            <a:endParaRPr lang="ar-YE" b="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F584564B-0445-4F5A-44BF-7AF370AC4E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3576"/>
            <a:ext cx="2591822" cy="1210204"/>
          </a:xfrm>
          <a:prstGeom prst="rect">
            <a:avLst/>
          </a:prstGeom>
        </p:spPr>
      </p:pic>
    </p:spTree>
    <p:extLst>
      <p:ext uri="{BB962C8B-B14F-4D97-AF65-F5344CB8AC3E}">
        <p14:creationId xmlns:p14="http://schemas.microsoft.com/office/powerpoint/2010/main" val="2094074213"/>
      </p:ext>
    </p:extLst>
  </p:cSld>
  <p:clrMapOvr>
    <a:masterClrMapping/>
  </p:clrMapOvr>
  <mc:AlternateContent xmlns:mc="http://schemas.openxmlformats.org/markup-compatibility/2006" xmlns:p14="http://schemas.microsoft.com/office/powerpoint/2010/main">
    <mc:Choice Requires="p14">
      <p:transition spd="slow" p14:dur="1600" advTm="116059">
        <p14:prism isInverted="1"/>
      </p:transition>
    </mc:Choice>
    <mc:Fallback xmlns="">
      <p:transition spd="slow" advTm="116059">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6A1729CE-6C53-9476-FE9C-5E8C6055B05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44545" y="1636137"/>
            <a:ext cx="10299559" cy="4485843"/>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Segoe UI" panose="020B0502040204020203" pitchFamily="34" charset="0"/>
                <a:cs typeface="Segoe UI" panose="020B0502040204020203" pitchFamily="34" charset="0"/>
              </a:rPr>
              <a:t>معيقات خصخصة التعليم</a:t>
            </a:r>
          </a:p>
          <a:p>
            <a:pPr marL="0" marR="0" algn="r" rtl="1">
              <a:lnSpc>
                <a:spcPct val="150000"/>
              </a:lnSpc>
              <a:spcBef>
                <a:spcPts val="2250"/>
              </a:spcBef>
              <a:spcAft>
                <a:spcPts val="600"/>
              </a:spcAft>
            </a:pPr>
            <a:r>
              <a:rPr lang="ar-JO" sz="2000" b="1" kern="0" dirty="0">
                <a:solidFill>
                  <a:srgbClr val="00B0F0"/>
                </a:solidFill>
                <a:latin typeface="Segoe UI" panose="020B0502040204020203" pitchFamily="34" charset="0"/>
                <a:cs typeface="Segoe UI" panose="020B0502040204020203" pitchFamily="34" charset="0"/>
              </a:rPr>
              <a:t> رابعًا: </a:t>
            </a:r>
            <a:r>
              <a:rPr lang="ar-YE" sz="2000" b="1" kern="0" dirty="0">
                <a:solidFill>
                  <a:srgbClr val="00B0F0"/>
                </a:solidFill>
                <a:latin typeface="Segoe UI" panose="020B0502040204020203" pitchFamily="34" charset="0"/>
                <a:cs typeface="Segoe UI" panose="020B0502040204020203" pitchFamily="34" charset="0"/>
              </a:rPr>
              <a:t>صعوبات قانونية</a:t>
            </a:r>
            <a:r>
              <a:rPr lang="ar-JO" sz="2000" b="1" kern="0" dirty="0">
                <a:solidFill>
                  <a:srgbClr val="00B0F0"/>
                </a:solidFill>
                <a:latin typeface="Segoe UI" panose="020B0502040204020203" pitchFamily="34" charset="0"/>
                <a:cs typeface="Segoe UI" panose="020B0502040204020203" pitchFamily="34" charset="0"/>
              </a:rPr>
              <a:t>.</a:t>
            </a:r>
          </a:p>
          <a:p>
            <a:pPr marL="0" marR="0" algn="r" rtl="1">
              <a:lnSpc>
                <a:spcPct val="150000"/>
              </a:lnSpc>
              <a:spcBef>
                <a:spcPts val="2250"/>
              </a:spcBef>
              <a:spcAft>
                <a:spcPts val="600"/>
              </a:spcAft>
            </a:pPr>
            <a:r>
              <a:rPr lang="ar-YE" sz="2000" kern="0" dirty="0">
                <a:latin typeface="Segoe UI" panose="020B0502040204020203" pitchFamily="34" charset="0"/>
                <a:cs typeface="Segoe UI" panose="020B0502040204020203" pitchFamily="34" charset="0"/>
              </a:rPr>
              <a:t> حيث تتطلب الخصخصة تشريعات جديدة، وخاصة في المجالات الاقتصادية والاجتماعية والإدارية والمالية، بحيث ينجم عن هذه التشريعات الجديدة تعديلات في الأداء الاقتصادي للدولة والمؤسسات والمرافق والخدمات الاجتماعية بها</a:t>
            </a:r>
            <a:r>
              <a:rPr lang="ar-JO" sz="2000" kern="0" dirty="0">
                <a:latin typeface="Segoe UI" panose="020B0502040204020203" pitchFamily="34" charset="0"/>
                <a:cs typeface="Segoe UI" panose="020B0502040204020203" pitchFamily="34" charset="0"/>
              </a:rPr>
              <a:t>.</a:t>
            </a:r>
          </a:p>
          <a:p>
            <a:pPr marL="0" marR="0" algn="r" rtl="1">
              <a:lnSpc>
                <a:spcPct val="150000"/>
              </a:lnSpc>
              <a:spcBef>
                <a:spcPts val="2250"/>
              </a:spcBef>
              <a:spcAft>
                <a:spcPts val="600"/>
              </a:spcAft>
            </a:pPr>
            <a:r>
              <a:rPr lang="ar-JO" sz="2000" kern="0" dirty="0">
                <a:latin typeface="Segoe UI" panose="020B0502040204020203" pitchFamily="34" charset="0"/>
                <a:cs typeface="Segoe UI" panose="020B0502040204020203" pitchFamily="34" charset="0"/>
              </a:rPr>
              <a:t>وذكر بعض الباحثين أن هناك معيقات خاصة بالتعليم العالي تتمثل في ما يأتي</a:t>
            </a:r>
            <a:r>
              <a:rPr lang="ar-JO" sz="2000" kern="0" dirty="0">
                <a:latin typeface="Alexandria Medium" pitchFamily="2" charset="-78"/>
                <a:cs typeface="Alexandria Medium" pitchFamily="2" charset="-78"/>
              </a:rPr>
              <a:t>:</a:t>
            </a:r>
            <a:r>
              <a:rPr lang="ar-YE" sz="2200" dirty="0">
                <a:cs typeface="Segoe UI" panose="020B0502040204020203" pitchFamily="34" charset="0"/>
              </a:rPr>
              <a:t/>
            </a:r>
            <a:br>
              <a:rPr lang="ar-YE" sz="2200" dirty="0">
                <a:cs typeface="Segoe UI" panose="020B0502040204020203" pitchFamily="34" charset="0"/>
              </a:rPr>
            </a:br>
            <a:endParaRPr lang="ar-YE" sz="2200" b="0" i="0" u="none" strike="noStrike" baseline="0" dirty="0">
              <a:latin typeface="TraditionalArabic"/>
              <a:cs typeface="Segoe UI" panose="020B0502040204020203" pitchFamily="34" charset="0"/>
            </a:endParaRPr>
          </a:p>
        </p:txBody>
      </p:sp>
      <p:pic>
        <p:nvPicPr>
          <p:cNvPr id="3" name="Graphic 21">
            <a:extLst>
              <a:ext uri="{FF2B5EF4-FFF2-40B4-BE49-F238E27FC236}">
                <a16:creationId xmlns:a16="http://schemas.microsoft.com/office/drawing/2014/main" xmlns="" id="{F4D4251E-68B5-E91C-D880-97EC7DFAD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285" y="102886"/>
            <a:ext cx="2591822" cy="1210204"/>
          </a:xfrm>
          <a:prstGeom prst="rect">
            <a:avLst/>
          </a:prstGeom>
        </p:spPr>
      </p:pic>
    </p:spTree>
    <p:extLst>
      <p:ext uri="{BB962C8B-B14F-4D97-AF65-F5344CB8AC3E}">
        <p14:creationId xmlns:p14="http://schemas.microsoft.com/office/powerpoint/2010/main" val="946591286"/>
      </p:ext>
    </p:extLst>
  </p:cSld>
  <p:clrMapOvr>
    <a:masterClrMapping/>
  </p:clrMapOvr>
  <mc:AlternateContent xmlns:mc="http://schemas.openxmlformats.org/markup-compatibility/2006" xmlns:p14="http://schemas.microsoft.com/office/powerpoint/2010/main">
    <mc:Choice Requires="p14">
      <p:transition spd="slow" p14:dur="1600" advTm="58823">
        <p14:prism isInverted="1"/>
      </p:transition>
    </mc:Choice>
    <mc:Fallback xmlns="">
      <p:transition spd="slow" advTm="58823">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BF0769C-95F5-7A31-7CFB-01C5036E1D54}"/>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745252" y="1640820"/>
            <a:ext cx="10701494" cy="4301177"/>
          </a:xfrm>
          <a:prstGeom prst="rect">
            <a:avLst/>
          </a:prstGeom>
          <a:noFill/>
        </p:spPr>
        <p:txBody>
          <a:bodyPr wrap="square" rtlCol="0">
            <a:spAutoFit/>
          </a:bodyPr>
          <a:lstStyle/>
          <a:p>
            <a:pPr marL="0" marR="0" algn="just" rtl="1">
              <a:lnSpc>
                <a:spcPct val="150000"/>
              </a:lnSpc>
              <a:spcBef>
                <a:spcPts val="2250"/>
              </a:spcBef>
              <a:spcAft>
                <a:spcPts val="600"/>
              </a:spcAft>
            </a:pPr>
            <a:r>
              <a:rPr lang="ar-JO" sz="2000" b="1" u="sng" kern="0" dirty="0">
                <a:solidFill>
                  <a:srgbClr val="00B0F0"/>
                </a:solidFill>
                <a:latin typeface="Segoe UI" panose="020B0502040204020203" pitchFamily="34" charset="0"/>
                <a:cs typeface="Segoe UI" panose="020B0502040204020203" pitchFamily="34" charset="0"/>
              </a:rPr>
              <a:t>معيقات خصخصة التعليم العالي</a:t>
            </a:r>
          </a:p>
          <a:p>
            <a:pPr marL="0" marR="0" algn="just" rtl="1">
              <a:lnSpc>
                <a:spcPct val="150000"/>
              </a:lnSpc>
              <a:spcBef>
                <a:spcPts val="2250"/>
              </a:spcBef>
              <a:spcAft>
                <a:spcPts val="600"/>
              </a:spcAft>
            </a:pPr>
            <a:r>
              <a:rPr lang="ar-JO" sz="2400" kern="0" dirty="0">
                <a:latin typeface="Segoe UI" panose="020B0502040204020203" pitchFamily="34" charset="0"/>
                <a:cs typeface="Segoe UI" panose="020B0502040204020203" pitchFamily="34" charset="0"/>
              </a:rPr>
              <a:t> 1</a:t>
            </a:r>
            <a:r>
              <a:rPr lang="ar-JO" kern="0" dirty="0">
                <a:latin typeface="Segoe UI" panose="020B0502040204020203" pitchFamily="34" charset="0"/>
                <a:cs typeface="Segoe UI" panose="020B0502040204020203" pitchFamily="34" charset="0"/>
              </a:rPr>
              <a:t>. تدني الخبرات والمعارف اللازمة المتعلقة بالتخصيص، إذ أن معظم الخبرات والمعارف هي ذات طابع فني وتشغيلي لأن الحكومة هي مقدم الخدمة الأساسي. </a:t>
            </a:r>
          </a:p>
          <a:p>
            <a:pPr marL="0" marR="0" algn="just"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2. قلة عدد الشركات المحلية التي تمتلك القدرة الفنية والمالية الكافية، لتولى تقديم الخدمات، وذلك بسبب أن الحكومة كانت المقدم الأساسي للخدمات في العديد من القطاعات. </a:t>
            </a:r>
          </a:p>
          <a:p>
            <a:pPr marL="0" marR="0" algn="just"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3. ضعف الأطر التشريعية العامة التي تمكن عمليات التخصيص وترفع مستوى حوكمتها. أدى ضعف التشريعات إلى تقليل ثقة المستثمرين والتخوف من قتل عملية التخصيص أو تنفيذه بطرق خاطئة.</a:t>
            </a:r>
            <a:endParaRPr lang="ar-YE" b="0" i="0" u="none" strike="noStrike" baseline="0" dirty="0">
              <a:latin typeface="Segoe UI" panose="020B0502040204020203" pitchFamily="34" charset="0"/>
              <a:cs typeface="Segoe UI" panose="020B0502040204020203" pitchFamily="34" charset="0"/>
            </a:endParaRPr>
          </a:p>
        </p:txBody>
      </p:sp>
      <p:pic>
        <p:nvPicPr>
          <p:cNvPr id="2" name="Picture 1">
            <a:extLst>
              <a:ext uri="{FF2B5EF4-FFF2-40B4-BE49-F238E27FC236}">
                <a16:creationId xmlns:a16="http://schemas.microsoft.com/office/drawing/2014/main" xmlns="" id="{0D3AA470-1BE6-B6E2-A54C-714F031D5A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3895" y="1382710"/>
            <a:ext cx="2083839" cy="953079"/>
          </a:xfrm>
          <a:prstGeom prst="rect">
            <a:avLst/>
          </a:prstGeom>
        </p:spPr>
      </p:pic>
      <p:pic>
        <p:nvPicPr>
          <p:cNvPr id="4" name="Graphic 21">
            <a:extLst>
              <a:ext uri="{FF2B5EF4-FFF2-40B4-BE49-F238E27FC236}">
                <a16:creationId xmlns:a16="http://schemas.microsoft.com/office/drawing/2014/main" xmlns="" id="{38BFB234-7432-F5C7-0D2A-89EE47703D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26" y="-42073"/>
            <a:ext cx="2591822" cy="1210204"/>
          </a:xfrm>
          <a:prstGeom prst="rect">
            <a:avLst/>
          </a:prstGeom>
        </p:spPr>
      </p:pic>
    </p:spTree>
    <p:extLst>
      <p:ext uri="{BB962C8B-B14F-4D97-AF65-F5344CB8AC3E}">
        <p14:creationId xmlns:p14="http://schemas.microsoft.com/office/powerpoint/2010/main" val="3935625056"/>
      </p:ext>
    </p:extLst>
  </p:cSld>
  <p:clrMapOvr>
    <a:masterClrMapping/>
  </p:clrMapOvr>
  <mc:AlternateContent xmlns:mc="http://schemas.openxmlformats.org/markup-compatibility/2006" xmlns:p14="http://schemas.microsoft.com/office/powerpoint/2010/main">
    <mc:Choice Requires="p14">
      <p:transition spd="slow" p14:dur="1600" advTm="145648">
        <p14:prism isInverted="1"/>
      </p:transition>
    </mc:Choice>
    <mc:Fallback xmlns="">
      <p:transition spd="slow" advTm="145648">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089F5F82-D26F-292A-44E4-F0BD05599128}"/>
              </a:ext>
            </a:extLst>
          </p:cNvPr>
          <p:cNvSpPr/>
          <p:nvPr/>
        </p:nvSpPr>
        <p:spPr>
          <a:xfrm>
            <a:off x="815591" y="1391593"/>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317355" y="1506535"/>
            <a:ext cx="9742185" cy="3329116"/>
          </a:xfrm>
          <a:prstGeom prst="rect">
            <a:avLst/>
          </a:prstGeom>
          <a:noFill/>
        </p:spPr>
        <p:txBody>
          <a:bodyPr wrap="square" rtlCol="0">
            <a:spAutoFit/>
          </a:bodyPr>
          <a:lstStyle/>
          <a:p>
            <a:pPr marL="0" marR="0" algn="just" rtl="1">
              <a:lnSpc>
                <a:spcPct val="150000"/>
              </a:lnSpc>
              <a:spcBef>
                <a:spcPts val="2250"/>
              </a:spcBef>
              <a:spcAft>
                <a:spcPts val="600"/>
              </a:spcAft>
            </a:pPr>
            <a:r>
              <a:rPr lang="ar-JO" b="1" u="sng" kern="0" dirty="0">
                <a:solidFill>
                  <a:srgbClr val="00B0F0"/>
                </a:solidFill>
                <a:latin typeface="Segoe UI" panose="020B0502040204020203" pitchFamily="34" charset="0"/>
                <a:cs typeface="Segoe UI" panose="020B0502040204020203" pitchFamily="34" charset="0"/>
              </a:rPr>
              <a:t>معيقات خصخصة التعليم العالي</a:t>
            </a:r>
          </a:p>
          <a:p>
            <a:pPr marL="0" marR="0" algn="just"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4. تقاطع عمليات التخصيص مع العديد من الأنظمة واللوائح والتي قد تعيق عملية التخصيص، لأن هذه الأنظمة وضعت في ظل دور الحكومة في تمويل القطاعات وضعف دور القطاع الخاص.</a:t>
            </a:r>
          </a:p>
          <a:p>
            <a:pPr marL="0" marR="0" algn="just" rtl="1">
              <a:lnSpc>
                <a:spcPct val="150000"/>
              </a:lnSpc>
              <a:spcBef>
                <a:spcPts val="2250"/>
              </a:spcBef>
              <a:spcAft>
                <a:spcPts val="600"/>
              </a:spcAft>
            </a:pPr>
            <a:r>
              <a:rPr lang="ar-JO" dirty="0">
                <a:latin typeface="Segoe UI" panose="020B0502040204020203" pitchFamily="34" charset="0"/>
                <a:cs typeface="Segoe UI" panose="020B0502040204020203" pitchFamily="34" charset="0"/>
              </a:rPr>
              <a:t>5</a:t>
            </a:r>
            <a:r>
              <a:rPr lang="ar-JO" kern="0" dirty="0">
                <a:latin typeface="Segoe UI" panose="020B0502040204020203" pitchFamily="34" charset="0"/>
                <a:cs typeface="Segoe UI" panose="020B0502040204020203" pitchFamily="34" charset="0"/>
              </a:rPr>
              <a:t>. غ</a:t>
            </a:r>
            <a:r>
              <a:rPr lang="ar-YE" kern="0" dirty="0">
                <a:latin typeface="Segoe UI" panose="020B0502040204020203" pitchFamily="34" charset="0"/>
                <a:cs typeface="Segoe UI" panose="020B0502040204020203" pitchFamily="34" charset="0"/>
              </a:rPr>
              <a:t>ياب الأطر التشريعية المتقدمة أو سياسات لكل قطاع مستهدف في التخصيص لأن الحكومة كانت ولا تزال هي المشغل للقطاع.</a:t>
            </a:r>
            <a:r>
              <a:rPr lang="ar-JO" kern="0" dirty="0">
                <a:latin typeface="Segoe UI" panose="020B0502040204020203" pitchFamily="34" charset="0"/>
                <a:cs typeface="Segoe UI" panose="020B0502040204020203" pitchFamily="34" charset="0"/>
              </a:rPr>
              <a:t> </a:t>
            </a:r>
            <a:r>
              <a:rPr lang="ar-YE" kern="0" dirty="0">
                <a:latin typeface="Segoe UI" panose="020B0502040204020203" pitchFamily="34" charset="0"/>
                <a:cs typeface="Segoe UI" panose="020B0502040204020203" pitchFamily="34" charset="0"/>
              </a:rPr>
              <a:t>إن القطاع الخاص بطبيعته يمتنع من الدخول في القطاعات التي </a:t>
            </a:r>
            <a:r>
              <a:rPr lang="ar-JO" kern="0" dirty="0">
                <a:latin typeface="Segoe UI" panose="020B0502040204020203" pitchFamily="34" charset="0"/>
                <a:cs typeface="Segoe UI" panose="020B0502040204020203" pitchFamily="34" charset="0"/>
              </a:rPr>
              <a:t>لا</a:t>
            </a:r>
            <a:r>
              <a:rPr lang="ar-YE" kern="0" dirty="0">
                <a:latin typeface="Segoe UI" panose="020B0502040204020203" pitchFamily="34" charset="0"/>
                <a:cs typeface="Segoe UI" panose="020B0502040204020203" pitchFamily="34" charset="0"/>
              </a:rPr>
              <a:t> يوجد فيها أنظمة ولوائح تحكم العلاقات بينه وبين الأنظمة التشريعية والرقابية في مجال التخصيص.</a:t>
            </a:r>
            <a:endParaRPr lang="ar-YE" b="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B1208EC0-6FD7-6E5F-ECC6-CB0387F081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907" y="38692"/>
            <a:ext cx="2591822" cy="1210204"/>
          </a:xfrm>
          <a:prstGeom prst="rect">
            <a:avLst/>
          </a:prstGeom>
        </p:spPr>
      </p:pic>
    </p:spTree>
    <p:extLst>
      <p:ext uri="{BB962C8B-B14F-4D97-AF65-F5344CB8AC3E}">
        <p14:creationId xmlns:p14="http://schemas.microsoft.com/office/powerpoint/2010/main" val="1549852909"/>
      </p:ext>
    </p:extLst>
  </p:cSld>
  <p:clrMapOvr>
    <a:masterClrMapping/>
  </p:clrMapOvr>
  <mc:AlternateContent xmlns:mc="http://schemas.openxmlformats.org/markup-compatibility/2006" xmlns:p14="http://schemas.microsoft.com/office/powerpoint/2010/main">
    <mc:Choice Requires="p14">
      <p:transition spd="slow" p14:dur="1600" advTm="75776">
        <p14:prism isInverted="1"/>
      </p:transition>
    </mc:Choice>
    <mc:Fallback xmlns="">
      <p:transition spd="slow" advTm="75776">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3F4900E-90D7-C381-C800-2F7626E533AD}"/>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624672" y="797740"/>
            <a:ext cx="10754521" cy="4260141"/>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Segoe UI" panose="020B0502040204020203" pitchFamily="34" charset="0"/>
                <a:cs typeface="Segoe UI" panose="020B0502040204020203" pitchFamily="34" charset="0"/>
              </a:rPr>
              <a:t>آليات مقترحة لتطبيق وتنفيذ الخصخصة في التعليم</a:t>
            </a:r>
            <a:endParaRPr lang="ar-EG" sz="2000" b="1" u="sng" kern="0" dirty="0">
              <a:solidFill>
                <a:srgbClr val="00B0F0"/>
              </a:solidFill>
              <a:latin typeface="Segoe UI" panose="020B0502040204020203" pitchFamily="34" charset="0"/>
              <a:cs typeface="Segoe UI" panose="020B0502040204020203" pitchFamily="34" charset="0"/>
            </a:endParaRPr>
          </a:p>
          <a:p>
            <a:pPr marL="457200" marR="0" indent="-457200" algn="r" rtl="1">
              <a:lnSpc>
                <a:spcPct val="150000"/>
              </a:lnSpc>
              <a:spcBef>
                <a:spcPts val="2250"/>
              </a:spcBef>
              <a:spcAft>
                <a:spcPts val="600"/>
              </a:spcAft>
              <a:buAutoNum type="arabicPeriod"/>
            </a:pPr>
            <a:r>
              <a:rPr lang="ar-YE" sz="1600" kern="0" dirty="0">
                <a:latin typeface="Segoe UI" panose="020B0502040204020203" pitchFamily="34" charset="0"/>
                <a:cs typeface="Segoe UI" panose="020B0502040204020203" pitchFamily="34" charset="0"/>
              </a:rPr>
              <a:t>اعتماد السياسات الخاصة </a:t>
            </a:r>
            <a:r>
              <a:rPr lang="ar-JO" sz="1600" kern="0" dirty="0">
                <a:latin typeface="Segoe UI" panose="020B0502040204020203" pitchFamily="34" charset="0"/>
                <a:cs typeface="Segoe UI" panose="020B0502040204020203" pitchFamily="34" charset="0"/>
              </a:rPr>
              <a:t>بآلية</a:t>
            </a:r>
            <a:r>
              <a:rPr lang="ar-YE" sz="1600" kern="0" dirty="0">
                <a:latin typeface="Segoe UI" panose="020B0502040204020203" pitchFamily="34" charset="0"/>
                <a:cs typeface="Segoe UI" panose="020B0502040204020203" pitchFamily="34" charset="0"/>
              </a:rPr>
              <a:t> تطبيق خصخصة التعليم على ضوء التجارب العالمية</a:t>
            </a:r>
            <a:r>
              <a:rPr lang="ar-JO" sz="1600" kern="0" dirty="0">
                <a:latin typeface="Segoe UI" panose="020B0502040204020203" pitchFamily="34" charset="0"/>
                <a:cs typeface="Segoe UI" panose="020B0502040204020203" pitchFamily="34" charset="0"/>
              </a:rPr>
              <a:t>.</a:t>
            </a:r>
          </a:p>
          <a:p>
            <a:pPr marL="457200" marR="0" indent="-457200" algn="r" rtl="1">
              <a:lnSpc>
                <a:spcPct val="150000"/>
              </a:lnSpc>
              <a:spcBef>
                <a:spcPts val="2250"/>
              </a:spcBef>
              <a:spcAft>
                <a:spcPts val="600"/>
              </a:spcAft>
              <a:buAutoNum type="arabicPeriod"/>
            </a:pPr>
            <a:r>
              <a:rPr lang="ar-YE" sz="1600" kern="0" dirty="0">
                <a:latin typeface="Segoe UI" panose="020B0502040204020203" pitchFamily="34" charset="0"/>
                <a:cs typeface="Segoe UI" panose="020B0502040204020203" pitchFamily="34" charset="0"/>
              </a:rPr>
              <a:t>بناء أنظمة تعليمية لها آثار فعالة تتناسب مع سياسة الخصخصة</a:t>
            </a:r>
            <a:r>
              <a:rPr lang="ar-JO" sz="1600" kern="0" dirty="0">
                <a:latin typeface="Segoe UI" panose="020B0502040204020203" pitchFamily="34" charset="0"/>
                <a:cs typeface="Segoe UI" panose="020B0502040204020203" pitchFamily="34" charset="0"/>
              </a:rPr>
              <a:t>.</a:t>
            </a:r>
          </a:p>
          <a:p>
            <a:pPr marL="457200" marR="0" indent="-457200" algn="r" rtl="1">
              <a:lnSpc>
                <a:spcPct val="150000"/>
              </a:lnSpc>
              <a:spcBef>
                <a:spcPts val="2250"/>
              </a:spcBef>
              <a:spcAft>
                <a:spcPts val="600"/>
              </a:spcAft>
              <a:buAutoNum type="arabicPeriod"/>
            </a:pPr>
            <a:r>
              <a:rPr lang="ar-YE" sz="1600" kern="0" dirty="0">
                <a:latin typeface="Segoe UI" panose="020B0502040204020203" pitchFamily="34" charset="0"/>
                <a:cs typeface="Segoe UI" panose="020B0502040204020203" pitchFamily="34" charset="0"/>
              </a:rPr>
              <a:t>تحديد أهداف ورؤى</a:t>
            </a:r>
            <a:r>
              <a:rPr lang="ar-JO" sz="1600" kern="0" dirty="0">
                <a:latin typeface="Segoe UI" panose="020B0502040204020203" pitchFamily="34" charset="0"/>
                <a:cs typeface="Segoe UI" panose="020B0502040204020203" pitchFamily="34" charset="0"/>
              </a:rPr>
              <a:t> خاصة بالخصخصة</a:t>
            </a:r>
            <a:r>
              <a:rPr lang="ar-YE" sz="1600" kern="0" dirty="0">
                <a:latin typeface="Segoe UI" panose="020B0502040204020203" pitchFamily="34" charset="0"/>
                <a:cs typeface="Segoe UI" panose="020B0502040204020203" pitchFamily="34" charset="0"/>
              </a:rPr>
              <a:t> والعمل على تحقيقها</a:t>
            </a:r>
            <a:r>
              <a:rPr lang="ar-JO" sz="1600" kern="0" dirty="0">
                <a:latin typeface="Segoe UI" panose="020B0502040204020203" pitchFamily="34" charset="0"/>
                <a:cs typeface="Segoe UI" panose="020B0502040204020203" pitchFamily="34" charset="0"/>
              </a:rPr>
              <a:t> بشرط توافقها مع فلسفة التربية والتعليم وسياسة الدولة</a:t>
            </a:r>
            <a:r>
              <a:rPr lang="ar-YE" sz="1600" kern="0" dirty="0">
                <a:latin typeface="Segoe UI" panose="020B0502040204020203" pitchFamily="34" charset="0"/>
                <a:cs typeface="Segoe UI" panose="020B0502040204020203" pitchFamily="34" charset="0"/>
              </a:rPr>
              <a:t>.</a:t>
            </a:r>
            <a:endParaRPr lang="ar-JO" sz="1600" kern="0" dirty="0">
              <a:latin typeface="Segoe UI" panose="020B0502040204020203" pitchFamily="34" charset="0"/>
              <a:cs typeface="Segoe UI" panose="020B0502040204020203" pitchFamily="34" charset="0"/>
            </a:endParaRPr>
          </a:p>
          <a:p>
            <a:pPr marL="457200" marR="0" indent="-457200" algn="r" rtl="1">
              <a:lnSpc>
                <a:spcPct val="150000"/>
              </a:lnSpc>
              <a:spcBef>
                <a:spcPts val="2250"/>
              </a:spcBef>
              <a:spcAft>
                <a:spcPts val="600"/>
              </a:spcAft>
              <a:buAutoNum type="arabicPeriod"/>
            </a:pPr>
            <a:r>
              <a:rPr lang="ar-YE" sz="1600" kern="0" dirty="0">
                <a:latin typeface="Segoe UI" panose="020B0502040204020203" pitchFamily="34" charset="0"/>
                <a:cs typeface="Segoe UI" panose="020B0502040204020203" pitchFamily="34" charset="0"/>
              </a:rPr>
              <a:t>وضع ضوابط وقوانين للمستثمرين والقطاع الخاص حتى لا يكون التعليم سلعة للربح</a:t>
            </a:r>
            <a:r>
              <a:rPr lang="ar-JO" sz="1600" kern="0" dirty="0">
                <a:latin typeface="Segoe UI" panose="020B0502040204020203" pitchFamily="34" charset="0"/>
                <a:cs typeface="Segoe UI" panose="020B0502040204020203" pitchFamily="34" charset="0"/>
              </a:rPr>
              <a:t>.</a:t>
            </a:r>
          </a:p>
          <a:p>
            <a:pPr marL="457200" marR="0" indent="-457200" algn="r" rtl="1">
              <a:lnSpc>
                <a:spcPct val="150000"/>
              </a:lnSpc>
              <a:spcBef>
                <a:spcPts val="2250"/>
              </a:spcBef>
              <a:spcAft>
                <a:spcPts val="600"/>
              </a:spcAft>
              <a:buAutoNum type="arabicPeriod"/>
            </a:pPr>
            <a:r>
              <a:rPr lang="ar-YE" sz="1600" kern="0" dirty="0">
                <a:latin typeface="Segoe UI" panose="020B0502040204020203" pitchFamily="34" charset="0"/>
                <a:cs typeface="Segoe UI" panose="020B0502040204020203" pitchFamily="34" charset="0"/>
              </a:rPr>
              <a:t>جمع البيانات والمعلومات والوثائق والإحصائيات والتقارير </a:t>
            </a:r>
            <a:r>
              <a:rPr lang="ar-JO" sz="1600" kern="0" dirty="0">
                <a:latin typeface="Segoe UI" panose="020B0502040204020203" pitchFamily="34" charset="0"/>
                <a:cs typeface="Segoe UI" panose="020B0502040204020203" pitchFamily="34" charset="0"/>
              </a:rPr>
              <a:t>حول تجارب الدول في خصخصة التعليم وتحليلها والاستفادة منها.</a:t>
            </a:r>
            <a:endParaRPr lang="ar-YE" sz="2200" b="0" i="0" u="none" strike="noStrike" baseline="0" dirty="0">
              <a:latin typeface="TraditionalArabic"/>
              <a:cs typeface="Segoe UI" panose="020B0502040204020203" pitchFamily="34" charset="0"/>
            </a:endParaRPr>
          </a:p>
        </p:txBody>
      </p:sp>
      <p:pic>
        <p:nvPicPr>
          <p:cNvPr id="3" name="Picture 2">
            <a:extLst>
              <a:ext uri="{FF2B5EF4-FFF2-40B4-BE49-F238E27FC236}">
                <a16:creationId xmlns:a16="http://schemas.microsoft.com/office/drawing/2014/main" xmlns="" id="{BE9B83E8-B506-395A-50E4-4022AEBA80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934234" y="1661579"/>
            <a:ext cx="2428875" cy="918552"/>
          </a:xfrm>
          <a:prstGeom prst="rect">
            <a:avLst/>
          </a:prstGeom>
        </p:spPr>
      </p:pic>
      <p:pic>
        <p:nvPicPr>
          <p:cNvPr id="4" name="Graphic 21">
            <a:extLst>
              <a:ext uri="{FF2B5EF4-FFF2-40B4-BE49-F238E27FC236}">
                <a16:creationId xmlns:a16="http://schemas.microsoft.com/office/drawing/2014/main" xmlns="" id="{2D6B41DC-A38B-1999-0117-4473A63490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25" y="-110297"/>
            <a:ext cx="2591822" cy="1210204"/>
          </a:xfrm>
          <a:prstGeom prst="rect">
            <a:avLst/>
          </a:prstGeom>
        </p:spPr>
      </p:pic>
    </p:spTree>
    <p:extLst>
      <p:ext uri="{BB962C8B-B14F-4D97-AF65-F5344CB8AC3E}">
        <p14:creationId xmlns:p14="http://schemas.microsoft.com/office/powerpoint/2010/main" val="4111543292"/>
      </p:ext>
    </p:extLst>
  </p:cSld>
  <p:clrMapOvr>
    <a:masterClrMapping/>
  </p:clrMapOvr>
  <mc:AlternateContent xmlns:mc="http://schemas.openxmlformats.org/markup-compatibility/2006" xmlns:p14="http://schemas.microsoft.com/office/powerpoint/2010/main">
    <mc:Choice Requires="p14">
      <p:transition spd="slow" p14:dur="1600" advTm="134351">
        <p14:prism isInverted="1"/>
      </p:transition>
    </mc:Choice>
    <mc:Fallback xmlns="">
      <p:transition spd="slow" advTm="134351">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B04916A-2661-F9B7-907A-A7F677CE3A0F}"/>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624672" y="1369207"/>
            <a:ext cx="10618773" cy="4906471"/>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Segoe UI" panose="020B0502040204020203" pitchFamily="34" charset="0"/>
                <a:cs typeface="Segoe UI" panose="020B0502040204020203" pitchFamily="34" charset="0"/>
              </a:rPr>
              <a:t>آليات مقترحة لتطبيق وتنفيذ الخصخصة في التعليم</a:t>
            </a:r>
          </a:p>
          <a:p>
            <a:pPr marR="0" algn="r"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5. </a:t>
            </a:r>
            <a:r>
              <a:rPr lang="ar-YE" kern="0" dirty="0">
                <a:latin typeface="Segoe UI" panose="020B0502040204020203" pitchFamily="34" charset="0"/>
                <a:cs typeface="Segoe UI" panose="020B0502040204020203" pitchFamily="34" charset="0"/>
              </a:rPr>
              <a:t>الرجوع لكثير من الأدبيات السابقة حول تقييم تجربة الخصخصة في كثير من الدول.</a:t>
            </a:r>
            <a:endParaRPr lang="ar-JO" kern="0" dirty="0">
              <a:latin typeface="Segoe UI" panose="020B0502040204020203" pitchFamily="34" charset="0"/>
              <a:cs typeface="Segoe UI" panose="020B0502040204020203" pitchFamily="34" charset="0"/>
            </a:endParaRPr>
          </a:p>
          <a:p>
            <a:pPr marR="0" algn="r"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6. </a:t>
            </a:r>
            <a:r>
              <a:rPr lang="ar-YE" kern="0" dirty="0">
                <a:latin typeface="Segoe UI" panose="020B0502040204020203" pitchFamily="34" charset="0"/>
                <a:cs typeface="Segoe UI" panose="020B0502040204020203" pitchFamily="34" charset="0"/>
              </a:rPr>
              <a:t>الأخذ بأراء المس</a:t>
            </a:r>
            <a:r>
              <a:rPr lang="ar-JO" kern="0" dirty="0">
                <a:latin typeface="Segoe UI" panose="020B0502040204020203" pitchFamily="34" charset="0"/>
                <a:cs typeface="Segoe UI" panose="020B0502040204020203" pitchFamily="34" charset="0"/>
              </a:rPr>
              <a:t>ؤ</a:t>
            </a:r>
            <a:r>
              <a:rPr lang="ar-YE" kern="0" dirty="0">
                <a:latin typeface="Segoe UI" panose="020B0502040204020203" pitchFamily="34" charset="0"/>
                <a:cs typeface="Segoe UI" panose="020B0502040204020203" pitchFamily="34" charset="0"/>
              </a:rPr>
              <a:t>ولين في وزارة التعليم والجهات المشتركة الأخرى</a:t>
            </a:r>
            <a:r>
              <a:rPr lang="ar-JO" kern="0" dirty="0">
                <a:latin typeface="Segoe UI" panose="020B0502040204020203" pitchFamily="34" charset="0"/>
                <a:cs typeface="Segoe UI" panose="020B0502040204020203" pitchFamily="34" charset="0"/>
              </a:rPr>
              <a:t>.</a:t>
            </a:r>
          </a:p>
          <a:p>
            <a:pPr marR="0" algn="r"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7. </a:t>
            </a:r>
            <a:r>
              <a:rPr lang="ar-YE" kern="0" dirty="0">
                <a:latin typeface="Segoe UI" panose="020B0502040204020203" pitchFamily="34" charset="0"/>
                <a:cs typeface="Segoe UI" panose="020B0502040204020203" pitchFamily="34" charset="0"/>
              </a:rPr>
              <a:t> تحديد الموارد المالية والبشرية ووضع ضوابط لتعيين المعلمين.</a:t>
            </a:r>
            <a:endParaRPr lang="ar-JO" kern="0" dirty="0">
              <a:latin typeface="Segoe UI" panose="020B0502040204020203" pitchFamily="34" charset="0"/>
              <a:cs typeface="Segoe UI" panose="020B0502040204020203" pitchFamily="34" charset="0"/>
            </a:endParaRPr>
          </a:p>
          <a:p>
            <a:pPr marR="0" algn="r" rtl="1">
              <a:lnSpc>
                <a:spcPct val="150000"/>
              </a:lnSpc>
              <a:spcBef>
                <a:spcPts val="2250"/>
              </a:spcBef>
              <a:spcAft>
                <a:spcPts val="600"/>
              </a:spcAft>
            </a:pPr>
            <a:r>
              <a:rPr lang="ar-YE" kern="0" dirty="0">
                <a:latin typeface="Segoe UI" panose="020B0502040204020203" pitchFamily="34" charset="0"/>
                <a:cs typeface="Segoe UI" panose="020B0502040204020203" pitchFamily="34" charset="0"/>
              </a:rPr>
              <a:t> </a:t>
            </a:r>
            <a:r>
              <a:rPr lang="ar-JO" kern="0" dirty="0">
                <a:latin typeface="Segoe UI" panose="020B0502040204020203" pitchFamily="34" charset="0"/>
                <a:cs typeface="Segoe UI" panose="020B0502040204020203" pitchFamily="34" charset="0"/>
              </a:rPr>
              <a:t>8. </a:t>
            </a:r>
            <a:r>
              <a:rPr lang="ar-YE" kern="0" dirty="0">
                <a:latin typeface="Segoe UI" panose="020B0502040204020203" pitchFamily="34" charset="0"/>
                <a:cs typeface="Segoe UI" panose="020B0502040204020203" pitchFamily="34" charset="0"/>
              </a:rPr>
              <a:t>دراسة جودة البنية التحتية والمرافق </a:t>
            </a:r>
            <a:r>
              <a:rPr lang="ar-JO" kern="0" dirty="0">
                <a:latin typeface="Segoe UI" panose="020B0502040204020203" pitchFamily="34" charset="0"/>
                <a:cs typeface="Segoe UI" panose="020B0502040204020203" pitchFamily="34" charset="0"/>
              </a:rPr>
              <a:t>للمدارس والجامعات تمهيدًا لقرار الخصخصة من عدمه</a:t>
            </a:r>
            <a:r>
              <a:rPr lang="ar-YE" kern="0" dirty="0">
                <a:latin typeface="Segoe UI" panose="020B0502040204020203" pitchFamily="34" charset="0"/>
                <a:cs typeface="Segoe UI" panose="020B0502040204020203" pitchFamily="34" charset="0"/>
              </a:rPr>
              <a:t>.</a:t>
            </a:r>
            <a:endParaRPr lang="ar-JO" kern="0" dirty="0">
              <a:latin typeface="Segoe UI" panose="020B0502040204020203" pitchFamily="34" charset="0"/>
              <a:cs typeface="Segoe UI" panose="020B0502040204020203" pitchFamily="34" charset="0"/>
            </a:endParaRPr>
          </a:p>
          <a:p>
            <a:pPr marR="0" algn="r"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9. </a:t>
            </a:r>
            <a:r>
              <a:rPr lang="ar-YE" kern="0" dirty="0">
                <a:latin typeface="Segoe UI" panose="020B0502040204020203" pitchFamily="34" charset="0"/>
                <a:cs typeface="Segoe UI" panose="020B0502040204020203" pitchFamily="34" charset="0"/>
              </a:rPr>
              <a:t> وضع قوانين للمدارس </a:t>
            </a:r>
            <a:r>
              <a:rPr lang="ar-JO" kern="0" dirty="0">
                <a:latin typeface="Segoe UI" panose="020B0502040204020203" pitchFamily="34" charset="0"/>
                <a:cs typeface="Segoe UI" panose="020B0502040204020203" pitchFamily="34" charset="0"/>
              </a:rPr>
              <a:t>والجامعات </a:t>
            </a:r>
            <a:r>
              <a:rPr lang="ar-YE" kern="0" dirty="0">
                <a:latin typeface="Segoe UI" panose="020B0502040204020203" pitchFamily="34" charset="0"/>
                <a:cs typeface="Segoe UI" panose="020B0502040204020203" pitchFamily="34" charset="0"/>
              </a:rPr>
              <a:t>التي لم تسع لتحقيق مؤشرات عالية وإجراءات تصحيحية؛ بهدف التحسين المستمر.</a:t>
            </a:r>
            <a:endParaRPr lang="ar-YE" b="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C997D7A8-9E61-B269-BCDA-AEBB0CA02E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700" y="0"/>
            <a:ext cx="2591822" cy="1210204"/>
          </a:xfrm>
          <a:prstGeom prst="rect">
            <a:avLst/>
          </a:prstGeom>
        </p:spPr>
      </p:pic>
    </p:spTree>
    <p:extLst>
      <p:ext uri="{BB962C8B-B14F-4D97-AF65-F5344CB8AC3E}">
        <p14:creationId xmlns:p14="http://schemas.microsoft.com/office/powerpoint/2010/main" val="3983809484"/>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A553223-C119-09D0-1A72-29C9B3772F10}"/>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84255" y="1647817"/>
            <a:ext cx="10278919" cy="3052118"/>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Segoe UI" panose="020B0502040204020203" pitchFamily="34" charset="0"/>
                <a:cs typeface="Segoe UI" panose="020B0502040204020203" pitchFamily="34" charset="0"/>
              </a:rPr>
              <a:t>آليات مقترحة لتطبيق وتنفيذ الخصخصة في التعليم</a:t>
            </a:r>
          </a:p>
          <a:p>
            <a:pPr marR="0" algn="r"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10</a:t>
            </a:r>
            <a:r>
              <a:rPr lang="ar-YE" kern="0" dirty="0">
                <a:latin typeface="Segoe UI" panose="020B0502040204020203" pitchFamily="34" charset="0"/>
                <a:cs typeface="Segoe UI" panose="020B0502040204020203" pitchFamily="34" charset="0"/>
              </a:rPr>
              <a:t>. وضع آلية لإدارة وتقييم برنامج </a:t>
            </a:r>
            <a:r>
              <a:rPr lang="ar-JO" kern="0" dirty="0">
                <a:latin typeface="Segoe UI" panose="020B0502040204020203" pitchFamily="34" charset="0"/>
                <a:cs typeface="Segoe UI" panose="020B0502040204020203" pitchFamily="34" charset="0"/>
              </a:rPr>
              <a:t>الخصخصة </a:t>
            </a:r>
            <a:r>
              <a:rPr lang="ar-YE" kern="0" dirty="0">
                <a:latin typeface="Segoe UI" panose="020B0502040204020203" pitchFamily="34" charset="0"/>
                <a:cs typeface="Segoe UI" panose="020B0502040204020203" pitchFamily="34" charset="0"/>
              </a:rPr>
              <a:t>من قبل المس</a:t>
            </a:r>
            <a:r>
              <a:rPr lang="ar-JO" kern="0" dirty="0">
                <a:latin typeface="Segoe UI" panose="020B0502040204020203" pitchFamily="34" charset="0"/>
                <a:cs typeface="Segoe UI" panose="020B0502040204020203" pitchFamily="34" charset="0"/>
              </a:rPr>
              <a:t>ؤو</a:t>
            </a:r>
            <a:r>
              <a:rPr lang="ar-YE" kern="0" dirty="0">
                <a:latin typeface="Segoe UI" panose="020B0502040204020203" pitchFamily="34" charset="0"/>
                <a:cs typeface="Segoe UI" panose="020B0502040204020203" pitchFamily="34" charset="0"/>
              </a:rPr>
              <a:t>لين ووضع معايير للحد الأدنى من الكفاءة المطلوبة، مع الأخذ بعين</a:t>
            </a:r>
            <a:r>
              <a:rPr lang="ar-JO" kern="0" dirty="0">
                <a:latin typeface="Segoe UI" panose="020B0502040204020203" pitchFamily="34" charset="0"/>
                <a:cs typeface="Segoe UI" panose="020B0502040204020203" pitchFamily="34" charset="0"/>
              </a:rPr>
              <a:t> الاعتبار وضع خطط إجرائية تهدف لل</a:t>
            </a:r>
            <a:r>
              <a:rPr lang="ar-YE" kern="0" dirty="0">
                <a:latin typeface="Segoe UI" panose="020B0502040204020203" pitchFamily="34" charset="0"/>
                <a:cs typeface="Segoe UI" panose="020B0502040204020203" pitchFamily="34" charset="0"/>
              </a:rPr>
              <a:t>تحسين يتم مراجعتها ومتابعة تنفيذها. </a:t>
            </a:r>
            <a:endParaRPr lang="ar-JO" kern="0" dirty="0">
              <a:latin typeface="Segoe UI" panose="020B0502040204020203" pitchFamily="34" charset="0"/>
              <a:cs typeface="Segoe UI" panose="020B0502040204020203" pitchFamily="34" charset="0"/>
            </a:endParaRPr>
          </a:p>
          <a:p>
            <a:pPr marR="0" algn="r" rtl="1">
              <a:lnSpc>
                <a:spcPct val="150000"/>
              </a:lnSpc>
              <a:spcBef>
                <a:spcPts val="2250"/>
              </a:spcBef>
              <a:spcAft>
                <a:spcPts val="600"/>
              </a:spcAft>
            </a:pPr>
            <a:r>
              <a:rPr lang="ar-JO" kern="0" dirty="0">
                <a:latin typeface="Segoe UI" panose="020B0502040204020203" pitchFamily="34" charset="0"/>
                <a:cs typeface="Segoe UI" panose="020B0502040204020203" pitchFamily="34" charset="0"/>
              </a:rPr>
              <a:t>11</a:t>
            </a:r>
            <a:r>
              <a:rPr lang="ar-YE" kern="0" dirty="0">
                <a:latin typeface="Segoe UI" panose="020B0502040204020203" pitchFamily="34" charset="0"/>
                <a:cs typeface="Segoe UI" panose="020B0502040204020203" pitchFamily="34" charset="0"/>
              </a:rPr>
              <a:t>. التطوير المهني للمعلمين، ودعمهم وتحفيزهم؛ للحد من التسرب ولتحقيق الأمان الوظيفي.</a:t>
            </a:r>
            <a:r>
              <a:rPr lang="ar-YE" sz="2200" dirty="0">
                <a:cs typeface="Segoe UI" panose="020B0502040204020203" pitchFamily="34" charset="0"/>
              </a:rPr>
              <a:t/>
            </a:r>
            <a:br>
              <a:rPr lang="ar-YE" sz="2200" dirty="0">
                <a:cs typeface="Segoe UI" panose="020B0502040204020203" pitchFamily="34" charset="0"/>
              </a:rPr>
            </a:br>
            <a:endParaRPr lang="ar-YE" sz="2200" b="0" i="0" u="none" strike="noStrike" baseline="0" dirty="0">
              <a:latin typeface="TraditionalArabic"/>
              <a:cs typeface="Segoe UI" panose="020B0502040204020203" pitchFamily="34" charset="0"/>
            </a:endParaRPr>
          </a:p>
        </p:txBody>
      </p:sp>
      <p:pic>
        <p:nvPicPr>
          <p:cNvPr id="3" name="Picture 2">
            <a:extLst>
              <a:ext uri="{FF2B5EF4-FFF2-40B4-BE49-F238E27FC236}">
                <a16:creationId xmlns:a16="http://schemas.microsoft.com/office/drawing/2014/main" xmlns="" id="{DFD3C3D7-947D-4455-5310-E66DEC433B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1727" y="4764129"/>
            <a:ext cx="3691413" cy="1350578"/>
          </a:xfrm>
          <a:prstGeom prst="rect">
            <a:avLst/>
          </a:prstGeom>
        </p:spPr>
      </p:pic>
      <p:pic>
        <p:nvPicPr>
          <p:cNvPr id="4" name="Graphic 21">
            <a:extLst>
              <a:ext uri="{FF2B5EF4-FFF2-40B4-BE49-F238E27FC236}">
                <a16:creationId xmlns:a16="http://schemas.microsoft.com/office/drawing/2014/main" xmlns="" id="{FBBD33E9-2308-F6BC-212A-C72474026D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18" y="0"/>
            <a:ext cx="2591822" cy="1210204"/>
          </a:xfrm>
          <a:prstGeom prst="rect">
            <a:avLst/>
          </a:prstGeom>
        </p:spPr>
      </p:pic>
    </p:spTree>
    <p:extLst>
      <p:ext uri="{BB962C8B-B14F-4D97-AF65-F5344CB8AC3E}">
        <p14:creationId xmlns:p14="http://schemas.microsoft.com/office/powerpoint/2010/main" val="2169132954"/>
      </p:ext>
    </p:extLst>
  </p:cSld>
  <p:clrMapOvr>
    <a:masterClrMapping/>
  </p:clrMapOvr>
  <mc:AlternateContent xmlns:mc="http://schemas.openxmlformats.org/markup-compatibility/2006" xmlns:p14="http://schemas.microsoft.com/office/powerpoint/2010/main">
    <mc:Choice Requires="p14">
      <p:transition spd="slow" p14:dur="1600" advTm="101531">
        <p14:prism isInverted="1"/>
      </p:transition>
    </mc:Choice>
    <mc:Fallback xmlns="">
      <p:transition spd="slow" advTm="101531">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6190D06-73AA-C5AC-8F07-06C32578C11C}"/>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844062" y="1546398"/>
            <a:ext cx="10584125" cy="3462486"/>
          </a:xfrm>
          <a:prstGeom prst="rect">
            <a:avLst/>
          </a:prstGeom>
          <a:noFill/>
        </p:spPr>
        <p:txBody>
          <a:bodyPr wrap="square" rtlCol="0">
            <a:spAutoFit/>
          </a:bodyPr>
          <a:lstStyle/>
          <a:p>
            <a:pPr algn="ctr">
              <a:lnSpc>
                <a:spcPct val="150000"/>
              </a:lnSpc>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خاتمة</a:t>
            </a:r>
            <a:endParaRPr lang="ar-JO"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b="0" i="0" dirty="0">
                <a:effectLst/>
                <a:latin typeface="Segoe UI" panose="020B0502040204020203" pitchFamily="34" charset="0"/>
                <a:cs typeface="Segoe UI" panose="020B0502040204020203" pitchFamily="34" charset="0"/>
              </a:rPr>
              <a:t>  مما لا شك فيه ازدياد </a:t>
            </a:r>
            <a:r>
              <a:rPr lang="ar-YE" b="0" i="0" dirty="0">
                <a:effectLst/>
                <a:latin typeface="Segoe UI" panose="020B0502040204020203" pitchFamily="34" charset="0"/>
                <a:cs typeface="Segoe UI" panose="020B0502040204020203" pitchFamily="34" charset="0"/>
              </a:rPr>
              <a:t>الطلب على التعليم</a:t>
            </a:r>
            <a:r>
              <a:rPr lang="ar-JO" b="0" i="0" dirty="0">
                <a:effectLst/>
                <a:latin typeface="Segoe UI" panose="020B0502040204020203" pitchFamily="34" charset="0"/>
                <a:cs typeface="Segoe UI" panose="020B0502040204020203" pitchFamily="34" charset="0"/>
              </a:rPr>
              <a:t> في عصرنا الحالي</a:t>
            </a:r>
            <a:r>
              <a:rPr lang="ar-YE" b="0" i="0" dirty="0">
                <a:effectLst/>
                <a:latin typeface="Segoe UI" panose="020B0502040204020203" pitchFamily="34" charset="0"/>
                <a:cs typeface="Segoe UI" panose="020B0502040204020203" pitchFamily="34" charset="0"/>
              </a:rPr>
              <a:t>، </a:t>
            </a:r>
            <a:r>
              <a:rPr lang="ar-JO" b="0" i="0" dirty="0">
                <a:effectLst/>
                <a:latin typeface="Segoe UI" panose="020B0502040204020203" pitchFamily="34" charset="0"/>
                <a:cs typeface="Segoe UI" panose="020B0502040204020203" pitchFamily="34" charset="0"/>
              </a:rPr>
              <a:t>ويلاحظ أنه</a:t>
            </a:r>
            <a:r>
              <a:rPr lang="ar-YE" b="0" i="0" dirty="0">
                <a:effectLst/>
                <a:latin typeface="Segoe UI" panose="020B0502040204020203" pitchFamily="34" charset="0"/>
                <a:cs typeface="Segoe UI" panose="020B0502040204020203" pitchFamily="34" charset="0"/>
              </a:rPr>
              <a:t> </a:t>
            </a:r>
            <a:r>
              <a:rPr lang="ar-JO" b="0" i="0" dirty="0">
                <a:effectLst/>
                <a:latin typeface="Segoe UI" panose="020B0502040204020203" pitchFamily="34" charset="0"/>
                <a:cs typeface="Segoe UI" panose="020B0502040204020203" pitchFamily="34" charset="0"/>
              </a:rPr>
              <a:t>قليل من</a:t>
            </a:r>
            <a:r>
              <a:rPr lang="ar-YE" b="0" i="0" dirty="0">
                <a:effectLst/>
                <a:latin typeface="Segoe UI" panose="020B0502040204020203" pitchFamily="34" charset="0"/>
                <a:cs typeface="Segoe UI" panose="020B0502040204020203" pitchFamily="34" charset="0"/>
              </a:rPr>
              <a:t> الدول التي تملك تمويل وإدارة التعليم </a:t>
            </a:r>
            <a:r>
              <a:rPr lang="ar-JO" b="0" i="0" dirty="0">
                <a:effectLst/>
                <a:latin typeface="Segoe UI" panose="020B0502040204020203" pitchFamily="34" charset="0"/>
                <a:cs typeface="Segoe UI" panose="020B0502040204020203" pitchFamily="34" charset="0"/>
              </a:rPr>
              <a:t>الحكومي </a:t>
            </a:r>
            <a:r>
              <a:rPr lang="ar-YE" b="0" i="0" dirty="0">
                <a:effectLst/>
                <a:latin typeface="Segoe UI" panose="020B0502040204020203" pitchFamily="34" charset="0"/>
                <a:cs typeface="Segoe UI" panose="020B0502040204020203" pitchFamily="34" charset="0"/>
              </a:rPr>
              <a:t>بالكامل، لذا</a:t>
            </a:r>
            <a:r>
              <a:rPr lang="ar-JO" b="0" i="0" dirty="0">
                <a:effectLst/>
                <a:latin typeface="Segoe UI" panose="020B0502040204020203" pitchFamily="34" charset="0"/>
                <a:cs typeface="Segoe UI" panose="020B0502040204020203" pitchFamily="34" charset="0"/>
              </a:rPr>
              <a:t> فإن معظم الدول </a:t>
            </a:r>
            <a:r>
              <a:rPr lang="ar-YE" b="0" i="0" dirty="0">
                <a:effectLst/>
                <a:latin typeface="Segoe UI" panose="020B0502040204020203" pitchFamily="34" charset="0"/>
                <a:cs typeface="Segoe UI" panose="020B0502040204020203" pitchFamily="34" charset="0"/>
              </a:rPr>
              <a:t>بحاجة إلى مساعدة القطاع الخاص </a:t>
            </a:r>
            <a:r>
              <a:rPr lang="ar-JO" b="0" i="0" dirty="0">
                <a:effectLst/>
                <a:latin typeface="Segoe UI" panose="020B0502040204020203" pitchFamily="34" charset="0"/>
                <a:cs typeface="Segoe UI" panose="020B0502040204020203" pitchFamily="34" charset="0"/>
              </a:rPr>
              <a:t>لتمويل التعليم وتحقيق أهدافه</a:t>
            </a:r>
            <a:r>
              <a:rPr lang="ar-YE" b="0" i="0" dirty="0">
                <a:effectLst/>
                <a:latin typeface="Segoe UI" panose="020B0502040204020203" pitchFamily="34" charset="0"/>
                <a:cs typeface="Segoe UI" panose="020B0502040204020203" pitchFamily="34" charset="0"/>
              </a:rPr>
              <a:t>، </a:t>
            </a:r>
            <a:r>
              <a:rPr lang="ar-JO" b="0" i="0" dirty="0">
                <a:effectLst/>
                <a:latin typeface="Segoe UI" panose="020B0502040204020203" pitchFamily="34" charset="0"/>
                <a:cs typeface="Segoe UI" panose="020B0502040204020203" pitchFamily="34" charset="0"/>
              </a:rPr>
              <a:t>و</a:t>
            </a:r>
            <a:r>
              <a:rPr lang="ar-YE" b="0" i="0" dirty="0">
                <a:effectLst/>
                <a:latin typeface="Segoe UI" panose="020B0502040204020203" pitchFamily="34" charset="0"/>
                <a:cs typeface="Segoe UI" panose="020B0502040204020203" pitchFamily="34" charset="0"/>
              </a:rPr>
              <a:t>في حال أردن</a:t>
            </a:r>
            <a:r>
              <a:rPr lang="ar-JO" b="0" i="0" dirty="0">
                <a:effectLst/>
                <a:latin typeface="Segoe UI" panose="020B0502040204020203" pitchFamily="34" charset="0"/>
                <a:cs typeface="Segoe UI" panose="020B0502040204020203" pitchFamily="34" charset="0"/>
              </a:rPr>
              <a:t>ا</a:t>
            </a:r>
            <a:r>
              <a:rPr lang="ar-YE" b="0" i="0" dirty="0">
                <a:effectLst/>
                <a:latin typeface="Segoe UI" panose="020B0502040204020203" pitchFamily="34" charset="0"/>
                <a:cs typeface="Segoe UI" panose="020B0502040204020203" pitchFamily="34" charset="0"/>
              </a:rPr>
              <a:t> أن تنعكس هذه المنافع على المصالح الواسعة النطاق في المجتمعات </a:t>
            </a:r>
            <a:r>
              <a:rPr lang="ar-JO" b="0" i="0" dirty="0">
                <a:effectLst/>
                <a:latin typeface="Segoe UI" panose="020B0502040204020203" pitchFamily="34" charset="0"/>
                <a:cs typeface="Segoe UI" panose="020B0502040204020203" pitchFamily="34" charset="0"/>
              </a:rPr>
              <a:t>لابد </a:t>
            </a:r>
            <a:r>
              <a:rPr lang="ar-JO" dirty="0">
                <a:latin typeface="Segoe UI" panose="020B0502040204020203" pitchFamily="34" charset="0"/>
                <a:cs typeface="Segoe UI" panose="020B0502040204020203" pitchFamily="34" charset="0"/>
              </a:rPr>
              <a:t>من </a:t>
            </a:r>
            <a:r>
              <a:rPr lang="ar-JO" b="0" i="0" dirty="0">
                <a:effectLst/>
                <a:latin typeface="Segoe UI" panose="020B0502040204020203" pitchFamily="34" charset="0"/>
                <a:cs typeface="Segoe UI" panose="020B0502040204020203" pitchFamily="34" charset="0"/>
              </a:rPr>
              <a:t>السيطرة</a:t>
            </a:r>
            <a:r>
              <a:rPr lang="ar-YE" b="0" i="0" dirty="0">
                <a:effectLst/>
                <a:latin typeface="Segoe UI" panose="020B0502040204020203" pitchFamily="34" charset="0"/>
                <a:cs typeface="Segoe UI" panose="020B0502040204020203" pitchFamily="34" charset="0"/>
              </a:rPr>
              <a:t> </a:t>
            </a:r>
            <a:r>
              <a:rPr lang="ar-JO" b="0" i="0" dirty="0">
                <a:effectLst/>
                <a:latin typeface="Segoe UI" panose="020B0502040204020203" pitchFamily="34" charset="0"/>
                <a:cs typeface="Segoe UI" panose="020B0502040204020203" pitchFamily="34" charset="0"/>
              </a:rPr>
              <a:t>على</a:t>
            </a:r>
            <a:r>
              <a:rPr lang="ar-YE" b="0" i="0" dirty="0">
                <a:effectLst/>
                <a:latin typeface="Segoe UI" panose="020B0502040204020203" pitchFamily="34" charset="0"/>
                <a:cs typeface="Segoe UI" panose="020B0502040204020203" pitchFamily="34" charset="0"/>
              </a:rPr>
              <a:t> </a:t>
            </a:r>
            <a:r>
              <a:rPr lang="ar-JO" b="0" i="0" dirty="0">
                <a:effectLst/>
                <a:latin typeface="Segoe UI" panose="020B0502040204020203" pitchFamily="34" charset="0"/>
                <a:cs typeface="Segoe UI" panose="020B0502040204020203" pitchFamily="34" charset="0"/>
              </a:rPr>
              <a:t>الخصخصة ديمقراطيًا بشكل يضمن تحقيق أهداف التعليم التقليدية المتمثلة في بناء المجتمع وتطويره</a:t>
            </a:r>
            <a:r>
              <a:rPr lang="ar-YE" b="0" i="0" dirty="0">
                <a:effectLst/>
                <a:latin typeface="Segoe UI" panose="020B0502040204020203" pitchFamily="34" charset="0"/>
                <a:cs typeface="Segoe UI" panose="020B0502040204020203" pitchFamily="34" charset="0"/>
              </a:rPr>
              <a:t>، </a:t>
            </a:r>
            <a:r>
              <a:rPr lang="ar-JO" b="0" i="0" dirty="0">
                <a:effectLst/>
                <a:latin typeface="Segoe UI" panose="020B0502040204020203" pitchFamily="34" charset="0"/>
                <a:cs typeface="Segoe UI" panose="020B0502040204020203" pitchFamily="34" charset="0"/>
              </a:rPr>
              <a:t>و</a:t>
            </a:r>
            <a:r>
              <a:rPr lang="ar-YE" b="0" i="0" dirty="0">
                <a:effectLst/>
                <a:latin typeface="Segoe UI" panose="020B0502040204020203" pitchFamily="34" charset="0"/>
                <a:cs typeface="Segoe UI" panose="020B0502040204020203" pitchFamily="34" charset="0"/>
              </a:rPr>
              <a:t>لا يمكن السماح للدول القومية «بالتلاشي والاضمحلال» أمام القو</a:t>
            </a:r>
            <a:r>
              <a:rPr lang="ar-JO" b="0" i="0" dirty="0">
                <a:effectLst/>
                <a:latin typeface="Segoe UI" panose="020B0502040204020203" pitchFamily="34" charset="0"/>
                <a:cs typeface="Segoe UI" panose="020B0502040204020203" pitchFamily="34" charset="0"/>
              </a:rPr>
              <a:t>ة المفرطة للعولمة والأسواق العالمية فلا بد من صياغة سياسات تعليمية تنظم عمل مؤسسات التعليم الخاص وتراقب أنشطته وتطور نظامًا للمساءلة بحيث لا يخرج عن أهداف وسياسة التعليم للدولة.</a:t>
            </a:r>
            <a:endParaRPr lang="ar-YE" b="0" i="0" u="none" strike="noStrike" baseline="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9E93DD95-DA84-830B-1A0F-9B30A2CA73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1336"/>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03407">
        <p14:prism isInverted="1"/>
      </p:transition>
    </mc:Choice>
    <mc:Fallback xmlns="">
      <p:transition spd="slow" advTm="103407">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2EFF91EC-CD59-FDEC-3855-CA1FF4EB7711}"/>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endParaRPr lang="en-US" sz="2000"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884647" y="1460089"/>
            <a:ext cx="6370320" cy="461665"/>
          </a:xfrm>
          <a:prstGeom prst="rect">
            <a:avLst/>
          </a:prstGeom>
          <a:noFill/>
        </p:spPr>
        <p:txBody>
          <a:bodyPr wrap="square" rtlCol="0">
            <a:spAutoFit/>
          </a:bodyPr>
          <a:lstStyle/>
          <a:p>
            <a:pPr algn="ctr"/>
            <a:r>
              <a:rPr lang="ar-JO" sz="2400" dirty="0">
                <a:latin typeface="Segoe UI" panose="020B0502040204020203" pitchFamily="34" charset="0"/>
                <a:cs typeface="Segoe UI" panose="020B0502040204020203" pitchFamily="34" charset="0"/>
              </a:rPr>
              <a:t>نتاجات المحاضرة التاسعة</a:t>
            </a:r>
            <a:endParaRPr lang="en-US" sz="2400" dirty="0">
              <a:latin typeface="Segoe UI" panose="020B0502040204020203" pitchFamily="34" charset="0"/>
              <a:cs typeface="Segoe UI" panose="020B0502040204020203" pitchFamily="34" charset="0"/>
            </a:endParaRPr>
          </a:p>
        </p:txBody>
      </p:sp>
      <p:graphicFrame>
        <p:nvGraphicFramePr>
          <p:cNvPr id="11" name="Diagram 10">
            <a:extLst>
              <a:ext uri="{FF2B5EF4-FFF2-40B4-BE49-F238E27FC236}">
                <a16:creationId xmlns:a16="http://schemas.microsoft.com/office/drawing/2014/main" xmlns="" id="{B96EB092-D70F-F13E-19DB-203F4716D61E}"/>
              </a:ext>
            </a:extLst>
          </p:cNvPr>
          <p:cNvGraphicFramePr/>
          <p:nvPr>
            <p:extLst>
              <p:ext uri="{D42A27DB-BD31-4B8C-83A1-F6EECF244321}">
                <p14:modId xmlns:p14="http://schemas.microsoft.com/office/powerpoint/2010/main" val="818180543"/>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Graphic 21">
            <a:extLst>
              <a:ext uri="{FF2B5EF4-FFF2-40B4-BE49-F238E27FC236}">
                <a16:creationId xmlns:a16="http://schemas.microsoft.com/office/drawing/2014/main" xmlns="" id="{AD36A542-528B-ACD8-083E-A83D320C031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2418"/>
            <a:ext cx="2591822" cy="1210204"/>
          </a:xfrm>
          <a:prstGeom prst="rect">
            <a:avLst/>
          </a:prstGeom>
        </p:spPr>
      </p:pic>
    </p:spTree>
    <p:extLst>
      <p:ext uri="{BB962C8B-B14F-4D97-AF65-F5344CB8AC3E}">
        <p14:creationId xmlns:p14="http://schemas.microsoft.com/office/powerpoint/2010/main" val="1357558795"/>
      </p:ext>
    </p:extLst>
  </p:cSld>
  <p:clrMapOvr>
    <a:masterClrMapping/>
  </p:clrMapOvr>
  <mc:AlternateContent xmlns:mc="http://schemas.openxmlformats.org/markup-compatibility/2006" xmlns:p14="http://schemas.microsoft.com/office/powerpoint/2010/main">
    <mc:Choice Requires="p14">
      <p:transition spd="slow" p14:dur="1600" advTm="76968">
        <p14:prism isInverted="1"/>
      </p:transition>
    </mc:Choice>
    <mc:Fallback xmlns="">
      <p:transition spd="slow" advTm="76968">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302CAC4-BD59-CB13-7517-C321E522DB78}"/>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1075373" y="1539574"/>
            <a:ext cx="9984167" cy="3448957"/>
          </a:xfrm>
          <a:prstGeom prst="rect">
            <a:avLst/>
          </a:prstGeom>
          <a:noFill/>
        </p:spPr>
        <p:txBody>
          <a:bodyPr wrap="square" rtlCol="0">
            <a:spAutoFit/>
          </a:bodyPr>
          <a:lstStyle/>
          <a:p>
            <a:pPr marL="233680" indent="-270510" algn="ctr" rtl="1">
              <a:lnSpc>
                <a:spcPct val="150000"/>
              </a:lnSpc>
              <a:spcAft>
                <a:spcPts val="800"/>
              </a:spcAft>
            </a:pPr>
            <a:r>
              <a:rPr lang="ar-JO" b="1" dirty="0">
                <a:solidFill>
                  <a:srgbClr val="00B0F0"/>
                </a:solidFill>
                <a:latin typeface="Alexandria Medium" pitchFamily="2" charset="-78"/>
                <a:cs typeface="Alexandria Medium" pitchFamily="2" charset="-78"/>
              </a:rPr>
              <a:t>المراجع</a:t>
            </a:r>
            <a:endParaRPr lang="en-US" b="1" dirty="0">
              <a:solidFill>
                <a:srgbClr val="00B0F0"/>
              </a:solidFill>
              <a:latin typeface="Alexandria Medium" pitchFamily="2" charset="-78"/>
              <a:cs typeface="Alexandria Medium" pitchFamily="2" charset="-78"/>
            </a:endParaRPr>
          </a:p>
          <a:p>
            <a:pPr marL="233680" indent="-270510" algn="just" rtl="1">
              <a:lnSpc>
                <a:spcPct val="150000"/>
              </a:lnSpc>
              <a:spcAft>
                <a:spcPts val="800"/>
              </a:spcAft>
            </a:pPr>
            <a:r>
              <a:rPr lang="ar-JO" dirty="0">
                <a:latin typeface="Segoe UI" panose="020B0502040204020203" pitchFamily="34" charset="0"/>
                <a:cs typeface="Segoe UI" panose="020B0502040204020203" pitchFamily="34" charset="0"/>
              </a:rPr>
              <a:t>عبيدات، أسامة  (2010). </a:t>
            </a:r>
            <a:r>
              <a:rPr lang="ar-SA" b="1" kern="1800" dirty="0">
                <a:solidFill>
                  <a:srgbClr val="4A4A4A"/>
                </a:solidFill>
                <a:effectLst/>
                <a:latin typeface="Segoe UI" panose="020B0502040204020203" pitchFamily="34" charset="0"/>
                <a:ea typeface="Times New Roman" panose="02020603050405020304" pitchFamily="18" charset="0"/>
                <a:cs typeface="Segoe UI" panose="020B0502040204020203" pitchFamily="34" charset="0"/>
              </a:rPr>
              <a:t>التوجه نحو خصخصة التعليم المدرسي في الأردن</a:t>
            </a:r>
            <a:endParaRPr lang="ar-JO" dirty="0">
              <a:latin typeface="Segoe UI" panose="020B0502040204020203" pitchFamily="34" charset="0"/>
              <a:cs typeface="Segoe UI" panose="020B0502040204020203" pitchFamily="34" charset="0"/>
            </a:endParaRPr>
          </a:p>
          <a:p>
            <a:pPr marL="0" marR="0" rtl="1">
              <a:lnSpc>
                <a:spcPct val="107000"/>
              </a:lnSpc>
              <a:spcBef>
                <a:spcPts val="0"/>
              </a:spcBef>
              <a:spcAft>
                <a:spcPts val="800"/>
              </a:spcAft>
            </a:pPr>
            <a:r>
              <a:rPr lang="en-US" sz="1600" u="sng" kern="100" dirty="0">
                <a:solidFill>
                  <a:srgbClr val="0563C1"/>
                </a:solidFill>
                <a:effectLst/>
                <a:latin typeface="Alexandria ExtraLight" pitchFamily="2" charset="-78"/>
                <a:ea typeface="Calibri" panose="020F0502020204030204" pitchFamily="34" charset="0"/>
                <a:cs typeface="Alexandria ExtraLight" pitchFamily="2" charset="-78"/>
                <a:hlinkClick r:id="rId2"/>
              </a:rPr>
              <a:t>https://www.7iber.com/2010/01/%D8%A7%D9%84%D8%AA%D9%88%D8%AC%D9%87-%D9%86%D8%AD%D9%88-%D8%AE%D8%B5%D8%AE%D8%B5%D8%A9-%D8%A7%D9%84%D8%AA%D8%B9%D9%84%D9%8A%D9%85-%D8%A7%D9%84%D9%85%D8%AF%D8%B1%D8%B3%D9%8A-%D9%81%D9%8A-%D8%A7%D9%84</a:t>
            </a:r>
            <a:endParaRPr lang="ar-JO" sz="1600" u="sng" kern="100" dirty="0">
              <a:solidFill>
                <a:srgbClr val="0563C1"/>
              </a:solidFill>
              <a:effectLst/>
              <a:latin typeface="Alexandria ExtraLight" pitchFamily="2" charset="-78"/>
              <a:ea typeface="Calibri" panose="020F0502020204030204" pitchFamily="34" charset="0"/>
              <a:cs typeface="Alexandria ExtraLight" pitchFamily="2" charset="-78"/>
            </a:endParaRPr>
          </a:p>
          <a:p>
            <a:pPr marL="0" marR="0" rtl="1">
              <a:lnSpc>
                <a:spcPct val="107000"/>
              </a:lnSpc>
              <a:spcBef>
                <a:spcPts val="0"/>
              </a:spcBef>
              <a:spcAft>
                <a:spcPts val="800"/>
              </a:spcAft>
            </a:pPr>
            <a:endParaRPr lang="ar-JO" sz="1600" u="sng" kern="100" dirty="0">
              <a:solidFill>
                <a:srgbClr val="0563C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07000"/>
              </a:lnSpc>
              <a:spcBef>
                <a:spcPts val="0"/>
              </a:spcBef>
              <a:spcAft>
                <a:spcPts val="800"/>
              </a:spcAft>
            </a:pPr>
            <a:r>
              <a:rPr lang="ar-JO" kern="100" dirty="0">
                <a:effectLst/>
                <a:latin typeface="Segoe UI" panose="020B0502040204020203" pitchFamily="34" charset="0"/>
                <a:ea typeface="Calibri" panose="020F0502020204030204" pitchFamily="34" charset="0"/>
                <a:cs typeface="Segoe UI" panose="020B0502040204020203" pitchFamily="34" charset="0"/>
              </a:rPr>
              <a:t>الحلايبة، حنين (2022) </a:t>
            </a:r>
            <a:r>
              <a:rPr lang="ar-JO" b="1" kern="100" dirty="0">
                <a:effectLst/>
                <a:latin typeface="Segoe UI" panose="020B0502040204020203" pitchFamily="34" charset="0"/>
                <a:ea typeface="Calibri" panose="020F0502020204030204" pitchFamily="34" charset="0"/>
                <a:cs typeface="Segoe UI" panose="020B0502040204020203" pitchFamily="34" charset="0"/>
              </a:rPr>
              <a:t>أهداف خصخصة التعليم</a:t>
            </a:r>
            <a:r>
              <a:rPr lang="ar-JO" kern="100" dirty="0">
                <a:effectLst/>
                <a:latin typeface="Segoe UI" panose="020B0502040204020203" pitchFamily="34" charset="0"/>
                <a:ea typeface="Calibri" panose="020F0502020204030204" pitchFamily="34" charset="0"/>
                <a:cs typeface="Segoe UI" panose="020B0502040204020203" pitchFamily="34" charset="0"/>
              </a:rPr>
              <a:t>.</a:t>
            </a:r>
          </a:p>
          <a:p>
            <a:pPr rtl="1">
              <a:lnSpc>
                <a:spcPct val="107000"/>
              </a:lnSpc>
              <a:spcAft>
                <a:spcPts val="800"/>
              </a:spcAft>
            </a:pPr>
            <a:r>
              <a:rPr lang="en-US" sz="1600" u="sng" kern="100" dirty="0">
                <a:solidFill>
                  <a:srgbClr val="0563C1"/>
                </a:solidFill>
                <a:effectLst/>
                <a:latin typeface="Alexandria ExtraLight" pitchFamily="2" charset="-78"/>
                <a:ea typeface="Calibri" panose="020F0502020204030204" pitchFamily="34" charset="0"/>
                <a:cs typeface="Alexandria ExtraLight" pitchFamily="2" charset="-78"/>
                <a:hlinkClick r:id="rId3"/>
              </a:rPr>
              <a:t>https://mawdoo3.com/%D8%A3%D9%87%D8%AF%D8%A7%D9%81_%D8%AE%D8%B5%D8%AE%D8%B5%D8%A9_%D8%A7%D9%84%D8%AA%D8%B9%D9%84%D9%8A%D9%85_%D9%88%D9%81%D9%88%D8%A7%D8%A6%D8%AF%D9%87</a:t>
            </a:r>
            <a:endParaRPr lang="en-US" sz="1600" kern="100" dirty="0">
              <a:effectLst/>
              <a:latin typeface="Alexandria ExtraLight" pitchFamily="2" charset="-78"/>
              <a:ea typeface="Calibri" panose="020F0502020204030204" pitchFamily="34" charset="0"/>
              <a:cs typeface="Alexandria ExtraLight" pitchFamily="2" charset="-78"/>
            </a:endParaRPr>
          </a:p>
          <a:p>
            <a:pPr marL="0" marR="0"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Segoe UI" panose="020B0502040204020203" pitchFamily="34" charset="0"/>
            </a:endParaRPr>
          </a:p>
        </p:txBody>
      </p:sp>
      <p:sp>
        <p:nvSpPr>
          <p:cNvPr id="10" name="AutoShape 3">
            <a:extLst>
              <a:ext uri="{FF2B5EF4-FFF2-40B4-BE49-F238E27FC236}">
                <a16:creationId xmlns:a16="http://schemas.microsoft.com/office/drawing/2014/main" xmlns=""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xmlns="" id="{07BBB7AD-C8A1-F4A8-4D16-6CE8105102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00" y="0"/>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44198">
        <p14:prism isInverted="1"/>
      </p:transition>
    </mc:Choice>
    <mc:Fallback xmlns="">
      <p:transition spd="slow" advTm="44198">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1DD6947C-1AC5-2F67-F64D-0BAE88C8F74F}"/>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929390" y="1880142"/>
            <a:ext cx="10523095" cy="3934410"/>
          </a:xfrm>
          <a:prstGeom prst="rect">
            <a:avLst/>
          </a:prstGeom>
          <a:noFill/>
        </p:spPr>
        <p:txBody>
          <a:bodyPr wrap="square" rtlCol="0">
            <a:spAutoFit/>
          </a:bodyPr>
          <a:lstStyle/>
          <a:p>
            <a:pPr marL="0" marR="0" algn="just" rtl="1">
              <a:lnSpc>
                <a:spcPct val="150000"/>
              </a:lnSpc>
              <a:spcBef>
                <a:spcPts val="0"/>
              </a:spcBef>
              <a:spcAft>
                <a:spcPts val="800"/>
              </a:spcAft>
              <a:tabLst>
                <a:tab pos="228600" algn="r"/>
              </a:tabLst>
            </a:pPr>
            <a:r>
              <a:rPr lang="ar-JO" dirty="0">
                <a:effectLst/>
                <a:latin typeface="Segoe UI" panose="020B0502040204020203" pitchFamily="34" charset="0"/>
                <a:ea typeface="Calibri" panose="020F0502020204030204" pitchFamily="34" charset="0"/>
                <a:cs typeface="Segoe UI" panose="020B0502040204020203" pitchFamily="34" charset="0"/>
              </a:rPr>
              <a:t>الشواورة، ياسن (2019). </a:t>
            </a:r>
            <a:r>
              <a:rPr lang="ar-YE" dirty="0">
                <a:latin typeface="Segoe UI" panose="020B0502040204020203" pitchFamily="34" charset="0"/>
                <a:cs typeface="Segoe UI" panose="020B0502040204020203" pitchFamily="34" charset="0"/>
              </a:rPr>
              <a:t>خصخصة التعليم </a:t>
            </a:r>
            <a:r>
              <a:rPr lang="ar-JO" dirty="0">
                <a:latin typeface="Segoe UI" panose="020B0502040204020203" pitchFamily="34" charset="0"/>
                <a:cs typeface="Segoe UI" panose="020B0502040204020203" pitchFamily="34" charset="0"/>
              </a:rPr>
              <a:t>الجامعي بالمملكة العربية السعودية </a:t>
            </a:r>
            <a:r>
              <a:rPr lang="ar-YE" dirty="0">
                <a:latin typeface="Segoe UI" panose="020B0502040204020203" pitchFamily="34" charset="0"/>
                <a:cs typeface="Segoe UI" panose="020B0502040204020203" pitchFamily="34" charset="0"/>
              </a:rPr>
              <a:t>من وجهة نظر بعض </a:t>
            </a:r>
            <a:r>
              <a:rPr lang="ar-JO" dirty="0">
                <a:latin typeface="Segoe UI" panose="020B0502040204020203" pitchFamily="34" charset="0"/>
                <a:cs typeface="Segoe UI" panose="020B0502040204020203" pitchFamily="34" charset="0"/>
              </a:rPr>
              <a:t>أعضاء هيئة التدريس بالجامعات السعودية</a:t>
            </a:r>
            <a:r>
              <a:rPr lang="ar-JO" b="1" dirty="0">
                <a:latin typeface="Segoe UI" panose="020B0502040204020203" pitchFamily="34" charset="0"/>
                <a:cs typeface="Segoe UI" panose="020B0502040204020203" pitchFamily="34" charset="0"/>
              </a:rPr>
              <a:t>،  </a:t>
            </a:r>
            <a:r>
              <a:rPr lang="ar-JO" b="1" dirty="0">
                <a:effectLst/>
                <a:latin typeface="Segoe UI" panose="020B0502040204020203" pitchFamily="34" charset="0"/>
                <a:ea typeface="Calibri" panose="020F0502020204030204" pitchFamily="34" charset="0"/>
                <a:cs typeface="Segoe UI" panose="020B0502040204020203" pitchFamily="34" charset="0"/>
              </a:rPr>
              <a:t>المجلة العلمية</a:t>
            </a:r>
            <a:r>
              <a:rPr lang="ar-JO" dirty="0">
                <a:effectLst/>
                <a:latin typeface="Segoe UI" panose="020B0502040204020203" pitchFamily="34" charset="0"/>
                <a:ea typeface="Calibri" panose="020F0502020204030204" pitchFamily="34" charset="0"/>
                <a:cs typeface="Segoe UI" panose="020B0502040204020203" pitchFamily="34" charset="0"/>
              </a:rPr>
              <a:t>، جامعة أسيوط ، 35(3) الجزء2.</a:t>
            </a:r>
            <a:endParaRPr lang="ar-JO" dirty="0">
              <a:latin typeface="Segoe UI" panose="020B0502040204020203" pitchFamily="34" charset="0"/>
              <a:cs typeface="Segoe UI" panose="020B0502040204020203" pitchFamily="34" charset="0"/>
            </a:endParaRPr>
          </a:p>
          <a:p>
            <a:pPr algn="just" rtl="1">
              <a:lnSpc>
                <a:spcPct val="150000"/>
              </a:lnSpc>
            </a:pPr>
            <a:r>
              <a:rPr lang="ar-JO" dirty="0">
                <a:latin typeface="Segoe UI" panose="020B0502040204020203" pitchFamily="34" charset="0"/>
                <a:cs typeface="Segoe UI" panose="020B0502040204020203" pitchFamily="34" charset="0"/>
              </a:rPr>
              <a:t>المحجان ، أنوار بنت ناصر و المطيري، نادية بنت محمد (۲۰۲۳) معوقات تطبيق خصخصة التعليم العالي بدولة الكويت من وجهة نظر أعضاء هيئة التدريس بجامعة الكويت. </a:t>
            </a:r>
            <a:r>
              <a:rPr lang="ar-JO" b="1" dirty="0">
                <a:latin typeface="Segoe UI" panose="020B0502040204020203" pitchFamily="34" charset="0"/>
                <a:cs typeface="Segoe UI" panose="020B0502040204020203" pitchFamily="34" charset="0"/>
              </a:rPr>
              <a:t>المجلة العربية للعلوم التربوية والنفسية </a:t>
            </a:r>
            <a:r>
              <a:rPr lang="ar-JO" dirty="0">
                <a:latin typeface="Segoe UI" panose="020B0502040204020203" pitchFamily="34" charset="0"/>
                <a:cs typeface="Segoe UI" panose="020B0502040204020203" pitchFamily="34" charset="0"/>
              </a:rPr>
              <a:t>المؤسسة العربية للتربية والعلوم والآداب مصر ، ۷(۳۲) فبراير ١٦٩ - ١٩٢.</a:t>
            </a:r>
          </a:p>
          <a:p>
            <a:pPr algn="just" rtl="1">
              <a:lnSpc>
                <a:spcPct val="150000"/>
              </a:lnSpc>
            </a:pPr>
            <a:endParaRPr lang="ar-JO"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dirty="0">
                <a:latin typeface="Segoe UI" panose="020B0502040204020203" pitchFamily="34" charset="0"/>
                <a:ea typeface="Times New Roman" panose="02020603050405020304" pitchFamily="18" charset="0"/>
                <a:cs typeface="Segoe UI" panose="020B0502040204020203" pitchFamily="34" charset="0"/>
              </a:rPr>
              <a:t>المقبل، الجوهرة عبدالرحمن (2021) </a:t>
            </a:r>
            <a:r>
              <a:rPr lang="ar-YE" dirty="0">
                <a:effectLst/>
                <a:latin typeface="Segoe UI" panose="020B0502040204020203" pitchFamily="34" charset="0"/>
                <a:ea typeface="Times New Roman" panose="02020603050405020304" pitchFamily="18" charset="0"/>
                <a:cs typeface="Segoe UI" panose="020B0502040204020203" pitchFamily="34" charset="0"/>
              </a:rPr>
              <a:t>أنموذج مقترح لخصخصة التعليم العام في ضوء التجارب العالمية وتطلعات رؤية 2030 من وجهة نظر قيادات تعليم جد</a:t>
            </a:r>
            <a:r>
              <a:rPr lang="ar-JO" dirty="0">
                <a:effectLst/>
                <a:latin typeface="Segoe UI" panose="020B0502040204020203" pitchFamily="34" charset="0"/>
                <a:ea typeface="Times New Roman" panose="02020603050405020304" pitchFamily="18" charset="0"/>
                <a:cs typeface="Segoe UI" panose="020B0502040204020203" pitchFamily="34" charset="0"/>
              </a:rPr>
              <a:t>ة.</a:t>
            </a:r>
            <a:r>
              <a:rPr lang="ar-YE" dirty="0">
                <a:effectLst/>
                <a:latin typeface="Segoe UI" panose="020B0502040204020203" pitchFamily="34" charset="0"/>
                <a:ea typeface="Times New Roman" panose="02020603050405020304" pitchFamily="18" charset="0"/>
                <a:cs typeface="Segoe UI" panose="020B0502040204020203" pitchFamily="34" charset="0"/>
              </a:rPr>
              <a:t> </a:t>
            </a:r>
            <a:r>
              <a:rPr lang="ar-YE" b="1" dirty="0">
                <a:effectLst/>
                <a:latin typeface="Segoe UI" panose="020B0502040204020203" pitchFamily="34" charset="0"/>
                <a:ea typeface="Times New Roman" panose="02020603050405020304" pitchFamily="18" charset="0"/>
                <a:cs typeface="Segoe UI" panose="020B0502040204020203" pitchFamily="34" charset="0"/>
              </a:rPr>
              <a:t>المجلة العربية للنشر العلمي</a:t>
            </a:r>
            <a:r>
              <a:rPr lang="ar-JO" dirty="0">
                <a:effectLst/>
                <a:latin typeface="Segoe UI" panose="020B0502040204020203" pitchFamily="34" charset="0"/>
                <a:ea typeface="Times New Roman" panose="02020603050405020304" pitchFamily="18" charset="0"/>
                <a:cs typeface="Segoe UI" panose="020B0502040204020203" pitchFamily="34" charset="0"/>
              </a:rPr>
              <a:t>، جامعة دار الحكمة بجدة، ا</a:t>
            </a:r>
            <a:r>
              <a:rPr lang="ar-YE" dirty="0">
                <a:effectLst/>
                <a:latin typeface="Segoe UI" panose="020B0502040204020203" pitchFamily="34" charset="0"/>
                <a:ea typeface="Times New Roman" panose="02020603050405020304" pitchFamily="18" charset="0"/>
                <a:cs typeface="Segoe UI" panose="020B0502040204020203" pitchFamily="34" charset="0"/>
              </a:rPr>
              <a:t>لعدد التاسع والعشرون تاريخ الإصدار : 2 - آدار -</a:t>
            </a:r>
            <a:r>
              <a:rPr lang="ar-JO" dirty="0">
                <a:effectLst/>
                <a:latin typeface="Segoe UI" panose="020B0502040204020203" pitchFamily="34" charset="0"/>
                <a:ea typeface="Times New Roman" panose="02020603050405020304" pitchFamily="18" charset="0"/>
                <a:cs typeface="Segoe UI" panose="020B0502040204020203" pitchFamily="34" charset="0"/>
              </a:rPr>
              <a:t>2021.</a:t>
            </a:r>
            <a:endParaRPr lang="en-US"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10" name="AutoShape 3">
            <a:extLst>
              <a:ext uri="{FF2B5EF4-FFF2-40B4-BE49-F238E27FC236}">
                <a16:creationId xmlns:a16="http://schemas.microsoft.com/office/drawing/2014/main" xmlns=""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xmlns="" id="{8013CDF4-4CBA-B92C-1F96-1657DE16A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09" y="3512"/>
            <a:ext cx="2591822" cy="1210204"/>
          </a:xfrm>
          <a:prstGeom prst="rect">
            <a:avLst/>
          </a:prstGeom>
        </p:spPr>
      </p:pic>
    </p:spTree>
    <p:extLst>
      <p:ext uri="{BB962C8B-B14F-4D97-AF65-F5344CB8AC3E}">
        <p14:creationId xmlns:p14="http://schemas.microsoft.com/office/powerpoint/2010/main" val="3485377728"/>
      </p:ext>
    </p:extLst>
  </p:cSld>
  <p:clrMapOvr>
    <a:masterClrMapping/>
  </p:clrMapOvr>
  <mc:AlternateContent xmlns:mc="http://schemas.openxmlformats.org/markup-compatibility/2006" xmlns:p14="http://schemas.microsoft.com/office/powerpoint/2010/main">
    <mc:Choice Requires="p14">
      <p:transition spd="slow" p14:dur="1600" advTm="61934">
        <p14:prism isInverted="1"/>
      </p:transition>
    </mc:Choice>
    <mc:Fallback xmlns="">
      <p:transition spd="slow" advTm="61934">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B6B7FD2-E825-382F-79FE-4CA0C71DE93E}"/>
              </a:ext>
            </a:extLst>
          </p:cNvPr>
          <p:cNvSpPr/>
          <p:nvPr/>
        </p:nvSpPr>
        <p:spPr>
          <a:xfrm>
            <a:off x="615402" y="122778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430296" y="1273183"/>
            <a:ext cx="5312123"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15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المصري، إيمان، والضمرات، آلاء، ومخلص، محمد (2024). </a:t>
            </a:r>
            <a:r>
              <a:rPr kumimoji="0" lang="ar-JO" sz="1800" b="1"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سياسات التعليم</a:t>
            </a:r>
            <a:r>
              <a:rPr kumimoji="0" lang="ar-JO" sz="1800" b="0"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 مكتبة الرشد: الرياض.</a:t>
            </a:r>
          </a:p>
          <a:p>
            <a:pPr marL="0" marR="0" lvl="0" indent="0" algn="r" defTabSz="914400" rtl="0" eaLnBrk="1" fontAlgn="auto" latinLnBrk="0" hangingPunct="1">
              <a:lnSpc>
                <a:spcPct val="115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Simplified Arabic" panose="02020603050405020304" pitchFamily="18" charset="-78"/>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الحسين, أحمد (2002). مدخل إلى تحليل السياسات العامة، المركز العلمي للدراسات السياسية.</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implified Arabic" panose="02020603050405020304" pitchFamily="18" charset="-78"/>
              <a:ea typeface="Times New Roman" panose="02020603050405020304" pitchFamily="18" charset="0"/>
              <a:cs typeface="Times New Roman" panose="02020603050405020304" pitchFamily="18" charset="0"/>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black"/>
                </a:solidFill>
                <a:effectLst/>
                <a:uLnTx/>
                <a:uFillTx/>
                <a:latin typeface="Alexandria Light" pitchFamily="2" charset="-78"/>
                <a:ea typeface="+mn-ea"/>
                <a:cs typeface="Alexandria Light" pitchFamily="2" charset="-78"/>
              </a:rPr>
              <a:t>Tagler</a:t>
            </a:r>
            <a:r>
              <a:rPr kumimoji="0" lang="en-GB"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Sandra (1997) Educational Policy and Politics of Change, New fetter lane, England.</a:t>
            </a: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implified Arabic" panose="02020603050405020304" pitchFamily="18" charset="-78"/>
              <a:ea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egoe UI" panose="020B0502040204020203"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8200094" y="606467"/>
            <a:ext cx="3198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rPr>
              <a:t>مراجع المادة المعتمدة </a:t>
            </a:r>
            <a:endParaRPr kumimoji="0" lang="en-US"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803868" y="1307417"/>
            <a:ext cx="5138081"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xmlns="" id="{2C4E3086-A3D0-8AF5-49BA-D01E44980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a16="http://schemas.microsoft.com/office/drawing/2014/main" xmlns="" id="{2C41C50D-484C-8622-A008-27D7076D0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665" y="-33149"/>
            <a:ext cx="2591822" cy="1210204"/>
          </a:xfrm>
          <a:prstGeom prst="rect">
            <a:avLst/>
          </a:prstGeom>
        </p:spPr>
      </p:pic>
    </p:spTree>
    <p:extLst>
      <p:ext uri="{BB962C8B-B14F-4D97-AF65-F5344CB8AC3E}">
        <p14:creationId xmlns:p14="http://schemas.microsoft.com/office/powerpoint/2010/main" val="3843639687"/>
      </p:ext>
    </p:extLst>
  </p:cSld>
  <p:clrMapOvr>
    <a:masterClrMapping/>
  </p:clrMapOvr>
  <mc:AlternateContent xmlns:mc="http://schemas.openxmlformats.org/markup-compatibility/2006" xmlns:p14="http://schemas.microsoft.com/office/powerpoint/2010/main">
    <mc:Choice Requires="p14">
      <p:transition spd="slow" p14:dur="1600" advTm="31484">
        <p14:prism isInverted="1"/>
      </p:transition>
    </mc:Choice>
    <mc:Fallback xmlns="">
      <p:transition spd="slow" advTm="31484">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904779" y="3153101"/>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7363</TotalTime>
  <Words>3017</Words>
  <Application>Microsoft Office PowerPoint</Application>
  <PresentationFormat>Widescreen</PresentationFormat>
  <Paragraphs>232</Paragraphs>
  <Slides>41</Slides>
  <Notes>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Alexandria ExtraLight</vt:lpstr>
      <vt:lpstr>Alexandria Light</vt:lpstr>
      <vt:lpstr>Alexandria Medium</vt:lpstr>
      <vt:lpstr>Alexandria SemiBold</vt:lpstr>
      <vt:lpstr>Arial</vt:lpstr>
      <vt:lpstr>Calibri</vt:lpstr>
      <vt:lpstr>Calibri Light</vt:lpstr>
      <vt:lpstr>Segoe UI</vt:lpstr>
      <vt:lpstr>Simplified Arabic</vt:lpstr>
      <vt:lpstr>Times New Roman</vt:lpstr>
      <vt:lpstr>Traditional Arabic</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1106</cp:revision>
  <dcterms:created xsi:type="dcterms:W3CDTF">2023-04-29T09:08:23Z</dcterms:created>
  <dcterms:modified xsi:type="dcterms:W3CDTF">2026-04-06T12:48:22Z</dcterms:modified>
</cp:coreProperties>
</file>