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301" r:id="rId47"/>
    <p:sldId id="302" r:id="rId48"/>
    <p:sldId id="303" r:id="rId49"/>
    <p:sldId id="304" r:id="rId50"/>
    <p:sldId id="305" r:id="rId51"/>
    <p:sldId id="306" r:id="rId52"/>
    <p:sldId id="307" r:id="rId53"/>
    <p:sldId id="308" r:id="rId54"/>
    <p:sldId id="309" r:id="rId55"/>
    <p:sldId id="310" r:id="rId56"/>
    <p:sldId id="311" r:id="rId57"/>
    <p:sldId id="312" r:id="rId58"/>
    <p:sldId id="313" r:id="rId59"/>
    <p:sldId id="314" r:id="rId60"/>
    <p:sldId id="315" r:id="rId61"/>
    <p:sldId id="316" r:id="rId62"/>
    <p:sldId id="317" r:id="rId6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gridSpacing cx="76200" cy="76200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slide" Target="slides/slide6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theme" Target="theme/theme1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presProps" Target="presProp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tableStyles" Target="tableStyles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EC04A20-1C8E-0E62-CC7F-36C26852524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6930F99-9AF9-960F-835F-6CB2A74A2C5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F1B0B2-5CA4-45AE-9991-7AF47642BF7D}" type="datetimeFigureOut">
              <a:rPr lang="en-US" smtClean="0"/>
              <a:t>7/26/2024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8F42245-68AC-BF72-1756-B84937C5D98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484E5B9A-2519-6619-20BD-9D4CADEFC7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16B0D2-5977-4C25-B93F-DC8812CBEB7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9880275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7DCF84E8-8448-7FA6-21C7-AAEF9511B02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D7BADE1-6658-441C-CF3F-2EBF9BF2083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638A2CC-F649-A1A2-D4F9-DE9B6658DE5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8FF1B0B2-5CA4-45AE-9991-7AF47642BF7D}" type="datetimeFigureOut">
              <a:rPr lang="en-US" smtClean="0"/>
              <a:t>7/26/2024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D48C3C1-4FAD-BF9C-C1E7-CD98FDB15CB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193BAEC-EC33-87DF-BCDF-99FDE03CC72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0616B0D2-5977-4C25-B93F-DC8812CBEB7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6136078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1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1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1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1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1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1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7F2B9F3-0A2D-2C85-C43C-E3A0FD7107E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B28D9D7-705C-E5EC-1D38-CF79EAC4755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48726235"/>
      </p:ext>
    </p:extLst>
  </p:cSld>
  <p:clrMapOvr>
    <a:masterClrMapping/>
  </p:clrMapOvr>
  <p:transition spd="slow">
    <p:wipe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91B8C94-C8B2-4E4D-F210-9450594CABC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59063CE-0B92-B2F5-6B7A-3F3CEB5EF09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11896314"/>
      </p:ext>
    </p:extLst>
  </p:cSld>
  <p:clrMapOvr>
    <a:masterClrMapping/>
  </p:clrMapOvr>
  <p:transition spd="slow">
    <p:wipe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2472CF7-09F4-0744-D0D5-B0F47821AFD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1226217-4E22-B7FF-394D-0F0D5CF5A1C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89400653"/>
      </p:ext>
    </p:extLst>
  </p:cSld>
  <p:clrMapOvr>
    <a:masterClrMapping/>
  </p:clrMapOvr>
  <p:transition spd="slow">
    <p:wipe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512F377-E450-8848-EDFA-8D20C87E24B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875BE4A-2938-8B15-2531-7738BA568C4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65767710"/>
      </p:ext>
    </p:extLst>
  </p:cSld>
  <p:clrMapOvr>
    <a:masterClrMapping/>
  </p:clrMapOvr>
  <p:transition spd="slow">
    <p:wipe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1D79714-DC98-BCBC-2528-82F7A34B9A8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Propositions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CF9BFA0-725C-EB7E-6BEC-2AAFFB43C37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17031790"/>
      </p:ext>
    </p:extLst>
  </p:cSld>
  <p:clrMapOvr>
    <a:masterClrMapping/>
  </p:clrMapOvr>
  <p:transition spd="slow">
    <p:wipe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7E5554E-1B35-1150-9F1E-7019BBECC85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Propositions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C1B06C6-A7E7-AAB3-034D-62D718690B5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4544057"/>
      </p:ext>
    </p:extLst>
  </p:cSld>
  <p:clrMapOvr>
    <a:masterClrMapping/>
  </p:clrMapOvr>
  <p:transition spd="slow">
    <p:wipe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EE4E3AA-D81F-9041-09EA-3CE181E301F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Propositional Logic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82FF3FC-9EE8-4B82-EA5F-6D8E7C0548C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44590387"/>
      </p:ext>
    </p:extLst>
  </p:cSld>
  <p:clrMapOvr>
    <a:masterClrMapping/>
  </p:clrMapOvr>
  <p:transition spd="slow">
    <p:wipe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276185D-F8A2-C19A-EC30-6B225F0390E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Propositional Logic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3F1F6DA-E849-741D-CD50-4B39DF002F6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83205060"/>
      </p:ext>
    </p:extLst>
  </p:cSld>
  <p:clrMapOvr>
    <a:masterClrMapping/>
  </p:clrMapOvr>
  <p:transition spd="slow">
    <p:wipe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C95C226-E67F-E3CD-4EB5-8DE75A080EE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Logical Connectives: Negation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1DB6915-2172-6006-CC20-D98431B0F1C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69251231"/>
      </p:ext>
    </p:extLst>
  </p:cSld>
  <p:clrMapOvr>
    <a:masterClrMapping/>
  </p:clrMapOvr>
  <p:transition spd="slow">
    <p:wipe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5028D69-F30F-AADF-29F2-5597AEA205F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Logical Connectives : Conjunction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8FFC9AA-EDB8-862B-F989-ADBD7CA6FA8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64388889"/>
      </p:ext>
    </p:extLst>
  </p:cSld>
  <p:clrMapOvr>
    <a:masterClrMapping/>
  </p:clrMapOvr>
  <p:transition spd="slow">
    <p:wipe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D1799D6-BE21-EC16-71A3-9DFB9913B30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Logical Connectives : Disjunction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9D999C5-3444-021D-E519-E518F9FADDD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20136355"/>
      </p:ext>
    </p:extLst>
  </p:cSld>
  <p:clrMapOvr>
    <a:masterClrMapping/>
  </p:clrMapOvr>
  <p:transition spd="slow">
    <p:wipe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4A17AD8-3DEC-45AC-1C97-5202D759A54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br>
              <a:rPr lang="en-US"/>
            </a:br>
            <a:r>
              <a:rPr lang="en-US"/>
              <a:t>The Connective Or in Natural Languages(1)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4D65AC6-D0C8-312C-49A2-BA2C8CA0B27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50867006"/>
      </p:ext>
    </p:extLst>
  </p:cSld>
  <p:clrMapOvr>
    <a:masterClrMapping/>
  </p:clrMapOvr>
  <p:transition spd="slow">
    <p:wipe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89D012E-5A48-B734-6801-8418F131614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br>
              <a:rPr lang="en-US"/>
            </a:br>
            <a:r>
              <a:rPr lang="en-US"/>
              <a:t>The Connective Or in Natural Languages(2)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2F2411F-E6AB-13BB-2B03-5D294AD2EF7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35969259"/>
      </p:ext>
    </p:extLst>
  </p:cSld>
  <p:clrMapOvr>
    <a:masterClrMapping/>
  </p:clrMapOvr>
  <p:transition spd="slow">
    <p:wipe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C6A021F-167D-3994-CFC8-8D3135812FD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 Logical Connectives : Implication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94651F2-0F39-DA49-7C8D-41FC29C217D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45182663"/>
      </p:ext>
    </p:extLst>
  </p:cSld>
  <p:clrMapOvr>
    <a:masterClrMapping/>
  </p:clrMapOvr>
  <p:transition spd="slow">
    <p:wipe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C8E04EB-18B5-AD1C-3547-B4E4A71171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 Logical Connectives : Implication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D07FCAB-7669-E65F-4132-8711262AD75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6135128"/>
      </p:ext>
    </p:extLst>
  </p:cSld>
  <p:clrMapOvr>
    <a:masterClrMapping/>
  </p:clrMapOvr>
  <p:transition spd="slow">
    <p:wipe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CD68CF4-DADB-5043-CEDB-282F1E78123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000"/>
              <a:t>Converse, Contrapositive, and Inverse</a:t>
            </a:r>
            <a:endParaRPr lang="en-US" sz="4000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DB2D765-F8DA-F4AB-982B-E228757E937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0974793"/>
      </p:ext>
    </p:extLst>
  </p:cSld>
  <p:clrMapOvr>
    <a:masterClrMapping/>
  </p:clrMapOvr>
  <p:transition spd="slow">
    <p:wipe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138673D-B0C0-3384-6B0D-AAF8BB7A44F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000"/>
              <a:t>Converse, Contrapositive, and Inverse</a:t>
            </a:r>
            <a:endParaRPr lang="en-US" sz="4000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5E6C4C3-4D8A-29B2-7D3C-7C2DED602AB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1428486"/>
      </p:ext>
    </p:extLst>
  </p:cSld>
  <p:clrMapOvr>
    <a:masterClrMapping/>
  </p:clrMapOvr>
  <p:transition spd="slow">
    <p:wipe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1603A54-31D9-9897-A507-3F1BDAD8702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000"/>
              <a:t>Converse, Contrapositive, and Inverse</a:t>
            </a:r>
            <a:endParaRPr lang="en-US" sz="4000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C84A1DA-54F4-9D4B-4FF2-21E0981D407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1671397"/>
      </p:ext>
    </p:extLst>
  </p:cSld>
  <p:clrMapOvr>
    <a:masterClrMapping/>
  </p:clrMapOvr>
  <p:transition spd="slow">
    <p:wipe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5C67EB1-41F4-8EB3-D49B-D834A39BC00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000"/>
              <a:t>Converse, Contrapositive, and Inverse</a:t>
            </a:r>
            <a:endParaRPr lang="en-US" sz="4000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779BBA2-17E7-B8A1-1F71-646623AD285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9154168"/>
      </p:ext>
    </p:extLst>
  </p:cSld>
  <p:clrMapOvr>
    <a:masterClrMapping/>
  </p:clrMapOvr>
  <p:transition spd="slow">
    <p:wipe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652CC17-F805-6A9C-A307-A5095553FB9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000"/>
              <a:t>Converse, Contrapositive, and Inverse</a:t>
            </a:r>
            <a:endParaRPr lang="en-US" sz="4000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1564A8F-95EC-66B6-8DD9-84DF907A4FD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44345406"/>
      </p:ext>
    </p:extLst>
  </p:cSld>
  <p:clrMapOvr>
    <a:masterClrMapping/>
  </p:clrMapOvr>
  <p:transition spd="slow">
    <p:wipe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6B2D908-FE6C-A275-4FFB-DAFC5325AD0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Logical Connectives: Biconditional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A86D273-9470-24DB-BB49-70B86D4E12D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89360572"/>
      </p:ext>
    </p:extLst>
  </p:cSld>
  <p:clrMapOvr>
    <a:masterClrMapping/>
  </p:clrMapOvr>
  <p:transition spd="slow">
    <p:wipe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1E52F29-8E16-ED81-7334-9662BE830EE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Truth Tables For Compound Propositions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2B1E549-EF03-9A0C-6F84-6D1CC3D7591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62272648"/>
      </p:ext>
    </p:extLst>
  </p:cSld>
  <p:clrMapOvr>
    <a:masterClrMapping/>
  </p:clrMapOvr>
  <p:transition spd="slow">
    <p:wipe/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52B3CD0-ED19-F4F9-934A-85727AD8165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Example Truth Table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83E5EF7-9FAA-E398-C20C-1AA3790EBDB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65026327"/>
      </p:ext>
    </p:extLst>
  </p:cSld>
  <p:clrMapOvr>
    <a:masterClrMapping/>
  </p:clrMapOvr>
  <p:transition spd="slow">
    <p:wipe/>
  </p:transition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4AE566D-99EF-2EBC-C4F7-AD45F2DD41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Equivalent Propositions </a:t>
            </a:r>
            <a:r>
              <a:rPr lang="en-US" b="0" i="0">
                <a:effectLst/>
                <a:latin typeface="Poppins" panose="00000500000000000000" pitchFamily="2" charset="0"/>
              </a:rPr>
              <a:t> ≡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E1A25C9-10DB-FFD4-85A6-2EC1781C946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50905274"/>
      </p:ext>
    </p:extLst>
  </p:cSld>
  <p:clrMapOvr>
    <a:masterClrMapping/>
  </p:clrMapOvr>
  <p:transition spd="slow">
    <p:wipe/>
  </p:transition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327BFF9-AE46-0674-B47D-D5DA6A02D49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Equivalent Propositions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211E46B-9245-8EAF-D753-7956810D65C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65087538"/>
      </p:ext>
    </p:extLst>
  </p:cSld>
  <p:clrMapOvr>
    <a:masterClrMapping/>
  </p:clrMapOvr>
  <p:transition spd="slow">
    <p:wipe/>
  </p:transition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99FEB0D-A721-1B1C-4F73-152E1F992BA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Using a Truth Table to Show  Non-Equivalence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7AC3D68-0075-AD33-4291-A60ACC94395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4689187"/>
      </p:ext>
    </p:extLst>
  </p:cSld>
  <p:clrMapOvr>
    <a:masterClrMapping/>
  </p:clrMapOvr>
  <p:transition spd="slow">
    <p:wipe/>
  </p:transition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12DC0DA-3DB2-508E-81B2-CE8B90463A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Problem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0454B80-B141-6278-9A61-1A56E4F5CF7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56215230"/>
      </p:ext>
    </p:extLst>
  </p:cSld>
  <p:clrMapOvr>
    <a:masterClrMapping/>
  </p:clrMapOvr>
  <p:transition spd="slow">
    <p:wipe/>
  </p:transition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2FDD9CD-F090-4BE9-22D2-5A8560EB2A2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Precedence of Logical Operators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AE9AC4F-7ACC-5796-FFC6-B2E48E713B1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36792346"/>
      </p:ext>
    </p:extLst>
  </p:cSld>
  <p:clrMapOvr>
    <a:masterClrMapping/>
  </p:clrMapOvr>
  <p:transition spd="slow">
    <p:wipe/>
  </p:transition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9725C42-3D97-FEE3-4CD4-26AD1B4EB7C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Precedence of Logical Operators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4E9204F-C5C4-F93A-83C0-611ECD505D0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10697169"/>
      </p:ext>
    </p:extLst>
  </p:cSld>
  <p:clrMapOvr>
    <a:masterClrMapping/>
  </p:clrMapOvr>
  <p:transition spd="slow">
    <p:wipe/>
  </p:transition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1E150CC-0CCD-E00D-19DB-D01B08E182B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Precedence of Logical Operators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0836ADA-1967-9945-DBA2-82A30D15AD5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51691669"/>
      </p:ext>
    </p:extLst>
  </p:cSld>
  <p:clrMapOvr>
    <a:masterClrMapping/>
  </p:clrMapOvr>
  <p:transition spd="slow">
    <p:wipe/>
  </p:transition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2FA243C-E362-31CE-6DF8-369E0A90521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Applications of Propositional Logic: Summary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CE123B4-5136-0DA9-F8D5-1A4A9B37AD3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22002063"/>
      </p:ext>
    </p:extLst>
  </p:cSld>
  <p:clrMapOvr>
    <a:masterClrMapping/>
  </p:clrMapOvr>
  <p:transition spd="slow">
    <p:wipe/>
  </p:transition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3DB1534-559B-8C55-A63C-B7E8EAE33CB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Translating English Sentences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9DC0A32-3752-9274-12D4-7A70AACACB4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22535538"/>
      </p:ext>
    </p:extLst>
  </p:cSld>
  <p:clrMapOvr>
    <a:masterClrMapping/>
  </p:clrMapOvr>
  <p:transition spd="slow">
    <p:wipe/>
  </p:transition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9A198BF-C2E8-40C1-547B-736248EB49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Tautologies, Contradictions, and Contingencies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7F57C10-53DE-5CBD-6EBB-E0406328297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51980900"/>
      </p:ext>
    </p:extLst>
  </p:cSld>
  <p:clrMapOvr>
    <a:masterClrMapping/>
  </p:clrMapOvr>
  <p:transition spd="slow">
    <p:wipe/>
  </p:transition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F3F3D5D-9EB3-4AAC-AFCD-AB5921291C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Logically Equivalent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66F87E9-68EA-D357-C118-D77F92F0781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74743694"/>
      </p:ext>
    </p:extLst>
  </p:cSld>
  <p:clrMapOvr>
    <a:masterClrMapping/>
  </p:clrMapOvr>
  <p:transition spd="slow">
    <p:wipe/>
  </p:transition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C51DC5A-132A-B2AA-60A3-0AA5CB19F10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Tautologies, Contradictions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911DB91-5208-511D-E2D2-905B0FF0F0D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77346310"/>
      </p:ext>
    </p:extLst>
  </p:cSld>
  <p:clrMapOvr>
    <a:masterClrMapping/>
  </p:clrMapOvr>
  <p:transition spd="slow">
    <p:wipe/>
  </p:transition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0632280-E5B1-36D2-AB4B-0AA9743E6D2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Introducing Predicate Logic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67BA2CE-25C5-0C03-714B-C7B6C444ED3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83752990"/>
      </p:ext>
    </p:extLst>
  </p:cSld>
  <p:clrMapOvr>
    <a:masterClrMapping/>
  </p:clrMapOvr>
  <p:transition spd="slow">
    <p:wipe/>
  </p:transition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0DD986D-913C-F63C-DFF8-7BC509C1412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Propositional Functions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DDD1191-BF25-EC0E-2EA2-95DBB0D9E16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3846000"/>
      </p:ext>
    </p:extLst>
  </p:cSld>
  <p:clrMapOvr>
    <a:masterClrMapping/>
  </p:clrMapOvr>
  <p:transition spd="slow">
    <p:wipe/>
  </p:transition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7A0E59F-78DE-97A0-253E-DC9A1DE6A07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Examples of Propositional Functions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1C1764E-CF50-659E-EF8C-79095C48FDF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8940824"/>
      </p:ext>
    </p:extLst>
  </p:cSld>
  <p:clrMapOvr>
    <a:masterClrMapping/>
  </p:clrMapOvr>
  <p:transition spd="slow">
    <p:wipe/>
  </p:transition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DDB3B8A-CFA2-0D4F-B88D-8A11369D313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Examples of Propositional Functions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D3E7629-09FD-3DEE-EE0E-06976792FE2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57001564"/>
      </p:ext>
    </p:extLst>
  </p:cSld>
  <p:clrMapOvr>
    <a:masterClrMapping/>
  </p:clrMapOvr>
  <p:transition spd="slow">
    <p:wipe/>
  </p:transition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18CDAA9-822A-55A0-5F97-C48FA6C1FAD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Compound Expressions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CFA1285-17F7-965E-58F8-85921FF90E6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2870162"/>
      </p:ext>
    </p:extLst>
  </p:cSld>
  <p:clrMapOvr>
    <a:masterClrMapping/>
  </p:clrMapOvr>
  <p:transition spd="slow">
    <p:wipe/>
  </p:transition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438E2C8-D99A-75F6-BB43-011FA24FD57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Quantifiers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1DD7E32-AB32-4E56-B10C-91ED7638D19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0736306"/>
      </p:ext>
    </p:extLst>
  </p:cSld>
  <p:clrMapOvr>
    <a:masterClrMapping/>
  </p:clrMapOvr>
  <p:transition spd="slow">
    <p:wipe/>
  </p:transition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B97D3CD-52C3-34A7-DF63-E471016067E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Universal Quantifier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DB020CB-1FAA-F1D7-7811-2525EF3D9AA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1722492"/>
      </p:ext>
    </p:extLst>
  </p:cSld>
  <p:clrMapOvr>
    <a:masterClrMapping/>
  </p:clrMapOvr>
  <p:transition spd="slow">
    <p:wipe/>
  </p:transition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90B548F-EF8B-2F9B-1EC3-F7EA98D597F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Existential Quantifier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CE08071-B2EB-CD78-28D6-95BEAD96D83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19059008"/>
      </p:ext>
    </p:extLst>
  </p:cSld>
  <p:clrMapOvr>
    <a:masterClrMapping/>
  </p:clrMapOvr>
  <p:transition spd="slow">
    <p:wipe/>
  </p:transition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C9D5BF5-0C82-5E8F-899C-E160F355617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Applications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01E947E-F24E-A4C8-F5E1-8FF3D8332C5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40878557"/>
      </p:ext>
    </p:extLst>
  </p:cSld>
  <p:clrMapOvr>
    <a:masterClrMapping/>
  </p:clrMapOvr>
  <p:transition spd="slow">
    <p:wipe/>
  </p:transition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5605FE1-2C20-2B8D-62A5-90D74A4F6A7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Logical Inference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746BB89-E874-F05C-1377-1E66105AAF4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8647697"/>
      </p:ext>
    </p:extLst>
  </p:cSld>
  <p:clrMapOvr>
    <a:masterClrMapping/>
  </p:clrMapOvr>
  <p:transition spd="slow">
    <p:wipe/>
  </p:transition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ED76AD4-24CB-CD97-3565-C86CB3F5FD5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Logical Inference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4BBE134-28B4-64BB-7D4F-3837E20A8AC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41053720"/>
      </p:ext>
    </p:extLst>
  </p:cSld>
  <p:clrMapOvr>
    <a:masterClrMapping/>
  </p:clrMapOvr>
  <p:transition spd="slow">
    <p:wipe/>
  </p:transition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9867D8A-129C-DE10-07A3-7E6CB45B6E0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Valid Argument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6F702BF-109A-8770-9483-57A8A95847B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00692388"/>
      </p:ext>
    </p:extLst>
  </p:cSld>
  <p:clrMapOvr>
    <a:masterClrMapping/>
  </p:clrMapOvr>
  <p:transition spd="slow">
    <p:wipe/>
  </p:transition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ECF75DF-C41A-A152-A03E-4996D6F4380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Recap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6D8349D-127B-4455-5FB7-E05D8588CF1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13904412"/>
      </p:ext>
    </p:extLst>
  </p:cSld>
  <p:clrMapOvr>
    <a:masterClrMapping/>
  </p:clrMapOvr>
  <p:transition spd="slow">
    <p:wipe/>
  </p:transition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E5993D5-6141-1CDC-4E83-54E4C01A41D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Quiz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69AA7E2-4C65-B5FC-2ECF-48EAEC809C2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75334802"/>
      </p:ext>
    </p:extLst>
  </p:cSld>
  <p:clrMapOvr>
    <a:masterClrMapping/>
  </p:clrMapOvr>
  <p:transition spd="slow">
    <p:wipe/>
  </p:transition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13EDFA6-976D-5345-3F25-7FA60FC3872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Quiz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39D3E35-65F7-F357-3DE6-48F5F1FA42C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5720090"/>
      </p:ext>
    </p:extLst>
  </p:cSld>
  <p:clrMapOvr>
    <a:masterClrMapping/>
  </p:clrMapOvr>
  <p:transition spd="slow">
    <p:wipe/>
  </p:transition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53187A2-B156-E482-F46B-4346AFBE540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Quiz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11C11C3-C573-693E-F161-3206BF13D00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83308589"/>
      </p:ext>
    </p:extLst>
  </p:cSld>
  <p:clrMapOvr>
    <a:masterClrMapping/>
  </p:clrMapOvr>
  <p:transition spd="slow">
    <p:wipe/>
  </p:transition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BAF9085-FC7F-7A2C-6306-DFC76701148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Quiz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EDABE9E-C5C2-FB0A-3B51-BBA0E7D3375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50419229"/>
      </p:ext>
    </p:extLst>
  </p:cSld>
  <p:clrMapOvr>
    <a:masterClrMapping/>
  </p:clrMapOvr>
  <p:transition spd="slow">
    <p:wipe/>
  </p:transition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DCE2829-9866-6F96-BADE-582E23707C2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Quiz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A8B5B67-A726-5AD5-8BBA-B6DB4085307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11102587"/>
      </p:ext>
    </p:extLst>
  </p:cSld>
  <p:clrMapOvr>
    <a:masterClrMapping/>
  </p:clrMapOvr>
  <p:transition spd="slow">
    <p:wipe/>
  </p:transition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7E92761-D76F-D6B3-CC0B-C11AE488304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Quiz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2F90B14-321E-7D7B-2757-31C2E0191F9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88140893"/>
      </p:ext>
    </p:extLst>
  </p:cSld>
  <p:clrMapOvr>
    <a:masterClrMapping/>
  </p:clrMapOvr>
  <p:transition spd="slow">
    <p:wipe/>
  </p:transition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701BD95-1416-71AE-E855-A024F96E1D8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Quiz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242F153-AC73-D5A8-5A4C-DB3834C1C62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6544659"/>
      </p:ext>
    </p:extLst>
  </p:cSld>
  <p:clrMapOvr>
    <a:masterClrMapping/>
  </p:clrMapOvr>
  <p:transition spd="slow">
    <p:wipe/>
  </p:transition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EFA385A-1EE6-09CD-F01D-1DC6BE8223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Quiz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CD72DA2-4CBD-9B30-A4DA-65DDAB685B7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637895"/>
      </p:ext>
    </p:extLst>
  </p:cSld>
  <p:clrMapOvr>
    <a:masterClrMapping/>
  </p:clrMapOvr>
  <p:transition spd="slow">
    <p:wipe/>
  </p:transition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0C0AE2B-579B-7BA4-1A6A-B5DECB73431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Quiz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E6D3C8C-8FE7-9CF1-19FB-E041AAC3FA7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93796026"/>
      </p:ext>
    </p:extLst>
  </p:cSld>
  <p:clrMapOvr>
    <a:masterClrMapping/>
  </p:clrMapOvr>
  <p:transition spd="slow">
    <p:wipe/>
  </p:transition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5647CC0-FEA9-5EE0-06AF-D6773457145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Quiz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97655E9-D427-A962-2E72-ABD7382E009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03065375"/>
      </p:ext>
    </p:extLst>
  </p:cSld>
  <p:clrMapOvr>
    <a:masterClrMapping/>
  </p:clrMapOvr>
  <p:transition spd="slow">
    <p:wipe/>
  </p:transition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062995E-D5ED-580F-1A2E-226D0D93759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Quiz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88F319C-82D0-B720-5133-5A046098241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7125391"/>
      </p:ext>
    </p:extLst>
  </p:cSld>
  <p:clrMapOvr>
    <a:masterClrMapping/>
  </p:clrMapOvr>
  <p:transition spd="slow">
    <p:wipe/>
  </p:transition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8317ECD-0F7E-EA14-CBE1-8C956D5FA8A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Quiz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E974EDE-12BF-0CCD-D17E-210BFE9896A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21632631"/>
      </p:ext>
    </p:extLst>
  </p:cSld>
  <p:clrMapOvr>
    <a:masterClrMapping/>
  </p:clrMapOvr>
  <p:transition spd="slow">
    <p:wipe/>
  </p:transition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010DCBD-31B2-3865-863C-2ECEB9410D7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C22EFCF-9637-E933-1FC0-50938B9128E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7748547"/>
      </p:ext>
    </p:extLst>
  </p:cSld>
  <p:clrMapOvr>
    <a:masterClrMapping/>
  </p:clrMapOvr>
  <p:transition spd="slow">
    <p:wipe/>
  </p:transition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C8F8D56-3C97-F296-7FB4-2CA9736446A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A154581-F6E9-7E61-16E3-CC1DA79E132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4584327"/>
      </p:ext>
    </p:extLst>
  </p:cSld>
  <p:clrMapOvr>
    <a:masterClrMapping/>
  </p:clrMapOvr>
  <p:transition spd="slow">
    <p:wipe/>
  </p:transition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175</Words>
  <Application>Microsoft Office PowerPoint</Application>
  <PresentationFormat>Widescreen</PresentationFormat>
  <Paragraphs>56</Paragraphs>
  <Slides>62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62</vt:i4>
      </vt:variant>
    </vt:vector>
  </HeadingPairs>
  <TitlesOfParts>
    <vt:vector size="67" baseType="lpstr">
      <vt:lpstr>Aptos</vt:lpstr>
      <vt:lpstr>Aptos Display</vt:lpstr>
      <vt:lpstr>Arial</vt:lpstr>
      <vt:lpstr>Poppins</vt:lpstr>
      <vt:lpstr>Office Theme</vt:lpstr>
      <vt:lpstr>PowerPoint Presentation</vt:lpstr>
      <vt:lpstr>PowerPoint Presentation</vt:lpstr>
      <vt:lpstr>PowerPoint Presentation</vt:lpstr>
      <vt:lpstr>PowerPoint Presentation</vt:lpstr>
      <vt:lpstr>Propositions</vt:lpstr>
      <vt:lpstr>Propositions</vt:lpstr>
      <vt:lpstr>Propositional Logic</vt:lpstr>
      <vt:lpstr>Propositional Logic</vt:lpstr>
      <vt:lpstr>Logical Connectives: Negation</vt:lpstr>
      <vt:lpstr>Logical Connectives : Conjunction</vt:lpstr>
      <vt:lpstr>Logical Connectives : Disjunction</vt:lpstr>
      <vt:lpstr> The Connective Or in Natural Languages(1)</vt:lpstr>
      <vt:lpstr> The Connective Or in Natural Languages(2)</vt:lpstr>
      <vt:lpstr> Logical Connectives : Implication</vt:lpstr>
      <vt:lpstr> Logical Connectives : Implication</vt:lpstr>
      <vt:lpstr>Converse, Contrapositive, and Inverse</vt:lpstr>
      <vt:lpstr>Converse, Contrapositive, and Inverse</vt:lpstr>
      <vt:lpstr>Converse, Contrapositive, and Inverse</vt:lpstr>
      <vt:lpstr>Converse, Contrapositive, and Inverse</vt:lpstr>
      <vt:lpstr>Converse, Contrapositive, and Inverse</vt:lpstr>
      <vt:lpstr>Logical Connectives: Biconditional</vt:lpstr>
      <vt:lpstr>Truth Tables For Compound Propositions</vt:lpstr>
      <vt:lpstr>Example Truth Table</vt:lpstr>
      <vt:lpstr>Equivalent Propositions  ≡</vt:lpstr>
      <vt:lpstr>Equivalent Propositions</vt:lpstr>
      <vt:lpstr>Using a Truth Table to Show  Non-Equivalence</vt:lpstr>
      <vt:lpstr>Problem</vt:lpstr>
      <vt:lpstr>Precedence of Logical Operators</vt:lpstr>
      <vt:lpstr>Precedence of Logical Operators</vt:lpstr>
      <vt:lpstr>Precedence of Logical Operators</vt:lpstr>
      <vt:lpstr>Applications of Propositional Logic: Summary</vt:lpstr>
      <vt:lpstr>Translating English Sentences</vt:lpstr>
      <vt:lpstr>Tautologies, Contradictions, and Contingencies</vt:lpstr>
      <vt:lpstr>Logically Equivalent</vt:lpstr>
      <vt:lpstr>Tautologies, Contradictions</vt:lpstr>
      <vt:lpstr>Introducing Predicate Logic</vt:lpstr>
      <vt:lpstr>Propositional Functions</vt:lpstr>
      <vt:lpstr>Examples of Propositional Functions</vt:lpstr>
      <vt:lpstr>Examples of Propositional Functions</vt:lpstr>
      <vt:lpstr>Compound Expressions</vt:lpstr>
      <vt:lpstr>Quantifiers</vt:lpstr>
      <vt:lpstr>Universal Quantifier</vt:lpstr>
      <vt:lpstr>Existential Quantifier</vt:lpstr>
      <vt:lpstr>Applications</vt:lpstr>
      <vt:lpstr>Logical Inference</vt:lpstr>
      <vt:lpstr>Logical Inference</vt:lpstr>
      <vt:lpstr>Valid Argument</vt:lpstr>
      <vt:lpstr>Recap</vt:lpstr>
      <vt:lpstr>Quiz</vt:lpstr>
      <vt:lpstr>Quiz</vt:lpstr>
      <vt:lpstr>Quiz</vt:lpstr>
      <vt:lpstr>Quiz</vt:lpstr>
      <vt:lpstr>Quiz</vt:lpstr>
      <vt:lpstr>Quiz</vt:lpstr>
      <vt:lpstr>Quiz</vt:lpstr>
      <vt:lpstr>Quiz</vt:lpstr>
      <vt:lpstr>Quiz</vt:lpstr>
      <vt:lpstr>Quiz</vt:lpstr>
      <vt:lpstr>Quiz</vt:lpstr>
      <vt:lpstr>Quiz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Shahira azazy</dc:creator>
  <cp:lastModifiedBy>Shahira azazy</cp:lastModifiedBy>
  <cp:revision>1</cp:revision>
  <dcterms:created xsi:type="dcterms:W3CDTF">2024-07-26T12:15:38Z</dcterms:created>
  <dcterms:modified xsi:type="dcterms:W3CDTF">2024-07-26T12:15:38Z</dcterms:modified>
</cp:coreProperties>
</file>