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4">
  <p:sldMasterIdLst>
    <p:sldMasterId id="2147483648" r:id="rId4"/>
  </p:sldMasterIdLst>
  <p:notesMasterIdLst>
    <p:notesMasterId r:id="rId106"/>
  </p:notesMasterIdLst>
  <p:sldIdLst>
    <p:sldId id="543" r:id="rId5"/>
    <p:sldId id="544" r:id="rId6"/>
    <p:sldId id="734" r:id="rId7"/>
    <p:sldId id="614" r:id="rId8"/>
    <p:sldId id="615" r:id="rId9"/>
    <p:sldId id="616" r:id="rId10"/>
    <p:sldId id="617" r:id="rId11"/>
    <p:sldId id="618" r:id="rId12"/>
    <p:sldId id="619" r:id="rId13"/>
    <p:sldId id="620" r:id="rId14"/>
    <p:sldId id="621" r:id="rId15"/>
    <p:sldId id="622" r:id="rId16"/>
    <p:sldId id="623" r:id="rId17"/>
    <p:sldId id="624" r:id="rId18"/>
    <p:sldId id="625" r:id="rId19"/>
    <p:sldId id="626" r:id="rId20"/>
    <p:sldId id="627" r:id="rId21"/>
    <p:sldId id="628" r:id="rId22"/>
    <p:sldId id="629" r:id="rId23"/>
    <p:sldId id="630" r:id="rId24"/>
    <p:sldId id="631" r:id="rId25"/>
    <p:sldId id="282" r:id="rId26"/>
    <p:sldId id="633" r:id="rId27"/>
    <p:sldId id="634" r:id="rId28"/>
    <p:sldId id="635" r:id="rId29"/>
    <p:sldId id="636" r:id="rId30"/>
    <p:sldId id="637" r:id="rId31"/>
    <p:sldId id="638" r:id="rId32"/>
    <p:sldId id="639" r:id="rId33"/>
    <p:sldId id="640" r:id="rId34"/>
    <p:sldId id="641" r:id="rId35"/>
    <p:sldId id="642" r:id="rId36"/>
    <p:sldId id="643" r:id="rId37"/>
    <p:sldId id="644" r:id="rId38"/>
    <p:sldId id="645" r:id="rId39"/>
    <p:sldId id="646" r:id="rId40"/>
    <p:sldId id="647" r:id="rId41"/>
    <p:sldId id="648" r:id="rId42"/>
    <p:sldId id="649" r:id="rId43"/>
    <p:sldId id="650" r:id="rId44"/>
    <p:sldId id="652" r:id="rId45"/>
    <p:sldId id="653" r:id="rId46"/>
    <p:sldId id="654" r:id="rId47"/>
    <p:sldId id="655" r:id="rId48"/>
    <p:sldId id="658" r:id="rId49"/>
    <p:sldId id="657" r:id="rId50"/>
    <p:sldId id="659" r:id="rId51"/>
    <p:sldId id="660" r:id="rId52"/>
    <p:sldId id="661" r:id="rId53"/>
    <p:sldId id="662" r:id="rId54"/>
    <p:sldId id="663" r:id="rId55"/>
    <p:sldId id="664" r:id="rId56"/>
    <p:sldId id="665" r:id="rId57"/>
    <p:sldId id="666" r:id="rId58"/>
    <p:sldId id="667" r:id="rId59"/>
    <p:sldId id="668" r:id="rId60"/>
    <p:sldId id="669" r:id="rId61"/>
    <p:sldId id="670" r:id="rId62"/>
    <p:sldId id="671" r:id="rId63"/>
    <p:sldId id="672" r:id="rId64"/>
    <p:sldId id="673" r:id="rId65"/>
    <p:sldId id="674" r:id="rId66"/>
    <p:sldId id="675" r:id="rId67"/>
    <p:sldId id="676" r:id="rId68"/>
    <p:sldId id="677" r:id="rId69"/>
    <p:sldId id="678" r:id="rId70"/>
    <p:sldId id="679" r:id="rId71"/>
    <p:sldId id="680" r:id="rId72"/>
    <p:sldId id="682" r:id="rId73"/>
    <p:sldId id="683" r:id="rId74"/>
    <p:sldId id="684" r:id="rId75"/>
    <p:sldId id="685" r:id="rId76"/>
    <p:sldId id="686" r:id="rId77"/>
    <p:sldId id="687" r:id="rId78"/>
    <p:sldId id="688" r:id="rId79"/>
    <p:sldId id="689" r:id="rId80"/>
    <p:sldId id="690" r:id="rId81"/>
    <p:sldId id="691" r:id="rId82"/>
    <p:sldId id="692" r:id="rId83"/>
    <p:sldId id="427" r:id="rId84"/>
    <p:sldId id="416" r:id="rId85"/>
    <p:sldId id="417" r:id="rId86"/>
    <p:sldId id="418" r:id="rId87"/>
    <p:sldId id="419" r:id="rId88"/>
    <p:sldId id="420" r:id="rId89"/>
    <p:sldId id="421" r:id="rId90"/>
    <p:sldId id="422" r:id="rId91"/>
    <p:sldId id="423" r:id="rId92"/>
    <p:sldId id="424" r:id="rId93"/>
    <p:sldId id="696" r:id="rId94"/>
    <p:sldId id="697" r:id="rId95"/>
    <p:sldId id="698" r:id="rId96"/>
    <p:sldId id="699" r:id="rId97"/>
    <p:sldId id="700" r:id="rId98"/>
    <p:sldId id="701" r:id="rId99"/>
    <p:sldId id="702" r:id="rId100"/>
    <p:sldId id="703" r:id="rId101"/>
    <p:sldId id="704" r:id="rId102"/>
    <p:sldId id="705" r:id="rId103"/>
    <p:sldId id="428" r:id="rId104"/>
    <p:sldId id="349" r:id="rId105"/>
  </p:sldIdLst>
  <p:sldSz cx="12192000" cy="6858000"/>
  <p:notesSz cx="7102475" cy="102314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4"/>
            <p14:sldId id="734"/>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28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2"/>
            <p14:sldId id="653"/>
            <p14:sldId id="654"/>
            <p14:sldId id="655"/>
            <p14:sldId id="658"/>
            <p14:sldId id="657"/>
            <p14:sldId id="659"/>
            <p14:sldId id="660"/>
            <p14:sldId id="661"/>
            <p14:sldId id="662"/>
            <p14:sldId id="663"/>
            <p14:sldId id="664"/>
            <p14:sldId id="665"/>
            <p14:sldId id="666"/>
            <p14:sldId id="667"/>
            <p14:sldId id="668"/>
            <p14:sldId id="669"/>
            <p14:sldId id="670"/>
            <p14:sldId id="671"/>
            <p14:sldId id="672"/>
            <p14:sldId id="673"/>
            <p14:sldId id="674"/>
            <p14:sldId id="675"/>
            <p14:sldId id="676"/>
            <p14:sldId id="677"/>
            <p14:sldId id="678"/>
            <p14:sldId id="679"/>
            <p14:sldId id="680"/>
            <p14:sldId id="682"/>
            <p14:sldId id="683"/>
            <p14:sldId id="684"/>
            <p14:sldId id="685"/>
            <p14:sldId id="686"/>
            <p14:sldId id="687"/>
            <p14:sldId id="688"/>
            <p14:sldId id="689"/>
            <p14:sldId id="690"/>
            <p14:sldId id="691"/>
            <p14:sldId id="692"/>
            <p14:sldId id="427"/>
            <p14:sldId id="416"/>
            <p14:sldId id="417"/>
            <p14:sldId id="418"/>
            <p14:sldId id="419"/>
            <p14:sldId id="420"/>
            <p14:sldId id="421"/>
            <p14:sldId id="422"/>
            <p14:sldId id="423"/>
            <p14:sldId id="424"/>
            <p14:sldId id="696"/>
            <p14:sldId id="697"/>
            <p14:sldId id="698"/>
            <p14:sldId id="699"/>
            <p14:sldId id="700"/>
            <p14:sldId id="701"/>
            <p14:sldId id="702"/>
            <p14:sldId id="703"/>
            <p14:sldId id="704"/>
            <p14:sldId id="705"/>
            <p14:sldId id="42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58221"/>
    <a:srgbClr val="4472C4"/>
    <a:srgbClr val="2D3956"/>
    <a:srgbClr val="203E5F"/>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783" autoAdjust="0"/>
  </p:normalViewPr>
  <p:slideViewPr>
    <p:cSldViewPr snapToGrid="0">
      <p:cViewPr varScale="1">
        <p:scale>
          <a:sx n="68" d="100"/>
          <a:sy n="68" d="100"/>
        </p:scale>
        <p:origin x="792" y="6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6" Type="http://schemas.openxmlformats.org/officeDocument/2006/relationships/slide" Target="slides/slide12.xml"/><Relationship Id="rId107" Type="http://schemas.openxmlformats.org/officeDocument/2006/relationships/presProps" Target="presProps.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viewProps" Target="viewProps.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theme" Target="theme/theme1.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tableStyles" Target="tableStyles.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513349"/>
          </a:xfrm>
          <a:prstGeom prst="rect">
            <a:avLst/>
          </a:prstGeom>
        </p:spPr>
        <p:txBody>
          <a:bodyPr vert="horz" lIns="99048" tIns="49524" rIns="99048" bIns="49524" rtlCol="0"/>
          <a:lstStyle>
            <a:lvl1pPr algn="l">
              <a:defRPr sz="1300"/>
            </a:lvl1pPr>
          </a:lstStyle>
          <a:p>
            <a:endParaRPr lang="en-US"/>
          </a:p>
        </p:txBody>
      </p:sp>
      <p:sp>
        <p:nvSpPr>
          <p:cNvPr id="3" name="Date Placeholder 2"/>
          <p:cNvSpPr>
            <a:spLocks noGrp="1"/>
          </p:cNvSpPr>
          <p:nvPr>
            <p:ph type="dt" idx="1"/>
          </p:nvPr>
        </p:nvSpPr>
        <p:spPr>
          <a:xfrm>
            <a:off x="4023092" y="0"/>
            <a:ext cx="3077739" cy="513349"/>
          </a:xfrm>
          <a:prstGeom prst="rect">
            <a:avLst/>
          </a:prstGeom>
        </p:spPr>
        <p:txBody>
          <a:bodyPr vert="horz" lIns="99048" tIns="49524" rIns="99048" bIns="49524" rtlCol="0"/>
          <a:lstStyle>
            <a:lvl1pPr algn="r">
              <a:defRPr sz="1300"/>
            </a:lvl1pPr>
          </a:lstStyle>
          <a:p>
            <a:fld id="{7E8DF744-AB4A-4A0F-92CE-6DEBABF2DA97}" type="datetimeFigureOut">
              <a:rPr lang="en-US" smtClean="0"/>
              <a:t>4/1/2024</a:t>
            </a:fld>
            <a:endParaRPr lang="en-US"/>
          </a:p>
        </p:txBody>
      </p:sp>
      <p:sp>
        <p:nvSpPr>
          <p:cNvPr id="4" name="Slide Image Placeholder 3"/>
          <p:cNvSpPr>
            <a:spLocks noGrp="1" noRot="1" noChangeAspect="1"/>
          </p:cNvSpPr>
          <p:nvPr>
            <p:ph type="sldImg" idx="2"/>
          </p:nvPr>
        </p:nvSpPr>
        <p:spPr>
          <a:xfrm>
            <a:off x="482600" y="1279525"/>
            <a:ext cx="6137275" cy="3452813"/>
          </a:xfrm>
          <a:prstGeom prst="rect">
            <a:avLst/>
          </a:prstGeom>
          <a:noFill/>
          <a:ln w="12700">
            <a:solidFill>
              <a:prstClr val="black"/>
            </a:solidFill>
          </a:ln>
        </p:spPr>
        <p:txBody>
          <a:bodyPr vert="horz" lIns="99048" tIns="49524" rIns="99048" bIns="49524" rtlCol="0" anchor="ctr"/>
          <a:lstStyle/>
          <a:p>
            <a:endParaRPr lang="en-US"/>
          </a:p>
        </p:txBody>
      </p:sp>
      <p:sp>
        <p:nvSpPr>
          <p:cNvPr id="5" name="Notes Placeholder 4"/>
          <p:cNvSpPr>
            <a:spLocks noGrp="1"/>
          </p:cNvSpPr>
          <p:nvPr>
            <p:ph type="body" sz="quarter" idx="3"/>
          </p:nvPr>
        </p:nvSpPr>
        <p:spPr>
          <a:xfrm>
            <a:off x="710248" y="4923879"/>
            <a:ext cx="5681980" cy="4028629"/>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718091"/>
            <a:ext cx="3077739" cy="513348"/>
          </a:xfrm>
          <a:prstGeom prst="rect">
            <a:avLst/>
          </a:prstGeom>
        </p:spPr>
        <p:txBody>
          <a:bodyPr vert="horz" lIns="99048" tIns="49524" rIns="99048" bIns="49524" rtlCol="0" anchor="b"/>
          <a:lstStyle>
            <a:lvl1pPr algn="l">
              <a:defRPr sz="1300"/>
            </a:lvl1pPr>
          </a:lstStyle>
          <a:p>
            <a:endParaRPr lang="en-US"/>
          </a:p>
        </p:txBody>
      </p:sp>
      <p:sp>
        <p:nvSpPr>
          <p:cNvPr id="7" name="Slide Number Placeholder 6"/>
          <p:cNvSpPr>
            <a:spLocks noGrp="1"/>
          </p:cNvSpPr>
          <p:nvPr>
            <p:ph type="sldNum" sz="quarter" idx="5"/>
          </p:nvPr>
        </p:nvSpPr>
        <p:spPr>
          <a:xfrm>
            <a:off x="4023092" y="9718091"/>
            <a:ext cx="3077739" cy="513348"/>
          </a:xfrm>
          <a:prstGeom prst="rect">
            <a:avLst/>
          </a:prstGeom>
        </p:spPr>
        <p:txBody>
          <a:bodyPr vert="horz" lIns="99048" tIns="49524" rIns="99048" bIns="49524" rtlCol="0" anchor="b"/>
          <a:lstStyle>
            <a:lvl1pPr algn="r">
              <a:defRPr sz="1300"/>
            </a:lvl1pPr>
          </a:lstStyle>
          <a:p>
            <a:fld id="{E88088B5-5D3D-41C5-9929-9FAB3A249D9E}" type="slidenum">
              <a:rPr lang="en-US" smtClean="0"/>
              <a:t>‹#›</a:t>
            </a:fld>
            <a:endParaRPr lang="en-US"/>
          </a:p>
        </p:txBody>
      </p:sp>
    </p:spTree>
    <p:extLst>
      <p:ext uri="{BB962C8B-B14F-4D97-AF65-F5344CB8AC3E}">
        <p14:creationId xmlns:p14="http://schemas.microsoft.com/office/powerpoint/2010/main" val="42517774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13013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slideLayout" Target="../slideLayouts/slideLayout13.xml"/><Relationship Id="rId1" Type="http://schemas.openxmlformats.org/officeDocument/2006/relationships/themeOverride" Target="../theme/themeOverride1.xml"/><Relationship Id="rId6" Type="http://schemas.openxmlformats.org/officeDocument/2006/relationships/image" Target="../media/image9.jpeg"/><Relationship Id="rId5" Type="http://schemas.openxmlformats.org/officeDocument/2006/relationships/image" Target="../media/image12.jpe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png"/><Relationship Id="rId7" Type="http://schemas.openxmlformats.org/officeDocument/2006/relationships/image" Target="../media/image9.jpeg"/><Relationship Id="rId2" Type="http://schemas.openxmlformats.org/officeDocument/2006/relationships/slideLayout" Target="../slideLayouts/slideLayout13.xml"/><Relationship Id="rId1" Type="http://schemas.openxmlformats.org/officeDocument/2006/relationships/themeOverride" Target="../theme/themeOverride2.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png"/><Relationship Id="rId7" Type="http://schemas.openxmlformats.org/officeDocument/2006/relationships/image" Target="../media/image16.jpeg"/><Relationship Id="rId2" Type="http://schemas.openxmlformats.org/officeDocument/2006/relationships/slideLayout" Target="../slideLayouts/slideLayout13.xml"/><Relationship Id="rId1" Type="http://schemas.openxmlformats.org/officeDocument/2006/relationships/themeOverride" Target="../theme/themeOverride3.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png"/><Relationship Id="rId7" Type="http://schemas.openxmlformats.org/officeDocument/2006/relationships/image" Target="../media/image18.jpeg"/><Relationship Id="rId2" Type="http://schemas.openxmlformats.org/officeDocument/2006/relationships/slideLayout" Target="../slideLayouts/slideLayout13.xml"/><Relationship Id="rId1" Type="http://schemas.openxmlformats.org/officeDocument/2006/relationships/themeOverride" Target="../theme/themeOverride4.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5.xml"/><Relationship Id="rId5" Type="http://schemas.openxmlformats.org/officeDocument/2006/relationships/image" Target="../media/image20.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png"/><Relationship Id="rId7" Type="http://schemas.openxmlformats.org/officeDocument/2006/relationships/image" Target="../media/image9.jpeg"/><Relationship Id="rId2" Type="http://schemas.openxmlformats.org/officeDocument/2006/relationships/slideLayout" Target="../slideLayouts/slideLayout13.xml"/><Relationship Id="rId1" Type="http://schemas.openxmlformats.org/officeDocument/2006/relationships/themeOverride" Target="../theme/themeOverride6.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png"/><Relationship Id="rId7" Type="http://schemas.openxmlformats.org/officeDocument/2006/relationships/image" Target="../media/image9.jpeg"/><Relationship Id="rId2" Type="http://schemas.openxmlformats.org/officeDocument/2006/relationships/slideLayout" Target="../slideLayouts/slideLayout13.xml"/><Relationship Id="rId1" Type="http://schemas.openxmlformats.org/officeDocument/2006/relationships/themeOverride" Target="../theme/themeOverride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png"/><Relationship Id="rId7" Type="http://schemas.openxmlformats.org/officeDocument/2006/relationships/image" Target="../media/image9.jpeg"/><Relationship Id="rId2" Type="http://schemas.openxmlformats.org/officeDocument/2006/relationships/slideLayout" Target="../slideLayouts/slideLayout13.xml"/><Relationship Id="rId1" Type="http://schemas.openxmlformats.org/officeDocument/2006/relationships/themeOverride" Target="../theme/themeOverride8.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png"/><Relationship Id="rId7" Type="http://schemas.openxmlformats.org/officeDocument/2006/relationships/image" Target="../media/image9.jpeg"/><Relationship Id="rId2" Type="http://schemas.openxmlformats.org/officeDocument/2006/relationships/slideLayout" Target="../slideLayouts/slideLayout13.xml"/><Relationship Id="rId1" Type="http://schemas.openxmlformats.org/officeDocument/2006/relationships/themeOverride" Target="../theme/themeOverride9.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1.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30.jpeg"/></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1.png"/><Relationship Id="rId1" Type="http://schemas.openxmlformats.org/officeDocument/2006/relationships/slideLayout" Target="../slideLayouts/slideLayout13.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1.png"/><Relationship Id="rId1" Type="http://schemas.openxmlformats.org/officeDocument/2006/relationships/slideLayout" Target="../slideLayouts/slideLayout13.xml"/><Relationship Id="rId6" Type="http://schemas.openxmlformats.org/officeDocument/2006/relationships/image" Target="../media/image34.png"/><Relationship Id="rId5" Type="http://schemas.openxmlformats.org/officeDocument/2006/relationships/image" Target="../media/image33.jpe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1.png"/><Relationship Id="rId1" Type="http://schemas.openxmlformats.org/officeDocument/2006/relationships/slideLayout" Target="../slideLayouts/slideLayout13.xml"/><Relationship Id="rId6" Type="http://schemas.openxmlformats.org/officeDocument/2006/relationships/image" Target="../media/image36.png"/><Relationship Id="rId5" Type="http://schemas.openxmlformats.org/officeDocument/2006/relationships/image" Target="../media/image10.png"/><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1.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38.jpeg"/></Relationships>
</file>

<file path=ppt/slides/_rels/slide1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1.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40.jpeg"/></Relationships>
</file>

<file path=ppt/slides/_rels/slide1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1.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42.jpeg"/></Relationships>
</file>

<file path=ppt/slides/_rels/slide2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1.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44.png"/></Relationships>
</file>

<file path=ppt/slides/_rels/slide2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1.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46.jpeg"/></Relationships>
</file>

<file path=ppt/slides/_rels/slide2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hyperlink" Target="http://www.ibda3world.com/%D8%A8%D9%83%D8%B3%D8%A7%D8%B1-pixar-%D8%A3%D9%81%D9%84%D8%A7%D9%85-%D8%AB%D9%84%D8%A7%D8%AB%D9%8A%D8%A9-%D8%A7%EF%BB%B7%D8%A8%D8%B9%D8%A7%D8%AF/" TargetMode="External"/><Relationship Id="rId2" Type="http://schemas.openxmlformats.org/officeDocument/2006/relationships/image" Target="../media/image11.png"/><Relationship Id="rId1" Type="http://schemas.openxmlformats.org/officeDocument/2006/relationships/slideLayout" Target="../slideLayouts/slideLayout13.xml"/><Relationship Id="rId4" Type="http://schemas.openxmlformats.org/officeDocument/2006/relationships/image" Target="../media/image52.png"/></Relationships>
</file>

<file path=ppt/slides/_rels/slide2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hyperlink" Target="http://www.ibda3world.com/%D8%AC%D9%87%D8%A7%D8%B2-%D8%A7%D9%84%D8%A2%D9%8A%D9%81%D9%88%D9%86-4-%D8%A7%D9%84%D8%AC%D8%AF%D9%8A%D8%AF-%D8%B3%D9%8A%D8%BA%D9%8A%D8%B1-%D9%83%D9%84-%D8%B4%D9%8A%D8%A1/" TargetMode="External"/><Relationship Id="rId2" Type="http://schemas.openxmlformats.org/officeDocument/2006/relationships/image" Target="../media/image11.png"/><Relationship Id="rId1" Type="http://schemas.openxmlformats.org/officeDocument/2006/relationships/slideLayout" Target="../slideLayouts/slideLayout13.xml"/><Relationship Id="rId4" Type="http://schemas.openxmlformats.org/officeDocument/2006/relationships/image" Target="../media/image56.png"/></Relationships>
</file>

<file path=ppt/slides/_rels/slide33.xml.rels><?xml version="1.0" encoding="UTF-8" standalone="yes"?>
<Relationships xmlns="http://schemas.openxmlformats.org/package/2006/relationships"><Relationship Id="rId3" Type="http://schemas.openxmlformats.org/officeDocument/2006/relationships/hyperlink" Target="http://www.ibda3world.com/%D8%AC%D9%87%D8%A7%D8%B2-%D8%A7%D9%84%D8%A2%D9%8A%D9%81%D9%88%D9%86-4-%D8%A7%D9%84%D8%AC%D8%AF%D9%8A%D8%AF-%D8%B3%D9%8A%D8%BA%D9%8A%D8%B1-%D9%83%D9%84-%D8%B4%D9%8A%D8%A1/" TargetMode="External"/><Relationship Id="rId2" Type="http://schemas.openxmlformats.org/officeDocument/2006/relationships/image" Target="../media/image11.png"/><Relationship Id="rId1" Type="http://schemas.openxmlformats.org/officeDocument/2006/relationships/slideLayout" Target="../slideLayouts/slideLayout13.xml"/><Relationship Id="rId5" Type="http://schemas.openxmlformats.org/officeDocument/2006/relationships/image" Target="../media/image57.png"/><Relationship Id="rId4" Type="http://schemas.openxmlformats.org/officeDocument/2006/relationships/hyperlink" Target="http://www.ibda3world.com/%D8%AA%D8%B9%D8%B1%D9%81%D9%88%D8%A7-%D8%B9%D9%84%D9%89-%D8%AC%D9%87%D8%A7%D8%B2-%D8%A7%D9%84%D8%A2%D9%8A-%D8%A8%D8%A7%D8%AF/"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theconsultant1.com/" TargetMode="Externa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hyperlink" Target="http://www.akhbar-tech.com/category/%D8%A7%D9%84%D8%AA%D9%83%D9%86%D9%88%D9%84%D9%88%D8%AC%D9%8A%D8%A7/%D8%B3%D8%AA%D9%8A%D9%81-%D8%AC%D9%88%D8%A8%D8%B2" TargetMode="External"/><Relationship Id="rId2" Type="http://schemas.openxmlformats.org/officeDocument/2006/relationships/image" Target="../media/image11.png"/><Relationship Id="rId1" Type="http://schemas.openxmlformats.org/officeDocument/2006/relationships/slideLayout" Target="../slideLayouts/slideLayout13.xml"/><Relationship Id="rId4" Type="http://schemas.openxmlformats.org/officeDocument/2006/relationships/image" Target="../media/image61.jpeg"/></Relationships>
</file>

<file path=ppt/slides/_rels/slide45.xml.rels><?xml version="1.0" encoding="UTF-8" standalone="yes"?>
<Relationships xmlns="http://schemas.openxmlformats.org/package/2006/relationships"><Relationship Id="rId3" Type="http://schemas.openxmlformats.org/officeDocument/2006/relationships/hyperlink" Target="http://www.akhbar-tech.com/category/%D8%A7%D9%84%D8%AA%D9%83%D9%86%D9%88%D9%84%D9%88%D8%AC%D9%8A%D8%A7/%D8%B3%D8%AA%D9%8A%D9%81-%D8%AC%D9%88%D8%A8%D8%B2" TargetMode="External"/><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hyperlink" Target="http://www.akhbar-tech.com/category/%D8%A7%D9%84%D8%AA%D9%83%D9%86%D9%88%D9%84%D9%88%D8%AC%D9%8A%D8%A7/%D8%B3%D8%AA%D9%8A%D9%81-%D8%AC%D9%88%D8%A8%D8%B2" TargetMode="External"/><Relationship Id="rId2" Type="http://schemas.openxmlformats.org/officeDocument/2006/relationships/image" Target="../media/image11.png"/><Relationship Id="rId1" Type="http://schemas.openxmlformats.org/officeDocument/2006/relationships/slideLayout" Target="../slideLayouts/slideLayout13.xml"/><Relationship Id="rId4" Type="http://schemas.openxmlformats.org/officeDocument/2006/relationships/image" Target="../media/image61.jpeg"/></Relationships>
</file>

<file path=ppt/slides/_rels/slide4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3" Type="http://schemas.openxmlformats.org/officeDocument/2006/relationships/hyperlink" Target="http://ar.wikipedia.org/wiki/%D8%A3%D8%A8%D9%84" TargetMode="External"/><Relationship Id="rId7" Type="http://schemas.openxmlformats.org/officeDocument/2006/relationships/hyperlink" Target="http://ar.wikipedia.org/wiki/%D8%B3%D8%AA%D9%8A%D9%81_%D9%88%D8%B2%D9%86%D9%8A%D8%A7%D9%83" TargetMode="External"/><Relationship Id="rId2" Type="http://schemas.openxmlformats.org/officeDocument/2006/relationships/image" Target="../media/image11.png"/><Relationship Id="rId1" Type="http://schemas.openxmlformats.org/officeDocument/2006/relationships/slideLayout" Target="../slideLayouts/slideLayout13.xml"/><Relationship Id="rId6" Type="http://schemas.openxmlformats.org/officeDocument/2006/relationships/hyperlink" Target="http://ar.wikipedia.org/w/index.php?title=%D8%AF%D9%88%D9%86_%D9%86%D9%88%D8%B1%D9%85%D8%A7%D9%86&amp;action=edit&amp;redlink=1" TargetMode="External"/><Relationship Id="rId5" Type="http://schemas.openxmlformats.org/officeDocument/2006/relationships/hyperlink" Target="http://ar.wikipedia.org/w/index.php?title=%D8%A2%D9%84%D8%A7%D9%86_%D9%83%D8%A7%D9%8A&amp;action=edit&amp;redlink=1" TargetMode="External"/><Relationship Id="rId4" Type="http://schemas.openxmlformats.org/officeDocument/2006/relationships/hyperlink" Target="http://ar.wikipedia.org/w/index.php?title=%D8%B3%D8%AA%D9%8A%D9%81_%D9%83%D8%A7%D8%A8%D8%B3&amp;action=edit&amp;redlink=1"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theconsultant1.com/" TargetMode="External"/><Relationship Id="rId1" Type="http://schemas.openxmlformats.org/officeDocument/2006/relationships/slideLayout" Target="../slideLayouts/slideLayout13.xml"/><Relationship Id="rId4" Type="http://schemas.openxmlformats.org/officeDocument/2006/relationships/image" Target="../media/image60.jpeg"/></Relationships>
</file>

<file path=ppt/slides/_rels/slide66.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3" Type="http://schemas.openxmlformats.org/officeDocument/2006/relationships/hyperlink" Target="http://www.akhbar-tech.com/category/%D8%A7%D9%84%D8%AA%D9%83%D9%86%D9%88%D9%84%D9%88%D8%AC%D9%8A%D8%A7/%D8%B3%D8%AA%D9%8A%D9%81-%D8%AC%D9%88%D8%A8%D8%B2" TargetMode="External"/><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7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7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ar.wikipedia.org/wiki/%D8%A3%D8%A8%D9%84" TargetMode="External"/><Relationship Id="rId1" Type="http://schemas.openxmlformats.org/officeDocument/2006/relationships/slideLayout" Target="../slideLayouts/slideLayout13.xml"/></Relationships>
</file>

<file path=ppt/slides/_rels/slide75.xml.rels><?xml version="1.0" encoding="UTF-8" standalone="yes"?>
<Relationships xmlns="http://schemas.openxmlformats.org/package/2006/relationships"><Relationship Id="rId3" Type="http://schemas.openxmlformats.org/officeDocument/2006/relationships/hyperlink" Target="http://ar.wikipedia.org/wiki/%D8%B3%D8%AA%D9%8A%D9%81_%D8%AC%D9%88%D8%A8%D8%B2" TargetMode="External"/><Relationship Id="rId2" Type="http://schemas.openxmlformats.org/officeDocument/2006/relationships/image" Target="../media/image11.png"/><Relationship Id="rId1" Type="http://schemas.openxmlformats.org/officeDocument/2006/relationships/slideLayout" Target="../slideLayouts/slideLayout13.xml"/><Relationship Id="rId5" Type="http://schemas.openxmlformats.org/officeDocument/2006/relationships/hyperlink" Target="http://ar.wikipedia.org/wiki/%D8%A3%D8%A8%D9%84" TargetMode="External"/><Relationship Id="rId4" Type="http://schemas.openxmlformats.org/officeDocument/2006/relationships/hyperlink" Target="http://ar.wikipedia.org/wiki/%D9%85%D8%AB%D8%A8%D8%B7_%D9%84%D9%87%D8%A8_%D9%85%D8%A8%D8%B1%D9%88%D9%85" TargetMode="External"/></Relationships>
</file>

<file path=ppt/slides/_rels/slide7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77.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78.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79.xml.rels><?xml version="1.0" encoding="UTF-8" standalone="yes"?>
<Relationships xmlns="http://schemas.openxmlformats.org/package/2006/relationships"><Relationship Id="rId3" Type="http://schemas.openxmlformats.org/officeDocument/2006/relationships/hyperlink" Target="http://theconsultant1.com/" TargetMode="External"/><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80.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hyperlink" Target="http://www.tech-wd.com/wd/tag/android" TargetMode="External"/><Relationship Id="rId2" Type="http://schemas.openxmlformats.org/officeDocument/2006/relationships/image" Target="../media/image11.png"/><Relationship Id="rId1" Type="http://schemas.openxmlformats.org/officeDocument/2006/relationships/slideLayout" Target="../slideLayouts/slideLayout13.xml"/><Relationship Id="rId5" Type="http://schemas.openxmlformats.org/officeDocument/2006/relationships/hyperlink" Target="http://www.tech-wd.com/wd/tag/google/" TargetMode="External"/><Relationship Id="rId4" Type="http://schemas.openxmlformats.org/officeDocument/2006/relationships/hyperlink" Target="http://www.tech-wd.com/wd/tag/twitter/" TargetMode="External"/></Relationships>
</file>

<file path=ppt/slides/_rels/slide9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9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9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9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95.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9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9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9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9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00.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87.png"/><Relationship Id="rId7" Type="http://schemas.openxmlformats.org/officeDocument/2006/relationships/image" Target="../media/image5.svg"/><Relationship Id="rId2" Type="http://schemas.openxmlformats.org/officeDocument/2006/relationships/image" Target="../media/image86.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89.png"/><Relationship Id="rId4" Type="http://schemas.openxmlformats.org/officeDocument/2006/relationships/image" Target="../media/image8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14400" y="3573016"/>
            <a:ext cx="5026944" cy="172819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200" b="1" dirty="0">
                <a:solidFill>
                  <a:schemeClr val="tx1"/>
                </a:solidFill>
                <a:latin typeface="Alexandria" charset="0"/>
                <a:cs typeface="Alexandria" charset="0"/>
              </a:rPr>
              <a:t>المحاضرة العاشرة</a:t>
            </a:r>
          </a:p>
          <a:p>
            <a:pPr algn="ctr"/>
            <a:r>
              <a:rPr lang="ar-EG" sz="2800" b="1" dirty="0">
                <a:solidFill>
                  <a:schemeClr val="tx1"/>
                </a:solidFill>
                <a:latin typeface="Alexandria" charset="0"/>
                <a:cs typeface="Alexandria" charset="0"/>
              </a:rPr>
              <a:t> </a:t>
            </a:r>
            <a:endParaRPr lang="ar-EG" sz="2800" b="1" dirty="0">
              <a:solidFill>
                <a:schemeClr val="tx1"/>
              </a:solidFill>
              <a:latin typeface="Alexandria" pitchFamily="2" charset="-78"/>
              <a:cs typeface="Alexandria" pitchFamily="2" charset="-78"/>
            </a:endParaRPr>
          </a:p>
          <a:p>
            <a:pPr algn="ctr"/>
            <a:endParaRPr lang="ar-EG" sz="2400" b="1" dirty="0">
              <a:solidFill>
                <a:schemeClr val="tx1"/>
              </a:solidFill>
              <a:latin typeface="Alexandria" pitchFamily="2" charset="-78"/>
              <a:cs typeface="Alexandria" pitchFamily="2" charset="-78"/>
            </a:endParaRPr>
          </a:p>
        </p:txBody>
      </p:sp>
      <p:sp>
        <p:nvSpPr>
          <p:cNvPr id="12" name="TextBox 11"/>
          <p:cNvSpPr txBox="1"/>
          <p:nvPr/>
        </p:nvSpPr>
        <p:spPr>
          <a:xfrm>
            <a:off x="2046770" y="6187541"/>
            <a:ext cx="4886463" cy="430887"/>
          </a:xfrm>
          <a:prstGeom prst="rect">
            <a:avLst/>
          </a:prstGeom>
          <a:noFill/>
        </p:spPr>
        <p:txBody>
          <a:bodyPr wrap="square" rtlCol="0">
            <a:spAutoFit/>
          </a:bodyPr>
          <a:lstStyle/>
          <a:p>
            <a:r>
              <a:rPr lang="ar-EG" sz="2200" b="1" dirty="0">
                <a:solidFill>
                  <a:srgbClr val="00B0F0"/>
                </a:solidFill>
                <a:latin typeface="Alexandria" charset="0"/>
                <a:cs typeface="Alexandria" charset="0"/>
              </a:rPr>
              <a:t>إعداد : د.هند علي</a:t>
            </a:r>
            <a:endParaRPr lang="en-US" sz="2200" b="1" dirty="0">
              <a:solidFill>
                <a:srgbClr val="00B0F0"/>
              </a:solidFill>
              <a:latin typeface="Alexandria" charset="0"/>
              <a:cs typeface="Alexandria"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97903" y="211557"/>
            <a:ext cx="2457656" cy="670874"/>
          </a:xfrm>
          <a:prstGeom prst="rect">
            <a:avLst/>
          </a:prstGeom>
        </p:spPr>
      </p:pic>
      <p:sp>
        <p:nvSpPr>
          <p:cNvPr id="3" name="TextBox 2"/>
          <p:cNvSpPr txBox="1"/>
          <p:nvPr/>
        </p:nvSpPr>
        <p:spPr>
          <a:xfrm>
            <a:off x="8774251" y="6292631"/>
            <a:ext cx="3096527"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29880" y="59791"/>
            <a:ext cx="2305141" cy="1076343"/>
          </a:xfrm>
          <a:prstGeom prst="rect">
            <a:avLst/>
          </a:prstGeom>
        </p:spPr>
      </p:pic>
      <p:sp>
        <p:nvSpPr>
          <p:cNvPr id="9" name="TextBox 8"/>
          <p:cNvSpPr txBox="1"/>
          <p:nvPr/>
        </p:nvSpPr>
        <p:spPr>
          <a:xfrm>
            <a:off x="7585888" y="2573363"/>
            <a:ext cx="2446549" cy="553998"/>
          </a:xfrm>
          <a:prstGeom prst="rect">
            <a:avLst/>
          </a:prstGeom>
          <a:noFill/>
        </p:spPr>
        <p:txBody>
          <a:bodyPr wrap="square" rtlCol="0">
            <a:spAutoFit/>
          </a:bodyPr>
          <a:lstStyle/>
          <a:p>
            <a:pPr algn="ctr" rtl="0"/>
            <a:r>
              <a:rPr lang="ar-EG" sz="3000" dirty="0">
                <a:latin typeface="Alexandria" charset="0"/>
                <a:cs typeface="Alexandria" charset="0"/>
              </a:rPr>
              <a:t>القيادة </a:t>
            </a:r>
            <a:endParaRPr lang="en-US" sz="3000" dirty="0">
              <a:latin typeface="Alexandria" charset="0"/>
              <a:cs typeface="Alexandria" charset="0"/>
            </a:endParaRPr>
          </a:p>
        </p:txBody>
      </p:sp>
    </p:spTree>
    <p:extLst>
      <p:ext uri="{BB962C8B-B14F-4D97-AF65-F5344CB8AC3E}">
        <p14:creationId xmlns:p14="http://schemas.microsoft.com/office/powerpoint/2010/main" val="4268643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79393" y="1412954"/>
            <a:ext cx="6975360" cy="4851969"/>
          </a:xfrm>
          <a:prstGeom prst="rect">
            <a:avLst/>
          </a:prstGeom>
          <a:noFill/>
        </p:spPr>
        <p:txBody>
          <a:bodyPr wrap="square" rtlCol="0">
            <a:spAutoFit/>
          </a:bodyPr>
          <a:lstStyle/>
          <a:p>
            <a:pPr marL="285750" indent="-285750" algn="r" rtl="1">
              <a:lnSpc>
                <a:spcPct val="150000"/>
              </a:lnSpc>
              <a:buFont typeface="Arial" panose="020B0604020202020204" pitchFamily="34" charset="0"/>
              <a:buChar char="•"/>
            </a:pPr>
            <a:endParaRPr lang="en-US" sz="1600" b="1"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الفرق بين القيادة التحويلية والتبادلية في بيئة العمل</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ستيف جوبز كنموذج للقيادة الفعالة</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نبذة عن نشأة وتاريخ ستيف جوبز ونجاحاته</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الثقافة  التنظيمية التى حددها ستيف جوبز لشركة أبل</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المهارات الإدارية لستيف جوبز</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المهارات الفنية لستيف جوبز</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المهارات  التسويقية لستيف جوبز</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المهارات السياسية لستيف جوبز</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المهارات الاتصالية  لستيف جوبز</a:t>
            </a:r>
          </a:p>
          <a:p>
            <a:pPr marL="285750" indent="-285750" algn="r" rtl="1">
              <a:lnSpc>
                <a:spcPct val="150000"/>
              </a:lnSpc>
              <a:buFont typeface="Arial" panose="020B0604020202020204" pitchFamily="34" charset="0"/>
              <a:buChar char="•"/>
            </a:pPr>
            <a:endParaRPr lang="ar-EG" sz="1600" b="1"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endParaRPr lang="ar-EG" sz="1600" b="1" dirty="0">
              <a:latin typeface="Alexandria" pitchFamily="2" charset="-78"/>
              <a:cs typeface="Alexandria" pitchFamily="2" charset="-78"/>
            </a:endParaRPr>
          </a:p>
          <a:p>
            <a:pPr algn="ctr" rtl="0">
              <a:lnSpc>
                <a:spcPct val="150000"/>
              </a:lnSpc>
            </a:pPr>
            <a:endParaRPr lang="en-US" sz="1600" b="1" dirty="0">
              <a:latin typeface="Alexandria" pitchFamily="2" charset="-78"/>
              <a:cs typeface="Alexandria" pitchFamily="2" charset="-78"/>
            </a:endParaRPr>
          </a:p>
        </p:txBody>
      </p:sp>
      <p:sp>
        <p:nvSpPr>
          <p:cNvPr id="28" name="Rectangle 27"/>
          <p:cNvSpPr/>
          <p:nvPr/>
        </p:nvSpPr>
        <p:spPr>
          <a:xfrm>
            <a:off x="2487655" y="583449"/>
            <a:ext cx="6516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149402" y="1329619"/>
            <a:ext cx="1602449" cy="307777"/>
          </a:xfrm>
          <a:prstGeom prst="rect">
            <a:avLst/>
          </a:prstGeom>
          <a:noFill/>
        </p:spPr>
        <p:txBody>
          <a:bodyPr wrap="square" rtlCol="0">
            <a:spAutoFit/>
          </a:bodyPr>
          <a:lstStyle/>
          <a:p>
            <a:pPr algn="ctr"/>
            <a:r>
              <a:rPr lang="ar-EG" sz="1400" dirty="0">
                <a:solidFill>
                  <a:schemeClr val="bg1"/>
                </a:solidFill>
                <a:latin typeface="Alexandria" charset="0"/>
                <a:cs typeface="Alexandria" charset="0"/>
              </a:rPr>
              <a:t>الفصل</a:t>
            </a:r>
            <a:endParaRPr lang="en-US" sz="1600" dirty="0">
              <a:solidFill>
                <a:schemeClr val="bg1"/>
              </a:solidFill>
              <a:latin typeface="Alexandria" charset="0"/>
              <a:cs typeface="Alexandria" charset="0"/>
            </a:endParaRPr>
          </a:p>
        </p:txBody>
      </p:sp>
      <p:sp>
        <p:nvSpPr>
          <p:cNvPr id="34" name="TextBox 33"/>
          <p:cNvSpPr txBox="1"/>
          <p:nvPr/>
        </p:nvSpPr>
        <p:spPr>
          <a:xfrm>
            <a:off x="3407702" y="1599947"/>
            <a:ext cx="1276281" cy="707886"/>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00769" y="6365201"/>
            <a:ext cx="338455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68632" y="59791"/>
            <a:ext cx="2305141" cy="1076343"/>
          </a:xfrm>
          <a:prstGeom prst="rect">
            <a:avLst/>
          </a:prstGeom>
        </p:spPr>
      </p:pic>
      <p:sp>
        <p:nvSpPr>
          <p:cNvPr id="4" name="Rectangle 3"/>
          <p:cNvSpPr/>
          <p:nvPr/>
        </p:nvSpPr>
        <p:spPr>
          <a:xfrm>
            <a:off x="4577137" y="2021888"/>
            <a:ext cx="5692278" cy="892552"/>
          </a:xfrm>
          <a:prstGeom prst="rect">
            <a:avLst/>
          </a:prstGeom>
        </p:spPr>
        <p:txBody>
          <a:bodyPr wrap="square">
            <a:spAutoFit/>
          </a:bodyPr>
          <a:lstStyle/>
          <a:p>
            <a:pPr marR="0" algn="r" rtl="1">
              <a:lnSpc>
                <a:spcPct val="200000"/>
              </a:lnSpc>
              <a:spcBef>
                <a:spcPts val="0"/>
              </a:spcBef>
              <a:spcAft>
                <a:spcPts val="0"/>
              </a:spcAft>
            </a:pP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465750" indent="-285750" algn="r" rtl="1">
              <a:buFont typeface="Wingdings" pitchFamily="2" charset="2"/>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893644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7612220" y="1824654"/>
            <a:ext cx="2776385" cy="388804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5" name="Group 44"/>
          <p:cNvGrpSpPr/>
          <p:nvPr/>
        </p:nvGrpSpPr>
        <p:grpSpPr>
          <a:xfrm>
            <a:off x="633046" y="1062342"/>
            <a:ext cx="9536065" cy="5451000"/>
            <a:chOff x="617280" y="108195"/>
            <a:chExt cx="10861625" cy="6615323"/>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200" dirty="0">
                <a:solidFill>
                  <a:schemeClr val="tx1"/>
                </a:solidFill>
                <a:latin typeface="Alexandria" pitchFamily="2" charset="-78"/>
                <a:cs typeface="Alexandria" pitchFamily="2" charset="-78"/>
              </a:endParaRPr>
            </a:p>
          </p:txBody>
        </p:sp>
        <p:grpSp>
          <p:nvGrpSpPr>
            <p:cNvPr id="47" name="Group 46"/>
            <p:cNvGrpSpPr/>
            <p:nvPr/>
          </p:nvGrpSpPr>
          <p:grpSpPr>
            <a:xfrm>
              <a:off x="1389565" y="108195"/>
              <a:ext cx="10089340" cy="6615323"/>
              <a:chOff x="1389565" y="108195"/>
              <a:chExt cx="10089340" cy="6615323"/>
            </a:xfrm>
          </p:grpSpPr>
          <p:sp>
            <p:nvSpPr>
              <p:cNvPr id="48" name="TextBox 47"/>
              <p:cNvSpPr txBox="1"/>
              <p:nvPr/>
            </p:nvSpPr>
            <p:spPr>
              <a:xfrm>
                <a:off x="1389565" y="1171430"/>
                <a:ext cx="8631100" cy="369332"/>
              </a:xfrm>
              <a:prstGeom prst="rect">
                <a:avLst/>
              </a:prstGeom>
              <a:noFill/>
            </p:spPr>
            <p:txBody>
              <a:bodyPr wrap="square" rtlCol="0">
                <a:spAutoFit/>
              </a:bodyPr>
              <a:lstStyle/>
              <a:p>
                <a:pPr algn="ctr"/>
                <a:endParaRPr lang="en-US" sz="1200" b="1" dirty="0">
                  <a:latin typeface="Alexandria" pitchFamily="2" charset="-78"/>
                  <a:cs typeface="Alexandria" pitchFamily="2" charset="-78"/>
                </a:endParaRPr>
              </a:p>
            </p:txBody>
          </p:sp>
          <p:sp>
            <p:nvSpPr>
              <p:cNvPr id="49" name="TextBox 48"/>
              <p:cNvSpPr txBox="1"/>
              <p:nvPr/>
            </p:nvSpPr>
            <p:spPr>
              <a:xfrm>
                <a:off x="8862705" y="6292631"/>
                <a:ext cx="2616200" cy="430887"/>
              </a:xfrm>
              <a:prstGeom prst="rect">
                <a:avLst/>
              </a:prstGeom>
              <a:noFill/>
            </p:spPr>
            <p:txBody>
              <a:bodyPr wrap="square" rtlCol="0">
                <a:spAutoFit/>
              </a:bodyPr>
              <a:lstStyle/>
              <a:p>
                <a:pPr algn="ctr"/>
                <a:r>
                  <a:rPr lang="en-US" sz="15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9594" y="1457703"/>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500" b="1" dirty="0">
                <a:solidFill>
                  <a:schemeClr val="bg1"/>
                </a:solidFill>
                <a:ea typeface="Roboto Light" panose="02000000000000000000" pitchFamily="2" charset="0"/>
              </a:rPr>
              <a:t>الفصل</a:t>
            </a:r>
            <a:endParaRPr lang="en-US" sz="1500" b="1" dirty="0">
              <a:solidFill>
                <a:schemeClr val="bg1"/>
              </a:solidFill>
              <a:ea typeface="Roboto Light" panose="02000000000000000000" pitchFamily="2" charset="0"/>
            </a:endParaRPr>
          </a:p>
          <a:p>
            <a:pPr algn="ctr"/>
            <a:r>
              <a:rPr lang="en-US" sz="3000" b="1" dirty="0">
                <a:solidFill>
                  <a:schemeClr val="bg1"/>
                </a:solidFill>
                <a:ea typeface="Roboto Light" panose="02000000000000000000" pitchFamily="2" charset="0"/>
              </a:rPr>
              <a:t>10</a:t>
            </a:r>
          </a:p>
        </p:txBody>
      </p:sp>
      <p:sp>
        <p:nvSpPr>
          <p:cNvPr id="2" name="Rectangle 1"/>
          <p:cNvSpPr/>
          <p:nvPr/>
        </p:nvSpPr>
        <p:spPr>
          <a:xfrm>
            <a:off x="3810000" y="1555529"/>
            <a:ext cx="4572000" cy="300082"/>
          </a:xfrm>
          <a:prstGeom prst="rect">
            <a:avLst/>
          </a:prstGeom>
        </p:spPr>
        <p:txBody>
          <a:bodyPr>
            <a:spAutoFit/>
          </a:bodyPr>
          <a:lstStyle/>
          <a:p>
            <a:pPr lvl="0"/>
            <a:r>
              <a:rPr lang="ar-EG" sz="1350" dirty="0">
                <a:latin typeface="Alexandria" pitchFamily="2" charset="-78"/>
                <a:cs typeface="Alexandria" pitchFamily="2" charset="-78"/>
              </a:rPr>
              <a:t>.</a:t>
            </a:r>
          </a:p>
        </p:txBody>
      </p:sp>
      <p:pic>
        <p:nvPicPr>
          <p:cNvPr id="12" name="Picture 2" descr="C:\Users\Static\Downloads\index.jpg">
            <a:extLst>
              <a:ext uri="{FF2B5EF4-FFF2-40B4-BE49-F238E27FC236}">
                <a16:creationId xmlns:a16="http://schemas.microsoft.com/office/drawing/2014/main" id="{9BDD9349-F18C-4865-968D-C97707814BB1}"/>
              </a:ext>
            </a:extLst>
          </p:cNvPr>
          <p:cNvPicPr>
            <a:picLocks noChangeAspect="1" noChangeArrowheads="1"/>
          </p:cNvPicPr>
          <p:nvPr/>
        </p:nvPicPr>
        <p:blipFill>
          <a:blip r:embed="rId3"/>
          <a:srcRect/>
          <a:stretch>
            <a:fillRect/>
          </a:stretch>
        </p:blipFill>
        <p:spPr bwMode="auto">
          <a:xfrm>
            <a:off x="6738942" y="2714620"/>
            <a:ext cx="2786082" cy="3143272"/>
          </a:xfrm>
          <a:prstGeom prst="rect">
            <a:avLst/>
          </a:prstGeom>
          <a:ln>
            <a:noFill/>
          </a:ln>
          <a:effectLst>
            <a:softEdge rad="112500"/>
          </a:effectLst>
        </p:spPr>
      </p:pic>
      <p:pic>
        <p:nvPicPr>
          <p:cNvPr id="13" name="Picture 4">
            <a:extLst>
              <a:ext uri="{FF2B5EF4-FFF2-40B4-BE49-F238E27FC236}">
                <a16:creationId xmlns:a16="http://schemas.microsoft.com/office/drawing/2014/main" id="{6E528644-D109-4DDA-A9E7-8F7E94FABBA8}"/>
              </a:ext>
            </a:extLst>
          </p:cNvPr>
          <p:cNvPicPr>
            <a:picLocks noChangeAspect="1" noChangeArrowheads="1"/>
          </p:cNvPicPr>
          <p:nvPr/>
        </p:nvPicPr>
        <p:blipFill>
          <a:blip r:embed="rId4"/>
          <a:srcRect/>
          <a:stretch>
            <a:fillRect/>
          </a:stretch>
        </p:blipFill>
        <p:spPr bwMode="auto">
          <a:xfrm>
            <a:off x="2666976" y="2786058"/>
            <a:ext cx="3041250" cy="2714644"/>
          </a:xfrm>
          <a:prstGeom prst="rect">
            <a:avLst/>
          </a:prstGeom>
          <a:noFill/>
          <a:ln w="9525">
            <a:noFill/>
            <a:miter lim="800000"/>
            <a:headEnd/>
            <a:tailEnd/>
          </a:ln>
          <a:effectLst/>
        </p:spPr>
      </p:pic>
      <p:sp>
        <p:nvSpPr>
          <p:cNvPr id="14" name="Text Placeholder 3">
            <a:extLst>
              <a:ext uri="{FF2B5EF4-FFF2-40B4-BE49-F238E27FC236}">
                <a16:creationId xmlns:a16="http://schemas.microsoft.com/office/drawing/2014/main" id="{9E9DB9AD-3867-4669-A82B-4335375285EC}"/>
              </a:ext>
            </a:extLst>
          </p:cNvPr>
          <p:cNvSpPr txBox="1">
            <a:spLocks/>
          </p:cNvSpPr>
          <p:nvPr/>
        </p:nvSpPr>
        <p:spPr>
          <a:xfrm>
            <a:off x="6192125" y="2387199"/>
            <a:ext cx="4041775" cy="654843"/>
          </a:xfrm>
          <a:prstGeom prst="rect">
            <a:avLst/>
          </a:prstGeom>
        </p:spPr>
        <p:txBody>
          <a:bodyPr>
            <a:no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algn="ctr"/>
            <a:r>
              <a:rPr lang="ar-EG" sz="2000">
                <a:solidFill>
                  <a:srgbClr val="FFC000"/>
                </a:solidFill>
                <a:latin typeface="Alexandria" pitchFamily="2" charset="-78"/>
                <a:cs typeface="Alexandria" pitchFamily="2" charset="-78"/>
              </a:rPr>
              <a:t>القيادة التبادلية </a:t>
            </a:r>
            <a:endParaRPr lang="ar-EG" sz="2000" dirty="0">
              <a:solidFill>
                <a:srgbClr val="FFC000"/>
              </a:solidFill>
              <a:latin typeface="Alexandria" pitchFamily="2" charset="-78"/>
              <a:cs typeface="Alexandria" pitchFamily="2" charset="-78"/>
            </a:endParaRPr>
          </a:p>
        </p:txBody>
      </p:sp>
      <p:sp>
        <p:nvSpPr>
          <p:cNvPr id="15" name="Text Placeholder 2">
            <a:extLst>
              <a:ext uri="{FF2B5EF4-FFF2-40B4-BE49-F238E27FC236}">
                <a16:creationId xmlns:a16="http://schemas.microsoft.com/office/drawing/2014/main" id="{FB791D39-BC93-42BE-9819-FBE43F733BB1}"/>
              </a:ext>
            </a:extLst>
          </p:cNvPr>
          <p:cNvSpPr txBox="1">
            <a:spLocks/>
          </p:cNvSpPr>
          <p:nvPr/>
        </p:nvSpPr>
        <p:spPr>
          <a:xfrm>
            <a:off x="2055812" y="2348880"/>
            <a:ext cx="4040188" cy="659352"/>
          </a:xfrm>
          <a:prstGeom prst="rect">
            <a:avLst/>
          </a:prstGeom>
        </p:spPr>
        <p:txBody>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algn="ctr"/>
            <a:r>
              <a:rPr lang="ar-EG" sz="2000" dirty="0">
                <a:solidFill>
                  <a:srgbClr val="FF0000"/>
                </a:solidFill>
                <a:latin typeface="Alexandria" pitchFamily="2" charset="-78"/>
                <a:cs typeface="Alexandria" pitchFamily="2" charset="-78"/>
              </a:rPr>
              <a:t>القيادة التحويلية </a:t>
            </a:r>
          </a:p>
        </p:txBody>
      </p:sp>
    </p:spTree>
    <p:extLst>
      <p:ext uri="{BB962C8B-B14F-4D97-AF65-F5344CB8AC3E}">
        <p14:creationId xmlns:p14="http://schemas.microsoft.com/office/powerpoint/2010/main" val="27961101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1415871" y="268963"/>
              <a:ext cx="10193658" cy="6423778"/>
              <a:chOff x="1415871" y="268963"/>
              <a:chExt cx="10193658" cy="6423778"/>
            </a:xfrm>
          </p:grpSpPr>
          <p:sp>
            <p:nvSpPr>
              <p:cNvPr id="3" name="TextBox 2"/>
              <p:cNvSpPr txBox="1"/>
              <p:nvPr/>
            </p:nvSpPr>
            <p:spPr>
              <a:xfrm>
                <a:off x="1415871" y="1131611"/>
                <a:ext cx="8631100" cy="369332"/>
              </a:xfrm>
              <a:prstGeom prst="rect">
                <a:avLst/>
              </a:prstGeom>
              <a:noFill/>
            </p:spPr>
            <p:txBody>
              <a:bodyPr wrap="square" rtlCol="0">
                <a:spAutoFit/>
              </a:bodyPr>
              <a:lstStyle/>
              <a:p>
                <a:pPr algn="ctr"/>
                <a:r>
                  <a:rPr lang="ar-EG" b="1" dirty="0">
                    <a:latin typeface="Alexandria" pitchFamily="2" charset="-78"/>
                    <a:cs typeface="Alexandria" pitchFamily="2" charset="-78"/>
                  </a:rPr>
                  <a:t>الاهتمام الرئيسي</a:t>
                </a:r>
                <a:endParaRPr lang="en-US" b="1" dirty="0">
                  <a:latin typeface="Alexandria" pitchFamily="2" charset="-78"/>
                  <a:cs typeface="Alexandria" pitchFamily="2" charset="-78"/>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itle 1">
            <a:extLst>
              <a:ext uri="{FF2B5EF4-FFF2-40B4-BE49-F238E27FC236}">
                <a16:creationId xmlns:a16="http://schemas.microsoft.com/office/drawing/2014/main" id="{4EDD15AE-88F0-4FF6-9EF7-D49BE3E07ABD}"/>
              </a:ext>
            </a:extLst>
          </p:cNvPr>
          <p:cNvSpPr txBox="1">
            <a:spLocks/>
          </p:cNvSpPr>
          <p:nvPr/>
        </p:nvSpPr>
        <p:spPr>
          <a:xfrm>
            <a:off x="839788"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b="1">
                <a:solidFill>
                  <a:srgbClr val="FF0000"/>
                </a:solidFill>
                <a:latin typeface="+mn-lt"/>
              </a:rPr>
              <a:t> الاهتمام الرئيسي</a:t>
            </a:r>
            <a:endParaRPr lang="ar-EG" b="1" dirty="0">
              <a:solidFill>
                <a:srgbClr val="FF0000"/>
              </a:solidFill>
              <a:latin typeface="+mn-lt"/>
            </a:endParaRPr>
          </a:p>
        </p:txBody>
      </p:sp>
      <p:sp>
        <p:nvSpPr>
          <p:cNvPr id="15" name="Text Placeholder 2">
            <a:extLst>
              <a:ext uri="{FF2B5EF4-FFF2-40B4-BE49-F238E27FC236}">
                <a16:creationId xmlns:a16="http://schemas.microsoft.com/office/drawing/2014/main" id="{228F0B32-7AB8-4002-8F13-96BAEE34D5DA}"/>
              </a:ext>
            </a:extLst>
          </p:cNvPr>
          <p:cNvSpPr txBox="1">
            <a:spLocks/>
          </p:cNvSpPr>
          <p:nvPr/>
        </p:nvSpPr>
        <p:spPr>
          <a:xfrm>
            <a:off x="1981200" y="2055268"/>
            <a:ext cx="4040188" cy="6593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ar-EG" sz="2000" dirty="0">
                <a:latin typeface="Alexandria" pitchFamily="2" charset="-78"/>
                <a:cs typeface="Alexandria" pitchFamily="2" charset="-78"/>
              </a:rPr>
              <a:t>التحويلي</a:t>
            </a:r>
          </a:p>
        </p:txBody>
      </p:sp>
      <p:pic>
        <p:nvPicPr>
          <p:cNvPr id="16" name="Picture 5" descr="C:\Users\Static\Downloads\777.jpg">
            <a:extLst>
              <a:ext uri="{FF2B5EF4-FFF2-40B4-BE49-F238E27FC236}">
                <a16:creationId xmlns:a16="http://schemas.microsoft.com/office/drawing/2014/main" id="{E27F9E95-8040-44E2-8D64-B882E11E057C}"/>
              </a:ext>
            </a:extLst>
          </p:cNvPr>
          <p:cNvPicPr>
            <a:picLocks noChangeAspect="1" noChangeArrowheads="1"/>
          </p:cNvPicPr>
          <p:nvPr/>
        </p:nvPicPr>
        <p:blipFill>
          <a:blip r:embed="rId5"/>
          <a:stretch>
            <a:fillRect/>
          </a:stretch>
        </p:blipFill>
        <p:spPr bwMode="auto">
          <a:xfrm>
            <a:off x="2270919" y="3352006"/>
            <a:ext cx="2295525" cy="1990725"/>
          </a:xfrm>
          <a:prstGeom prst="rect">
            <a:avLst/>
          </a:prstGeom>
          <a:noFill/>
        </p:spPr>
      </p:pic>
      <p:sp>
        <p:nvSpPr>
          <p:cNvPr id="17" name="Text Placeholder 3">
            <a:extLst>
              <a:ext uri="{FF2B5EF4-FFF2-40B4-BE49-F238E27FC236}">
                <a16:creationId xmlns:a16="http://schemas.microsoft.com/office/drawing/2014/main" id="{D9C6B65C-5E1B-4B6B-94E7-4096E9D0DC33}"/>
              </a:ext>
            </a:extLst>
          </p:cNvPr>
          <p:cNvSpPr txBox="1">
            <a:spLocks/>
          </p:cNvSpPr>
          <p:nvPr/>
        </p:nvSpPr>
        <p:spPr>
          <a:xfrm>
            <a:off x="6169026" y="1988340"/>
            <a:ext cx="4041775" cy="65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ar-EG" sz="2000" dirty="0">
                <a:latin typeface="Alexandria" pitchFamily="2" charset="-78"/>
                <a:cs typeface="Alexandria" pitchFamily="2" charset="-78"/>
              </a:rPr>
              <a:t>التبادلي</a:t>
            </a:r>
          </a:p>
        </p:txBody>
      </p:sp>
      <p:sp>
        <p:nvSpPr>
          <p:cNvPr id="18" name="Content Placeholder 5">
            <a:extLst>
              <a:ext uri="{FF2B5EF4-FFF2-40B4-BE49-F238E27FC236}">
                <a16:creationId xmlns:a16="http://schemas.microsoft.com/office/drawing/2014/main" id="{209C522E-B3FE-4554-8887-500E61CC70AC}"/>
              </a:ext>
            </a:extLst>
          </p:cNvPr>
          <p:cNvSpPr txBox="1">
            <a:spLocks/>
          </p:cNvSpPr>
          <p:nvPr/>
        </p:nvSpPr>
        <p:spPr>
          <a:xfrm>
            <a:off x="6169026" y="2728914"/>
            <a:ext cx="4041775" cy="55721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ar-EG" sz="1600" dirty="0">
                <a:solidFill>
                  <a:srgbClr val="0070C0"/>
                </a:solidFill>
                <a:latin typeface="Alexandria" pitchFamily="2" charset="-78"/>
                <a:cs typeface="Alexandria" pitchFamily="2" charset="-78"/>
              </a:rPr>
              <a:t>الأصول المادية هى كل رأس المال</a:t>
            </a:r>
          </a:p>
        </p:txBody>
      </p:sp>
      <p:pic>
        <p:nvPicPr>
          <p:cNvPr id="19" name="Picture 2" descr="C:\Users\Static\Downloads\index.jpg">
            <a:extLst>
              <a:ext uri="{FF2B5EF4-FFF2-40B4-BE49-F238E27FC236}">
                <a16:creationId xmlns:a16="http://schemas.microsoft.com/office/drawing/2014/main" id="{71FEF37C-8DBE-4751-91C2-F26298260998}"/>
              </a:ext>
            </a:extLst>
          </p:cNvPr>
          <p:cNvPicPr>
            <a:picLocks noChangeAspect="1" noChangeArrowheads="1"/>
          </p:cNvPicPr>
          <p:nvPr/>
        </p:nvPicPr>
        <p:blipFill>
          <a:blip r:embed="rId6"/>
          <a:srcRect/>
          <a:stretch>
            <a:fillRect/>
          </a:stretch>
        </p:blipFill>
        <p:spPr bwMode="auto">
          <a:xfrm>
            <a:off x="6585297" y="1783727"/>
            <a:ext cx="857256" cy="857256"/>
          </a:xfrm>
          <a:prstGeom prst="rect">
            <a:avLst/>
          </a:prstGeom>
          <a:ln>
            <a:noFill/>
          </a:ln>
          <a:effectLst>
            <a:softEdge rad="112500"/>
          </a:effectLst>
        </p:spPr>
      </p:pic>
      <p:pic>
        <p:nvPicPr>
          <p:cNvPr id="20" name="Picture 3">
            <a:extLst>
              <a:ext uri="{FF2B5EF4-FFF2-40B4-BE49-F238E27FC236}">
                <a16:creationId xmlns:a16="http://schemas.microsoft.com/office/drawing/2014/main" id="{D5F4F8F5-BB8C-4525-B188-9529C9C1DDA2}"/>
              </a:ext>
            </a:extLst>
          </p:cNvPr>
          <p:cNvPicPr>
            <a:picLocks noChangeAspect="1" noChangeArrowheads="1"/>
          </p:cNvPicPr>
          <p:nvPr/>
        </p:nvPicPr>
        <p:blipFill>
          <a:blip r:embed="rId7"/>
          <a:srcRect/>
          <a:stretch>
            <a:fillRect/>
          </a:stretch>
        </p:blipFill>
        <p:spPr bwMode="auto">
          <a:xfrm>
            <a:off x="2166910" y="1824410"/>
            <a:ext cx="1070322" cy="818772"/>
          </a:xfrm>
          <a:prstGeom prst="rect">
            <a:avLst/>
          </a:prstGeom>
          <a:noFill/>
          <a:ln w="9525">
            <a:noFill/>
            <a:miter lim="800000"/>
            <a:headEnd/>
            <a:tailEnd/>
          </a:ln>
          <a:effectLst/>
        </p:spPr>
      </p:pic>
      <p:sp>
        <p:nvSpPr>
          <p:cNvPr id="21" name="Rectangle 20">
            <a:extLst>
              <a:ext uri="{FF2B5EF4-FFF2-40B4-BE49-F238E27FC236}">
                <a16:creationId xmlns:a16="http://schemas.microsoft.com/office/drawing/2014/main" id="{025B2A2C-447E-42CE-B219-EAB8AB68C0B0}"/>
              </a:ext>
            </a:extLst>
          </p:cNvPr>
          <p:cNvSpPr/>
          <p:nvPr/>
        </p:nvSpPr>
        <p:spPr>
          <a:xfrm>
            <a:off x="2638331" y="2712362"/>
            <a:ext cx="2534668" cy="338554"/>
          </a:xfrm>
          <a:prstGeom prst="rect">
            <a:avLst/>
          </a:prstGeom>
        </p:spPr>
        <p:txBody>
          <a:bodyPr wrap="none">
            <a:spAutoFit/>
          </a:bodyPr>
          <a:lstStyle/>
          <a:p>
            <a:r>
              <a:rPr lang="ar-EG" sz="1600" dirty="0">
                <a:solidFill>
                  <a:srgbClr val="0070C0"/>
                </a:solidFill>
                <a:latin typeface="Alexandria" pitchFamily="2" charset="-78"/>
                <a:cs typeface="Alexandria" pitchFamily="2" charset="-78"/>
              </a:rPr>
              <a:t>البشر هم رأسمال الحقيقي</a:t>
            </a:r>
          </a:p>
        </p:txBody>
      </p:sp>
      <p:pic>
        <p:nvPicPr>
          <p:cNvPr id="22" name="Picture 7" descr="C:\Users\Static\Downloads\people-money-puzzle-300x238.jpg">
            <a:extLst>
              <a:ext uri="{FF2B5EF4-FFF2-40B4-BE49-F238E27FC236}">
                <a16:creationId xmlns:a16="http://schemas.microsoft.com/office/drawing/2014/main" id="{3FD8650E-8136-4286-A491-CF685CDE7C91}"/>
              </a:ext>
            </a:extLst>
          </p:cNvPr>
          <p:cNvPicPr>
            <a:picLocks noChangeAspect="1" noChangeArrowheads="1"/>
          </p:cNvPicPr>
          <p:nvPr/>
        </p:nvPicPr>
        <p:blipFill>
          <a:blip r:embed="rId8"/>
          <a:srcRect/>
          <a:stretch>
            <a:fillRect/>
          </a:stretch>
        </p:blipFill>
        <p:spPr bwMode="auto">
          <a:xfrm>
            <a:off x="7152970" y="3159573"/>
            <a:ext cx="2943558" cy="2335222"/>
          </a:xfrm>
          <a:prstGeom prst="rect">
            <a:avLst/>
          </a:prstGeom>
          <a:noFill/>
        </p:spPr>
      </p:pic>
    </p:spTree>
    <p:extLst>
      <p:ext uri="{BB962C8B-B14F-4D97-AF65-F5344CB8AC3E}">
        <p14:creationId xmlns:p14="http://schemas.microsoft.com/office/powerpoint/2010/main" val="175800009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Rectangle: Rounded Corners 22"/>
          <p:cNvSpPr/>
          <p:nvPr/>
        </p:nvSpPr>
        <p:spPr>
          <a:xfrm>
            <a:off x="8706388"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312653"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87474" y="2391844"/>
            <a:ext cx="10541000" cy="4276725"/>
          </a:xfrm>
          <a:prstGeom prst="rect">
            <a:avLst/>
          </a:prstGeom>
          <a:noFill/>
        </p:spPr>
        <p:txBody>
          <a:bodyPr wrap="square" rtlCol="0">
            <a:spAutoFit/>
          </a:bodyPr>
          <a:lstStyle/>
          <a:p>
            <a:pPr algn="ctr"/>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pPr algn="ctr"/>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pPr algn="ctr"/>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pPr algn="ctr"/>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pPr algn="ctr"/>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pPr algn="ctr"/>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pPr algn="ctr"/>
            <a:endParaRPr lang="en-US" sz="1600" dirty="0">
              <a:latin typeface="Alexandria" charset="0"/>
              <a:cs typeface="Alexandria" charset="0"/>
            </a:endParaRPr>
          </a:p>
          <a:p>
            <a:pPr algn="ctr"/>
            <a:endParaRPr lang="en-US" sz="1600" dirty="0">
              <a:latin typeface="Alexandria" charset="0"/>
              <a:cs typeface="Alexandria" charset="0"/>
            </a:endParaRPr>
          </a:p>
          <a:p>
            <a:pPr algn="ctr"/>
            <a:endParaRPr lang="en-US" sz="1600" dirty="0">
              <a:latin typeface="Alexandria" charset="0"/>
              <a:cs typeface="Alexandria" charset="0"/>
            </a:endParaRPr>
          </a:p>
        </p:txBody>
      </p:sp>
      <p:grpSp>
        <p:nvGrpSpPr>
          <p:cNvPr id="8" name="Group 7"/>
          <p:cNvGrpSpPr/>
          <p:nvPr/>
        </p:nvGrpSpPr>
        <p:grpSpPr>
          <a:xfrm>
            <a:off x="738988"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ctr" rtl="1">
                <a:lnSpc>
                  <a:spcPct val="150000"/>
                </a:lnSpc>
              </a:pPr>
              <a:endParaRPr lang="ar-EG" sz="1400" dirty="0">
                <a:solidFill>
                  <a:schemeClr val="tx1"/>
                </a:solidFill>
                <a:latin typeface="Alexandria" pitchFamily="2" charset="-78"/>
                <a:cs typeface="Alexandria" pitchFamily="2" charset="-78"/>
              </a:endParaRPr>
            </a:p>
            <a:p>
              <a:pPr marL="180000" algn="ctr" rtl="1">
                <a:lnSpc>
                  <a:spcPct val="150000"/>
                </a:lnSpc>
              </a:pPr>
              <a:endParaRPr lang="ar-EG" sz="1400" dirty="0">
                <a:solidFill>
                  <a:schemeClr val="tx1"/>
                </a:solidFill>
                <a:latin typeface="Alexandria" pitchFamily="2" charset="-78"/>
                <a:cs typeface="Alexandria" pitchFamily="2" charset="-78"/>
              </a:endParaRPr>
            </a:p>
            <a:p>
              <a:pPr marL="180000" algn="ctr"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930324"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778565"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181686" y="1709532"/>
            <a:ext cx="10003888" cy="459869"/>
          </a:xfrm>
          <a:prstGeom prst="rect">
            <a:avLst/>
          </a:prstGeom>
        </p:spPr>
        <p:txBody>
          <a:bodyPr wrap="square">
            <a:spAutoFit/>
          </a:bodyPr>
          <a:lstStyle/>
          <a:p>
            <a:pPr marL="0" marR="0" algn="ctr"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itle 1">
            <a:extLst>
              <a:ext uri="{FF2B5EF4-FFF2-40B4-BE49-F238E27FC236}">
                <a16:creationId xmlns:a16="http://schemas.microsoft.com/office/drawing/2014/main" id="{A2C9C51D-999B-4C30-BDCC-71B5108444DE}"/>
              </a:ext>
            </a:extLst>
          </p:cNvPr>
          <p:cNvSpPr txBox="1">
            <a:spLocks/>
          </p:cNvSpPr>
          <p:nvPr/>
        </p:nvSpPr>
        <p:spPr>
          <a:xfrm>
            <a:off x="1652953" y="990211"/>
            <a:ext cx="8229600" cy="1143000"/>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sz="2000" b="1" dirty="0">
                <a:latin typeface="Alexandria" pitchFamily="2" charset="-78"/>
                <a:cs typeface="Alexandria" pitchFamily="2" charset="-78"/>
              </a:rPr>
              <a:t> مصدر التأثير</a:t>
            </a:r>
          </a:p>
        </p:txBody>
      </p:sp>
      <p:sp>
        <p:nvSpPr>
          <p:cNvPr id="15" name="Text Placeholder 2">
            <a:extLst>
              <a:ext uri="{FF2B5EF4-FFF2-40B4-BE49-F238E27FC236}">
                <a16:creationId xmlns:a16="http://schemas.microsoft.com/office/drawing/2014/main" id="{E1FF94B9-7441-4958-A370-436B77F74D02}"/>
              </a:ext>
            </a:extLst>
          </p:cNvPr>
          <p:cNvSpPr txBox="1">
            <a:spLocks/>
          </p:cNvSpPr>
          <p:nvPr/>
        </p:nvSpPr>
        <p:spPr>
          <a:xfrm>
            <a:off x="2402372" y="1793705"/>
            <a:ext cx="3868340" cy="82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r>
              <a:rPr lang="ar-EG" sz="2000" dirty="0">
                <a:latin typeface="Alexandria" pitchFamily="2" charset="-78"/>
                <a:cs typeface="Alexandria" pitchFamily="2" charset="-78"/>
              </a:rPr>
              <a:t>التحويلي</a:t>
            </a:r>
          </a:p>
        </p:txBody>
      </p:sp>
      <p:pic>
        <p:nvPicPr>
          <p:cNvPr id="16" name="Picture 3" descr="C:\Users\Static\Downloads\78888888888888.jpg">
            <a:extLst>
              <a:ext uri="{FF2B5EF4-FFF2-40B4-BE49-F238E27FC236}">
                <a16:creationId xmlns:a16="http://schemas.microsoft.com/office/drawing/2014/main" id="{5A8FCB8B-6A4D-44D6-8F85-28527A9F92B4}"/>
              </a:ext>
            </a:extLst>
          </p:cNvPr>
          <p:cNvPicPr>
            <a:picLocks noChangeAspect="1" noChangeArrowheads="1"/>
          </p:cNvPicPr>
          <p:nvPr/>
        </p:nvPicPr>
        <p:blipFill>
          <a:blip r:embed="rId5"/>
          <a:stretch>
            <a:fillRect/>
          </a:stretch>
        </p:blipFill>
        <p:spPr bwMode="auto">
          <a:xfrm>
            <a:off x="2428398" y="3423444"/>
            <a:ext cx="2466975" cy="1847850"/>
          </a:xfrm>
          <a:prstGeom prst="rect">
            <a:avLst/>
          </a:prstGeom>
          <a:noFill/>
        </p:spPr>
      </p:pic>
      <p:sp>
        <p:nvSpPr>
          <p:cNvPr id="17" name="Text Placeholder 3">
            <a:extLst>
              <a:ext uri="{FF2B5EF4-FFF2-40B4-BE49-F238E27FC236}">
                <a16:creationId xmlns:a16="http://schemas.microsoft.com/office/drawing/2014/main" id="{C303C436-23E8-4F03-91EA-0AC919DF1B52}"/>
              </a:ext>
            </a:extLst>
          </p:cNvPr>
          <p:cNvSpPr txBox="1">
            <a:spLocks/>
          </p:cNvSpPr>
          <p:nvPr/>
        </p:nvSpPr>
        <p:spPr>
          <a:xfrm>
            <a:off x="6528289" y="1948449"/>
            <a:ext cx="3887391" cy="82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r>
              <a:rPr lang="ar-EG" sz="2000" dirty="0">
                <a:latin typeface="Alexandria" pitchFamily="2" charset="-78"/>
                <a:cs typeface="Alexandria" pitchFamily="2" charset="-78"/>
              </a:rPr>
              <a:t>التبادلي</a:t>
            </a:r>
          </a:p>
        </p:txBody>
      </p:sp>
      <p:pic>
        <p:nvPicPr>
          <p:cNvPr id="18" name="Picture 2" descr="C:\Users\Static\Downloads\syn-teams.png">
            <a:extLst>
              <a:ext uri="{FF2B5EF4-FFF2-40B4-BE49-F238E27FC236}">
                <a16:creationId xmlns:a16="http://schemas.microsoft.com/office/drawing/2014/main" id="{A2B85868-BCC4-4E6B-B032-2F9A7B67E0B2}"/>
              </a:ext>
            </a:extLst>
          </p:cNvPr>
          <p:cNvPicPr>
            <a:picLocks noChangeAspect="1" noChangeArrowheads="1"/>
          </p:cNvPicPr>
          <p:nvPr/>
        </p:nvPicPr>
        <p:blipFill>
          <a:blip r:embed="rId6"/>
          <a:stretch>
            <a:fillRect/>
          </a:stretch>
        </p:blipFill>
        <p:spPr bwMode="auto">
          <a:xfrm>
            <a:off x="6299897" y="2918619"/>
            <a:ext cx="3810000" cy="2857500"/>
          </a:xfrm>
          <a:prstGeom prst="rect">
            <a:avLst/>
          </a:prstGeom>
          <a:noFill/>
        </p:spPr>
      </p:pic>
      <p:pic>
        <p:nvPicPr>
          <p:cNvPr id="19" name="Picture 2" descr="C:\Users\Static\Downloads\index.jpg">
            <a:extLst>
              <a:ext uri="{FF2B5EF4-FFF2-40B4-BE49-F238E27FC236}">
                <a16:creationId xmlns:a16="http://schemas.microsoft.com/office/drawing/2014/main" id="{F0207B89-49ED-49D0-9FD0-2D75F32B8CE4}"/>
              </a:ext>
            </a:extLst>
          </p:cNvPr>
          <p:cNvPicPr>
            <a:picLocks noChangeAspect="1" noChangeArrowheads="1"/>
          </p:cNvPicPr>
          <p:nvPr/>
        </p:nvPicPr>
        <p:blipFill>
          <a:blip r:embed="rId7"/>
          <a:srcRect/>
          <a:stretch>
            <a:fillRect/>
          </a:stretch>
        </p:blipFill>
        <p:spPr bwMode="auto">
          <a:xfrm>
            <a:off x="6847895" y="1643050"/>
            <a:ext cx="857256" cy="857256"/>
          </a:xfrm>
          <a:prstGeom prst="rect">
            <a:avLst/>
          </a:prstGeom>
          <a:ln>
            <a:noFill/>
          </a:ln>
          <a:effectLst>
            <a:softEdge rad="112500"/>
          </a:effectLst>
        </p:spPr>
      </p:pic>
      <p:pic>
        <p:nvPicPr>
          <p:cNvPr id="20" name="Picture 3">
            <a:extLst>
              <a:ext uri="{FF2B5EF4-FFF2-40B4-BE49-F238E27FC236}">
                <a16:creationId xmlns:a16="http://schemas.microsoft.com/office/drawing/2014/main" id="{47E1FD1B-037E-428F-B6AC-B2EF65AFABE5}"/>
              </a:ext>
            </a:extLst>
          </p:cNvPr>
          <p:cNvPicPr>
            <a:picLocks noChangeAspect="1" noChangeArrowheads="1"/>
          </p:cNvPicPr>
          <p:nvPr/>
        </p:nvPicPr>
        <p:blipFill>
          <a:blip r:embed="rId8"/>
          <a:srcRect/>
          <a:stretch>
            <a:fillRect/>
          </a:stretch>
        </p:blipFill>
        <p:spPr bwMode="auto">
          <a:xfrm>
            <a:off x="2471709" y="1763743"/>
            <a:ext cx="1070322" cy="818772"/>
          </a:xfrm>
          <a:prstGeom prst="rect">
            <a:avLst/>
          </a:prstGeom>
          <a:noFill/>
          <a:ln w="9525">
            <a:noFill/>
            <a:miter lim="800000"/>
            <a:headEnd/>
            <a:tailEnd/>
          </a:ln>
          <a:effectLst/>
        </p:spPr>
      </p:pic>
      <p:sp>
        <p:nvSpPr>
          <p:cNvPr id="21" name="Content Placeholder 5">
            <a:extLst>
              <a:ext uri="{FF2B5EF4-FFF2-40B4-BE49-F238E27FC236}">
                <a16:creationId xmlns:a16="http://schemas.microsoft.com/office/drawing/2014/main" id="{DCE0EC7C-6653-4D8F-87C9-5B1FFDD63ACE}"/>
              </a:ext>
            </a:extLst>
          </p:cNvPr>
          <p:cNvSpPr txBox="1">
            <a:spLocks/>
          </p:cNvSpPr>
          <p:nvPr/>
        </p:nvSpPr>
        <p:spPr>
          <a:xfrm>
            <a:off x="6403487" y="2672642"/>
            <a:ext cx="4041775" cy="557210"/>
          </a:xfrm>
          <a:prstGeom prst="rect">
            <a:avLst/>
          </a:prstGeom>
        </p:spPr>
        <p:txBody>
          <a:bodyPr vert="horz" tIns="0">
            <a:normAutofit/>
          </a:bodyPr>
          <a:lstStyle/>
          <a:p>
            <a:pPr marL="274320" marR="0" lvl="0" indent="-274320" algn="ctr" defTabSz="914400" rtl="1" eaLnBrk="1" fontAlgn="auto" latinLnBrk="0" hangingPunct="1">
              <a:lnSpc>
                <a:spcPct val="100000"/>
              </a:lnSpc>
              <a:spcBef>
                <a:spcPct val="20000"/>
              </a:spcBef>
              <a:spcAft>
                <a:spcPts val="0"/>
              </a:spcAft>
              <a:buClr>
                <a:schemeClr val="accent3"/>
              </a:buClr>
              <a:buSzPct val="95000"/>
              <a:buFont typeface="Wingdings 2"/>
              <a:buChar char=""/>
              <a:tabLst/>
              <a:defRPr/>
            </a:pPr>
            <a:r>
              <a:rPr kumimoji="0" lang="ar-EG" sz="2200" b="0" i="0" u="none" strike="noStrike" kern="1200" cap="none" spc="0" normalizeH="0" baseline="0" noProof="0" dirty="0">
                <a:ln>
                  <a:noFill/>
                </a:ln>
                <a:solidFill>
                  <a:srgbClr val="0070C0"/>
                </a:solidFill>
                <a:effectLst/>
                <a:uLnTx/>
                <a:uFillTx/>
                <a:latin typeface="+mn-lt"/>
                <a:ea typeface="+mn-ea"/>
                <a:cs typeface="+mn-cs"/>
              </a:rPr>
              <a:t>مركزه الوظيفى </a:t>
            </a:r>
          </a:p>
        </p:txBody>
      </p:sp>
      <p:sp>
        <p:nvSpPr>
          <p:cNvPr id="22" name="Content Placeholder 5">
            <a:extLst>
              <a:ext uri="{FF2B5EF4-FFF2-40B4-BE49-F238E27FC236}">
                <a16:creationId xmlns:a16="http://schemas.microsoft.com/office/drawing/2014/main" id="{ADC82980-6345-48E2-BF8E-BDDE89E57C0D}"/>
              </a:ext>
            </a:extLst>
          </p:cNvPr>
          <p:cNvSpPr txBox="1">
            <a:spLocks/>
          </p:cNvSpPr>
          <p:nvPr/>
        </p:nvSpPr>
        <p:spPr>
          <a:xfrm>
            <a:off x="1722823" y="2643182"/>
            <a:ext cx="4041775" cy="557210"/>
          </a:xfrm>
          <a:prstGeom prst="rect">
            <a:avLst/>
          </a:prstGeom>
        </p:spPr>
        <p:txBody>
          <a:bodyPr vert="horz" tIns="0">
            <a:normAutofit/>
          </a:bodyPr>
          <a:lstStyle/>
          <a:p>
            <a:pPr marL="274320" marR="0" lvl="0" indent="-274320" algn="ctr" defTabSz="914400" rtl="1" eaLnBrk="1" fontAlgn="auto" latinLnBrk="0" hangingPunct="1">
              <a:lnSpc>
                <a:spcPct val="100000"/>
              </a:lnSpc>
              <a:spcBef>
                <a:spcPct val="20000"/>
              </a:spcBef>
              <a:spcAft>
                <a:spcPts val="0"/>
              </a:spcAft>
              <a:buClr>
                <a:schemeClr val="accent3"/>
              </a:buClr>
              <a:buSzPct val="95000"/>
              <a:buFont typeface="Wingdings 2"/>
              <a:buChar char=""/>
              <a:tabLst/>
              <a:defRPr/>
            </a:pPr>
            <a:r>
              <a:rPr kumimoji="0" lang="ar-EG" sz="2200" b="0" i="0" u="none" strike="noStrike" kern="1200" cap="none" spc="0" normalizeH="0" baseline="0" noProof="0" dirty="0">
                <a:ln>
                  <a:noFill/>
                </a:ln>
                <a:solidFill>
                  <a:srgbClr val="0070C0"/>
                </a:solidFill>
                <a:effectLst/>
                <a:uLnTx/>
                <a:uFillTx/>
                <a:latin typeface="+mn-lt"/>
                <a:ea typeface="+mn-ea"/>
                <a:cs typeface="+mn-cs"/>
              </a:rPr>
              <a:t>الكاريزما </a:t>
            </a:r>
          </a:p>
        </p:txBody>
      </p:sp>
    </p:spTree>
    <p:extLst>
      <p:ext uri="{BB962C8B-B14F-4D97-AF65-F5344CB8AC3E}">
        <p14:creationId xmlns:p14="http://schemas.microsoft.com/office/powerpoint/2010/main" val="103455604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Rectangle: Rounded Corners 22"/>
          <p:cNvSpPr/>
          <p:nvPr/>
        </p:nvSpPr>
        <p:spPr>
          <a:xfrm>
            <a:off x="8537576"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latin typeface="Alexandria" pitchFamily="2" charset="-78"/>
              <a:cs typeface="Alexandria" pitchFamily="2" charset="-78"/>
            </a:endParaRPr>
          </a:p>
        </p:txBody>
      </p:sp>
      <p:sp>
        <p:nvSpPr>
          <p:cNvPr id="10" name="TextBox 9"/>
          <p:cNvSpPr txBox="1"/>
          <p:nvPr/>
        </p:nvSpPr>
        <p:spPr>
          <a:xfrm>
            <a:off x="1143841" y="1231789"/>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02</a:t>
            </a:r>
          </a:p>
        </p:txBody>
      </p:sp>
      <p:sp>
        <p:nvSpPr>
          <p:cNvPr id="48" name="TextBox 47"/>
          <p:cNvSpPr txBox="1"/>
          <p:nvPr/>
        </p:nvSpPr>
        <p:spPr>
          <a:xfrm>
            <a:off x="818662" y="2391844"/>
            <a:ext cx="10541000" cy="4276725"/>
          </a:xfrm>
          <a:prstGeom prst="rect">
            <a:avLst/>
          </a:prstGeom>
          <a:noFill/>
        </p:spPr>
        <p:txBody>
          <a:bodyPr wrap="square" rtlCol="0">
            <a:spAutoFit/>
          </a:bodyPr>
          <a:lstStyle/>
          <a:p>
            <a:r>
              <a:rPr lang="en-US" sz="1600" b="1" dirty="0">
                <a:latin typeface="Alexandria" pitchFamily="2" charset="-78"/>
                <a:cs typeface="Alexandria" pitchFamily="2" charset="-78"/>
              </a:rPr>
              <a:t>Lorem ipsum dolor sit </a:t>
            </a:r>
            <a:r>
              <a:rPr lang="en-US" sz="1600" b="1" dirty="0" err="1">
                <a:latin typeface="Alexandria" pitchFamily="2" charset="-78"/>
                <a:cs typeface="Alexandria" pitchFamily="2" charset="-78"/>
              </a:rPr>
              <a:t>amet</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consectetur</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adipiscing</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elit</a:t>
            </a:r>
            <a:r>
              <a:rPr lang="en-US" sz="1600" b="1" dirty="0">
                <a:latin typeface="Alexandria" pitchFamily="2" charset="-78"/>
                <a:cs typeface="Alexandria" pitchFamily="2" charset="-78"/>
              </a:rPr>
              <a:t>, Lorem ipsum dolor sit </a:t>
            </a:r>
            <a:r>
              <a:rPr lang="en-US" sz="1600" b="1" dirty="0" err="1">
                <a:latin typeface="Alexandria" pitchFamily="2" charset="-78"/>
                <a:cs typeface="Alexandria" pitchFamily="2" charset="-78"/>
              </a:rPr>
              <a:t>amet</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consectetur</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adipiscing</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elit</a:t>
            </a:r>
            <a:r>
              <a:rPr lang="en-US" sz="1600" b="1" dirty="0">
                <a:latin typeface="Alexandria" pitchFamily="2" charset="-78"/>
                <a:cs typeface="Alexandria" pitchFamily="2" charset="-78"/>
              </a:rPr>
              <a:t>,</a:t>
            </a:r>
          </a:p>
          <a:p>
            <a:r>
              <a:rPr lang="en-US" sz="1600" b="1" dirty="0">
                <a:latin typeface="Alexandria" pitchFamily="2" charset="-78"/>
                <a:cs typeface="Alexandria" pitchFamily="2" charset="-78"/>
              </a:rPr>
              <a:t>Lorem ipsum dolor sit </a:t>
            </a:r>
            <a:r>
              <a:rPr lang="en-US" sz="1600" b="1" dirty="0" err="1">
                <a:latin typeface="Alexandria" pitchFamily="2" charset="-78"/>
                <a:cs typeface="Alexandria" pitchFamily="2" charset="-78"/>
              </a:rPr>
              <a:t>amet</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consectetur</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adipiscing</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elit</a:t>
            </a:r>
            <a:r>
              <a:rPr lang="en-US" sz="1600" b="1" dirty="0">
                <a:latin typeface="Alexandria" pitchFamily="2" charset="-78"/>
                <a:cs typeface="Alexandria" pitchFamily="2" charset="-78"/>
              </a:rPr>
              <a:t>, Lorem ipsum dolor sit </a:t>
            </a:r>
            <a:r>
              <a:rPr lang="en-US" sz="1600" b="1" dirty="0" err="1">
                <a:latin typeface="Alexandria" pitchFamily="2" charset="-78"/>
                <a:cs typeface="Alexandria" pitchFamily="2" charset="-78"/>
              </a:rPr>
              <a:t>amet</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consectetur</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adipiscing</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elit</a:t>
            </a:r>
            <a:r>
              <a:rPr lang="en-US" sz="1600" b="1" dirty="0">
                <a:latin typeface="Alexandria" pitchFamily="2" charset="-78"/>
                <a:cs typeface="Alexandria" pitchFamily="2" charset="-78"/>
              </a:rPr>
              <a:t>, Lorem ipsum dolor sit </a:t>
            </a:r>
            <a:r>
              <a:rPr lang="en-US" sz="1600" b="1" dirty="0" err="1">
                <a:latin typeface="Alexandria" pitchFamily="2" charset="-78"/>
                <a:cs typeface="Alexandria" pitchFamily="2" charset="-78"/>
              </a:rPr>
              <a:t>amet</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consectetur</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adipiscing</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elit</a:t>
            </a:r>
            <a:r>
              <a:rPr lang="en-US" sz="1600" b="1" dirty="0">
                <a:latin typeface="Alexandria" pitchFamily="2" charset="-78"/>
                <a:cs typeface="Alexandria" pitchFamily="2" charset="-78"/>
              </a:rPr>
              <a:t>, Lorem ipsum dolor sit </a:t>
            </a:r>
            <a:r>
              <a:rPr lang="en-US" sz="1600" b="1" dirty="0" err="1">
                <a:latin typeface="Alexandria" pitchFamily="2" charset="-78"/>
                <a:cs typeface="Alexandria" pitchFamily="2" charset="-78"/>
              </a:rPr>
              <a:t>amet</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consectetur</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adipiscing</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elit</a:t>
            </a:r>
            <a:r>
              <a:rPr lang="en-US" sz="1600" b="1" dirty="0">
                <a:latin typeface="Alexandria" pitchFamily="2" charset="-78"/>
                <a:cs typeface="Alexandria" pitchFamily="2" charset="-78"/>
              </a:rPr>
              <a:t>, Lorem ipsum dolor sit </a:t>
            </a:r>
            <a:r>
              <a:rPr lang="en-US" sz="1600" b="1" dirty="0" err="1">
                <a:latin typeface="Alexandria" pitchFamily="2" charset="-78"/>
                <a:cs typeface="Alexandria" pitchFamily="2" charset="-78"/>
              </a:rPr>
              <a:t>amet</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consectetur</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adipiscing</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elit</a:t>
            </a:r>
            <a:r>
              <a:rPr lang="en-US" sz="1600" b="1" dirty="0">
                <a:latin typeface="Alexandria" pitchFamily="2" charset="-78"/>
                <a:cs typeface="Alexandria" pitchFamily="2" charset="-78"/>
              </a:rPr>
              <a:t>,</a:t>
            </a:r>
          </a:p>
          <a:p>
            <a:r>
              <a:rPr lang="en-US" sz="1600" b="1" dirty="0">
                <a:latin typeface="Alexandria" pitchFamily="2" charset="-78"/>
                <a:cs typeface="Alexandria" pitchFamily="2" charset="-78"/>
              </a:rPr>
              <a:t>Lorem ipsum dolor sit </a:t>
            </a:r>
            <a:r>
              <a:rPr lang="en-US" sz="1600" b="1" dirty="0" err="1">
                <a:latin typeface="Alexandria" pitchFamily="2" charset="-78"/>
                <a:cs typeface="Alexandria" pitchFamily="2" charset="-78"/>
              </a:rPr>
              <a:t>amet</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consectetur</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adipiscing</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elit</a:t>
            </a:r>
            <a:r>
              <a:rPr lang="en-US" sz="1600" b="1" dirty="0">
                <a:latin typeface="Alexandria" pitchFamily="2" charset="-78"/>
                <a:cs typeface="Alexandria" pitchFamily="2" charset="-78"/>
              </a:rPr>
              <a:t>, Lorem ipsum dolor sit </a:t>
            </a:r>
            <a:r>
              <a:rPr lang="en-US" sz="1600" b="1" dirty="0" err="1">
                <a:latin typeface="Alexandria" pitchFamily="2" charset="-78"/>
                <a:cs typeface="Alexandria" pitchFamily="2" charset="-78"/>
              </a:rPr>
              <a:t>amet</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consectetur</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adipiscing</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elit</a:t>
            </a:r>
            <a:r>
              <a:rPr lang="en-US" sz="1600" b="1" dirty="0">
                <a:latin typeface="Alexandria" pitchFamily="2" charset="-78"/>
                <a:cs typeface="Alexandria" pitchFamily="2" charset="-78"/>
              </a:rPr>
              <a:t>,</a:t>
            </a:r>
          </a:p>
          <a:p>
            <a:r>
              <a:rPr lang="en-US" sz="1600" b="1" dirty="0">
                <a:latin typeface="Alexandria" pitchFamily="2" charset="-78"/>
                <a:cs typeface="Alexandria" pitchFamily="2" charset="-78"/>
              </a:rPr>
              <a:t>Lorem ipsum dolor sit </a:t>
            </a:r>
            <a:r>
              <a:rPr lang="en-US" sz="1600" b="1" dirty="0" err="1">
                <a:latin typeface="Alexandria" pitchFamily="2" charset="-78"/>
                <a:cs typeface="Alexandria" pitchFamily="2" charset="-78"/>
              </a:rPr>
              <a:t>amet</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consectetur</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adipiscing</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elit</a:t>
            </a:r>
            <a:r>
              <a:rPr lang="en-US" sz="1600" b="1" dirty="0">
                <a:latin typeface="Alexandria" pitchFamily="2" charset="-78"/>
                <a:cs typeface="Alexandria" pitchFamily="2" charset="-78"/>
              </a:rPr>
              <a:t>, Lorem ipsum dolor sit </a:t>
            </a:r>
            <a:r>
              <a:rPr lang="en-US" sz="1600" b="1" dirty="0" err="1">
                <a:latin typeface="Alexandria" pitchFamily="2" charset="-78"/>
                <a:cs typeface="Alexandria" pitchFamily="2" charset="-78"/>
              </a:rPr>
              <a:t>amet</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consectetur</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adipiscing</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elit</a:t>
            </a:r>
            <a:r>
              <a:rPr lang="en-US" sz="1600" b="1" dirty="0">
                <a:latin typeface="Alexandria" pitchFamily="2" charset="-78"/>
                <a:cs typeface="Alexandria" pitchFamily="2" charset="-78"/>
              </a:rPr>
              <a:t>,</a:t>
            </a:r>
          </a:p>
          <a:p>
            <a:r>
              <a:rPr lang="en-US" sz="1600" b="1" dirty="0">
                <a:latin typeface="Alexandria" pitchFamily="2" charset="-78"/>
                <a:cs typeface="Alexandria" pitchFamily="2" charset="-78"/>
              </a:rPr>
              <a:t>Lorem ipsum dolor sit </a:t>
            </a:r>
            <a:r>
              <a:rPr lang="en-US" sz="1600" b="1" dirty="0" err="1">
                <a:latin typeface="Alexandria" pitchFamily="2" charset="-78"/>
                <a:cs typeface="Alexandria" pitchFamily="2" charset="-78"/>
              </a:rPr>
              <a:t>amet</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consectetur</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adipiscing</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elit</a:t>
            </a:r>
            <a:r>
              <a:rPr lang="en-US" sz="1600" b="1" dirty="0">
                <a:latin typeface="Alexandria" pitchFamily="2" charset="-78"/>
                <a:cs typeface="Alexandria" pitchFamily="2" charset="-78"/>
              </a:rPr>
              <a:t>, Lorem ipsum dolor sit </a:t>
            </a:r>
            <a:r>
              <a:rPr lang="en-US" sz="1600" b="1" dirty="0" err="1">
                <a:latin typeface="Alexandria" pitchFamily="2" charset="-78"/>
                <a:cs typeface="Alexandria" pitchFamily="2" charset="-78"/>
              </a:rPr>
              <a:t>amet</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consectetur</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adipiscing</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elit</a:t>
            </a:r>
            <a:r>
              <a:rPr lang="en-US" sz="1600" b="1" dirty="0">
                <a:latin typeface="Alexandria" pitchFamily="2" charset="-78"/>
                <a:cs typeface="Alexandria" pitchFamily="2" charset="-78"/>
              </a:rPr>
              <a:t>,</a:t>
            </a:r>
          </a:p>
          <a:p>
            <a:r>
              <a:rPr lang="en-US" sz="1600" b="1" dirty="0">
                <a:latin typeface="Alexandria" pitchFamily="2" charset="-78"/>
                <a:cs typeface="Alexandria" pitchFamily="2" charset="-78"/>
              </a:rPr>
              <a:t>Lorem ipsum dolor sit </a:t>
            </a:r>
            <a:r>
              <a:rPr lang="en-US" sz="1600" b="1" dirty="0" err="1">
                <a:latin typeface="Alexandria" pitchFamily="2" charset="-78"/>
                <a:cs typeface="Alexandria" pitchFamily="2" charset="-78"/>
              </a:rPr>
              <a:t>amet</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consectetur</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adipiscing</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elit</a:t>
            </a:r>
            <a:r>
              <a:rPr lang="en-US" sz="1600" b="1" dirty="0">
                <a:latin typeface="Alexandria" pitchFamily="2" charset="-78"/>
                <a:cs typeface="Alexandria" pitchFamily="2" charset="-78"/>
              </a:rPr>
              <a:t>, Lorem ipsum dolor sit </a:t>
            </a:r>
            <a:r>
              <a:rPr lang="en-US" sz="1600" b="1" dirty="0" err="1">
                <a:latin typeface="Alexandria" pitchFamily="2" charset="-78"/>
                <a:cs typeface="Alexandria" pitchFamily="2" charset="-78"/>
              </a:rPr>
              <a:t>amet</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consectetur</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adipiscing</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elit</a:t>
            </a:r>
            <a:r>
              <a:rPr lang="en-US" sz="1600" b="1" dirty="0">
                <a:latin typeface="Alexandria" pitchFamily="2" charset="-78"/>
                <a:cs typeface="Alexandria" pitchFamily="2" charset="-78"/>
              </a:rPr>
              <a:t>, Lorem ipsum dolor sit </a:t>
            </a:r>
            <a:r>
              <a:rPr lang="en-US" sz="1600" b="1" dirty="0" err="1">
                <a:latin typeface="Alexandria" pitchFamily="2" charset="-78"/>
                <a:cs typeface="Alexandria" pitchFamily="2" charset="-78"/>
              </a:rPr>
              <a:t>amet</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consectetur</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adipiscing</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elit</a:t>
            </a:r>
            <a:r>
              <a:rPr lang="en-US" sz="1600" b="1" dirty="0">
                <a:latin typeface="Alexandria" pitchFamily="2" charset="-78"/>
                <a:cs typeface="Alexandria" pitchFamily="2" charset="-78"/>
              </a:rPr>
              <a:t>, Lorem ipsum dolor sit </a:t>
            </a:r>
            <a:r>
              <a:rPr lang="en-US" sz="1600" b="1" dirty="0" err="1">
                <a:latin typeface="Alexandria" pitchFamily="2" charset="-78"/>
                <a:cs typeface="Alexandria" pitchFamily="2" charset="-78"/>
              </a:rPr>
              <a:t>amet</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consectetur</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adipiscing</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elit</a:t>
            </a:r>
            <a:r>
              <a:rPr lang="en-US" sz="1600" b="1" dirty="0">
                <a:latin typeface="Alexandria" pitchFamily="2" charset="-78"/>
                <a:cs typeface="Alexandria" pitchFamily="2" charset="-78"/>
              </a:rPr>
              <a:t>, Lorem ipsum dolor sit </a:t>
            </a:r>
            <a:r>
              <a:rPr lang="en-US" sz="1600" b="1" dirty="0" err="1">
                <a:latin typeface="Alexandria" pitchFamily="2" charset="-78"/>
                <a:cs typeface="Alexandria" pitchFamily="2" charset="-78"/>
              </a:rPr>
              <a:t>amet</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consectetur</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adipiscing</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elit</a:t>
            </a:r>
            <a:r>
              <a:rPr lang="en-US" sz="1600" b="1" dirty="0">
                <a:latin typeface="Alexandria" pitchFamily="2" charset="-78"/>
                <a:cs typeface="Alexandria" pitchFamily="2" charset="-78"/>
              </a:rPr>
              <a:t>,</a:t>
            </a:r>
          </a:p>
          <a:p>
            <a:endParaRPr lang="en-US" sz="1600" b="1" dirty="0">
              <a:latin typeface="Alexandria" pitchFamily="2" charset="-78"/>
              <a:cs typeface="Alexandria" pitchFamily="2" charset="-78"/>
            </a:endParaRPr>
          </a:p>
          <a:p>
            <a:endParaRPr lang="en-US" sz="1600" b="1" dirty="0">
              <a:latin typeface="Alexandria" pitchFamily="2" charset="-78"/>
              <a:cs typeface="Alexandria" pitchFamily="2" charset="-78"/>
            </a:endParaRPr>
          </a:p>
          <a:p>
            <a:endParaRPr lang="en-US" sz="1600" b="1" dirty="0">
              <a:latin typeface="Alexandria" pitchFamily="2" charset="-78"/>
              <a:cs typeface="Alexandria" pitchFamily="2" charset="-78"/>
            </a:endParaRPr>
          </a:p>
        </p:txBody>
      </p:sp>
      <p:grpSp>
        <p:nvGrpSpPr>
          <p:cNvPr id="8" name="Group 7"/>
          <p:cNvGrpSpPr/>
          <p:nvPr/>
        </p:nvGrpSpPr>
        <p:grpSpPr>
          <a:xfrm>
            <a:off x="570176" y="383263"/>
            <a:ext cx="10911865" cy="6362222"/>
            <a:chOff x="697664" y="268963"/>
            <a:chExt cx="10911865" cy="6362222"/>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600" b="1" dirty="0">
                <a:solidFill>
                  <a:schemeClr val="tx1"/>
                </a:solidFill>
                <a:latin typeface="Alexandria" pitchFamily="2" charset="-78"/>
                <a:cs typeface="Alexandria" pitchFamily="2" charset="-78"/>
              </a:endParaRPr>
            </a:p>
            <a:p>
              <a:pPr marL="180000" algn="just" rtl="1">
                <a:lnSpc>
                  <a:spcPct val="150000"/>
                </a:lnSpc>
              </a:pPr>
              <a:endParaRPr lang="ar-EG" sz="1600" b="1" dirty="0">
                <a:solidFill>
                  <a:schemeClr val="tx1"/>
                </a:solidFill>
                <a:latin typeface="Alexandria" pitchFamily="2" charset="-78"/>
                <a:cs typeface="Alexandria" pitchFamily="2" charset="-78"/>
              </a:endParaRPr>
            </a:p>
            <a:p>
              <a:pPr marL="180000" algn="just" rtl="1">
                <a:lnSpc>
                  <a:spcPct val="150000"/>
                </a:lnSpc>
              </a:pPr>
              <a:endParaRPr lang="ar-EG" sz="1600" b="1"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362222"/>
              <a:chOff x="2513150" y="268963"/>
              <a:chExt cx="9096379" cy="6362222"/>
            </a:xfrm>
          </p:grpSpPr>
          <p:sp>
            <p:nvSpPr>
              <p:cNvPr id="3" name="TextBox 2"/>
              <p:cNvSpPr txBox="1"/>
              <p:nvPr/>
            </p:nvSpPr>
            <p:spPr>
              <a:xfrm>
                <a:off x="2513150" y="1019069"/>
                <a:ext cx="8631100" cy="338554"/>
              </a:xfrm>
              <a:prstGeom prst="rect">
                <a:avLst/>
              </a:prstGeom>
              <a:noFill/>
            </p:spPr>
            <p:txBody>
              <a:bodyPr wrap="square" rtlCol="0">
                <a:spAutoFit/>
              </a:bodyPr>
              <a:lstStyle/>
              <a:p>
                <a:pPr algn="ctr"/>
                <a:endParaRPr lang="en-US" sz="1600" b="1" dirty="0">
                  <a:latin typeface="Alexandria" pitchFamily="2" charset="-78"/>
                  <a:cs typeface="Alexandria" pitchFamily="2" charset="-78"/>
                </a:endParaRPr>
              </a:p>
            </p:txBody>
          </p:sp>
          <p:sp>
            <p:nvSpPr>
              <p:cNvPr id="4" name="TextBox 3"/>
              <p:cNvSpPr txBox="1"/>
              <p:nvPr/>
            </p:nvSpPr>
            <p:spPr>
              <a:xfrm>
                <a:off x="8993329" y="6292631"/>
                <a:ext cx="2616200" cy="338554"/>
              </a:xfrm>
              <a:prstGeom prst="rect">
                <a:avLst/>
              </a:prstGeom>
              <a:noFill/>
            </p:spPr>
            <p:txBody>
              <a:bodyPr wrap="square" rtlCol="0">
                <a:spAutoFit/>
              </a:bodyPr>
              <a:lstStyle/>
              <a:p>
                <a:pPr algn="ctr"/>
                <a:r>
                  <a:rPr lang="en-US" sz="1600" b="1" dirty="0">
                    <a:latin typeface="Alexandria" pitchFamily="2" charset="-78"/>
                    <a:cs typeface="Alexandria" pitchFamily="2" charset="-78"/>
                  </a:rPr>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761512"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latin typeface="Alexandria" pitchFamily="2" charset="-78"/>
                <a:ea typeface="Roboto Light" panose="02000000000000000000" pitchFamily="2" charset="0"/>
                <a:cs typeface="Alexandria" pitchFamily="2" charset="-78"/>
              </a:rPr>
              <a:t>الفصل</a:t>
            </a:r>
            <a:endParaRPr lang="en-US" sz="1600" b="1" dirty="0">
              <a:solidFill>
                <a:schemeClr val="bg1"/>
              </a:solidFill>
              <a:latin typeface="Alexandria" pitchFamily="2" charset="-78"/>
              <a:ea typeface="Roboto Light" panose="02000000000000000000" pitchFamily="2" charset="0"/>
              <a:cs typeface="Alexandria" pitchFamily="2" charset="-78"/>
            </a:endParaRPr>
          </a:p>
          <a:p>
            <a:pPr algn="ctr"/>
            <a:r>
              <a:rPr lang="ar-EG" sz="1600" b="1" dirty="0">
                <a:solidFill>
                  <a:schemeClr val="bg1"/>
                </a:solidFill>
                <a:latin typeface="Alexandria" pitchFamily="2" charset="-78"/>
                <a:ea typeface="Roboto Light" panose="02000000000000000000" pitchFamily="2" charset="0"/>
                <a:cs typeface="Alexandria" pitchFamily="2" charset="-78"/>
              </a:rPr>
              <a:t>10</a:t>
            </a:r>
            <a:endParaRPr lang="en-US" sz="1600" b="1" dirty="0">
              <a:solidFill>
                <a:schemeClr val="bg1"/>
              </a:solidFill>
              <a:latin typeface="Alexandria" pitchFamily="2" charset="-78"/>
              <a:ea typeface="Roboto Light" panose="02000000000000000000" pitchFamily="2" charset="0"/>
              <a:cs typeface="Alexandria" pitchFamily="2" charset="-78"/>
            </a:endParaRPr>
          </a:p>
        </p:txBody>
      </p:sp>
      <p:sp>
        <p:nvSpPr>
          <p:cNvPr id="9" name="Rectangle 8"/>
          <p:cNvSpPr/>
          <p:nvPr/>
        </p:nvSpPr>
        <p:spPr>
          <a:xfrm>
            <a:off x="5609753" y="1282588"/>
            <a:ext cx="184731" cy="338554"/>
          </a:xfrm>
          <a:prstGeom prst="rect">
            <a:avLst/>
          </a:prstGeom>
        </p:spPr>
        <p:txBody>
          <a:bodyPr wrap="none">
            <a:spAutoFit/>
          </a:bodyPr>
          <a:lstStyle/>
          <a:p>
            <a:pPr algn="ctr" rtl="1"/>
            <a:endParaRPr lang="en-US" sz="1600" b="1" dirty="0">
              <a:latin typeface="Alexandria" pitchFamily="2" charset="-78"/>
              <a:cs typeface="Alexandria" pitchFamily="2" charset="-78"/>
            </a:endParaRPr>
          </a:p>
        </p:txBody>
      </p:sp>
      <p:sp>
        <p:nvSpPr>
          <p:cNvPr id="13" name="Rectangle 12"/>
          <p:cNvSpPr/>
          <p:nvPr/>
        </p:nvSpPr>
        <p:spPr>
          <a:xfrm>
            <a:off x="1012874" y="1709532"/>
            <a:ext cx="10003888" cy="512320"/>
          </a:xfrm>
          <a:prstGeom prst="rect">
            <a:avLst/>
          </a:prstGeom>
        </p:spPr>
        <p:txBody>
          <a:bodyPr wrap="square">
            <a:spAutoFit/>
          </a:bodyPr>
          <a:lstStyle/>
          <a:p>
            <a:pPr marL="0" marR="0" algn="just" rtl="1">
              <a:lnSpc>
                <a:spcPct val="200000"/>
              </a:lnSpc>
              <a:spcBef>
                <a:spcPts val="0"/>
              </a:spcBef>
              <a:spcAft>
                <a:spcPts val="1000"/>
              </a:spcAft>
            </a:pPr>
            <a:endParaRPr lang="en-US" sz="1600" b="1" dirty="0">
              <a:effectLst/>
              <a:latin typeface="Alexandria" pitchFamily="2" charset="-78"/>
              <a:ea typeface="Times New Roman" panose="02020603050405020304" pitchFamily="18" charset="0"/>
              <a:cs typeface="Alexandria" pitchFamily="2" charset="-78"/>
            </a:endParaRPr>
          </a:p>
        </p:txBody>
      </p:sp>
      <p:sp>
        <p:nvSpPr>
          <p:cNvPr id="14" name="Title 1">
            <a:extLst>
              <a:ext uri="{FF2B5EF4-FFF2-40B4-BE49-F238E27FC236}">
                <a16:creationId xmlns:a16="http://schemas.microsoft.com/office/drawing/2014/main" id="{5D2D99F0-325D-4FEE-82D4-2ECA51E9B26E}"/>
              </a:ext>
            </a:extLst>
          </p:cNvPr>
          <p:cNvSpPr txBox="1">
            <a:spLocks/>
          </p:cNvSpPr>
          <p:nvPr/>
        </p:nvSpPr>
        <p:spPr>
          <a:xfrm>
            <a:off x="2346100" y="1082577"/>
            <a:ext cx="78867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EG" sz="1600" b="1" dirty="0">
                <a:latin typeface="Alexandria" pitchFamily="2" charset="-78"/>
                <a:cs typeface="Alexandria" pitchFamily="2" charset="-78"/>
              </a:rPr>
              <a:t> الأهداف</a:t>
            </a:r>
          </a:p>
        </p:txBody>
      </p:sp>
      <p:sp>
        <p:nvSpPr>
          <p:cNvPr id="15" name="Text Placeholder 2">
            <a:extLst>
              <a:ext uri="{FF2B5EF4-FFF2-40B4-BE49-F238E27FC236}">
                <a16:creationId xmlns:a16="http://schemas.microsoft.com/office/drawing/2014/main" id="{FCA1528B-914B-49CE-80BF-56A21C560405}"/>
              </a:ext>
            </a:extLst>
          </p:cNvPr>
          <p:cNvSpPr txBox="1">
            <a:spLocks/>
          </p:cNvSpPr>
          <p:nvPr/>
        </p:nvSpPr>
        <p:spPr>
          <a:xfrm>
            <a:off x="2655588" y="2117262"/>
            <a:ext cx="3868340" cy="82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r>
              <a:rPr lang="ar-EG" sz="1600" b="1" dirty="0">
                <a:latin typeface="Alexandria" pitchFamily="2" charset="-78"/>
                <a:cs typeface="Alexandria" pitchFamily="2" charset="-78"/>
              </a:rPr>
              <a:t>التحويلي</a:t>
            </a:r>
          </a:p>
        </p:txBody>
      </p:sp>
      <p:sp>
        <p:nvSpPr>
          <p:cNvPr id="16" name="Content Placeholder 5">
            <a:extLst>
              <a:ext uri="{FF2B5EF4-FFF2-40B4-BE49-F238E27FC236}">
                <a16:creationId xmlns:a16="http://schemas.microsoft.com/office/drawing/2014/main" id="{FD84921C-2DBB-4BFE-AB6E-194C479C0322}"/>
              </a:ext>
            </a:extLst>
          </p:cNvPr>
          <p:cNvSpPr txBox="1">
            <a:spLocks/>
          </p:cNvSpPr>
          <p:nvPr/>
        </p:nvSpPr>
        <p:spPr>
          <a:xfrm>
            <a:off x="1805033" y="2798153"/>
            <a:ext cx="4041775" cy="5572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r>
              <a:rPr lang="ar-EG" sz="1600" b="1" dirty="0">
                <a:solidFill>
                  <a:srgbClr val="0070C0"/>
                </a:solidFill>
                <a:latin typeface="Alexandria" pitchFamily="2" charset="-78"/>
                <a:cs typeface="Alexandria" pitchFamily="2" charset="-78"/>
              </a:rPr>
              <a:t>أهداف طويلة الأجل </a:t>
            </a:r>
          </a:p>
        </p:txBody>
      </p:sp>
      <p:sp>
        <p:nvSpPr>
          <p:cNvPr id="17" name="Text Placeholder 3">
            <a:extLst>
              <a:ext uri="{FF2B5EF4-FFF2-40B4-BE49-F238E27FC236}">
                <a16:creationId xmlns:a16="http://schemas.microsoft.com/office/drawing/2014/main" id="{8D361FE3-6348-4A0D-9011-74F418324EE7}"/>
              </a:ext>
            </a:extLst>
          </p:cNvPr>
          <p:cNvSpPr txBox="1">
            <a:spLocks/>
          </p:cNvSpPr>
          <p:nvPr/>
        </p:nvSpPr>
        <p:spPr>
          <a:xfrm>
            <a:off x="6584560" y="1948449"/>
            <a:ext cx="3887391" cy="82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r>
              <a:rPr lang="ar-EG" sz="1600" b="1" dirty="0">
                <a:latin typeface="Alexandria" pitchFamily="2" charset="-78"/>
                <a:cs typeface="Alexandria" pitchFamily="2" charset="-78"/>
              </a:rPr>
              <a:t>التبادلي</a:t>
            </a:r>
          </a:p>
        </p:txBody>
      </p:sp>
      <p:sp>
        <p:nvSpPr>
          <p:cNvPr id="18" name="Content Placeholder 5">
            <a:extLst>
              <a:ext uri="{FF2B5EF4-FFF2-40B4-BE49-F238E27FC236}">
                <a16:creationId xmlns:a16="http://schemas.microsoft.com/office/drawing/2014/main" id="{248D91F4-5EE9-4029-948D-713483EC2BEB}"/>
              </a:ext>
            </a:extLst>
          </p:cNvPr>
          <p:cNvSpPr txBox="1">
            <a:spLocks/>
          </p:cNvSpPr>
          <p:nvPr/>
        </p:nvSpPr>
        <p:spPr>
          <a:xfrm>
            <a:off x="6108066" y="2728914"/>
            <a:ext cx="4041775" cy="5572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r>
              <a:rPr lang="ar-EG" sz="1600" b="1" dirty="0">
                <a:solidFill>
                  <a:srgbClr val="0070C0"/>
                </a:solidFill>
                <a:latin typeface="Alexandria" pitchFamily="2" charset="-78"/>
                <a:cs typeface="Alexandria" pitchFamily="2" charset="-78"/>
              </a:rPr>
              <a:t>أهداف قصيرة الأجل </a:t>
            </a:r>
          </a:p>
        </p:txBody>
      </p:sp>
      <p:pic>
        <p:nvPicPr>
          <p:cNvPr id="19" name="Picture 2" descr="C:\Users\Static\Downloads\index.jpg">
            <a:extLst>
              <a:ext uri="{FF2B5EF4-FFF2-40B4-BE49-F238E27FC236}">
                <a16:creationId xmlns:a16="http://schemas.microsoft.com/office/drawing/2014/main" id="{602DCC96-351C-4EE8-B172-868CE66FBA70}"/>
              </a:ext>
            </a:extLst>
          </p:cNvPr>
          <p:cNvPicPr>
            <a:picLocks noChangeAspect="1" noChangeArrowheads="1"/>
          </p:cNvPicPr>
          <p:nvPr/>
        </p:nvPicPr>
        <p:blipFill>
          <a:blip r:embed="rId5"/>
          <a:srcRect/>
          <a:stretch>
            <a:fillRect/>
          </a:stretch>
        </p:blipFill>
        <p:spPr bwMode="auto">
          <a:xfrm>
            <a:off x="6777557" y="1825930"/>
            <a:ext cx="857256" cy="857256"/>
          </a:xfrm>
          <a:prstGeom prst="rect">
            <a:avLst/>
          </a:prstGeom>
          <a:ln>
            <a:noFill/>
          </a:ln>
          <a:effectLst>
            <a:softEdge rad="112500"/>
          </a:effectLst>
        </p:spPr>
      </p:pic>
      <p:pic>
        <p:nvPicPr>
          <p:cNvPr id="20" name="Picture 3">
            <a:extLst>
              <a:ext uri="{FF2B5EF4-FFF2-40B4-BE49-F238E27FC236}">
                <a16:creationId xmlns:a16="http://schemas.microsoft.com/office/drawing/2014/main" id="{D6A68E9E-2D4B-4CC2-AF73-E1D6AB166F88}"/>
              </a:ext>
            </a:extLst>
          </p:cNvPr>
          <p:cNvPicPr>
            <a:picLocks noChangeAspect="1" noChangeArrowheads="1"/>
          </p:cNvPicPr>
          <p:nvPr/>
        </p:nvPicPr>
        <p:blipFill>
          <a:blip r:embed="rId6"/>
          <a:srcRect/>
          <a:stretch>
            <a:fillRect/>
          </a:stretch>
        </p:blipFill>
        <p:spPr bwMode="auto">
          <a:xfrm>
            <a:off x="2767133" y="1862215"/>
            <a:ext cx="1070322" cy="818772"/>
          </a:xfrm>
          <a:prstGeom prst="rect">
            <a:avLst/>
          </a:prstGeom>
          <a:noFill/>
          <a:ln w="9525">
            <a:noFill/>
            <a:miter lim="800000"/>
            <a:headEnd/>
            <a:tailEnd/>
          </a:ln>
          <a:effectLst/>
        </p:spPr>
      </p:pic>
      <p:pic>
        <p:nvPicPr>
          <p:cNvPr id="21" name="Picture 4" descr="C:\Users\Static\Downloads\Short Term Long Term.jpg88.jpg">
            <a:extLst>
              <a:ext uri="{FF2B5EF4-FFF2-40B4-BE49-F238E27FC236}">
                <a16:creationId xmlns:a16="http://schemas.microsoft.com/office/drawing/2014/main" id="{51F17A0B-EB7F-4DAB-8B65-24E9CA763CC2}"/>
              </a:ext>
            </a:extLst>
          </p:cNvPr>
          <p:cNvPicPr>
            <a:picLocks noChangeAspect="1" noChangeArrowheads="1"/>
          </p:cNvPicPr>
          <p:nvPr/>
        </p:nvPicPr>
        <p:blipFill>
          <a:blip r:embed="rId7"/>
          <a:srcRect/>
          <a:stretch>
            <a:fillRect/>
          </a:stretch>
        </p:blipFill>
        <p:spPr bwMode="auto">
          <a:xfrm>
            <a:off x="3128720" y="3269858"/>
            <a:ext cx="2000264" cy="2486027"/>
          </a:xfrm>
          <a:prstGeom prst="rect">
            <a:avLst/>
          </a:prstGeom>
          <a:noFill/>
        </p:spPr>
      </p:pic>
      <p:pic>
        <p:nvPicPr>
          <p:cNvPr id="22" name="Picture 5" descr="C:\Users\Static\Downloads\Short Term Long Term.jpg77.jpg">
            <a:extLst>
              <a:ext uri="{FF2B5EF4-FFF2-40B4-BE49-F238E27FC236}">
                <a16:creationId xmlns:a16="http://schemas.microsoft.com/office/drawing/2014/main" id="{25498D5B-63BD-4A4D-9949-739345B1C789}"/>
              </a:ext>
            </a:extLst>
          </p:cNvPr>
          <p:cNvPicPr>
            <a:picLocks noChangeAspect="1" noChangeArrowheads="1"/>
          </p:cNvPicPr>
          <p:nvPr/>
        </p:nvPicPr>
        <p:blipFill>
          <a:blip r:embed="rId8"/>
          <a:srcRect/>
          <a:stretch>
            <a:fillRect/>
          </a:stretch>
        </p:blipFill>
        <p:spPr bwMode="auto">
          <a:xfrm>
            <a:off x="7415000" y="3143248"/>
            <a:ext cx="1857388" cy="2500330"/>
          </a:xfrm>
          <a:prstGeom prst="rect">
            <a:avLst/>
          </a:prstGeom>
          <a:noFill/>
        </p:spPr>
      </p:pic>
    </p:spTree>
    <p:extLst>
      <p:ext uri="{BB962C8B-B14F-4D97-AF65-F5344CB8AC3E}">
        <p14:creationId xmlns:p14="http://schemas.microsoft.com/office/powerpoint/2010/main" val="191573489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Rectangle: Rounded Corners 22"/>
          <p:cNvSpPr/>
          <p:nvPr/>
        </p:nvSpPr>
        <p:spPr>
          <a:xfrm>
            <a:off x="8636050" y="1388293"/>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pitchFamily="2" charset="-78"/>
              <a:cs typeface="Alexandria" pitchFamily="2" charset="-78"/>
            </a:endParaRPr>
          </a:p>
        </p:txBody>
      </p:sp>
      <p:sp>
        <p:nvSpPr>
          <p:cNvPr id="10" name="TextBox 9"/>
          <p:cNvSpPr txBox="1"/>
          <p:nvPr/>
        </p:nvSpPr>
        <p:spPr>
          <a:xfrm>
            <a:off x="1242315" y="1273993"/>
            <a:ext cx="966228" cy="307777"/>
          </a:xfrm>
          <a:prstGeom prst="rect">
            <a:avLst/>
          </a:prstGeom>
          <a:noFill/>
        </p:spPr>
        <p:txBody>
          <a:bodyPr wrap="square" rtlCol="0">
            <a:spAutoFit/>
          </a:bodyPr>
          <a:lstStyle/>
          <a:p>
            <a:pPr algn="ctr"/>
            <a:r>
              <a:rPr lang="en-US" sz="1400" b="1" dirty="0">
                <a:solidFill>
                  <a:schemeClr val="bg1"/>
                </a:solidFill>
                <a:latin typeface="Alexandria" pitchFamily="2" charset="-78"/>
                <a:cs typeface="Alexandria" pitchFamily="2" charset="-78"/>
              </a:rPr>
              <a:t>02</a:t>
            </a:r>
          </a:p>
        </p:txBody>
      </p:sp>
      <p:sp>
        <p:nvSpPr>
          <p:cNvPr id="48" name="TextBox 47"/>
          <p:cNvSpPr txBox="1"/>
          <p:nvPr/>
        </p:nvSpPr>
        <p:spPr>
          <a:xfrm>
            <a:off x="917136" y="2434048"/>
            <a:ext cx="10541000" cy="2893100"/>
          </a:xfrm>
          <a:prstGeom prst="rect">
            <a:avLst/>
          </a:prstGeom>
          <a:noFill/>
        </p:spPr>
        <p:txBody>
          <a:bodyPr wrap="square" rtlCol="0">
            <a:spAutoFit/>
          </a:bodyPr>
          <a:lstStyle/>
          <a:p>
            <a:r>
              <a:rPr lang="en-US" sz="1400" dirty="0">
                <a:latin typeface="Alexandria" pitchFamily="2" charset="-78"/>
                <a:cs typeface="Alexandria" pitchFamily="2" charset="-78"/>
              </a:rPr>
              <a:t>Lorem ipsum dolor sit </a:t>
            </a:r>
            <a:r>
              <a:rPr lang="en-US" sz="1400" dirty="0" err="1">
                <a:latin typeface="Alexandria" pitchFamily="2" charset="-78"/>
                <a:cs typeface="Alexandria" pitchFamily="2" charset="-78"/>
              </a:rPr>
              <a:t>amet</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consectetur</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adipiscing</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elit</a:t>
            </a:r>
            <a:r>
              <a:rPr lang="en-US" sz="1400" dirty="0">
                <a:latin typeface="Alexandria" pitchFamily="2" charset="-78"/>
                <a:cs typeface="Alexandria" pitchFamily="2" charset="-78"/>
              </a:rPr>
              <a:t>, Lorem ipsum dolor sit </a:t>
            </a:r>
            <a:r>
              <a:rPr lang="en-US" sz="1400" dirty="0" err="1">
                <a:latin typeface="Alexandria" pitchFamily="2" charset="-78"/>
                <a:cs typeface="Alexandria" pitchFamily="2" charset="-78"/>
              </a:rPr>
              <a:t>amet</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consectetur</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adipiscing</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elit</a:t>
            </a:r>
            <a:r>
              <a:rPr lang="en-US" sz="1400" dirty="0">
                <a:latin typeface="Alexandria" pitchFamily="2" charset="-78"/>
                <a:cs typeface="Alexandria" pitchFamily="2" charset="-78"/>
              </a:rPr>
              <a:t>,</a:t>
            </a:r>
          </a:p>
          <a:p>
            <a:r>
              <a:rPr lang="en-US" sz="1400" dirty="0">
                <a:latin typeface="Alexandria" pitchFamily="2" charset="-78"/>
                <a:cs typeface="Alexandria" pitchFamily="2" charset="-78"/>
              </a:rPr>
              <a:t>Lorem ipsum dolor sit </a:t>
            </a:r>
            <a:r>
              <a:rPr lang="en-US" sz="1400" dirty="0" err="1">
                <a:latin typeface="Alexandria" pitchFamily="2" charset="-78"/>
                <a:cs typeface="Alexandria" pitchFamily="2" charset="-78"/>
              </a:rPr>
              <a:t>amet</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consectetur</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adipiscing</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elit</a:t>
            </a:r>
            <a:r>
              <a:rPr lang="en-US" sz="1400" dirty="0">
                <a:latin typeface="Alexandria" pitchFamily="2" charset="-78"/>
                <a:cs typeface="Alexandria" pitchFamily="2" charset="-78"/>
              </a:rPr>
              <a:t>, Lorem ipsum dolor sit </a:t>
            </a:r>
            <a:r>
              <a:rPr lang="en-US" sz="1400" dirty="0" err="1">
                <a:latin typeface="Alexandria" pitchFamily="2" charset="-78"/>
                <a:cs typeface="Alexandria" pitchFamily="2" charset="-78"/>
              </a:rPr>
              <a:t>amet</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consectetur</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adipiscing</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elit</a:t>
            </a:r>
            <a:r>
              <a:rPr lang="en-US" sz="1400" dirty="0">
                <a:latin typeface="Alexandria" pitchFamily="2" charset="-78"/>
                <a:cs typeface="Alexandria" pitchFamily="2" charset="-78"/>
              </a:rPr>
              <a:t>, Lorem ipsum dolor sit </a:t>
            </a:r>
            <a:r>
              <a:rPr lang="en-US" sz="1400" dirty="0" err="1">
                <a:latin typeface="Alexandria" pitchFamily="2" charset="-78"/>
                <a:cs typeface="Alexandria" pitchFamily="2" charset="-78"/>
              </a:rPr>
              <a:t>amet</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consectetur</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adipiscing</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elit</a:t>
            </a:r>
            <a:r>
              <a:rPr lang="en-US" sz="1400" dirty="0">
                <a:latin typeface="Alexandria" pitchFamily="2" charset="-78"/>
                <a:cs typeface="Alexandria" pitchFamily="2" charset="-78"/>
              </a:rPr>
              <a:t>, Lorem ipsum dolor sit </a:t>
            </a:r>
            <a:r>
              <a:rPr lang="en-US" sz="1400" dirty="0" err="1">
                <a:latin typeface="Alexandria" pitchFamily="2" charset="-78"/>
                <a:cs typeface="Alexandria" pitchFamily="2" charset="-78"/>
              </a:rPr>
              <a:t>amet</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consectetur</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adipiscing</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elit</a:t>
            </a:r>
            <a:r>
              <a:rPr lang="en-US" sz="1400" dirty="0">
                <a:latin typeface="Alexandria" pitchFamily="2" charset="-78"/>
                <a:cs typeface="Alexandria" pitchFamily="2" charset="-78"/>
              </a:rPr>
              <a:t>, Lorem ipsum dolor sit </a:t>
            </a:r>
            <a:r>
              <a:rPr lang="en-US" sz="1400" dirty="0" err="1">
                <a:latin typeface="Alexandria" pitchFamily="2" charset="-78"/>
                <a:cs typeface="Alexandria" pitchFamily="2" charset="-78"/>
              </a:rPr>
              <a:t>amet</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consectetur</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adipiscing</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elit</a:t>
            </a:r>
            <a:r>
              <a:rPr lang="en-US" sz="1400" dirty="0">
                <a:latin typeface="Alexandria" pitchFamily="2" charset="-78"/>
                <a:cs typeface="Alexandria" pitchFamily="2" charset="-78"/>
              </a:rPr>
              <a:t>,</a:t>
            </a:r>
          </a:p>
          <a:p>
            <a:r>
              <a:rPr lang="en-US" sz="1400" dirty="0">
                <a:latin typeface="Alexandria" pitchFamily="2" charset="-78"/>
                <a:cs typeface="Alexandria" pitchFamily="2" charset="-78"/>
              </a:rPr>
              <a:t>Lorem ipsum dolor sit </a:t>
            </a:r>
            <a:r>
              <a:rPr lang="en-US" sz="1400" dirty="0" err="1">
                <a:latin typeface="Alexandria" pitchFamily="2" charset="-78"/>
                <a:cs typeface="Alexandria" pitchFamily="2" charset="-78"/>
              </a:rPr>
              <a:t>amet</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consectetur</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adipiscing</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elit</a:t>
            </a:r>
            <a:r>
              <a:rPr lang="en-US" sz="1400" dirty="0">
                <a:latin typeface="Alexandria" pitchFamily="2" charset="-78"/>
                <a:cs typeface="Alexandria" pitchFamily="2" charset="-78"/>
              </a:rPr>
              <a:t>, Lorem ipsum dolor sit </a:t>
            </a:r>
            <a:r>
              <a:rPr lang="en-US" sz="1400" dirty="0" err="1">
                <a:latin typeface="Alexandria" pitchFamily="2" charset="-78"/>
                <a:cs typeface="Alexandria" pitchFamily="2" charset="-78"/>
              </a:rPr>
              <a:t>amet</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consectetur</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adipiscing</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elit</a:t>
            </a:r>
            <a:r>
              <a:rPr lang="en-US" sz="1400" dirty="0">
                <a:latin typeface="Alexandria" pitchFamily="2" charset="-78"/>
                <a:cs typeface="Alexandria" pitchFamily="2" charset="-78"/>
              </a:rPr>
              <a:t>,</a:t>
            </a:r>
          </a:p>
          <a:p>
            <a:r>
              <a:rPr lang="en-US" sz="1400" dirty="0">
                <a:latin typeface="Alexandria" pitchFamily="2" charset="-78"/>
                <a:cs typeface="Alexandria" pitchFamily="2" charset="-78"/>
              </a:rPr>
              <a:t>Lorem ipsum dolor sit </a:t>
            </a:r>
            <a:r>
              <a:rPr lang="en-US" sz="1400" dirty="0" err="1">
                <a:latin typeface="Alexandria" pitchFamily="2" charset="-78"/>
                <a:cs typeface="Alexandria" pitchFamily="2" charset="-78"/>
              </a:rPr>
              <a:t>amet</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consectetur</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adipiscing</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elit</a:t>
            </a:r>
            <a:r>
              <a:rPr lang="en-US" sz="1400" dirty="0">
                <a:latin typeface="Alexandria" pitchFamily="2" charset="-78"/>
                <a:cs typeface="Alexandria" pitchFamily="2" charset="-78"/>
              </a:rPr>
              <a:t>, Lorem ipsum dolor sit </a:t>
            </a:r>
            <a:r>
              <a:rPr lang="en-US" sz="1400" dirty="0" err="1">
                <a:latin typeface="Alexandria" pitchFamily="2" charset="-78"/>
                <a:cs typeface="Alexandria" pitchFamily="2" charset="-78"/>
              </a:rPr>
              <a:t>amet</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consectetur</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adipiscing</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elit</a:t>
            </a:r>
            <a:r>
              <a:rPr lang="en-US" sz="1400" dirty="0">
                <a:latin typeface="Alexandria" pitchFamily="2" charset="-78"/>
                <a:cs typeface="Alexandria" pitchFamily="2" charset="-78"/>
              </a:rPr>
              <a:t>,</a:t>
            </a:r>
          </a:p>
          <a:p>
            <a:r>
              <a:rPr lang="en-US" sz="1400" dirty="0">
                <a:latin typeface="Alexandria" pitchFamily="2" charset="-78"/>
                <a:cs typeface="Alexandria" pitchFamily="2" charset="-78"/>
              </a:rPr>
              <a:t>Lorem ipsum dolor sit </a:t>
            </a:r>
            <a:r>
              <a:rPr lang="en-US" sz="1400" dirty="0" err="1">
                <a:latin typeface="Alexandria" pitchFamily="2" charset="-78"/>
                <a:cs typeface="Alexandria" pitchFamily="2" charset="-78"/>
              </a:rPr>
              <a:t>amet</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consectetur</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adipiscing</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elit</a:t>
            </a:r>
            <a:r>
              <a:rPr lang="en-US" sz="1400" dirty="0">
                <a:latin typeface="Alexandria" pitchFamily="2" charset="-78"/>
                <a:cs typeface="Alexandria" pitchFamily="2" charset="-78"/>
              </a:rPr>
              <a:t>, Lorem ipsum dolor sit </a:t>
            </a:r>
            <a:r>
              <a:rPr lang="en-US" sz="1400" dirty="0" err="1">
                <a:latin typeface="Alexandria" pitchFamily="2" charset="-78"/>
                <a:cs typeface="Alexandria" pitchFamily="2" charset="-78"/>
              </a:rPr>
              <a:t>amet</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consectetur</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adipiscing</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elit</a:t>
            </a:r>
            <a:r>
              <a:rPr lang="en-US" sz="1400" dirty="0">
                <a:latin typeface="Alexandria" pitchFamily="2" charset="-78"/>
                <a:cs typeface="Alexandria" pitchFamily="2" charset="-78"/>
              </a:rPr>
              <a:t>,</a:t>
            </a:r>
          </a:p>
          <a:p>
            <a:r>
              <a:rPr lang="en-US" sz="1400" dirty="0">
                <a:latin typeface="Alexandria" pitchFamily="2" charset="-78"/>
                <a:cs typeface="Alexandria" pitchFamily="2" charset="-78"/>
              </a:rPr>
              <a:t>Lorem ipsum dolor sit </a:t>
            </a:r>
            <a:r>
              <a:rPr lang="en-US" sz="1400" dirty="0" err="1">
                <a:latin typeface="Alexandria" pitchFamily="2" charset="-78"/>
                <a:cs typeface="Alexandria" pitchFamily="2" charset="-78"/>
              </a:rPr>
              <a:t>amet</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consectetur</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adipiscing</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elit</a:t>
            </a:r>
            <a:r>
              <a:rPr lang="en-US" sz="1400" dirty="0">
                <a:latin typeface="Alexandria" pitchFamily="2" charset="-78"/>
                <a:cs typeface="Alexandria" pitchFamily="2" charset="-78"/>
              </a:rPr>
              <a:t>, Lorem ipsum dolor sit </a:t>
            </a:r>
            <a:r>
              <a:rPr lang="en-US" sz="1400" dirty="0" err="1">
                <a:latin typeface="Alexandria" pitchFamily="2" charset="-78"/>
                <a:cs typeface="Alexandria" pitchFamily="2" charset="-78"/>
              </a:rPr>
              <a:t>amet</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consectetur</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adipiscing</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elit</a:t>
            </a:r>
            <a:r>
              <a:rPr lang="en-US" sz="1400" dirty="0">
                <a:latin typeface="Alexandria" pitchFamily="2" charset="-78"/>
                <a:cs typeface="Alexandria" pitchFamily="2" charset="-78"/>
              </a:rPr>
              <a:t>, Lorem ipsum dolor sit </a:t>
            </a:r>
            <a:r>
              <a:rPr lang="en-US" sz="1400" dirty="0" err="1">
                <a:latin typeface="Alexandria" pitchFamily="2" charset="-78"/>
                <a:cs typeface="Alexandria" pitchFamily="2" charset="-78"/>
              </a:rPr>
              <a:t>amet</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consectetur</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adipiscing</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elit</a:t>
            </a:r>
            <a:r>
              <a:rPr lang="en-US" sz="1400" dirty="0">
                <a:latin typeface="Alexandria" pitchFamily="2" charset="-78"/>
                <a:cs typeface="Alexandria" pitchFamily="2" charset="-78"/>
              </a:rPr>
              <a:t>, Lorem ipsum dolor sit </a:t>
            </a:r>
            <a:r>
              <a:rPr lang="en-US" sz="1400" dirty="0" err="1">
                <a:latin typeface="Alexandria" pitchFamily="2" charset="-78"/>
                <a:cs typeface="Alexandria" pitchFamily="2" charset="-78"/>
              </a:rPr>
              <a:t>amet</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consectetur</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adipiscing</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elit</a:t>
            </a:r>
            <a:r>
              <a:rPr lang="en-US" sz="1400" dirty="0">
                <a:latin typeface="Alexandria" pitchFamily="2" charset="-78"/>
                <a:cs typeface="Alexandria" pitchFamily="2" charset="-78"/>
              </a:rPr>
              <a:t>, Lorem ipsum dolor sit </a:t>
            </a:r>
            <a:r>
              <a:rPr lang="en-US" sz="1400" dirty="0" err="1">
                <a:latin typeface="Alexandria" pitchFamily="2" charset="-78"/>
                <a:cs typeface="Alexandria" pitchFamily="2" charset="-78"/>
              </a:rPr>
              <a:t>amet</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consectetur</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adipiscing</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elit</a:t>
            </a:r>
            <a:r>
              <a:rPr lang="en-US" sz="1400" dirty="0">
                <a:latin typeface="Alexandria" pitchFamily="2" charset="-78"/>
                <a:cs typeface="Alexandria" pitchFamily="2" charset="-78"/>
              </a:rPr>
              <a:t>,</a:t>
            </a:r>
          </a:p>
          <a:p>
            <a:endParaRPr lang="en-US" sz="1400" dirty="0">
              <a:latin typeface="Alexandria" pitchFamily="2" charset="-78"/>
              <a:cs typeface="Alexandria" pitchFamily="2" charset="-78"/>
            </a:endParaRPr>
          </a:p>
          <a:p>
            <a:endParaRPr lang="en-US" sz="1400" dirty="0">
              <a:latin typeface="Alexandria" pitchFamily="2" charset="-78"/>
              <a:cs typeface="Alexandria" pitchFamily="2" charset="-78"/>
            </a:endParaRPr>
          </a:p>
          <a:p>
            <a:endParaRPr lang="en-US" sz="1400" dirty="0">
              <a:latin typeface="Alexandria" pitchFamily="2" charset="-78"/>
              <a:cs typeface="Alexandria" pitchFamily="2" charset="-78"/>
            </a:endParaRPr>
          </a:p>
        </p:txBody>
      </p:sp>
      <p:grpSp>
        <p:nvGrpSpPr>
          <p:cNvPr id="8" name="Group 7"/>
          <p:cNvGrpSpPr/>
          <p:nvPr/>
        </p:nvGrpSpPr>
        <p:grpSpPr>
          <a:xfrm>
            <a:off x="668650" y="425467"/>
            <a:ext cx="10911865" cy="6331445"/>
            <a:chOff x="697664" y="268963"/>
            <a:chExt cx="10911865" cy="6331445"/>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ctr" rtl="1">
                <a:lnSpc>
                  <a:spcPct val="150000"/>
                </a:lnSpc>
              </a:pPr>
              <a:endParaRPr lang="ar-EG" sz="1400" dirty="0">
                <a:solidFill>
                  <a:schemeClr val="tx1"/>
                </a:solidFill>
                <a:latin typeface="Alexandria" pitchFamily="2" charset="-78"/>
                <a:cs typeface="Alexandria" pitchFamily="2" charset="-78"/>
              </a:endParaRPr>
            </a:p>
            <a:p>
              <a:pPr marL="180000" algn="ctr" rtl="1">
                <a:lnSpc>
                  <a:spcPct val="150000"/>
                </a:lnSpc>
              </a:pPr>
              <a:endParaRPr lang="ar-EG" sz="1400" dirty="0">
                <a:solidFill>
                  <a:schemeClr val="tx1"/>
                </a:solidFill>
                <a:latin typeface="Alexandria" pitchFamily="2" charset="-78"/>
                <a:cs typeface="Alexandria" pitchFamily="2" charset="-78"/>
              </a:endParaRPr>
            </a:p>
            <a:p>
              <a:pPr marL="180000" algn="ctr"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331445"/>
              <a:chOff x="2513150" y="268963"/>
              <a:chExt cx="9096379" cy="6331445"/>
            </a:xfrm>
          </p:grpSpPr>
          <p:sp>
            <p:nvSpPr>
              <p:cNvPr id="3" name="TextBox 2"/>
              <p:cNvSpPr txBox="1"/>
              <p:nvPr/>
            </p:nvSpPr>
            <p:spPr>
              <a:xfrm>
                <a:off x="2513150" y="1019069"/>
                <a:ext cx="8631100" cy="307777"/>
              </a:xfrm>
              <a:prstGeom prst="rect">
                <a:avLst/>
              </a:prstGeom>
              <a:noFill/>
            </p:spPr>
            <p:txBody>
              <a:bodyPr wrap="square" rtlCol="0">
                <a:spAutoFit/>
              </a:bodyPr>
              <a:lstStyle/>
              <a:p>
                <a:pPr algn="ctr"/>
                <a:endParaRPr lang="en-US" sz="1400" b="1" dirty="0">
                  <a:latin typeface="Alexandria" pitchFamily="2" charset="-78"/>
                  <a:cs typeface="Alexandria" pitchFamily="2" charset="-78"/>
                </a:endParaRPr>
              </a:p>
            </p:txBody>
          </p:sp>
          <p:sp>
            <p:nvSpPr>
              <p:cNvPr id="4" name="TextBox 3"/>
              <p:cNvSpPr txBox="1"/>
              <p:nvPr/>
            </p:nvSpPr>
            <p:spPr>
              <a:xfrm>
                <a:off x="8993329" y="6292631"/>
                <a:ext cx="2616200" cy="307777"/>
              </a:xfrm>
              <a:prstGeom prst="rect">
                <a:avLst/>
              </a:prstGeom>
              <a:noFill/>
            </p:spPr>
            <p:txBody>
              <a:bodyPr wrap="square" rtlCol="0">
                <a:spAutoFit/>
              </a:bodyPr>
              <a:lstStyle/>
              <a:p>
                <a:pPr algn="ctr"/>
                <a:r>
                  <a:rPr lang="en-US" sz="1400" b="1" dirty="0">
                    <a:latin typeface="Alexandria" pitchFamily="2" charset="-78"/>
                    <a:cs typeface="Alexandria" pitchFamily="2" charset="-78"/>
                  </a:rPr>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59986" y="8052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400" b="1" dirty="0">
                <a:solidFill>
                  <a:schemeClr val="bg1"/>
                </a:solidFill>
                <a:latin typeface="Alexandria" pitchFamily="2" charset="-78"/>
                <a:ea typeface="Roboto Light" panose="02000000000000000000" pitchFamily="2" charset="0"/>
                <a:cs typeface="Alexandria" pitchFamily="2" charset="-78"/>
              </a:rPr>
              <a:t>الفصل</a:t>
            </a:r>
            <a:endParaRPr lang="en-US" sz="1400" b="1" dirty="0">
              <a:solidFill>
                <a:schemeClr val="bg1"/>
              </a:solidFill>
              <a:latin typeface="Alexandria" pitchFamily="2" charset="-78"/>
              <a:ea typeface="Roboto Light" panose="02000000000000000000" pitchFamily="2" charset="0"/>
              <a:cs typeface="Alexandria" pitchFamily="2" charset="-78"/>
            </a:endParaRPr>
          </a:p>
          <a:p>
            <a:pPr algn="ctr"/>
            <a:r>
              <a:rPr lang="ar-EG" sz="1400" b="1" dirty="0">
                <a:solidFill>
                  <a:schemeClr val="bg1"/>
                </a:solidFill>
                <a:latin typeface="Alexandria" pitchFamily="2" charset="-78"/>
                <a:ea typeface="Roboto Light" panose="02000000000000000000" pitchFamily="2" charset="0"/>
                <a:cs typeface="Alexandria" pitchFamily="2" charset="-78"/>
              </a:rPr>
              <a:t>10</a:t>
            </a:r>
            <a:endParaRPr lang="en-US" sz="1400" b="1" dirty="0">
              <a:solidFill>
                <a:schemeClr val="bg1"/>
              </a:solidFill>
              <a:latin typeface="Alexandria" pitchFamily="2" charset="-78"/>
              <a:ea typeface="Roboto Light" panose="02000000000000000000" pitchFamily="2" charset="0"/>
              <a:cs typeface="Alexandria" pitchFamily="2" charset="-78"/>
            </a:endParaRPr>
          </a:p>
        </p:txBody>
      </p:sp>
      <p:sp>
        <p:nvSpPr>
          <p:cNvPr id="9" name="Rectangle 8"/>
          <p:cNvSpPr/>
          <p:nvPr/>
        </p:nvSpPr>
        <p:spPr>
          <a:xfrm>
            <a:off x="5708227" y="1324792"/>
            <a:ext cx="184730" cy="307777"/>
          </a:xfrm>
          <a:prstGeom prst="rect">
            <a:avLst/>
          </a:prstGeom>
        </p:spPr>
        <p:txBody>
          <a:bodyPr wrap="none">
            <a:spAutoFit/>
          </a:bodyPr>
          <a:lstStyle/>
          <a:p>
            <a:pPr algn="ctr" rtl="1"/>
            <a:endParaRPr lang="en-US" sz="1400" dirty="0">
              <a:latin typeface="Alexandria" pitchFamily="2" charset="-78"/>
              <a:cs typeface="Alexandria" pitchFamily="2" charset="-78"/>
            </a:endParaRPr>
          </a:p>
        </p:txBody>
      </p:sp>
      <p:sp>
        <p:nvSpPr>
          <p:cNvPr id="13" name="Rectangle 12"/>
          <p:cNvSpPr/>
          <p:nvPr/>
        </p:nvSpPr>
        <p:spPr>
          <a:xfrm>
            <a:off x="1111348" y="1751736"/>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itle 1">
            <a:extLst>
              <a:ext uri="{FF2B5EF4-FFF2-40B4-BE49-F238E27FC236}">
                <a16:creationId xmlns:a16="http://schemas.microsoft.com/office/drawing/2014/main" id="{9A0145E2-AEDF-402A-AEDE-93E046EEF2B8}"/>
              </a:ext>
            </a:extLst>
          </p:cNvPr>
          <p:cNvSpPr txBox="1">
            <a:spLocks/>
          </p:cNvSpPr>
          <p:nvPr/>
        </p:nvSpPr>
        <p:spPr>
          <a:xfrm>
            <a:off x="1966272" y="1223255"/>
            <a:ext cx="78867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sz="1400" b="1" dirty="0">
                <a:latin typeface="Alexandria" pitchFamily="2" charset="-78"/>
                <a:cs typeface="Alexandria" pitchFamily="2" charset="-78"/>
              </a:rPr>
              <a:t> تكنيكات تحقيق الأهداف </a:t>
            </a:r>
          </a:p>
        </p:txBody>
      </p:sp>
      <p:sp>
        <p:nvSpPr>
          <p:cNvPr id="15" name="Text Placeholder 2">
            <a:extLst>
              <a:ext uri="{FF2B5EF4-FFF2-40B4-BE49-F238E27FC236}">
                <a16:creationId xmlns:a16="http://schemas.microsoft.com/office/drawing/2014/main" id="{7587284A-5B60-4FD6-A91B-07192D1B8979}"/>
              </a:ext>
            </a:extLst>
          </p:cNvPr>
          <p:cNvSpPr txBox="1">
            <a:spLocks/>
          </p:cNvSpPr>
          <p:nvPr/>
        </p:nvSpPr>
        <p:spPr>
          <a:xfrm>
            <a:off x="2444575" y="2046924"/>
            <a:ext cx="3868340" cy="82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r>
              <a:rPr lang="ar-EG" sz="1400" dirty="0">
                <a:latin typeface="Alexandria" pitchFamily="2" charset="-78"/>
                <a:cs typeface="Alexandria" pitchFamily="2" charset="-78"/>
              </a:rPr>
              <a:t>التحويلي</a:t>
            </a:r>
          </a:p>
        </p:txBody>
      </p:sp>
      <p:sp>
        <p:nvSpPr>
          <p:cNvPr id="16" name="Content Placeholder 5">
            <a:extLst>
              <a:ext uri="{FF2B5EF4-FFF2-40B4-BE49-F238E27FC236}">
                <a16:creationId xmlns:a16="http://schemas.microsoft.com/office/drawing/2014/main" id="{12FCC40F-C4E4-40AB-BFDC-9BE8B993A1C4}"/>
              </a:ext>
            </a:extLst>
          </p:cNvPr>
          <p:cNvSpPr txBox="1">
            <a:spLocks/>
          </p:cNvSpPr>
          <p:nvPr/>
        </p:nvSpPr>
        <p:spPr>
          <a:xfrm>
            <a:off x="1652485" y="2828262"/>
            <a:ext cx="4041775" cy="5572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ar-EG" sz="1400" dirty="0">
                <a:solidFill>
                  <a:srgbClr val="0070C0"/>
                </a:solidFill>
                <a:latin typeface="Alexandria" pitchFamily="2" charset="-78"/>
                <a:cs typeface="Alexandria" pitchFamily="2" charset="-78"/>
              </a:rPr>
              <a:t>تحفيز معنوى </a:t>
            </a:r>
          </a:p>
        </p:txBody>
      </p:sp>
      <p:sp>
        <p:nvSpPr>
          <p:cNvPr id="17" name="Text Placeholder 3">
            <a:extLst>
              <a:ext uri="{FF2B5EF4-FFF2-40B4-BE49-F238E27FC236}">
                <a16:creationId xmlns:a16="http://schemas.microsoft.com/office/drawing/2014/main" id="{F3CF2040-50CC-41C5-8052-E53391240F84}"/>
              </a:ext>
            </a:extLst>
          </p:cNvPr>
          <p:cNvSpPr txBox="1">
            <a:spLocks/>
          </p:cNvSpPr>
          <p:nvPr/>
        </p:nvSpPr>
        <p:spPr>
          <a:xfrm>
            <a:off x="6429815" y="1906247"/>
            <a:ext cx="3887391" cy="82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r>
              <a:rPr lang="ar-EG" sz="1400" dirty="0">
                <a:latin typeface="Alexandria" pitchFamily="2" charset="-78"/>
                <a:cs typeface="Alexandria" pitchFamily="2" charset="-78"/>
              </a:rPr>
              <a:t>التبادلي   </a:t>
            </a:r>
          </a:p>
        </p:txBody>
      </p:sp>
      <p:sp>
        <p:nvSpPr>
          <p:cNvPr id="18" name="Content Placeholder 5">
            <a:extLst>
              <a:ext uri="{FF2B5EF4-FFF2-40B4-BE49-F238E27FC236}">
                <a16:creationId xmlns:a16="http://schemas.microsoft.com/office/drawing/2014/main" id="{87087487-C673-4DF8-8281-6CD874260980}"/>
              </a:ext>
            </a:extLst>
          </p:cNvPr>
          <p:cNvSpPr txBox="1">
            <a:spLocks/>
          </p:cNvSpPr>
          <p:nvPr/>
        </p:nvSpPr>
        <p:spPr>
          <a:xfrm>
            <a:off x="5995524" y="2771118"/>
            <a:ext cx="4041775" cy="5572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ar-EG" sz="1400" dirty="0">
                <a:solidFill>
                  <a:srgbClr val="0070C0"/>
                </a:solidFill>
                <a:latin typeface="Alexandria" pitchFamily="2" charset="-78"/>
                <a:cs typeface="Alexandria" pitchFamily="2" charset="-78"/>
              </a:rPr>
              <a:t>تحفيز مادى</a:t>
            </a:r>
          </a:p>
        </p:txBody>
      </p:sp>
      <p:pic>
        <p:nvPicPr>
          <p:cNvPr id="19" name="Picture 2" descr="C:\Users\Static\Downloads\index.jpg">
            <a:extLst>
              <a:ext uri="{FF2B5EF4-FFF2-40B4-BE49-F238E27FC236}">
                <a16:creationId xmlns:a16="http://schemas.microsoft.com/office/drawing/2014/main" id="{7D74A747-EB1B-441C-B6FE-43DF7ED278EC}"/>
              </a:ext>
            </a:extLst>
          </p:cNvPr>
          <p:cNvPicPr>
            <a:picLocks noChangeAspect="1" noChangeArrowheads="1"/>
          </p:cNvPicPr>
          <p:nvPr/>
        </p:nvPicPr>
        <p:blipFill>
          <a:blip r:embed="rId5"/>
          <a:srcRect/>
          <a:stretch>
            <a:fillRect/>
          </a:stretch>
        </p:blipFill>
        <p:spPr bwMode="auto">
          <a:xfrm>
            <a:off x="6819759" y="1797796"/>
            <a:ext cx="857256" cy="857256"/>
          </a:xfrm>
          <a:prstGeom prst="rect">
            <a:avLst/>
          </a:prstGeom>
          <a:ln>
            <a:noFill/>
          </a:ln>
          <a:effectLst>
            <a:softEdge rad="112500"/>
          </a:effectLst>
        </p:spPr>
      </p:pic>
      <p:pic>
        <p:nvPicPr>
          <p:cNvPr id="20" name="Picture 3">
            <a:extLst>
              <a:ext uri="{FF2B5EF4-FFF2-40B4-BE49-F238E27FC236}">
                <a16:creationId xmlns:a16="http://schemas.microsoft.com/office/drawing/2014/main" id="{DC258706-E800-4A20-9212-935DF49AF511}"/>
              </a:ext>
            </a:extLst>
          </p:cNvPr>
          <p:cNvPicPr>
            <a:picLocks noChangeAspect="1" noChangeArrowheads="1"/>
          </p:cNvPicPr>
          <p:nvPr/>
        </p:nvPicPr>
        <p:blipFill>
          <a:blip r:embed="rId6"/>
          <a:srcRect/>
          <a:stretch>
            <a:fillRect/>
          </a:stretch>
        </p:blipFill>
        <p:spPr bwMode="auto">
          <a:xfrm>
            <a:off x="2626456" y="1904419"/>
            <a:ext cx="1070322" cy="818772"/>
          </a:xfrm>
          <a:prstGeom prst="rect">
            <a:avLst/>
          </a:prstGeom>
          <a:noFill/>
          <a:ln w="9525">
            <a:noFill/>
            <a:miter lim="800000"/>
            <a:headEnd/>
            <a:tailEnd/>
          </a:ln>
          <a:effectLst/>
        </p:spPr>
      </p:pic>
      <p:pic>
        <p:nvPicPr>
          <p:cNvPr id="21" name="Picture 2" descr="C:\Users\Static\Downloads\8.jpg">
            <a:extLst>
              <a:ext uri="{FF2B5EF4-FFF2-40B4-BE49-F238E27FC236}">
                <a16:creationId xmlns:a16="http://schemas.microsoft.com/office/drawing/2014/main" id="{9D7DCA11-A4E4-4835-9821-DDC311FA43E5}"/>
              </a:ext>
            </a:extLst>
          </p:cNvPr>
          <p:cNvPicPr>
            <a:picLocks noChangeAspect="1" noChangeArrowheads="1"/>
          </p:cNvPicPr>
          <p:nvPr/>
        </p:nvPicPr>
        <p:blipFill>
          <a:blip r:embed="rId7"/>
          <a:srcRect/>
          <a:stretch>
            <a:fillRect/>
          </a:stretch>
        </p:blipFill>
        <p:spPr bwMode="auto">
          <a:xfrm>
            <a:off x="7133647" y="3246685"/>
            <a:ext cx="2214578" cy="2653411"/>
          </a:xfrm>
          <a:prstGeom prst="rect">
            <a:avLst/>
          </a:prstGeom>
          <a:noFill/>
        </p:spPr>
      </p:pic>
      <p:pic>
        <p:nvPicPr>
          <p:cNvPr id="22" name="Picture 3" descr="C:\Users\Static\Downloads\QuintLoyalty-Employee-Job-Reward.jpg">
            <a:extLst>
              <a:ext uri="{FF2B5EF4-FFF2-40B4-BE49-F238E27FC236}">
                <a16:creationId xmlns:a16="http://schemas.microsoft.com/office/drawing/2014/main" id="{8713FB27-C411-413D-80D5-76A8ABE2403B}"/>
              </a:ext>
            </a:extLst>
          </p:cNvPr>
          <p:cNvPicPr>
            <a:picLocks noChangeAspect="1" noChangeArrowheads="1"/>
          </p:cNvPicPr>
          <p:nvPr/>
        </p:nvPicPr>
        <p:blipFill>
          <a:blip r:embed="rId8"/>
          <a:srcRect/>
          <a:stretch>
            <a:fillRect/>
          </a:stretch>
        </p:blipFill>
        <p:spPr bwMode="auto">
          <a:xfrm>
            <a:off x="1911201" y="3415476"/>
            <a:ext cx="3519494" cy="2413182"/>
          </a:xfrm>
          <a:prstGeom prst="rect">
            <a:avLst/>
          </a:prstGeom>
          <a:noFill/>
        </p:spPr>
      </p:pic>
    </p:spTree>
    <p:extLst>
      <p:ext uri="{BB962C8B-B14F-4D97-AF65-F5344CB8AC3E}">
        <p14:creationId xmlns:p14="http://schemas.microsoft.com/office/powerpoint/2010/main" val="3921962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pic>
        <p:nvPicPr>
          <p:cNvPr id="14" name="Picture 2" descr="C:\Users\Static\Desktop\maslow.png">
            <a:extLst>
              <a:ext uri="{FF2B5EF4-FFF2-40B4-BE49-F238E27FC236}">
                <a16:creationId xmlns:a16="http://schemas.microsoft.com/office/drawing/2014/main" id="{7398A3AB-EBD9-43BD-90BD-0BFEF3D57ABD}"/>
              </a:ext>
            </a:extLst>
          </p:cNvPr>
          <p:cNvPicPr>
            <a:picLocks noChangeAspect="1" noChangeArrowheads="1"/>
          </p:cNvPicPr>
          <p:nvPr/>
        </p:nvPicPr>
        <p:blipFill>
          <a:blip r:embed="rId5"/>
          <a:srcRect/>
          <a:stretch>
            <a:fillRect/>
          </a:stretch>
        </p:blipFill>
        <p:spPr bwMode="auto">
          <a:xfrm>
            <a:off x="2747794" y="923592"/>
            <a:ext cx="6382356" cy="5577242"/>
          </a:xfrm>
          <a:prstGeom prst="rect">
            <a:avLst/>
          </a:prstGeom>
          <a:noFill/>
        </p:spPr>
      </p:pic>
    </p:spTree>
    <p:extLst>
      <p:ext uri="{BB962C8B-B14F-4D97-AF65-F5344CB8AC3E}">
        <p14:creationId xmlns:p14="http://schemas.microsoft.com/office/powerpoint/2010/main" val="193388817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pPr algn="ctr"/>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pPr algn="ctr"/>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pPr algn="ctr"/>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pPr algn="ctr"/>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pPr algn="ctr"/>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pPr algn="ctr"/>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pPr algn="ctr"/>
            <a:endParaRPr lang="en-US" sz="1600" dirty="0">
              <a:latin typeface="Alexandria" charset="0"/>
              <a:cs typeface="Alexandria" charset="0"/>
            </a:endParaRPr>
          </a:p>
          <a:p>
            <a:pPr algn="ctr"/>
            <a:endParaRPr lang="en-US" sz="1600" dirty="0">
              <a:latin typeface="Alexandria" charset="0"/>
              <a:cs typeface="Alexandria" charset="0"/>
            </a:endParaRPr>
          </a:p>
          <a:p>
            <a:pPr algn="ctr"/>
            <a:endParaRPr lang="en-US" sz="1600" dirty="0">
              <a:latin typeface="Alexandria" charset="0"/>
              <a:cs typeface="Alexandria" charset="0"/>
            </a:endParaRPr>
          </a:p>
        </p:txBody>
      </p:sp>
      <p:grpSp>
        <p:nvGrpSpPr>
          <p:cNvPr id="8" name="Group 7"/>
          <p:cNvGrpSpPr/>
          <p:nvPr/>
        </p:nvGrpSpPr>
        <p:grpSpPr>
          <a:xfrm>
            <a:off x="640514" y="383263"/>
            <a:ext cx="12635146" cy="6423778"/>
            <a:chOff x="697664" y="268963"/>
            <a:chExt cx="12635146"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ctr" rtl="1">
                <a:lnSpc>
                  <a:spcPct val="150000"/>
                </a:lnSpc>
              </a:pPr>
              <a:endParaRPr lang="ar-EG" sz="1400" dirty="0">
                <a:solidFill>
                  <a:schemeClr val="tx1"/>
                </a:solidFill>
                <a:latin typeface="Alexandria" pitchFamily="2" charset="-78"/>
                <a:cs typeface="Alexandria" pitchFamily="2" charset="-78"/>
              </a:endParaRPr>
            </a:p>
            <a:p>
              <a:pPr marL="180000" algn="ctr" rtl="1">
                <a:lnSpc>
                  <a:spcPct val="150000"/>
                </a:lnSpc>
              </a:pPr>
              <a:endParaRPr lang="ar-EG" sz="1400" dirty="0">
                <a:solidFill>
                  <a:schemeClr val="tx1"/>
                </a:solidFill>
                <a:latin typeface="Alexandria" pitchFamily="2" charset="-78"/>
                <a:cs typeface="Alexandria" pitchFamily="2" charset="-78"/>
              </a:endParaRPr>
            </a:p>
            <a:p>
              <a:pPr marL="180000" algn="ctr"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4701710" y="268963"/>
              <a:ext cx="8631100" cy="6423778"/>
              <a:chOff x="4701710" y="268963"/>
              <a:chExt cx="8631100" cy="6423778"/>
            </a:xfrm>
          </p:grpSpPr>
          <p:sp>
            <p:nvSpPr>
              <p:cNvPr id="3" name="TextBox 2"/>
              <p:cNvSpPr txBox="1"/>
              <p:nvPr/>
            </p:nvSpPr>
            <p:spPr>
              <a:xfrm>
                <a:off x="470171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ctr"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ext Placeholder 2">
            <a:extLst>
              <a:ext uri="{FF2B5EF4-FFF2-40B4-BE49-F238E27FC236}">
                <a16:creationId xmlns:a16="http://schemas.microsoft.com/office/drawing/2014/main" id="{95F73E61-9CA1-4214-B446-CFECB4086574}"/>
              </a:ext>
            </a:extLst>
          </p:cNvPr>
          <p:cNvSpPr txBox="1">
            <a:spLocks/>
          </p:cNvSpPr>
          <p:nvPr/>
        </p:nvSpPr>
        <p:spPr>
          <a:xfrm>
            <a:off x="1446551" y="1000108"/>
            <a:ext cx="4040188" cy="6593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sz="1600" dirty="0">
                <a:latin typeface="Alexandria" pitchFamily="2" charset="-78"/>
                <a:cs typeface="Alexandria" pitchFamily="2" charset="-78"/>
              </a:rPr>
              <a:t>التحويلي</a:t>
            </a:r>
          </a:p>
        </p:txBody>
      </p:sp>
      <p:pic>
        <p:nvPicPr>
          <p:cNvPr id="15" name="Picture 3" descr="C:\Users\Static\Downloads\forensic-innovation-doug-collins-figure1.jpg">
            <a:extLst>
              <a:ext uri="{FF2B5EF4-FFF2-40B4-BE49-F238E27FC236}">
                <a16:creationId xmlns:a16="http://schemas.microsoft.com/office/drawing/2014/main" id="{6BFA4FFC-7A9D-4EE7-9280-92B6CDE07C5E}"/>
              </a:ext>
            </a:extLst>
          </p:cNvPr>
          <p:cNvPicPr>
            <a:picLocks noChangeAspect="1" noChangeArrowheads="1"/>
          </p:cNvPicPr>
          <p:nvPr/>
        </p:nvPicPr>
        <p:blipFill>
          <a:blip r:embed="rId5"/>
          <a:srcRect/>
          <a:stretch>
            <a:fillRect/>
          </a:stretch>
        </p:blipFill>
        <p:spPr bwMode="auto">
          <a:xfrm>
            <a:off x="3075919" y="2786058"/>
            <a:ext cx="2121911" cy="3487381"/>
          </a:xfrm>
          <a:prstGeom prst="rect">
            <a:avLst/>
          </a:prstGeom>
          <a:noFill/>
        </p:spPr>
      </p:pic>
      <p:sp>
        <p:nvSpPr>
          <p:cNvPr id="16" name="Text Placeholder 3">
            <a:extLst>
              <a:ext uri="{FF2B5EF4-FFF2-40B4-BE49-F238E27FC236}">
                <a16:creationId xmlns:a16="http://schemas.microsoft.com/office/drawing/2014/main" id="{B92CECD8-AAC8-4952-B67E-96FAF4185AB8}"/>
              </a:ext>
            </a:extLst>
          </p:cNvPr>
          <p:cNvSpPr txBox="1">
            <a:spLocks/>
          </p:cNvSpPr>
          <p:nvPr/>
        </p:nvSpPr>
        <p:spPr>
          <a:xfrm>
            <a:off x="5604394" y="988207"/>
            <a:ext cx="4041775" cy="65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r>
              <a:rPr lang="ar-EG" sz="1600" dirty="0">
                <a:latin typeface="Alexandria" pitchFamily="2" charset="-78"/>
                <a:cs typeface="Alexandria" pitchFamily="2" charset="-78"/>
              </a:rPr>
              <a:t>التبادلي</a:t>
            </a:r>
          </a:p>
        </p:txBody>
      </p:sp>
      <p:pic>
        <p:nvPicPr>
          <p:cNvPr id="17" name="Picture 2" descr="C:\Users\Static\Downloads\1993_brain-mindset.jpg">
            <a:extLst>
              <a:ext uri="{FF2B5EF4-FFF2-40B4-BE49-F238E27FC236}">
                <a16:creationId xmlns:a16="http://schemas.microsoft.com/office/drawing/2014/main" id="{A345755C-6AE2-4EA0-B001-8A5AE242220D}"/>
              </a:ext>
            </a:extLst>
          </p:cNvPr>
          <p:cNvPicPr>
            <a:picLocks noChangeAspect="1" noChangeArrowheads="1"/>
          </p:cNvPicPr>
          <p:nvPr/>
        </p:nvPicPr>
        <p:blipFill>
          <a:blip r:embed="rId6"/>
          <a:stretch>
            <a:fillRect/>
          </a:stretch>
        </p:blipFill>
        <p:spPr bwMode="auto">
          <a:xfrm>
            <a:off x="6194618" y="2699544"/>
            <a:ext cx="3305175" cy="3295650"/>
          </a:xfrm>
          <a:prstGeom prst="rect">
            <a:avLst/>
          </a:prstGeom>
          <a:noFill/>
        </p:spPr>
      </p:pic>
      <p:pic>
        <p:nvPicPr>
          <p:cNvPr id="18" name="Picture 2" descr="C:\Users\Static\Downloads\index.jpg">
            <a:extLst>
              <a:ext uri="{FF2B5EF4-FFF2-40B4-BE49-F238E27FC236}">
                <a16:creationId xmlns:a16="http://schemas.microsoft.com/office/drawing/2014/main" id="{2FE1365F-BD29-4650-8D95-B8513565B89E}"/>
              </a:ext>
            </a:extLst>
          </p:cNvPr>
          <p:cNvPicPr>
            <a:picLocks noChangeAspect="1" noChangeArrowheads="1"/>
          </p:cNvPicPr>
          <p:nvPr/>
        </p:nvPicPr>
        <p:blipFill>
          <a:blip r:embed="rId7"/>
          <a:srcRect/>
          <a:stretch>
            <a:fillRect/>
          </a:stretch>
        </p:blipFill>
        <p:spPr bwMode="auto">
          <a:xfrm>
            <a:off x="5975926" y="928670"/>
            <a:ext cx="857256" cy="857256"/>
          </a:xfrm>
          <a:prstGeom prst="rect">
            <a:avLst/>
          </a:prstGeom>
          <a:ln>
            <a:noFill/>
          </a:ln>
          <a:effectLst>
            <a:softEdge rad="112500"/>
          </a:effectLst>
        </p:spPr>
      </p:pic>
      <p:pic>
        <p:nvPicPr>
          <p:cNvPr id="19" name="Picture 3">
            <a:extLst>
              <a:ext uri="{FF2B5EF4-FFF2-40B4-BE49-F238E27FC236}">
                <a16:creationId xmlns:a16="http://schemas.microsoft.com/office/drawing/2014/main" id="{3FEC248A-0CFF-4668-81DB-CCF6B85EFED7}"/>
              </a:ext>
            </a:extLst>
          </p:cNvPr>
          <p:cNvPicPr>
            <a:picLocks noChangeAspect="1" noChangeArrowheads="1"/>
          </p:cNvPicPr>
          <p:nvPr/>
        </p:nvPicPr>
        <p:blipFill>
          <a:blip r:embed="rId8"/>
          <a:srcRect/>
          <a:stretch>
            <a:fillRect/>
          </a:stretch>
        </p:blipFill>
        <p:spPr bwMode="auto">
          <a:xfrm>
            <a:off x="3056322" y="857232"/>
            <a:ext cx="1070322" cy="818772"/>
          </a:xfrm>
          <a:prstGeom prst="rect">
            <a:avLst/>
          </a:prstGeom>
          <a:noFill/>
          <a:ln w="9525">
            <a:noFill/>
            <a:miter lim="800000"/>
            <a:headEnd/>
            <a:tailEnd/>
          </a:ln>
          <a:effectLst/>
        </p:spPr>
      </p:pic>
      <p:sp>
        <p:nvSpPr>
          <p:cNvPr id="20" name="Content Placeholder 5">
            <a:extLst>
              <a:ext uri="{FF2B5EF4-FFF2-40B4-BE49-F238E27FC236}">
                <a16:creationId xmlns:a16="http://schemas.microsoft.com/office/drawing/2014/main" id="{81B6E133-288C-4264-BAEF-5D3D0169FF02}"/>
              </a:ext>
            </a:extLst>
          </p:cNvPr>
          <p:cNvSpPr txBox="1">
            <a:spLocks/>
          </p:cNvSpPr>
          <p:nvPr/>
        </p:nvSpPr>
        <p:spPr>
          <a:xfrm>
            <a:off x="6039108" y="1943096"/>
            <a:ext cx="4041775" cy="557210"/>
          </a:xfrm>
          <a:prstGeom prst="rect">
            <a:avLst/>
          </a:prstGeom>
        </p:spPr>
        <p:txBody>
          <a:bodyPr vert="horz" tIns="0">
            <a:normAutofit/>
          </a:bodyPr>
          <a:lstStyle/>
          <a:p>
            <a:pPr marL="274320" marR="0" lvl="0" indent="-274320" algn="ctr" defTabSz="914400" rtl="1" eaLnBrk="1" fontAlgn="auto" latinLnBrk="0" hangingPunct="1">
              <a:lnSpc>
                <a:spcPct val="100000"/>
              </a:lnSpc>
              <a:spcBef>
                <a:spcPct val="20000"/>
              </a:spcBef>
              <a:spcAft>
                <a:spcPts val="0"/>
              </a:spcAft>
              <a:buClr>
                <a:schemeClr val="accent3"/>
              </a:buClr>
              <a:buSzPct val="95000"/>
              <a:buFont typeface="Wingdings 2"/>
              <a:buChar char=""/>
              <a:tabLst/>
              <a:defRPr/>
            </a:pPr>
            <a:r>
              <a:rPr kumimoji="0" lang="ar-EG" sz="2200" b="0" i="0" u="none" strike="noStrike" kern="1200" cap="none" spc="0" normalizeH="0" baseline="0" noProof="0" dirty="0">
                <a:ln>
                  <a:noFill/>
                </a:ln>
                <a:solidFill>
                  <a:srgbClr val="0070C0"/>
                </a:solidFill>
                <a:effectLst/>
                <a:uLnTx/>
                <a:uFillTx/>
                <a:latin typeface="+mn-lt"/>
                <a:ea typeface="+mn-ea"/>
                <a:cs typeface="+mn-cs"/>
              </a:rPr>
              <a:t>مقاومة الابتكار و التغيير </a:t>
            </a:r>
          </a:p>
        </p:txBody>
      </p:sp>
      <p:sp>
        <p:nvSpPr>
          <p:cNvPr id="21" name="Content Placeholder 5">
            <a:extLst>
              <a:ext uri="{FF2B5EF4-FFF2-40B4-BE49-F238E27FC236}">
                <a16:creationId xmlns:a16="http://schemas.microsoft.com/office/drawing/2014/main" id="{8D657BCC-A10E-4CCB-B2C8-A3FA45E68AAD}"/>
              </a:ext>
            </a:extLst>
          </p:cNvPr>
          <p:cNvSpPr txBox="1">
            <a:spLocks/>
          </p:cNvSpPr>
          <p:nvPr/>
        </p:nvSpPr>
        <p:spPr>
          <a:xfrm>
            <a:off x="2481306" y="1857364"/>
            <a:ext cx="4041775" cy="557210"/>
          </a:xfrm>
          <a:prstGeom prst="rect">
            <a:avLst/>
          </a:prstGeom>
        </p:spPr>
        <p:txBody>
          <a:bodyPr vert="horz" tIns="0">
            <a:normAutofit/>
          </a:bodyPr>
          <a:lstStyle/>
          <a:p>
            <a:pPr marL="274320" marR="0" lvl="0" indent="-274320" algn="ctr" defTabSz="914400" rtl="1" eaLnBrk="1" fontAlgn="auto" latinLnBrk="0" hangingPunct="1">
              <a:lnSpc>
                <a:spcPct val="100000"/>
              </a:lnSpc>
              <a:spcBef>
                <a:spcPct val="20000"/>
              </a:spcBef>
              <a:spcAft>
                <a:spcPts val="0"/>
              </a:spcAft>
              <a:buClr>
                <a:schemeClr val="accent3"/>
              </a:buClr>
              <a:buSzPct val="95000"/>
              <a:buFont typeface="Wingdings 2"/>
              <a:buChar char=""/>
              <a:tabLst/>
              <a:defRPr/>
            </a:pPr>
            <a:r>
              <a:rPr kumimoji="0" lang="ar-EG" sz="2200" b="0" i="0" u="none" strike="noStrike" kern="1200" cap="none" spc="0" normalizeH="0" baseline="0" noProof="0" dirty="0">
                <a:ln>
                  <a:noFill/>
                </a:ln>
                <a:solidFill>
                  <a:srgbClr val="0070C0"/>
                </a:solidFill>
                <a:effectLst/>
                <a:uLnTx/>
                <a:uFillTx/>
                <a:latin typeface="+mn-lt"/>
                <a:ea typeface="+mn-ea"/>
                <a:cs typeface="+mn-cs"/>
              </a:rPr>
              <a:t>يشجع</a:t>
            </a:r>
            <a:r>
              <a:rPr kumimoji="0" lang="ar-EG" sz="2200" b="0" i="0" u="none" strike="noStrike" kern="1200" cap="none" spc="0" normalizeH="0" noProof="0" dirty="0">
                <a:ln>
                  <a:noFill/>
                </a:ln>
                <a:solidFill>
                  <a:srgbClr val="0070C0"/>
                </a:solidFill>
                <a:effectLst/>
                <a:uLnTx/>
                <a:uFillTx/>
                <a:latin typeface="+mn-lt"/>
                <a:ea typeface="+mn-ea"/>
                <a:cs typeface="+mn-cs"/>
              </a:rPr>
              <a:t> الابتكار و المخاطرة </a:t>
            </a:r>
            <a:endParaRPr kumimoji="0" lang="ar-EG" sz="2200" b="0" i="0" u="none" strike="noStrike" kern="1200" cap="none" spc="0" normalizeH="0" baseline="0" noProof="0" dirty="0">
              <a:ln>
                <a:noFill/>
              </a:ln>
              <a:solidFill>
                <a:srgbClr val="0070C0"/>
              </a:solidFill>
              <a:effectLst/>
              <a:uLnTx/>
              <a:uFillTx/>
              <a:latin typeface="+mn-lt"/>
              <a:ea typeface="+mn-ea"/>
              <a:cs typeface="+mn-cs"/>
            </a:endParaRPr>
          </a:p>
        </p:txBody>
      </p:sp>
    </p:spTree>
    <p:extLst>
      <p:ext uri="{BB962C8B-B14F-4D97-AF65-F5344CB8AC3E}">
        <p14:creationId xmlns:p14="http://schemas.microsoft.com/office/powerpoint/2010/main" val="3432216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latin typeface="Alexandria" pitchFamily="2" charset="-78"/>
              <a:cs typeface="Alexandria" pitchFamily="2" charset="-78"/>
            </a:endParaRPr>
          </a:p>
        </p:txBody>
      </p:sp>
      <p:sp>
        <p:nvSpPr>
          <p:cNvPr id="10" name="TextBox 9"/>
          <p:cNvSpPr txBox="1"/>
          <p:nvPr/>
        </p:nvSpPr>
        <p:spPr>
          <a:xfrm>
            <a:off x="1214179" y="1231789"/>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endParaRPr lang="en-US" sz="1600" dirty="0">
              <a:latin typeface="Alexandria" pitchFamily="2" charset="-78"/>
              <a:cs typeface="Alexandria" pitchFamily="2" charset="-78"/>
            </a:endParaRPr>
          </a:p>
          <a:p>
            <a:endParaRPr lang="en-US" sz="1600" dirty="0">
              <a:latin typeface="Alexandria" pitchFamily="2" charset="-78"/>
              <a:cs typeface="Alexandria" pitchFamily="2" charset="-78"/>
            </a:endParaRPr>
          </a:p>
          <a:p>
            <a:endParaRPr lang="en-US" sz="1600" dirty="0">
              <a:latin typeface="Alexandria" pitchFamily="2" charset="-78"/>
              <a:cs typeface="Alexandria" pitchFamily="2" charset="-78"/>
            </a:endParaRPr>
          </a:p>
        </p:txBody>
      </p:sp>
      <p:grpSp>
        <p:nvGrpSpPr>
          <p:cNvPr id="8" name="Group 7"/>
          <p:cNvGrpSpPr/>
          <p:nvPr/>
        </p:nvGrpSpPr>
        <p:grpSpPr>
          <a:xfrm>
            <a:off x="640514" y="383263"/>
            <a:ext cx="10911865" cy="6362222"/>
            <a:chOff x="697664" y="268963"/>
            <a:chExt cx="10911865" cy="6362222"/>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ctr" rtl="1">
                <a:lnSpc>
                  <a:spcPct val="150000"/>
                </a:lnSpc>
              </a:pPr>
              <a:endParaRPr lang="ar-EG" sz="1600" dirty="0">
                <a:solidFill>
                  <a:schemeClr val="tx1"/>
                </a:solidFill>
                <a:latin typeface="Alexandria" pitchFamily="2" charset="-78"/>
                <a:cs typeface="Alexandria" pitchFamily="2" charset="-78"/>
              </a:endParaRPr>
            </a:p>
            <a:p>
              <a:pPr marL="180000" algn="ctr" rtl="1">
                <a:lnSpc>
                  <a:spcPct val="150000"/>
                </a:lnSpc>
              </a:pPr>
              <a:endParaRPr lang="ar-EG" sz="1600" dirty="0">
                <a:solidFill>
                  <a:schemeClr val="tx1"/>
                </a:solidFill>
                <a:latin typeface="Alexandria" pitchFamily="2" charset="-78"/>
                <a:cs typeface="Alexandria" pitchFamily="2" charset="-78"/>
              </a:endParaRPr>
            </a:p>
            <a:p>
              <a:pPr marL="180000" algn="ctr" rtl="1">
                <a:lnSpc>
                  <a:spcPct val="150000"/>
                </a:lnSpc>
              </a:pPr>
              <a:endParaRPr lang="ar-EG" sz="16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362222"/>
              <a:chOff x="2513150" y="268963"/>
              <a:chExt cx="9096379" cy="6362222"/>
            </a:xfrm>
          </p:grpSpPr>
          <p:sp>
            <p:nvSpPr>
              <p:cNvPr id="3" name="TextBox 2"/>
              <p:cNvSpPr txBox="1"/>
              <p:nvPr/>
            </p:nvSpPr>
            <p:spPr>
              <a:xfrm>
                <a:off x="2513150" y="1019069"/>
                <a:ext cx="8631100" cy="338554"/>
              </a:xfrm>
              <a:prstGeom prst="rect">
                <a:avLst/>
              </a:prstGeom>
              <a:noFill/>
            </p:spPr>
            <p:txBody>
              <a:bodyPr wrap="square" rtlCol="0">
                <a:spAutoFit/>
              </a:bodyPr>
              <a:lstStyle/>
              <a:p>
                <a:pPr algn="ctr"/>
                <a:endParaRPr lang="en-US" sz="1600" b="1" dirty="0">
                  <a:latin typeface="Alexandria" pitchFamily="2" charset="-78"/>
                  <a:cs typeface="Alexandria" pitchFamily="2" charset="-78"/>
                </a:endParaRPr>
              </a:p>
            </p:txBody>
          </p:sp>
          <p:sp>
            <p:nvSpPr>
              <p:cNvPr id="4" name="TextBox 3"/>
              <p:cNvSpPr txBox="1"/>
              <p:nvPr/>
            </p:nvSpPr>
            <p:spPr>
              <a:xfrm>
                <a:off x="8993329" y="6292631"/>
                <a:ext cx="2616200" cy="338554"/>
              </a:xfrm>
              <a:prstGeom prst="rect">
                <a:avLst/>
              </a:prstGeom>
              <a:noFill/>
            </p:spPr>
            <p:txBody>
              <a:bodyPr wrap="square" rtlCol="0">
                <a:spAutoFit/>
              </a:bodyPr>
              <a:lstStyle/>
              <a:p>
                <a:pPr algn="ctr"/>
                <a:r>
                  <a:rPr lang="en-US" sz="1600" b="1" dirty="0">
                    <a:latin typeface="Alexandria" pitchFamily="2" charset="-78"/>
                    <a:cs typeface="Alexandria" pitchFamily="2" charset="-78"/>
                  </a:rPr>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latin typeface="Alexandria" pitchFamily="2" charset="-78"/>
                <a:ea typeface="Roboto Light" panose="02000000000000000000" pitchFamily="2" charset="0"/>
                <a:cs typeface="Alexandria" pitchFamily="2" charset="-78"/>
              </a:rPr>
              <a:t>الفصل</a:t>
            </a:r>
            <a:endParaRPr lang="en-US" sz="2000" b="1" dirty="0">
              <a:solidFill>
                <a:schemeClr val="bg1"/>
              </a:solidFill>
              <a:latin typeface="Alexandria" pitchFamily="2" charset="-78"/>
              <a:ea typeface="Roboto Light" panose="02000000000000000000" pitchFamily="2" charset="0"/>
              <a:cs typeface="Alexandria" pitchFamily="2" charset="-78"/>
            </a:endParaRPr>
          </a:p>
          <a:p>
            <a:pPr algn="ctr"/>
            <a:r>
              <a:rPr lang="ar-EG" sz="2000" b="1" dirty="0">
                <a:solidFill>
                  <a:schemeClr val="bg1"/>
                </a:solidFill>
                <a:latin typeface="Alexandria" pitchFamily="2" charset="-78"/>
                <a:ea typeface="Roboto Light" panose="02000000000000000000" pitchFamily="2" charset="0"/>
                <a:cs typeface="Alexandria" pitchFamily="2" charset="-78"/>
              </a:rPr>
              <a:t>10</a:t>
            </a:r>
            <a:endParaRPr lang="en-US" sz="2000" b="1" dirty="0">
              <a:solidFill>
                <a:schemeClr val="bg1"/>
              </a:solidFill>
              <a:latin typeface="Alexandria" pitchFamily="2" charset="-78"/>
              <a:ea typeface="Roboto Light" panose="02000000000000000000" pitchFamily="2" charset="0"/>
              <a:cs typeface="Alexandria" pitchFamily="2" charset="-78"/>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512320"/>
          </a:xfrm>
          <a:prstGeom prst="rect">
            <a:avLst/>
          </a:prstGeom>
        </p:spPr>
        <p:txBody>
          <a:bodyPr wrap="square">
            <a:spAutoFit/>
          </a:bodyPr>
          <a:lstStyle/>
          <a:p>
            <a:pPr marL="0" marR="0" algn="just" rtl="1">
              <a:lnSpc>
                <a:spcPct val="200000"/>
              </a:lnSpc>
              <a:spcBef>
                <a:spcPts val="0"/>
              </a:spcBef>
              <a:spcAft>
                <a:spcPts val="1000"/>
              </a:spcAft>
            </a:pPr>
            <a:endParaRPr lang="en-US" sz="1600" dirty="0">
              <a:effectLst/>
              <a:latin typeface="Alexandria" pitchFamily="2" charset="-78"/>
              <a:ea typeface="Times New Roman" panose="02020603050405020304" pitchFamily="18" charset="0"/>
              <a:cs typeface="Alexandria" pitchFamily="2" charset="-78"/>
            </a:endParaRPr>
          </a:p>
        </p:txBody>
      </p:sp>
      <p:sp>
        <p:nvSpPr>
          <p:cNvPr id="14" name="Text Placeholder 2">
            <a:extLst>
              <a:ext uri="{FF2B5EF4-FFF2-40B4-BE49-F238E27FC236}">
                <a16:creationId xmlns:a16="http://schemas.microsoft.com/office/drawing/2014/main" id="{E5C67F5A-6909-45DB-A0B7-775D81991007}"/>
              </a:ext>
            </a:extLst>
          </p:cNvPr>
          <p:cNvSpPr txBox="1">
            <a:spLocks/>
          </p:cNvSpPr>
          <p:nvPr/>
        </p:nvSpPr>
        <p:spPr>
          <a:xfrm>
            <a:off x="2106115" y="1000108"/>
            <a:ext cx="4040188" cy="6593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ar-EG" sz="1600">
                <a:latin typeface="Alexandria" pitchFamily="2" charset="-78"/>
                <a:cs typeface="Alexandria" pitchFamily="2" charset="-78"/>
              </a:rPr>
              <a:t>التحويلي</a:t>
            </a:r>
            <a:endParaRPr lang="ar-EG" sz="1600" dirty="0">
              <a:latin typeface="Alexandria" pitchFamily="2" charset="-78"/>
              <a:cs typeface="Alexandria" pitchFamily="2" charset="-78"/>
            </a:endParaRPr>
          </a:p>
        </p:txBody>
      </p:sp>
      <p:pic>
        <p:nvPicPr>
          <p:cNvPr id="15" name="Picture 2" descr="C:\Users\Static\Downloads\صور محاضرة القيادة\leadership2.jpg">
            <a:extLst>
              <a:ext uri="{FF2B5EF4-FFF2-40B4-BE49-F238E27FC236}">
                <a16:creationId xmlns:a16="http://schemas.microsoft.com/office/drawing/2014/main" id="{C2D83D18-1F7A-4BBE-BA65-AF65D3C3A9BF}"/>
              </a:ext>
            </a:extLst>
          </p:cNvPr>
          <p:cNvPicPr>
            <a:picLocks noChangeAspect="1" noChangeArrowheads="1"/>
          </p:cNvPicPr>
          <p:nvPr/>
        </p:nvPicPr>
        <p:blipFill>
          <a:blip r:embed="rId5"/>
          <a:srcRect/>
          <a:stretch>
            <a:fillRect/>
          </a:stretch>
        </p:blipFill>
        <p:spPr bwMode="auto">
          <a:xfrm>
            <a:off x="2220387" y="2285992"/>
            <a:ext cx="3571899" cy="4131466"/>
          </a:xfrm>
          <a:prstGeom prst="rect">
            <a:avLst/>
          </a:prstGeom>
          <a:noFill/>
        </p:spPr>
      </p:pic>
      <p:sp>
        <p:nvSpPr>
          <p:cNvPr id="16" name="Text Placeholder 3">
            <a:extLst>
              <a:ext uri="{FF2B5EF4-FFF2-40B4-BE49-F238E27FC236}">
                <a16:creationId xmlns:a16="http://schemas.microsoft.com/office/drawing/2014/main" id="{9B7DA082-3502-4353-B0BD-E43A41AAA7B6}"/>
              </a:ext>
            </a:extLst>
          </p:cNvPr>
          <p:cNvSpPr txBox="1">
            <a:spLocks/>
          </p:cNvSpPr>
          <p:nvPr/>
        </p:nvSpPr>
        <p:spPr>
          <a:xfrm>
            <a:off x="6293940" y="988207"/>
            <a:ext cx="4041775" cy="65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ar-EG" sz="1600">
                <a:latin typeface="Alexandria" pitchFamily="2" charset="-78"/>
                <a:cs typeface="Alexandria" pitchFamily="2" charset="-78"/>
              </a:rPr>
              <a:t>التبادلي</a:t>
            </a:r>
            <a:endParaRPr lang="ar-EG" sz="1600" dirty="0">
              <a:latin typeface="Alexandria" pitchFamily="2" charset="-78"/>
              <a:cs typeface="Alexandria" pitchFamily="2" charset="-78"/>
            </a:endParaRPr>
          </a:p>
        </p:txBody>
      </p:sp>
      <p:pic>
        <p:nvPicPr>
          <p:cNvPr id="17" name="Picture 3" descr="C:\Users\Static\Downloads\صور محاضرة القيادة\AutocratwithRemoteSM.jpg">
            <a:extLst>
              <a:ext uri="{FF2B5EF4-FFF2-40B4-BE49-F238E27FC236}">
                <a16:creationId xmlns:a16="http://schemas.microsoft.com/office/drawing/2014/main" id="{4F83EEB3-AF1E-49E4-94EF-3A0E62D27177}"/>
              </a:ext>
            </a:extLst>
          </p:cNvPr>
          <p:cNvPicPr>
            <a:picLocks noChangeAspect="1" noChangeArrowheads="1"/>
          </p:cNvPicPr>
          <p:nvPr/>
        </p:nvPicPr>
        <p:blipFill>
          <a:blip r:embed="rId6"/>
          <a:srcRect/>
          <a:stretch>
            <a:fillRect/>
          </a:stretch>
        </p:blipFill>
        <p:spPr bwMode="auto">
          <a:xfrm>
            <a:off x="6505077" y="2357430"/>
            <a:ext cx="3619500" cy="3585376"/>
          </a:xfrm>
          <a:prstGeom prst="rect">
            <a:avLst/>
          </a:prstGeom>
          <a:noFill/>
        </p:spPr>
      </p:pic>
      <p:pic>
        <p:nvPicPr>
          <p:cNvPr id="18" name="Picture 2" descr="C:\Users\Static\Downloads\index.jpg">
            <a:extLst>
              <a:ext uri="{FF2B5EF4-FFF2-40B4-BE49-F238E27FC236}">
                <a16:creationId xmlns:a16="http://schemas.microsoft.com/office/drawing/2014/main" id="{01595F15-47B4-447D-9F05-4AC7597F016E}"/>
              </a:ext>
            </a:extLst>
          </p:cNvPr>
          <p:cNvPicPr>
            <a:picLocks noChangeAspect="1" noChangeArrowheads="1"/>
          </p:cNvPicPr>
          <p:nvPr/>
        </p:nvPicPr>
        <p:blipFill>
          <a:blip r:embed="rId7"/>
          <a:srcRect/>
          <a:stretch>
            <a:fillRect/>
          </a:stretch>
        </p:blipFill>
        <p:spPr bwMode="auto">
          <a:xfrm>
            <a:off x="6935295" y="928670"/>
            <a:ext cx="857256" cy="857256"/>
          </a:xfrm>
          <a:prstGeom prst="rect">
            <a:avLst/>
          </a:prstGeom>
          <a:ln>
            <a:noFill/>
          </a:ln>
          <a:effectLst>
            <a:softEdge rad="112500"/>
          </a:effectLst>
        </p:spPr>
      </p:pic>
      <p:pic>
        <p:nvPicPr>
          <p:cNvPr id="19" name="Picture 3">
            <a:extLst>
              <a:ext uri="{FF2B5EF4-FFF2-40B4-BE49-F238E27FC236}">
                <a16:creationId xmlns:a16="http://schemas.microsoft.com/office/drawing/2014/main" id="{09FB6797-11F6-4A98-B50F-35A72E3C9701}"/>
              </a:ext>
            </a:extLst>
          </p:cNvPr>
          <p:cNvPicPr>
            <a:picLocks noChangeAspect="1" noChangeArrowheads="1"/>
          </p:cNvPicPr>
          <p:nvPr/>
        </p:nvPicPr>
        <p:blipFill>
          <a:blip r:embed="rId8"/>
          <a:srcRect/>
          <a:stretch>
            <a:fillRect/>
          </a:stretch>
        </p:blipFill>
        <p:spPr bwMode="auto">
          <a:xfrm>
            <a:off x="2291825" y="857232"/>
            <a:ext cx="1070322" cy="818772"/>
          </a:xfrm>
          <a:prstGeom prst="rect">
            <a:avLst/>
          </a:prstGeom>
          <a:noFill/>
          <a:ln w="9525">
            <a:noFill/>
            <a:miter lim="800000"/>
            <a:headEnd/>
            <a:tailEnd/>
          </a:ln>
          <a:effectLst/>
        </p:spPr>
      </p:pic>
      <p:sp>
        <p:nvSpPr>
          <p:cNvPr id="20" name="Content Placeholder 5">
            <a:extLst>
              <a:ext uri="{FF2B5EF4-FFF2-40B4-BE49-F238E27FC236}">
                <a16:creationId xmlns:a16="http://schemas.microsoft.com/office/drawing/2014/main" id="{F16F180A-47AB-4D7A-9A03-3BA3B48C67E0}"/>
              </a:ext>
            </a:extLst>
          </p:cNvPr>
          <p:cNvSpPr txBox="1">
            <a:spLocks/>
          </p:cNvSpPr>
          <p:nvPr/>
        </p:nvSpPr>
        <p:spPr>
          <a:xfrm>
            <a:off x="6293940" y="1943096"/>
            <a:ext cx="4041775" cy="557210"/>
          </a:xfrm>
          <a:prstGeom prst="rect">
            <a:avLst/>
          </a:prstGeom>
        </p:spPr>
        <p:txBody>
          <a:bodyPr vert="horz" tIns="0">
            <a:normAutofit/>
          </a:bodyPr>
          <a:lstStyle/>
          <a:p>
            <a:pPr marL="274320" marR="0" lvl="0" indent="-274320" algn="ctr" defTabSz="914400" rtl="1" eaLnBrk="1" fontAlgn="auto" latinLnBrk="0" hangingPunct="1">
              <a:lnSpc>
                <a:spcPct val="100000"/>
              </a:lnSpc>
              <a:spcBef>
                <a:spcPct val="20000"/>
              </a:spcBef>
              <a:spcAft>
                <a:spcPts val="0"/>
              </a:spcAft>
              <a:buClr>
                <a:schemeClr val="accent3"/>
              </a:buClr>
              <a:buSzPct val="95000"/>
              <a:buFont typeface="Wingdings 2"/>
              <a:buChar char=""/>
              <a:tabLst/>
              <a:defRPr/>
            </a:pPr>
            <a:r>
              <a:rPr kumimoji="0" lang="ar-EG" sz="1600" b="0" i="0" u="none" strike="noStrike" kern="1200" cap="none" spc="0" normalizeH="0" baseline="0" noProof="0" dirty="0">
                <a:ln>
                  <a:noFill/>
                </a:ln>
                <a:solidFill>
                  <a:srgbClr val="0070C0"/>
                </a:solidFill>
                <a:effectLst/>
                <a:uLnTx/>
                <a:uFillTx/>
                <a:latin typeface="Alexandria" pitchFamily="2" charset="-78"/>
                <a:cs typeface="Alexandria" pitchFamily="2" charset="-78"/>
              </a:rPr>
              <a:t>هو القائد الوحيد و الموهبة</a:t>
            </a:r>
            <a:r>
              <a:rPr kumimoji="0" lang="ar-EG" sz="1600" b="0" i="0" u="none" strike="noStrike" kern="1200" cap="none" spc="0" normalizeH="0" noProof="0" dirty="0">
                <a:ln>
                  <a:noFill/>
                </a:ln>
                <a:solidFill>
                  <a:srgbClr val="0070C0"/>
                </a:solidFill>
                <a:effectLst/>
                <a:uLnTx/>
                <a:uFillTx/>
                <a:latin typeface="Alexandria" pitchFamily="2" charset="-78"/>
                <a:cs typeface="Alexandria" pitchFamily="2" charset="-78"/>
              </a:rPr>
              <a:t> الأكبر</a:t>
            </a:r>
            <a:endParaRPr kumimoji="0" lang="ar-EG" sz="1600" b="0" i="0" u="none" strike="noStrike" kern="1200" cap="none" spc="0" normalizeH="0" baseline="0" noProof="0" dirty="0">
              <a:ln>
                <a:noFill/>
              </a:ln>
              <a:solidFill>
                <a:srgbClr val="0070C0"/>
              </a:solidFill>
              <a:effectLst/>
              <a:uLnTx/>
              <a:uFillTx/>
              <a:latin typeface="Alexandria" pitchFamily="2" charset="-78"/>
              <a:cs typeface="Alexandria" pitchFamily="2" charset="-78"/>
            </a:endParaRPr>
          </a:p>
        </p:txBody>
      </p:sp>
      <p:sp>
        <p:nvSpPr>
          <p:cNvPr id="21" name="Content Placeholder 5">
            <a:extLst>
              <a:ext uri="{FF2B5EF4-FFF2-40B4-BE49-F238E27FC236}">
                <a16:creationId xmlns:a16="http://schemas.microsoft.com/office/drawing/2014/main" id="{B9C890A9-F1B1-4D98-B1FE-F1006DA68E4D}"/>
              </a:ext>
            </a:extLst>
          </p:cNvPr>
          <p:cNvSpPr txBox="1">
            <a:spLocks/>
          </p:cNvSpPr>
          <p:nvPr/>
        </p:nvSpPr>
        <p:spPr>
          <a:xfrm>
            <a:off x="1791759" y="1857364"/>
            <a:ext cx="4041775" cy="557210"/>
          </a:xfrm>
          <a:prstGeom prst="rect">
            <a:avLst/>
          </a:prstGeom>
        </p:spPr>
        <p:txBody>
          <a:bodyPr vert="horz" tIns="0">
            <a:normAutofit/>
          </a:bodyPr>
          <a:lstStyle/>
          <a:p>
            <a:pPr marL="274320" lvl="0" indent="-274320" algn="ctr">
              <a:spcBef>
                <a:spcPct val="20000"/>
              </a:spcBef>
              <a:buClr>
                <a:schemeClr val="accent3"/>
              </a:buClr>
              <a:buSzPct val="95000"/>
              <a:buFont typeface="Wingdings 2"/>
              <a:buChar char=""/>
              <a:defRPr/>
            </a:pPr>
            <a:r>
              <a:rPr lang="ar-EG" sz="1600" dirty="0">
                <a:solidFill>
                  <a:srgbClr val="0070C0"/>
                </a:solidFill>
                <a:latin typeface="Alexandria" pitchFamily="2" charset="-78"/>
                <a:cs typeface="Alexandria" pitchFamily="2" charset="-78"/>
              </a:rPr>
              <a:t>يطور قدرات العاملين و يبحث عن القيادات</a:t>
            </a:r>
          </a:p>
        </p:txBody>
      </p:sp>
    </p:spTree>
    <p:extLst>
      <p:ext uri="{BB962C8B-B14F-4D97-AF65-F5344CB8AC3E}">
        <p14:creationId xmlns:p14="http://schemas.microsoft.com/office/powerpoint/2010/main" val="39521200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97331"/>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ctr" rtl="1">
                <a:lnSpc>
                  <a:spcPct val="150000"/>
                </a:lnSpc>
              </a:pPr>
              <a:endParaRPr lang="ar-EG" sz="1400" dirty="0">
                <a:solidFill>
                  <a:schemeClr val="tx1"/>
                </a:solidFill>
                <a:latin typeface="Alexandria" pitchFamily="2" charset="-78"/>
                <a:cs typeface="Alexandria" pitchFamily="2" charset="-78"/>
              </a:endParaRPr>
            </a:p>
            <a:p>
              <a:pPr marL="180000" algn="ctr" rtl="1">
                <a:lnSpc>
                  <a:spcPct val="150000"/>
                </a:lnSpc>
              </a:pPr>
              <a:endParaRPr lang="ar-EG" sz="1400" dirty="0">
                <a:solidFill>
                  <a:schemeClr val="tx1"/>
                </a:solidFill>
                <a:latin typeface="Alexandria" pitchFamily="2" charset="-78"/>
                <a:cs typeface="Alexandria" pitchFamily="2" charset="-78"/>
              </a:endParaRPr>
            </a:p>
            <a:p>
              <a:pPr marL="180000" algn="ctr"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ext Placeholder 2">
            <a:extLst>
              <a:ext uri="{FF2B5EF4-FFF2-40B4-BE49-F238E27FC236}">
                <a16:creationId xmlns:a16="http://schemas.microsoft.com/office/drawing/2014/main" id="{508DF195-0A4A-4E90-BC30-D1B3721B2A77}"/>
              </a:ext>
            </a:extLst>
          </p:cNvPr>
          <p:cNvSpPr txBox="1">
            <a:spLocks/>
          </p:cNvSpPr>
          <p:nvPr/>
        </p:nvSpPr>
        <p:spPr>
          <a:xfrm>
            <a:off x="2091125" y="1000108"/>
            <a:ext cx="4040188" cy="6593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ar-EG" sz="1600" dirty="0">
                <a:latin typeface="Alexandria" pitchFamily="2" charset="-78"/>
                <a:cs typeface="Alexandria" pitchFamily="2" charset="-78"/>
              </a:rPr>
              <a:t>التحويلي</a:t>
            </a:r>
          </a:p>
        </p:txBody>
      </p:sp>
      <p:pic>
        <p:nvPicPr>
          <p:cNvPr id="15" name="Picture 2" descr="C:\Users\Static\Downloads\sociology-executives.jpg">
            <a:extLst>
              <a:ext uri="{FF2B5EF4-FFF2-40B4-BE49-F238E27FC236}">
                <a16:creationId xmlns:a16="http://schemas.microsoft.com/office/drawing/2014/main" id="{084AAC42-6FE0-4C4E-80AC-0A4EACA02796}"/>
              </a:ext>
            </a:extLst>
          </p:cNvPr>
          <p:cNvPicPr>
            <a:picLocks noChangeAspect="1" noChangeArrowheads="1"/>
          </p:cNvPicPr>
          <p:nvPr/>
        </p:nvPicPr>
        <p:blipFill>
          <a:blip r:embed="rId5"/>
          <a:stretch>
            <a:fillRect/>
          </a:stretch>
        </p:blipFill>
        <p:spPr bwMode="auto">
          <a:xfrm>
            <a:off x="2264163" y="3057790"/>
            <a:ext cx="3868737" cy="2579158"/>
          </a:xfrm>
          <a:prstGeom prst="rect">
            <a:avLst/>
          </a:prstGeom>
          <a:noFill/>
        </p:spPr>
      </p:pic>
      <p:sp>
        <p:nvSpPr>
          <p:cNvPr id="16" name="Text Placeholder 3">
            <a:extLst>
              <a:ext uri="{FF2B5EF4-FFF2-40B4-BE49-F238E27FC236}">
                <a16:creationId xmlns:a16="http://schemas.microsoft.com/office/drawing/2014/main" id="{79BA3251-F115-4788-820F-CD7124F2024C}"/>
              </a:ext>
            </a:extLst>
          </p:cNvPr>
          <p:cNvSpPr txBox="1">
            <a:spLocks/>
          </p:cNvSpPr>
          <p:nvPr/>
        </p:nvSpPr>
        <p:spPr>
          <a:xfrm>
            <a:off x="6278950" y="1142984"/>
            <a:ext cx="4041775" cy="65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ar-EG" sz="1600" dirty="0">
                <a:latin typeface="Alexandria" pitchFamily="2" charset="-78"/>
                <a:cs typeface="Alexandria" pitchFamily="2" charset="-78"/>
              </a:rPr>
              <a:t>التبادلي</a:t>
            </a:r>
          </a:p>
        </p:txBody>
      </p:sp>
      <p:pic>
        <p:nvPicPr>
          <p:cNvPr id="17" name="Picture 4" descr="C:\Users\Static\Downloads\jerkleadertugofwar1.jpg">
            <a:extLst>
              <a:ext uri="{FF2B5EF4-FFF2-40B4-BE49-F238E27FC236}">
                <a16:creationId xmlns:a16="http://schemas.microsoft.com/office/drawing/2014/main" id="{E8AFA17A-BBBC-4CCD-ADF5-F3E11F85DCB7}"/>
              </a:ext>
            </a:extLst>
          </p:cNvPr>
          <p:cNvPicPr>
            <a:picLocks noChangeAspect="1" noChangeArrowheads="1"/>
          </p:cNvPicPr>
          <p:nvPr/>
        </p:nvPicPr>
        <p:blipFill>
          <a:blip r:embed="rId6"/>
          <a:stretch>
            <a:fillRect/>
          </a:stretch>
        </p:blipFill>
        <p:spPr bwMode="auto">
          <a:xfrm>
            <a:off x="6682969" y="3347024"/>
            <a:ext cx="3048000" cy="2028825"/>
          </a:xfrm>
          <a:prstGeom prst="rect">
            <a:avLst/>
          </a:prstGeom>
          <a:noFill/>
        </p:spPr>
      </p:pic>
      <p:pic>
        <p:nvPicPr>
          <p:cNvPr id="18" name="Picture 2" descr="C:\Users\Static\Downloads\index.jpg">
            <a:extLst>
              <a:ext uri="{FF2B5EF4-FFF2-40B4-BE49-F238E27FC236}">
                <a16:creationId xmlns:a16="http://schemas.microsoft.com/office/drawing/2014/main" id="{06A6DD3C-28E9-48FB-9879-A45C016B8375}"/>
              </a:ext>
            </a:extLst>
          </p:cNvPr>
          <p:cNvPicPr>
            <a:picLocks noChangeAspect="1" noChangeArrowheads="1"/>
          </p:cNvPicPr>
          <p:nvPr/>
        </p:nvPicPr>
        <p:blipFill>
          <a:blip r:embed="rId7"/>
          <a:srcRect/>
          <a:stretch>
            <a:fillRect/>
          </a:stretch>
        </p:blipFill>
        <p:spPr bwMode="auto">
          <a:xfrm>
            <a:off x="6920305" y="1000108"/>
            <a:ext cx="857256" cy="857256"/>
          </a:xfrm>
          <a:prstGeom prst="rect">
            <a:avLst/>
          </a:prstGeom>
          <a:ln>
            <a:noFill/>
          </a:ln>
          <a:effectLst>
            <a:softEdge rad="112500"/>
          </a:effectLst>
        </p:spPr>
      </p:pic>
      <p:pic>
        <p:nvPicPr>
          <p:cNvPr id="19" name="Picture 3">
            <a:extLst>
              <a:ext uri="{FF2B5EF4-FFF2-40B4-BE49-F238E27FC236}">
                <a16:creationId xmlns:a16="http://schemas.microsoft.com/office/drawing/2014/main" id="{1656E153-BC22-4D2F-A671-3AD4D2D02E13}"/>
              </a:ext>
            </a:extLst>
          </p:cNvPr>
          <p:cNvPicPr>
            <a:picLocks noChangeAspect="1" noChangeArrowheads="1"/>
          </p:cNvPicPr>
          <p:nvPr/>
        </p:nvPicPr>
        <p:blipFill>
          <a:blip r:embed="rId8"/>
          <a:srcRect/>
          <a:stretch>
            <a:fillRect/>
          </a:stretch>
        </p:blipFill>
        <p:spPr bwMode="auto">
          <a:xfrm>
            <a:off x="2276835" y="928670"/>
            <a:ext cx="1070322" cy="818772"/>
          </a:xfrm>
          <a:prstGeom prst="rect">
            <a:avLst/>
          </a:prstGeom>
          <a:noFill/>
          <a:ln w="9525">
            <a:noFill/>
            <a:miter lim="800000"/>
            <a:headEnd/>
            <a:tailEnd/>
          </a:ln>
          <a:effectLst/>
        </p:spPr>
      </p:pic>
      <p:sp>
        <p:nvSpPr>
          <p:cNvPr id="20" name="Content Placeholder 5">
            <a:extLst>
              <a:ext uri="{FF2B5EF4-FFF2-40B4-BE49-F238E27FC236}">
                <a16:creationId xmlns:a16="http://schemas.microsoft.com/office/drawing/2014/main" id="{A8392B5F-BC99-4175-B1AD-636EDA7C1BBB}"/>
              </a:ext>
            </a:extLst>
          </p:cNvPr>
          <p:cNvSpPr txBox="1">
            <a:spLocks/>
          </p:cNvSpPr>
          <p:nvPr/>
        </p:nvSpPr>
        <p:spPr>
          <a:xfrm>
            <a:off x="6278950" y="1943096"/>
            <a:ext cx="4041775" cy="557210"/>
          </a:xfrm>
          <a:prstGeom prst="rect">
            <a:avLst/>
          </a:prstGeom>
        </p:spPr>
        <p:txBody>
          <a:bodyPr vert="horz" tIns="0">
            <a:noAutofit/>
          </a:bodyPr>
          <a:lstStyle/>
          <a:p>
            <a:pPr marL="274320" marR="0" lvl="0" indent="-274320" algn="ctr" defTabSz="914400" rtl="1" eaLnBrk="1" fontAlgn="auto" latinLnBrk="0" hangingPunct="1">
              <a:lnSpc>
                <a:spcPct val="100000"/>
              </a:lnSpc>
              <a:spcBef>
                <a:spcPct val="20000"/>
              </a:spcBef>
              <a:spcAft>
                <a:spcPts val="0"/>
              </a:spcAft>
              <a:buClr>
                <a:schemeClr val="accent3"/>
              </a:buClr>
              <a:buSzPct val="95000"/>
              <a:buFont typeface="Wingdings 2"/>
              <a:buChar char=""/>
              <a:tabLst/>
              <a:defRPr/>
            </a:pPr>
            <a:r>
              <a:rPr kumimoji="0" lang="ar-EG" sz="1600" b="0" i="0" u="none" strike="noStrike" kern="1200" cap="none" spc="0" normalizeH="0" baseline="0" noProof="0" dirty="0">
                <a:ln>
                  <a:noFill/>
                </a:ln>
                <a:solidFill>
                  <a:srgbClr val="0070C0"/>
                </a:solidFill>
                <a:effectLst/>
                <a:uLnTx/>
                <a:uFillTx/>
                <a:latin typeface="Alexandria" pitchFamily="2" charset="-78"/>
                <a:cs typeface="Alexandria" pitchFamily="2" charset="-78"/>
              </a:rPr>
              <a:t>القيادة بالإجبار</a:t>
            </a:r>
          </a:p>
          <a:p>
            <a:pPr marL="274320" marR="0" lvl="0" indent="-274320" algn="ctr" defTabSz="914400" rtl="1" eaLnBrk="1" fontAlgn="auto" latinLnBrk="0" hangingPunct="1">
              <a:lnSpc>
                <a:spcPct val="100000"/>
              </a:lnSpc>
              <a:spcBef>
                <a:spcPct val="20000"/>
              </a:spcBef>
              <a:spcAft>
                <a:spcPts val="0"/>
              </a:spcAft>
              <a:buClr>
                <a:schemeClr val="accent3"/>
              </a:buClr>
              <a:buSzPct val="95000"/>
              <a:tabLst/>
              <a:defRPr/>
            </a:pPr>
            <a:r>
              <a:rPr lang="en-US" sz="1600" dirty="0">
                <a:solidFill>
                  <a:srgbClr val="0070C0"/>
                </a:solidFill>
                <a:latin typeface="Alexandria" pitchFamily="2" charset="-78"/>
                <a:cs typeface="Alexandria" pitchFamily="2" charset="-78"/>
              </a:rPr>
              <a:t>Driving people                                    </a:t>
            </a:r>
            <a:endParaRPr kumimoji="0" lang="ar-EG" sz="1600" b="0" i="0" u="none" strike="noStrike" kern="1200" cap="none" spc="0" normalizeH="0" baseline="0" noProof="0" dirty="0">
              <a:ln>
                <a:noFill/>
              </a:ln>
              <a:solidFill>
                <a:srgbClr val="0070C0"/>
              </a:solidFill>
              <a:effectLst/>
              <a:uLnTx/>
              <a:uFillTx/>
              <a:latin typeface="Alexandria" pitchFamily="2" charset="-78"/>
              <a:cs typeface="Alexandria" pitchFamily="2" charset="-78"/>
            </a:endParaRPr>
          </a:p>
        </p:txBody>
      </p:sp>
      <p:sp>
        <p:nvSpPr>
          <p:cNvPr id="21" name="Content Placeholder 5">
            <a:extLst>
              <a:ext uri="{FF2B5EF4-FFF2-40B4-BE49-F238E27FC236}">
                <a16:creationId xmlns:a16="http://schemas.microsoft.com/office/drawing/2014/main" id="{2D1542DD-01DA-4133-A913-340A2961E063}"/>
              </a:ext>
            </a:extLst>
          </p:cNvPr>
          <p:cNvSpPr txBox="1">
            <a:spLocks/>
          </p:cNvSpPr>
          <p:nvPr/>
        </p:nvSpPr>
        <p:spPr>
          <a:xfrm>
            <a:off x="2133959" y="1857364"/>
            <a:ext cx="4041775" cy="928694"/>
          </a:xfrm>
          <a:prstGeom prst="rect">
            <a:avLst/>
          </a:prstGeom>
        </p:spPr>
        <p:txBody>
          <a:bodyPr vert="horz" tIns="0">
            <a:normAutofit/>
          </a:bodyPr>
          <a:lstStyle/>
          <a:p>
            <a:pPr marL="274320" marR="0" lvl="0" indent="-274320" algn="ctr" defTabSz="914400" rtl="1" eaLnBrk="1" fontAlgn="auto" latinLnBrk="0" hangingPunct="1">
              <a:lnSpc>
                <a:spcPct val="100000"/>
              </a:lnSpc>
              <a:spcBef>
                <a:spcPct val="20000"/>
              </a:spcBef>
              <a:spcAft>
                <a:spcPts val="0"/>
              </a:spcAft>
              <a:buClr>
                <a:schemeClr val="accent3"/>
              </a:buClr>
              <a:buSzPct val="95000"/>
              <a:buFont typeface="Wingdings 2"/>
              <a:buChar char=""/>
              <a:tabLst/>
              <a:defRPr/>
            </a:pPr>
            <a:r>
              <a:rPr kumimoji="0" lang="ar-EG" sz="1600" b="0" i="0" u="none" strike="noStrike" kern="1200" cap="none" spc="0" normalizeH="0" baseline="0" noProof="0" dirty="0">
                <a:ln>
                  <a:noFill/>
                </a:ln>
                <a:solidFill>
                  <a:srgbClr val="0070C0"/>
                </a:solidFill>
                <a:effectLst/>
                <a:uLnTx/>
                <a:uFillTx/>
                <a:latin typeface="Alexandria" pitchFamily="2" charset="-78"/>
                <a:cs typeface="Alexandria" pitchFamily="2" charset="-78"/>
              </a:rPr>
              <a:t>القيادة بالتعليم و التدريب</a:t>
            </a:r>
          </a:p>
          <a:p>
            <a:pPr marL="274320" marR="0" lvl="0" indent="-274320" algn="ctr" defTabSz="914400" rtl="1" eaLnBrk="1" fontAlgn="auto" latinLnBrk="0" hangingPunct="1">
              <a:lnSpc>
                <a:spcPct val="100000"/>
              </a:lnSpc>
              <a:spcBef>
                <a:spcPct val="20000"/>
              </a:spcBef>
              <a:spcAft>
                <a:spcPts val="0"/>
              </a:spcAft>
              <a:buClr>
                <a:schemeClr val="accent3"/>
              </a:buClr>
              <a:buSzPct val="95000"/>
              <a:tabLst/>
              <a:defRPr/>
            </a:pPr>
            <a:r>
              <a:rPr kumimoji="0" lang="en-US" sz="1600" b="0" i="0" u="none" strike="noStrike" kern="1200" cap="none" spc="0" normalizeH="0" baseline="0" noProof="0" dirty="0">
                <a:ln>
                  <a:noFill/>
                </a:ln>
                <a:solidFill>
                  <a:srgbClr val="0070C0"/>
                </a:solidFill>
                <a:effectLst/>
                <a:uLnTx/>
                <a:uFillTx/>
                <a:latin typeface="Alexandria" pitchFamily="2" charset="-78"/>
                <a:cs typeface="Alexandria" pitchFamily="2" charset="-78"/>
              </a:rPr>
              <a:t>Coaching</a:t>
            </a:r>
            <a:r>
              <a:rPr kumimoji="0" lang="en-US" sz="1600" b="0" i="0" u="none" strike="noStrike" kern="1200" cap="none" spc="0" normalizeH="0" noProof="0" dirty="0">
                <a:ln>
                  <a:noFill/>
                </a:ln>
                <a:solidFill>
                  <a:srgbClr val="0070C0"/>
                </a:solidFill>
                <a:effectLst/>
                <a:uLnTx/>
                <a:uFillTx/>
                <a:latin typeface="Alexandria" pitchFamily="2" charset="-78"/>
                <a:cs typeface="Alexandria" pitchFamily="2" charset="-78"/>
              </a:rPr>
              <a:t> people</a:t>
            </a:r>
            <a:endParaRPr kumimoji="0" lang="ar-EG" sz="1600" b="0" i="0" u="none" strike="noStrike" kern="1200" cap="none" spc="0" normalizeH="0" baseline="0" noProof="0" dirty="0">
              <a:ln>
                <a:noFill/>
              </a:ln>
              <a:solidFill>
                <a:srgbClr val="0070C0"/>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133651307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ctr" rtl="1">
                <a:lnSpc>
                  <a:spcPct val="150000"/>
                </a:lnSpc>
              </a:pPr>
              <a:endParaRPr lang="ar-EG" sz="1400" dirty="0">
                <a:solidFill>
                  <a:schemeClr val="tx1"/>
                </a:solidFill>
                <a:latin typeface="Alexandria" pitchFamily="2" charset="-78"/>
                <a:cs typeface="Alexandria" pitchFamily="2" charset="-78"/>
              </a:endParaRPr>
            </a:p>
            <a:p>
              <a:pPr marL="180000" algn="ctr" rtl="1">
                <a:lnSpc>
                  <a:spcPct val="150000"/>
                </a:lnSpc>
              </a:pPr>
              <a:endParaRPr lang="ar-EG" sz="1400" dirty="0">
                <a:solidFill>
                  <a:schemeClr val="tx1"/>
                </a:solidFill>
                <a:latin typeface="Alexandria" pitchFamily="2" charset="-78"/>
                <a:cs typeface="Alexandria" pitchFamily="2" charset="-78"/>
              </a:endParaRPr>
            </a:p>
            <a:p>
              <a:pPr marL="180000" algn="ctr"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ext Placeholder 2">
            <a:extLst>
              <a:ext uri="{FF2B5EF4-FFF2-40B4-BE49-F238E27FC236}">
                <a16:creationId xmlns:a16="http://schemas.microsoft.com/office/drawing/2014/main" id="{F46BC262-0C41-412A-8E08-4D1616662B46}"/>
              </a:ext>
            </a:extLst>
          </p:cNvPr>
          <p:cNvSpPr txBox="1">
            <a:spLocks/>
          </p:cNvSpPr>
          <p:nvPr/>
        </p:nvSpPr>
        <p:spPr>
          <a:xfrm>
            <a:off x="2360947" y="1125632"/>
            <a:ext cx="4040188" cy="6593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r>
              <a:rPr lang="ar-EG" sz="1600" dirty="0">
                <a:latin typeface="Alexandria" pitchFamily="2" charset="-78"/>
                <a:cs typeface="Alexandria" pitchFamily="2" charset="-78"/>
              </a:rPr>
              <a:t>التحويلي</a:t>
            </a:r>
          </a:p>
        </p:txBody>
      </p:sp>
      <p:pic>
        <p:nvPicPr>
          <p:cNvPr id="15" name="Picture 2" descr="C:\Users\Static\Downloads\7-24279.jpg">
            <a:extLst>
              <a:ext uri="{FF2B5EF4-FFF2-40B4-BE49-F238E27FC236}">
                <a16:creationId xmlns:a16="http://schemas.microsoft.com/office/drawing/2014/main" id="{E011C309-1B8C-4F3E-817C-09E9C0953BCB}"/>
              </a:ext>
            </a:extLst>
          </p:cNvPr>
          <p:cNvPicPr>
            <a:picLocks noChangeAspect="1" noChangeArrowheads="1"/>
          </p:cNvPicPr>
          <p:nvPr/>
        </p:nvPicPr>
        <p:blipFill>
          <a:blip r:embed="rId5"/>
          <a:srcRect/>
          <a:stretch>
            <a:fillRect/>
          </a:stretch>
        </p:blipFill>
        <p:spPr bwMode="auto">
          <a:xfrm>
            <a:off x="2403781" y="2856554"/>
            <a:ext cx="3892330" cy="3286148"/>
          </a:xfrm>
          <a:prstGeom prst="rect">
            <a:avLst/>
          </a:prstGeom>
          <a:noFill/>
        </p:spPr>
      </p:pic>
      <p:sp>
        <p:nvSpPr>
          <p:cNvPr id="16" name="Text Placeholder 3">
            <a:extLst>
              <a:ext uri="{FF2B5EF4-FFF2-40B4-BE49-F238E27FC236}">
                <a16:creationId xmlns:a16="http://schemas.microsoft.com/office/drawing/2014/main" id="{DFFFD7DA-8AB7-4A10-AF88-208A6D85133A}"/>
              </a:ext>
            </a:extLst>
          </p:cNvPr>
          <p:cNvSpPr txBox="1">
            <a:spLocks/>
          </p:cNvSpPr>
          <p:nvPr/>
        </p:nvSpPr>
        <p:spPr>
          <a:xfrm>
            <a:off x="6548772" y="1284918"/>
            <a:ext cx="4041775" cy="65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r>
              <a:rPr lang="ar-EG" sz="1600" dirty="0">
                <a:latin typeface="Alexandria" pitchFamily="2" charset="-78"/>
                <a:cs typeface="Alexandria" pitchFamily="2" charset="-78"/>
              </a:rPr>
              <a:t>التبادلي</a:t>
            </a:r>
          </a:p>
        </p:txBody>
      </p:sp>
      <p:pic>
        <p:nvPicPr>
          <p:cNvPr id="17" name="Picture 3" descr="C:\Users\Static\Downloads\191.jpg">
            <a:extLst>
              <a:ext uri="{FF2B5EF4-FFF2-40B4-BE49-F238E27FC236}">
                <a16:creationId xmlns:a16="http://schemas.microsoft.com/office/drawing/2014/main" id="{B95346CB-3C68-4F83-8BDB-3C10729F3D79}"/>
              </a:ext>
            </a:extLst>
          </p:cNvPr>
          <p:cNvPicPr>
            <a:picLocks noChangeAspect="1" noChangeArrowheads="1"/>
          </p:cNvPicPr>
          <p:nvPr/>
        </p:nvPicPr>
        <p:blipFill>
          <a:blip r:embed="rId6"/>
          <a:stretch>
            <a:fillRect/>
          </a:stretch>
        </p:blipFill>
        <p:spPr bwMode="auto">
          <a:xfrm>
            <a:off x="6809916" y="3174854"/>
            <a:ext cx="3333750" cy="2914650"/>
          </a:xfrm>
          <a:prstGeom prst="rect">
            <a:avLst/>
          </a:prstGeom>
          <a:noFill/>
        </p:spPr>
      </p:pic>
      <p:pic>
        <p:nvPicPr>
          <p:cNvPr id="18" name="Picture 2" descr="C:\Users\Static\Downloads\index.jpg">
            <a:extLst>
              <a:ext uri="{FF2B5EF4-FFF2-40B4-BE49-F238E27FC236}">
                <a16:creationId xmlns:a16="http://schemas.microsoft.com/office/drawing/2014/main" id="{81BCD674-A865-487E-8FCA-63394D9A8210}"/>
              </a:ext>
            </a:extLst>
          </p:cNvPr>
          <p:cNvPicPr>
            <a:picLocks noChangeAspect="1" noChangeArrowheads="1"/>
          </p:cNvPicPr>
          <p:nvPr/>
        </p:nvPicPr>
        <p:blipFill>
          <a:blip r:embed="rId7"/>
          <a:srcRect/>
          <a:stretch>
            <a:fillRect/>
          </a:stretch>
        </p:blipFill>
        <p:spPr bwMode="auto">
          <a:xfrm>
            <a:off x="7190127" y="1213480"/>
            <a:ext cx="857256" cy="857256"/>
          </a:xfrm>
          <a:prstGeom prst="rect">
            <a:avLst/>
          </a:prstGeom>
          <a:ln>
            <a:noFill/>
          </a:ln>
          <a:effectLst>
            <a:softEdge rad="112500"/>
          </a:effectLst>
        </p:spPr>
      </p:pic>
      <p:pic>
        <p:nvPicPr>
          <p:cNvPr id="19" name="Picture 3">
            <a:extLst>
              <a:ext uri="{FF2B5EF4-FFF2-40B4-BE49-F238E27FC236}">
                <a16:creationId xmlns:a16="http://schemas.microsoft.com/office/drawing/2014/main" id="{C86DC1B8-7ADA-43FD-9AF6-C5A0ABB05803}"/>
              </a:ext>
            </a:extLst>
          </p:cNvPr>
          <p:cNvPicPr>
            <a:picLocks noChangeAspect="1" noChangeArrowheads="1"/>
          </p:cNvPicPr>
          <p:nvPr/>
        </p:nvPicPr>
        <p:blipFill>
          <a:blip r:embed="rId8"/>
          <a:srcRect/>
          <a:stretch>
            <a:fillRect/>
          </a:stretch>
        </p:blipFill>
        <p:spPr bwMode="auto">
          <a:xfrm>
            <a:off x="2618095" y="1070604"/>
            <a:ext cx="1070322" cy="818772"/>
          </a:xfrm>
          <a:prstGeom prst="rect">
            <a:avLst/>
          </a:prstGeom>
          <a:noFill/>
          <a:ln w="9525">
            <a:noFill/>
            <a:miter lim="800000"/>
            <a:headEnd/>
            <a:tailEnd/>
          </a:ln>
          <a:effectLst/>
        </p:spPr>
      </p:pic>
      <p:sp>
        <p:nvSpPr>
          <p:cNvPr id="20" name="Content Placeholder 5">
            <a:extLst>
              <a:ext uri="{FF2B5EF4-FFF2-40B4-BE49-F238E27FC236}">
                <a16:creationId xmlns:a16="http://schemas.microsoft.com/office/drawing/2014/main" id="{30F34866-4513-41E5-BE92-0BC38EF29626}"/>
              </a:ext>
            </a:extLst>
          </p:cNvPr>
          <p:cNvSpPr txBox="1">
            <a:spLocks/>
          </p:cNvSpPr>
          <p:nvPr/>
        </p:nvSpPr>
        <p:spPr>
          <a:xfrm>
            <a:off x="6548772" y="2070736"/>
            <a:ext cx="4041775" cy="557210"/>
          </a:xfrm>
          <a:prstGeom prst="rect">
            <a:avLst/>
          </a:prstGeom>
        </p:spPr>
        <p:txBody>
          <a:bodyPr vert="horz" tIns="0">
            <a:noAutofit/>
          </a:bodyPr>
          <a:lstStyle/>
          <a:p>
            <a:pPr marL="274320" marR="0" lvl="0" indent="-274320" algn="ctr" defTabSz="914400" rtl="1" eaLnBrk="1" fontAlgn="auto" latinLnBrk="0" hangingPunct="1">
              <a:lnSpc>
                <a:spcPct val="100000"/>
              </a:lnSpc>
              <a:spcBef>
                <a:spcPct val="20000"/>
              </a:spcBef>
              <a:spcAft>
                <a:spcPts val="0"/>
              </a:spcAft>
              <a:buClr>
                <a:schemeClr val="accent3"/>
              </a:buClr>
              <a:buSzPct val="95000"/>
              <a:buFont typeface="Wingdings 2"/>
              <a:buChar char=""/>
              <a:tabLst/>
              <a:defRPr/>
            </a:pPr>
            <a:r>
              <a:rPr lang="ar-EG" sz="1600" dirty="0">
                <a:latin typeface="Alexandria" pitchFamily="2" charset="-78"/>
                <a:cs typeface="Alexandria" pitchFamily="2" charset="-78"/>
              </a:rPr>
              <a:t>المركزية</a:t>
            </a:r>
            <a:r>
              <a:rPr kumimoji="0" lang="ar-EG" sz="2400" b="0" i="0" u="none" strike="noStrike" kern="1200" cap="none" spc="0" normalizeH="0" baseline="0" noProof="0" dirty="0">
                <a:ln>
                  <a:noFill/>
                </a:ln>
                <a:solidFill>
                  <a:srgbClr val="0070C0"/>
                </a:solidFill>
                <a:effectLst/>
                <a:uLnTx/>
                <a:uFillTx/>
                <a:latin typeface="+mn-lt"/>
                <a:ea typeface="+mn-ea"/>
                <a:cs typeface="+mn-cs"/>
              </a:rPr>
              <a:t> </a:t>
            </a:r>
          </a:p>
        </p:txBody>
      </p:sp>
      <p:sp>
        <p:nvSpPr>
          <p:cNvPr id="21" name="Content Placeholder 5">
            <a:extLst>
              <a:ext uri="{FF2B5EF4-FFF2-40B4-BE49-F238E27FC236}">
                <a16:creationId xmlns:a16="http://schemas.microsoft.com/office/drawing/2014/main" id="{79AFAE95-004D-4715-897F-8B2D5C3066B7}"/>
              </a:ext>
            </a:extLst>
          </p:cNvPr>
          <p:cNvSpPr txBox="1">
            <a:spLocks/>
          </p:cNvSpPr>
          <p:nvPr/>
        </p:nvSpPr>
        <p:spPr>
          <a:xfrm>
            <a:off x="2689533" y="1999298"/>
            <a:ext cx="4041775" cy="557210"/>
          </a:xfrm>
          <a:prstGeom prst="rect">
            <a:avLst/>
          </a:prstGeom>
        </p:spPr>
        <p:txBody>
          <a:bodyPr vert="horz" tIns="0">
            <a:noAutofit/>
          </a:bodyPr>
          <a:lstStyle/>
          <a:p>
            <a:pPr marL="228600" marR="0" lvl="0" indent="-228600" algn="ctr" rtl="1" fontAlgn="auto">
              <a:lnSpc>
                <a:spcPct val="90000"/>
              </a:lnSpc>
              <a:spcBef>
                <a:spcPts val="1000"/>
              </a:spcBef>
              <a:spcAft>
                <a:spcPts val="0"/>
              </a:spcAft>
              <a:buClr>
                <a:schemeClr val="accent3"/>
              </a:buClr>
              <a:buSzPct val="95000"/>
              <a:buFont typeface="Arial" panose="020B0604020202020204" pitchFamily="34" charset="0"/>
              <a:buChar char="•"/>
              <a:tabLst/>
              <a:defRPr/>
            </a:pPr>
            <a:r>
              <a:rPr lang="ar-EG" sz="1600" dirty="0">
                <a:latin typeface="Alexandria" pitchFamily="2" charset="-78"/>
                <a:cs typeface="Alexandria" pitchFamily="2" charset="-78"/>
              </a:rPr>
              <a:t>تفويض الصلاحيات</a:t>
            </a:r>
          </a:p>
        </p:txBody>
      </p:sp>
    </p:spTree>
    <p:extLst>
      <p:ext uri="{BB962C8B-B14F-4D97-AF65-F5344CB8AC3E}">
        <p14:creationId xmlns:p14="http://schemas.microsoft.com/office/powerpoint/2010/main" val="406757105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ext Placeholder 2">
            <a:extLst>
              <a:ext uri="{FF2B5EF4-FFF2-40B4-BE49-F238E27FC236}">
                <a16:creationId xmlns:a16="http://schemas.microsoft.com/office/drawing/2014/main" id="{C2AEB268-47ED-4A92-99E1-31E9E60A20B1}"/>
              </a:ext>
            </a:extLst>
          </p:cNvPr>
          <p:cNvSpPr txBox="1">
            <a:spLocks/>
          </p:cNvSpPr>
          <p:nvPr/>
        </p:nvSpPr>
        <p:spPr>
          <a:xfrm>
            <a:off x="2405918" y="930765"/>
            <a:ext cx="4040188" cy="6593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r>
              <a:rPr lang="ar-EG" sz="1600" dirty="0">
                <a:latin typeface="Alexandria" pitchFamily="2" charset="-78"/>
                <a:cs typeface="Alexandria" pitchFamily="2" charset="-78"/>
              </a:rPr>
              <a:t>التحويلي</a:t>
            </a:r>
          </a:p>
        </p:txBody>
      </p:sp>
      <p:pic>
        <p:nvPicPr>
          <p:cNvPr id="15" name="Picture 4" descr="C:\Users\Static\Desktop\team-work3.jpg">
            <a:extLst>
              <a:ext uri="{FF2B5EF4-FFF2-40B4-BE49-F238E27FC236}">
                <a16:creationId xmlns:a16="http://schemas.microsoft.com/office/drawing/2014/main" id="{D9FC8802-B738-460A-9DB6-61BDA2156A2E}"/>
              </a:ext>
            </a:extLst>
          </p:cNvPr>
          <p:cNvPicPr>
            <a:picLocks noChangeAspect="1" noChangeArrowheads="1"/>
          </p:cNvPicPr>
          <p:nvPr/>
        </p:nvPicPr>
        <p:blipFill>
          <a:blip r:embed="rId3"/>
          <a:srcRect/>
          <a:stretch>
            <a:fillRect/>
          </a:stretch>
        </p:blipFill>
        <p:spPr bwMode="auto">
          <a:xfrm>
            <a:off x="2520190" y="2518811"/>
            <a:ext cx="4344595" cy="2698757"/>
          </a:xfrm>
          <a:prstGeom prst="rect">
            <a:avLst/>
          </a:prstGeom>
          <a:noFill/>
        </p:spPr>
      </p:pic>
      <p:sp>
        <p:nvSpPr>
          <p:cNvPr id="16" name="Text Placeholder 3">
            <a:extLst>
              <a:ext uri="{FF2B5EF4-FFF2-40B4-BE49-F238E27FC236}">
                <a16:creationId xmlns:a16="http://schemas.microsoft.com/office/drawing/2014/main" id="{6005F7E0-056C-400B-84E7-4F526962E629}"/>
              </a:ext>
            </a:extLst>
          </p:cNvPr>
          <p:cNvSpPr txBox="1">
            <a:spLocks/>
          </p:cNvSpPr>
          <p:nvPr/>
        </p:nvSpPr>
        <p:spPr>
          <a:xfrm>
            <a:off x="6593743" y="1090051"/>
            <a:ext cx="4041775" cy="65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r>
              <a:rPr lang="ar-EG" sz="1600" dirty="0">
                <a:latin typeface="Alexandria" pitchFamily="2" charset="-78"/>
                <a:cs typeface="Alexandria" pitchFamily="2" charset="-78"/>
              </a:rPr>
              <a:t>التبادلي</a:t>
            </a:r>
          </a:p>
        </p:txBody>
      </p:sp>
      <p:pic>
        <p:nvPicPr>
          <p:cNvPr id="17" name="Picture 2" descr="C:\Users\Static\Downloads\index.jpg777.jpg">
            <a:extLst>
              <a:ext uri="{FF2B5EF4-FFF2-40B4-BE49-F238E27FC236}">
                <a16:creationId xmlns:a16="http://schemas.microsoft.com/office/drawing/2014/main" id="{32095F2D-6A5F-4DD3-B46C-DCEBE66B0814}"/>
              </a:ext>
            </a:extLst>
          </p:cNvPr>
          <p:cNvPicPr>
            <a:picLocks noChangeAspect="1" noChangeArrowheads="1"/>
          </p:cNvPicPr>
          <p:nvPr/>
        </p:nvPicPr>
        <p:blipFill>
          <a:blip r:embed="rId4"/>
          <a:srcRect/>
          <a:stretch>
            <a:fillRect/>
          </a:stretch>
        </p:blipFill>
        <p:spPr bwMode="auto">
          <a:xfrm>
            <a:off x="7092222" y="2474017"/>
            <a:ext cx="3357585" cy="2759438"/>
          </a:xfrm>
          <a:prstGeom prst="rect">
            <a:avLst/>
          </a:prstGeom>
          <a:noFill/>
        </p:spPr>
      </p:pic>
      <p:pic>
        <p:nvPicPr>
          <p:cNvPr id="18" name="Picture 2" descr="C:\Users\Static\Downloads\index.jpg">
            <a:extLst>
              <a:ext uri="{FF2B5EF4-FFF2-40B4-BE49-F238E27FC236}">
                <a16:creationId xmlns:a16="http://schemas.microsoft.com/office/drawing/2014/main" id="{801E4899-D954-4739-AED0-1AC04B6B5BF8}"/>
              </a:ext>
            </a:extLst>
          </p:cNvPr>
          <p:cNvPicPr>
            <a:picLocks noChangeAspect="1" noChangeArrowheads="1"/>
          </p:cNvPicPr>
          <p:nvPr/>
        </p:nvPicPr>
        <p:blipFill>
          <a:blip r:embed="rId5"/>
          <a:srcRect/>
          <a:stretch>
            <a:fillRect/>
          </a:stretch>
        </p:blipFill>
        <p:spPr bwMode="auto">
          <a:xfrm>
            <a:off x="7235098" y="1018613"/>
            <a:ext cx="857256" cy="857256"/>
          </a:xfrm>
          <a:prstGeom prst="rect">
            <a:avLst/>
          </a:prstGeom>
          <a:ln>
            <a:noFill/>
          </a:ln>
          <a:effectLst>
            <a:softEdge rad="112500"/>
          </a:effectLst>
        </p:spPr>
      </p:pic>
      <p:pic>
        <p:nvPicPr>
          <p:cNvPr id="19" name="Picture 3">
            <a:extLst>
              <a:ext uri="{FF2B5EF4-FFF2-40B4-BE49-F238E27FC236}">
                <a16:creationId xmlns:a16="http://schemas.microsoft.com/office/drawing/2014/main" id="{688AACA1-E98F-4C4E-A6F2-67BE1EE92BD5}"/>
              </a:ext>
            </a:extLst>
          </p:cNvPr>
          <p:cNvPicPr>
            <a:picLocks noChangeAspect="1" noChangeArrowheads="1"/>
          </p:cNvPicPr>
          <p:nvPr/>
        </p:nvPicPr>
        <p:blipFill>
          <a:blip r:embed="rId6"/>
          <a:srcRect/>
          <a:stretch>
            <a:fillRect/>
          </a:stretch>
        </p:blipFill>
        <p:spPr bwMode="auto">
          <a:xfrm>
            <a:off x="2663066" y="875737"/>
            <a:ext cx="1070322" cy="818772"/>
          </a:xfrm>
          <a:prstGeom prst="rect">
            <a:avLst/>
          </a:prstGeom>
          <a:noFill/>
          <a:ln w="9525">
            <a:noFill/>
            <a:miter lim="800000"/>
            <a:headEnd/>
            <a:tailEnd/>
          </a:ln>
          <a:effectLst/>
        </p:spPr>
      </p:pic>
      <p:sp>
        <p:nvSpPr>
          <p:cNvPr id="20" name="Content Placeholder 5">
            <a:extLst>
              <a:ext uri="{FF2B5EF4-FFF2-40B4-BE49-F238E27FC236}">
                <a16:creationId xmlns:a16="http://schemas.microsoft.com/office/drawing/2014/main" id="{1806C41C-1576-47D6-A076-306798B61CEF}"/>
              </a:ext>
            </a:extLst>
          </p:cNvPr>
          <p:cNvSpPr txBox="1">
            <a:spLocks/>
          </p:cNvSpPr>
          <p:nvPr/>
        </p:nvSpPr>
        <p:spPr>
          <a:xfrm>
            <a:off x="6593743" y="1875869"/>
            <a:ext cx="4041775" cy="557210"/>
          </a:xfrm>
          <a:prstGeom prst="rect">
            <a:avLst/>
          </a:prstGeom>
        </p:spPr>
        <p:txBody>
          <a:bodyPr vert="horz" tIns="0">
            <a:noAutofit/>
          </a:bodyPr>
          <a:lstStyle/>
          <a:p>
            <a:pPr marL="274320" marR="0" lvl="0" indent="-274320" algn="ctr" defTabSz="914400" rtl="1" eaLnBrk="1" fontAlgn="auto" latinLnBrk="0" hangingPunct="1">
              <a:lnSpc>
                <a:spcPct val="100000"/>
              </a:lnSpc>
              <a:spcBef>
                <a:spcPct val="20000"/>
              </a:spcBef>
              <a:spcAft>
                <a:spcPts val="0"/>
              </a:spcAft>
              <a:buClr>
                <a:schemeClr val="accent3"/>
              </a:buClr>
              <a:buSzPct val="95000"/>
              <a:buFont typeface="Wingdings 2"/>
              <a:buChar char=""/>
              <a:tabLst/>
              <a:defRPr/>
            </a:pPr>
            <a:r>
              <a:rPr kumimoji="0" lang="ar-EG" sz="1600" b="0" i="0" u="none" strike="noStrike" kern="1200" cap="none" spc="0" normalizeH="0" baseline="0" noProof="0" dirty="0">
                <a:ln>
                  <a:noFill/>
                </a:ln>
                <a:solidFill>
                  <a:srgbClr val="0070C0"/>
                </a:solidFill>
                <a:effectLst/>
                <a:uLnTx/>
                <a:uFillTx/>
                <a:latin typeface="Alexandria" pitchFamily="2" charset="-78"/>
                <a:cs typeface="Alexandria" pitchFamily="2" charset="-78"/>
              </a:rPr>
              <a:t>العمل الفردى</a:t>
            </a:r>
          </a:p>
        </p:txBody>
      </p:sp>
      <p:sp>
        <p:nvSpPr>
          <p:cNvPr id="21" name="Content Placeholder 5">
            <a:extLst>
              <a:ext uri="{FF2B5EF4-FFF2-40B4-BE49-F238E27FC236}">
                <a16:creationId xmlns:a16="http://schemas.microsoft.com/office/drawing/2014/main" id="{84B6A313-9ECB-475C-B8FD-C24D34189A7D}"/>
              </a:ext>
            </a:extLst>
          </p:cNvPr>
          <p:cNvSpPr txBox="1">
            <a:spLocks/>
          </p:cNvSpPr>
          <p:nvPr/>
        </p:nvSpPr>
        <p:spPr>
          <a:xfrm>
            <a:off x="2877380" y="1804431"/>
            <a:ext cx="4041775" cy="557210"/>
          </a:xfrm>
          <a:prstGeom prst="rect">
            <a:avLst/>
          </a:prstGeom>
        </p:spPr>
        <p:txBody>
          <a:bodyPr vert="horz" tIns="0">
            <a:noAutofit/>
          </a:bodyPr>
          <a:lstStyle/>
          <a:p>
            <a:pPr marL="274320" marR="0" lvl="0" indent="-274320" algn="ctr" defTabSz="914400" rtl="1" eaLnBrk="1" fontAlgn="auto" latinLnBrk="0" hangingPunct="1">
              <a:lnSpc>
                <a:spcPct val="100000"/>
              </a:lnSpc>
              <a:spcBef>
                <a:spcPct val="20000"/>
              </a:spcBef>
              <a:spcAft>
                <a:spcPts val="0"/>
              </a:spcAft>
              <a:buClr>
                <a:schemeClr val="accent3"/>
              </a:buClr>
              <a:buSzPct val="95000"/>
              <a:buFont typeface="Wingdings 2"/>
              <a:buChar char=""/>
              <a:tabLst/>
              <a:defRPr/>
            </a:pPr>
            <a:r>
              <a:rPr lang="ar-EG" sz="1600" dirty="0">
                <a:solidFill>
                  <a:srgbClr val="0070C0"/>
                </a:solidFill>
                <a:latin typeface="Alexandria" pitchFamily="2" charset="-78"/>
                <a:cs typeface="Alexandria" pitchFamily="2" charset="-78"/>
              </a:rPr>
              <a:t>العمل الجماعى </a:t>
            </a:r>
            <a:r>
              <a:rPr lang="en-US" sz="1600" dirty="0">
                <a:solidFill>
                  <a:srgbClr val="0070C0"/>
                </a:solidFill>
                <a:latin typeface="Alexandria" pitchFamily="2" charset="-78"/>
                <a:cs typeface="Alexandria" pitchFamily="2" charset="-78"/>
              </a:rPr>
              <a:t>T</a:t>
            </a:r>
            <a:r>
              <a:rPr kumimoji="0" lang="en-US" sz="2400" b="0" i="0" u="none" strike="noStrike" kern="1200" cap="none" spc="0" normalizeH="0" noProof="0" dirty="0" err="1">
                <a:ln>
                  <a:noFill/>
                </a:ln>
                <a:solidFill>
                  <a:srgbClr val="0070C0"/>
                </a:solidFill>
                <a:effectLst/>
                <a:uLnTx/>
                <a:uFillTx/>
                <a:latin typeface="+mn-lt"/>
                <a:ea typeface="+mn-ea"/>
                <a:cs typeface="+mn-cs"/>
              </a:rPr>
              <a:t>eam</a:t>
            </a:r>
            <a:r>
              <a:rPr kumimoji="0" lang="en-US" sz="2400" b="0" i="0" u="none" strike="noStrike" kern="1200" cap="none" spc="0" normalizeH="0" noProof="0" dirty="0">
                <a:ln>
                  <a:noFill/>
                </a:ln>
                <a:solidFill>
                  <a:srgbClr val="0070C0"/>
                </a:solidFill>
                <a:effectLst/>
                <a:uLnTx/>
                <a:uFillTx/>
                <a:latin typeface="+mn-lt"/>
                <a:ea typeface="+mn-ea"/>
                <a:cs typeface="+mn-cs"/>
              </a:rPr>
              <a:t> Work</a:t>
            </a:r>
            <a:endParaRPr kumimoji="0" lang="ar-EG" sz="2400" b="0" i="0" u="none" strike="noStrike" kern="1200" cap="none" spc="0" normalizeH="0" baseline="0" noProof="0" dirty="0">
              <a:ln>
                <a:noFill/>
              </a:ln>
              <a:solidFill>
                <a:srgbClr val="0070C0"/>
              </a:solidFill>
              <a:effectLst/>
              <a:uLnTx/>
              <a:uFillTx/>
              <a:latin typeface="+mn-lt"/>
              <a:ea typeface="+mn-ea"/>
              <a:cs typeface="+mn-cs"/>
            </a:endParaRPr>
          </a:p>
        </p:txBody>
      </p:sp>
    </p:spTree>
    <p:extLst>
      <p:ext uri="{BB962C8B-B14F-4D97-AF65-F5344CB8AC3E}">
        <p14:creationId xmlns:p14="http://schemas.microsoft.com/office/powerpoint/2010/main" val="230251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ctr" rtl="1">
                <a:lnSpc>
                  <a:spcPct val="150000"/>
                </a:lnSpc>
              </a:pPr>
              <a:endParaRPr lang="ar-EG" sz="1400" dirty="0">
                <a:solidFill>
                  <a:schemeClr val="tx1"/>
                </a:solidFill>
                <a:latin typeface="Alexandria" pitchFamily="2" charset="-78"/>
                <a:cs typeface="Alexandria" pitchFamily="2" charset="-78"/>
              </a:endParaRPr>
            </a:p>
            <a:p>
              <a:pPr marL="180000" algn="ctr" rtl="1">
                <a:lnSpc>
                  <a:spcPct val="150000"/>
                </a:lnSpc>
              </a:pPr>
              <a:endParaRPr lang="ar-EG" sz="1400" dirty="0">
                <a:solidFill>
                  <a:schemeClr val="tx1"/>
                </a:solidFill>
                <a:latin typeface="Alexandria" pitchFamily="2" charset="-78"/>
                <a:cs typeface="Alexandria" pitchFamily="2" charset="-78"/>
              </a:endParaRPr>
            </a:p>
            <a:p>
              <a:pPr marL="180000" algn="ctr"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itle 1">
            <a:extLst>
              <a:ext uri="{FF2B5EF4-FFF2-40B4-BE49-F238E27FC236}">
                <a16:creationId xmlns:a16="http://schemas.microsoft.com/office/drawing/2014/main" id="{B661E6B1-90E4-4717-BF28-737BB4CEC05C}"/>
              </a:ext>
            </a:extLst>
          </p:cNvPr>
          <p:cNvSpPr txBox="1">
            <a:spLocks/>
          </p:cNvSpPr>
          <p:nvPr/>
        </p:nvSpPr>
        <p:spPr>
          <a:xfrm>
            <a:off x="1851283" y="1046712"/>
            <a:ext cx="8229600" cy="1143000"/>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sz="1600" b="1" dirty="0">
                <a:solidFill>
                  <a:srgbClr val="FF0000"/>
                </a:solidFill>
                <a:latin typeface="Alexandria" pitchFamily="2" charset="-78"/>
                <a:cs typeface="Alexandria" pitchFamily="2" charset="-78"/>
              </a:rPr>
              <a:t> الاتصــــــــــــــالات </a:t>
            </a:r>
          </a:p>
        </p:txBody>
      </p:sp>
      <p:sp>
        <p:nvSpPr>
          <p:cNvPr id="15" name="Text Placeholder 2">
            <a:extLst>
              <a:ext uri="{FF2B5EF4-FFF2-40B4-BE49-F238E27FC236}">
                <a16:creationId xmlns:a16="http://schemas.microsoft.com/office/drawing/2014/main" id="{FC8C3ADC-274F-4093-B008-077115CC2C7A}"/>
              </a:ext>
            </a:extLst>
          </p:cNvPr>
          <p:cNvSpPr txBox="1">
            <a:spLocks/>
          </p:cNvSpPr>
          <p:nvPr/>
        </p:nvSpPr>
        <p:spPr>
          <a:xfrm>
            <a:off x="1851283" y="2055268"/>
            <a:ext cx="4040188" cy="6593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r>
              <a:rPr lang="ar-EG" sz="1600" dirty="0">
                <a:latin typeface="Alexandria" pitchFamily="2" charset="-78"/>
                <a:cs typeface="Alexandria" pitchFamily="2" charset="-78"/>
              </a:rPr>
              <a:t>التحويلي</a:t>
            </a:r>
          </a:p>
        </p:txBody>
      </p:sp>
      <p:sp>
        <p:nvSpPr>
          <p:cNvPr id="16" name="Content Placeholder 5">
            <a:extLst>
              <a:ext uri="{FF2B5EF4-FFF2-40B4-BE49-F238E27FC236}">
                <a16:creationId xmlns:a16="http://schemas.microsoft.com/office/drawing/2014/main" id="{78C1D0F3-9B2A-40D3-8F50-63B86D5DFC6D}"/>
              </a:ext>
            </a:extLst>
          </p:cNvPr>
          <p:cNvSpPr txBox="1">
            <a:spLocks/>
          </p:cNvSpPr>
          <p:nvPr/>
        </p:nvSpPr>
        <p:spPr>
          <a:xfrm>
            <a:off x="6039108" y="2728914"/>
            <a:ext cx="4041775" cy="5572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sz="1600" dirty="0">
                <a:solidFill>
                  <a:srgbClr val="0070C0"/>
                </a:solidFill>
                <a:latin typeface="Alexandria" pitchFamily="2" charset="-78"/>
                <a:cs typeface="Alexandria" pitchFamily="2" charset="-78"/>
              </a:rPr>
              <a:t>أحادية الإتجاه</a:t>
            </a:r>
          </a:p>
        </p:txBody>
      </p:sp>
      <p:sp>
        <p:nvSpPr>
          <p:cNvPr id="17" name="Text Placeholder 3">
            <a:extLst>
              <a:ext uri="{FF2B5EF4-FFF2-40B4-BE49-F238E27FC236}">
                <a16:creationId xmlns:a16="http://schemas.microsoft.com/office/drawing/2014/main" id="{B8CCACE0-2A96-4341-83C2-2FA361D9EE7D}"/>
              </a:ext>
            </a:extLst>
          </p:cNvPr>
          <p:cNvSpPr txBox="1">
            <a:spLocks/>
          </p:cNvSpPr>
          <p:nvPr/>
        </p:nvSpPr>
        <p:spPr>
          <a:xfrm>
            <a:off x="6039108" y="1988339"/>
            <a:ext cx="4041775" cy="65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r>
              <a:rPr lang="ar-EG" sz="1600" dirty="0">
                <a:latin typeface="Alexandria" pitchFamily="2" charset="-78"/>
                <a:cs typeface="Alexandria" pitchFamily="2" charset="-78"/>
              </a:rPr>
              <a:t>التبادلي</a:t>
            </a:r>
          </a:p>
        </p:txBody>
      </p:sp>
      <p:pic>
        <p:nvPicPr>
          <p:cNvPr id="18" name="Picture 2" descr="C:\Users\Static\Downloads\index.jpg">
            <a:extLst>
              <a:ext uri="{FF2B5EF4-FFF2-40B4-BE49-F238E27FC236}">
                <a16:creationId xmlns:a16="http://schemas.microsoft.com/office/drawing/2014/main" id="{3EF03110-04E9-4A07-AEAE-B57368FFC186}"/>
              </a:ext>
            </a:extLst>
          </p:cNvPr>
          <p:cNvPicPr>
            <a:picLocks noChangeAspect="1" noChangeArrowheads="1"/>
          </p:cNvPicPr>
          <p:nvPr/>
        </p:nvPicPr>
        <p:blipFill>
          <a:blip r:embed="rId3"/>
          <a:srcRect/>
          <a:stretch>
            <a:fillRect/>
          </a:stretch>
        </p:blipFill>
        <p:spPr bwMode="auto">
          <a:xfrm>
            <a:off x="6680463" y="1643050"/>
            <a:ext cx="857256" cy="857256"/>
          </a:xfrm>
          <a:prstGeom prst="rect">
            <a:avLst/>
          </a:prstGeom>
          <a:ln>
            <a:noFill/>
          </a:ln>
          <a:effectLst>
            <a:softEdge rad="112500"/>
          </a:effectLst>
        </p:spPr>
      </p:pic>
      <p:pic>
        <p:nvPicPr>
          <p:cNvPr id="19" name="Picture 3">
            <a:extLst>
              <a:ext uri="{FF2B5EF4-FFF2-40B4-BE49-F238E27FC236}">
                <a16:creationId xmlns:a16="http://schemas.microsoft.com/office/drawing/2014/main" id="{77E80273-CA7B-4867-A649-434A837CEEB4}"/>
              </a:ext>
            </a:extLst>
          </p:cNvPr>
          <p:cNvPicPr>
            <a:picLocks noChangeAspect="1" noChangeArrowheads="1"/>
          </p:cNvPicPr>
          <p:nvPr/>
        </p:nvPicPr>
        <p:blipFill>
          <a:blip r:embed="rId4"/>
          <a:srcRect/>
          <a:stretch>
            <a:fillRect/>
          </a:stretch>
        </p:blipFill>
        <p:spPr bwMode="auto">
          <a:xfrm>
            <a:off x="2036993" y="1824410"/>
            <a:ext cx="1070322" cy="818772"/>
          </a:xfrm>
          <a:prstGeom prst="rect">
            <a:avLst/>
          </a:prstGeom>
          <a:noFill/>
          <a:ln w="9525">
            <a:noFill/>
            <a:miter lim="800000"/>
            <a:headEnd/>
            <a:tailEnd/>
          </a:ln>
          <a:effectLst/>
        </p:spPr>
      </p:pic>
      <p:sp>
        <p:nvSpPr>
          <p:cNvPr id="20" name="Rectangle 19">
            <a:extLst>
              <a:ext uri="{FF2B5EF4-FFF2-40B4-BE49-F238E27FC236}">
                <a16:creationId xmlns:a16="http://schemas.microsoft.com/office/drawing/2014/main" id="{909483E8-F98E-403F-9530-B4C4C37DD178}"/>
              </a:ext>
            </a:extLst>
          </p:cNvPr>
          <p:cNvSpPr/>
          <p:nvPr/>
        </p:nvSpPr>
        <p:spPr>
          <a:xfrm>
            <a:off x="2627042" y="2712361"/>
            <a:ext cx="2127505" cy="338554"/>
          </a:xfrm>
          <a:prstGeom prst="rect">
            <a:avLst/>
          </a:prstGeom>
        </p:spPr>
        <p:txBody>
          <a:bodyPr wrap="none">
            <a:spAutoFit/>
          </a:bodyPr>
          <a:lstStyle/>
          <a:p>
            <a:r>
              <a:rPr lang="ar-EG" sz="1600" dirty="0">
                <a:solidFill>
                  <a:srgbClr val="0070C0"/>
                </a:solidFill>
                <a:latin typeface="Alexandria" pitchFamily="2" charset="-78"/>
                <a:cs typeface="Alexandria" pitchFamily="2" charset="-78"/>
              </a:rPr>
              <a:t>اتصالات ثنائية الإتجاه </a:t>
            </a:r>
          </a:p>
        </p:txBody>
      </p:sp>
      <p:pic>
        <p:nvPicPr>
          <p:cNvPr id="21" name="Picture 2" descr="C:\Users\Static\Downloads\Communication-is-not-a-one-way-street.jpg">
            <a:extLst>
              <a:ext uri="{FF2B5EF4-FFF2-40B4-BE49-F238E27FC236}">
                <a16:creationId xmlns:a16="http://schemas.microsoft.com/office/drawing/2014/main" id="{C7D2E29D-B2A6-4FCA-87A7-1CDE5033EEDB}"/>
              </a:ext>
            </a:extLst>
          </p:cNvPr>
          <p:cNvPicPr>
            <a:picLocks noChangeAspect="1" noChangeArrowheads="1"/>
          </p:cNvPicPr>
          <p:nvPr/>
        </p:nvPicPr>
        <p:blipFill>
          <a:blip r:embed="rId5"/>
          <a:srcRect/>
          <a:stretch>
            <a:fillRect/>
          </a:stretch>
        </p:blipFill>
        <p:spPr bwMode="auto">
          <a:xfrm>
            <a:off x="5856573" y="3448069"/>
            <a:ext cx="4038600" cy="2695575"/>
          </a:xfrm>
          <a:prstGeom prst="rect">
            <a:avLst/>
          </a:prstGeom>
          <a:noFill/>
        </p:spPr>
      </p:pic>
      <p:pic>
        <p:nvPicPr>
          <p:cNvPr id="22" name="Picture 3" descr="C:\Users\Static\Downloads\163b149.jpg">
            <a:extLst>
              <a:ext uri="{FF2B5EF4-FFF2-40B4-BE49-F238E27FC236}">
                <a16:creationId xmlns:a16="http://schemas.microsoft.com/office/drawing/2014/main" id="{E51B5702-1268-41D3-ACD0-ADCE5BECD444}"/>
              </a:ext>
            </a:extLst>
          </p:cNvPr>
          <p:cNvPicPr>
            <a:picLocks noChangeAspect="1" noChangeArrowheads="1"/>
          </p:cNvPicPr>
          <p:nvPr/>
        </p:nvPicPr>
        <p:blipFill>
          <a:blip r:embed="rId6"/>
          <a:srcRect/>
          <a:stretch>
            <a:fillRect/>
          </a:stretch>
        </p:blipFill>
        <p:spPr bwMode="auto">
          <a:xfrm>
            <a:off x="1822679" y="3429000"/>
            <a:ext cx="3786214" cy="2660426"/>
          </a:xfrm>
          <a:prstGeom prst="rect">
            <a:avLst/>
          </a:prstGeom>
          <a:noFill/>
        </p:spPr>
      </p:pic>
    </p:spTree>
    <p:extLst>
      <p:ext uri="{BB962C8B-B14F-4D97-AF65-F5344CB8AC3E}">
        <p14:creationId xmlns:p14="http://schemas.microsoft.com/office/powerpoint/2010/main" val="815549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ext Placeholder 2">
            <a:extLst>
              <a:ext uri="{FF2B5EF4-FFF2-40B4-BE49-F238E27FC236}">
                <a16:creationId xmlns:a16="http://schemas.microsoft.com/office/drawing/2014/main" id="{5103F589-8B5E-4D19-A3EE-1E8A4124ED3B}"/>
              </a:ext>
            </a:extLst>
          </p:cNvPr>
          <p:cNvSpPr txBox="1">
            <a:spLocks/>
          </p:cNvSpPr>
          <p:nvPr/>
        </p:nvSpPr>
        <p:spPr>
          <a:xfrm>
            <a:off x="2106115" y="1000108"/>
            <a:ext cx="4040188" cy="6593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r>
              <a:rPr lang="ar-EG" sz="1600" dirty="0">
                <a:latin typeface="Alexandria" pitchFamily="2" charset="-78"/>
                <a:cs typeface="Alexandria" pitchFamily="2" charset="-78"/>
              </a:rPr>
              <a:t>التحويلي</a:t>
            </a:r>
          </a:p>
        </p:txBody>
      </p:sp>
      <p:sp>
        <p:nvSpPr>
          <p:cNvPr id="15" name="Content Placeholder 5">
            <a:extLst>
              <a:ext uri="{FF2B5EF4-FFF2-40B4-BE49-F238E27FC236}">
                <a16:creationId xmlns:a16="http://schemas.microsoft.com/office/drawing/2014/main" id="{70D9787B-D7F9-4CFB-A3C9-959952BC504A}"/>
              </a:ext>
            </a:extLst>
          </p:cNvPr>
          <p:cNvSpPr txBox="1">
            <a:spLocks/>
          </p:cNvSpPr>
          <p:nvPr/>
        </p:nvSpPr>
        <p:spPr>
          <a:xfrm>
            <a:off x="6293940" y="1943096"/>
            <a:ext cx="4041775" cy="5572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sz="1600" dirty="0">
                <a:solidFill>
                  <a:srgbClr val="0070C0"/>
                </a:solidFill>
                <a:latin typeface="Alexandria" pitchFamily="2" charset="-78"/>
                <a:cs typeface="Alexandria" pitchFamily="2" charset="-78"/>
              </a:rPr>
              <a:t>الانفراد بصناعة القرار</a:t>
            </a:r>
          </a:p>
        </p:txBody>
      </p:sp>
      <p:sp>
        <p:nvSpPr>
          <p:cNvPr id="16" name="Text Placeholder 3">
            <a:extLst>
              <a:ext uri="{FF2B5EF4-FFF2-40B4-BE49-F238E27FC236}">
                <a16:creationId xmlns:a16="http://schemas.microsoft.com/office/drawing/2014/main" id="{75E7AA46-6264-4018-BF11-1FFE2612EAF3}"/>
              </a:ext>
            </a:extLst>
          </p:cNvPr>
          <p:cNvSpPr txBox="1">
            <a:spLocks/>
          </p:cNvSpPr>
          <p:nvPr/>
        </p:nvSpPr>
        <p:spPr>
          <a:xfrm>
            <a:off x="6293940" y="1071546"/>
            <a:ext cx="4041775" cy="65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r>
              <a:rPr lang="ar-EG" sz="1600" dirty="0">
                <a:latin typeface="Alexandria" pitchFamily="2" charset="-78"/>
                <a:cs typeface="Alexandria" pitchFamily="2" charset="-78"/>
              </a:rPr>
              <a:t>التبادلي</a:t>
            </a:r>
          </a:p>
        </p:txBody>
      </p:sp>
      <p:sp>
        <p:nvSpPr>
          <p:cNvPr id="17" name="Content Placeholder 5">
            <a:extLst>
              <a:ext uri="{FF2B5EF4-FFF2-40B4-BE49-F238E27FC236}">
                <a16:creationId xmlns:a16="http://schemas.microsoft.com/office/drawing/2014/main" id="{40D28CA8-40DF-4331-857D-4FB14DA2BC17}"/>
              </a:ext>
            </a:extLst>
          </p:cNvPr>
          <p:cNvSpPr txBox="1">
            <a:spLocks/>
          </p:cNvSpPr>
          <p:nvPr/>
        </p:nvSpPr>
        <p:spPr>
          <a:xfrm>
            <a:off x="1863197" y="2071678"/>
            <a:ext cx="4041775" cy="5572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sz="1600" dirty="0">
                <a:solidFill>
                  <a:srgbClr val="0070C0"/>
                </a:solidFill>
                <a:latin typeface="Alexandria" pitchFamily="2" charset="-78"/>
                <a:cs typeface="Alexandria" pitchFamily="2" charset="-78"/>
              </a:rPr>
              <a:t>اشراك العاملين صناعة القرار</a:t>
            </a:r>
          </a:p>
        </p:txBody>
      </p:sp>
      <p:pic>
        <p:nvPicPr>
          <p:cNvPr id="18" name="Picture 2" descr="C:\Users\Static\Downloads\index.jpg">
            <a:extLst>
              <a:ext uri="{FF2B5EF4-FFF2-40B4-BE49-F238E27FC236}">
                <a16:creationId xmlns:a16="http://schemas.microsoft.com/office/drawing/2014/main" id="{312EE72B-3AF7-4EEF-9852-CC44CC468F4F}"/>
              </a:ext>
            </a:extLst>
          </p:cNvPr>
          <p:cNvPicPr>
            <a:picLocks noChangeAspect="1" noChangeArrowheads="1"/>
          </p:cNvPicPr>
          <p:nvPr/>
        </p:nvPicPr>
        <p:blipFill>
          <a:blip r:embed="rId3"/>
          <a:srcRect/>
          <a:stretch>
            <a:fillRect/>
          </a:stretch>
        </p:blipFill>
        <p:spPr bwMode="auto">
          <a:xfrm>
            <a:off x="6935295" y="928670"/>
            <a:ext cx="857256" cy="857256"/>
          </a:xfrm>
          <a:prstGeom prst="rect">
            <a:avLst/>
          </a:prstGeom>
          <a:ln>
            <a:noFill/>
          </a:ln>
          <a:effectLst>
            <a:softEdge rad="112500"/>
          </a:effectLst>
        </p:spPr>
      </p:pic>
      <p:pic>
        <p:nvPicPr>
          <p:cNvPr id="19" name="Picture 3">
            <a:extLst>
              <a:ext uri="{FF2B5EF4-FFF2-40B4-BE49-F238E27FC236}">
                <a16:creationId xmlns:a16="http://schemas.microsoft.com/office/drawing/2014/main" id="{CF80D47D-4E34-48C9-9BEA-08EFEEDEF048}"/>
              </a:ext>
            </a:extLst>
          </p:cNvPr>
          <p:cNvPicPr>
            <a:picLocks noChangeAspect="1" noChangeArrowheads="1"/>
          </p:cNvPicPr>
          <p:nvPr/>
        </p:nvPicPr>
        <p:blipFill>
          <a:blip r:embed="rId4"/>
          <a:srcRect/>
          <a:stretch>
            <a:fillRect/>
          </a:stretch>
        </p:blipFill>
        <p:spPr bwMode="auto">
          <a:xfrm>
            <a:off x="2291825" y="928670"/>
            <a:ext cx="1070322" cy="818772"/>
          </a:xfrm>
          <a:prstGeom prst="rect">
            <a:avLst/>
          </a:prstGeom>
          <a:noFill/>
          <a:ln w="9525">
            <a:noFill/>
            <a:miter lim="800000"/>
            <a:headEnd/>
            <a:tailEnd/>
          </a:ln>
          <a:effectLst/>
        </p:spPr>
      </p:pic>
      <p:pic>
        <p:nvPicPr>
          <p:cNvPr id="20" name="Picture 2" descr="C:\Users\Static\Downloads\200570995-001.jpg">
            <a:extLst>
              <a:ext uri="{FF2B5EF4-FFF2-40B4-BE49-F238E27FC236}">
                <a16:creationId xmlns:a16="http://schemas.microsoft.com/office/drawing/2014/main" id="{3B62515A-8915-4A13-A687-1FE27ECBC36E}"/>
              </a:ext>
            </a:extLst>
          </p:cNvPr>
          <p:cNvPicPr>
            <a:picLocks noChangeAspect="1" noChangeArrowheads="1"/>
          </p:cNvPicPr>
          <p:nvPr/>
        </p:nvPicPr>
        <p:blipFill>
          <a:blip r:embed="rId5"/>
          <a:srcRect/>
          <a:stretch>
            <a:fillRect/>
          </a:stretch>
        </p:blipFill>
        <p:spPr bwMode="auto">
          <a:xfrm>
            <a:off x="1863197" y="2643182"/>
            <a:ext cx="4214842" cy="4214818"/>
          </a:xfrm>
          <a:prstGeom prst="rect">
            <a:avLst/>
          </a:prstGeom>
          <a:noFill/>
        </p:spPr>
      </p:pic>
      <p:pic>
        <p:nvPicPr>
          <p:cNvPr id="21" name="Picture 3">
            <a:extLst>
              <a:ext uri="{FF2B5EF4-FFF2-40B4-BE49-F238E27FC236}">
                <a16:creationId xmlns:a16="http://schemas.microsoft.com/office/drawing/2014/main" id="{4A022773-EF04-4DC2-8872-F616CCEBF7CA}"/>
              </a:ext>
            </a:extLst>
          </p:cNvPr>
          <p:cNvPicPr>
            <a:picLocks noChangeAspect="1" noChangeArrowheads="1"/>
          </p:cNvPicPr>
          <p:nvPr/>
        </p:nvPicPr>
        <p:blipFill>
          <a:blip r:embed="rId6"/>
          <a:srcRect/>
          <a:stretch>
            <a:fillRect/>
          </a:stretch>
        </p:blipFill>
        <p:spPr bwMode="auto">
          <a:xfrm>
            <a:off x="6554319" y="2928954"/>
            <a:ext cx="3810000" cy="2857500"/>
          </a:xfrm>
          <a:prstGeom prst="rect">
            <a:avLst/>
          </a:prstGeom>
          <a:noFill/>
          <a:ln w="9525">
            <a:noFill/>
            <a:miter lim="800000"/>
            <a:headEnd/>
            <a:tailEnd/>
          </a:ln>
          <a:effectLst/>
        </p:spPr>
      </p:pic>
    </p:spTree>
    <p:extLst>
      <p:ext uri="{BB962C8B-B14F-4D97-AF65-F5344CB8AC3E}">
        <p14:creationId xmlns:p14="http://schemas.microsoft.com/office/powerpoint/2010/main" val="2169733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ext Placeholder 2">
            <a:extLst>
              <a:ext uri="{FF2B5EF4-FFF2-40B4-BE49-F238E27FC236}">
                <a16:creationId xmlns:a16="http://schemas.microsoft.com/office/drawing/2014/main" id="{479838FC-CEAB-4F33-A67E-2889FA7228A5}"/>
              </a:ext>
            </a:extLst>
          </p:cNvPr>
          <p:cNvSpPr txBox="1">
            <a:spLocks/>
          </p:cNvSpPr>
          <p:nvPr/>
        </p:nvSpPr>
        <p:spPr>
          <a:xfrm>
            <a:off x="2375937" y="930762"/>
            <a:ext cx="4040188" cy="6593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r>
              <a:rPr lang="ar-EG" sz="1600" dirty="0">
                <a:latin typeface="Alexandria" pitchFamily="2" charset="-78"/>
                <a:cs typeface="Alexandria" pitchFamily="2" charset="-78"/>
              </a:rPr>
              <a:t>التحويلي</a:t>
            </a:r>
          </a:p>
        </p:txBody>
      </p:sp>
      <p:pic>
        <p:nvPicPr>
          <p:cNvPr id="15" name="Picture 5" descr="C:\Users\Static\Downloads\ways-to-communicate-effectively-in-the-workplace-660x369.jpg">
            <a:extLst>
              <a:ext uri="{FF2B5EF4-FFF2-40B4-BE49-F238E27FC236}">
                <a16:creationId xmlns:a16="http://schemas.microsoft.com/office/drawing/2014/main" id="{81B02FB9-D972-407D-A8C0-92D95BFC2E25}"/>
              </a:ext>
            </a:extLst>
          </p:cNvPr>
          <p:cNvPicPr>
            <a:picLocks noChangeAspect="1" noChangeArrowheads="1"/>
          </p:cNvPicPr>
          <p:nvPr/>
        </p:nvPicPr>
        <p:blipFill>
          <a:blip r:embed="rId3"/>
          <a:srcRect/>
          <a:stretch>
            <a:fillRect/>
          </a:stretch>
        </p:blipFill>
        <p:spPr bwMode="auto">
          <a:xfrm>
            <a:off x="1971205" y="2571744"/>
            <a:ext cx="4040188" cy="3714776"/>
          </a:xfrm>
          <a:prstGeom prst="rect">
            <a:avLst/>
          </a:prstGeom>
          <a:noFill/>
        </p:spPr>
      </p:pic>
      <p:sp>
        <p:nvSpPr>
          <p:cNvPr id="16" name="Text Placeholder 3">
            <a:extLst>
              <a:ext uri="{FF2B5EF4-FFF2-40B4-BE49-F238E27FC236}">
                <a16:creationId xmlns:a16="http://schemas.microsoft.com/office/drawing/2014/main" id="{D78FF6D3-1EA4-40A4-864C-161CEED63919}"/>
              </a:ext>
            </a:extLst>
          </p:cNvPr>
          <p:cNvSpPr txBox="1">
            <a:spLocks/>
          </p:cNvSpPr>
          <p:nvPr/>
        </p:nvSpPr>
        <p:spPr>
          <a:xfrm>
            <a:off x="6159030" y="1000108"/>
            <a:ext cx="4041775" cy="65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r>
              <a:rPr lang="ar-EG" sz="1600" dirty="0">
                <a:latin typeface="Alexandria" pitchFamily="2" charset="-78"/>
                <a:cs typeface="Alexandria" pitchFamily="2" charset="-78"/>
              </a:rPr>
              <a:t>التبادلي</a:t>
            </a:r>
          </a:p>
        </p:txBody>
      </p:sp>
      <p:pic>
        <p:nvPicPr>
          <p:cNvPr id="17" name="Picture 2" descr="C:\Users\Static\Downloads\index.jpg">
            <a:extLst>
              <a:ext uri="{FF2B5EF4-FFF2-40B4-BE49-F238E27FC236}">
                <a16:creationId xmlns:a16="http://schemas.microsoft.com/office/drawing/2014/main" id="{36553DF3-CD6E-492B-A845-9259FADDC82F}"/>
              </a:ext>
            </a:extLst>
          </p:cNvPr>
          <p:cNvPicPr>
            <a:picLocks noChangeAspect="1" noChangeArrowheads="1"/>
          </p:cNvPicPr>
          <p:nvPr/>
        </p:nvPicPr>
        <p:blipFill>
          <a:blip r:embed="rId4"/>
          <a:srcRect/>
          <a:stretch>
            <a:fillRect/>
          </a:stretch>
        </p:blipFill>
        <p:spPr bwMode="auto">
          <a:xfrm>
            <a:off x="6800385" y="928670"/>
            <a:ext cx="857256" cy="857256"/>
          </a:xfrm>
          <a:prstGeom prst="rect">
            <a:avLst/>
          </a:prstGeom>
          <a:ln>
            <a:noFill/>
          </a:ln>
          <a:effectLst>
            <a:softEdge rad="112500"/>
          </a:effectLst>
        </p:spPr>
      </p:pic>
      <p:pic>
        <p:nvPicPr>
          <p:cNvPr id="18" name="Picture 3">
            <a:extLst>
              <a:ext uri="{FF2B5EF4-FFF2-40B4-BE49-F238E27FC236}">
                <a16:creationId xmlns:a16="http://schemas.microsoft.com/office/drawing/2014/main" id="{8E9A2921-BB0B-4FBF-BFA0-947C010CDEBB}"/>
              </a:ext>
            </a:extLst>
          </p:cNvPr>
          <p:cNvPicPr>
            <a:picLocks noChangeAspect="1" noChangeArrowheads="1"/>
          </p:cNvPicPr>
          <p:nvPr/>
        </p:nvPicPr>
        <p:blipFill>
          <a:blip r:embed="rId5"/>
          <a:srcRect/>
          <a:stretch>
            <a:fillRect/>
          </a:stretch>
        </p:blipFill>
        <p:spPr bwMode="auto">
          <a:xfrm>
            <a:off x="2228353" y="785794"/>
            <a:ext cx="1070322" cy="818772"/>
          </a:xfrm>
          <a:prstGeom prst="rect">
            <a:avLst/>
          </a:prstGeom>
          <a:noFill/>
          <a:ln w="9525">
            <a:noFill/>
            <a:miter lim="800000"/>
            <a:headEnd/>
            <a:tailEnd/>
          </a:ln>
          <a:effectLst/>
        </p:spPr>
      </p:pic>
      <p:sp>
        <p:nvSpPr>
          <p:cNvPr id="19" name="Content Placeholder 5">
            <a:extLst>
              <a:ext uri="{FF2B5EF4-FFF2-40B4-BE49-F238E27FC236}">
                <a16:creationId xmlns:a16="http://schemas.microsoft.com/office/drawing/2014/main" id="{582946A2-3933-423F-A3D2-7C9ACF8AD7E4}"/>
              </a:ext>
            </a:extLst>
          </p:cNvPr>
          <p:cNvSpPr txBox="1">
            <a:spLocks/>
          </p:cNvSpPr>
          <p:nvPr/>
        </p:nvSpPr>
        <p:spPr>
          <a:xfrm>
            <a:off x="6159030" y="1875866"/>
            <a:ext cx="4041775" cy="557210"/>
          </a:xfrm>
          <a:prstGeom prst="rect">
            <a:avLst/>
          </a:prstGeom>
        </p:spPr>
        <p:txBody>
          <a:bodyPr vert="horz" tIns="0">
            <a:noAutofit/>
          </a:bodyPr>
          <a:lstStyle/>
          <a:p>
            <a:pPr marL="274320" marR="0" lvl="0" indent="-274320" algn="ctr" defTabSz="914400" rtl="1" eaLnBrk="1" fontAlgn="auto" latinLnBrk="0" hangingPunct="1">
              <a:lnSpc>
                <a:spcPct val="100000"/>
              </a:lnSpc>
              <a:spcBef>
                <a:spcPct val="20000"/>
              </a:spcBef>
              <a:spcAft>
                <a:spcPts val="0"/>
              </a:spcAft>
              <a:buClr>
                <a:schemeClr val="accent3"/>
              </a:buClr>
              <a:buSzPct val="95000"/>
              <a:buFont typeface="Wingdings 2"/>
              <a:buChar char=""/>
              <a:tabLst/>
              <a:defRPr/>
            </a:pPr>
            <a:r>
              <a:rPr kumimoji="0" lang="ar-EG" sz="1600" b="0" i="0" u="none" strike="noStrike" kern="1200" cap="none" spc="0" normalizeH="0" baseline="0" noProof="0" dirty="0">
                <a:ln>
                  <a:noFill/>
                </a:ln>
                <a:solidFill>
                  <a:srgbClr val="0070C0"/>
                </a:solidFill>
                <a:effectLst/>
                <a:uLnTx/>
                <a:uFillTx/>
                <a:latin typeface="Alexandria" pitchFamily="2" charset="-78"/>
                <a:cs typeface="Alexandria" pitchFamily="2" charset="-78"/>
              </a:rPr>
              <a:t>يتشكك </a:t>
            </a:r>
            <a:r>
              <a:rPr kumimoji="0" lang="ar-EG" sz="1600" b="0" i="0" u="none" strike="noStrike" kern="1200" cap="none" spc="0" normalizeH="0" baseline="0" noProof="0">
                <a:ln>
                  <a:noFill/>
                </a:ln>
                <a:solidFill>
                  <a:srgbClr val="0070C0"/>
                </a:solidFill>
                <a:effectLst/>
                <a:uLnTx/>
                <a:uFillTx/>
                <a:latin typeface="Alexandria" pitchFamily="2" charset="-78"/>
                <a:cs typeface="Alexandria" pitchFamily="2" charset="-78"/>
              </a:rPr>
              <a:t>المرؤوسون فى </a:t>
            </a:r>
            <a:r>
              <a:rPr kumimoji="0" lang="ar-EG" sz="1600" b="0" i="0" u="none" strike="noStrike" kern="1200" cap="none" spc="0" normalizeH="0" baseline="0" noProof="0" dirty="0">
                <a:ln>
                  <a:noFill/>
                </a:ln>
                <a:solidFill>
                  <a:srgbClr val="0070C0"/>
                </a:solidFill>
                <a:effectLst/>
                <a:uLnTx/>
                <a:uFillTx/>
                <a:latin typeface="Alexandria" pitchFamily="2" charset="-78"/>
                <a:cs typeface="Alexandria" pitchFamily="2" charset="-78"/>
              </a:rPr>
              <a:t>الاتصالات</a:t>
            </a:r>
          </a:p>
        </p:txBody>
      </p:sp>
      <p:sp>
        <p:nvSpPr>
          <p:cNvPr id="20" name="Content Placeholder 5">
            <a:extLst>
              <a:ext uri="{FF2B5EF4-FFF2-40B4-BE49-F238E27FC236}">
                <a16:creationId xmlns:a16="http://schemas.microsoft.com/office/drawing/2014/main" id="{D7F5E688-61B6-45B4-B3F4-7E6371985A34}"/>
              </a:ext>
            </a:extLst>
          </p:cNvPr>
          <p:cNvSpPr txBox="1">
            <a:spLocks/>
          </p:cNvSpPr>
          <p:nvPr/>
        </p:nvSpPr>
        <p:spPr>
          <a:xfrm>
            <a:off x="2442667" y="1954328"/>
            <a:ext cx="4041775" cy="557210"/>
          </a:xfrm>
          <a:prstGeom prst="rect">
            <a:avLst/>
          </a:prstGeom>
        </p:spPr>
        <p:txBody>
          <a:bodyPr vert="horz" tIns="0">
            <a:noAutofit/>
          </a:bodyPr>
          <a:lstStyle/>
          <a:p>
            <a:pPr marL="274320" marR="0" lvl="0" indent="-274320" algn="ctr" defTabSz="914400" rtl="1" eaLnBrk="1" fontAlgn="auto" latinLnBrk="0" hangingPunct="1">
              <a:lnSpc>
                <a:spcPct val="100000"/>
              </a:lnSpc>
              <a:spcBef>
                <a:spcPct val="20000"/>
              </a:spcBef>
              <a:spcAft>
                <a:spcPts val="0"/>
              </a:spcAft>
              <a:buClr>
                <a:schemeClr val="accent3"/>
              </a:buClr>
              <a:buSzPct val="95000"/>
              <a:buFont typeface="Wingdings 2"/>
              <a:buChar char=""/>
              <a:tabLst/>
              <a:defRPr/>
            </a:pPr>
            <a:r>
              <a:rPr kumimoji="0" lang="ar-EG" sz="1600" b="0" i="0" u="none" strike="noStrike" kern="1200" cap="none" spc="0" normalizeH="0" baseline="0" noProof="0" dirty="0">
                <a:ln>
                  <a:noFill/>
                </a:ln>
                <a:solidFill>
                  <a:srgbClr val="0070C0"/>
                </a:solidFill>
                <a:effectLst/>
                <a:uLnTx/>
                <a:uFillTx/>
                <a:latin typeface="Alexandria" pitchFamily="2" charset="-78"/>
                <a:cs typeface="Alexandria" pitchFamily="2" charset="-78"/>
              </a:rPr>
              <a:t>تقبل الاتصالات</a:t>
            </a:r>
            <a:r>
              <a:rPr kumimoji="0" lang="en-US" sz="1600" b="0" i="0" u="none" strike="noStrike" kern="1200" cap="none" spc="0" normalizeH="0" baseline="0" noProof="0" dirty="0">
                <a:ln>
                  <a:noFill/>
                </a:ln>
                <a:solidFill>
                  <a:srgbClr val="0070C0"/>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srgbClr val="0070C0"/>
                </a:solidFill>
                <a:effectLst/>
                <a:uLnTx/>
                <a:uFillTx/>
                <a:latin typeface="Alexandria" pitchFamily="2" charset="-78"/>
                <a:cs typeface="Alexandria" pitchFamily="2" charset="-78"/>
              </a:rPr>
              <a:t> ويثق بها المرؤوسون وتناقش بصراحة</a:t>
            </a:r>
          </a:p>
        </p:txBody>
      </p:sp>
      <p:pic>
        <p:nvPicPr>
          <p:cNvPr id="21" name="Picture 2">
            <a:extLst>
              <a:ext uri="{FF2B5EF4-FFF2-40B4-BE49-F238E27FC236}">
                <a16:creationId xmlns:a16="http://schemas.microsoft.com/office/drawing/2014/main" id="{9A279B5F-696F-44F8-8318-9B01288BCF9C}"/>
              </a:ext>
            </a:extLst>
          </p:cNvPr>
          <p:cNvPicPr>
            <a:picLocks noChangeAspect="1" noChangeArrowheads="1"/>
          </p:cNvPicPr>
          <p:nvPr/>
        </p:nvPicPr>
        <p:blipFill>
          <a:blip r:embed="rId6"/>
          <a:srcRect/>
          <a:stretch>
            <a:fillRect/>
          </a:stretch>
        </p:blipFill>
        <p:spPr bwMode="auto">
          <a:xfrm>
            <a:off x="6237722" y="2428868"/>
            <a:ext cx="4145166" cy="3857653"/>
          </a:xfrm>
          <a:prstGeom prst="rect">
            <a:avLst/>
          </a:prstGeom>
          <a:noFill/>
          <a:ln w="9525">
            <a:noFill/>
            <a:miter lim="800000"/>
            <a:headEnd/>
            <a:tailEnd/>
          </a:ln>
          <a:effectLst/>
        </p:spPr>
      </p:pic>
    </p:spTree>
    <p:extLst>
      <p:ext uri="{BB962C8B-B14F-4D97-AF65-F5344CB8AC3E}">
        <p14:creationId xmlns:p14="http://schemas.microsoft.com/office/powerpoint/2010/main" val="878393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latin typeface="Alexandria" pitchFamily="2" charset="-78"/>
              <a:cs typeface="Alexandria" pitchFamily="2" charset="-78"/>
            </a:endParaRPr>
          </a:p>
        </p:txBody>
      </p:sp>
      <p:sp>
        <p:nvSpPr>
          <p:cNvPr id="10" name="TextBox 9"/>
          <p:cNvSpPr txBox="1"/>
          <p:nvPr/>
        </p:nvSpPr>
        <p:spPr>
          <a:xfrm>
            <a:off x="1214179" y="1231789"/>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endParaRPr lang="en-US" sz="1600" dirty="0">
              <a:latin typeface="Alexandria" pitchFamily="2" charset="-78"/>
              <a:cs typeface="Alexandria" pitchFamily="2" charset="-78"/>
            </a:endParaRPr>
          </a:p>
          <a:p>
            <a:endParaRPr lang="en-US" sz="1600" dirty="0">
              <a:latin typeface="Alexandria" pitchFamily="2" charset="-78"/>
              <a:cs typeface="Alexandria" pitchFamily="2" charset="-78"/>
            </a:endParaRPr>
          </a:p>
          <a:p>
            <a:endParaRPr lang="en-US" sz="1600" dirty="0">
              <a:latin typeface="Alexandria" pitchFamily="2" charset="-78"/>
              <a:cs typeface="Alexandria" pitchFamily="2" charset="-78"/>
            </a:endParaRPr>
          </a:p>
        </p:txBody>
      </p:sp>
      <p:grpSp>
        <p:nvGrpSpPr>
          <p:cNvPr id="8" name="Group 7"/>
          <p:cNvGrpSpPr/>
          <p:nvPr/>
        </p:nvGrpSpPr>
        <p:grpSpPr>
          <a:xfrm>
            <a:off x="640514" y="383263"/>
            <a:ext cx="10911865" cy="6362222"/>
            <a:chOff x="697664" y="268963"/>
            <a:chExt cx="10911865" cy="6362222"/>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600" dirty="0">
                <a:solidFill>
                  <a:schemeClr val="tx1"/>
                </a:solidFill>
                <a:latin typeface="Alexandria" pitchFamily="2" charset="-78"/>
                <a:cs typeface="Alexandria" pitchFamily="2" charset="-78"/>
              </a:endParaRPr>
            </a:p>
            <a:p>
              <a:pPr marL="180000" algn="just" rtl="1">
                <a:lnSpc>
                  <a:spcPct val="150000"/>
                </a:lnSpc>
              </a:pPr>
              <a:endParaRPr lang="ar-EG" sz="1600" dirty="0">
                <a:solidFill>
                  <a:schemeClr val="tx1"/>
                </a:solidFill>
                <a:latin typeface="Alexandria" pitchFamily="2" charset="-78"/>
                <a:cs typeface="Alexandria" pitchFamily="2" charset="-78"/>
              </a:endParaRPr>
            </a:p>
            <a:p>
              <a:pPr marL="180000" algn="just" rtl="1">
                <a:lnSpc>
                  <a:spcPct val="150000"/>
                </a:lnSpc>
              </a:pPr>
              <a:endParaRPr lang="ar-EG" sz="16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362222"/>
              <a:chOff x="2513150" y="268963"/>
              <a:chExt cx="9096379" cy="6362222"/>
            </a:xfrm>
          </p:grpSpPr>
          <p:sp>
            <p:nvSpPr>
              <p:cNvPr id="3" name="TextBox 2"/>
              <p:cNvSpPr txBox="1"/>
              <p:nvPr/>
            </p:nvSpPr>
            <p:spPr>
              <a:xfrm>
                <a:off x="2513150" y="1019069"/>
                <a:ext cx="8631100" cy="338554"/>
              </a:xfrm>
              <a:prstGeom prst="rect">
                <a:avLst/>
              </a:prstGeom>
              <a:noFill/>
            </p:spPr>
            <p:txBody>
              <a:bodyPr wrap="square" rtlCol="0">
                <a:spAutoFit/>
              </a:bodyPr>
              <a:lstStyle/>
              <a:p>
                <a:pPr algn="ctr"/>
                <a:endParaRPr lang="en-US" sz="1600" b="1" dirty="0">
                  <a:latin typeface="Alexandria" pitchFamily="2" charset="-78"/>
                  <a:cs typeface="Alexandria" pitchFamily="2" charset="-78"/>
                </a:endParaRPr>
              </a:p>
            </p:txBody>
          </p:sp>
          <p:sp>
            <p:nvSpPr>
              <p:cNvPr id="4" name="TextBox 3"/>
              <p:cNvSpPr txBox="1"/>
              <p:nvPr/>
            </p:nvSpPr>
            <p:spPr>
              <a:xfrm>
                <a:off x="8993329" y="6292631"/>
                <a:ext cx="2616200" cy="338554"/>
              </a:xfrm>
              <a:prstGeom prst="rect">
                <a:avLst/>
              </a:prstGeom>
              <a:noFill/>
            </p:spPr>
            <p:txBody>
              <a:bodyPr wrap="square" rtlCol="0">
                <a:spAutoFit/>
              </a:bodyPr>
              <a:lstStyle/>
              <a:p>
                <a:pPr algn="ctr"/>
                <a:r>
                  <a:rPr lang="en-US" sz="1600" b="1" dirty="0">
                    <a:latin typeface="Alexandria" pitchFamily="2" charset="-78"/>
                    <a:cs typeface="Alexandria"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latin typeface="Alexandria" pitchFamily="2" charset="-78"/>
                <a:ea typeface="Roboto Light" panose="02000000000000000000" pitchFamily="2" charset="0"/>
                <a:cs typeface="Alexandria" pitchFamily="2" charset="-78"/>
              </a:rPr>
              <a:t>الفصل</a:t>
            </a:r>
            <a:endParaRPr lang="en-US" sz="2000" b="1" dirty="0">
              <a:solidFill>
                <a:schemeClr val="bg1"/>
              </a:solidFill>
              <a:latin typeface="Alexandria" pitchFamily="2" charset="-78"/>
              <a:ea typeface="Roboto Light" panose="02000000000000000000" pitchFamily="2" charset="0"/>
              <a:cs typeface="Alexandria" pitchFamily="2" charset="-78"/>
            </a:endParaRPr>
          </a:p>
          <a:p>
            <a:pPr algn="ctr"/>
            <a:r>
              <a:rPr lang="ar-EG" sz="2000" b="1" dirty="0">
                <a:solidFill>
                  <a:schemeClr val="bg1"/>
                </a:solidFill>
                <a:latin typeface="Alexandria" pitchFamily="2" charset="-78"/>
                <a:ea typeface="Roboto Light" panose="02000000000000000000" pitchFamily="2" charset="0"/>
                <a:cs typeface="Alexandria" pitchFamily="2" charset="-78"/>
              </a:rPr>
              <a:t>10</a:t>
            </a:r>
            <a:endParaRPr lang="en-US" sz="2000" b="1" dirty="0">
              <a:solidFill>
                <a:schemeClr val="bg1"/>
              </a:solidFill>
              <a:latin typeface="Alexandria" pitchFamily="2" charset="-78"/>
              <a:ea typeface="Roboto Light" panose="02000000000000000000" pitchFamily="2" charset="0"/>
              <a:cs typeface="Alexandria" pitchFamily="2" charset="-78"/>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512320"/>
          </a:xfrm>
          <a:prstGeom prst="rect">
            <a:avLst/>
          </a:prstGeom>
        </p:spPr>
        <p:txBody>
          <a:bodyPr wrap="square">
            <a:spAutoFit/>
          </a:bodyPr>
          <a:lstStyle/>
          <a:p>
            <a:pPr marL="0" marR="0" algn="just" rtl="1">
              <a:lnSpc>
                <a:spcPct val="200000"/>
              </a:lnSpc>
              <a:spcBef>
                <a:spcPts val="0"/>
              </a:spcBef>
              <a:spcAft>
                <a:spcPts val="1000"/>
              </a:spcAft>
            </a:pPr>
            <a:endParaRPr lang="en-US" sz="1600" dirty="0">
              <a:effectLst/>
              <a:latin typeface="Alexandria" pitchFamily="2" charset="-78"/>
              <a:ea typeface="Times New Roman" panose="02020603050405020304" pitchFamily="18" charset="0"/>
              <a:cs typeface="Alexandria" pitchFamily="2" charset="-78"/>
            </a:endParaRPr>
          </a:p>
        </p:txBody>
      </p:sp>
      <p:sp>
        <p:nvSpPr>
          <p:cNvPr id="14" name="Text Placeholder 2">
            <a:extLst>
              <a:ext uri="{FF2B5EF4-FFF2-40B4-BE49-F238E27FC236}">
                <a16:creationId xmlns:a16="http://schemas.microsoft.com/office/drawing/2014/main" id="{C56C5DD8-491E-4A29-955C-7499F65ED2C3}"/>
              </a:ext>
            </a:extLst>
          </p:cNvPr>
          <p:cNvSpPr txBox="1">
            <a:spLocks/>
          </p:cNvSpPr>
          <p:nvPr/>
        </p:nvSpPr>
        <p:spPr>
          <a:xfrm>
            <a:off x="1851283" y="840822"/>
            <a:ext cx="4040188" cy="6593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ar-EG" sz="1600">
                <a:latin typeface="Alexandria" pitchFamily="2" charset="-78"/>
                <a:cs typeface="Alexandria" pitchFamily="2" charset="-78"/>
              </a:rPr>
              <a:t>التحويلي</a:t>
            </a:r>
            <a:endParaRPr lang="ar-EG" sz="1600" dirty="0">
              <a:latin typeface="Alexandria" pitchFamily="2" charset="-78"/>
              <a:cs typeface="Alexandria" pitchFamily="2" charset="-78"/>
            </a:endParaRPr>
          </a:p>
        </p:txBody>
      </p:sp>
      <p:pic>
        <p:nvPicPr>
          <p:cNvPr id="15" name="Picture 6" descr="C:\Users\Static\Downloads\quiet-leadership.jpg">
            <a:extLst>
              <a:ext uri="{FF2B5EF4-FFF2-40B4-BE49-F238E27FC236}">
                <a16:creationId xmlns:a16="http://schemas.microsoft.com/office/drawing/2014/main" id="{441FE40F-262D-4968-AE0C-D5F0CFE1ED1D}"/>
              </a:ext>
            </a:extLst>
          </p:cNvPr>
          <p:cNvPicPr>
            <a:picLocks noChangeAspect="1" noChangeArrowheads="1"/>
          </p:cNvPicPr>
          <p:nvPr/>
        </p:nvPicPr>
        <p:blipFill>
          <a:blip r:embed="rId3"/>
          <a:srcRect/>
          <a:stretch>
            <a:fillRect/>
          </a:stretch>
        </p:blipFill>
        <p:spPr bwMode="auto">
          <a:xfrm>
            <a:off x="1851283" y="2500306"/>
            <a:ext cx="4040188" cy="3714776"/>
          </a:xfrm>
          <a:prstGeom prst="rect">
            <a:avLst/>
          </a:prstGeom>
          <a:noFill/>
        </p:spPr>
      </p:pic>
      <p:sp>
        <p:nvSpPr>
          <p:cNvPr id="16" name="Text Placeholder 3">
            <a:extLst>
              <a:ext uri="{FF2B5EF4-FFF2-40B4-BE49-F238E27FC236}">
                <a16:creationId xmlns:a16="http://schemas.microsoft.com/office/drawing/2014/main" id="{3A380FE5-2153-42E6-A04C-FBF8CE1C5533}"/>
              </a:ext>
            </a:extLst>
          </p:cNvPr>
          <p:cNvSpPr txBox="1">
            <a:spLocks/>
          </p:cNvSpPr>
          <p:nvPr/>
        </p:nvSpPr>
        <p:spPr>
          <a:xfrm>
            <a:off x="6039108" y="1000108"/>
            <a:ext cx="4041775" cy="65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ar-EG" sz="1600">
                <a:latin typeface="Alexandria" pitchFamily="2" charset="-78"/>
                <a:cs typeface="Alexandria" pitchFamily="2" charset="-78"/>
              </a:rPr>
              <a:t>التبادلي</a:t>
            </a:r>
            <a:endParaRPr lang="ar-EG" sz="1600" dirty="0">
              <a:latin typeface="Alexandria" pitchFamily="2" charset="-78"/>
              <a:cs typeface="Alexandria" pitchFamily="2" charset="-78"/>
            </a:endParaRPr>
          </a:p>
        </p:txBody>
      </p:sp>
      <p:pic>
        <p:nvPicPr>
          <p:cNvPr id="17" name="Picture 5" descr="C:\Users\Static\Downloads\angry-woman.jpg">
            <a:extLst>
              <a:ext uri="{FF2B5EF4-FFF2-40B4-BE49-F238E27FC236}">
                <a16:creationId xmlns:a16="http://schemas.microsoft.com/office/drawing/2014/main" id="{F5D2307C-49AB-49F4-910D-E3A5FE5BE187}"/>
              </a:ext>
            </a:extLst>
          </p:cNvPr>
          <p:cNvPicPr>
            <a:picLocks noChangeAspect="1" noChangeArrowheads="1"/>
          </p:cNvPicPr>
          <p:nvPr/>
        </p:nvPicPr>
        <p:blipFill>
          <a:blip r:embed="rId4"/>
          <a:srcRect/>
          <a:stretch>
            <a:fillRect/>
          </a:stretch>
        </p:blipFill>
        <p:spPr bwMode="auto">
          <a:xfrm>
            <a:off x="6281148" y="2357430"/>
            <a:ext cx="3544902" cy="3857652"/>
          </a:xfrm>
          <a:prstGeom prst="rect">
            <a:avLst/>
          </a:prstGeom>
          <a:noFill/>
        </p:spPr>
      </p:pic>
      <p:pic>
        <p:nvPicPr>
          <p:cNvPr id="18" name="Picture 2" descr="C:\Users\Static\Downloads\index.jpg">
            <a:extLst>
              <a:ext uri="{FF2B5EF4-FFF2-40B4-BE49-F238E27FC236}">
                <a16:creationId xmlns:a16="http://schemas.microsoft.com/office/drawing/2014/main" id="{30566FB3-F0F2-4732-9D20-0AA11CDE3E29}"/>
              </a:ext>
            </a:extLst>
          </p:cNvPr>
          <p:cNvPicPr>
            <a:picLocks noChangeAspect="1" noChangeArrowheads="1"/>
          </p:cNvPicPr>
          <p:nvPr/>
        </p:nvPicPr>
        <p:blipFill>
          <a:blip r:embed="rId5"/>
          <a:srcRect/>
          <a:stretch>
            <a:fillRect/>
          </a:stretch>
        </p:blipFill>
        <p:spPr bwMode="auto">
          <a:xfrm>
            <a:off x="6680463" y="928670"/>
            <a:ext cx="857256" cy="857256"/>
          </a:xfrm>
          <a:prstGeom prst="rect">
            <a:avLst/>
          </a:prstGeom>
          <a:ln>
            <a:noFill/>
          </a:ln>
          <a:effectLst>
            <a:softEdge rad="112500"/>
          </a:effectLst>
        </p:spPr>
      </p:pic>
      <p:pic>
        <p:nvPicPr>
          <p:cNvPr id="19" name="Picture 3">
            <a:extLst>
              <a:ext uri="{FF2B5EF4-FFF2-40B4-BE49-F238E27FC236}">
                <a16:creationId xmlns:a16="http://schemas.microsoft.com/office/drawing/2014/main" id="{6CA25D48-6CAC-448F-A8AD-9E3BC9778B7B}"/>
              </a:ext>
            </a:extLst>
          </p:cNvPr>
          <p:cNvPicPr>
            <a:picLocks noChangeAspect="1" noChangeArrowheads="1"/>
          </p:cNvPicPr>
          <p:nvPr/>
        </p:nvPicPr>
        <p:blipFill>
          <a:blip r:embed="rId6"/>
          <a:srcRect/>
          <a:stretch>
            <a:fillRect/>
          </a:stretch>
        </p:blipFill>
        <p:spPr bwMode="auto">
          <a:xfrm>
            <a:off x="2108431" y="785794"/>
            <a:ext cx="1070322" cy="818772"/>
          </a:xfrm>
          <a:prstGeom prst="rect">
            <a:avLst/>
          </a:prstGeom>
          <a:noFill/>
          <a:ln w="9525">
            <a:noFill/>
            <a:miter lim="800000"/>
            <a:headEnd/>
            <a:tailEnd/>
          </a:ln>
          <a:effectLst/>
        </p:spPr>
      </p:pic>
      <p:sp>
        <p:nvSpPr>
          <p:cNvPr id="20" name="Content Placeholder 5">
            <a:extLst>
              <a:ext uri="{FF2B5EF4-FFF2-40B4-BE49-F238E27FC236}">
                <a16:creationId xmlns:a16="http://schemas.microsoft.com/office/drawing/2014/main" id="{E90803E7-D456-4685-97BC-21C216B38A2A}"/>
              </a:ext>
            </a:extLst>
          </p:cNvPr>
          <p:cNvSpPr txBox="1">
            <a:spLocks/>
          </p:cNvSpPr>
          <p:nvPr/>
        </p:nvSpPr>
        <p:spPr>
          <a:xfrm>
            <a:off x="6039108" y="1785926"/>
            <a:ext cx="4041775" cy="557210"/>
          </a:xfrm>
          <a:prstGeom prst="rect">
            <a:avLst/>
          </a:prstGeom>
        </p:spPr>
        <p:txBody>
          <a:bodyPr vert="horz" tIns="0">
            <a:noAutofit/>
          </a:bodyPr>
          <a:lstStyle/>
          <a:p>
            <a:pPr marL="274320" marR="0" lvl="0" indent="-274320" algn="ctr" defTabSz="914400" rtl="1" eaLnBrk="1" fontAlgn="auto" latinLnBrk="0" hangingPunct="1">
              <a:lnSpc>
                <a:spcPct val="100000"/>
              </a:lnSpc>
              <a:spcBef>
                <a:spcPct val="20000"/>
              </a:spcBef>
              <a:spcAft>
                <a:spcPts val="0"/>
              </a:spcAft>
              <a:buClr>
                <a:schemeClr val="accent3"/>
              </a:buClr>
              <a:buSzPct val="95000"/>
              <a:buFont typeface="Arial" pitchFamily="34" charset="0"/>
              <a:buChar char="•"/>
              <a:tabLst/>
              <a:defRPr/>
            </a:pPr>
            <a:r>
              <a:rPr lang="ar-EG" sz="1600" dirty="0">
                <a:solidFill>
                  <a:srgbClr val="0070C0"/>
                </a:solidFill>
                <a:latin typeface="Alexandria" pitchFamily="2" charset="-78"/>
                <a:cs typeface="Alexandria" pitchFamily="2" charset="-78"/>
              </a:rPr>
              <a:t>سريع الغضب و الانفعال</a:t>
            </a:r>
            <a:r>
              <a:rPr kumimoji="0" lang="ar-EG" sz="1600" b="0" i="0" u="none" strike="noStrike" kern="1200" cap="none" spc="0" normalizeH="0" baseline="0" noProof="0" dirty="0">
                <a:ln>
                  <a:noFill/>
                </a:ln>
                <a:solidFill>
                  <a:srgbClr val="0070C0"/>
                </a:solidFill>
                <a:effectLst/>
                <a:uLnTx/>
                <a:uFillTx/>
                <a:latin typeface="Alexandria" pitchFamily="2" charset="-78"/>
                <a:cs typeface="Alexandria" pitchFamily="2" charset="-78"/>
              </a:rPr>
              <a:t> </a:t>
            </a:r>
          </a:p>
        </p:txBody>
      </p:sp>
      <p:sp>
        <p:nvSpPr>
          <p:cNvPr id="21" name="Content Placeholder 5">
            <a:extLst>
              <a:ext uri="{FF2B5EF4-FFF2-40B4-BE49-F238E27FC236}">
                <a16:creationId xmlns:a16="http://schemas.microsoft.com/office/drawing/2014/main" id="{CFD9DC3B-A195-41F1-B2FD-592182DF9F68}"/>
              </a:ext>
            </a:extLst>
          </p:cNvPr>
          <p:cNvSpPr txBox="1">
            <a:spLocks/>
          </p:cNvSpPr>
          <p:nvPr/>
        </p:nvSpPr>
        <p:spPr>
          <a:xfrm>
            <a:off x="2322745" y="1714488"/>
            <a:ext cx="4041775" cy="557210"/>
          </a:xfrm>
          <a:prstGeom prst="rect">
            <a:avLst/>
          </a:prstGeom>
        </p:spPr>
        <p:txBody>
          <a:bodyPr vert="horz" tIns="0">
            <a:noAutofit/>
          </a:bodyPr>
          <a:lstStyle/>
          <a:p>
            <a:pPr marL="274320" lvl="0" indent="-274320" algn="ctr">
              <a:spcBef>
                <a:spcPct val="20000"/>
              </a:spcBef>
              <a:buClr>
                <a:schemeClr val="accent3"/>
              </a:buClr>
              <a:buSzPct val="95000"/>
              <a:buFont typeface="Wingdings 2"/>
              <a:buChar char=""/>
              <a:defRPr/>
            </a:pPr>
            <a:r>
              <a:rPr lang="ar-EG" sz="1600" dirty="0">
                <a:solidFill>
                  <a:srgbClr val="0070C0"/>
                </a:solidFill>
                <a:latin typeface="Alexandria" pitchFamily="2" charset="-78"/>
                <a:cs typeface="Alexandria" pitchFamily="2" charset="-78"/>
              </a:rPr>
              <a:t>قائد صبور و متزن</a:t>
            </a:r>
          </a:p>
        </p:txBody>
      </p:sp>
    </p:spTree>
    <p:extLst>
      <p:ext uri="{BB962C8B-B14F-4D97-AF65-F5344CB8AC3E}">
        <p14:creationId xmlns:p14="http://schemas.microsoft.com/office/powerpoint/2010/main" val="2997340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latin typeface="Alexandria" pitchFamily="2" charset="-78"/>
              <a:cs typeface="Alexandria" pitchFamily="2" charset="-78"/>
            </a:endParaRPr>
          </a:p>
        </p:txBody>
      </p:sp>
      <p:sp>
        <p:nvSpPr>
          <p:cNvPr id="10" name="TextBox 9"/>
          <p:cNvSpPr txBox="1"/>
          <p:nvPr/>
        </p:nvSpPr>
        <p:spPr>
          <a:xfrm>
            <a:off x="1214179" y="1231789"/>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endParaRPr lang="en-US" sz="1600" dirty="0">
              <a:latin typeface="Alexandria" pitchFamily="2" charset="-78"/>
              <a:cs typeface="Alexandria" pitchFamily="2" charset="-78"/>
            </a:endParaRPr>
          </a:p>
          <a:p>
            <a:endParaRPr lang="en-US" sz="1600" dirty="0">
              <a:latin typeface="Alexandria" pitchFamily="2" charset="-78"/>
              <a:cs typeface="Alexandria" pitchFamily="2" charset="-78"/>
            </a:endParaRPr>
          </a:p>
          <a:p>
            <a:endParaRPr lang="en-US" sz="1600" dirty="0">
              <a:latin typeface="Alexandria" pitchFamily="2" charset="-78"/>
              <a:cs typeface="Alexandria" pitchFamily="2" charset="-78"/>
            </a:endParaRPr>
          </a:p>
        </p:txBody>
      </p:sp>
      <p:grpSp>
        <p:nvGrpSpPr>
          <p:cNvPr id="8" name="Group 7"/>
          <p:cNvGrpSpPr/>
          <p:nvPr/>
        </p:nvGrpSpPr>
        <p:grpSpPr>
          <a:xfrm>
            <a:off x="640514" y="383263"/>
            <a:ext cx="10911865" cy="6362222"/>
            <a:chOff x="697664" y="268963"/>
            <a:chExt cx="10911865" cy="6362222"/>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600" dirty="0">
                <a:solidFill>
                  <a:schemeClr val="tx1"/>
                </a:solidFill>
                <a:latin typeface="Alexandria" pitchFamily="2" charset="-78"/>
                <a:cs typeface="Alexandria" pitchFamily="2" charset="-78"/>
              </a:endParaRPr>
            </a:p>
            <a:p>
              <a:pPr marL="180000" algn="just" rtl="1">
                <a:lnSpc>
                  <a:spcPct val="150000"/>
                </a:lnSpc>
              </a:pPr>
              <a:endParaRPr lang="ar-EG" sz="1600" dirty="0">
                <a:solidFill>
                  <a:schemeClr val="tx1"/>
                </a:solidFill>
                <a:latin typeface="Alexandria" pitchFamily="2" charset="-78"/>
                <a:cs typeface="Alexandria" pitchFamily="2" charset="-78"/>
              </a:endParaRPr>
            </a:p>
            <a:p>
              <a:pPr marL="180000" algn="just" rtl="1">
                <a:lnSpc>
                  <a:spcPct val="150000"/>
                </a:lnSpc>
              </a:pPr>
              <a:endParaRPr lang="ar-EG" sz="16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362222"/>
              <a:chOff x="2513150" y="268963"/>
              <a:chExt cx="9096379" cy="6362222"/>
            </a:xfrm>
          </p:grpSpPr>
          <p:sp>
            <p:nvSpPr>
              <p:cNvPr id="3" name="TextBox 2"/>
              <p:cNvSpPr txBox="1"/>
              <p:nvPr/>
            </p:nvSpPr>
            <p:spPr>
              <a:xfrm>
                <a:off x="2513150" y="1019069"/>
                <a:ext cx="8631100" cy="338554"/>
              </a:xfrm>
              <a:prstGeom prst="rect">
                <a:avLst/>
              </a:prstGeom>
              <a:noFill/>
            </p:spPr>
            <p:txBody>
              <a:bodyPr wrap="square" rtlCol="0">
                <a:spAutoFit/>
              </a:bodyPr>
              <a:lstStyle/>
              <a:p>
                <a:pPr algn="ctr"/>
                <a:endParaRPr lang="en-US" sz="1600" b="1" dirty="0">
                  <a:latin typeface="Alexandria" pitchFamily="2" charset="-78"/>
                  <a:cs typeface="Alexandria" pitchFamily="2" charset="-78"/>
                </a:endParaRPr>
              </a:p>
            </p:txBody>
          </p:sp>
          <p:sp>
            <p:nvSpPr>
              <p:cNvPr id="4" name="TextBox 3"/>
              <p:cNvSpPr txBox="1"/>
              <p:nvPr/>
            </p:nvSpPr>
            <p:spPr>
              <a:xfrm>
                <a:off x="8993329" y="6292631"/>
                <a:ext cx="2616200" cy="338554"/>
              </a:xfrm>
              <a:prstGeom prst="rect">
                <a:avLst/>
              </a:prstGeom>
              <a:noFill/>
            </p:spPr>
            <p:txBody>
              <a:bodyPr wrap="square" rtlCol="0">
                <a:spAutoFit/>
              </a:bodyPr>
              <a:lstStyle/>
              <a:p>
                <a:pPr algn="ctr"/>
                <a:r>
                  <a:rPr lang="en-US" sz="1600" b="1" dirty="0">
                    <a:latin typeface="Alexandria" pitchFamily="2" charset="-78"/>
                    <a:cs typeface="Alexandria"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latin typeface="Alexandria" pitchFamily="2" charset="-78"/>
                <a:ea typeface="Roboto Light" panose="02000000000000000000" pitchFamily="2" charset="0"/>
                <a:cs typeface="Alexandria" pitchFamily="2" charset="-78"/>
              </a:rPr>
              <a:t>الفصل</a:t>
            </a:r>
            <a:endParaRPr lang="en-US" sz="2000" b="1" dirty="0">
              <a:solidFill>
                <a:schemeClr val="bg1"/>
              </a:solidFill>
              <a:latin typeface="Alexandria" pitchFamily="2" charset="-78"/>
              <a:ea typeface="Roboto Light" panose="02000000000000000000" pitchFamily="2" charset="0"/>
              <a:cs typeface="Alexandria" pitchFamily="2" charset="-78"/>
            </a:endParaRPr>
          </a:p>
          <a:p>
            <a:pPr algn="ctr"/>
            <a:r>
              <a:rPr lang="ar-EG" sz="2000" b="1" dirty="0">
                <a:solidFill>
                  <a:schemeClr val="bg1"/>
                </a:solidFill>
                <a:latin typeface="Alexandria" pitchFamily="2" charset="-78"/>
                <a:ea typeface="Roboto Light" panose="02000000000000000000" pitchFamily="2" charset="0"/>
                <a:cs typeface="Alexandria" pitchFamily="2" charset="-78"/>
              </a:rPr>
              <a:t>10</a:t>
            </a:r>
            <a:endParaRPr lang="en-US" sz="2000" b="1" dirty="0">
              <a:solidFill>
                <a:schemeClr val="bg1"/>
              </a:solidFill>
              <a:latin typeface="Alexandria" pitchFamily="2" charset="-78"/>
              <a:ea typeface="Roboto Light" panose="02000000000000000000" pitchFamily="2" charset="0"/>
              <a:cs typeface="Alexandria" pitchFamily="2" charset="-78"/>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512320"/>
          </a:xfrm>
          <a:prstGeom prst="rect">
            <a:avLst/>
          </a:prstGeom>
        </p:spPr>
        <p:txBody>
          <a:bodyPr wrap="square">
            <a:spAutoFit/>
          </a:bodyPr>
          <a:lstStyle/>
          <a:p>
            <a:pPr marL="0" marR="0" algn="just" rtl="1">
              <a:lnSpc>
                <a:spcPct val="200000"/>
              </a:lnSpc>
              <a:spcBef>
                <a:spcPts val="0"/>
              </a:spcBef>
              <a:spcAft>
                <a:spcPts val="1000"/>
              </a:spcAft>
            </a:pPr>
            <a:endParaRPr lang="en-US" sz="1600" dirty="0">
              <a:effectLst/>
              <a:latin typeface="Alexandria" pitchFamily="2" charset="-78"/>
              <a:ea typeface="Times New Roman" panose="02020603050405020304" pitchFamily="18" charset="0"/>
              <a:cs typeface="Alexandria" pitchFamily="2" charset="-78"/>
            </a:endParaRPr>
          </a:p>
        </p:txBody>
      </p:sp>
      <p:sp>
        <p:nvSpPr>
          <p:cNvPr id="14" name="Text Placeholder 2">
            <a:extLst>
              <a:ext uri="{FF2B5EF4-FFF2-40B4-BE49-F238E27FC236}">
                <a16:creationId xmlns:a16="http://schemas.microsoft.com/office/drawing/2014/main" id="{13D8997F-2714-4E88-BF6C-D1814F4EC64E}"/>
              </a:ext>
            </a:extLst>
          </p:cNvPr>
          <p:cNvSpPr txBox="1">
            <a:spLocks/>
          </p:cNvSpPr>
          <p:nvPr/>
        </p:nvSpPr>
        <p:spPr>
          <a:xfrm>
            <a:off x="2091125" y="840822"/>
            <a:ext cx="4040188" cy="6593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ar-EG" sz="1600">
                <a:latin typeface="Alexandria" pitchFamily="2" charset="-78"/>
                <a:cs typeface="Alexandria" pitchFamily="2" charset="-78"/>
              </a:rPr>
              <a:t>التحويلي</a:t>
            </a:r>
            <a:endParaRPr lang="ar-EG" sz="1600" dirty="0">
              <a:latin typeface="Alexandria" pitchFamily="2" charset="-78"/>
              <a:cs typeface="Alexandria" pitchFamily="2" charset="-78"/>
            </a:endParaRPr>
          </a:p>
        </p:txBody>
      </p:sp>
      <p:pic>
        <p:nvPicPr>
          <p:cNvPr id="15" name="Picture 4" descr="C:\Users\Static\Downloads\N-10031.jpg">
            <a:extLst>
              <a:ext uri="{FF2B5EF4-FFF2-40B4-BE49-F238E27FC236}">
                <a16:creationId xmlns:a16="http://schemas.microsoft.com/office/drawing/2014/main" id="{7617064D-8F19-4730-A251-14E7297A41D1}"/>
              </a:ext>
            </a:extLst>
          </p:cNvPr>
          <p:cNvPicPr>
            <a:picLocks noChangeAspect="1" noChangeArrowheads="1"/>
          </p:cNvPicPr>
          <p:nvPr/>
        </p:nvPicPr>
        <p:blipFill>
          <a:blip r:embed="rId3"/>
          <a:srcRect/>
          <a:stretch>
            <a:fillRect/>
          </a:stretch>
        </p:blipFill>
        <p:spPr bwMode="auto">
          <a:xfrm>
            <a:off x="2276835" y="2337990"/>
            <a:ext cx="3500462" cy="3899029"/>
          </a:xfrm>
          <a:prstGeom prst="rect">
            <a:avLst/>
          </a:prstGeom>
          <a:noFill/>
        </p:spPr>
      </p:pic>
      <p:sp>
        <p:nvSpPr>
          <p:cNvPr id="16" name="Text Placeholder 3">
            <a:extLst>
              <a:ext uri="{FF2B5EF4-FFF2-40B4-BE49-F238E27FC236}">
                <a16:creationId xmlns:a16="http://schemas.microsoft.com/office/drawing/2014/main" id="{89AEB015-DC05-40AF-B9E5-0CEAB6781C07}"/>
              </a:ext>
            </a:extLst>
          </p:cNvPr>
          <p:cNvSpPr txBox="1">
            <a:spLocks/>
          </p:cNvSpPr>
          <p:nvPr/>
        </p:nvSpPr>
        <p:spPr>
          <a:xfrm>
            <a:off x="6278950" y="1000108"/>
            <a:ext cx="4041775" cy="65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ar-EG" sz="1600">
                <a:latin typeface="Alexandria" pitchFamily="2" charset="-78"/>
                <a:cs typeface="Alexandria" pitchFamily="2" charset="-78"/>
              </a:rPr>
              <a:t>التبادلي</a:t>
            </a:r>
            <a:endParaRPr lang="ar-EG" sz="1600" dirty="0">
              <a:latin typeface="Alexandria" pitchFamily="2" charset="-78"/>
              <a:cs typeface="Alexandria" pitchFamily="2" charset="-78"/>
            </a:endParaRPr>
          </a:p>
        </p:txBody>
      </p:sp>
      <p:pic>
        <p:nvPicPr>
          <p:cNvPr id="17" name="Picture 3" descr="C:\Users\Static\Downloads\Evil Humpty Dumpty DumbAss Bad Luck BushWhacker.jpg">
            <a:extLst>
              <a:ext uri="{FF2B5EF4-FFF2-40B4-BE49-F238E27FC236}">
                <a16:creationId xmlns:a16="http://schemas.microsoft.com/office/drawing/2014/main" id="{04008247-24D2-4FB5-8256-EAC8C1535E4C}"/>
              </a:ext>
            </a:extLst>
          </p:cNvPr>
          <p:cNvPicPr>
            <a:picLocks noChangeAspect="1" noChangeArrowheads="1"/>
          </p:cNvPicPr>
          <p:nvPr/>
        </p:nvPicPr>
        <p:blipFill>
          <a:blip r:embed="rId4"/>
          <a:srcRect/>
          <a:stretch>
            <a:fillRect/>
          </a:stretch>
        </p:blipFill>
        <p:spPr bwMode="auto">
          <a:xfrm>
            <a:off x="6278950" y="2500306"/>
            <a:ext cx="4041775" cy="3634285"/>
          </a:xfrm>
          <a:prstGeom prst="rect">
            <a:avLst/>
          </a:prstGeom>
          <a:noFill/>
        </p:spPr>
      </p:pic>
      <p:pic>
        <p:nvPicPr>
          <p:cNvPr id="18" name="Picture 2" descr="C:\Users\Static\Downloads\index.jpg">
            <a:extLst>
              <a:ext uri="{FF2B5EF4-FFF2-40B4-BE49-F238E27FC236}">
                <a16:creationId xmlns:a16="http://schemas.microsoft.com/office/drawing/2014/main" id="{0C524A26-A991-4946-9DDB-FE9F6A229D3A}"/>
              </a:ext>
            </a:extLst>
          </p:cNvPr>
          <p:cNvPicPr>
            <a:picLocks noChangeAspect="1" noChangeArrowheads="1"/>
          </p:cNvPicPr>
          <p:nvPr/>
        </p:nvPicPr>
        <p:blipFill>
          <a:blip r:embed="rId5"/>
          <a:srcRect/>
          <a:stretch>
            <a:fillRect/>
          </a:stretch>
        </p:blipFill>
        <p:spPr bwMode="auto">
          <a:xfrm>
            <a:off x="6920305" y="928670"/>
            <a:ext cx="857256" cy="857256"/>
          </a:xfrm>
          <a:prstGeom prst="rect">
            <a:avLst/>
          </a:prstGeom>
          <a:ln>
            <a:noFill/>
          </a:ln>
          <a:effectLst>
            <a:softEdge rad="112500"/>
          </a:effectLst>
        </p:spPr>
      </p:pic>
      <p:pic>
        <p:nvPicPr>
          <p:cNvPr id="19" name="Picture 3">
            <a:extLst>
              <a:ext uri="{FF2B5EF4-FFF2-40B4-BE49-F238E27FC236}">
                <a16:creationId xmlns:a16="http://schemas.microsoft.com/office/drawing/2014/main" id="{232F6796-8742-4493-A38B-45426C504096}"/>
              </a:ext>
            </a:extLst>
          </p:cNvPr>
          <p:cNvPicPr>
            <a:picLocks noChangeAspect="1" noChangeArrowheads="1"/>
          </p:cNvPicPr>
          <p:nvPr/>
        </p:nvPicPr>
        <p:blipFill>
          <a:blip r:embed="rId6"/>
          <a:srcRect/>
          <a:stretch>
            <a:fillRect/>
          </a:stretch>
        </p:blipFill>
        <p:spPr bwMode="auto">
          <a:xfrm>
            <a:off x="2348273" y="785794"/>
            <a:ext cx="1070322" cy="818772"/>
          </a:xfrm>
          <a:prstGeom prst="rect">
            <a:avLst/>
          </a:prstGeom>
          <a:noFill/>
          <a:ln w="9525">
            <a:noFill/>
            <a:miter lim="800000"/>
            <a:headEnd/>
            <a:tailEnd/>
          </a:ln>
          <a:effectLst/>
        </p:spPr>
      </p:pic>
      <p:sp>
        <p:nvSpPr>
          <p:cNvPr id="20" name="Content Placeholder 5">
            <a:extLst>
              <a:ext uri="{FF2B5EF4-FFF2-40B4-BE49-F238E27FC236}">
                <a16:creationId xmlns:a16="http://schemas.microsoft.com/office/drawing/2014/main" id="{7A8B9F16-67C6-462B-BBCF-0C82CE639107}"/>
              </a:ext>
            </a:extLst>
          </p:cNvPr>
          <p:cNvSpPr txBox="1">
            <a:spLocks/>
          </p:cNvSpPr>
          <p:nvPr/>
        </p:nvSpPr>
        <p:spPr>
          <a:xfrm>
            <a:off x="6278950" y="1785926"/>
            <a:ext cx="4041775" cy="557210"/>
          </a:xfrm>
          <a:prstGeom prst="rect">
            <a:avLst/>
          </a:prstGeom>
        </p:spPr>
        <p:txBody>
          <a:bodyPr vert="horz" tIns="0">
            <a:noAutofit/>
          </a:bodyPr>
          <a:lstStyle/>
          <a:p>
            <a:pPr marL="274320" marR="0" lvl="0" indent="-274320" algn="ctr" defTabSz="914400" rtl="1" eaLnBrk="1" fontAlgn="auto" latinLnBrk="0" hangingPunct="1">
              <a:lnSpc>
                <a:spcPct val="100000"/>
              </a:lnSpc>
              <a:spcBef>
                <a:spcPct val="20000"/>
              </a:spcBef>
              <a:spcAft>
                <a:spcPts val="0"/>
              </a:spcAft>
              <a:buClr>
                <a:schemeClr val="accent3"/>
              </a:buClr>
              <a:buSzPct val="95000"/>
              <a:buFont typeface="Arial" pitchFamily="34" charset="0"/>
              <a:buChar char="•"/>
              <a:tabLst/>
              <a:defRPr/>
            </a:pPr>
            <a:r>
              <a:rPr lang="ar-EG" sz="1600" dirty="0">
                <a:solidFill>
                  <a:srgbClr val="0070C0"/>
                </a:solidFill>
                <a:latin typeface="Alexandria" pitchFamily="2" charset="-78"/>
                <a:cs typeface="Alexandria" pitchFamily="2" charset="-78"/>
              </a:rPr>
              <a:t>محبط</a:t>
            </a:r>
            <a:endParaRPr kumimoji="0" lang="ar-EG" sz="1600" b="0" i="0" u="none" strike="noStrike" kern="1200" cap="none" spc="0" normalizeH="0" baseline="0" noProof="0" dirty="0">
              <a:ln>
                <a:noFill/>
              </a:ln>
              <a:solidFill>
                <a:srgbClr val="0070C0"/>
              </a:solidFill>
              <a:effectLst/>
              <a:uLnTx/>
              <a:uFillTx/>
              <a:latin typeface="Alexandria" pitchFamily="2" charset="-78"/>
              <a:cs typeface="Alexandria" pitchFamily="2" charset="-78"/>
            </a:endParaRPr>
          </a:p>
        </p:txBody>
      </p:sp>
      <p:sp>
        <p:nvSpPr>
          <p:cNvPr id="21" name="Content Placeholder 5">
            <a:extLst>
              <a:ext uri="{FF2B5EF4-FFF2-40B4-BE49-F238E27FC236}">
                <a16:creationId xmlns:a16="http://schemas.microsoft.com/office/drawing/2014/main" id="{4A89B8D5-9ABF-485C-9ED5-15D8421E264B}"/>
              </a:ext>
            </a:extLst>
          </p:cNvPr>
          <p:cNvSpPr txBox="1">
            <a:spLocks/>
          </p:cNvSpPr>
          <p:nvPr/>
        </p:nvSpPr>
        <p:spPr>
          <a:xfrm>
            <a:off x="2562587" y="1714488"/>
            <a:ext cx="4041775" cy="557210"/>
          </a:xfrm>
          <a:prstGeom prst="rect">
            <a:avLst/>
          </a:prstGeom>
        </p:spPr>
        <p:txBody>
          <a:bodyPr vert="horz" tIns="0">
            <a:noAutofit/>
          </a:bodyPr>
          <a:lstStyle/>
          <a:p>
            <a:pPr marL="274320" lvl="0" indent="-274320" algn="ctr">
              <a:spcBef>
                <a:spcPct val="20000"/>
              </a:spcBef>
              <a:buClr>
                <a:schemeClr val="accent3"/>
              </a:buClr>
              <a:buSzPct val="95000"/>
              <a:buFont typeface="Wingdings 2"/>
              <a:buChar char=""/>
              <a:defRPr/>
            </a:pPr>
            <a:r>
              <a:rPr lang="ar-EG" sz="1600" dirty="0">
                <a:solidFill>
                  <a:srgbClr val="0070C0"/>
                </a:solidFill>
                <a:latin typeface="Alexandria" pitchFamily="2" charset="-78"/>
                <a:cs typeface="Alexandria" pitchFamily="2" charset="-78"/>
              </a:rPr>
              <a:t> ملهم ومتحمس </a:t>
            </a:r>
          </a:p>
        </p:txBody>
      </p:sp>
    </p:spTree>
    <p:extLst>
      <p:ext uri="{BB962C8B-B14F-4D97-AF65-F5344CB8AC3E}">
        <p14:creationId xmlns:p14="http://schemas.microsoft.com/office/powerpoint/2010/main" val="8468641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latin typeface="Alexandria" pitchFamily="2" charset="-78"/>
              <a:cs typeface="Alexandria" pitchFamily="2" charset="-78"/>
            </a:endParaRPr>
          </a:p>
        </p:txBody>
      </p:sp>
      <p:sp>
        <p:nvSpPr>
          <p:cNvPr id="10" name="TextBox 9"/>
          <p:cNvSpPr txBox="1"/>
          <p:nvPr/>
        </p:nvSpPr>
        <p:spPr>
          <a:xfrm>
            <a:off x="1214179" y="1231789"/>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r>
              <a:rPr lang="en-US" sz="1600" dirty="0">
                <a:latin typeface="Alexandria" pitchFamily="2" charset="-78"/>
                <a:cs typeface="Alexandria" pitchFamily="2" charset="-78"/>
              </a:rPr>
              <a:t>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 Lorem ipsum dolor sit </a:t>
            </a:r>
            <a:r>
              <a:rPr lang="en-US" sz="1600" dirty="0" err="1">
                <a:latin typeface="Alexandria" pitchFamily="2" charset="-78"/>
                <a:cs typeface="Alexandria" pitchFamily="2" charset="-78"/>
              </a:rPr>
              <a:t>amet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consectetur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adipiscing</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elit</a:t>
            </a:r>
            <a:r>
              <a:rPr lang="en-US" sz="1600" dirty="0">
                <a:latin typeface="Alexandria" pitchFamily="2" charset="-78"/>
                <a:cs typeface="Alexandria" pitchFamily="2" charset="-78"/>
              </a:rPr>
              <a:t>,</a:t>
            </a:r>
          </a:p>
          <a:p>
            <a:endParaRPr lang="en-US" sz="1600" dirty="0">
              <a:latin typeface="Alexandria" pitchFamily="2" charset="-78"/>
              <a:cs typeface="Alexandria" pitchFamily="2" charset="-78"/>
            </a:endParaRPr>
          </a:p>
          <a:p>
            <a:endParaRPr lang="en-US" sz="1600" dirty="0">
              <a:latin typeface="Alexandria" pitchFamily="2" charset="-78"/>
              <a:cs typeface="Alexandria" pitchFamily="2" charset="-78"/>
            </a:endParaRPr>
          </a:p>
          <a:p>
            <a:endParaRPr lang="en-US" sz="1600" dirty="0">
              <a:latin typeface="Alexandria" pitchFamily="2" charset="-78"/>
              <a:cs typeface="Alexandria" pitchFamily="2" charset="-78"/>
            </a:endParaRPr>
          </a:p>
        </p:txBody>
      </p:sp>
      <p:grpSp>
        <p:nvGrpSpPr>
          <p:cNvPr id="8" name="Group 7"/>
          <p:cNvGrpSpPr/>
          <p:nvPr/>
        </p:nvGrpSpPr>
        <p:grpSpPr>
          <a:xfrm>
            <a:off x="640514" y="383263"/>
            <a:ext cx="10911865" cy="6362222"/>
            <a:chOff x="697664" y="268963"/>
            <a:chExt cx="10911865" cy="6362222"/>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ctr" rtl="1">
                <a:lnSpc>
                  <a:spcPct val="150000"/>
                </a:lnSpc>
              </a:pPr>
              <a:endParaRPr lang="ar-EG" sz="1600" dirty="0">
                <a:solidFill>
                  <a:schemeClr val="tx1"/>
                </a:solidFill>
                <a:latin typeface="Alexandria" pitchFamily="2" charset="-78"/>
                <a:cs typeface="Alexandria" pitchFamily="2" charset="-78"/>
              </a:endParaRPr>
            </a:p>
            <a:p>
              <a:pPr marL="180000" algn="just" rtl="1">
                <a:lnSpc>
                  <a:spcPct val="150000"/>
                </a:lnSpc>
              </a:pPr>
              <a:endParaRPr lang="ar-EG" sz="1600" dirty="0">
                <a:solidFill>
                  <a:schemeClr val="tx1"/>
                </a:solidFill>
                <a:latin typeface="Alexandria" pitchFamily="2" charset="-78"/>
                <a:cs typeface="Alexandria" pitchFamily="2" charset="-78"/>
              </a:endParaRPr>
            </a:p>
            <a:p>
              <a:pPr marL="180000" algn="just" rtl="1">
                <a:lnSpc>
                  <a:spcPct val="150000"/>
                </a:lnSpc>
              </a:pPr>
              <a:endParaRPr lang="ar-EG" sz="16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362222"/>
              <a:chOff x="2513150" y="268963"/>
              <a:chExt cx="9096379" cy="6362222"/>
            </a:xfrm>
          </p:grpSpPr>
          <p:sp>
            <p:nvSpPr>
              <p:cNvPr id="3" name="TextBox 2"/>
              <p:cNvSpPr txBox="1"/>
              <p:nvPr/>
            </p:nvSpPr>
            <p:spPr>
              <a:xfrm>
                <a:off x="2513150" y="1019069"/>
                <a:ext cx="8631100" cy="338554"/>
              </a:xfrm>
              <a:prstGeom prst="rect">
                <a:avLst/>
              </a:prstGeom>
              <a:noFill/>
            </p:spPr>
            <p:txBody>
              <a:bodyPr wrap="square" rtlCol="0">
                <a:spAutoFit/>
              </a:bodyPr>
              <a:lstStyle/>
              <a:p>
                <a:pPr algn="ctr"/>
                <a:endParaRPr lang="en-US" sz="1600" b="1" dirty="0">
                  <a:latin typeface="Alexandria" pitchFamily="2" charset="-78"/>
                  <a:cs typeface="Alexandria" pitchFamily="2" charset="-78"/>
                </a:endParaRPr>
              </a:p>
            </p:txBody>
          </p:sp>
          <p:sp>
            <p:nvSpPr>
              <p:cNvPr id="4" name="TextBox 3"/>
              <p:cNvSpPr txBox="1"/>
              <p:nvPr/>
            </p:nvSpPr>
            <p:spPr>
              <a:xfrm>
                <a:off x="8993329" y="6292631"/>
                <a:ext cx="2616200" cy="338554"/>
              </a:xfrm>
              <a:prstGeom prst="rect">
                <a:avLst/>
              </a:prstGeom>
              <a:noFill/>
            </p:spPr>
            <p:txBody>
              <a:bodyPr wrap="square" rtlCol="0">
                <a:spAutoFit/>
              </a:bodyPr>
              <a:lstStyle/>
              <a:p>
                <a:pPr algn="ctr"/>
                <a:r>
                  <a:rPr lang="en-US" sz="1600" b="1" dirty="0">
                    <a:latin typeface="Alexandria" pitchFamily="2" charset="-78"/>
                    <a:cs typeface="Alexandria"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000" b="1" dirty="0">
                <a:solidFill>
                  <a:schemeClr val="bg1"/>
                </a:solidFill>
                <a:latin typeface="Alexandria" pitchFamily="2" charset="-78"/>
                <a:ea typeface="Roboto Light" panose="02000000000000000000" pitchFamily="2" charset="0"/>
                <a:cs typeface="+mj-cs"/>
              </a:rPr>
              <a:t>الفصل</a:t>
            </a:r>
            <a:endParaRPr lang="en-US" sz="4000" b="1" dirty="0">
              <a:solidFill>
                <a:schemeClr val="bg1"/>
              </a:solidFill>
              <a:latin typeface="Alexandria" pitchFamily="2" charset="-78"/>
              <a:ea typeface="Roboto Light" panose="02000000000000000000" pitchFamily="2" charset="0"/>
              <a:cs typeface="+mj-cs"/>
            </a:endParaRPr>
          </a:p>
          <a:p>
            <a:pPr algn="ctr"/>
            <a:r>
              <a:rPr lang="ar-EG" sz="4000" b="1" dirty="0">
                <a:solidFill>
                  <a:schemeClr val="bg1"/>
                </a:solidFill>
                <a:latin typeface="Alexandria" pitchFamily="2" charset="-78"/>
                <a:ea typeface="Roboto Light" panose="02000000000000000000" pitchFamily="2" charset="0"/>
                <a:cs typeface="+mj-cs"/>
              </a:rPr>
              <a:t>10</a:t>
            </a:r>
            <a:endParaRPr lang="en-US" sz="4000" b="1" dirty="0">
              <a:solidFill>
                <a:schemeClr val="bg1"/>
              </a:solidFill>
              <a:latin typeface="Alexandria" pitchFamily="2" charset="-78"/>
              <a:ea typeface="Roboto Light" panose="02000000000000000000" pitchFamily="2" charset="0"/>
              <a:cs typeface="+mj-cs"/>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512320"/>
          </a:xfrm>
          <a:prstGeom prst="rect">
            <a:avLst/>
          </a:prstGeom>
        </p:spPr>
        <p:txBody>
          <a:bodyPr wrap="square">
            <a:spAutoFit/>
          </a:bodyPr>
          <a:lstStyle/>
          <a:p>
            <a:pPr marL="0" marR="0" algn="just" rtl="1">
              <a:lnSpc>
                <a:spcPct val="200000"/>
              </a:lnSpc>
              <a:spcBef>
                <a:spcPts val="0"/>
              </a:spcBef>
              <a:spcAft>
                <a:spcPts val="1000"/>
              </a:spcAft>
            </a:pPr>
            <a:endParaRPr lang="en-US" sz="1600" dirty="0">
              <a:effectLst/>
              <a:latin typeface="Alexandria" pitchFamily="2" charset="-78"/>
              <a:ea typeface="Times New Roman" panose="02020603050405020304" pitchFamily="18" charset="0"/>
              <a:cs typeface="Alexandria" pitchFamily="2" charset="-78"/>
            </a:endParaRPr>
          </a:p>
        </p:txBody>
      </p:sp>
      <p:sp>
        <p:nvSpPr>
          <p:cNvPr id="14" name="Text Placeholder 2">
            <a:extLst>
              <a:ext uri="{FF2B5EF4-FFF2-40B4-BE49-F238E27FC236}">
                <a16:creationId xmlns:a16="http://schemas.microsoft.com/office/drawing/2014/main" id="{10D80955-8CBC-432F-A153-42C3625D4DDD}"/>
              </a:ext>
            </a:extLst>
          </p:cNvPr>
          <p:cNvSpPr txBox="1">
            <a:spLocks/>
          </p:cNvSpPr>
          <p:nvPr/>
        </p:nvSpPr>
        <p:spPr>
          <a:xfrm>
            <a:off x="2091124" y="840822"/>
            <a:ext cx="4040188" cy="6593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ar-EG" sz="1600">
                <a:latin typeface="Alexandria" pitchFamily="2" charset="-78"/>
                <a:cs typeface="Alexandria" pitchFamily="2" charset="-78"/>
              </a:rPr>
              <a:t>التحويلي</a:t>
            </a:r>
            <a:endParaRPr lang="ar-EG" sz="1600" dirty="0">
              <a:latin typeface="Alexandria" pitchFamily="2" charset="-78"/>
              <a:cs typeface="Alexandria" pitchFamily="2" charset="-78"/>
            </a:endParaRPr>
          </a:p>
        </p:txBody>
      </p:sp>
      <p:pic>
        <p:nvPicPr>
          <p:cNvPr id="15" name="Picture 3" descr="C:\Users\Static\Downloads\1014_friend-workmate-talk-office_620x434.jpg">
            <a:extLst>
              <a:ext uri="{FF2B5EF4-FFF2-40B4-BE49-F238E27FC236}">
                <a16:creationId xmlns:a16="http://schemas.microsoft.com/office/drawing/2014/main" id="{2C41BC31-B3A4-47CB-BCA6-26568A82DEE8}"/>
              </a:ext>
            </a:extLst>
          </p:cNvPr>
          <p:cNvPicPr>
            <a:picLocks noChangeAspect="1" noChangeArrowheads="1"/>
          </p:cNvPicPr>
          <p:nvPr/>
        </p:nvPicPr>
        <p:blipFill>
          <a:blip r:embed="rId3"/>
          <a:stretch>
            <a:fillRect/>
          </a:stretch>
        </p:blipFill>
        <p:spPr bwMode="auto">
          <a:xfrm>
            <a:off x="2264162" y="2993311"/>
            <a:ext cx="3868737" cy="2708115"/>
          </a:xfrm>
          <a:prstGeom prst="rect">
            <a:avLst/>
          </a:prstGeom>
          <a:noFill/>
        </p:spPr>
      </p:pic>
      <p:sp>
        <p:nvSpPr>
          <p:cNvPr id="16" name="Text Placeholder 3">
            <a:extLst>
              <a:ext uri="{FF2B5EF4-FFF2-40B4-BE49-F238E27FC236}">
                <a16:creationId xmlns:a16="http://schemas.microsoft.com/office/drawing/2014/main" id="{66F47DDF-90F8-4088-B823-D7084D62BA3B}"/>
              </a:ext>
            </a:extLst>
          </p:cNvPr>
          <p:cNvSpPr txBox="1">
            <a:spLocks/>
          </p:cNvSpPr>
          <p:nvPr/>
        </p:nvSpPr>
        <p:spPr>
          <a:xfrm>
            <a:off x="6278949" y="1000108"/>
            <a:ext cx="4041775" cy="65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ar-EG" sz="1600">
                <a:latin typeface="Alexandria" pitchFamily="2" charset="-78"/>
                <a:cs typeface="Alexandria" pitchFamily="2" charset="-78"/>
              </a:rPr>
              <a:t>التبادلي</a:t>
            </a:r>
            <a:endParaRPr lang="ar-EG" sz="1600" dirty="0">
              <a:latin typeface="Alexandria" pitchFamily="2" charset="-78"/>
              <a:cs typeface="Alexandria" pitchFamily="2" charset="-78"/>
            </a:endParaRPr>
          </a:p>
        </p:txBody>
      </p:sp>
      <p:pic>
        <p:nvPicPr>
          <p:cNvPr id="17" name="Picture 2" descr="C:\Users\Static\Downloads\image.axd.jpg">
            <a:extLst>
              <a:ext uri="{FF2B5EF4-FFF2-40B4-BE49-F238E27FC236}">
                <a16:creationId xmlns:a16="http://schemas.microsoft.com/office/drawing/2014/main" id="{150A1BFF-3A51-40E3-B1BB-86057773069D}"/>
              </a:ext>
            </a:extLst>
          </p:cNvPr>
          <p:cNvPicPr>
            <a:picLocks noChangeAspect="1" noChangeArrowheads="1"/>
          </p:cNvPicPr>
          <p:nvPr/>
        </p:nvPicPr>
        <p:blipFill>
          <a:blip r:embed="rId4"/>
          <a:srcRect/>
          <a:stretch>
            <a:fillRect/>
          </a:stretch>
        </p:blipFill>
        <p:spPr bwMode="auto">
          <a:xfrm>
            <a:off x="6063048" y="2786058"/>
            <a:ext cx="4164220" cy="3500462"/>
          </a:xfrm>
          <a:prstGeom prst="rect">
            <a:avLst/>
          </a:prstGeom>
          <a:noFill/>
        </p:spPr>
      </p:pic>
      <p:pic>
        <p:nvPicPr>
          <p:cNvPr id="18" name="Picture 2" descr="C:\Users\Static\Downloads\index.jpg">
            <a:extLst>
              <a:ext uri="{FF2B5EF4-FFF2-40B4-BE49-F238E27FC236}">
                <a16:creationId xmlns:a16="http://schemas.microsoft.com/office/drawing/2014/main" id="{2FB432F3-6A75-410F-B24B-5FD9B44C0E6F}"/>
              </a:ext>
            </a:extLst>
          </p:cNvPr>
          <p:cNvPicPr>
            <a:picLocks noChangeAspect="1" noChangeArrowheads="1"/>
          </p:cNvPicPr>
          <p:nvPr/>
        </p:nvPicPr>
        <p:blipFill>
          <a:blip r:embed="rId5"/>
          <a:srcRect/>
          <a:stretch>
            <a:fillRect/>
          </a:stretch>
        </p:blipFill>
        <p:spPr bwMode="auto">
          <a:xfrm>
            <a:off x="6920304" y="928670"/>
            <a:ext cx="857256" cy="857256"/>
          </a:xfrm>
          <a:prstGeom prst="rect">
            <a:avLst/>
          </a:prstGeom>
          <a:ln>
            <a:noFill/>
          </a:ln>
          <a:effectLst>
            <a:softEdge rad="112500"/>
          </a:effectLst>
        </p:spPr>
      </p:pic>
      <p:pic>
        <p:nvPicPr>
          <p:cNvPr id="19" name="Picture 3">
            <a:extLst>
              <a:ext uri="{FF2B5EF4-FFF2-40B4-BE49-F238E27FC236}">
                <a16:creationId xmlns:a16="http://schemas.microsoft.com/office/drawing/2014/main" id="{ACFD2185-E600-4A73-B99F-FB94E6BC6610}"/>
              </a:ext>
            </a:extLst>
          </p:cNvPr>
          <p:cNvPicPr>
            <a:picLocks noChangeAspect="1" noChangeArrowheads="1"/>
          </p:cNvPicPr>
          <p:nvPr/>
        </p:nvPicPr>
        <p:blipFill>
          <a:blip r:embed="rId6"/>
          <a:srcRect/>
          <a:stretch>
            <a:fillRect/>
          </a:stretch>
        </p:blipFill>
        <p:spPr bwMode="auto">
          <a:xfrm>
            <a:off x="2348272" y="785794"/>
            <a:ext cx="1070322" cy="818772"/>
          </a:xfrm>
          <a:prstGeom prst="rect">
            <a:avLst/>
          </a:prstGeom>
          <a:noFill/>
          <a:ln w="9525">
            <a:noFill/>
            <a:miter lim="800000"/>
            <a:headEnd/>
            <a:tailEnd/>
          </a:ln>
          <a:effectLst/>
        </p:spPr>
      </p:pic>
      <p:sp>
        <p:nvSpPr>
          <p:cNvPr id="20" name="Content Placeholder 5">
            <a:extLst>
              <a:ext uri="{FF2B5EF4-FFF2-40B4-BE49-F238E27FC236}">
                <a16:creationId xmlns:a16="http://schemas.microsoft.com/office/drawing/2014/main" id="{93E99A67-8488-4295-AEFA-DD619920FD89}"/>
              </a:ext>
            </a:extLst>
          </p:cNvPr>
          <p:cNvSpPr txBox="1">
            <a:spLocks/>
          </p:cNvSpPr>
          <p:nvPr/>
        </p:nvSpPr>
        <p:spPr>
          <a:xfrm>
            <a:off x="6278949" y="1785926"/>
            <a:ext cx="4041775" cy="557210"/>
          </a:xfrm>
          <a:prstGeom prst="rect">
            <a:avLst/>
          </a:prstGeom>
        </p:spPr>
        <p:txBody>
          <a:bodyPr vert="horz" tIns="0">
            <a:noAutofit/>
          </a:bodyPr>
          <a:lstStyle/>
          <a:p>
            <a:pPr marL="274320" marR="0" lvl="0" indent="-274320" algn="ctr" defTabSz="914400" rtl="1" eaLnBrk="1" fontAlgn="auto" latinLnBrk="0" hangingPunct="1">
              <a:lnSpc>
                <a:spcPct val="100000"/>
              </a:lnSpc>
              <a:spcBef>
                <a:spcPct val="20000"/>
              </a:spcBef>
              <a:spcAft>
                <a:spcPts val="0"/>
              </a:spcAft>
              <a:buClr>
                <a:schemeClr val="accent3"/>
              </a:buClr>
              <a:buSzPct val="95000"/>
              <a:buFont typeface="Arial" pitchFamily="34" charset="0"/>
              <a:buChar char="•"/>
              <a:tabLst/>
              <a:defRPr/>
            </a:pPr>
            <a:endParaRPr kumimoji="0" lang="ar-EG" sz="1600" b="0" i="0" u="none" strike="noStrike" kern="1200" cap="none" spc="0" normalizeH="0" baseline="0" noProof="0" dirty="0">
              <a:ln>
                <a:noFill/>
              </a:ln>
              <a:solidFill>
                <a:srgbClr val="0070C0"/>
              </a:solidFill>
              <a:effectLst/>
              <a:uLnTx/>
              <a:uFillTx/>
              <a:latin typeface="Alexandria" pitchFamily="2" charset="-78"/>
              <a:cs typeface="Alexandria" pitchFamily="2" charset="-78"/>
            </a:endParaRPr>
          </a:p>
        </p:txBody>
      </p:sp>
      <p:sp>
        <p:nvSpPr>
          <p:cNvPr id="21" name="Content Placeholder 5">
            <a:extLst>
              <a:ext uri="{FF2B5EF4-FFF2-40B4-BE49-F238E27FC236}">
                <a16:creationId xmlns:a16="http://schemas.microsoft.com/office/drawing/2014/main" id="{BEA56E62-77D6-4556-A378-F26302A50940}"/>
              </a:ext>
            </a:extLst>
          </p:cNvPr>
          <p:cNvSpPr txBox="1">
            <a:spLocks/>
          </p:cNvSpPr>
          <p:nvPr/>
        </p:nvSpPr>
        <p:spPr>
          <a:xfrm>
            <a:off x="2562586" y="2254132"/>
            <a:ext cx="4041775" cy="557210"/>
          </a:xfrm>
          <a:prstGeom prst="rect">
            <a:avLst/>
          </a:prstGeom>
        </p:spPr>
        <p:txBody>
          <a:bodyPr vert="horz" tIns="0">
            <a:noAutofit/>
          </a:bodyPr>
          <a:lstStyle/>
          <a:p>
            <a:pPr marL="274320" lvl="0" indent="-274320" algn="ctr" rtl="1">
              <a:spcBef>
                <a:spcPct val="20000"/>
              </a:spcBef>
              <a:buClr>
                <a:schemeClr val="accent3"/>
              </a:buClr>
              <a:buSzPct val="95000"/>
              <a:buFont typeface="Wingdings 2"/>
              <a:buChar char=""/>
              <a:defRPr/>
            </a:pPr>
            <a:r>
              <a:rPr lang="ar-EG" sz="1600" dirty="0">
                <a:solidFill>
                  <a:srgbClr val="0070C0"/>
                </a:solidFill>
                <a:latin typeface="Alexandria" pitchFamily="2" charset="-78"/>
                <a:cs typeface="Alexandria" pitchFamily="2" charset="-78"/>
              </a:rPr>
              <a:t>يدعم روح الدعابة</a:t>
            </a:r>
          </a:p>
        </p:txBody>
      </p:sp>
      <p:sp>
        <p:nvSpPr>
          <p:cNvPr id="22" name="Content Placeholder 5">
            <a:extLst>
              <a:ext uri="{FF2B5EF4-FFF2-40B4-BE49-F238E27FC236}">
                <a16:creationId xmlns:a16="http://schemas.microsoft.com/office/drawing/2014/main" id="{AD8DB11C-9C6E-4505-B90F-8BA3CEA297D3}"/>
              </a:ext>
            </a:extLst>
          </p:cNvPr>
          <p:cNvSpPr txBox="1">
            <a:spLocks/>
          </p:cNvSpPr>
          <p:nvPr/>
        </p:nvSpPr>
        <p:spPr>
          <a:xfrm>
            <a:off x="6450429" y="2404034"/>
            <a:ext cx="4041775" cy="557210"/>
          </a:xfrm>
          <a:prstGeom prst="rect">
            <a:avLst/>
          </a:prstGeom>
        </p:spPr>
        <p:txBody>
          <a:bodyPr vert="horz" tIns="0">
            <a:noAutofit/>
          </a:bodyPr>
          <a:lstStyle/>
          <a:p>
            <a:pPr marL="274320" lvl="0" indent="-274320" algn="ctr" rtl="1">
              <a:spcBef>
                <a:spcPct val="20000"/>
              </a:spcBef>
              <a:buClr>
                <a:schemeClr val="accent3"/>
              </a:buClr>
              <a:buSzPct val="95000"/>
              <a:buFont typeface="Wingdings 2"/>
              <a:buChar char=""/>
              <a:defRPr/>
            </a:pPr>
            <a:r>
              <a:rPr lang="ar-EG" sz="1600" dirty="0">
                <a:solidFill>
                  <a:srgbClr val="0070C0"/>
                </a:solidFill>
                <a:latin typeface="Alexandria" pitchFamily="2" charset="-78"/>
                <a:cs typeface="Alexandria" pitchFamily="2" charset="-78"/>
              </a:rPr>
              <a:t>ينتقد بشدة</a:t>
            </a:r>
          </a:p>
        </p:txBody>
      </p:sp>
    </p:spTree>
    <p:extLst>
      <p:ext uri="{BB962C8B-B14F-4D97-AF65-F5344CB8AC3E}">
        <p14:creationId xmlns:p14="http://schemas.microsoft.com/office/powerpoint/2010/main" val="1288527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pitchFamily="2" charset="-78"/>
              <a:cs typeface="Alexandria" pitchFamily="2" charset="-78"/>
            </a:endParaRPr>
          </a:p>
        </p:txBody>
      </p:sp>
      <p:sp>
        <p:nvSpPr>
          <p:cNvPr id="10" name="TextBox 9"/>
          <p:cNvSpPr txBox="1"/>
          <p:nvPr/>
        </p:nvSpPr>
        <p:spPr>
          <a:xfrm>
            <a:off x="1214179" y="1231789"/>
            <a:ext cx="966228" cy="369332"/>
          </a:xfrm>
          <a:prstGeom prst="rect">
            <a:avLst/>
          </a:prstGeom>
          <a:noFill/>
        </p:spPr>
        <p:txBody>
          <a:bodyPr wrap="square" rtlCol="0">
            <a:spAutoFit/>
          </a:bodyPr>
          <a:lstStyle/>
          <a:p>
            <a:pPr algn="ctr"/>
            <a:r>
              <a:rPr lang="en-US" b="1" dirty="0">
                <a:solidFill>
                  <a:schemeClr val="bg1"/>
                </a:solidFill>
                <a:latin typeface="Alexandria" pitchFamily="2" charset="-78"/>
                <a:cs typeface="Alexandria" pitchFamily="2" charset="-78"/>
              </a:rPr>
              <a:t>02</a:t>
            </a:r>
          </a:p>
        </p:txBody>
      </p:sp>
      <p:grpSp>
        <p:nvGrpSpPr>
          <p:cNvPr id="8" name="Group 7"/>
          <p:cNvGrpSpPr/>
          <p:nvPr/>
        </p:nvGrpSpPr>
        <p:grpSpPr>
          <a:xfrm>
            <a:off x="640514" y="383263"/>
            <a:ext cx="10911865" cy="6393000"/>
            <a:chOff x="697664" y="268963"/>
            <a:chExt cx="10911865" cy="6393000"/>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b="1" dirty="0">
                <a:solidFill>
                  <a:schemeClr val="tx1"/>
                </a:solidFill>
                <a:latin typeface="Alexandria" pitchFamily="2" charset="-78"/>
                <a:cs typeface="Alexandria" pitchFamily="2" charset="-78"/>
              </a:endParaRPr>
            </a:p>
            <a:p>
              <a:pPr marL="180000" algn="just" rtl="1">
                <a:lnSpc>
                  <a:spcPct val="150000"/>
                </a:lnSpc>
              </a:pPr>
              <a:endParaRPr lang="ar-EG" b="1" dirty="0">
                <a:solidFill>
                  <a:schemeClr val="tx1"/>
                </a:solidFill>
                <a:latin typeface="Alexandria" pitchFamily="2" charset="-78"/>
                <a:cs typeface="Alexandria" pitchFamily="2" charset="-78"/>
              </a:endParaRPr>
            </a:p>
            <a:p>
              <a:pPr marL="180000" algn="just" rtl="1">
                <a:lnSpc>
                  <a:spcPct val="150000"/>
                </a:lnSpc>
              </a:pPr>
              <a:endParaRPr lang="ar-EG" b="1"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393000"/>
              <a:chOff x="2513150" y="268963"/>
              <a:chExt cx="9096379" cy="6393000"/>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pitchFamily="2" charset="-78"/>
                  <a:cs typeface="Alexandria" pitchFamily="2" charset="-78"/>
                </a:endParaRPr>
              </a:p>
            </p:txBody>
          </p:sp>
          <p:sp>
            <p:nvSpPr>
              <p:cNvPr id="4" name="TextBox 3"/>
              <p:cNvSpPr txBox="1"/>
              <p:nvPr/>
            </p:nvSpPr>
            <p:spPr>
              <a:xfrm>
                <a:off x="8993329" y="6292631"/>
                <a:ext cx="2616200" cy="369332"/>
              </a:xfrm>
              <a:prstGeom prst="rect">
                <a:avLst/>
              </a:prstGeom>
              <a:noFill/>
            </p:spPr>
            <p:txBody>
              <a:bodyPr wrap="square" rtlCol="0">
                <a:spAutoFit/>
              </a:bodyPr>
              <a:lstStyle/>
              <a:p>
                <a:pPr algn="ctr"/>
                <a:r>
                  <a:rPr lang="en-US" b="1" dirty="0">
                    <a:latin typeface="Alexandria" pitchFamily="2" charset="-78"/>
                    <a:cs typeface="Alexandria"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latin typeface="Alexandria" pitchFamily="2" charset="-78"/>
                <a:ea typeface="Roboto Light" panose="02000000000000000000" pitchFamily="2" charset="0"/>
                <a:cs typeface="Alexandria" pitchFamily="2" charset="-78"/>
              </a:rPr>
              <a:t>الفصل</a:t>
            </a:r>
            <a:endParaRPr lang="en-US" sz="2000" b="1" dirty="0">
              <a:solidFill>
                <a:schemeClr val="bg1"/>
              </a:solidFill>
              <a:latin typeface="Alexandria" pitchFamily="2" charset="-78"/>
              <a:ea typeface="Roboto Light" panose="02000000000000000000" pitchFamily="2" charset="0"/>
              <a:cs typeface="Alexandria" pitchFamily="2" charset="-78"/>
            </a:endParaRPr>
          </a:p>
          <a:p>
            <a:pPr algn="ctr"/>
            <a:r>
              <a:rPr lang="ar-EG" sz="2000" b="1" dirty="0">
                <a:solidFill>
                  <a:schemeClr val="bg1"/>
                </a:solidFill>
                <a:latin typeface="Alexandria" pitchFamily="2" charset="-78"/>
                <a:ea typeface="Roboto Light" panose="02000000000000000000" pitchFamily="2" charset="0"/>
                <a:cs typeface="Alexandria" pitchFamily="2" charset="-78"/>
              </a:rPr>
              <a:t>10</a:t>
            </a:r>
            <a:endParaRPr lang="en-US" sz="2000" b="1" dirty="0">
              <a:solidFill>
                <a:schemeClr val="bg1"/>
              </a:solidFill>
              <a:latin typeface="Alexandria" pitchFamily="2" charset="-78"/>
              <a:ea typeface="Roboto Light" panose="02000000000000000000" pitchFamily="2" charset="0"/>
              <a:cs typeface="Alexandria" pitchFamily="2" charset="-78"/>
            </a:endParaRPr>
          </a:p>
        </p:txBody>
      </p:sp>
      <p:sp>
        <p:nvSpPr>
          <p:cNvPr id="9" name="Rectangle 8"/>
          <p:cNvSpPr/>
          <p:nvPr/>
        </p:nvSpPr>
        <p:spPr>
          <a:xfrm>
            <a:off x="5680091" y="1282588"/>
            <a:ext cx="184730" cy="369332"/>
          </a:xfrm>
          <a:prstGeom prst="rect">
            <a:avLst/>
          </a:prstGeom>
        </p:spPr>
        <p:txBody>
          <a:bodyPr wrap="none">
            <a:spAutoFit/>
          </a:bodyPr>
          <a:lstStyle/>
          <a:p>
            <a:pPr algn="ctr" rtl="1"/>
            <a:endParaRPr lang="en-US" b="1" dirty="0">
              <a:latin typeface="Alexandria" pitchFamily="2" charset="-78"/>
              <a:cs typeface="Alexandria" pitchFamily="2" charset="-78"/>
            </a:endParaRPr>
          </a:p>
        </p:txBody>
      </p:sp>
      <p:sp>
        <p:nvSpPr>
          <p:cNvPr id="13" name="Rectangle 12"/>
          <p:cNvSpPr/>
          <p:nvPr/>
        </p:nvSpPr>
        <p:spPr>
          <a:xfrm>
            <a:off x="1083212" y="1709532"/>
            <a:ext cx="10003888" cy="564898"/>
          </a:xfrm>
          <a:prstGeom prst="rect">
            <a:avLst/>
          </a:prstGeom>
        </p:spPr>
        <p:txBody>
          <a:bodyPr wrap="square">
            <a:spAutoFit/>
          </a:bodyPr>
          <a:lstStyle/>
          <a:p>
            <a:pPr marL="0" marR="0" algn="just" rtl="1">
              <a:lnSpc>
                <a:spcPct val="200000"/>
              </a:lnSpc>
              <a:spcBef>
                <a:spcPts val="0"/>
              </a:spcBef>
              <a:spcAft>
                <a:spcPts val="1000"/>
              </a:spcAft>
            </a:pPr>
            <a:endParaRPr lang="en-US" b="1" dirty="0">
              <a:effectLst/>
              <a:latin typeface="Alexandria" pitchFamily="2" charset="-78"/>
              <a:ea typeface="Times New Roman" panose="02020603050405020304" pitchFamily="18" charset="0"/>
              <a:cs typeface="Alexandria" pitchFamily="2" charset="-78"/>
            </a:endParaRPr>
          </a:p>
        </p:txBody>
      </p:sp>
      <p:sp>
        <p:nvSpPr>
          <p:cNvPr id="14" name="Text Placeholder 2">
            <a:extLst>
              <a:ext uri="{FF2B5EF4-FFF2-40B4-BE49-F238E27FC236}">
                <a16:creationId xmlns:a16="http://schemas.microsoft.com/office/drawing/2014/main" id="{2EC84321-C175-4BA8-9D28-7FD559DF90EF}"/>
              </a:ext>
            </a:extLst>
          </p:cNvPr>
          <p:cNvSpPr txBox="1">
            <a:spLocks/>
          </p:cNvSpPr>
          <p:nvPr/>
        </p:nvSpPr>
        <p:spPr>
          <a:xfrm>
            <a:off x="1866273" y="840822"/>
            <a:ext cx="4040188" cy="6593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ar-EG" sz="1800" b="1">
                <a:latin typeface="Alexandria" pitchFamily="2" charset="-78"/>
                <a:cs typeface="Alexandria" pitchFamily="2" charset="-78"/>
              </a:rPr>
              <a:t>التحويلي</a:t>
            </a:r>
            <a:endParaRPr lang="ar-EG" sz="1800" b="1" dirty="0">
              <a:latin typeface="Alexandria" pitchFamily="2" charset="-78"/>
              <a:cs typeface="Alexandria" pitchFamily="2" charset="-78"/>
            </a:endParaRPr>
          </a:p>
        </p:txBody>
      </p:sp>
      <p:pic>
        <p:nvPicPr>
          <p:cNvPr id="15" name="Picture 2" descr="C:\Users\Static\Downloads\People-planet-profit.jpg">
            <a:extLst>
              <a:ext uri="{FF2B5EF4-FFF2-40B4-BE49-F238E27FC236}">
                <a16:creationId xmlns:a16="http://schemas.microsoft.com/office/drawing/2014/main" id="{7535BF54-3EAC-4B80-A375-84B508F5C487}"/>
              </a:ext>
            </a:extLst>
          </p:cNvPr>
          <p:cNvPicPr>
            <a:picLocks noChangeAspect="1" noChangeArrowheads="1"/>
          </p:cNvPicPr>
          <p:nvPr/>
        </p:nvPicPr>
        <p:blipFill>
          <a:blip r:embed="rId3"/>
          <a:stretch>
            <a:fillRect/>
          </a:stretch>
        </p:blipFill>
        <p:spPr bwMode="auto">
          <a:xfrm>
            <a:off x="2042048" y="2505075"/>
            <a:ext cx="3863263" cy="3684588"/>
          </a:xfrm>
          <a:prstGeom prst="rect">
            <a:avLst/>
          </a:prstGeom>
          <a:noFill/>
        </p:spPr>
      </p:pic>
      <p:sp>
        <p:nvSpPr>
          <p:cNvPr id="16" name="Text Placeholder 3">
            <a:extLst>
              <a:ext uri="{FF2B5EF4-FFF2-40B4-BE49-F238E27FC236}">
                <a16:creationId xmlns:a16="http://schemas.microsoft.com/office/drawing/2014/main" id="{12C306A9-A964-4226-B966-B6CE5B6C15B1}"/>
              </a:ext>
            </a:extLst>
          </p:cNvPr>
          <p:cNvSpPr txBox="1">
            <a:spLocks/>
          </p:cNvSpPr>
          <p:nvPr/>
        </p:nvSpPr>
        <p:spPr>
          <a:xfrm>
            <a:off x="6054098" y="1000108"/>
            <a:ext cx="4041775" cy="65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ar-EG" sz="1800" b="1">
                <a:latin typeface="Alexandria" pitchFamily="2" charset="-78"/>
                <a:cs typeface="Alexandria" pitchFamily="2" charset="-78"/>
              </a:rPr>
              <a:t>التبادلي</a:t>
            </a:r>
            <a:endParaRPr lang="ar-EG" sz="1800" b="1" dirty="0">
              <a:latin typeface="Alexandria" pitchFamily="2" charset="-78"/>
              <a:cs typeface="Alexandria" pitchFamily="2" charset="-78"/>
            </a:endParaRPr>
          </a:p>
        </p:txBody>
      </p:sp>
      <p:pic>
        <p:nvPicPr>
          <p:cNvPr id="17" name="Picture 5">
            <a:extLst>
              <a:ext uri="{FF2B5EF4-FFF2-40B4-BE49-F238E27FC236}">
                <a16:creationId xmlns:a16="http://schemas.microsoft.com/office/drawing/2014/main" id="{CA7A74A2-37D2-41A2-8725-62CDB9DA7082}"/>
              </a:ext>
            </a:extLst>
          </p:cNvPr>
          <p:cNvPicPr>
            <a:picLocks noChangeAspect="1" noChangeArrowheads="1"/>
          </p:cNvPicPr>
          <p:nvPr/>
        </p:nvPicPr>
        <p:blipFill>
          <a:blip r:embed="rId4"/>
          <a:stretch>
            <a:fillRect/>
          </a:stretch>
        </p:blipFill>
        <p:spPr bwMode="auto">
          <a:xfrm>
            <a:off x="6329529" y="2699544"/>
            <a:ext cx="3305175" cy="3295650"/>
          </a:xfrm>
          <a:prstGeom prst="rect">
            <a:avLst/>
          </a:prstGeom>
          <a:noFill/>
          <a:ln w="9525">
            <a:noFill/>
            <a:miter lim="800000"/>
            <a:headEnd/>
            <a:tailEnd/>
          </a:ln>
          <a:effectLst/>
        </p:spPr>
      </p:pic>
      <p:pic>
        <p:nvPicPr>
          <p:cNvPr id="18" name="Picture 2" descr="C:\Users\Static\Downloads\index.jpg">
            <a:extLst>
              <a:ext uri="{FF2B5EF4-FFF2-40B4-BE49-F238E27FC236}">
                <a16:creationId xmlns:a16="http://schemas.microsoft.com/office/drawing/2014/main" id="{035D3895-E43F-43AA-82DA-C6E91E77241E}"/>
              </a:ext>
            </a:extLst>
          </p:cNvPr>
          <p:cNvPicPr>
            <a:picLocks noChangeAspect="1" noChangeArrowheads="1"/>
          </p:cNvPicPr>
          <p:nvPr/>
        </p:nvPicPr>
        <p:blipFill>
          <a:blip r:embed="rId5"/>
          <a:srcRect/>
          <a:stretch>
            <a:fillRect/>
          </a:stretch>
        </p:blipFill>
        <p:spPr bwMode="auto">
          <a:xfrm>
            <a:off x="6695453" y="928670"/>
            <a:ext cx="857256" cy="857256"/>
          </a:xfrm>
          <a:prstGeom prst="rect">
            <a:avLst/>
          </a:prstGeom>
          <a:ln>
            <a:noFill/>
          </a:ln>
          <a:effectLst>
            <a:softEdge rad="112500"/>
          </a:effectLst>
        </p:spPr>
      </p:pic>
      <p:pic>
        <p:nvPicPr>
          <p:cNvPr id="19" name="Picture 3">
            <a:extLst>
              <a:ext uri="{FF2B5EF4-FFF2-40B4-BE49-F238E27FC236}">
                <a16:creationId xmlns:a16="http://schemas.microsoft.com/office/drawing/2014/main" id="{FB105B2B-12F5-4A6E-9DAF-1A2C4B48B029}"/>
              </a:ext>
            </a:extLst>
          </p:cNvPr>
          <p:cNvPicPr>
            <a:picLocks noChangeAspect="1" noChangeArrowheads="1"/>
          </p:cNvPicPr>
          <p:nvPr/>
        </p:nvPicPr>
        <p:blipFill>
          <a:blip r:embed="rId6"/>
          <a:srcRect/>
          <a:stretch>
            <a:fillRect/>
          </a:stretch>
        </p:blipFill>
        <p:spPr bwMode="auto">
          <a:xfrm>
            <a:off x="2123421" y="785794"/>
            <a:ext cx="1070322" cy="818772"/>
          </a:xfrm>
          <a:prstGeom prst="rect">
            <a:avLst/>
          </a:prstGeom>
          <a:noFill/>
          <a:ln w="9525">
            <a:noFill/>
            <a:miter lim="800000"/>
            <a:headEnd/>
            <a:tailEnd/>
          </a:ln>
          <a:effectLst/>
        </p:spPr>
      </p:pic>
      <p:sp>
        <p:nvSpPr>
          <p:cNvPr id="20" name="Content Placeholder 5">
            <a:extLst>
              <a:ext uri="{FF2B5EF4-FFF2-40B4-BE49-F238E27FC236}">
                <a16:creationId xmlns:a16="http://schemas.microsoft.com/office/drawing/2014/main" id="{1B3ED2B9-8CBD-4E1F-8EDF-196AA91104F9}"/>
              </a:ext>
            </a:extLst>
          </p:cNvPr>
          <p:cNvSpPr txBox="1">
            <a:spLocks/>
          </p:cNvSpPr>
          <p:nvPr/>
        </p:nvSpPr>
        <p:spPr>
          <a:xfrm>
            <a:off x="6054098" y="1785926"/>
            <a:ext cx="4041775" cy="557210"/>
          </a:xfrm>
          <a:prstGeom prst="rect">
            <a:avLst/>
          </a:prstGeom>
        </p:spPr>
        <p:txBody>
          <a:bodyPr vert="horz" tIns="0">
            <a:noAutofit/>
          </a:bodyPr>
          <a:lstStyle/>
          <a:p>
            <a:pPr marL="274320" marR="0" lvl="0" indent="-274320" algn="ctr" defTabSz="914400" rtl="1" eaLnBrk="1" fontAlgn="auto" latinLnBrk="0" hangingPunct="1">
              <a:lnSpc>
                <a:spcPct val="100000"/>
              </a:lnSpc>
              <a:spcBef>
                <a:spcPct val="20000"/>
              </a:spcBef>
              <a:spcAft>
                <a:spcPts val="0"/>
              </a:spcAft>
              <a:buClr>
                <a:schemeClr val="accent3"/>
              </a:buClr>
              <a:buSzPct val="95000"/>
              <a:buFont typeface="Arial" pitchFamily="34" charset="0"/>
              <a:buChar char="•"/>
              <a:tabLst/>
              <a:defRPr/>
            </a:pPr>
            <a:r>
              <a:rPr lang="ar-EG" b="1" dirty="0">
                <a:solidFill>
                  <a:srgbClr val="0070C0"/>
                </a:solidFill>
                <a:latin typeface="Alexandria" pitchFamily="2" charset="-78"/>
                <a:cs typeface="Alexandria" pitchFamily="2" charset="-78"/>
              </a:rPr>
              <a:t>يسعى لتحقيق مصلحة طرف واحد </a:t>
            </a:r>
            <a:endParaRPr kumimoji="0" lang="ar-EG" b="1" i="0" u="none" strike="noStrike" kern="1200" cap="none" spc="0" normalizeH="0" baseline="0" noProof="0" dirty="0">
              <a:ln>
                <a:noFill/>
              </a:ln>
              <a:solidFill>
                <a:srgbClr val="0070C0"/>
              </a:solidFill>
              <a:effectLst/>
              <a:uLnTx/>
              <a:uFillTx/>
              <a:latin typeface="Alexandria" pitchFamily="2" charset="-78"/>
              <a:cs typeface="Alexandria" pitchFamily="2" charset="-78"/>
            </a:endParaRPr>
          </a:p>
        </p:txBody>
      </p:sp>
      <p:sp>
        <p:nvSpPr>
          <p:cNvPr id="21" name="Content Placeholder 5">
            <a:extLst>
              <a:ext uri="{FF2B5EF4-FFF2-40B4-BE49-F238E27FC236}">
                <a16:creationId xmlns:a16="http://schemas.microsoft.com/office/drawing/2014/main" id="{2182F279-8D0E-42CC-9761-5439043A1D58}"/>
              </a:ext>
            </a:extLst>
          </p:cNvPr>
          <p:cNvSpPr txBox="1">
            <a:spLocks/>
          </p:cNvSpPr>
          <p:nvPr/>
        </p:nvSpPr>
        <p:spPr>
          <a:xfrm>
            <a:off x="2337735" y="1714488"/>
            <a:ext cx="4041775" cy="557210"/>
          </a:xfrm>
          <a:prstGeom prst="rect">
            <a:avLst/>
          </a:prstGeom>
        </p:spPr>
        <p:txBody>
          <a:bodyPr vert="horz" tIns="0">
            <a:noAutofit/>
          </a:bodyPr>
          <a:lstStyle/>
          <a:p>
            <a:pPr marL="274320" lvl="0" indent="-274320" algn="ctr" rtl="1">
              <a:spcBef>
                <a:spcPct val="20000"/>
              </a:spcBef>
              <a:buClr>
                <a:schemeClr val="accent3"/>
              </a:buClr>
              <a:buSzPct val="95000"/>
              <a:buFont typeface="Wingdings 2"/>
              <a:buChar char=""/>
              <a:defRPr/>
            </a:pPr>
            <a:r>
              <a:rPr lang="ar-EG" b="1" dirty="0">
                <a:solidFill>
                  <a:srgbClr val="0070C0"/>
                </a:solidFill>
                <a:latin typeface="Alexandria" pitchFamily="2" charset="-78"/>
                <a:cs typeface="Alexandria" pitchFamily="2" charset="-78"/>
              </a:rPr>
              <a:t> وكيل اخلاقى  </a:t>
            </a:r>
          </a:p>
        </p:txBody>
      </p:sp>
    </p:spTree>
    <p:extLst>
      <p:ext uri="{BB962C8B-B14F-4D97-AF65-F5344CB8AC3E}">
        <p14:creationId xmlns:p14="http://schemas.microsoft.com/office/powerpoint/2010/main" val="484702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pitchFamily="2" charset="-78"/>
              <a:cs typeface="Alexandria" pitchFamily="2" charset="-78"/>
            </a:endParaRPr>
          </a:p>
        </p:txBody>
      </p:sp>
      <p:sp>
        <p:nvSpPr>
          <p:cNvPr id="10" name="TextBox 9"/>
          <p:cNvSpPr txBox="1"/>
          <p:nvPr/>
        </p:nvSpPr>
        <p:spPr>
          <a:xfrm>
            <a:off x="1214179" y="1231789"/>
            <a:ext cx="966228" cy="369332"/>
          </a:xfrm>
          <a:prstGeom prst="rect">
            <a:avLst/>
          </a:prstGeom>
          <a:noFill/>
        </p:spPr>
        <p:txBody>
          <a:bodyPr wrap="square" rtlCol="0">
            <a:spAutoFit/>
          </a:bodyPr>
          <a:lstStyle/>
          <a:p>
            <a:pPr algn="ctr"/>
            <a:r>
              <a:rPr lang="en-US" b="1" dirty="0">
                <a:solidFill>
                  <a:schemeClr val="bg1"/>
                </a:solidFill>
                <a:latin typeface="Alexandria" pitchFamily="2" charset="-78"/>
                <a:cs typeface="Alexandria" pitchFamily="2" charset="-78"/>
              </a:rPr>
              <a:t>02</a:t>
            </a:r>
          </a:p>
        </p:txBody>
      </p:sp>
      <p:grpSp>
        <p:nvGrpSpPr>
          <p:cNvPr id="8" name="Group 7"/>
          <p:cNvGrpSpPr/>
          <p:nvPr/>
        </p:nvGrpSpPr>
        <p:grpSpPr>
          <a:xfrm>
            <a:off x="640514" y="383263"/>
            <a:ext cx="10911865" cy="6393000"/>
            <a:chOff x="697664" y="268963"/>
            <a:chExt cx="10911865" cy="6393000"/>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b="1" dirty="0">
                <a:solidFill>
                  <a:schemeClr val="tx1"/>
                </a:solidFill>
                <a:latin typeface="Alexandria" pitchFamily="2" charset="-78"/>
                <a:cs typeface="Alexandria" pitchFamily="2" charset="-78"/>
              </a:endParaRPr>
            </a:p>
            <a:p>
              <a:pPr marL="180000" algn="just" rtl="1">
                <a:lnSpc>
                  <a:spcPct val="150000"/>
                </a:lnSpc>
              </a:pPr>
              <a:endParaRPr lang="ar-EG" b="1" dirty="0">
                <a:solidFill>
                  <a:schemeClr val="tx1"/>
                </a:solidFill>
                <a:latin typeface="Alexandria" pitchFamily="2" charset="-78"/>
                <a:cs typeface="Alexandria" pitchFamily="2" charset="-78"/>
              </a:endParaRPr>
            </a:p>
            <a:p>
              <a:pPr marL="180000" algn="just" rtl="1">
                <a:lnSpc>
                  <a:spcPct val="150000"/>
                </a:lnSpc>
              </a:pPr>
              <a:endParaRPr lang="ar-EG" b="1"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393000"/>
              <a:chOff x="2513150" y="268963"/>
              <a:chExt cx="9096379" cy="6393000"/>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pitchFamily="2" charset="-78"/>
                  <a:cs typeface="Alexandria" pitchFamily="2" charset="-78"/>
                </a:endParaRPr>
              </a:p>
            </p:txBody>
          </p:sp>
          <p:sp>
            <p:nvSpPr>
              <p:cNvPr id="4" name="TextBox 3"/>
              <p:cNvSpPr txBox="1"/>
              <p:nvPr/>
            </p:nvSpPr>
            <p:spPr>
              <a:xfrm>
                <a:off x="8993329" y="6292631"/>
                <a:ext cx="2616200" cy="369332"/>
              </a:xfrm>
              <a:prstGeom prst="rect">
                <a:avLst/>
              </a:prstGeom>
              <a:noFill/>
            </p:spPr>
            <p:txBody>
              <a:bodyPr wrap="square" rtlCol="0">
                <a:spAutoFit/>
              </a:bodyPr>
              <a:lstStyle/>
              <a:p>
                <a:pPr algn="ctr"/>
                <a:r>
                  <a:rPr lang="en-US" b="1" dirty="0">
                    <a:latin typeface="Alexandria" pitchFamily="2" charset="-78"/>
                    <a:cs typeface="Alexandria"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ea typeface="Roboto Light" panose="02000000000000000000" pitchFamily="2" charset="0"/>
                <a:cs typeface="Alexandria" pitchFamily="2" charset="-78"/>
              </a:rPr>
              <a:t>الفصل</a:t>
            </a:r>
            <a:endParaRPr lang="en-US" b="1" dirty="0">
              <a:solidFill>
                <a:schemeClr val="bg1"/>
              </a:solidFill>
              <a:latin typeface="Alexandria" pitchFamily="2" charset="-78"/>
              <a:ea typeface="Roboto Light" panose="02000000000000000000" pitchFamily="2" charset="0"/>
              <a:cs typeface="Alexandria" pitchFamily="2" charset="-78"/>
            </a:endParaRPr>
          </a:p>
          <a:p>
            <a:pPr algn="ctr"/>
            <a:r>
              <a:rPr lang="ar-EG" b="1" dirty="0">
                <a:solidFill>
                  <a:schemeClr val="bg1"/>
                </a:solidFill>
                <a:latin typeface="Alexandria" pitchFamily="2" charset="-78"/>
                <a:ea typeface="Roboto Light" panose="02000000000000000000" pitchFamily="2" charset="0"/>
                <a:cs typeface="Alexandria" pitchFamily="2" charset="-78"/>
              </a:rPr>
              <a:t>10</a:t>
            </a:r>
            <a:endParaRPr lang="en-US" b="1" dirty="0">
              <a:solidFill>
                <a:schemeClr val="bg1"/>
              </a:solidFill>
              <a:latin typeface="Alexandria" pitchFamily="2" charset="-78"/>
              <a:ea typeface="Roboto Light" panose="02000000000000000000" pitchFamily="2" charset="0"/>
              <a:cs typeface="Alexandria" pitchFamily="2" charset="-78"/>
            </a:endParaRPr>
          </a:p>
        </p:txBody>
      </p:sp>
      <p:sp>
        <p:nvSpPr>
          <p:cNvPr id="9" name="Rectangle 8"/>
          <p:cNvSpPr/>
          <p:nvPr/>
        </p:nvSpPr>
        <p:spPr>
          <a:xfrm>
            <a:off x="5680091" y="1282588"/>
            <a:ext cx="184730" cy="369332"/>
          </a:xfrm>
          <a:prstGeom prst="rect">
            <a:avLst/>
          </a:prstGeom>
        </p:spPr>
        <p:txBody>
          <a:bodyPr wrap="none">
            <a:spAutoFit/>
          </a:bodyPr>
          <a:lstStyle/>
          <a:p>
            <a:pPr algn="ctr" rtl="1"/>
            <a:endParaRPr lang="en-US" b="1" dirty="0">
              <a:latin typeface="Alexandria" pitchFamily="2" charset="-78"/>
              <a:cs typeface="Alexandria" pitchFamily="2" charset="-78"/>
            </a:endParaRPr>
          </a:p>
        </p:txBody>
      </p:sp>
      <p:sp>
        <p:nvSpPr>
          <p:cNvPr id="13" name="Rectangle 12"/>
          <p:cNvSpPr/>
          <p:nvPr/>
        </p:nvSpPr>
        <p:spPr>
          <a:xfrm>
            <a:off x="1083212" y="1709532"/>
            <a:ext cx="10003888" cy="564898"/>
          </a:xfrm>
          <a:prstGeom prst="rect">
            <a:avLst/>
          </a:prstGeom>
        </p:spPr>
        <p:txBody>
          <a:bodyPr wrap="square">
            <a:spAutoFit/>
          </a:bodyPr>
          <a:lstStyle/>
          <a:p>
            <a:pPr marL="0" marR="0" algn="just" rtl="1">
              <a:lnSpc>
                <a:spcPct val="200000"/>
              </a:lnSpc>
              <a:spcBef>
                <a:spcPts val="0"/>
              </a:spcBef>
              <a:spcAft>
                <a:spcPts val="1000"/>
              </a:spcAft>
            </a:pPr>
            <a:endParaRPr lang="en-US" b="1" dirty="0">
              <a:effectLst/>
              <a:latin typeface="Alexandria" pitchFamily="2" charset="-78"/>
              <a:ea typeface="Times New Roman" panose="02020603050405020304" pitchFamily="18" charset="0"/>
              <a:cs typeface="Alexandria" pitchFamily="2" charset="-78"/>
            </a:endParaRPr>
          </a:p>
        </p:txBody>
      </p:sp>
      <p:sp>
        <p:nvSpPr>
          <p:cNvPr id="14" name="Text Placeholder 2">
            <a:extLst>
              <a:ext uri="{FF2B5EF4-FFF2-40B4-BE49-F238E27FC236}">
                <a16:creationId xmlns:a16="http://schemas.microsoft.com/office/drawing/2014/main" id="{8E35D683-298A-4ADF-B77A-C20F79AB7520}"/>
              </a:ext>
            </a:extLst>
          </p:cNvPr>
          <p:cNvSpPr txBox="1">
            <a:spLocks/>
          </p:cNvSpPr>
          <p:nvPr/>
        </p:nvSpPr>
        <p:spPr>
          <a:xfrm>
            <a:off x="1911243" y="840822"/>
            <a:ext cx="4040188" cy="6593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ar-EG" sz="1800" b="1">
                <a:latin typeface="Alexandria" pitchFamily="2" charset="-78"/>
                <a:cs typeface="Alexandria" pitchFamily="2" charset="-78"/>
              </a:rPr>
              <a:t>التحويلي</a:t>
            </a:r>
            <a:endParaRPr lang="ar-EG" sz="1800" b="1" dirty="0">
              <a:latin typeface="Alexandria" pitchFamily="2" charset="-78"/>
              <a:cs typeface="Alexandria" pitchFamily="2" charset="-78"/>
            </a:endParaRPr>
          </a:p>
        </p:txBody>
      </p:sp>
      <p:pic>
        <p:nvPicPr>
          <p:cNvPr id="15" name="Picture 2" descr="C:\Users\Static\Downloads\istock_000017326764large1.jpg">
            <a:extLst>
              <a:ext uri="{FF2B5EF4-FFF2-40B4-BE49-F238E27FC236}">
                <a16:creationId xmlns:a16="http://schemas.microsoft.com/office/drawing/2014/main" id="{77974814-6F29-450D-ABDD-1DC5EB3353BC}"/>
              </a:ext>
            </a:extLst>
          </p:cNvPr>
          <p:cNvPicPr>
            <a:picLocks noChangeAspect="1" noChangeArrowheads="1"/>
          </p:cNvPicPr>
          <p:nvPr/>
        </p:nvPicPr>
        <p:blipFill>
          <a:blip r:embed="rId3" cstate="print"/>
          <a:srcRect/>
          <a:stretch>
            <a:fillRect/>
          </a:stretch>
        </p:blipFill>
        <p:spPr bwMode="auto">
          <a:xfrm>
            <a:off x="1911243" y="2428869"/>
            <a:ext cx="4040188" cy="3355222"/>
          </a:xfrm>
          <a:prstGeom prst="rect">
            <a:avLst/>
          </a:prstGeom>
          <a:noFill/>
        </p:spPr>
      </p:pic>
      <p:sp>
        <p:nvSpPr>
          <p:cNvPr id="16" name="Text Placeholder 3">
            <a:extLst>
              <a:ext uri="{FF2B5EF4-FFF2-40B4-BE49-F238E27FC236}">
                <a16:creationId xmlns:a16="http://schemas.microsoft.com/office/drawing/2014/main" id="{63C8E071-2E2F-4F97-86A8-507D9C670921}"/>
              </a:ext>
            </a:extLst>
          </p:cNvPr>
          <p:cNvSpPr txBox="1">
            <a:spLocks/>
          </p:cNvSpPr>
          <p:nvPr/>
        </p:nvSpPr>
        <p:spPr>
          <a:xfrm>
            <a:off x="6099068" y="1000108"/>
            <a:ext cx="4041775" cy="65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ar-EG" sz="1800" b="1">
                <a:latin typeface="Alexandria" pitchFamily="2" charset="-78"/>
                <a:cs typeface="Alexandria" pitchFamily="2" charset="-78"/>
              </a:rPr>
              <a:t>التبادلي</a:t>
            </a:r>
            <a:endParaRPr lang="ar-EG" sz="1800" b="1" dirty="0">
              <a:latin typeface="Alexandria" pitchFamily="2" charset="-78"/>
              <a:cs typeface="Alexandria" pitchFamily="2" charset="-78"/>
            </a:endParaRPr>
          </a:p>
        </p:txBody>
      </p:sp>
      <p:pic>
        <p:nvPicPr>
          <p:cNvPr id="17" name="Picture 3" descr="C:\Users\Static\Downloads\0603_office-workers-500x333.jpg">
            <a:extLst>
              <a:ext uri="{FF2B5EF4-FFF2-40B4-BE49-F238E27FC236}">
                <a16:creationId xmlns:a16="http://schemas.microsoft.com/office/drawing/2014/main" id="{95CF40BE-6DAE-4FD7-9EF9-B0686F02456D}"/>
              </a:ext>
            </a:extLst>
          </p:cNvPr>
          <p:cNvPicPr>
            <a:picLocks noChangeAspect="1" noChangeArrowheads="1"/>
          </p:cNvPicPr>
          <p:nvPr/>
        </p:nvPicPr>
        <p:blipFill>
          <a:blip r:embed="rId4"/>
          <a:srcRect/>
          <a:stretch>
            <a:fillRect/>
          </a:stretch>
        </p:blipFill>
        <p:spPr bwMode="auto">
          <a:xfrm>
            <a:off x="6099068" y="2428868"/>
            <a:ext cx="4041775" cy="3354899"/>
          </a:xfrm>
          <a:prstGeom prst="rect">
            <a:avLst/>
          </a:prstGeom>
          <a:noFill/>
        </p:spPr>
      </p:pic>
      <p:pic>
        <p:nvPicPr>
          <p:cNvPr id="18" name="Picture 2" descr="C:\Users\Static\Downloads\index.jpg">
            <a:extLst>
              <a:ext uri="{FF2B5EF4-FFF2-40B4-BE49-F238E27FC236}">
                <a16:creationId xmlns:a16="http://schemas.microsoft.com/office/drawing/2014/main" id="{9E7C3A3A-F069-47E8-BA20-60ABA5F68C3A}"/>
              </a:ext>
            </a:extLst>
          </p:cNvPr>
          <p:cNvPicPr>
            <a:picLocks noChangeAspect="1" noChangeArrowheads="1"/>
          </p:cNvPicPr>
          <p:nvPr/>
        </p:nvPicPr>
        <p:blipFill>
          <a:blip r:embed="rId5"/>
          <a:srcRect/>
          <a:stretch>
            <a:fillRect/>
          </a:stretch>
        </p:blipFill>
        <p:spPr bwMode="auto">
          <a:xfrm>
            <a:off x="6740423" y="928670"/>
            <a:ext cx="857256" cy="857256"/>
          </a:xfrm>
          <a:prstGeom prst="rect">
            <a:avLst/>
          </a:prstGeom>
          <a:ln>
            <a:noFill/>
          </a:ln>
          <a:effectLst>
            <a:softEdge rad="112500"/>
          </a:effectLst>
        </p:spPr>
      </p:pic>
      <p:pic>
        <p:nvPicPr>
          <p:cNvPr id="19" name="Picture 3">
            <a:extLst>
              <a:ext uri="{FF2B5EF4-FFF2-40B4-BE49-F238E27FC236}">
                <a16:creationId xmlns:a16="http://schemas.microsoft.com/office/drawing/2014/main" id="{C1B63DB0-CCA9-4FCE-AA1A-CFDC372EEFB9}"/>
              </a:ext>
            </a:extLst>
          </p:cNvPr>
          <p:cNvPicPr>
            <a:picLocks noChangeAspect="1" noChangeArrowheads="1"/>
          </p:cNvPicPr>
          <p:nvPr/>
        </p:nvPicPr>
        <p:blipFill>
          <a:blip r:embed="rId6"/>
          <a:srcRect/>
          <a:stretch>
            <a:fillRect/>
          </a:stretch>
        </p:blipFill>
        <p:spPr bwMode="auto">
          <a:xfrm>
            <a:off x="2168391" y="785794"/>
            <a:ext cx="1070322" cy="818772"/>
          </a:xfrm>
          <a:prstGeom prst="rect">
            <a:avLst/>
          </a:prstGeom>
          <a:noFill/>
          <a:ln w="9525">
            <a:noFill/>
            <a:miter lim="800000"/>
            <a:headEnd/>
            <a:tailEnd/>
          </a:ln>
          <a:effectLst/>
        </p:spPr>
      </p:pic>
      <p:sp>
        <p:nvSpPr>
          <p:cNvPr id="20" name="Content Placeholder 5">
            <a:extLst>
              <a:ext uri="{FF2B5EF4-FFF2-40B4-BE49-F238E27FC236}">
                <a16:creationId xmlns:a16="http://schemas.microsoft.com/office/drawing/2014/main" id="{7DE352FB-1FBB-43BF-B478-4AAAA3F5ECE1}"/>
              </a:ext>
            </a:extLst>
          </p:cNvPr>
          <p:cNvSpPr txBox="1">
            <a:spLocks/>
          </p:cNvSpPr>
          <p:nvPr/>
        </p:nvSpPr>
        <p:spPr>
          <a:xfrm>
            <a:off x="6099068" y="1785926"/>
            <a:ext cx="4041775" cy="557210"/>
          </a:xfrm>
          <a:prstGeom prst="rect">
            <a:avLst/>
          </a:prstGeom>
        </p:spPr>
        <p:txBody>
          <a:bodyPr vert="horz" tIns="0">
            <a:noAutofit/>
          </a:bodyPr>
          <a:lstStyle/>
          <a:p>
            <a:pPr marL="274320" marR="0" lvl="0" indent="-274320" algn="ctr" defTabSz="914400" rtl="1" eaLnBrk="1" fontAlgn="auto" latinLnBrk="0" hangingPunct="1">
              <a:lnSpc>
                <a:spcPct val="100000"/>
              </a:lnSpc>
              <a:spcBef>
                <a:spcPct val="20000"/>
              </a:spcBef>
              <a:spcAft>
                <a:spcPts val="0"/>
              </a:spcAft>
              <a:buClr>
                <a:schemeClr val="accent3"/>
              </a:buClr>
              <a:buSzPct val="95000"/>
              <a:buFont typeface="Arial" pitchFamily="34" charset="0"/>
              <a:buChar char="•"/>
              <a:tabLst/>
              <a:defRPr/>
            </a:pPr>
            <a:r>
              <a:rPr lang="ar-EG" b="1" dirty="0">
                <a:solidFill>
                  <a:srgbClr val="0070C0"/>
                </a:solidFill>
                <a:latin typeface="Alexandria" pitchFamily="2" charset="-78"/>
                <a:cs typeface="Alexandria" pitchFamily="2" charset="-78"/>
              </a:rPr>
              <a:t>علاقات عمل سطحية</a:t>
            </a:r>
            <a:endParaRPr kumimoji="0" lang="ar-EG" b="1" i="0" u="none" strike="noStrike" kern="1200" cap="none" spc="0" normalizeH="0" baseline="0" noProof="0" dirty="0">
              <a:ln>
                <a:noFill/>
              </a:ln>
              <a:solidFill>
                <a:srgbClr val="0070C0"/>
              </a:solidFill>
              <a:effectLst/>
              <a:uLnTx/>
              <a:uFillTx/>
              <a:latin typeface="Alexandria" pitchFamily="2" charset="-78"/>
              <a:cs typeface="Alexandria" pitchFamily="2" charset="-78"/>
            </a:endParaRPr>
          </a:p>
        </p:txBody>
      </p:sp>
      <p:sp>
        <p:nvSpPr>
          <p:cNvPr id="21" name="Content Placeholder 5">
            <a:extLst>
              <a:ext uri="{FF2B5EF4-FFF2-40B4-BE49-F238E27FC236}">
                <a16:creationId xmlns:a16="http://schemas.microsoft.com/office/drawing/2014/main" id="{01A70B84-83FB-427B-AE89-A1BFAE3921CB}"/>
              </a:ext>
            </a:extLst>
          </p:cNvPr>
          <p:cNvSpPr txBox="1">
            <a:spLocks/>
          </p:cNvSpPr>
          <p:nvPr/>
        </p:nvSpPr>
        <p:spPr>
          <a:xfrm>
            <a:off x="2382705" y="1714488"/>
            <a:ext cx="4041775" cy="557210"/>
          </a:xfrm>
          <a:prstGeom prst="rect">
            <a:avLst/>
          </a:prstGeom>
        </p:spPr>
        <p:txBody>
          <a:bodyPr vert="horz" tIns="0">
            <a:noAutofit/>
          </a:bodyPr>
          <a:lstStyle/>
          <a:p>
            <a:pPr marL="274320" lvl="0" indent="-274320" algn="ctr">
              <a:spcBef>
                <a:spcPct val="20000"/>
              </a:spcBef>
              <a:buClr>
                <a:schemeClr val="accent3"/>
              </a:buClr>
              <a:buSzPct val="95000"/>
              <a:buFont typeface="Wingdings 2"/>
              <a:buChar char=""/>
              <a:defRPr/>
            </a:pPr>
            <a:r>
              <a:rPr lang="ar-EG" b="1" dirty="0">
                <a:solidFill>
                  <a:srgbClr val="0070C0"/>
                </a:solidFill>
                <a:latin typeface="Alexandria" pitchFamily="2" charset="-78"/>
                <a:cs typeface="Alexandria" pitchFamily="2" charset="-78"/>
              </a:rPr>
              <a:t> علاقات انسانية قوية  </a:t>
            </a:r>
          </a:p>
        </p:txBody>
      </p:sp>
    </p:spTree>
    <p:extLst>
      <p:ext uri="{BB962C8B-B14F-4D97-AF65-F5344CB8AC3E}">
        <p14:creationId xmlns:p14="http://schemas.microsoft.com/office/powerpoint/2010/main" val="2252762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Static\Downloads\steve-jobs-de-pantalla-widescreen-hd-wallpaper-.jpg"/>
          <p:cNvPicPr>
            <a:picLocks noChangeAspect="1" noChangeArrowheads="1"/>
          </p:cNvPicPr>
          <p:nvPr/>
        </p:nvPicPr>
        <p:blipFill>
          <a:blip r:embed="rId2"/>
          <a:srcRect/>
          <a:stretch>
            <a:fillRect/>
          </a:stretch>
        </p:blipFill>
        <p:spPr bwMode="auto">
          <a:xfrm>
            <a:off x="1524001" y="1"/>
            <a:ext cx="9143999" cy="6858000"/>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itle 1">
            <a:extLst>
              <a:ext uri="{FF2B5EF4-FFF2-40B4-BE49-F238E27FC236}">
                <a16:creationId xmlns:a16="http://schemas.microsoft.com/office/drawing/2014/main" id="{8443D427-59A5-476A-BE1A-B31853B3A4DD}"/>
              </a:ext>
            </a:extLst>
          </p:cNvPr>
          <p:cNvSpPr txBox="1">
            <a:spLocks/>
          </p:cNvSpPr>
          <p:nvPr/>
        </p:nvSpPr>
        <p:spPr>
          <a:xfrm>
            <a:off x="3473450" y="454331"/>
            <a:ext cx="7886700" cy="13255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lnSpc>
                <a:spcPct val="200000"/>
              </a:lnSpc>
            </a:pPr>
            <a:br>
              <a:rPr lang="ar-EG" sz="1600" b="1" dirty="0">
                <a:latin typeface="Alexandria" pitchFamily="2" charset="-78"/>
                <a:cs typeface="Alexandria" pitchFamily="2" charset="-78"/>
              </a:rPr>
            </a:br>
            <a:br>
              <a:rPr lang="ar-EG" sz="1600" b="1" dirty="0">
                <a:latin typeface="Alexandria" pitchFamily="2" charset="-78"/>
                <a:cs typeface="Alexandria" pitchFamily="2" charset="-78"/>
              </a:rPr>
            </a:br>
            <a:br>
              <a:rPr lang="ar-EG" sz="1600" b="1" dirty="0">
                <a:latin typeface="Alexandria" pitchFamily="2" charset="-78"/>
                <a:cs typeface="Alexandria" pitchFamily="2" charset="-78"/>
              </a:rPr>
            </a:br>
            <a:r>
              <a:rPr lang="ar-EG" sz="1600" b="1" dirty="0">
                <a:latin typeface="Alexandria" pitchFamily="2" charset="-78"/>
                <a:cs typeface="Alexandria" pitchFamily="2" charset="-78"/>
              </a:rPr>
              <a:t>التقى ستيف جوبز بمهندس الكومبيوتر والمبرمج ستيف وزنياك سنة 1970 ليصبحوا أصدقاء وليؤسسوا معاً شركة </a:t>
            </a:r>
            <a:r>
              <a:rPr lang="en-US" sz="1600" b="1" dirty="0">
                <a:latin typeface="Alexandria" pitchFamily="2" charset="-78"/>
                <a:cs typeface="Alexandria" pitchFamily="2" charset="-78"/>
              </a:rPr>
              <a:t>Apple </a:t>
            </a:r>
            <a:r>
              <a:rPr lang="ar-EG" sz="1600" b="1" dirty="0">
                <a:latin typeface="Alexandria" pitchFamily="2" charset="-78"/>
                <a:cs typeface="Alexandria" pitchFamily="2" charset="-78"/>
              </a:rPr>
              <a:t>في العام 1976</a:t>
            </a:r>
          </a:p>
        </p:txBody>
      </p:sp>
      <p:pic>
        <p:nvPicPr>
          <p:cNvPr id="15" name="Picture 2" descr="C:\Users\Static\Desktop\Apple-Founders-2.jpg">
            <a:extLst>
              <a:ext uri="{FF2B5EF4-FFF2-40B4-BE49-F238E27FC236}">
                <a16:creationId xmlns:a16="http://schemas.microsoft.com/office/drawing/2014/main" id="{CF4DC9B1-253E-4B2B-B99D-E6EC97581401}"/>
              </a:ext>
            </a:extLst>
          </p:cNvPr>
          <p:cNvPicPr>
            <a:picLocks noChangeAspect="1" noChangeArrowheads="1"/>
          </p:cNvPicPr>
          <p:nvPr/>
        </p:nvPicPr>
        <p:blipFill>
          <a:blip r:embed="rId3"/>
          <a:stretch>
            <a:fillRect/>
          </a:stretch>
        </p:blipFill>
        <p:spPr bwMode="auto">
          <a:xfrm>
            <a:off x="1004346" y="3002836"/>
            <a:ext cx="4636022" cy="3373106"/>
          </a:xfrm>
          <a:prstGeom prst="rect">
            <a:avLst/>
          </a:prstGeom>
          <a:noFill/>
        </p:spPr>
      </p:pic>
    </p:spTree>
    <p:extLst>
      <p:ext uri="{BB962C8B-B14F-4D97-AF65-F5344CB8AC3E}">
        <p14:creationId xmlns:p14="http://schemas.microsoft.com/office/powerpoint/2010/main" val="4141824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itle 1">
            <a:extLst>
              <a:ext uri="{FF2B5EF4-FFF2-40B4-BE49-F238E27FC236}">
                <a16:creationId xmlns:a16="http://schemas.microsoft.com/office/drawing/2014/main" id="{14C0F78A-F7C2-4562-BD6B-7022513D9131}"/>
              </a:ext>
            </a:extLst>
          </p:cNvPr>
          <p:cNvSpPr txBox="1">
            <a:spLocks/>
          </p:cNvSpPr>
          <p:nvPr/>
        </p:nvSpPr>
        <p:spPr>
          <a:xfrm>
            <a:off x="3005525" y="1907491"/>
            <a:ext cx="8229600" cy="11430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lnSpc>
                <a:spcPct val="200000"/>
              </a:lnSpc>
            </a:pPr>
            <a:r>
              <a:rPr lang="ar-EG" sz="1600" b="1" dirty="0">
                <a:latin typeface="Alexandria" pitchFamily="2" charset="-78"/>
                <a:cs typeface="Alexandria" pitchFamily="2" charset="-78"/>
              </a:rPr>
              <a:t>بدأت الشركة في تجميع وبيع أجهزة الكومبيوتر، لتقدم للعالم بعد إنشائها بعام جهاز </a:t>
            </a:r>
            <a:r>
              <a:rPr lang="en-US" sz="1600" b="1" dirty="0">
                <a:latin typeface="Alexandria" pitchFamily="2" charset="-78"/>
                <a:cs typeface="Alexandria" pitchFamily="2" charset="-78"/>
              </a:rPr>
              <a:t>Apple 2، </a:t>
            </a:r>
            <a:r>
              <a:rPr lang="ar-EG" sz="1600" b="1" dirty="0">
                <a:latin typeface="Alexandria" pitchFamily="2" charset="-78"/>
                <a:cs typeface="Alexandria" pitchFamily="2" charset="-78"/>
              </a:rPr>
              <a:t>الذي يعد أول جهاز كومبيوتر شخصي ناجح يتم إنتاجه على مستوى تجاري:</a:t>
            </a:r>
          </a:p>
        </p:txBody>
      </p:sp>
      <p:pic>
        <p:nvPicPr>
          <p:cNvPr id="15" name="Picture 2" descr="C:\Users\Static\Desktop\appleii.jpg">
            <a:extLst>
              <a:ext uri="{FF2B5EF4-FFF2-40B4-BE49-F238E27FC236}">
                <a16:creationId xmlns:a16="http://schemas.microsoft.com/office/drawing/2014/main" id="{9BDC792F-453C-4CD2-B8A7-684B5D8086B6}"/>
              </a:ext>
            </a:extLst>
          </p:cNvPr>
          <p:cNvPicPr>
            <a:picLocks noChangeAspect="1" noChangeArrowheads="1"/>
          </p:cNvPicPr>
          <p:nvPr/>
        </p:nvPicPr>
        <p:blipFill>
          <a:blip r:embed="rId3"/>
          <a:srcRect/>
          <a:stretch>
            <a:fillRect/>
          </a:stretch>
        </p:blipFill>
        <p:spPr bwMode="auto">
          <a:xfrm>
            <a:off x="1376734" y="3050491"/>
            <a:ext cx="4517379" cy="3450343"/>
          </a:xfrm>
          <a:prstGeom prst="rect">
            <a:avLst/>
          </a:prstGeom>
          <a:noFill/>
        </p:spPr>
      </p:pic>
    </p:spTree>
    <p:extLst>
      <p:ext uri="{BB962C8B-B14F-4D97-AF65-F5344CB8AC3E}">
        <p14:creationId xmlns:p14="http://schemas.microsoft.com/office/powerpoint/2010/main" val="4030800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itle 1">
            <a:extLst>
              <a:ext uri="{FF2B5EF4-FFF2-40B4-BE49-F238E27FC236}">
                <a16:creationId xmlns:a16="http://schemas.microsoft.com/office/drawing/2014/main" id="{0543A0A4-6D44-4310-84A6-635728FEF4A3}"/>
              </a:ext>
            </a:extLst>
          </p:cNvPr>
          <p:cNvSpPr txBox="1">
            <a:spLocks/>
          </p:cNvSpPr>
          <p:nvPr/>
        </p:nvSpPr>
        <p:spPr>
          <a:xfrm>
            <a:off x="3095470" y="2279669"/>
            <a:ext cx="8229600" cy="11430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lnSpc>
                <a:spcPct val="200000"/>
              </a:lnSpc>
            </a:pPr>
            <a:r>
              <a:rPr lang="ar-EG" sz="1400" b="1" dirty="0">
                <a:latin typeface="Alexandria" pitchFamily="2" charset="-78"/>
                <a:cs typeface="Alexandria" pitchFamily="2" charset="-78"/>
              </a:rPr>
              <a:t>بدأت الشركة تكبر لتحقق القفزة الكبرى سنة 1984 حين قدم جوبز نظام ماكنتوش الذي كان أول نظام تشغيل ناجح بواجهة رسومية وفأرة</a:t>
            </a:r>
            <a:r>
              <a:rPr lang="ar-EG" sz="1400" dirty="0">
                <a:latin typeface="Alexandria" pitchFamily="2" charset="-78"/>
                <a:cs typeface="Alexandria" pitchFamily="2" charset="-78"/>
              </a:rPr>
              <a:t>:</a:t>
            </a:r>
            <a:br>
              <a:rPr lang="ar-EG" sz="1400" dirty="0">
                <a:latin typeface="Alexandria" pitchFamily="2" charset="-78"/>
                <a:cs typeface="Alexandria" pitchFamily="2" charset="-78"/>
              </a:rPr>
            </a:br>
            <a:endParaRPr lang="ar-EG" sz="1400" dirty="0">
              <a:latin typeface="Alexandria" pitchFamily="2" charset="-78"/>
              <a:cs typeface="Alexandria" pitchFamily="2" charset="-78"/>
            </a:endParaRPr>
          </a:p>
        </p:txBody>
      </p:sp>
      <p:pic>
        <p:nvPicPr>
          <p:cNvPr id="15" name="Picture 2">
            <a:extLst>
              <a:ext uri="{FF2B5EF4-FFF2-40B4-BE49-F238E27FC236}">
                <a16:creationId xmlns:a16="http://schemas.microsoft.com/office/drawing/2014/main" id="{C806037E-808C-4F3E-8B56-BB47D8EEDB22}"/>
              </a:ext>
            </a:extLst>
          </p:cNvPr>
          <p:cNvPicPr>
            <a:picLocks noChangeAspect="1" noChangeArrowheads="1"/>
          </p:cNvPicPr>
          <p:nvPr/>
        </p:nvPicPr>
        <p:blipFill>
          <a:blip r:embed="rId3"/>
          <a:stretch>
            <a:fillRect/>
          </a:stretch>
        </p:blipFill>
        <p:spPr bwMode="auto">
          <a:xfrm>
            <a:off x="2222115" y="2804319"/>
            <a:ext cx="3642707" cy="3372644"/>
          </a:xfrm>
          <a:prstGeom prst="rect">
            <a:avLst/>
          </a:prstGeom>
          <a:noFill/>
          <a:ln w="9525">
            <a:noFill/>
            <a:miter lim="800000"/>
            <a:headEnd/>
            <a:tailEnd/>
          </a:ln>
          <a:effectLst/>
        </p:spPr>
      </p:pic>
    </p:spTree>
    <p:extLst>
      <p:ext uri="{BB962C8B-B14F-4D97-AF65-F5344CB8AC3E}">
        <p14:creationId xmlns:p14="http://schemas.microsoft.com/office/powerpoint/2010/main" val="2758052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6" name="Title 1">
            <a:extLst>
              <a:ext uri="{FF2B5EF4-FFF2-40B4-BE49-F238E27FC236}">
                <a16:creationId xmlns:a16="http://schemas.microsoft.com/office/drawing/2014/main" id="{DFD2AD9E-3A96-49BF-A90C-DEB84F31E2EF}"/>
              </a:ext>
            </a:extLst>
          </p:cNvPr>
          <p:cNvSpPr txBox="1">
            <a:spLocks/>
          </p:cNvSpPr>
          <p:nvPr/>
        </p:nvSpPr>
        <p:spPr>
          <a:xfrm>
            <a:off x="5680090" y="1784992"/>
            <a:ext cx="5704937" cy="11430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rtl="1">
              <a:lnSpc>
                <a:spcPct val="200000"/>
              </a:lnSpc>
            </a:pPr>
            <a:r>
              <a:rPr lang="ar-EG" sz="1600" dirty="0">
                <a:latin typeface="Alexandria" pitchFamily="2" charset="-78"/>
                <a:cs typeface="Alexandria" pitchFamily="2" charset="-78"/>
              </a:rPr>
              <a:t>كانت فكرة الفأرة مع حجم الجهاز الصغير وواجهته الرسومية أمراً مدهشاً أيامها، فحقق هذا الجهاز نجاحاً! وانتشاراً غير مسبوق في مواجهة إنتل وميكروسوفت، لكن لم يكد يمضي عام على هذا الإنجاز حتى </a:t>
            </a:r>
            <a:r>
              <a:rPr lang="ar-EG" sz="1600" b="1" dirty="0">
                <a:solidFill>
                  <a:schemeClr val="accent1"/>
                </a:solidFill>
                <a:latin typeface="Alexandria" pitchFamily="2" charset="-78"/>
                <a:cs typeface="Alexandria" pitchFamily="2" charset="-78"/>
              </a:rPr>
              <a:t>نشبت خلافات وصراعات داخلية عنيفة انتهت بطرد جوبز من شركته</a:t>
            </a:r>
          </a:p>
        </p:txBody>
      </p:sp>
      <p:pic>
        <p:nvPicPr>
          <p:cNvPr id="17" name="Picture 2">
            <a:extLst>
              <a:ext uri="{FF2B5EF4-FFF2-40B4-BE49-F238E27FC236}">
                <a16:creationId xmlns:a16="http://schemas.microsoft.com/office/drawing/2014/main" id="{EA35F093-CD05-40B8-85DA-D7D4E1A8FF01}"/>
              </a:ext>
            </a:extLst>
          </p:cNvPr>
          <p:cNvPicPr>
            <a:picLocks noChangeAspect="1" noChangeArrowheads="1"/>
          </p:cNvPicPr>
          <p:nvPr/>
        </p:nvPicPr>
        <p:blipFill>
          <a:blip r:embed="rId3"/>
          <a:srcRect/>
          <a:stretch>
            <a:fillRect/>
          </a:stretch>
        </p:blipFill>
        <p:spPr bwMode="auto">
          <a:xfrm>
            <a:off x="380990" y="1956317"/>
            <a:ext cx="5191142" cy="3982859"/>
          </a:xfrm>
          <a:prstGeom prst="rect">
            <a:avLst/>
          </a:prstGeom>
          <a:noFill/>
          <a:ln w="9525">
            <a:noFill/>
            <a:miter lim="800000"/>
            <a:headEnd/>
            <a:tailEnd/>
          </a:ln>
          <a:effectLst/>
        </p:spPr>
      </p:pic>
    </p:spTree>
    <p:extLst>
      <p:ext uri="{BB962C8B-B14F-4D97-AF65-F5344CB8AC3E}">
        <p14:creationId xmlns:p14="http://schemas.microsoft.com/office/powerpoint/2010/main" val="1276104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F30B972E-3A99-4E9C-992B-429ED34E3F8C}"/>
              </a:ext>
            </a:extLst>
          </p:cNvPr>
          <p:cNvSpPr txBox="1"/>
          <p:nvPr/>
        </p:nvSpPr>
        <p:spPr>
          <a:xfrm>
            <a:off x="3057994" y="2982166"/>
            <a:ext cx="6115986" cy="923330"/>
          </a:xfrm>
          <a:prstGeom prst="rect">
            <a:avLst/>
          </a:prstGeom>
          <a:noFill/>
        </p:spPr>
        <p:txBody>
          <a:bodyPr wrap="square">
            <a:spAutoFit/>
          </a:bodyPr>
          <a:lstStyle/>
          <a:p>
            <a:pPr algn="ctr"/>
            <a:r>
              <a:rPr lang="ar-EG" sz="1800" b="1" dirty="0">
                <a:solidFill>
                  <a:schemeClr val="accent1"/>
                </a:solidFill>
                <a:latin typeface="Alexandria" pitchFamily="2" charset="-78"/>
                <a:cs typeface="Alexandria" pitchFamily="2" charset="-78"/>
              </a:rPr>
              <a:t>كان ذلك أصعب شيء حدث لجوبز لكنه كما قال كان هذا أفضل شيء حدث له!</a:t>
            </a:r>
            <a:br>
              <a:rPr lang="ar-EG" sz="1800" b="1" dirty="0">
                <a:solidFill>
                  <a:schemeClr val="accent1"/>
                </a:solidFill>
                <a:latin typeface="Alexandria" pitchFamily="2" charset="-78"/>
                <a:cs typeface="Alexandria" pitchFamily="2" charset="-78"/>
              </a:rPr>
            </a:br>
            <a:endParaRPr lang="en-US" b="1" dirty="0">
              <a:solidFill>
                <a:schemeClr val="accent1"/>
              </a:solidFill>
              <a:latin typeface="Alexandria" pitchFamily="2" charset="-78"/>
              <a:cs typeface="Alexandria" pitchFamily="2" charset="-78"/>
            </a:endParaRPr>
          </a:p>
        </p:txBody>
      </p:sp>
    </p:spTree>
    <p:extLst>
      <p:ext uri="{BB962C8B-B14F-4D97-AF65-F5344CB8AC3E}">
        <p14:creationId xmlns:p14="http://schemas.microsoft.com/office/powerpoint/2010/main" val="179479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Content Placeholder 2">
            <a:extLst>
              <a:ext uri="{FF2B5EF4-FFF2-40B4-BE49-F238E27FC236}">
                <a16:creationId xmlns:a16="http://schemas.microsoft.com/office/drawing/2014/main" id="{2CD2D8D6-E0F4-4EB1-BB18-456ADD345F6C}"/>
              </a:ext>
            </a:extLst>
          </p:cNvPr>
          <p:cNvSpPr txBox="1">
            <a:spLocks/>
          </p:cNvSpPr>
          <p:nvPr/>
        </p:nvSpPr>
        <p:spPr>
          <a:xfrm>
            <a:off x="5864822" y="1796676"/>
            <a:ext cx="5909950" cy="23174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lnSpc>
                <a:spcPct val="200000"/>
              </a:lnSpc>
            </a:pPr>
            <a:r>
              <a:rPr lang="ar-EG" sz="1600" dirty="0">
                <a:latin typeface="Alexandria" pitchFamily="2" charset="-78"/>
                <a:cs typeface="Alexandria" pitchFamily="2" charset="-78"/>
              </a:rPr>
              <a:t>زداد اهتمام جوبز في هذه الفترة بأناقة التصميم التي كانت ثوريةً مقارنة بما كان موجوداً في هذه الأيام.</a:t>
            </a:r>
            <a:br>
              <a:rPr lang="ar-EG" sz="1600" dirty="0">
                <a:latin typeface="Alexandria" pitchFamily="2" charset="-78"/>
                <a:cs typeface="Alexandria" pitchFamily="2" charset="-78"/>
              </a:rPr>
            </a:br>
            <a:r>
              <a:rPr lang="ar-EG" sz="1600" dirty="0">
                <a:latin typeface="Alexandria" pitchFamily="2" charset="-78"/>
                <a:cs typeface="Alexandria" pitchFamily="2" charset="-78"/>
              </a:rPr>
              <a:t>انتقل جوبز بعدها لمرحلة جديدة في العام 1986 حين قام بشراء قسم رسوميات الكومبيوتر في شركة </a:t>
            </a:r>
            <a:r>
              <a:rPr lang="en-US" sz="1600" dirty="0">
                <a:latin typeface="Alexandria" pitchFamily="2" charset="-78"/>
                <a:cs typeface="Alexandria" pitchFamily="2" charset="-78"/>
              </a:rPr>
              <a:t> Lucasfilm </a:t>
            </a:r>
            <a:r>
              <a:rPr lang="ar-EG" sz="1600" dirty="0">
                <a:latin typeface="Alexandria" pitchFamily="2" charset="-78"/>
                <a:cs typeface="Alexandria" pitchFamily="2" charset="-78"/>
              </a:rPr>
              <a:t>ليحولها إلى </a:t>
            </a:r>
            <a:r>
              <a:rPr lang="ar-EG" sz="1600" dirty="0">
                <a:solidFill>
                  <a:srgbClr val="FF0000"/>
                </a:solidFill>
                <a:latin typeface="Alexandria" pitchFamily="2" charset="-78"/>
                <a:cs typeface="Alexandria" pitchFamily="2" charset="-78"/>
                <a:hlinkClick r:id="rId3"/>
              </a:rPr>
              <a:t>شركة بكسار الشهيرة</a:t>
            </a:r>
            <a:r>
              <a:rPr lang="ar-EG" sz="1600" dirty="0">
                <a:solidFill>
                  <a:srgbClr val="FF0000"/>
                </a:solidFill>
                <a:latin typeface="Alexandria" pitchFamily="2" charset="-78"/>
                <a:cs typeface="Alexandria" pitchFamily="2" charset="-78"/>
              </a:rPr>
              <a:t>:</a:t>
            </a:r>
          </a:p>
          <a:p>
            <a:pPr algn="just" rtl="1">
              <a:lnSpc>
                <a:spcPct val="200000"/>
              </a:lnSpc>
            </a:pPr>
            <a:endParaRPr lang="ar-EG" sz="1600" dirty="0">
              <a:latin typeface="Alexandria" pitchFamily="2" charset="-78"/>
              <a:cs typeface="Alexandria" pitchFamily="2" charset="-78"/>
            </a:endParaRPr>
          </a:p>
        </p:txBody>
      </p:sp>
      <p:pic>
        <p:nvPicPr>
          <p:cNvPr id="15" name="Picture 3">
            <a:extLst>
              <a:ext uri="{FF2B5EF4-FFF2-40B4-BE49-F238E27FC236}">
                <a16:creationId xmlns:a16="http://schemas.microsoft.com/office/drawing/2014/main" id="{F6167DC0-6007-448E-B4F5-348E9BF27093}"/>
              </a:ext>
            </a:extLst>
          </p:cNvPr>
          <p:cNvPicPr>
            <a:picLocks noChangeAspect="1" noChangeArrowheads="1"/>
          </p:cNvPicPr>
          <p:nvPr/>
        </p:nvPicPr>
        <p:blipFill>
          <a:blip r:embed="rId4"/>
          <a:srcRect/>
          <a:stretch>
            <a:fillRect/>
          </a:stretch>
        </p:blipFill>
        <p:spPr bwMode="auto">
          <a:xfrm>
            <a:off x="900767" y="3807502"/>
            <a:ext cx="6140030" cy="2550456"/>
          </a:xfrm>
          <a:prstGeom prst="rect">
            <a:avLst/>
          </a:prstGeom>
          <a:noFill/>
          <a:ln w="9525">
            <a:noFill/>
            <a:miter lim="800000"/>
            <a:headEnd/>
            <a:tailEnd/>
          </a:ln>
          <a:effectLst/>
        </p:spPr>
      </p:pic>
    </p:spTree>
    <p:extLst>
      <p:ext uri="{BB962C8B-B14F-4D97-AF65-F5344CB8AC3E}">
        <p14:creationId xmlns:p14="http://schemas.microsoft.com/office/powerpoint/2010/main" val="32646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itle 1">
            <a:extLst>
              <a:ext uri="{FF2B5EF4-FFF2-40B4-BE49-F238E27FC236}">
                <a16:creationId xmlns:a16="http://schemas.microsoft.com/office/drawing/2014/main" id="{9AF92F0A-1480-42ED-BC0A-BF7E08F10295}"/>
              </a:ext>
            </a:extLst>
          </p:cNvPr>
          <p:cNvSpPr txBox="1">
            <a:spLocks/>
          </p:cNvSpPr>
          <p:nvPr/>
        </p:nvSpPr>
        <p:spPr>
          <a:xfrm>
            <a:off x="2630769" y="1968388"/>
            <a:ext cx="8229600" cy="11430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lnSpc>
                <a:spcPct val="200000"/>
              </a:lnSpc>
            </a:pPr>
            <a:r>
              <a:rPr lang="ar-EG" sz="1600" dirty="0">
                <a:latin typeface="Alexandria" pitchFamily="2" charset="-78"/>
                <a:cs typeface="Alexandria" pitchFamily="2" charset="-78"/>
              </a:rPr>
              <a:t>والتي أصبحت بعد ذلك أحد أكبر شركات إنتاج أفلام الكارتون ثلاثية الأبعاد، والتي قدمت لنا أكثر الأفلام نجاحاً في تاريخ هذه الصناعة:</a:t>
            </a:r>
            <a:br>
              <a:rPr lang="ar-EG" sz="1600" dirty="0">
                <a:latin typeface="Alexandria" pitchFamily="2" charset="-78"/>
                <a:cs typeface="Alexandria" pitchFamily="2" charset="-78"/>
              </a:rPr>
            </a:br>
            <a:endParaRPr lang="ar-EG" sz="1600" dirty="0">
              <a:latin typeface="Alexandria" pitchFamily="2" charset="-78"/>
              <a:cs typeface="Alexandria" pitchFamily="2" charset="-78"/>
            </a:endParaRPr>
          </a:p>
        </p:txBody>
      </p:sp>
      <p:pic>
        <p:nvPicPr>
          <p:cNvPr id="15" name="Picture 2">
            <a:extLst>
              <a:ext uri="{FF2B5EF4-FFF2-40B4-BE49-F238E27FC236}">
                <a16:creationId xmlns:a16="http://schemas.microsoft.com/office/drawing/2014/main" id="{1F8ECF68-765F-4C7D-BC85-DFF41B01B4DD}"/>
              </a:ext>
            </a:extLst>
          </p:cNvPr>
          <p:cNvPicPr>
            <a:picLocks noChangeAspect="1" noChangeArrowheads="1"/>
          </p:cNvPicPr>
          <p:nvPr/>
        </p:nvPicPr>
        <p:blipFill>
          <a:blip r:embed="rId3"/>
          <a:stretch>
            <a:fillRect/>
          </a:stretch>
        </p:blipFill>
        <p:spPr bwMode="auto">
          <a:xfrm>
            <a:off x="1809750" y="3079553"/>
            <a:ext cx="5524500" cy="2952750"/>
          </a:xfrm>
          <a:prstGeom prst="rect">
            <a:avLst/>
          </a:prstGeom>
          <a:noFill/>
          <a:ln w="9525">
            <a:noFill/>
            <a:miter lim="800000"/>
            <a:headEnd/>
            <a:tailEnd/>
          </a:ln>
          <a:effectLst/>
        </p:spPr>
      </p:pic>
    </p:spTree>
    <p:extLst>
      <p:ext uri="{BB962C8B-B14F-4D97-AF65-F5344CB8AC3E}">
        <p14:creationId xmlns:p14="http://schemas.microsoft.com/office/powerpoint/2010/main" val="1672827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itle 1">
            <a:extLst>
              <a:ext uri="{FF2B5EF4-FFF2-40B4-BE49-F238E27FC236}">
                <a16:creationId xmlns:a16="http://schemas.microsoft.com/office/drawing/2014/main" id="{6A50C0A6-327D-429C-AE17-91E4FDD34603}"/>
              </a:ext>
            </a:extLst>
          </p:cNvPr>
          <p:cNvSpPr txBox="1">
            <a:spLocks/>
          </p:cNvSpPr>
          <p:nvPr/>
        </p:nvSpPr>
        <p:spPr>
          <a:xfrm>
            <a:off x="6569753" y="2059259"/>
            <a:ext cx="4890228" cy="11430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rtl="1">
              <a:lnSpc>
                <a:spcPct val="200000"/>
              </a:lnSpc>
            </a:pPr>
            <a:r>
              <a:rPr lang="ar-EG" sz="1600" dirty="0">
                <a:latin typeface="Alexandria" pitchFamily="2" charset="-78"/>
                <a:cs typeface="Alexandria" pitchFamily="2" charset="-78"/>
              </a:rPr>
              <a:t>كانت هذه النجاحات بدايةً لنجاح جوبز الأكبر بعودته للشركة التي طرد منها، حيث عاد جوبز في العام 1996 لشركة </a:t>
            </a:r>
            <a:r>
              <a:rPr lang="en-US" sz="1600" dirty="0">
                <a:latin typeface="Alexandria" pitchFamily="2" charset="-78"/>
                <a:cs typeface="Alexandria" pitchFamily="2" charset="-78"/>
              </a:rPr>
              <a:t>Apple </a:t>
            </a:r>
            <a:r>
              <a:rPr lang="ar-EG" sz="1600" dirty="0">
                <a:latin typeface="Alexandria" pitchFamily="2" charset="-78"/>
                <a:cs typeface="Alexandria" pitchFamily="2" charset="-78"/>
              </a:rPr>
              <a:t>التي شارك في تأسيسها</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ليبدأ تألق الشركة من جديد من خلال تقديم جهاز </a:t>
            </a:r>
            <a:r>
              <a:rPr lang="en-US" sz="1600" dirty="0">
                <a:latin typeface="Alexandria" pitchFamily="2" charset="-78"/>
                <a:cs typeface="Alexandria" pitchFamily="2" charset="-78"/>
              </a:rPr>
              <a:t>iMac:</a:t>
            </a:r>
            <a:endParaRPr lang="ar-EG" sz="1600" dirty="0">
              <a:latin typeface="Alexandria" pitchFamily="2" charset="-78"/>
              <a:cs typeface="Alexandria" pitchFamily="2" charset="-78"/>
            </a:endParaRPr>
          </a:p>
        </p:txBody>
      </p:sp>
      <p:pic>
        <p:nvPicPr>
          <p:cNvPr id="15" name="Picture 2">
            <a:extLst>
              <a:ext uri="{FF2B5EF4-FFF2-40B4-BE49-F238E27FC236}">
                <a16:creationId xmlns:a16="http://schemas.microsoft.com/office/drawing/2014/main" id="{9E13C705-99F9-4315-80EB-A462E492D08D}"/>
              </a:ext>
            </a:extLst>
          </p:cNvPr>
          <p:cNvPicPr>
            <a:picLocks noChangeAspect="1" noChangeArrowheads="1"/>
          </p:cNvPicPr>
          <p:nvPr/>
        </p:nvPicPr>
        <p:blipFill>
          <a:blip r:embed="rId3"/>
          <a:stretch>
            <a:fillRect/>
          </a:stretch>
        </p:blipFill>
        <p:spPr bwMode="auto">
          <a:xfrm>
            <a:off x="1045253" y="2029462"/>
            <a:ext cx="5524500" cy="3733800"/>
          </a:xfrm>
          <a:prstGeom prst="rect">
            <a:avLst/>
          </a:prstGeom>
          <a:noFill/>
          <a:ln w="9525">
            <a:noFill/>
            <a:miter lim="800000"/>
            <a:headEnd/>
            <a:tailEnd/>
          </a:ln>
          <a:effectLst/>
        </p:spPr>
      </p:pic>
    </p:spTree>
    <p:extLst>
      <p:ext uri="{BB962C8B-B14F-4D97-AF65-F5344CB8AC3E}">
        <p14:creationId xmlns:p14="http://schemas.microsoft.com/office/powerpoint/2010/main" val="2039287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54F45EE4-BD61-4D71-A352-96C03C585D63}"/>
              </a:ext>
            </a:extLst>
          </p:cNvPr>
          <p:cNvSpPr txBox="1"/>
          <p:nvPr/>
        </p:nvSpPr>
        <p:spPr>
          <a:xfrm>
            <a:off x="5261541" y="2705167"/>
            <a:ext cx="6115986" cy="2974532"/>
          </a:xfrm>
          <a:prstGeom prst="rect">
            <a:avLst/>
          </a:prstGeom>
          <a:noFill/>
        </p:spPr>
        <p:txBody>
          <a:bodyPr wrap="square">
            <a:spAutoFit/>
          </a:bodyPr>
          <a:lstStyle/>
          <a:p>
            <a:pPr algn="just" rtl="1">
              <a:lnSpc>
                <a:spcPct val="200000"/>
              </a:lnSpc>
            </a:pPr>
            <a:r>
              <a:rPr lang="ar-EG" sz="1600" dirty="0">
                <a:latin typeface="Alexandria" pitchFamily="2" charset="-78"/>
                <a:cs typeface="Alexandria" pitchFamily="2" charset="-78"/>
              </a:rPr>
              <a:t>كان هذا الجهاز هو الأول الذي يتم بناؤه وتصميمه للاستفادة القصوى من الإنترنت.</a:t>
            </a:r>
            <a:endParaRPr lang="en-US" sz="1600" dirty="0">
              <a:latin typeface="Alexandria" pitchFamily="2" charset="-78"/>
              <a:cs typeface="Alexandria" pitchFamily="2" charset="-78"/>
            </a:endParaRPr>
          </a:p>
          <a:p>
            <a:pPr algn="just" rtl="1">
              <a:lnSpc>
                <a:spcPct val="200000"/>
              </a:lnSpc>
            </a:pPr>
            <a:br>
              <a:rPr lang="ar-EG" sz="1600" dirty="0">
                <a:latin typeface="Alexandria" pitchFamily="2" charset="-78"/>
                <a:cs typeface="Alexandria" pitchFamily="2" charset="-78"/>
              </a:rPr>
            </a:br>
            <a:r>
              <a:rPr lang="ar-EG" sz="1600" dirty="0">
                <a:latin typeface="Alexandria" pitchFamily="2" charset="-78"/>
                <a:cs typeface="Alexandria" pitchFamily="2" charset="-78"/>
              </a:rPr>
              <a:t>استمر نجاح جوبز الذي اشتهر بمؤتمراته التي يستعرض فيها منتجات آبل الجديدة بمهارة أصبحت نموذجاً في مجال العرض والتسويق، ليأتي نجاح آبل التالي في مُنتج بعيد عن مجال الكومبيوتر:</a:t>
            </a:r>
            <a:endParaRPr lang="en-US" sz="1600" dirty="0">
              <a:latin typeface="Alexandria" pitchFamily="2" charset="-78"/>
              <a:cs typeface="Alexandria" pitchFamily="2" charset="-78"/>
            </a:endParaRPr>
          </a:p>
        </p:txBody>
      </p:sp>
      <p:pic>
        <p:nvPicPr>
          <p:cNvPr id="16" name="Picture 2">
            <a:extLst>
              <a:ext uri="{FF2B5EF4-FFF2-40B4-BE49-F238E27FC236}">
                <a16:creationId xmlns:a16="http://schemas.microsoft.com/office/drawing/2014/main" id="{1EC6F3EF-4193-42A7-AC51-A15E8C71876B}"/>
              </a:ext>
            </a:extLst>
          </p:cNvPr>
          <p:cNvPicPr>
            <a:picLocks noChangeAspect="1" noChangeArrowheads="1"/>
          </p:cNvPicPr>
          <p:nvPr/>
        </p:nvPicPr>
        <p:blipFill>
          <a:blip r:embed="rId3"/>
          <a:srcRect/>
          <a:stretch>
            <a:fillRect/>
          </a:stretch>
        </p:blipFill>
        <p:spPr bwMode="auto">
          <a:xfrm>
            <a:off x="831850" y="2998745"/>
            <a:ext cx="4303629" cy="2705128"/>
          </a:xfrm>
          <a:prstGeom prst="rect">
            <a:avLst/>
          </a:prstGeom>
          <a:noFill/>
          <a:ln w="9525">
            <a:noFill/>
            <a:miter lim="800000"/>
            <a:headEnd/>
            <a:tailEnd/>
          </a:ln>
          <a:effectLst/>
        </p:spPr>
      </p:pic>
    </p:spTree>
    <p:extLst>
      <p:ext uri="{BB962C8B-B14F-4D97-AF65-F5344CB8AC3E}">
        <p14:creationId xmlns:p14="http://schemas.microsoft.com/office/powerpoint/2010/main" val="1567248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itle 1">
            <a:extLst>
              <a:ext uri="{FF2B5EF4-FFF2-40B4-BE49-F238E27FC236}">
                <a16:creationId xmlns:a16="http://schemas.microsoft.com/office/drawing/2014/main" id="{AC14EF24-CB1F-4A24-9FDC-AD7B3E38276C}"/>
              </a:ext>
            </a:extLst>
          </p:cNvPr>
          <p:cNvSpPr txBox="1">
            <a:spLocks/>
          </p:cNvSpPr>
          <p:nvPr/>
        </p:nvSpPr>
        <p:spPr>
          <a:xfrm>
            <a:off x="5680090" y="2143116"/>
            <a:ext cx="5510063" cy="11430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rtl="1">
              <a:lnSpc>
                <a:spcPct val="200000"/>
              </a:lnSpc>
            </a:pPr>
            <a:r>
              <a:rPr lang="ar-EG" sz="1600" dirty="0">
                <a:latin typeface="Alexandria" pitchFamily="2" charset="-78"/>
                <a:cs typeface="Alexandria" pitchFamily="2" charset="-78"/>
              </a:rPr>
              <a:t>حيث قدم جوبز في 2001 جهاز </a:t>
            </a:r>
            <a:r>
              <a:rPr lang="en-US" sz="1600" dirty="0">
                <a:latin typeface="Alexandria" pitchFamily="2" charset="-78"/>
                <a:cs typeface="Alexandria" pitchFamily="2" charset="-78"/>
              </a:rPr>
              <a:t>iPod </a:t>
            </a:r>
            <a:r>
              <a:rPr lang="ar-EG" sz="1600" dirty="0">
                <a:latin typeface="Alexandria" pitchFamily="2" charset="-78"/>
                <a:cs typeface="Alexandria" pitchFamily="2" charset="-78"/>
              </a:rPr>
              <a:t> الذي أثار ضجة كبيرة حينها بحجمه الصغير وتصميمه الأنيق، فضلاً عن أنه ميّز شركة آبل من الدخول في مقارنة ومنافسة مع شركات الكومبيوتر الأخرى، وتقوم آبل بتثبيت أقدامها في عالم</a:t>
            </a:r>
            <a:br>
              <a:rPr lang="ar-EG" sz="1600" dirty="0">
                <a:latin typeface="Alexandria" pitchFamily="2" charset="-78"/>
                <a:cs typeface="Alexandria" pitchFamily="2" charset="-78"/>
              </a:rPr>
            </a:br>
            <a:r>
              <a:rPr lang="ar-EG" sz="1600" dirty="0">
                <a:latin typeface="Alexandria" pitchFamily="2" charset="-78"/>
                <a:cs typeface="Alexandria" pitchFamily="2" charset="-78"/>
              </a:rPr>
              <a:t>بدأت الإثارة الحقيقية بعدها في عام 2007 حين أعادت آبل اختراع الهاتف الجوال باختراعها </a:t>
            </a:r>
            <a:r>
              <a:rPr lang="ar-EG" sz="1600" dirty="0">
                <a:latin typeface="Alexandria" pitchFamily="2" charset="-78"/>
                <a:cs typeface="Alexandria" pitchFamily="2" charset="-78"/>
                <a:hlinkClick r:id="rId3"/>
              </a:rPr>
              <a:t>جهاز </a:t>
            </a:r>
            <a:r>
              <a:rPr lang="en-US" sz="1600" dirty="0">
                <a:latin typeface="Alexandria" pitchFamily="2" charset="-78"/>
                <a:cs typeface="Alexandria" pitchFamily="2" charset="-78"/>
                <a:hlinkClick r:id="rId3"/>
              </a:rPr>
              <a:t>iPhone</a:t>
            </a:r>
            <a:r>
              <a:rPr lang="en-US" sz="1600" dirty="0">
                <a:latin typeface="Alexandria" pitchFamily="2" charset="-78"/>
                <a:cs typeface="Alexandria" pitchFamily="2" charset="-78"/>
              </a:rPr>
              <a:t>:</a:t>
            </a:r>
            <a:endParaRPr lang="ar-EG" sz="1600" dirty="0">
              <a:latin typeface="Alexandria" pitchFamily="2" charset="-78"/>
              <a:cs typeface="Alexandria" pitchFamily="2" charset="-78"/>
            </a:endParaRPr>
          </a:p>
        </p:txBody>
      </p:sp>
      <p:pic>
        <p:nvPicPr>
          <p:cNvPr id="15" name="Picture 2">
            <a:extLst>
              <a:ext uri="{FF2B5EF4-FFF2-40B4-BE49-F238E27FC236}">
                <a16:creationId xmlns:a16="http://schemas.microsoft.com/office/drawing/2014/main" id="{6E987BA7-9573-4335-92B3-819CC2E8BF9B}"/>
              </a:ext>
            </a:extLst>
          </p:cNvPr>
          <p:cNvPicPr>
            <a:picLocks noChangeAspect="1" noChangeArrowheads="1"/>
          </p:cNvPicPr>
          <p:nvPr/>
        </p:nvPicPr>
        <p:blipFill>
          <a:blip r:embed="rId4"/>
          <a:srcRect/>
          <a:stretch>
            <a:fillRect/>
          </a:stretch>
        </p:blipFill>
        <p:spPr bwMode="auto">
          <a:xfrm>
            <a:off x="1278582" y="2055784"/>
            <a:ext cx="4286280" cy="3628557"/>
          </a:xfrm>
          <a:prstGeom prst="rect">
            <a:avLst/>
          </a:prstGeom>
          <a:noFill/>
          <a:ln w="9525">
            <a:noFill/>
            <a:miter lim="800000"/>
            <a:headEnd/>
            <a:tailEnd/>
          </a:ln>
          <a:effectLst/>
        </p:spPr>
      </p:pic>
    </p:spTree>
    <p:extLst>
      <p:ext uri="{BB962C8B-B14F-4D97-AF65-F5344CB8AC3E}">
        <p14:creationId xmlns:p14="http://schemas.microsoft.com/office/powerpoint/2010/main" val="803214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itle 1">
            <a:extLst>
              <a:ext uri="{FF2B5EF4-FFF2-40B4-BE49-F238E27FC236}">
                <a16:creationId xmlns:a16="http://schemas.microsoft.com/office/drawing/2014/main" id="{EB93DC19-2B2A-41A7-8F0B-B72CCD42FF7C}"/>
              </a:ext>
            </a:extLst>
          </p:cNvPr>
          <p:cNvSpPr txBox="1">
            <a:spLocks/>
          </p:cNvSpPr>
          <p:nvPr/>
        </p:nvSpPr>
        <p:spPr>
          <a:xfrm>
            <a:off x="1341615" y="1766594"/>
            <a:ext cx="8229600" cy="11430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lnSpc>
                <a:spcPct val="200000"/>
              </a:lnSpc>
            </a:pPr>
            <a:r>
              <a:rPr lang="ar-EG" sz="1400" dirty="0">
                <a:latin typeface="Alexandria" pitchFamily="2" charset="-78"/>
                <a:cs typeface="Alexandria" pitchFamily="2" charset="-78"/>
              </a:rPr>
              <a:t>جهاز بسيط أنيق ومتطور..</a:t>
            </a:r>
            <a:br>
              <a:rPr lang="ar-EG" sz="1400" dirty="0">
                <a:latin typeface="Alexandria" pitchFamily="2" charset="-78"/>
                <a:cs typeface="Alexandria" pitchFamily="2" charset="-78"/>
              </a:rPr>
            </a:br>
            <a:r>
              <a:rPr lang="ar-EG" sz="1400" dirty="0">
                <a:latin typeface="Alexandria" pitchFamily="2" charset="-78"/>
                <a:cs typeface="Alexandria" pitchFamily="2" charset="-78"/>
              </a:rPr>
              <a:t> كانت هذه هي المعادلة السحرية التي يطبقها جوبز في كل منتجاته والتي ظهرت جليةً في </a:t>
            </a:r>
            <a:r>
              <a:rPr lang="ar-EG" sz="1400" dirty="0">
                <a:latin typeface="Alexandria" pitchFamily="2" charset="-78"/>
                <a:cs typeface="Alexandria" pitchFamily="2" charset="-78"/>
                <a:hlinkClick r:id="rId3"/>
              </a:rPr>
              <a:t>جهاز </a:t>
            </a:r>
            <a:r>
              <a:rPr lang="en-US" sz="1400" dirty="0">
                <a:latin typeface="Alexandria" pitchFamily="2" charset="-78"/>
                <a:cs typeface="Alexandria" pitchFamily="2" charset="-78"/>
                <a:hlinkClick r:id="rId3"/>
              </a:rPr>
              <a:t>iPhone</a:t>
            </a:r>
            <a:r>
              <a:rPr lang="ar-EG" sz="1400" dirty="0">
                <a:latin typeface="Alexandria" pitchFamily="2" charset="-78"/>
                <a:cs typeface="Alexandria" pitchFamily="2" charset="-78"/>
              </a:rPr>
              <a:t>  ثم ظهر بعدها </a:t>
            </a:r>
            <a:r>
              <a:rPr lang="ar-EG" sz="1400" dirty="0">
                <a:latin typeface="Alexandria" pitchFamily="2" charset="-78"/>
                <a:cs typeface="Alexandria" pitchFamily="2" charset="-78"/>
                <a:hlinkClick r:id="rId4"/>
              </a:rPr>
              <a:t>جهاز </a:t>
            </a:r>
            <a:r>
              <a:rPr lang="en-US" sz="1400" dirty="0">
                <a:latin typeface="Alexandria" pitchFamily="2" charset="-78"/>
                <a:cs typeface="Alexandria" pitchFamily="2" charset="-78"/>
                <a:hlinkClick r:id="rId4"/>
              </a:rPr>
              <a:t>iPad</a:t>
            </a:r>
            <a:r>
              <a:rPr lang="en-US" sz="1400" dirty="0">
                <a:latin typeface="Alexandria" pitchFamily="2" charset="-78"/>
                <a:cs typeface="Alexandria" pitchFamily="2" charset="-78"/>
              </a:rPr>
              <a:t> </a:t>
            </a:r>
            <a:r>
              <a:rPr lang="ar-EG" sz="1400" dirty="0">
                <a:latin typeface="Alexandria" pitchFamily="2" charset="-78"/>
                <a:cs typeface="Alexandria" pitchFamily="2" charset="-78"/>
              </a:rPr>
              <a:t>في 2010</a:t>
            </a:r>
          </a:p>
        </p:txBody>
      </p:sp>
      <p:pic>
        <p:nvPicPr>
          <p:cNvPr id="15" name="Picture 2">
            <a:extLst>
              <a:ext uri="{FF2B5EF4-FFF2-40B4-BE49-F238E27FC236}">
                <a16:creationId xmlns:a16="http://schemas.microsoft.com/office/drawing/2014/main" id="{A7C1BC4F-D703-402E-B570-F30EF67B3FCB}"/>
              </a:ext>
            </a:extLst>
          </p:cNvPr>
          <p:cNvPicPr>
            <a:picLocks noChangeAspect="1" noChangeArrowheads="1"/>
          </p:cNvPicPr>
          <p:nvPr/>
        </p:nvPicPr>
        <p:blipFill>
          <a:blip r:embed="rId5"/>
          <a:stretch>
            <a:fillRect/>
          </a:stretch>
        </p:blipFill>
        <p:spPr bwMode="auto">
          <a:xfrm>
            <a:off x="2694165" y="3404961"/>
            <a:ext cx="5524500" cy="2571750"/>
          </a:xfrm>
          <a:prstGeom prst="rect">
            <a:avLst/>
          </a:prstGeom>
          <a:noFill/>
          <a:ln w="9525">
            <a:noFill/>
            <a:miter lim="800000"/>
            <a:headEnd/>
            <a:tailEnd/>
          </a:ln>
          <a:effectLst/>
        </p:spPr>
      </p:pic>
    </p:spTree>
    <p:extLst>
      <p:ext uri="{BB962C8B-B14F-4D97-AF65-F5344CB8AC3E}">
        <p14:creationId xmlns:p14="http://schemas.microsoft.com/office/powerpoint/2010/main" val="3960220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pic>
        <p:nvPicPr>
          <p:cNvPr id="14" name="Picture 2" descr="C:\Users\Static\Desktop\img_1317872148_807.jpg">
            <a:extLst>
              <a:ext uri="{FF2B5EF4-FFF2-40B4-BE49-F238E27FC236}">
                <a16:creationId xmlns:a16="http://schemas.microsoft.com/office/drawing/2014/main" id="{436D38CA-1940-40AF-84AA-EB8B9F4B15A9}"/>
              </a:ext>
            </a:extLst>
          </p:cNvPr>
          <p:cNvPicPr>
            <a:picLocks noChangeAspect="1" noChangeArrowheads="1"/>
          </p:cNvPicPr>
          <p:nvPr/>
        </p:nvPicPr>
        <p:blipFill>
          <a:blip r:embed="rId3"/>
          <a:srcRect/>
          <a:stretch>
            <a:fillRect/>
          </a:stretch>
        </p:blipFill>
        <p:spPr bwMode="auto">
          <a:xfrm>
            <a:off x="2371335" y="539239"/>
            <a:ext cx="6524644" cy="6247347"/>
          </a:xfrm>
          <a:prstGeom prst="rect">
            <a:avLst/>
          </a:prstGeom>
          <a:noFill/>
        </p:spPr>
      </p:pic>
    </p:spTree>
    <p:extLst>
      <p:ext uri="{BB962C8B-B14F-4D97-AF65-F5344CB8AC3E}">
        <p14:creationId xmlns:p14="http://schemas.microsoft.com/office/powerpoint/2010/main" val="2302981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pic>
        <p:nvPicPr>
          <p:cNvPr id="14" name="Picture 2" descr="C:\Users\Static\Desktop\images.jpg">
            <a:extLst>
              <a:ext uri="{FF2B5EF4-FFF2-40B4-BE49-F238E27FC236}">
                <a16:creationId xmlns:a16="http://schemas.microsoft.com/office/drawing/2014/main" id="{2EF9A2B6-B11B-4CC7-A6B8-A3907821DFB8}"/>
              </a:ext>
            </a:extLst>
          </p:cNvPr>
          <p:cNvPicPr>
            <a:picLocks noChangeAspect="1" noChangeArrowheads="1"/>
          </p:cNvPicPr>
          <p:nvPr/>
        </p:nvPicPr>
        <p:blipFill>
          <a:blip r:embed="rId3"/>
          <a:srcRect/>
          <a:stretch>
            <a:fillRect/>
          </a:stretch>
        </p:blipFill>
        <p:spPr bwMode="auto">
          <a:xfrm>
            <a:off x="2623488" y="1385343"/>
            <a:ext cx="6357981" cy="4744032"/>
          </a:xfrm>
          <a:prstGeom prst="rect">
            <a:avLst/>
          </a:prstGeom>
          <a:noFill/>
        </p:spPr>
      </p:pic>
    </p:spTree>
    <p:extLst>
      <p:ext uri="{BB962C8B-B14F-4D97-AF65-F5344CB8AC3E}">
        <p14:creationId xmlns:p14="http://schemas.microsoft.com/office/powerpoint/2010/main" val="3171555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201D2D3B-C47C-4923-A861-3EAAE1C34D87}"/>
              </a:ext>
            </a:extLst>
          </p:cNvPr>
          <p:cNvSpPr txBox="1"/>
          <p:nvPr/>
        </p:nvSpPr>
        <p:spPr>
          <a:xfrm>
            <a:off x="5246554" y="2428168"/>
            <a:ext cx="6115986" cy="3959417"/>
          </a:xfrm>
          <a:prstGeom prst="rect">
            <a:avLst/>
          </a:prstGeom>
          <a:noFill/>
        </p:spPr>
        <p:txBody>
          <a:bodyPr wrap="square">
            <a:spAutoFit/>
          </a:bodyPr>
          <a:lstStyle/>
          <a:p>
            <a:pPr algn="r" rtl="1">
              <a:lnSpc>
                <a:spcPct val="200000"/>
              </a:lnSpc>
            </a:pPr>
            <a:br>
              <a:rPr lang="ar-EG" sz="1600" b="1" dirty="0">
                <a:latin typeface="Alexandria" pitchFamily="2" charset="-78"/>
                <a:cs typeface="Alexandria" pitchFamily="2" charset="-78"/>
              </a:rPr>
            </a:br>
            <a:r>
              <a:rPr lang="ar-EG" sz="1600" dirty="0">
                <a:latin typeface="Alexandria" pitchFamily="2" charset="-78"/>
                <a:cs typeface="Alexandria" pitchFamily="2" charset="-78"/>
              </a:rPr>
              <a:t>1- </a:t>
            </a:r>
            <a:r>
              <a:rPr lang="ar-SA" sz="1600" b="1" dirty="0">
                <a:solidFill>
                  <a:schemeClr val="accent1"/>
                </a:solidFill>
                <a:latin typeface="Alexandria" pitchFamily="2" charset="-78"/>
                <a:cs typeface="Alexandria" pitchFamily="2" charset="-78"/>
              </a:rPr>
              <a:t>الرؤية</a:t>
            </a:r>
            <a:r>
              <a:rPr lang="en-US" sz="1600" b="1" dirty="0">
                <a:solidFill>
                  <a:schemeClr val="accent1"/>
                </a:solidFill>
                <a:latin typeface="Alexandria" pitchFamily="2" charset="-78"/>
                <a:cs typeface="Alexandria" pitchFamily="2" charset="-78"/>
              </a:rPr>
              <a:t>vision </a:t>
            </a:r>
            <a:br>
              <a:rPr lang="en-US" sz="1600" dirty="0">
                <a:latin typeface="Alexandria" pitchFamily="2" charset="-78"/>
                <a:cs typeface="Alexandria" pitchFamily="2" charset="-78"/>
              </a:rPr>
            </a:br>
            <a:r>
              <a:rPr lang="ar-EG" sz="1600" b="1" dirty="0">
                <a:latin typeface="Alexandria" pitchFamily="2" charset="-78"/>
                <a:cs typeface="Alexandria" pitchFamily="2" charset="-78"/>
              </a:rPr>
              <a:t>العلامة التجارية الاولى على مستوى العالم فى الالكترونيات </a:t>
            </a:r>
            <a:endParaRPr lang="en-US" sz="1600" b="1" dirty="0">
              <a:latin typeface="Alexandria" pitchFamily="2" charset="-78"/>
              <a:cs typeface="Alexandria" pitchFamily="2" charset="-78"/>
            </a:endParaRPr>
          </a:p>
          <a:p>
            <a:pPr algn="r" rtl="1">
              <a:lnSpc>
                <a:spcPct val="200000"/>
              </a:lnSpc>
            </a:pPr>
            <a:br>
              <a:rPr lang="ar-EG" sz="1600" b="1" dirty="0">
                <a:latin typeface="Alexandria" pitchFamily="2" charset="-78"/>
                <a:cs typeface="Alexandria" pitchFamily="2" charset="-78"/>
              </a:rPr>
            </a:br>
            <a:r>
              <a:rPr lang="ar-EG" sz="1600" b="1" dirty="0">
                <a:solidFill>
                  <a:schemeClr val="accent1"/>
                </a:solidFill>
                <a:latin typeface="Alexandria" pitchFamily="2" charset="-78"/>
                <a:cs typeface="Alexandria" pitchFamily="2" charset="-78"/>
              </a:rPr>
              <a:t>الرسالة </a:t>
            </a:r>
            <a:r>
              <a:rPr lang="en-US" sz="1600" b="1" dirty="0">
                <a:solidFill>
                  <a:schemeClr val="accent1"/>
                </a:solidFill>
                <a:latin typeface="Alexandria" pitchFamily="2" charset="-78"/>
                <a:cs typeface="Alexandria" pitchFamily="2" charset="-78"/>
              </a:rPr>
              <a:t>MISSION</a:t>
            </a:r>
            <a:r>
              <a:rPr lang="ar-EG" sz="1600" b="1" dirty="0">
                <a:solidFill>
                  <a:schemeClr val="accent1"/>
                </a:solidFill>
                <a:latin typeface="Alexandria" pitchFamily="2" charset="-78"/>
                <a:cs typeface="Alexandria" pitchFamily="2" charset="-78"/>
              </a:rPr>
              <a:t> :  </a:t>
            </a:r>
            <a:br>
              <a:rPr lang="ar-EG" sz="1600" dirty="0">
                <a:latin typeface="Alexandria" pitchFamily="2" charset="-78"/>
                <a:cs typeface="Alexandria" pitchFamily="2" charset="-78"/>
              </a:rPr>
            </a:br>
            <a:r>
              <a:rPr lang="ar-SA" sz="1600" dirty="0">
                <a:latin typeface="Alexandria" pitchFamily="2" charset="-78"/>
                <a:cs typeface="Alexandria" pitchFamily="2" charset="-78"/>
              </a:rPr>
              <a:t>إن رؤيته تنقسم بين </a:t>
            </a:r>
            <a:r>
              <a:rPr lang="ar-SA" sz="1600" b="1" dirty="0">
                <a:latin typeface="Alexandria" pitchFamily="2" charset="-78"/>
                <a:cs typeface="Alexandria" pitchFamily="2" charset="-78"/>
              </a:rPr>
              <a:t>قوة المجموعة العاملة </a:t>
            </a:r>
            <a:r>
              <a:rPr lang="ar-EG" sz="1600" b="1" dirty="0">
                <a:latin typeface="Alexandria" pitchFamily="2" charset="-78"/>
                <a:cs typeface="Alexandria" pitchFamily="2" charset="-78"/>
              </a:rPr>
              <a:t>+</a:t>
            </a:r>
            <a:r>
              <a:rPr lang="ar-SA" sz="1600" b="1" dirty="0">
                <a:latin typeface="Alexandria" pitchFamily="2" charset="-78"/>
                <a:cs typeface="Alexandria" pitchFamily="2" charset="-78"/>
              </a:rPr>
              <a:t>قوة سمعة الشركة </a:t>
            </a:r>
            <a:br>
              <a:rPr lang="ar-EG" sz="1600" dirty="0">
                <a:latin typeface="Alexandria" pitchFamily="2" charset="-78"/>
                <a:cs typeface="Alexandria" pitchFamily="2" charset="-78"/>
              </a:rPr>
            </a:br>
            <a:endParaRPr lang="en-US" sz="1600" dirty="0">
              <a:latin typeface="Alexandria" pitchFamily="2" charset="-78"/>
              <a:cs typeface="Alexandria" pitchFamily="2" charset="-78"/>
            </a:endParaRPr>
          </a:p>
        </p:txBody>
      </p:sp>
      <p:pic>
        <p:nvPicPr>
          <p:cNvPr id="16" name="Picture 3" descr="C:\Users\Static\Desktop\steve-jobs-rules-for-success.jpg'.jpg">
            <a:extLst>
              <a:ext uri="{FF2B5EF4-FFF2-40B4-BE49-F238E27FC236}">
                <a16:creationId xmlns:a16="http://schemas.microsoft.com/office/drawing/2014/main" id="{EDE1BC3B-FF01-4249-8AC4-982098C52B7C}"/>
              </a:ext>
            </a:extLst>
          </p:cNvPr>
          <p:cNvPicPr>
            <a:picLocks noChangeAspect="1" noChangeArrowheads="1"/>
          </p:cNvPicPr>
          <p:nvPr/>
        </p:nvPicPr>
        <p:blipFill>
          <a:blip r:embed="rId3"/>
          <a:srcRect/>
          <a:stretch>
            <a:fillRect/>
          </a:stretch>
        </p:blipFill>
        <p:spPr bwMode="auto">
          <a:xfrm>
            <a:off x="719501" y="3929085"/>
            <a:ext cx="4901807" cy="2182838"/>
          </a:xfrm>
          <a:prstGeom prst="rect">
            <a:avLst/>
          </a:prstGeom>
          <a:noFill/>
        </p:spPr>
      </p:pic>
    </p:spTree>
    <p:extLst>
      <p:ext uri="{BB962C8B-B14F-4D97-AF65-F5344CB8AC3E}">
        <p14:creationId xmlns:p14="http://schemas.microsoft.com/office/powerpoint/2010/main" val="2117665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pic>
        <p:nvPicPr>
          <p:cNvPr id="14" name="Picture 3" descr="C:\Users\Static\Desktop\steve-jobs-rules-for-success.jpg'.jpg">
            <a:extLst>
              <a:ext uri="{FF2B5EF4-FFF2-40B4-BE49-F238E27FC236}">
                <a16:creationId xmlns:a16="http://schemas.microsoft.com/office/drawing/2014/main" id="{D2F88EF4-42C3-4D72-AA07-DCE4B8E155F3}"/>
              </a:ext>
            </a:extLst>
          </p:cNvPr>
          <p:cNvPicPr>
            <a:picLocks noChangeAspect="1" noChangeArrowheads="1"/>
          </p:cNvPicPr>
          <p:nvPr/>
        </p:nvPicPr>
        <p:blipFill>
          <a:blip r:embed="rId3"/>
          <a:srcRect/>
          <a:stretch>
            <a:fillRect/>
          </a:stretch>
        </p:blipFill>
        <p:spPr bwMode="auto">
          <a:xfrm>
            <a:off x="389742" y="3762530"/>
            <a:ext cx="5682111" cy="2530318"/>
          </a:xfrm>
          <a:prstGeom prst="rect">
            <a:avLst/>
          </a:prstGeom>
          <a:noFill/>
        </p:spPr>
      </p:pic>
      <p:sp>
        <p:nvSpPr>
          <p:cNvPr id="16" name="TextBox 15">
            <a:extLst>
              <a:ext uri="{FF2B5EF4-FFF2-40B4-BE49-F238E27FC236}">
                <a16:creationId xmlns:a16="http://schemas.microsoft.com/office/drawing/2014/main" id="{A6AD218D-6B46-478A-9649-0DFB24A131FA}"/>
              </a:ext>
            </a:extLst>
          </p:cNvPr>
          <p:cNvSpPr txBox="1"/>
          <p:nvPr/>
        </p:nvSpPr>
        <p:spPr>
          <a:xfrm>
            <a:off x="5276536" y="1558740"/>
            <a:ext cx="6115986" cy="3466975"/>
          </a:xfrm>
          <a:prstGeom prst="rect">
            <a:avLst/>
          </a:prstGeom>
          <a:noFill/>
        </p:spPr>
        <p:txBody>
          <a:bodyPr wrap="square">
            <a:spAutoFit/>
          </a:bodyPr>
          <a:lstStyle/>
          <a:p>
            <a:pPr algn="just" rtl="1">
              <a:lnSpc>
                <a:spcPct val="200000"/>
              </a:lnSpc>
            </a:pPr>
            <a:br>
              <a:rPr lang="ar-EG" sz="1600" b="1" dirty="0">
                <a:solidFill>
                  <a:schemeClr val="accent1"/>
                </a:solidFill>
                <a:latin typeface="Alexandria" pitchFamily="2" charset="-78"/>
                <a:cs typeface="Alexandria" pitchFamily="2" charset="-78"/>
              </a:rPr>
            </a:br>
            <a:r>
              <a:rPr lang="ar-EG" sz="1600" dirty="0">
                <a:solidFill>
                  <a:schemeClr val="accent1"/>
                </a:solidFill>
                <a:latin typeface="Alexandria" pitchFamily="2" charset="-78"/>
                <a:cs typeface="Alexandria" pitchFamily="2" charset="-78"/>
              </a:rPr>
              <a:t>2- </a:t>
            </a:r>
            <a:r>
              <a:rPr lang="ar-SA" sz="1600" b="1" dirty="0">
                <a:solidFill>
                  <a:schemeClr val="accent1"/>
                </a:solidFill>
                <a:latin typeface="Alexandria" pitchFamily="2" charset="-78"/>
                <a:cs typeface="Alexandria" pitchFamily="2" charset="-78"/>
              </a:rPr>
              <a:t>مدى تأكيده على مجموعة واضحة من القيم والأخلاقيات</a:t>
            </a:r>
            <a:br>
              <a:rPr lang="ar-EG" sz="1600" b="1" dirty="0">
                <a:solidFill>
                  <a:srgbClr val="FF0000"/>
                </a:solidFill>
                <a:latin typeface="Alexandria" pitchFamily="2" charset="-78"/>
                <a:cs typeface="Alexandria" pitchFamily="2" charset="-78"/>
              </a:rPr>
            </a:br>
            <a:r>
              <a:rPr lang="ar-EG" sz="1600" dirty="0">
                <a:latin typeface="Alexandria" pitchFamily="2" charset="-78"/>
                <a:cs typeface="Alexandria" pitchFamily="2" charset="-78"/>
              </a:rPr>
              <a:t> رفض بشكل قاطع تواجد أي تطبيق إباحي على أي من منتجات آبل.. ورأى أن ما تقدمه الشركة يهدف إلى التعليم والتطوير والأخلاق وتغيير حياة الناس إلى الأفضل، وليس الإباحية التي تضر بالاجيال القادمة! </a:t>
            </a:r>
            <a:br>
              <a:rPr lang="ar-EG" sz="1600" dirty="0">
                <a:latin typeface="Alexandria" pitchFamily="2" charset="-78"/>
                <a:cs typeface="Alexandria" pitchFamily="2" charset="-78"/>
              </a:rPr>
            </a:b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015592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B17C8055-2921-46CD-B752-58D563B28710}"/>
              </a:ext>
            </a:extLst>
          </p:cNvPr>
          <p:cNvSpPr txBox="1"/>
          <p:nvPr/>
        </p:nvSpPr>
        <p:spPr>
          <a:xfrm>
            <a:off x="3402765" y="2292620"/>
            <a:ext cx="6115986" cy="1004762"/>
          </a:xfrm>
          <a:prstGeom prst="rect">
            <a:avLst/>
          </a:prstGeom>
          <a:noFill/>
        </p:spPr>
        <p:txBody>
          <a:bodyPr wrap="square">
            <a:spAutoFit/>
          </a:bodyPr>
          <a:lstStyle/>
          <a:p>
            <a:pPr algn="ctr">
              <a:lnSpc>
                <a:spcPct val="200000"/>
              </a:lnSpc>
            </a:pPr>
            <a:r>
              <a:rPr lang="ar-EG" sz="1600" b="1" dirty="0">
                <a:latin typeface="Alexandria" pitchFamily="2" charset="-78"/>
                <a:cs typeface="Alexandria" pitchFamily="2" charset="-78"/>
              </a:rPr>
              <a:t>“لا يهمني أن أكون أغنى رجل قدر ما يهمني أن أعود للفراش في المساء وأنا أشعر أنني قمت بشيء رائع!”</a:t>
            </a:r>
            <a:endParaRPr lang="en-US" sz="1600" dirty="0">
              <a:latin typeface="Alexandria" pitchFamily="2" charset="-78"/>
              <a:cs typeface="Alexandria" pitchFamily="2" charset="-78"/>
            </a:endParaRPr>
          </a:p>
        </p:txBody>
      </p:sp>
      <p:pic>
        <p:nvPicPr>
          <p:cNvPr id="16" name="Picture 3" descr="C:\Users\Static\Desktop\steve-jobs-rules-for-success.jpg'.jpg">
            <a:extLst>
              <a:ext uri="{FF2B5EF4-FFF2-40B4-BE49-F238E27FC236}">
                <a16:creationId xmlns:a16="http://schemas.microsoft.com/office/drawing/2014/main" id="{66FA1B12-0AD9-4AE2-838A-BA2131478DDD}"/>
              </a:ext>
            </a:extLst>
          </p:cNvPr>
          <p:cNvPicPr>
            <a:picLocks noChangeAspect="1" noChangeArrowheads="1"/>
          </p:cNvPicPr>
          <p:nvPr/>
        </p:nvPicPr>
        <p:blipFill>
          <a:blip r:embed="rId3"/>
          <a:srcRect/>
          <a:stretch>
            <a:fillRect/>
          </a:stretch>
        </p:blipFill>
        <p:spPr bwMode="auto">
          <a:xfrm>
            <a:off x="674552" y="3747540"/>
            <a:ext cx="5682111" cy="2530318"/>
          </a:xfrm>
          <a:prstGeom prst="rect">
            <a:avLst/>
          </a:prstGeom>
          <a:noFill/>
        </p:spPr>
      </p:pic>
    </p:spTree>
    <p:extLst>
      <p:ext uri="{BB962C8B-B14F-4D97-AF65-F5344CB8AC3E}">
        <p14:creationId xmlns:p14="http://schemas.microsoft.com/office/powerpoint/2010/main" val="22151525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6E68FBB4-56C7-40A4-A8E5-8C5DE8A257D8}"/>
              </a:ext>
            </a:extLst>
          </p:cNvPr>
          <p:cNvSpPr txBox="1"/>
          <p:nvPr/>
        </p:nvSpPr>
        <p:spPr>
          <a:xfrm>
            <a:off x="5111646" y="2366613"/>
            <a:ext cx="6115986" cy="3581109"/>
          </a:xfrm>
          <a:prstGeom prst="rect">
            <a:avLst/>
          </a:prstGeom>
          <a:noFill/>
        </p:spPr>
        <p:txBody>
          <a:bodyPr wrap="square">
            <a:spAutoFit/>
          </a:bodyPr>
          <a:lstStyle/>
          <a:p>
            <a:pPr algn="r" rtl="1">
              <a:lnSpc>
                <a:spcPct val="200000"/>
              </a:lnSpc>
            </a:pPr>
            <a:br>
              <a:rPr lang="ar-EG" sz="2000" b="1" dirty="0">
                <a:solidFill>
                  <a:schemeClr val="accent1"/>
                </a:solidFill>
                <a:latin typeface="Alexandria" pitchFamily="2" charset="-78"/>
                <a:cs typeface="Alexandria" pitchFamily="2" charset="-78"/>
              </a:rPr>
            </a:br>
            <a:r>
              <a:rPr lang="ar-EG" sz="2000" b="1" dirty="0">
                <a:solidFill>
                  <a:schemeClr val="accent1"/>
                </a:solidFill>
                <a:latin typeface="Alexandria" pitchFamily="2" charset="-78"/>
                <a:cs typeface="Alexandria" pitchFamily="2" charset="-78"/>
              </a:rPr>
              <a:t>3- </a:t>
            </a:r>
            <a:r>
              <a:rPr lang="ar-SA" sz="1800" b="1" dirty="0">
                <a:solidFill>
                  <a:schemeClr val="accent1"/>
                </a:solidFill>
                <a:latin typeface="Alexandria" pitchFamily="2" charset="-78"/>
                <a:cs typeface="Alexandria" pitchFamily="2" charset="-78"/>
              </a:rPr>
              <a:t>القائد يحرص على تدعيم الثقــافـة التنظيمية التى تحفظ للمنظمة هـــوية مميزة .</a:t>
            </a:r>
            <a:br>
              <a:rPr lang="en-US" sz="2000" dirty="0">
                <a:solidFill>
                  <a:schemeClr val="accent1"/>
                </a:solidFill>
                <a:latin typeface="Alexandria" pitchFamily="2" charset="-78"/>
                <a:cs typeface="Alexandria" pitchFamily="2" charset="-78"/>
              </a:rPr>
            </a:br>
            <a:br>
              <a:rPr lang="ar-EG" sz="2000" b="1" dirty="0">
                <a:solidFill>
                  <a:schemeClr val="accent1"/>
                </a:solidFill>
                <a:latin typeface="Alexandria" pitchFamily="2" charset="-78"/>
                <a:cs typeface="Alexandria" pitchFamily="2" charset="-78"/>
              </a:rPr>
            </a:br>
            <a:br>
              <a:rPr lang="ar-EG" sz="2000" b="1" dirty="0">
                <a:solidFill>
                  <a:schemeClr val="accent1"/>
                </a:solidFill>
                <a:latin typeface="Alexandria" pitchFamily="2" charset="-78"/>
                <a:cs typeface="Alexandria" pitchFamily="2" charset="-78"/>
              </a:rPr>
            </a:br>
            <a:endParaRPr lang="en-US" dirty="0">
              <a:solidFill>
                <a:schemeClr val="accent1"/>
              </a:solidFill>
              <a:latin typeface="Alexandria" pitchFamily="2" charset="-78"/>
              <a:cs typeface="Alexandria" pitchFamily="2" charset="-78"/>
            </a:endParaRPr>
          </a:p>
        </p:txBody>
      </p:sp>
      <p:pic>
        <p:nvPicPr>
          <p:cNvPr id="16" name="Picture 3" descr="C:\Users\Static\Desktop\steve-jobs-rules-for-success.jpg'.jpg">
            <a:extLst>
              <a:ext uri="{FF2B5EF4-FFF2-40B4-BE49-F238E27FC236}">
                <a16:creationId xmlns:a16="http://schemas.microsoft.com/office/drawing/2014/main" id="{5E135762-CD56-425C-8154-F05DC35FBFCB}"/>
              </a:ext>
            </a:extLst>
          </p:cNvPr>
          <p:cNvPicPr>
            <a:picLocks noChangeAspect="1" noChangeArrowheads="1"/>
          </p:cNvPicPr>
          <p:nvPr/>
        </p:nvPicPr>
        <p:blipFill>
          <a:blip r:embed="rId3"/>
          <a:srcRect/>
          <a:stretch>
            <a:fillRect/>
          </a:stretch>
        </p:blipFill>
        <p:spPr bwMode="auto">
          <a:xfrm>
            <a:off x="674552" y="3747540"/>
            <a:ext cx="5682111" cy="2530318"/>
          </a:xfrm>
          <a:prstGeom prst="rect">
            <a:avLst/>
          </a:prstGeom>
          <a:noFill/>
        </p:spPr>
      </p:pic>
    </p:spTree>
    <p:extLst>
      <p:ext uri="{BB962C8B-B14F-4D97-AF65-F5344CB8AC3E}">
        <p14:creationId xmlns:p14="http://schemas.microsoft.com/office/powerpoint/2010/main" val="3372526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A3AE8CD6-7F45-4FD3-AAE3-81922C91503D}"/>
              </a:ext>
            </a:extLst>
          </p:cNvPr>
          <p:cNvSpPr txBox="1"/>
          <p:nvPr/>
        </p:nvSpPr>
        <p:spPr>
          <a:xfrm>
            <a:off x="5141626" y="1558740"/>
            <a:ext cx="6115986" cy="2974532"/>
          </a:xfrm>
          <a:prstGeom prst="rect">
            <a:avLst/>
          </a:prstGeom>
          <a:noFill/>
        </p:spPr>
        <p:txBody>
          <a:bodyPr wrap="square">
            <a:spAutoFit/>
          </a:bodyPr>
          <a:lstStyle/>
          <a:p>
            <a:pPr algn="r" rtl="1">
              <a:lnSpc>
                <a:spcPct val="200000"/>
              </a:lnSpc>
            </a:pPr>
            <a:br>
              <a:rPr lang="ar-EG" sz="1600" b="1" dirty="0">
                <a:solidFill>
                  <a:schemeClr val="tx1"/>
                </a:solidFill>
                <a:latin typeface="Alexandria" pitchFamily="2" charset="-78"/>
                <a:cs typeface="Alexandria" pitchFamily="2" charset="-78"/>
              </a:rPr>
            </a:br>
            <a:br>
              <a:rPr lang="ar-EG" sz="1600" b="1" dirty="0">
                <a:solidFill>
                  <a:schemeClr val="tx1"/>
                </a:solidFill>
                <a:latin typeface="Alexandria" pitchFamily="2" charset="-78"/>
                <a:cs typeface="Alexandria" pitchFamily="2" charset="-78"/>
              </a:rPr>
            </a:br>
            <a:r>
              <a:rPr lang="ar-EG" sz="1600" b="1" dirty="0">
                <a:solidFill>
                  <a:schemeClr val="tx1"/>
                </a:solidFill>
                <a:latin typeface="Alexandria" pitchFamily="2" charset="-78"/>
                <a:cs typeface="Alexandria" pitchFamily="2" charset="-78"/>
              </a:rPr>
              <a:t>1-“</a:t>
            </a:r>
            <a:r>
              <a:rPr lang="ar-EG" sz="1600" b="1" dirty="0">
                <a:solidFill>
                  <a:schemeClr val="accent1"/>
                </a:solidFill>
                <a:latin typeface="Alexandria" pitchFamily="2" charset="-78"/>
                <a:cs typeface="Alexandria" pitchFamily="2" charset="-78"/>
              </a:rPr>
              <a:t>العميل أولاً </a:t>
            </a:r>
            <a:r>
              <a:rPr lang="en-US" sz="1600" b="1" dirty="0">
                <a:solidFill>
                  <a:schemeClr val="accent1"/>
                </a:solidFill>
                <a:latin typeface="Alexandria" pitchFamily="2" charset="-78"/>
                <a:cs typeface="Alexandria" pitchFamily="2" charset="-78"/>
              </a:rPr>
              <a:t>Customer first</a:t>
            </a:r>
            <a:br>
              <a:rPr lang="en-US" sz="1600" b="1" dirty="0">
                <a:solidFill>
                  <a:schemeClr val="accent1"/>
                </a:solidFill>
                <a:latin typeface="Alexandria" pitchFamily="2" charset="-78"/>
                <a:cs typeface="Alexandria" pitchFamily="2" charset="-78"/>
              </a:rPr>
            </a:b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لقد كان جوبز سريع البديهة فيما يتعلق بتحديد النزعة الاستهلاكية للعملاء، لقد عمل على استيعاب وفهم احتياجات ورغبات عملائه فتمكن من معرفة وإدراك ما يجب أن يقدم لهم بالتحديد</a:t>
            </a:r>
            <a:r>
              <a:rPr lang="ar-EG" sz="1600" b="1" dirty="0">
                <a:solidFill>
                  <a:schemeClr val="tx1"/>
                </a:solidFill>
                <a:latin typeface="Alexandria" pitchFamily="2" charset="-78"/>
                <a:cs typeface="Alexandria" pitchFamily="2" charset="-78"/>
              </a:rPr>
              <a:t>”</a:t>
            </a:r>
            <a:endParaRPr lang="en-US" sz="1600" dirty="0">
              <a:latin typeface="Alexandria" pitchFamily="2" charset="-78"/>
              <a:cs typeface="Alexandria" pitchFamily="2" charset="-78"/>
            </a:endParaRPr>
          </a:p>
        </p:txBody>
      </p:sp>
      <p:pic>
        <p:nvPicPr>
          <p:cNvPr id="16" name="Picture 3" descr="C:\Users\Static\Desktop\steve-jobs-rules-for-success.jpg'.jpg">
            <a:extLst>
              <a:ext uri="{FF2B5EF4-FFF2-40B4-BE49-F238E27FC236}">
                <a16:creationId xmlns:a16="http://schemas.microsoft.com/office/drawing/2014/main" id="{2EFB4DDB-D0B7-4E4E-83FD-52D860043F2F}"/>
              </a:ext>
            </a:extLst>
          </p:cNvPr>
          <p:cNvPicPr>
            <a:picLocks noChangeAspect="1" noChangeArrowheads="1"/>
          </p:cNvPicPr>
          <p:nvPr/>
        </p:nvPicPr>
        <p:blipFill>
          <a:blip r:embed="rId3"/>
          <a:srcRect/>
          <a:stretch>
            <a:fillRect/>
          </a:stretch>
        </p:blipFill>
        <p:spPr bwMode="auto">
          <a:xfrm>
            <a:off x="261406" y="3957402"/>
            <a:ext cx="5210840" cy="2320455"/>
          </a:xfrm>
          <a:prstGeom prst="rect">
            <a:avLst/>
          </a:prstGeom>
          <a:noFill/>
        </p:spPr>
      </p:pic>
    </p:spTree>
    <p:extLst>
      <p:ext uri="{BB962C8B-B14F-4D97-AF65-F5344CB8AC3E}">
        <p14:creationId xmlns:p14="http://schemas.microsoft.com/office/powerpoint/2010/main" val="3997738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r" rtl="1">
                <a:lnSpc>
                  <a:spcPct val="200000"/>
                </a:lnSpc>
              </a:pPr>
              <a:r>
                <a:rPr lang="ar-EG" sz="1400" b="1" dirty="0">
                  <a:solidFill>
                    <a:schemeClr val="accent1"/>
                  </a:solidFill>
                  <a:latin typeface="Alexandria" pitchFamily="2" charset="-78"/>
                  <a:cs typeface="Alexandria" pitchFamily="2" charset="-78"/>
                </a:rPr>
                <a:t>. نصب تركيزك على العملاء المستهدفين وليس على المنتج:</a:t>
              </a:r>
              <a:endParaRPr lang="en-US" sz="1400" b="1" dirty="0">
                <a:solidFill>
                  <a:schemeClr val="accent1"/>
                </a:solidFill>
                <a:latin typeface="Alexandria" pitchFamily="2" charset="-78"/>
                <a:cs typeface="Alexandria" pitchFamily="2" charset="-78"/>
              </a:endParaRPr>
            </a:p>
            <a:p>
              <a:pPr marL="180000" algn="r" rtl="1">
                <a:lnSpc>
                  <a:spcPct val="200000"/>
                </a:lnSpc>
              </a:pPr>
              <a:br>
                <a:rPr lang="ar-EG" sz="1400" b="1" dirty="0">
                  <a:solidFill>
                    <a:schemeClr val="tx2"/>
                  </a:solidFill>
                  <a:latin typeface="Alexandria" pitchFamily="2" charset="-78"/>
                  <a:cs typeface="Alexandria" pitchFamily="2" charset="-78"/>
                </a:rPr>
              </a:br>
              <a:r>
                <a:rPr lang="ar-EG" sz="1400" b="1" dirty="0">
                  <a:solidFill>
                    <a:schemeClr val="tx2"/>
                  </a:solidFill>
                  <a:latin typeface="Alexandria" pitchFamily="2" charset="-78"/>
                  <a:cs typeface="Alexandria" pitchFamily="2" charset="-78"/>
                </a:rPr>
                <a:t>  </a:t>
              </a:r>
              <a:r>
                <a:rPr lang="ar-EG" sz="1400" dirty="0">
                  <a:solidFill>
                    <a:schemeClr val="tx2"/>
                  </a:solidFill>
                  <a:latin typeface="Alexandria" pitchFamily="2" charset="-78"/>
                  <a:cs typeface="Alexandria" pitchFamily="2" charset="-78"/>
                </a:rPr>
                <a:t>لا يتحدث عن المواصفات التقنية لأي منتج كان من شركة آبل، </a:t>
              </a:r>
              <a:br>
                <a:rPr lang="ar-EG" sz="1400" dirty="0">
                  <a:solidFill>
                    <a:schemeClr val="tx2"/>
                  </a:solidFill>
                  <a:latin typeface="Alexandria" pitchFamily="2" charset="-78"/>
                  <a:cs typeface="Alexandria" pitchFamily="2" charset="-78"/>
                </a:rPr>
              </a:br>
              <a:r>
                <a:rPr lang="ar-EG" sz="1400" dirty="0">
                  <a:solidFill>
                    <a:schemeClr val="tx2"/>
                  </a:solidFill>
                  <a:latin typeface="Alexandria" pitchFamily="2" charset="-78"/>
                  <a:cs typeface="Alexandria" pitchFamily="2" charset="-78"/>
                </a:rPr>
                <a:t>  يتألق في</a:t>
              </a:r>
              <a:r>
                <a:rPr lang="ar-EG" sz="1400" dirty="0">
                  <a:solidFill>
                    <a:schemeClr val="tx2"/>
                  </a:solidFill>
                  <a:latin typeface="Alexandria" pitchFamily="2" charset="-78"/>
                  <a:cs typeface="Alexandria" pitchFamily="2" charset="-78"/>
                  <a:hlinkClick r:id="rId2">
                    <a:extLst>
                      <a:ext uri="{A12FA001-AC4F-418D-AE19-62706E023703}">
                        <ahyp:hlinkClr xmlns:ahyp="http://schemas.microsoft.com/office/drawing/2018/hyperlinkcolor" val="tx"/>
                      </a:ext>
                    </a:extLst>
                  </a:hlinkClick>
                </a:rPr>
                <a:t> الخطط التسويقية</a:t>
              </a:r>
              <a:r>
                <a:rPr lang="ar-EG" sz="1400" dirty="0">
                  <a:solidFill>
                    <a:schemeClr val="tx2"/>
                  </a:solidFill>
                  <a:latin typeface="Alexandria" pitchFamily="2" charset="-78"/>
                  <a:cs typeface="Alexandria" pitchFamily="2" charset="-78"/>
                </a:rPr>
                <a:t> عبر إيضاحه لإمكانيات منتجات شركته في جعل </a:t>
              </a:r>
              <a:r>
                <a:rPr lang="ar-EG" sz="1400" b="1" u="sng" dirty="0">
                  <a:solidFill>
                    <a:schemeClr val="tx2"/>
                  </a:solidFill>
                  <a:latin typeface="Alexandria" pitchFamily="2" charset="-78"/>
                  <a:cs typeface="Alexandria" pitchFamily="2" charset="-78"/>
                </a:rPr>
                <a:t>الحياة أسهل وأيسر، </a:t>
              </a:r>
              <a:r>
                <a:rPr lang="ar-EG" sz="1400" dirty="0">
                  <a:solidFill>
                    <a:schemeClr val="tx2"/>
                  </a:solidFill>
                  <a:latin typeface="Alexandria" pitchFamily="2" charset="-78"/>
                  <a:cs typeface="Alexandria" pitchFamily="2" charset="-78"/>
                </a:rPr>
                <a:t>حيث ستجده يطرح أثناء التسويق تساؤل: لما مشغل موسيقى </a:t>
              </a:r>
              <a:r>
                <a:rPr lang="en-US" sz="1400" dirty="0">
                  <a:solidFill>
                    <a:schemeClr val="tx2"/>
                  </a:solidFill>
                  <a:latin typeface="Alexandria" pitchFamily="2" charset="-78"/>
                  <a:cs typeface="Alexandria" pitchFamily="2" charset="-78"/>
                </a:rPr>
                <a:t>MP3 </a:t>
              </a:r>
              <a:r>
                <a:rPr lang="ar-EG" sz="1400" dirty="0">
                  <a:solidFill>
                    <a:schemeClr val="tx2"/>
                  </a:solidFill>
                  <a:latin typeface="Alexandria" pitchFamily="2" charset="-78"/>
                  <a:cs typeface="Alexandria" pitchFamily="2" charset="-78"/>
                </a:rPr>
                <a:t>هو جهاز بمفرده، والهاتف النقال جهاز بمفرده، ويتسائل معك: ما المانع من دمجهما في جهاز واحد كجهاز الآيفون؟! وهذا ما يبحث عنه الناس فعلياً ويشغل حيز من تفكيرهم.</a:t>
              </a:r>
              <a:br>
                <a:rPr lang="ar-EG" sz="1400" dirty="0">
                  <a:solidFill>
                    <a:schemeClr val="tx2"/>
                  </a:solidFill>
                  <a:latin typeface="Alexandria" pitchFamily="2" charset="-78"/>
                  <a:cs typeface="Alexandria" pitchFamily="2" charset="-78"/>
                </a:rPr>
              </a:br>
              <a:endParaRPr lang="ar-EG" sz="1400" dirty="0">
                <a:solidFill>
                  <a:schemeClr val="tx2"/>
                </a:solidFill>
                <a:latin typeface="Alexandria" pitchFamily="2" charset="-78"/>
                <a:cs typeface="Alexandria" pitchFamily="2" charset="-78"/>
              </a:endParaRPr>
            </a:p>
            <a:p>
              <a:pPr marL="180000" algn="just" rtl="1">
                <a:lnSpc>
                  <a:spcPct val="150000"/>
                </a:lnSpc>
              </a:pPr>
              <a:endParaRPr lang="ar-EG" sz="1400" dirty="0">
                <a:solidFill>
                  <a:schemeClr val="tx2"/>
                </a:solidFill>
                <a:latin typeface="Alexandria" pitchFamily="2" charset="-78"/>
                <a:cs typeface="Alexandria" pitchFamily="2" charset="-78"/>
              </a:endParaRPr>
            </a:p>
            <a:p>
              <a:pPr marL="180000" algn="just" rtl="1">
                <a:lnSpc>
                  <a:spcPct val="150000"/>
                </a:lnSpc>
              </a:pPr>
              <a:endParaRPr lang="ar-EG" sz="1400" dirty="0">
                <a:solidFill>
                  <a:schemeClr val="tx2"/>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itle 1">
            <a:extLst>
              <a:ext uri="{FF2B5EF4-FFF2-40B4-BE49-F238E27FC236}">
                <a16:creationId xmlns:a16="http://schemas.microsoft.com/office/drawing/2014/main" id="{DD8E27EF-0BD1-4CC9-889E-C18921A65F5F}"/>
              </a:ext>
            </a:extLst>
          </p:cNvPr>
          <p:cNvSpPr txBox="1">
            <a:spLocks/>
          </p:cNvSpPr>
          <p:nvPr/>
        </p:nvSpPr>
        <p:spPr>
          <a:xfrm>
            <a:off x="3786392" y="3048855"/>
            <a:ext cx="8229600" cy="11430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br>
              <a:rPr lang="ar-EG" sz="3000" b="1" dirty="0"/>
            </a:br>
            <a:r>
              <a:rPr lang="ar-SA" sz="2500" b="1" dirty="0">
                <a:solidFill>
                  <a:srgbClr val="FF0000"/>
                </a:solidFill>
              </a:rPr>
              <a:t>-</a:t>
            </a:r>
            <a:br>
              <a:rPr lang="en-US" sz="3000" dirty="0"/>
            </a:br>
            <a:endParaRPr lang="ar-EG" sz="3000" b="1" dirty="0"/>
          </a:p>
        </p:txBody>
      </p:sp>
    </p:spTree>
    <p:extLst>
      <p:ext uri="{BB962C8B-B14F-4D97-AF65-F5344CB8AC3E}">
        <p14:creationId xmlns:p14="http://schemas.microsoft.com/office/powerpoint/2010/main" val="1304024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0942159A-2E3B-47D2-8E89-C8FA090D7AC8}"/>
              </a:ext>
            </a:extLst>
          </p:cNvPr>
          <p:cNvSpPr txBox="1"/>
          <p:nvPr/>
        </p:nvSpPr>
        <p:spPr>
          <a:xfrm>
            <a:off x="5096652" y="1912923"/>
            <a:ext cx="6115986" cy="3959417"/>
          </a:xfrm>
          <a:prstGeom prst="rect">
            <a:avLst/>
          </a:prstGeom>
          <a:noFill/>
        </p:spPr>
        <p:txBody>
          <a:bodyPr wrap="square">
            <a:spAutoFit/>
          </a:bodyPr>
          <a:lstStyle/>
          <a:p>
            <a:pPr algn="r" rtl="1">
              <a:lnSpc>
                <a:spcPct val="200000"/>
              </a:lnSpc>
            </a:pPr>
            <a:r>
              <a:rPr lang="ar-EG" sz="1600" b="1" dirty="0">
                <a:solidFill>
                  <a:schemeClr val="accent1"/>
                </a:solidFill>
                <a:latin typeface="Alexandria" pitchFamily="2" charset="-78"/>
                <a:cs typeface="Alexandria" pitchFamily="2" charset="-78"/>
              </a:rPr>
              <a:t>2-” الجودة أهم عناصر النجاح ”</a:t>
            </a:r>
            <a:br>
              <a:rPr lang="ar-EG" sz="1600" dirty="0">
                <a:latin typeface="Alexandria" pitchFamily="2" charset="-78"/>
                <a:cs typeface="Alexandria" pitchFamily="2" charset="-78"/>
              </a:rPr>
            </a:br>
            <a:r>
              <a:rPr lang="ar-EG" sz="1600" dirty="0">
                <a:solidFill>
                  <a:schemeClr val="tx1"/>
                </a:solidFill>
                <a:latin typeface="Alexandria" pitchFamily="2" charset="-78"/>
                <a:cs typeface="Alexandria" pitchFamily="2" charset="-78"/>
              </a:rPr>
              <a:t> يؤمن جوبز بأن الأناقة تنبع من خلال </a:t>
            </a:r>
            <a:r>
              <a:rPr lang="ar-EG" sz="1600" b="1" u="sng" dirty="0">
                <a:solidFill>
                  <a:schemeClr val="accent1"/>
                </a:solidFill>
                <a:latin typeface="Alexandria" pitchFamily="2" charset="-78"/>
                <a:cs typeface="Alexandria" pitchFamily="2" charset="-78"/>
              </a:rPr>
              <a:t>البساطة والسهولة </a:t>
            </a:r>
            <a:r>
              <a:rPr lang="ar-EG" sz="1600" dirty="0">
                <a:solidFill>
                  <a:schemeClr val="tx1"/>
                </a:solidFill>
                <a:latin typeface="Alexandria" pitchFamily="2" charset="-78"/>
                <a:cs typeface="Alexandria" pitchFamily="2" charset="-78"/>
              </a:rPr>
              <a:t>التي لا يمكن تحقيقها بسهولة،</a:t>
            </a:r>
            <a:br>
              <a:rPr lang="ar-EG" sz="1600" dirty="0">
                <a:solidFill>
                  <a:schemeClr val="tx1"/>
                </a:solidFill>
                <a:latin typeface="Alexandria" pitchFamily="2" charset="-78"/>
                <a:cs typeface="Alexandria" pitchFamily="2" charset="-78"/>
              </a:rPr>
            </a:br>
            <a:r>
              <a:rPr lang="ar-EG" sz="1600" dirty="0">
                <a:solidFill>
                  <a:schemeClr val="tx1"/>
                </a:solidFill>
                <a:latin typeface="Alexandria" pitchFamily="2" charset="-78"/>
                <a:cs typeface="Alexandria" pitchFamily="2" charset="-78"/>
              </a:rPr>
              <a:t> يقول جوبز في إحدى مقابلاته عام 1998 مع مجلة بزينيس وييك-   </a:t>
            </a:r>
          </a:p>
          <a:p>
            <a:pPr algn="just" rtl="1">
              <a:lnSpc>
                <a:spcPct val="200000"/>
              </a:lnSpc>
            </a:pPr>
            <a:r>
              <a:rPr lang="en-US" sz="1600" dirty="0">
                <a:solidFill>
                  <a:schemeClr val="tx1"/>
                </a:solidFill>
                <a:latin typeface="Alexandria" pitchFamily="2" charset="-78"/>
                <a:cs typeface="Alexandria" pitchFamily="2" charset="-78"/>
              </a:rPr>
              <a:t>  BusinessWeek) "</a:t>
            </a:r>
            <a:r>
              <a:rPr lang="ar-EG" sz="1600" dirty="0">
                <a:solidFill>
                  <a:schemeClr val="tx1"/>
                </a:solidFill>
                <a:latin typeface="Alexandria" pitchFamily="2" charset="-78"/>
                <a:cs typeface="Alexandria" pitchFamily="2" charset="-78"/>
              </a:rPr>
              <a:t>تقديم منتج يمتاز بالبساطة أصعب بكثير من تقديمه منتجا معقدا. يجب عليك أن تفكر بطريقة سلسة سهلة لجعل المنتجات بسيطة" إذا فالدرس المستفاد هو أن تبسيط المنتجات يعزز من جاذبيتها ويجعلها (محببة) .</a:t>
            </a:r>
            <a:endParaRPr lang="en-US" sz="1600" dirty="0">
              <a:latin typeface="Alexandria" pitchFamily="2" charset="-78"/>
              <a:cs typeface="Alexandria" pitchFamily="2" charset="-78"/>
            </a:endParaRPr>
          </a:p>
        </p:txBody>
      </p:sp>
      <p:pic>
        <p:nvPicPr>
          <p:cNvPr id="16" name="Picture 3" descr="C:\Users\Static\Desktop\steve-jobs-rules-for-success.jpg'.jpg">
            <a:extLst>
              <a:ext uri="{FF2B5EF4-FFF2-40B4-BE49-F238E27FC236}">
                <a16:creationId xmlns:a16="http://schemas.microsoft.com/office/drawing/2014/main" id="{4AC6BE2A-1289-4984-AC2D-15FE97219007}"/>
              </a:ext>
            </a:extLst>
          </p:cNvPr>
          <p:cNvPicPr>
            <a:picLocks noChangeAspect="1" noChangeArrowheads="1"/>
          </p:cNvPicPr>
          <p:nvPr/>
        </p:nvPicPr>
        <p:blipFill>
          <a:blip r:embed="rId3"/>
          <a:srcRect/>
          <a:stretch>
            <a:fillRect/>
          </a:stretch>
        </p:blipFill>
        <p:spPr bwMode="auto">
          <a:xfrm>
            <a:off x="261406" y="3822494"/>
            <a:ext cx="5076189" cy="2260493"/>
          </a:xfrm>
          <a:prstGeom prst="rect">
            <a:avLst/>
          </a:prstGeom>
          <a:noFill/>
        </p:spPr>
      </p:pic>
    </p:spTree>
    <p:extLst>
      <p:ext uri="{BB962C8B-B14F-4D97-AF65-F5344CB8AC3E}">
        <p14:creationId xmlns:p14="http://schemas.microsoft.com/office/powerpoint/2010/main" val="3886506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53C65C8E-B7EA-4A29-A2D1-FB5710E277A7}"/>
              </a:ext>
            </a:extLst>
          </p:cNvPr>
          <p:cNvSpPr txBox="1"/>
          <p:nvPr/>
        </p:nvSpPr>
        <p:spPr>
          <a:xfrm>
            <a:off x="3747540" y="2146308"/>
            <a:ext cx="6115986" cy="369332"/>
          </a:xfrm>
          <a:prstGeom prst="rect">
            <a:avLst/>
          </a:prstGeom>
          <a:noFill/>
        </p:spPr>
        <p:txBody>
          <a:bodyPr wrap="square">
            <a:spAutoFit/>
          </a:bodyPr>
          <a:lstStyle/>
          <a:p>
            <a:r>
              <a:rPr lang="ar-EG" dirty="0">
                <a:solidFill>
                  <a:schemeClr val="accent1"/>
                </a:solidFill>
                <a:latin typeface="Alexandria" pitchFamily="2" charset="-78"/>
                <a:cs typeface="Alexandria" pitchFamily="2" charset="-78"/>
              </a:rPr>
              <a:t>3-“الإبداع هو ما يفرق بين القائد والتابع”</a:t>
            </a:r>
            <a:endParaRPr lang="en-US" dirty="0">
              <a:solidFill>
                <a:schemeClr val="accent1"/>
              </a:solidFill>
              <a:latin typeface="Alexandria" pitchFamily="2" charset="-78"/>
              <a:cs typeface="Alexandria" pitchFamily="2" charset="-78"/>
            </a:endParaRPr>
          </a:p>
        </p:txBody>
      </p:sp>
      <p:pic>
        <p:nvPicPr>
          <p:cNvPr id="16" name="Picture 3" descr="C:\Users\Static\Desktop\steve-jobs-rules-for-success.jpg'.jpg">
            <a:extLst>
              <a:ext uri="{FF2B5EF4-FFF2-40B4-BE49-F238E27FC236}">
                <a16:creationId xmlns:a16="http://schemas.microsoft.com/office/drawing/2014/main" id="{E3E1D234-9FA1-486B-AFE1-40184FBEBA36}"/>
              </a:ext>
            </a:extLst>
          </p:cNvPr>
          <p:cNvPicPr>
            <a:picLocks noChangeAspect="1" noChangeArrowheads="1"/>
          </p:cNvPicPr>
          <p:nvPr/>
        </p:nvPicPr>
        <p:blipFill>
          <a:blip r:embed="rId3"/>
          <a:srcRect/>
          <a:stretch>
            <a:fillRect/>
          </a:stretch>
        </p:blipFill>
        <p:spPr bwMode="auto">
          <a:xfrm>
            <a:off x="2623272" y="2744955"/>
            <a:ext cx="6610662" cy="2943814"/>
          </a:xfrm>
          <a:prstGeom prst="rect">
            <a:avLst/>
          </a:prstGeom>
          <a:noFill/>
        </p:spPr>
      </p:pic>
    </p:spTree>
    <p:extLst>
      <p:ext uri="{BB962C8B-B14F-4D97-AF65-F5344CB8AC3E}">
        <p14:creationId xmlns:p14="http://schemas.microsoft.com/office/powerpoint/2010/main" val="3110417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646331"/>
              </a:xfrm>
              <a:prstGeom prst="rect">
                <a:avLst/>
              </a:prstGeom>
              <a:noFill/>
            </p:spPr>
            <p:txBody>
              <a:bodyPr wrap="square" rtlCol="0">
                <a:spAutoFit/>
              </a:bodyPr>
              <a:lstStyle/>
              <a:p>
                <a:pPr algn="ctr"/>
                <a:r>
                  <a:rPr lang="ar-EG" b="1" dirty="0">
                    <a:solidFill>
                      <a:schemeClr val="accent1"/>
                    </a:solidFill>
                    <a:latin typeface="Alexandria" pitchFamily="2" charset="-78"/>
                    <a:cs typeface="Alexandria" pitchFamily="2" charset="-78"/>
                  </a:rPr>
                  <a:t>   4-” المثابرة هي مفتاح النجاح ”</a:t>
                </a:r>
                <a:br>
                  <a:rPr lang="ar-EG" dirty="0">
                    <a:solidFill>
                      <a:schemeClr val="accent1"/>
                    </a:solidFill>
                    <a:latin typeface="Alexandria" pitchFamily="2" charset="-78"/>
                    <a:cs typeface="Alexandria" pitchFamily="2" charset="-78"/>
                  </a:rPr>
                </a:br>
                <a:endParaRPr lang="en-US" b="1" dirty="0">
                  <a:solidFill>
                    <a:schemeClr val="accent1"/>
                  </a:solidFill>
                  <a:latin typeface="Alexandria" pitchFamily="2" charset="-78"/>
                  <a:cs typeface="Alexandria" pitchFamily="2" charset="-78"/>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Content Placeholder 2">
            <a:extLst>
              <a:ext uri="{FF2B5EF4-FFF2-40B4-BE49-F238E27FC236}">
                <a16:creationId xmlns:a16="http://schemas.microsoft.com/office/drawing/2014/main" id="{015FF539-F4A3-492B-BFA7-42F4AF23950B}"/>
              </a:ext>
            </a:extLst>
          </p:cNvPr>
          <p:cNvSpPr txBox="1">
            <a:spLocks/>
          </p:cNvSpPr>
          <p:nvPr/>
        </p:nvSpPr>
        <p:spPr>
          <a:xfrm>
            <a:off x="2467254" y="2369602"/>
            <a:ext cx="8229600" cy="438912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r>
              <a:rPr lang="ar-EG" sz="1600" b="1" dirty="0">
                <a:latin typeface="Alexandria" pitchFamily="2" charset="-78"/>
                <a:cs typeface="Alexandria" pitchFamily="2" charset="-78"/>
              </a:rPr>
              <a:t>تأخر </a:t>
            </a:r>
            <a:r>
              <a:rPr lang="ar-EG" sz="1600" b="1" dirty="0">
                <a:latin typeface="Alexandria" pitchFamily="2" charset="-78"/>
                <a:cs typeface="Alexandria" pitchFamily="2" charset="-78"/>
                <a:hlinkClick r:id="rId3">
                  <a:extLst>
                    <a:ext uri="{A12FA001-AC4F-418D-AE19-62706E023703}">
                      <ahyp:hlinkClr xmlns:ahyp="http://schemas.microsoft.com/office/drawing/2018/hyperlinkcolor" val="tx"/>
                    </a:ext>
                  </a:extLst>
                </a:hlinkClick>
              </a:rPr>
              <a:t>ستيف جوبز </a:t>
            </a:r>
            <a:r>
              <a:rPr lang="ar-EG" sz="1600" b="1" dirty="0">
                <a:latin typeface="Alexandria" pitchFamily="2" charset="-78"/>
                <a:cs typeface="Alexandria" pitchFamily="2" charset="-78"/>
              </a:rPr>
              <a:t>كثيرا فى اطلاق </a:t>
            </a:r>
            <a:r>
              <a:rPr lang="ar-EG" sz="1600" u="sng" dirty="0">
                <a:latin typeface="Alexandria" pitchFamily="2" charset="-78"/>
                <a:cs typeface="Alexandria" pitchFamily="2" charset="-78"/>
              </a:rPr>
              <a:t>جهاز </a:t>
            </a:r>
            <a:r>
              <a:rPr lang="en-US" sz="1600" u="sng" dirty="0">
                <a:latin typeface="Alexandria" pitchFamily="2" charset="-78"/>
                <a:cs typeface="Alexandria" pitchFamily="2" charset="-78"/>
              </a:rPr>
              <a:t>   iPad </a:t>
            </a:r>
            <a:r>
              <a:rPr lang="ar-EG" sz="1600" b="1" dirty="0">
                <a:latin typeface="Alexandria" pitchFamily="2" charset="-78"/>
                <a:cs typeface="Alexandria" pitchFamily="2" charset="-78"/>
              </a:rPr>
              <a:t>وتحديدا حتى عام 2010 ولكن انظر اليه </a:t>
            </a:r>
          </a:p>
          <a:p>
            <a:pPr algn="just" rtl="1"/>
            <a:endParaRPr lang="ar-EG" sz="1600" b="1" dirty="0">
              <a:latin typeface="Alexandria" pitchFamily="2" charset="-78"/>
              <a:cs typeface="Alexandria" pitchFamily="2" charset="-78"/>
            </a:endParaRPr>
          </a:p>
          <a:p>
            <a:pPr algn="just" rtl="1"/>
            <a:r>
              <a:rPr lang="ar-EG" sz="1600" b="1" i="1" dirty="0">
                <a:latin typeface="Alexandria" pitchFamily="2" charset="-78"/>
                <a:cs typeface="Alexandria" pitchFamily="2" charset="-78"/>
              </a:rPr>
              <a:t>كان الجهاز يحمل زرا واحدا والشاشة تعمل باللمس</a:t>
            </a:r>
          </a:p>
        </p:txBody>
      </p:sp>
      <p:pic>
        <p:nvPicPr>
          <p:cNvPr id="15" name="Picture 14" descr="C:\Users\Static\Desktop\steve-jobs-rules-for-success.jpg'.jpg">
            <a:extLst>
              <a:ext uri="{FF2B5EF4-FFF2-40B4-BE49-F238E27FC236}">
                <a16:creationId xmlns:a16="http://schemas.microsoft.com/office/drawing/2014/main" id="{D06062AF-37DE-4167-8A36-C8AD4484EC4F}"/>
              </a:ext>
            </a:extLst>
          </p:cNvPr>
          <p:cNvPicPr>
            <a:picLocks noChangeAspect="1" noChangeArrowheads="1"/>
          </p:cNvPicPr>
          <p:nvPr/>
        </p:nvPicPr>
        <p:blipFill>
          <a:blip r:embed="rId4" cstate="print"/>
          <a:srcRect/>
          <a:stretch>
            <a:fillRect/>
          </a:stretch>
        </p:blipFill>
        <p:spPr bwMode="auto">
          <a:xfrm>
            <a:off x="1495146" y="3812279"/>
            <a:ext cx="9144000" cy="2143116"/>
          </a:xfrm>
          <a:prstGeom prst="rect">
            <a:avLst/>
          </a:prstGeom>
          <a:noFill/>
        </p:spPr>
      </p:pic>
    </p:spTree>
    <p:extLst>
      <p:ext uri="{BB962C8B-B14F-4D97-AF65-F5344CB8AC3E}">
        <p14:creationId xmlns:p14="http://schemas.microsoft.com/office/powerpoint/2010/main" val="2319709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98253"/>
            <a:ext cx="10911865" cy="6408788"/>
            <a:chOff x="697664" y="283953"/>
            <a:chExt cx="10911865" cy="640878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438200" y="283953"/>
              <a:ext cx="9171329" cy="6408788"/>
              <a:chOff x="2438200" y="283953"/>
              <a:chExt cx="9171329" cy="6408788"/>
            </a:xfrm>
          </p:grpSpPr>
          <p:sp>
            <p:nvSpPr>
              <p:cNvPr id="3" name="TextBox 2"/>
              <p:cNvSpPr txBox="1"/>
              <p:nvPr/>
            </p:nvSpPr>
            <p:spPr>
              <a:xfrm>
                <a:off x="2438200" y="1888497"/>
                <a:ext cx="8631100" cy="1077218"/>
              </a:xfrm>
              <a:prstGeom prst="rect">
                <a:avLst/>
              </a:prstGeom>
              <a:noFill/>
            </p:spPr>
            <p:txBody>
              <a:bodyPr wrap="square" rtlCol="0">
                <a:spAutoFit/>
              </a:bodyPr>
              <a:lstStyle/>
              <a:p>
                <a:pPr algn="ctr">
                  <a:lnSpc>
                    <a:spcPct val="150000"/>
                  </a:lnSpc>
                </a:pPr>
                <a:r>
                  <a:rPr lang="ar-EG" sz="1600" b="1" dirty="0">
                    <a:solidFill>
                      <a:schemeClr val="accent1"/>
                    </a:solidFill>
                    <a:latin typeface="Alexandria" pitchFamily="2" charset="-78"/>
                    <a:cs typeface="Alexandria" pitchFamily="2" charset="-78"/>
                  </a:rPr>
                  <a:t>4- </a:t>
                </a:r>
                <a:r>
                  <a:rPr lang="ar-SA" sz="1600" b="1" dirty="0">
                    <a:solidFill>
                      <a:schemeClr val="accent1"/>
                    </a:solidFill>
                    <a:latin typeface="Alexandria" pitchFamily="2" charset="-78"/>
                    <a:cs typeface="Alexandria" pitchFamily="2" charset="-78"/>
                  </a:rPr>
                  <a:t>مدى تقديم القائد النموذج والقدوة للإحتذاء بة ،وترغيـب مرؤوسية على إتباع نهجة فى إنجاز المهام. </a:t>
                </a:r>
                <a:endParaRPr lang="en-US" sz="1600" dirty="0">
                  <a:solidFill>
                    <a:schemeClr val="accent1"/>
                  </a:solidFill>
                  <a:latin typeface="Alexandria" pitchFamily="2" charset="-78"/>
                  <a:cs typeface="Alexandria" pitchFamily="2" charset="-78"/>
                </a:endParaRPr>
              </a:p>
              <a:p>
                <a:pPr algn="ctr"/>
                <a:endParaRPr lang="en-US" sz="1600" b="1" dirty="0">
                  <a:solidFill>
                    <a:schemeClr val="accent1"/>
                  </a:solidFill>
                  <a:latin typeface="Alexandria" pitchFamily="2" charset="-78"/>
                  <a:cs typeface="Alexandria" pitchFamily="2" charset="-78"/>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8395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Rectangle 14">
            <a:extLst>
              <a:ext uri="{FF2B5EF4-FFF2-40B4-BE49-F238E27FC236}">
                <a16:creationId xmlns:a16="http://schemas.microsoft.com/office/drawing/2014/main" id="{D6305A4D-2186-4226-B8E1-E5E767B8E49C}"/>
              </a:ext>
            </a:extLst>
          </p:cNvPr>
          <p:cNvSpPr/>
          <p:nvPr/>
        </p:nvSpPr>
        <p:spPr>
          <a:xfrm>
            <a:off x="3110196" y="3025899"/>
            <a:ext cx="6858048" cy="3959417"/>
          </a:xfrm>
          <a:prstGeom prst="rect">
            <a:avLst/>
          </a:prstGeom>
        </p:spPr>
        <p:txBody>
          <a:bodyPr wrap="square">
            <a:spAutoFit/>
          </a:bodyPr>
          <a:lstStyle/>
          <a:p>
            <a:pPr algn="just" rtl="1">
              <a:lnSpc>
                <a:spcPct val="200000"/>
              </a:lnSpc>
            </a:pPr>
            <a:r>
              <a:rPr lang="ar-EG" sz="1600" b="1" dirty="0">
                <a:latin typeface="Alexandria" pitchFamily="2" charset="-78"/>
                <a:cs typeface="Alexandria" pitchFamily="2" charset="-78"/>
              </a:rPr>
              <a:t>قال </a:t>
            </a:r>
            <a:r>
              <a:rPr lang="ar-EG" sz="1600" b="1" dirty="0">
                <a:latin typeface="Alexandria" pitchFamily="2" charset="-78"/>
                <a:cs typeface="Alexandria" pitchFamily="2" charset="-78"/>
                <a:hlinkClick r:id="rId3">
                  <a:extLst>
                    <a:ext uri="{A12FA001-AC4F-418D-AE19-62706E023703}">
                      <ahyp:hlinkClr xmlns:ahyp="http://schemas.microsoft.com/office/drawing/2018/hyperlinkcolor" val="tx"/>
                    </a:ext>
                  </a:extLst>
                </a:hlinkClick>
              </a:rPr>
              <a:t>ستيف جوبز </a:t>
            </a:r>
            <a:r>
              <a:rPr lang="ar-EG" sz="1600" b="1" dirty="0">
                <a:latin typeface="Alexandria" pitchFamily="2" charset="-78"/>
                <a:cs typeface="Alexandria" pitchFamily="2" charset="-78"/>
              </a:rPr>
              <a:t>يوما " فقط الشخص الشغوف والمحب لعمله يستطيع تغيير العالم للأفضل " لذا قم بعمل ماتحب دائما حتى وان لم تستطع قم بأى عمل لاخر لتستطيع العيش من خلاله ولكن لا تقتل حلم بداخلك او تستسلم وقم بالسعى دائما لما تحب وستصل اليه يوما ما.</a:t>
            </a:r>
            <a:endParaRPr lang="en-US" sz="1600" b="1" dirty="0">
              <a:latin typeface="Alexandria" pitchFamily="2" charset="-78"/>
              <a:cs typeface="Alexandria" pitchFamily="2" charset="-78"/>
            </a:endParaRPr>
          </a:p>
          <a:p>
            <a:pPr algn="just" rtl="1">
              <a:lnSpc>
                <a:spcPct val="200000"/>
              </a:lnSpc>
            </a:pPr>
            <a:endParaRPr lang="en-US" sz="1600" b="1" dirty="0">
              <a:latin typeface="Alexandria" pitchFamily="2" charset="-78"/>
              <a:cs typeface="Alexandria" pitchFamily="2" charset="-78"/>
            </a:endParaRPr>
          </a:p>
          <a:p>
            <a:pPr algn="just" rtl="1">
              <a:lnSpc>
                <a:spcPct val="200000"/>
              </a:lnSpc>
            </a:pPr>
            <a:r>
              <a:rPr lang="ar-EG" sz="1600" b="1" dirty="0">
                <a:latin typeface="Alexandria" pitchFamily="2" charset="-78"/>
                <a:cs typeface="Alexandria" pitchFamily="2" charset="-78"/>
              </a:rPr>
              <a:t>.</a:t>
            </a:r>
            <a:br>
              <a:rPr lang="ar-EG" sz="1600" dirty="0">
                <a:latin typeface="Alexandria" pitchFamily="2" charset="-78"/>
                <a:cs typeface="Alexandria" pitchFamily="2" charset="-78"/>
              </a:rPr>
            </a:b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4183091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r>
                  <a:rPr lang="ar-EG" b="1" dirty="0">
                    <a:solidFill>
                      <a:schemeClr val="accent1"/>
                    </a:solidFill>
                    <a:latin typeface="Alexandria" pitchFamily="2" charset="-78"/>
                    <a:cs typeface="Alexandria" pitchFamily="2" charset="-78"/>
                  </a:rPr>
                  <a:t>(5-6-7) العمل  و البشر</a:t>
                </a:r>
                <a:endParaRPr lang="en-US" b="1" dirty="0">
                  <a:solidFill>
                    <a:schemeClr val="accent1"/>
                  </a:solidFill>
                  <a:latin typeface="Alexandria" pitchFamily="2" charset="-78"/>
                  <a:cs typeface="Alexandria" pitchFamily="2" charset="-78"/>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F01689CE-F8B7-4C05-99E1-936B2652979E}"/>
              </a:ext>
            </a:extLst>
          </p:cNvPr>
          <p:cNvSpPr txBox="1"/>
          <p:nvPr/>
        </p:nvSpPr>
        <p:spPr>
          <a:xfrm>
            <a:off x="5171605" y="2221897"/>
            <a:ext cx="6115986" cy="2974532"/>
          </a:xfrm>
          <a:prstGeom prst="rect">
            <a:avLst/>
          </a:prstGeom>
          <a:noFill/>
        </p:spPr>
        <p:txBody>
          <a:bodyPr wrap="square">
            <a:spAutoFit/>
          </a:bodyPr>
          <a:lstStyle/>
          <a:p>
            <a:pPr algn="just" rtl="1">
              <a:lnSpc>
                <a:spcPct val="200000"/>
              </a:lnSpc>
            </a:pPr>
            <a:r>
              <a:rPr lang="ar-EG" sz="1600" dirty="0">
                <a:latin typeface="Alexandria" pitchFamily="2" charset="-78"/>
                <a:cs typeface="Alexandria" pitchFamily="2" charset="-78"/>
              </a:rPr>
              <a:t>قال </a:t>
            </a:r>
            <a:r>
              <a:rPr lang="ar-EG" sz="1600" dirty="0">
                <a:latin typeface="Alexandria" pitchFamily="2" charset="-78"/>
                <a:cs typeface="Alexandria" pitchFamily="2" charset="-78"/>
                <a:hlinkClick r:id="rId3">
                  <a:extLst>
                    <a:ext uri="{A12FA001-AC4F-418D-AE19-62706E023703}">
                      <ahyp:hlinkClr xmlns:ahyp="http://schemas.microsoft.com/office/drawing/2018/hyperlinkcolor" val="tx"/>
                    </a:ext>
                  </a:extLst>
                </a:hlinkClick>
              </a:rPr>
              <a:t>ستيف جوبز </a:t>
            </a:r>
            <a:r>
              <a:rPr lang="ar-EG" sz="1600" dirty="0">
                <a:latin typeface="Alexandria" pitchFamily="2" charset="-78"/>
                <a:cs typeface="Alexandria" pitchFamily="2" charset="-78"/>
              </a:rPr>
              <a:t>يوما " فقط الشخص الشغوف والمحب لعمله يستطيع تغيير العالم للأفضل " لذا قم بعمل ماتحب دائما حتى وان لم تستطع قم بأى عمل لاخر لتستطيع العيش من خلاله ولكن لا تقتل حلم بداخلك او تستسلم وقم بالسعى دائما لما تحب وستصل اليه يوما ما             .</a:t>
            </a:r>
            <a:br>
              <a:rPr lang="ar-EG" sz="1600" dirty="0">
                <a:latin typeface="Alexandria" pitchFamily="2" charset="-78"/>
                <a:cs typeface="Alexandria" pitchFamily="2" charset="-78"/>
              </a:rPr>
            </a:br>
            <a:endParaRPr lang="ar-EG" sz="1600" dirty="0">
              <a:latin typeface="Alexandria" pitchFamily="2" charset="-78"/>
              <a:cs typeface="Alexandria" pitchFamily="2" charset="-78"/>
            </a:endParaRPr>
          </a:p>
        </p:txBody>
      </p:sp>
      <p:pic>
        <p:nvPicPr>
          <p:cNvPr id="16" name="Picture 15" descr="C:\Users\Static\Desktop\steve-jobs-rules-for-success.jpg'.jpg">
            <a:extLst>
              <a:ext uri="{FF2B5EF4-FFF2-40B4-BE49-F238E27FC236}">
                <a16:creationId xmlns:a16="http://schemas.microsoft.com/office/drawing/2014/main" id="{199EEE42-E986-4825-8EF2-EE017C631769}"/>
              </a:ext>
            </a:extLst>
          </p:cNvPr>
          <p:cNvPicPr>
            <a:picLocks noChangeAspect="1" noChangeArrowheads="1"/>
          </p:cNvPicPr>
          <p:nvPr/>
        </p:nvPicPr>
        <p:blipFill>
          <a:blip r:embed="rId4" cstate="print"/>
          <a:srcRect/>
          <a:stretch>
            <a:fillRect/>
          </a:stretch>
        </p:blipFill>
        <p:spPr bwMode="auto">
          <a:xfrm>
            <a:off x="0" y="5216578"/>
            <a:ext cx="6619684" cy="1551482"/>
          </a:xfrm>
          <a:prstGeom prst="rect">
            <a:avLst/>
          </a:prstGeom>
          <a:noFill/>
        </p:spPr>
      </p:pic>
    </p:spTree>
    <p:extLst>
      <p:ext uri="{BB962C8B-B14F-4D97-AF65-F5344CB8AC3E}">
        <p14:creationId xmlns:p14="http://schemas.microsoft.com/office/powerpoint/2010/main" val="3420350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B3B3A0F0-CA70-4F8E-B773-85A6F81EC31F}"/>
              </a:ext>
            </a:extLst>
          </p:cNvPr>
          <p:cNvSpPr txBox="1"/>
          <p:nvPr/>
        </p:nvSpPr>
        <p:spPr>
          <a:xfrm>
            <a:off x="3057994" y="2151169"/>
            <a:ext cx="6115986" cy="3590085"/>
          </a:xfrm>
          <a:prstGeom prst="rect">
            <a:avLst/>
          </a:prstGeom>
          <a:noFill/>
        </p:spPr>
        <p:txBody>
          <a:bodyPr wrap="square">
            <a:spAutoFit/>
          </a:bodyPr>
          <a:lstStyle/>
          <a:p>
            <a:pPr algn="ctr">
              <a:lnSpc>
                <a:spcPct val="200000"/>
              </a:lnSpc>
            </a:pPr>
            <a:r>
              <a:rPr lang="ar-EG" sz="1600" b="1" dirty="0">
                <a:solidFill>
                  <a:schemeClr val="accent1"/>
                </a:solidFill>
                <a:latin typeface="Alexandria" pitchFamily="2" charset="-78"/>
                <a:cs typeface="Alexandria" pitchFamily="2" charset="-78"/>
              </a:rPr>
              <a:t>الادعاء أن فكرة موظف آخر هي فكرته:</a:t>
            </a:r>
            <a:endParaRPr lang="ar-EG" sz="1600" dirty="0">
              <a:solidFill>
                <a:schemeClr val="accent1"/>
              </a:solidFill>
              <a:latin typeface="Alexandria" pitchFamily="2" charset="-78"/>
              <a:cs typeface="Alexandria" pitchFamily="2" charset="-78"/>
            </a:endParaRPr>
          </a:p>
          <a:p>
            <a:pPr algn="ctr">
              <a:lnSpc>
                <a:spcPct val="200000"/>
              </a:lnSpc>
            </a:pPr>
            <a:r>
              <a:rPr lang="ar-EG" sz="1400" dirty="0">
                <a:latin typeface="Alexandria" pitchFamily="2" charset="-78"/>
                <a:cs typeface="Alexandria" pitchFamily="2" charset="-78"/>
              </a:rPr>
              <a:t>آيزاكسون أورد أن جوبز كثيراً ما قام بذلك، جوناثان إيف، رئيس مصممي صناعة “آبل”، يروي كيف كان جوبز يقوم بعملية النظر في أفكاره، ويضيف “في وقت لاحق سوف أكون جالساً بين الجمهور، بينما سيتحدث هو عن ذلك كما لو كانت فكرته”.</a:t>
            </a:r>
          </a:p>
          <a:p>
            <a:pPr algn="ctr">
              <a:lnSpc>
                <a:spcPct val="200000"/>
              </a:lnSpc>
            </a:pPr>
            <a:r>
              <a:rPr lang="ar-EG" sz="1400" dirty="0">
                <a:latin typeface="Alexandria" pitchFamily="2" charset="-78"/>
                <a:cs typeface="Alexandria" pitchFamily="2" charset="-78"/>
              </a:rPr>
              <a:t>ماذا يمكننا أن نتعلم حقاً من جوبز، “لا تفعل ذلك بهذه الطريقة! تشارك الاعتراف بالفضل بينك وبين من اقترح الفكرة”.</a:t>
            </a:r>
          </a:p>
          <a:p>
            <a:pPr algn="ctr">
              <a:lnSpc>
                <a:spcPct val="20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3738234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5D6880EA-E25B-42C5-A673-EB3FCFEF7573}"/>
              </a:ext>
            </a:extLst>
          </p:cNvPr>
          <p:cNvSpPr txBox="1"/>
          <p:nvPr/>
        </p:nvSpPr>
        <p:spPr>
          <a:xfrm>
            <a:off x="1558977" y="1866997"/>
            <a:ext cx="9218951" cy="3743974"/>
          </a:xfrm>
          <a:prstGeom prst="rect">
            <a:avLst/>
          </a:prstGeom>
          <a:noFill/>
        </p:spPr>
        <p:txBody>
          <a:bodyPr wrap="square">
            <a:spAutoFit/>
          </a:bodyPr>
          <a:lstStyle/>
          <a:p>
            <a:pPr algn="just" rtl="1">
              <a:lnSpc>
                <a:spcPct val="150000"/>
              </a:lnSpc>
            </a:pPr>
            <a:r>
              <a:rPr lang="ar-EG" sz="1600" dirty="0">
                <a:latin typeface="Alexandria" pitchFamily="2" charset="-78"/>
                <a:cs typeface="Alexandria" pitchFamily="2" charset="-78"/>
              </a:rPr>
              <a:t>ولعل من أهم المفاجئات هو ما جاء بكتاب عنوانه (</a:t>
            </a:r>
            <a:r>
              <a:rPr lang="en-US" sz="1600" dirty="0">
                <a:latin typeface="Alexandria" pitchFamily="2" charset="-78"/>
                <a:cs typeface="Alexandria" pitchFamily="2" charset="-78"/>
              </a:rPr>
              <a:t>Apple After Steve Jobs </a:t>
            </a:r>
            <a:r>
              <a:rPr lang="ar-EG" sz="1600" dirty="0">
                <a:latin typeface="Alexandria" pitchFamily="2" charset="-78"/>
                <a:cs typeface="Alexandria" pitchFamily="2" charset="-78"/>
              </a:rPr>
              <a:t>) من تأليف الكاتبة </a:t>
            </a:r>
            <a:r>
              <a:rPr lang="en-US" sz="1600" dirty="0">
                <a:latin typeface="Alexandria" pitchFamily="2" charset="-78"/>
                <a:cs typeface="Alexandria" pitchFamily="2" charset="-78"/>
              </a:rPr>
              <a:t>Yukari Kane </a:t>
            </a:r>
            <a:r>
              <a:rPr lang="ar-EG" sz="1600" dirty="0">
                <a:latin typeface="Alexandria" pitchFamily="2" charset="-78"/>
                <a:cs typeface="Alexandria" pitchFamily="2" charset="-78"/>
              </a:rPr>
              <a:t>والذي اوضح العديد من الاختلافات بين ستيف جوبز وتيم كوك في ادارتهما للشركة حيث وانه يري ان " البشر لابد من منحهم أجازة " في اشارة منه الي العاملين بالشركة بعكس جوبز والذي كان ينهج فكرة </a:t>
            </a:r>
            <a:r>
              <a:rPr lang="ar-EG" sz="1600" dirty="0">
                <a:solidFill>
                  <a:schemeClr val="accent1"/>
                </a:solidFill>
                <a:latin typeface="Alexandria" pitchFamily="2" charset="-78"/>
                <a:cs typeface="Alexandria" pitchFamily="2" charset="-78"/>
              </a:rPr>
              <a:t>انصاف الاجازات فكان يقطع علي الموظفين اجازاتهم لمجرد انه يريد تغيير الوان الايبود في الدقائق الاخيرة واضافة الوان جديدة بالرغم من ان الموظفين كانوا مرحبين بذلك ,, وقد وصفت المؤلفة ان سياسة جوبز كانت سياسة ديكتاتوريه !!</a:t>
            </a:r>
          </a:p>
          <a:p>
            <a:pPr algn="just" rtl="1">
              <a:lnSpc>
                <a:spcPct val="150000"/>
              </a:lnSpc>
            </a:pPr>
            <a:r>
              <a:rPr lang="ar-EG" sz="1600" dirty="0">
                <a:solidFill>
                  <a:schemeClr val="accent1"/>
                </a:solidFill>
                <a:latin typeface="Alexandria" pitchFamily="2" charset="-78"/>
                <a:cs typeface="Alexandria" pitchFamily="2" charset="-78"/>
              </a:rPr>
              <a:t>   </a:t>
            </a:r>
            <a:br>
              <a:rPr lang="ar-EG" sz="1600" dirty="0">
                <a:solidFill>
                  <a:schemeClr val="accent1"/>
                </a:solidFill>
                <a:latin typeface="Alexandria" pitchFamily="2" charset="-78"/>
                <a:cs typeface="Alexandria" pitchFamily="2" charset="-78"/>
              </a:rPr>
            </a:br>
            <a:endParaRPr lang="ar-EG" sz="1600" dirty="0">
              <a:solidFill>
                <a:schemeClr val="accent1"/>
              </a:solidFill>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ما يسمي ببرنامج ( التفرغ الوظيفي ) لدى الشركة وهى الفترة التي كان ياخد فيها العاملين وبخاصة كبار المصممين والمبرمجين اجازه للسفر او ما شابه ذلك وهو ما جعلها تنعته بالديكتاتور </a:t>
            </a:r>
          </a:p>
        </p:txBody>
      </p:sp>
    </p:spTree>
    <p:extLst>
      <p:ext uri="{BB962C8B-B14F-4D97-AF65-F5344CB8AC3E}">
        <p14:creationId xmlns:p14="http://schemas.microsoft.com/office/powerpoint/2010/main" val="1156063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1194018" y="268963"/>
              <a:ext cx="10415511" cy="6423778"/>
              <a:chOff x="1194018" y="268963"/>
              <a:chExt cx="10415511" cy="6423778"/>
            </a:xfrm>
          </p:grpSpPr>
          <p:sp>
            <p:nvSpPr>
              <p:cNvPr id="3" name="TextBox 2"/>
              <p:cNvSpPr txBox="1"/>
              <p:nvPr/>
            </p:nvSpPr>
            <p:spPr>
              <a:xfrm>
                <a:off x="1194018" y="1109009"/>
                <a:ext cx="8631100" cy="369332"/>
              </a:xfrm>
              <a:prstGeom prst="rect">
                <a:avLst/>
              </a:prstGeom>
              <a:noFill/>
            </p:spPr>
            <p:txBody>
              <a:bodyPr wrap="square" rtlCol="0">
                <a:spAutoFit/>
              </a:bodyPr>
              <a:lstStyle/>
              <a:p>
                <a:pPr algn="ctr"/>
                <a:r>
                  <a:rPr lang="ar-EG" b="1" dirty="0">
                    <a:solidFill>
                      <a:schemeClr val="accent1"/>
                    </a:solidFill>
                    <a:latin typeface="Alexandria" pitchFamily="2" charset="-78"/>
                    <a:cs typeface="Alexandria" pitchFamily="2" charset="-78"/>
                  </a:rPr>
                  <a:t>مدى سماح القائد ب</a:t>
                </a:r>
                <a:r>
                  <a:rPr lang="ar-SA" b="1" dirty="0">
                    <a:solidFill>
                      <a:schemeClr val="accent1"/>
                    </a:solidFill>
                    <a:latin typeface="Alexandria" pitchFamily="2" charset="-78"/>
                    <a:cs typeface="Alexandria" pitchFamily="2" charset="-78"/>
                  </a:rPr>
                  <a:t>مشاركة العاملين فى صناعة القرار</a:t>
                </a:r>
                <a:endParaRPr lang="en-US" b="1" dirty="0">
                  <a:solidFill>
                    <a:schemeClr val="accent1"/>
                  </a:solidFill>
                  <a:latin typeface="Alexandria" pitchFamily="2" charset="-78"/>
                  <a:cs typeface="Alexandria" pitchFamily="2" charset="-78"/>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739982D4-D79B-4399-ABBC-5828D7532F67}"/>
              </a:ext>
            </a:extLst>
          </p:cNvPr>
          <p:cNvSpPr txBox="1"/>
          <p:nvPr/>
        </p:nvSpPr>
        <p:spPr>
          <a:xfrm>
            <a:off x="1059977" y="1882626"/>
            <a:ext cx="9917843" cy="4736553"/>
          </a:xfrm>
          <a:prstGeom prst="rect">
            <a:avLst/>
          </a:prstGeom>
          <a:noFill/>
        </p:spPr>
        <p:txBody>
          <a:bodyPr wrap="square">
            <a:spAutoFit/>
          </a:bodyPr>
          <a:lstStyle/>
          <a:p>
            <a:pPr algn="just" rtl="1">
              <a:lnSpc>
                <a:spcPct val="150000"/>
              </a:lnSpc>
            </a:pPr>
            <a:r>
              <a:rPr lang="ar-SY" sz="1600" dirty="0">
                <a:latin typeface="Alexandria" pitchFamily="2" charset="-78"/>
                <a:cs typeface="Alexandria" pitchFamily="2" charset="-78"/>
              </a:rPr>
              <a:t>- </a:t>
            </a:r>
            <a:r>
              <a:rPr lang="ar-SY" sz="1600" b="1" dirty="0">
                <a:latin typeface="Alexandria" pitchFamily="2" charset="-78"/>
                <a:cs typeface="Alexandria" pitchFamily="2" charset="-78"/>
              </a:rPr>
              <a:t>ما الاشياء التى يمكن للادارة ان تفعلها من اجل وضع اسس البيئة والتقاليد السليمة لشركة ناشئة؟</a:t>
            </a:r>
            <a:endParaRPr lang="ar-SY" sz="1600" dirty="0">
              <a:latin typeface="Alexandria" pitchFamily="2" charset="-78"/>
              <a:cs typeface="Alexandria" pitchFamily="2" charset="-78"/>
            </a:endParaRPr>
          </a:p>
          <a:p>
            <a:pPr algn="just" rtl="1">
              <a:lnSpc>
                <a:spcPct val="150000"/>
              </a:lnSpc>
            </a:pPr>
            <a:r>
              <a:rPr lang="ar-SY" sz="1600" dirty="0">
                <a:latin typeface="Alexandria" pitchFamily="2" charset="-78"/>
                <a:cs typeface="Alexandria" pitchFamily="2" charset="-78"/>
              </a:rPr>
              <a:t>- هناك شركات تعتمد على الملكية الفكرية البحتة  وهناك بعض الشركات تعتمد اساسا</a:t>
            </a:r>
            <a:r>
              <a:rPr lang="ar-EG" sz="1600" dirty="0">
                <a:latin typeface="Alexandria" pitchFamily="2" charset="-78"/>
                <a:cs typeface="Alexandria" pitchFamily="2" charset="-78"/>
              </a:rPr>
              <a:t> </a:t>
            </a:r>
            <a:r>
              <a:rPr lang="ar-SY" sz="1600" dirty="0">
                <a:latin typeface="Alexandria" pitchFamily="2" charset="-78"/>
                <a:cs typeface="Alexandria" pitchFamily="2" charset="-78"/>
              </a:rPr>
              <a:t>على براعة العاملين فيها وبذلك يعتبر عمله ملكية فكرية خاصة به مثل ت</a:t>
            </a:r>
            <a:r>
              <a:rPr lang="ar-EG" sz="1600" dirty="0">
                <a:latin typeface="Alexandria" pitchFamily="2" charset="-78"/>
                <a:cs typeface="Alexandria" pitchFamily="2" charset="-78"/>
              </a:rPr>
              <a:t>أ</a:t>
            </a:r>
            <a:r>
              <a:rPr lang="ar-SY" sz="1600" dirty="0">
                <a:latin typeface="Alexandria" pitchFamily="2" charset="-78"/>
                <a:cs typeface="Alexandria" pitchFamily="2" charset="-78"/>
              </a:rPr>
              <a:t>ليف البرمجيات وبذلك لابد من اعطاء العاملين فى شركة كهذة القدرة على اتخاذ قرارات اكبر</a:t>
            </a:r>
            <a:r>
              <a:rPr lang="ar-EG" sz="1600" dirty="0">
                <a:latin typeface="Alexandria" pitchFamily="2" charset="-78"/>
                <a:cs typeface="Alexandria" pitchFamily="2" charset="-78"/>
              </a:rPr>
              <a:t> </a:t>
            </a:r>
            <a:r>
              <a:rPr lang="ar-SY" sz="1600" dirty="0">
                <a:latin typeface="Alexandria" pitchFamily="2" charset="-78"/>
                <a:cs typeface="Alexandria" pitchFamily="2" charset="-78"/>
              </a:rPr>
              <a:t>و</a:t>
            </a:r>
            <a:r>
              <a:rPr lang="ar-EG" sz="1600" dirty="0">
                <a:latin typeface="Alexandria" pitchFamily="2" charset="-78"/>
                <a:cs typeface="Alexandria" pitchFamily="2" charset="-78"/>
              </a:rPr>
              <a:t> </a:t>
            </a:r>
            <a:r>
              <a:rPr lang="ar-SY" sz="1600" dirty="0">
                <a:latin typeface="Alexandria" pitchFamily="2" charset="-78"/>
                <a:cs typeface="Alexandria" pitchFamily="2" charset="-78"/>
              </a:rPr>
              <a:t>ان يكونوا جزء من الشركة فهذة المشاركة هى اكثر مايثير</a:t>
            </a:r>
            <a:r>
              <a:rPr lang="ar-EG" sz="1600" dirty="0">
                <a:latin typeface="Alexandria" pitchFamily="2" charset="-78"/>
                <a:cs typeface="Alexandria" pitchFamily="2" charset="-78"/>
              </a:rPr>
              <a:t> </a:t>
            </a:r>
            <a:r>
              <a:rPr lang="ar-SY" sz="1600" dirty="0">
                <a:latin typeface="Alexandria" pitchFamily="2" charset="-78"/>
                <a:cs typeface="Alexandria" pitchFamily="2" charset="-78"/>
              </a:rPr>
              <a:t>المتعة</a:t>
            </a:r>
            <a:r>
              <a:rPr lang="ar-EG" sz="1600" dirty="0">
                <a:latin typeface="Alexandria" pitchFamily="2" charset="-78"/>
                <a:cs typeface="Alexandria" pitchFamily="2" charset="-78"/>
              </a:rPr>
              <a:t>.</a:t>
            </a:r>
          </a:p>
          <a:p>
            <a:pPr algn="just" rtl="1">
              <a:lnSpc>
                <a:spcPct val="150000"/>
              </a:lnSpc>
            </a:pPr>
            <a:endParaRPr lang="ar-SY" sz="1100" dirty="0">
              <a:latin typeface="Alexandria" pitchFamily="2" charset="-78"/>
              <a:cs typeface="Alexandria" pitchFamily="2" charset="-78"/>
            </a:endParaRPr>
          </a:p>
          <a:p>
            <a:pPr algn="just" rtl="1">
              <a:lnSpc>
                <a:spcPct val="150000"/>
              </a:lnSpc>
            </a:pPr>
            <a:r>
              <a:rPr lang="ar-SY" sz="1600" dirty="0">
                <a:latin typeface="Alexandria" pitchFamily="2" charset="-78"/>
                <a:cs typeface="Alexandria" pitchFamily="2" charset="-78"/>
              </a:rPr>
              <a:t>ولذلك لابد من فتح قنوات الاتصال حتى يتمكن العاملون من معرفة كل شىء حتى يتمكنوا من اتخاذ القرارات الصحيحة (والمقصود بالضبط هو شرح لهم مايجرى بالشركة كلما</a:t>
            </a:r>
            <a:r>
              <a:rPr lang="ar-EG" sz="1600" dirty="0">
                <a:latin typeface="Alexandria" pitchFamily="2" charset="-78"/>
                <a:cs typeface="Alexandria" pitchFamily="2" charset="-78"/>
              </a:rPr>
              <a:t> </a:t>
            </a:r>
            <a:r>
              <a:rPr lang="ar-SY" sz="1600" dirty="0">
                <a:latin typeface="Alexandria" pitchFamily="2" charset="-78"/>
                <a:cs typeface="Alexandria" pitchFamily="2" charset="-78"/>
              </a:rPr>
              <a:t>يحدث جديد وكل فترة دوريا والطلب من العاملين بتقديم اقتراحاتهم وارائهم )</a:t>
            </a:r>
            <a:r>
              <a:rPr lang="ar-EG" sz="1600" dirty="0">
                <a:latin typeface="Alexandria" pitchFamily="2" charset="-78"/>
                <a:cs typeface="Alexandria" pitchFamily="2" charset="-78"/>
              </a:rPr>
              <a:t>.</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SY" sz="1600" dirty="0">
                <a:latin typeface="Alexandria" pitchFamily="2" charset="-78"/>
                <a:cs typeface="Alexandria" pitchFamily="2" charset="-78"/>
              </a:rPr>
              <a:t>- ان اسوء صفة اجدها فى مرشح للعمل عندى هو ان يوافقنى على ما اقول ويذعن لى,فالعامل لابد ان يعمل باقتناع راسخ وايمان بما يفعله</a:t>
            </a:r>
          </a:p>
          <a:p>
            <a:pPr algn="just" rtl="1">
              <a:lnSpc>
                <a:spcPct val="150000"/>
              </a:lnSpc>
            </a:pPr>
            <a:endParaRPr lang="ar-SY"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899692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itle 1">
            <a:extLst>
              <a:ext uri="{FF2B5EF4-FFF2-40B4-BE49-F238E27FC236}">
                <a16:creationId xmlns:a16="http://schemas.microsoft.com/office/drawing/2014/main" id="{94BF254C-E1E8-4753-BF7C-E93F512F3026}"/>
              </a:ext>
            </a:extLst>
          </p:cNvPr>
          <p:cNvSpPr txBox="1">
            <a:spLocks/>
          </p:cNvSpPr>
          <p:nvPr/>
        </p:nvSpPr>
        <p:spPr>
          <a:xfrm>
            <a:off x="1413491" y="1071546"/>
            <a:ext cx="8229600" cy="11430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sz="1600" b="1" dirty="0">
                <a:solidFill>
                  <a:schemeClr val="accent1"/>
                </a:solidFill>
                <a:latin typeface="Alexandria" pitchFamily="2" charset="-78"/>
                <a:cs typeface="Alexandria" pitchFamily="2" charset="-78"/>
              </a:rPr>
              <a:t>مدى إهتمام القائد بإدارة علاقات ممتازه مع مجموعات المصالح</a:t>
            </a:r>
            <a:br>
              <a:rPr lang="en-US" sz="1600" b="1" dirty="0">
                <a:solidFill>
                  <a:schemeClr val="accent1"/>
                </a:solidFill>
                <a:latin typeface="Alexandria" pitchFamily="2" charset="-78"/>
                <a:cs typeface="Alexandria" pitchFamily="2" charset="-78"/>
              </a:rPr>
            </a:br>
            <a:r>
              <a:rPr lang="ar-EG" sz="1600" b="1" dirty="0">
                <a:solidFill>
                  <a:schemeClr val="accent1"/>
                </a:solidFill>
                <a:latin typeface="Alexandria" pitchFamily="2" charset="-78"/>
                <a:cs typeface="Alexandria" pitchFamily="2" charset="-78"/>
              </a:rPr>
              <a:t>عملاء </a:t>
            </a:r>
            <a:r>
              <a:rPr lang="en-US" sz="1600" b="1" dirty="0">
                <a:solidFill>
                  <a:schemeClr val="accent1"/>
                </a:solidFill>
              </a:rPr>
              <a:t>Apple</a:t>
            </a:r>
            <a:br>
              <a:rPr lang="en-US" sz="1600" dirty="0">
                <a:solidFill>
                  <a:schemeClr val="accent1"/>
                </a:solidFill>
              </a:rPr>
            </a:br>
            <a:endParaRPr lang="ar-EG" sz="1600" dirty="0">
              <a:solidFill>
                <a:schemeClr val="accent1"/>
              </a:solidFill>
            </a:endParaRPr>
          </a:p>
        </p:txBody>
      </p:sp>
      <p:pic>
        <p:nvPicPr>
          <p:cNvPr id="15" name="Picture 3" descr="C:\Users\ve\Desktop\Apple-Store.jpg">
            <a:extLst>
              <a:ext uri="{FF2B5EF4-FFF2-40B4-BE49-F238E27FC236}">
                <a16:creationId xmlns:a16="http://schemas.microsoft.com/office/drawing/2014/main" id="{82375F27-26BF-42E4-8D21-88E98BDDD663}"/>
              </a:ext>
            </a:extLst>
          </p:cNvPr>
          <p:cNvPicPr>
            <a:picLocks noChangeAspect="1" noChangeArrowheads="1"/>
          </p:cNvPicPr>
          <p:nvPr/>
        </p:nvPicPr>
        <p:blipFill>
          <a:blip r:embed="rId3"/>
          <a:stretch>
            <a:fillRect/>
          </a:stretch>
        </p:blipFill>
        <p:spPr bwMode="auto">
          <a:xfrm>
            <a:off x="2961334" y="2380523"/>
            <a:ext cx="4968463" cy="3730558"/>
          </a:xfrm>
          <a:prstGeom prst="rect">
            <a:avLst/>
          </a:prstGeom>
          <a:noFill/>
        </p:spPr>
      </p:pic>
      <p:sp>
        <p:nvSpPr>
          <p:cNvPr id="16" name="Title 1">
            <a:extLst>
              <a:ext uri="{FF2B5EF4-FFF2-40B4-BE49-F238E27FC236}">
                <a16:creationId xmlns:a16="http://schemas.microsoft.com/office/drawing/2014/main" id="{176B06C8-B204-4391-B036-FD71B26CF72F}"/>
              </a:ext>
            </a:extLst>
          </p:cNvPr>
          <p:cNvSpPr txBox="1">
            <a:spLocks/>
          </p:cNvSpPr>
          <p:nvPr/>
        </p:nvSpPr>
        <p:spPr>
          <a:xfrm>
            <a:off x="1556367" y="1610499"/>
            <a:ext cx="8229600" cy="1143000"/>
          </a:xfrm>
          <a:prstGeom prst="rect">
            <a:avLst/>
          </a:prstGeom>
        </p:spPr>
        <p:txBody>
          <a:bodyPr vert="horz" lIns="0" rIns="0" bIns="0" anchor="b">
            <a:noAutofit/>
          </a:bodyPr>
          <a:lstStyle/>
          <a:p>
            <a:pPr algn="ctr"/>
            <a:endParaRPr lang="ar-EG" sz="3000" b="1" dirty="0">
              <a:solidFill>
                <a:srgbClr val="FF0000"/>
              </a:solidFill>
            </a:endParaRPr>
          </a:p>
          <a:p>
            <a:pPr algn="ctr"/>
            <a:endParaRPr lang="ar-EG" sz="3000" b="1" dirty="0">
              <a:solidFill>
                <a:srgbClr val="FF0000"/>
              </a:solidFill>
            </a:endParaRPr>
          </a:p>
          <a:p>
            <a:pPr algn="ctr"/>
            <a:endParaRPr lang="ar-EG" sz="3000" b="1" dirty="0">
              <a:solidFill>
                <a:srgbClr val="FF0000"/>
              </a:solidFill>
            </a:endParaRPr>
          </a:p>
          <a:p>
            <a:pPr algn="ctr"/>
            <a:endParaRPr lang="ar-EG" sz="3000" b="1" dirty="0">
              <a:solidFill>
                <a:srgbClr val="FF0000"/>
              </a:solidFill>
            </a:endParaRPr>
          </a:p>
          <a:p>
            <a:pPr algn="ctr"/>
            <a:endParaRPr lang="ar-EG" sz="3000" b="1" dirty="0">
              <a:solidFill>
                <a:srgbClr val="FF0000"/>
              </a:solidFill>
            </a:endParaRPr>
          </a:p>
          <a:p>
            <a:pPr algn="ctr"/>
            <a:endParaRPr lang="ar-EG" sz="3000" b="1" dirty="0">
              <a:solidFill>
                <a:srgbClr val="FF0000"/>
              </a:solidFill>
            </a:endParaRPr>
          </a:p>
          <a:p>
            <a:pPr algn="ctr"/>
            <a:endParaRPr lang="ar-EG" sz="1600" b="1" dirty="0">
              <a:solidFill>
                <a:srgbClr val="FF0000"/>
              </a:solidFill>
              <a:latin typeface="Alexandria" pitchFamily="2" charset="-78"/>
              <a:cs typeface="Alexandria" pitchFamily="2" charset="-78"/>
            </a:endParaRPr>
          </a:p>
          <a:p>
            <a:pPr algn="ctr"/>
            <a:r>
              <a:rPr lang="ar-EG" sz="1600" b="1" dirty="0">
                <a:solidFill>
                  <a:schemeClr val="accent1"/>
                </a:solidFill>
                <a:latin typeface="Alexandria" pitchFamily="2" charset="-78"/>
                <a:cs typeface="Alexandria" pitchFamily="2" charset="-78"/>
              </a:rPr>
              <a:t>يمكن للزوار تجريب الأجهزة بحرية تامة</a:t>
            </a:r>
            <a:endParaRPr lang="ar-EG" sz="1600" dirty="0">
              <a:solidFill>
                <a:schemeClr val="accent1"/>
              </a:solidFill>
              <a:latin typeface="Alexandria" pitchFamily="2" charset="-78"/>
              <a:cs typeface="Alexandria" pitchFamily="2" charset="-78"/>
            </a:endParaRPr>
          </a:p>
          <a:p>
            <a:br>
              <a:rPr lang="ar-EG" sz="1600" dirty="0">
                <a:solidFill>
                  <a:srgbClr val="FF0000"/>
                </a:solidFill>
                <a:latin typeface="Alexandria" pitchFamily="2" charset="-78"/>
                <a:cs typeface="Alexandria" pitchFamily="2" charset="-78"/>
              </a:rPr>
            </a:br>
            <a:endParaRPr kumimoji="0" lang="ar-EG" sz="1600" b="0" i="0" u="none" strike="noStrike" kern="1200" cap="none" spc="0" normalizeH="0" baseline="0" noProof="0" dirty="0">
              <a:ln>
                <a:noFill/>
              </a:ln>
              <a:solidFill>
                <a:srgbClr val="FF0000"/>
              </a:solidFill>
              <a:effectLst/>
              <a:uLnTx/>
              <a:uFillTx/>
              <a:latin typeface="Alexandria" pitchFamily="2" charset="-78"/>
              <a:ea typeface="+mj-ea"/>
              <a:cs typeface="Alexandria" pitchFamily="2" charset="-78"/>
            </a:endParaRPr>
          </a:p>
        </p:txBody>
      </p:sp>
    </p:spTree>
    <p:extLst>
      <p:ext uri="{BB962C8B-B14F-4D97-AF65-F5344CB8AC3E}">
        <p14:creationId xmlns:p14="http://schemas.microsoft.com/office/powerpoint/2010/main" val="412522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067" y="440677"/>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itle 1">
            <a:extLst>
              <a:ext uri="{FF2B5EF4-FFF2-40B4-BE49-F238E27FC236}">
                <a16:creationId xmlns:a16="http://schemas.microsoft.com/office/drawing/2014/main" id="{242EF5E4-8EB7-4AC7-B233-AAFA08BA97DD}"/>
              </a:ext>
            </a:extLst>
          </p:cNvPr>
          <p:cNvSpPr txBox="1">
            <a:spLocks/>
          </p:cNvSpPr>
          <p:nvPr/>
        </p:nvSpPr>
        <p:spPr>
          <a:xfrm>
            <a:off x="1649786" y="977539"/>
            <a:ext cx="8229600" cy="11430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sz="1600" b="1" dirty="0">
                <a:solidFill>
                  <a:schemeClr val="accent1"/>
                </a:solidFill>
                <a:latin typeface="Alexandria" pitchFamily="2" charset="-78"/>
                <a:cs typeface="Alexandria" pitchFamily="2" charset="-78"/>
              </a:rPr>
              <a:t>في متاجر أبل أنت دائماً على حق حتى ولو كنت مخطئاً</a:t>
            </a:r>
            <a:br>
              <a:rPr lang="ar-EG" sz="3800" b="1" dirty="0">
                <a:solidFill>
                  <a:schemeClr val="accent1"/>
                </a:solidFill>
                <a:latin typeface="Alexandria" pitchFamily="2" charset="-78"/>
                <a:cs typeface="Alexandria" pitchFamily="2" charset="-78"/>
              </a:rPr>
            </a:br>
            <a:br>
              <a:rPr lang="ar-EG" sz="3800" b="1" dirty="0">
                <a:solidFill>
                  <a:schemeClr val="accent1"/>
                </a:solidFill>
                <a:latin typeface="Alexandria" pitchFamily="2" charset="-78"/>
                <a:cs typeface="Alexandria" pitchFamily="2" charset="-78"/>
              </a:rPr>
            </a:br>
            <a:endParaRPr lang="ar-EG" sz="3800" b="1" dirty="0">
              <a:solidFill>
                <a:schemeClr val="accent1"/>
              </a:solidFill>
              <a:latin typeface="Alexandria" pitchFamily="2" charset="-78"/>
              <a:cs typeface="Alexandria" pitchFamily="2" charset="-78"/>
            </a:endParaRPr>
          </a:p>
        </p:txBody>
      </p:sp>
      <p:pic>
        <p:nvPicPr>
          <p:cNvPr id="15" name="Picture 2" descr="C:\Users\ve\Desktop\Apple-Genius.jpg">
            <a:extLst>
              <a:ext uri="{FF2B5EF4-FFF2-40B4-BE49-F238E27FC236}">
                <a16:creationId xmlns:a16="http://schemas.microsoft.com/office/drawing/2014/main" id="{BA0588B5-403B-49CC-A30D-F918ED83B60A}"/>
              </a:ext>
            </a:extLst>
          </p:cNvPr>
          <p:cNvPicPr>
            <a:picLocks noChangeAspect="1" noChangeArrowheads="1"/>
          </p:cNvPicPr>
          <p:nvPr/>
        </p:nvPicPr>
        <p:blipFill>
          <a:blip r:embed="rId3"/>
          <a:stretch>
            <a:fillRect/>
          </a:stretch>
        </p:blipFill>
        <p:spPr bwMode="auto">
          <a:xfrm>
            <a:off x="3598262" y="2656364"/>
            <a:ext cx="4495800" cy="2689860"/>
          </a:xfrm>
          <a:prstGeom prst="rect">
            <a:avLst/>
          </a:prstGeom>
          <a:noFill/>
        </p:spPr>
      </p:pic>
    </p:spTree>
    <p:extLst>
      <p:ext uri="{BB962C8B-B14F-4D97-AF65-F5344CB8AC3E}">
        <p14:creationId xmlns:p14="http://schemas.microsoft.com/office/powerpoint/2010/main" val="2235024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1553781" y="268963"/>
              <a:ext cx="10055748" cy="6423778"/>
              <a:chOff x="1553781" y="268963"/>
              <a:chExt cx="10055748" cy="6423778"/>
            </a:xfrm>
          </p:grpSpPr>
          <p:sp>
            <p:nvSpPr>
              <p:cNvPr id="3" name="TextBox 2"/>
              <p:cNvSpPr txBox="1"/>
              <p:nvPr/>
            </p:nvSpPr>
            <p:spPr>
              <a:xfrm>
                <a:off x="1553781" y="704275"/>
                <a:ext cx="8631100" cy="1754326"/>
              </a:xfrm>
              <a:prstGeom prst="rect">
                <a:avLst/>
              </a:prstGeom>
              <a:noFill/>
            </p:spPr>
            <p:txBody>
              <a:bodyPr wrap="square" rtlCol="0">
                <a:spAutoFit/>
              </a:bodyPr>
              <a:lstStyle/>
              <a:p>
                <a:pPr algn="ctr"/>
                <a:br>
                  <a:rPr lang="ar-EG" sz="1800" b="1" dirty="0">
                    <a:solidFill>
                      <a:schemeClr val="accent1"/>
                    </a:solidFill>
                    <a:latin typeface="Alexandria" pitchFamily="2" charset="-78"/>
                    <a:cs typeface="Alexandria" pitchFamily="2" charset="-78"/>
                  </a:rPr>
                </a:br>
                <a:br>
                  <a:rPr lang="ar-EG" sz="1800" b="1" dirty="0">
                    <a:solidFill>
                      <a:schemeClr val="accent1"/>
                    </a:solidFill>
                    <a:latin typeface="Alexandria" pitchFamily="2" charset="-78"/>
                    <a:cs typeface="Alexandria" pitchFamily="2" charset="-78"/>
                  </a:rPr>
                </a:br>
                <a:r>
                  <a:rPr lang="ar-EG" sz="1800" b="1" dirty="0">
                    <a:solidFill>
                      <a:schemeClr val="accent1"/>
                    </a:solidFill>
                    <a:latin typeface="Alexandria" pitchFamily="2" charset="-78"/>
                    <a:cs typeface="Alexandria" pitchFamily="2" charset="-78"/>
                  </a:rPr>
                  <a:t>الترحيب بمجرد دخول متجر أبل</a:t>
                </a:r>
                <a:br>
                  <a:rPr lang="ar-EG" sz="1800" b="1" dirty="0">
                    <a:solidFill>
                      <a:schemeClr val="accent1"/>
                    </a:solidFill>
                    <a:latin typeface="Alexandria" pitchFamily="2" charset="-78"/>
                    <a:cs typeface="Alexandria" pitchFamily="2" charset="-78"/>
                  </a:rPr>
                </a:br>
                <a:br>
                  <a:rPr lang="ar-EG" sz="1800" b="1" dirty="0">
                    <a:solidFill>
                      <a:schemeClr val="accent1"/>
                    </a:solidFill>
                    <a:latin typeface="Alexandria" pitchFamily="2" charset="-78"/>
                    <a:cs typeface="Alexandria" pitchFamily="2" charset="-78"/>
                  </a:rPr>
                </a:br>
                <a:endParaRPr lang="ar-EG" sz="1800" b="1" dirty="0">
                  <a:solidFill>
                    <a:schemeClr val="accent1"/>
                  </a:solidFill>
                  <a:latin typeface="Alexandria" pitchFamily="2" charset="-78"/>
                  <a:cs typeface="Alexandria" pitchFamily="2" charset="-78"/>
                </a:endParaRPr>
              </a:p>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3462347" y="970324"/>
            <a:ext cx="4246266" cy="739208"/>
          </a:xfrm>
          <a:prstGeom prst="rect">
            <a:avLst/>
          </a:prstGeom>
        </p:spPr>
        <p:txBody>
          <a:bodyPr wrap="square">
            <a:spAutoFit/>
          </a:bodyPr>
          <a:lstStyle/>
          <a:p>
            <a:pPr algn="ctr" rtl="1"/>
            <a:endParaRPr lang="en-US" sz="1600" dirty="0">
              <a:latin typeface="Alexandria" pitchFamily="2" charset="-78"/>
              <a:cs typeface="Alexandria" pitchFamily="2" charset="-78"/>
            </a:endParaRPr>
          </a:p>
        </p:txBody>
      </p:sp>
      <p:sp>
        <p:nvSpPr>
          <p:cNvPr id="14" name="Title 1">
            <a:extLst>
              <a:ext uri="{FF2B5EF4-FFF2-40B4-BE49-F238E27FC236}">
                <a16:creationId xmlns:a16="http://schemas.microsoft.com/office/drawing/2014/main" id="{C30063E8-521A-4FBF-9A67-06EFDD1AD095}"/>
              </a:ext>
            </a:extLst>
          </p:cNvPr>
          <p:cNvSpPr txBox="1">
            <a:spLocks/>
          </p:cNvSpPr>
          <p:nvPr/>
        </p:nvSpPr>
        <p:spPr>
          <a:xfrm>
            <a:off x="357158" y="1714488"/>
            <a:ext cx="8229600" cy="11430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ar-EG" sz="3800" b="1" dirty="0">
              <a:solidFill>
                <a:srgbClr val="FF0000"/>
              </a:solidFill>
            </a:endParaRPr>
          </a:p>
        </p:txBody>
      </p:sp>
      <p:pic>
        <p:nvPicPr>
          <p:cNvPr id="15" name="Picture 2" descr="C:\Users\ve\Desktop\apple-china.jpg">
            <a:extLst>
              <a:ext uri="{FF2B5EF4-FFF2-40B4-BE49-F238E27FC236}">
                <a16:creationId xmlns:a16="http://schemas.microsoft.com/office/drawing/2014/main" id="{AA3A979B-3163-4C19-A4AB-E938C55E6278}"/>
              </a:ext>
            </a:extLst>
          </p:cNvPr>
          <p:cNvPicPr>
            <a:picLocks noChangeAspect="1" noChangeArrowheads="1"/>
          </p:cNvPicPr>
          <p:nvPr/>
        </p:nvPicPr>
        <p:blipFill>
          <a:blip r:embed="rId3"/>
          <a:stretch>
            <a:fillRect/>
          </a:stretch>
        </p:blipFill>
        <p:spPr bwMode="auto">
          <a:xfrm>
            <a:off x="3276129" y="2420144"/>
            <a:ext cx="5619750" cy="3162300"/>
          </a:xfrm>
          <a:prstGeom prst="rect">
            <a:avLst/>
          </a:prstGeom>
          <a:noFill/>
        </p:spPr>
      </p:pic>
    </p:spTree>
    <p:extLst>
      <p:ext uri="{BB962C8B-B14F-4D97-AF65-F5344CB8AC3E}">
        <p14:creationId xmlns:p14="http://schemas.microsoft.com/office/powerpoint/2010/main" val="2821653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1898555" y="268963"/>
              <a:ext cx="9710974" cy="6423778"/>
              <a:chOff x="1898555" y="268963"/>
              <a:chExt cx="9710974" cy="6423778"/>
            </a:xfrm>
          </p:grpSpPr>
          <p:sp>
            <p:nvSpPr>
              <p:cNvPr id="3" name="TextBox 2"/>
              <p:cNvSpPr txBox="1"/>
              <p:nvPr/>
            </p:nvSpPr>
            <p:spPr>
              <a:xfrm>
                <a:off x="1898555" y="1213939"/>
                <a:ext cx="8631100" cy="923330"/>
              </a:xfrm>
              <a:prstGeom prst="rect">
                <a:avLst/>
              </a:prstGeom>
              <a:noFill/>
            </p:spPr>
            <p:txBody>
              <a:bodyPr wrap="square" rtlCol="0">
                <a:spAutoFit/>
              </a:bodyPr>
              <a:lstStyle/>
              <a:p>
                <a:pPr algn="ctr"/>
                <a:r>
                  <a:rPr lang="ar-EG" sz="1800" b="1" dirty="0">
                    <a:solidFill>
                      <a:schemeClr val="accent1"/>
                    </a:solidFill>
                    <a:latin typeface="Alexandria" pitchFamily="2" charset="-78"/>
                    <a:cs typeface="Alexandria" pitchFamily="2" charset="-78"/>
                  </a:rPr>
                  <a:t>لا تلمس جهاز العميل قبل استئذانه</a:t>
                </a:r>
                <a:br>
                  <a:rPr lang="ar-EG" sz="1800" b="1" dirty="0">
                    <a:solidFill>
                      <a:schemeClr val="accent1"/>
                    </a:solidFill>
                    <a:latin typeface="Alexandria" pitchFamily="2" charset="-78"/>
                    <a:cs typeface="Alexandria" pitchFamily="2" charset="-78"/>
                  </a:rPr>
                </a:br>
                <a:br>
                  <a:rPr lang="ar-EG" sz="1800" b="1" dirty="0">
                    <a:solidFill>
                      <a:schemeClr val="accent1"/>
                    </a:solidFill>
                    <a:latin typeface="Alexandria" pitchFamily="2" charset="-78"/>
                    <a:cs typeface="Alexandria" pitchFamily="2" charset="-78"/>
                  </a:rPr>
                </a:br>
                <a:endParaRPr lang="en-US" b="1" dirty="0">
                  <a:solidFill>
                    <a:schemeClr val="accent1"/>
                  </a:solidFill>
                  <a:latin typeface="Alexandria" pitchFamily="2" charset="-78"/>
                  <a:cs typeface="Alexandria" pitchFamily="2" charset="-78"/>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pic>
        <p:nvPicPr>
          <p:cNvPr id="14" name="Picture 2" descr="C:\Users\ve\Desktop\apple-genius-bar.jpg">
            <a:extLst>
              <a:ext uri="{FF2B5EF4-FFF2-40B4-BE49-F238E27FC236}">
                <a16:creationId xmlns:a16="http://schemas.microsoft.com/office/drawing/2014/main" id="{4C254987-44DE-44AA-85D9-C99BF21B5048}"/>
              </a:ext>
            </a:extLst>
          </p:cNvPr>
          <p:cNvPicPr>
            <a:picLocks noChangeAspect="1" noChangeArrowheads="1"/>
          </p:cNvPicPr>
          <p:nvPr/>
        </p:nvPicPr>
        <p:blipFill>
          <a:blip r:embed="rId3"/>
          <a:srcRect/>
          <a:stretch>
            <a:fillRect/>
          </a:stretch>
        </p:blipFill>
        <p:spPr bwMode="auto">
          <a:xfrm>
            <a:off x="1917072" y="1903276"/>
            <a:ext cx="7786742" cy="4389437"/>
          </a:xfrm>
          <a:prstGeom prst="rect">
            <a:avLst/>
          </a:prstGeom>
          <a:noFill/>
        </p:spPr>
      </p:pic>
    </p:spTree>
    <p:extLst>
      <p:ext uri="{BB962C8B-B14F-4D97-AF65-F5344CB8AC3E}">
        <p14:creationId xmlns:p14="http://schemas.microsoft.com/office/powerpoint/2010/main" val="1296001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1643722" y="268963"/>
              <a:ext cx="9965807" cy="6423778"/>
              <a:chOff x="1643722" y="268963"/>
              <a:chExt cx="9965807" cy="6423778"/>
            </a:xfrm>
          </p:grpSpPr>
          <p:sp>
            <p:nvSpPr>
              <p:cNvPr id="3" name="TextBox 2"/>
              <p:cNvSpPr txBox="1"/>
              <p:nvPr/>
            </p:nvSpPr>
            <p:spPr>
              <a:xfrm>
                <a:off x="1643722" y="1019069"/>
                <a:ext cx="8631100" cy="923330"/>
              </a:xfrm>
              <a:prstGeom prst="rect">
                <a:avLst/>
              </a:prstGeom>
              <a:noFill/>
            </p:spPr>
            <p:txBody>
              <a:bodyPr wrap="square" rtlCol="0">
                <a:spAutoFit/>
              </a:bodyPr>
              <a:lstStyle/>
              <a:p>
                <a:pPr algn="ctr"/>
                <a:r>
                  <a:rPr lang="ar-EG" sz="1800" b="1" dirty="0">
                    <a:solidFill>
                      <a:schemeClr val="accent1"/>
                    </a:solidFill>
                    <a:latin typeface="Alexandria" pitchFamily="2" charset="-78"/>
                    <a:cs typeface="Alexandria" pitchFamily="2" charset="-78"/>
                  </a:rPr>
                  <a:t>بدل المنتج حتى بعد على انتهاء الضمان</a:t>
                </a:r>
                <a:br>
                  <a:rPr lang="ar-EG" sz="1800" b="1" dirty="0">
                    <a:solidFill>
                      <a:schemeClr val="accent1"/>
                    </a:solidFill>
                    <a:latin typeface="Alexandria" pitchFamily="2" charset="-78"/>
                    <a:cs typeface="Alexandria" pitchFamily="2" charset="-78"/>
                  </a:rPr>
                </a:br>
                <a:br>
                  <a:rPr lang="ar-EG" sz="1800" b="1" dirty="0">
                    <a:solidFill>
                      <a:schemeClr val="accent1"/>
                    </a:solidFill>
                    <a:latin typeface="Alexandria" pitchFamily="2" charset="-78"/>
                    <a:cs typeface="Alexandria" pitchFamily="2" charset="-78"/>
                  </a:rPr>
                </a:br>
                <a:endParaRPr lang="en-US" b="1" dirty="0">
                  <a:solidFill>
                    <a:schemeClr val="accent1"/>
                  </a:solidFill>
                  <a:latin typeface="Alexandria" pitchFamily="2" charset="-78"/>
                  <a:cs typeface="Alexandria" pitchFamily="2" charset="-78"/>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pic>
        <p:nvPicPr>
          <p:cNvPr id="14" name="Picture 2" descr="C:\Users\ve\Desktop\imac-box.jpg">
            <a:extLst>
              <a:ext uri="{FF2B5EF4-FFF2-40B4-BE49-F238E27FC236}">
                <a16:creationId xmlns:a16="http://schemas.microsoft.com/office/drawing/2014/main" id="{FD12EAAF-AC07-4F9F-A0DB-CF40D7316951}"/>
              </a:ext>
            </a:extLst>
          </p:cNvPr>
          <p:cNvPicPr>
            <a:picLocks noChangeAspect="1" noChangeArrowheads="1"/>
          </p:cNvPicPr>
          <p:nvPr/>
        </p:nvPicPr>
        <p:blipFill>
          <a:blip r:embed="rId3"/>
          <a:stretch>
            <a:fillRect/>
          </a:stretch>
        </p:blipFill>
        <p:spPr bwMode="auto">
          <a:xfrm>
            <a:off x="2579890" y="1825625"/>
            <a:ext cx="6532543" cy="4351338"/>
          </a:xfrm>
          <a:prstGeom prst="rect">
            <a:avLst/>
          </a:prstGeom>
          <a:noFill/>
        </p:spPr>
      </p:pic>
    </p:spTree>
    <p:extLst>
      <p:ext uri="{BB962C8B-B14F-4D97-AF65-F5344CB8AC3E}">
        <p14:creationId xmlns:p14="http://schemas.microsoft.com/office/powerpoint/2010/main" val="3360162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pic>
        <p:nvPicPr>
          <p:cNvPr id="14" name="Picture 3" descr="C:\Users\ve\Desktop\apple-staff-confusion.jpg">
            <a:extLst>
              <a:ext uri="{FF2B5EF4-FFF2-40B4-BE49-F238E27FC236}">
                <a16:creationId xmlns:a16="http://schemas.microsoft.com/office/drawing/2014/main" id="{3903DDDA-A5C6-4D56-878D-65BB68B4AB5B}"/>
              </a:ext>
            </a:extLst>
          </p:cNvPr>
          <p:cNvPicPr>
            <a:picLocks noChangeAspect="1" noChangeArrowheads="1"/>
          </p:cNvPicPr>
          <p:nvPr/>
        </p:nvPicPr>
        <p:blipFill>
          <a:blip r:embed="rId3"/>
          <a:stretch>
            <a:fillRect/>
          </a:stretch>
        </p:blipFill>
        <p:spPr bwMode="auto">
          <a:xfrm>
            <a:off x="2219583" y="1893094"/>
            <a:ext cx="7493000" cy="4216400"/>
          </a:xfrm>
          <a:prstGeom prst="rect">
            <a:avLst/>
          </a:prstGeom>
          <a:noFill/>
        </p:spPr>
      </p:pic>
      <p:sp>
        <p:nvSpPr>
          <p:cNvPr id="16" name="TextBox 15">
            <a:extLst>
              <a:ext uri="{FF2B5EF4-FFF2-40B4-BE49-F238E27FC236}">
                <a16:creationId xmlns:a16="http://schemas.microsoft.com/office/drawing/2014/main" id="{EFE10A94-7F87-4660-9D1C-8F25D1F85A5E}"/>
              </a:ext>
            </a:extLst>
          </p:cNvPr>
          <p:cNvSpPr txBox="1"/>
          <p:nvPr/>
        </p:nvSpPr>
        <p:spPr>
          <a:xfrm>
            <a:off x="3114625" y="1310016"/>
            <a:ext cx="6115986" cy="923330"/>
          </a:xfrm>
          <a:prstGeom prst="rect">
            <a:avLst/>
          </a:prstGeom>
          <a:noFill/>
        </p:spPr>
        <p:txBody>
          <a:bodyPr wrap="square">
            <a:spAutoFit/>
          </a:bodyPr>
          <a:lstStyle/>
          <a:p>
            <a:pPr algn="ctr"/>
            <a:r>
              <a:rPr lang="ar-EG" sz="1800" b="1" dirty="0">
                <a:solidFill>
                  <a:schemeClr val="accent1"/>
                </a:solidFill>
                <a:latin typeface="Alexandria" pitchFamily="2" charset="-78"/>
                <a:cs typeface="Alexandria" pitchFamily="2" charset="-78"/>
              </a:rPr>
              <a:t>موظف أبل لا يحصل على عمولات</a:t>
            </a:r>
            <a:br>
              <a:rPr lang="ar-EG" sz="1800" b="1" dirty="0">
                <a:solidFill>
                  <a:schemeClr val="accent1"/>
                </a:solidFill>
                <a:latin typeface="Alexandria" pitchFamily="2" charset="-78"/>
                <a:cs typeface="Alexandria" pitchFamily="2" charset="-78"/>
              </a:rPr>
            </a:br>
            <a:br>
              <a:rPr lang="ar-EG" sz="1800" b="1" dirty="0">
                <a:solidFill>
                  <a:schemeClr val="accent1"/>
                </a:solidFill>
                <a:latin typeface="Alexandria" pitchFamily="2" charset="-78"/>
                <a:cs typeface="Alexandria" pitchFamily="2" charset="-78"/>
              </a:rPr>
            </a:br>
            <a:endParaRPr lang="en-US" dirty="0">
              <a:solidFill>
                <a:schemeClr val="accent1"/>
              </a:solidFill>
              <a:latin typeface="Alexandria" pitchFamily="2" charset="-78"/>
              <a:cs typeface="Alexandria" pitchFamily="2" charset="-78"/>
            </a:endParaRPr>
          </a:p>
        </p:txBody>
      </p:sp>
    </p:spTree>
    <p:extLst>
      <p:ext uri="{BB962C8B-B14F-4D97-AF65-F5344CB8AC3E}">
        <p14:creationId xmlns:p14="http://schemas.microsoft.com/office/powerpoint/2010/main" val="1706169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17E70F6D-9A65-459E-8042-7EC0A4C2CCCA}"/>
              </a:ext>
            </a:extLst>
          </p:cNvPr>
          <p:cNvSpPr txBox="1"/>
          <p:nvPr/>
        </p:nvSpPr>
        <p:spPr>
          <a:xfrm>
            <a:off x="3057994" y="2982166"/>
            <a:ext cx="6115986" cy="923330"/>
          </a:xfrm>
          <a:prstGeom prst="rect">
            <a:avLst/>
          </a:prstGeom>
          <a:noFill/>
        </p:spPr>
        <p:txBody>
          <a:bodyPr wrap="square">
            <a:spAutoFit/>
          </a:bodyPr>
          <a:lstStyle/>
          <a:p>
            <a:pPr algn="ctr"/>
            <a:r>
              <a:rPr lang="ar-EG" sz="1800" b="1" dirty="0">
                <a:solidFill>
                  <a:schemeClr val="accent1"/>
                </a:solidFill>
                <a:latin typeface="Alexandria" pitchFamily="2" charset="-78"/>
                <a:cs typeface="Alexandria" pitchFamily="2" charset="-78"/>
              </a:rPr>
              <a:t>10-مدى عمل القائد </a:t>
            </a:r>
            <a:r>
              <a:rPr lang="ar-SA" sz="1800" b="1" dirty="0">
                <a:solidFill>
                  <a:schemeClr val="accent1"/>
                </a:solidFill>
                <a:latin typeface="Alexandria" pitchFamily="2" charset="-78"/>
                <a:cs typeface="Alexandria" pitchFamily="2" charset="-78"/>
              </a:rPr>
              <a:t>على تشجيع مرؤسييه وإثارة همتهم لإنجاز مهام صعـــبة</a:t>
            </a:r>
            <a:br>
              <a:rPr lang="en-US" sz="1800" dirty="0">
                <a:solidFill>
                  <a:schemeClr val="accent1"/>
                </a:solidFill>
                <a:latin typeface="Alexandria" pitchFamily="2" charset="-78"/>
                <a:cs typeface="Alexandria" pitchFamily="2" charset="-78"/>
              </a:rPr>
            </a:br>
            <a:endParaRPr lang="en-US" dirty="0">
              <a:solidFill>
                <a:schemeClr val="accent1"/>
              </a:solidFill>
              <a:latin typeface="Alexandria" pitchFamily="2" charset="-78"/>
              <a:cs typeface="Alexandria" pitchFamily="2" charset="-78"/>
            </a:endParaRPr>
          </a:p>
        </p:txBody>
      </p:sp>
    </p:spTree>
    <p:extLst>
      <p:ext uri="{BB962C8B-B14F-4D97-AF65-F5344CB8AC3E}">
        <p14:creationId xmlns:p14="http://schemas.microsoft.com/office/powerpoint/2010/main" val="1267174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0ACD7F90-1C2E-423D-A189-0DA2988CAA84}"/>
              </a:ext>
            </a:extLst>
          </p:cNvPr>
          <p:cNvSpPr txBox="1"/>
          <p:nvPr/>
        </p:nvSpPr>
        <p:spPr>
          <a:xfrm>
            <a:off x="3057994" y="2112738"/>
            <a:ext cx="6115986" cy="584775"/>
          </a:xfrm>
          <a:prstGeom prst="rect">
            <a:avLst/>
          </a:prstGeom>
          <a:noFill/>
        </p:spPr>
        <p:txBody>
          <a:bodyPr wrap="square">
            <a:spAutoFit/>
          </a:bodyPr>
          <a:lstStyle/>
          <a:p>
            <a:pPr algn="ctr"/>
            <a:r>
              <a:rPr lang="ar-EG" sz="1600" dirty="0">
                <a:solidFill>
                  <a:schemeClr val="accent1"/>
                </a:solidFill>
                <a:latin typeface="Alexandria" pitchFamily="2" charset="-78"/>
                <a:cs typeface="Alexandria" pitchFamily="2" charset="-78"/>
              </a:rPr>
              <a:t>” انتق موظفين يتمتعون بالشغف وحب العمل.“</a:t>
            </a:r>
            <a:br>
              <a:rPr lang="ar-EG" sz="1600" dirty="0">
                <a:solidFill>
                  <a:schemeClr val="accent1"/>
                </a:solidFill>
                <a:latin typeface="Alexandria" pitchFamily="2" charset="-78"/>
                <a:cs typeface="Alexandria" pitchFamily="2" charset="-78"/>
              </a:rPr>
            </a:br>
            <a:endParaRPr lang="en-US" sz="1600" dirty="0">
              <a:solidFill>
                <a:schemeClr val="accent1"/>
              </a:solidFill>
              <a:latin typeface="Alexandria" pitchFamily="2" charset="-78"/>
              <a:cs typeface="Alexandria" pitchFamily="2" charset="-78"/>
            </a:endParaRPr>
          </a:p>
        </p:txBody>
      </p:sp>
      <p:pic>
        <p:nvPicPr>
          <p:cNvPr id="16" name="Picture 2" descr="C:\Users\Static\Downloads\05.jpg">
            <a:extLst>
              <a:ext uri="{FF2B5EF4-FFF2-40B4-BE49-F238E27FC236}">
                <a16:creationId xmlns:a16="http://schemas.microsoft.com/office/drawing/2014/main" id="{E36A8479-610E-4DF8-881C-BF66B875D1FA}"/>
              </a:ext>
            </a:extLst>
          </p:cNvPr>
          <p:cNvPicPr>
            <a:picLocks noChangeAspect="1" noChangeArrowheads="1"/>
          </p:cNvPicPr>
          <p:nvPr/>
        </p:nvPicPr>
        <p:blipFill>
          <a:blip r:embed="rId3"/>
          <a:srcRect/>
          <a:stretch>
            <a:fillRect/>
          </a:stretch>
        </p:blipFill>
        <p:spPr bwMode="auto">
          <a:xfrm>
            <a:off x="2856304" y="2629828"/>
            <a:ext cx="6357982" cy="3491716"/>
          </a:xfrm>
          <a:prstGeom prst="rect">
            <a:avLst/>
          </a:prstGeom>
          <a:noFill/>
        </p:spPr>
      </p:pic>
    </p:spTree>
    <p:extLst>
      <p:ext uri="{BB962C8B-B14F-4D97-AF65-F5344CB8AC3E}">
        <p14:creationId xmlns:p14="http://schemas.microsoft.com/office/powerpoint/2010/main" val="1873712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accent1"/>
                </a:solidFill>
                <a:latin typeface="Alexandria" pitchFamily="2" charset="-78"/>
                <a:cs typeface="Alexandria" pitchFamily="2" charset="-78"/>
              </a:endParaRPr>
            </a:p>
            <a:p>
              <a:pPr marL="180000" algn="just" rtl="1">
                <a:lnSpc>
                  <a:spcPct val="150000"/>
                </a:lnSpc>
              </a:pPr>
              <a:endParaRPr lang="ar-EG" sz="1400" dirty="0">
                <a:solidFill>
                  <a:schemeClr val="accent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pic>
        <p:nvPicPr>
          <p:cNvPr id="14" name="Picture 2" descr="C:\Users\Static\Downloads\Steve-Jobs-with-with-employees-on-a-bus-1987.jpg">
            <a:extLst>
              <a:ext uri="{FF2B5EF4-FFF2-40B4-BE49-F238E27FC236}">
                <a16:creationId xmlns:a16="http://schemas.microsoft.com/office/drawing/2014/main" id="{DEB63CA6-ABE4-45E9-9CB6-3B18606D29C3}"/>
              </a:ext>
            </a:extLst>
          </p:cNvPr>
          <p:cNvPicPr>
            <a:picLocks noChangeAspect="1" noChangeArrowheads="1"/>
          </p:cNvPicPr>
          <p:nvPr/>
        </p:nvPicPr>
        <p:blipFill>
          <a:blip r:embed="rId3"/>
          <a:srcRect/>
          <a:stretch>
            <a:fillRect/>
          </a:stretch>
        </p:blipFill>
        <p:spPr bwMode="auto">
          <a:xfrm>
            <a:off x="2654404" y="2018740"/>
            <a:ext cx="6429420" cy="3948917"/>
          </a:xfrm>
          <a:prstGeom prst="rect">
            <a:avLst/>
          </a:prstGeom>
          <a:noFill/>
        </p:spPr>
      </p:pic>
      <p:sp>
        <p:nvSpPr>
          <p:cNvPr id="16" name="TextBox 15">
            <a:extLst>
              <a:ext uri="{FF2B5EF4-FFF2-40B4-BE49-F238E27FC236}">
                <a16:creationId xmlns:a16="http://schemas.microsoft.com/office/drawing/2014/main" id="{AC677BC8-06A0-4A45-BB1D-7C217AE0E9F0}"/>
              </a:ext>
            </a:extLst>
          </p:cNvPr>
          <p:cNvSpPr txBox="1"/>
          <p:nvPr/>
        </p:nvSpPr>
        <p:spPr>
          <a:xfrm>
            <a:off x="2806829" y="185022"/>
            <a:ext cx="6115986" cy="1707519"/>
          </a:xfrm>
          <a:prstGeom prst="rect">
            <a:avLst/>
          </a:prstGeom>
          <a:noFill/>
        </p:spPr>
        <p:txBody>
          <a:bodyPr wrap="square">
            <a:spAutoFit/>
          </a:bodyPr>
          <a:lstStyle/>
          <a:p>
            <a:pPr marL="180000" algn="just" rtl="1">
              <a:lnSpc>
                <a:spcPct val="150000"/>
              </a:lnSpc>
            </a:pPr>
            <a:br>
              <a:rPr lang="ar-EG" sz="1800" dirty="0">
                <a:solidFill>
                  <a:schemeClr val="accent1"/>
                </a:solidFill>
                <a:latin typeface="Alexandria" pitchFamily="2" charset="-78"/>
                <a:cs typeface="Alexandria" pitchFamily="2" charset="-78"/>
              </a:rPr>
            </a:br>
            <a:br>
              <a:rPr lang="ar-EG" sz="1800" dirty="0">
                <a:solidFill>
                  <a:schemeClr val="accent1"/>
                </a:solidFill>
                <a:latin typeface="Alexandria" pitchFamily="2" charset="-78"/>
                <a:cs typeface="Alexandria" pitchFamily="2" charset="-78"/>
              </a:rPr>
            </a:br>
            <a:r>
              <a:rPr lang="ar-EG" sz="1800" dirty="0">
                <a:solidFill>
                  <a:schemeClr val="accent1"/>
                </a:solidFill>
                <a:latin typeface="Alexandria" pitchFamily="2" charset="-78"/>
                <a:cs typeface="Alexandria" pitchFamily="2" charset="-78"/>
              </a:rPr>
              <a:t> كافئ موظفيك المتميزين بالحوافز المادية. </a:t>
            </a:r>
            <a:br>
              <a:rPr lang="ar-EG" sz="1800" dirty="0">
                <a:solidFill>
                  <a:schemeClr val="accent1"/>
                </a:solidFill>
                <a:latin typeface="Alexandria" pitchFamily="2" charset="-78"/>
                <a:cs typeface="Alexandria" pitchFamily="2" charset="-78"/>
              </a:rPr>
            </a:br>
            <a:endParaRPr lang="ar-EG" sz="1800" dirty="0">
              <a:solidFill>
                <a:schemeClr val="accent1"/>
              </a:solidFill>
              <a:latin typeface="Alexandria" pitchFamily="2" charset="-78"/>
              <a:cs typeface="Alexandria" pitchFamily="2" charset="-78"/>
            </a:endParaRPr>
          </a:p>
        </p:txBody>
      </p:sp>
    </p:spTree>
    <p:extLst>
      <p:ext uri="{BB962C8B-B14F-4D97-AF65-F5344CB8AC3E}">
        <p14:creationId xmlns:p14="http://schemas.microsoft.com/office/powerpoint/2010/main" val="3376926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52C56A82-D359-45F7-B365-5BA05790AAB9}"/>
              </a:ext>
            </a:extLst>
          </p:cNvPr>
          <p:cNvSpPr txBox="1"/>
          <p:nvPr/>
        </p:nvSpPr>
        <p:spPr>
          <a:xfrm>
            <a:off x="1588957" y="2289669"/>
            <a:ext cx="9498143" cy="2183418"/>
          </a:xfrm>
          <a:prstGeom prst="rect">
            <a:avLst/>
          </a:prstGeom>
          <a:noFill/>
        </p:spPr>
        <p:txBody>
          <a:bodyPr wrap="square">
            <a:spAutoFit/>
          </a:bodyPr>
          <a:lstStyle/>
          <a:p>
            <a:pPr algn="just" rtl="1">
              <a:lnSpc>
                <a:spcPct val="200000"/>
              </a:lnSpc>
            </a:pPr>
            <a:r>
              <a:rPr lang="ar-EG" sz="1400" dirty="0">
                <a:latin typeface="Alexandria" pitchFamily="2" charset="-78"/>
                <a:cs typeface="Alexandria" pitchFamily="2" charset="-78"/>
              </a:rPr>
              <a:t>ولكن الشركة ما زالت تعزز الفردية والتميز، والتي لا شك تُقَرب الموهوبين إلى وظائفها، وبالذات بعد عودة ستيف جوبز.و للتعرف على أفضل موظفيها، صنعت أبل </a:t>
            </a:r>
            <a:r>
              <a:rPr lang="ar-EG" sz="1400" b="1" u="sng" dirty="0">
                <a:solidFill>
                  <a:schemeClr val="accent1"/>
                </a:solidFill>
                <a:latin typeface="Alexandria" pitchFamily="2" charset="-78"/>
                <a:cs typeface="Alexandria" pitchFamily="2" charset="-78"/>
              </a:rPr>
              <a:t>برنامج زمالة. </a:t>
            </a:r>
            <a:r>
              <a:rPr lang="ar-EG" sz="1400" dirty="0">
                <a:latin typeface="Alexandria" pitchFamily="2" charset="-78"/>
                <a:cs typeface="Alexandria" pitchFamily="2" charset="-78"/>
              </a:rPr>
              <a:t>تُعطى زمالةُ شركة أبـِّـل لأولئك الذين قدموا مساهماتٍ فنية أو غير عادية في القيادة لعالم الحوسبة الشخصية، أثناء تواجدهم في الشركة. تم منح الزمالة إلى الآن لعددٍ قليل من الأفراد، بمن في ذلك بيل أتكنسون، </a:t>
            </a:r>
            <a:r>
              <a:rPr lang="ar-EG" sz="1400" baseline="30000" dirty="0">
                <a:latin typeface="Alexandria" pitchFamily="2" charset="-78"/>
                <a:cs typeface="Alexandria" pitchFamily="2" charset="-78"/>
                <a:hlinkClick r:id="rId3"/>
              </a:rPr>
              <a:t>[98]</a:t>
            </a:r>
            <a:r>
              <a:rPr lang="ar-EG" sz="1400" dirty="0">
                <a:latin typeface="Alexandria" pitchFamily="2" charset="-78"/>
                <a:cs typeface="Alexandria" pitchFamily="2" charset="-78"/>
              </a:rPr>
              <a:t> </a:t>
            </a:r>
            <a:r>
              <a:rPr lang="ar-EG" sz="1400" dirty="0">
                <a:latin typeface="Alexandria" pitchFamily="2" charset="-78"/>
                <a:cs typeface="Alexandria" pitchFamily="2" charset="-78"/>
                <a:hlinkClick r:id="rId4" tooltip="ستيف كابس (الصفحة غير موجودة)"/>
              </a:rPr>
              <a:t>ستيف كابس</a:t>
            </a:r>
            <a:r>
              <a:rPr lang="ar-EG" sz="1400" dirty="0">
                <a:latin typeface="Alexandria" pitchFamily="2" charset="-78"/>
                <a:cs typeface="Alexandria" pitchFamily="2" charset="-78"/>
              </a:rPr>
              <a:t>، </a:t>
            </a:r>
            <a:r>
              <a:rPr lang="ar-EG" sz="1400" baseline="30000" dirty="0">
                <a:latin typeface="Alexandria" pitchFamily="2" charset="-78"/>
                <a:cs typeface="Alexandria" pitchFamily="2" charset="-78"/>
                <a:hlinkClick r:id="rId3"/>
              </a:rPr>
              <a:t>[99]</a:t>
            </a:r>
            <a:r>
              <a:rPr lang="ar-EG" sz="1400" dirty="0">
                <a:latin typeface="Alexandria" pitchFamily="2" charset="-78"/>
                <a:cs typeface="Alexandria" pitchFamily="2" charset="-78"/>
              </a:rPr>
              <a:t> رود هولت </a:t>
            </a:r>
            <a:r>
              <a:rPr lang="ar-EG" sz="1400" baseline="30000" dirty="0">
                <a:latin typeface="Alexandria" pitchFamily="2" charset="-78"/>
                <a:cs typeface="Alexandria" pitchFamily="2" charset="-78"/>
                <a:hlinkClick r:id="rId3"/>
              </a:rPr>
              <a:t>[98]</a:t>
            </a:r>
            <a:r>
              <a:rPr lang="ar-EG" sz="1400" dirty="0">
                <a:latin typeface="Alexandria" pitchFamily="2" charset="-78"/>
                <a:cs typeface="Alexandria" pitchFamily="2" charset="-78"/>
              </a:rPr>
              <a:t>، </a:t>
            </a:r>
            <a:r>
              <a:rPr lang="ar-EG" sz="1400" dirty="0">
                <a:latin typeface="Alexandria" pitchFamily="2" charset="-78"/>
                <a:cs typeface="Alexandria" pitchFamily="2" charset="-78"/>
                <a:hlinkClick r:id="rId5" tooltip="آلان كاي (الصفحة غير موجودة)"/>
              </a:rPr>
              <a:t>آلان كاي</a:t>
            </a:r>
            <a:r>
              <a:rPr lang="ar-EG" sz="1400" dirty="0">
                <a:latin typeface="Alexandria" pitchFamily="2" charset="-78"/>
                <a:cs typeface="Alexandria" pitchFamily="2" charset="-78"/>
              </a:rPr>
              <a:t>، </a:t>
            </a:r>
            <a:r>
              <a:rPr lang="ar-EG" sz="1400" baseline="30000" dirty="0">
                <a:latin typeface="Alexandria" pitchFamily="2" charset="-78"/>
                <a:cs typeface="Alexandria" pitchFamily="2" charset="-78"/>
                <a:hlinkClick r:id="rId3"/>
              </a:rPr>
              <a:t>[100][101]</a:t>
            </a:r>
            <a:r>
              <a:rPr lang="ar-EG" sz="1400" dirty="0">
                <a:latin typeface="Alexandria" pitchFamily="2" charset="-78"/>
                <a:cs typeface="Alexandria" pitchFamily="2" charset="-78"/>
              </a:rPr>
              <a:t> جاي كاواساكي، </a:t>
            </a:r>
            <a:r>
              <a:rPr lang="ar-EG" sz="1400" baseline="30000" dirty="0">
                <a:latin typeface="Alexandria" pitchFamily="2" charset="-78"/>
                <a:cs typeface="Alexandria" pitchFamily="2" charset="-78"/>
                <a:hlinkClick r:id="rId3"/>
              </a:rPr>
              <a:t>[100][102]</a:t>
            </a:r>
            <a:r>
              <a:rPr lang="ar-EG" sz="1400" dirty="0">
                <a:latin typeface="Alexandria" pitchFamily="2" charset="-78"/>
                <a:cs typeface="Alexandria" pitchFamily="2" charset="-78"/>
              </a:rPr>
              <a:t> آل ألكورن، </a:t>
            </a:r>
            <a:r>
              <a:rPr lang="ar-EG" sz="1400" baseline="30000" dirty="0">
                <a:latin typeface="Alexandria" pitchFamily="2" charset="-78"/>
                <a:cs typeface="Alexandria" pitchFamily="2" charset="-78"/>
                <a:hlinkClick r:id="rId3"/>
              </a:rPr>
              <a:t>[103]</a:t>
            </a:r>
            <a:r>
              <a:rPr lang="ar-EG" sz="1400" dirty="0">
                <a:latin typeface="Alexandria" pitchFamily="2" charset="-78"/>
                <a:cs typeface="Alexandria" pitchFamily="2" charset="-78"/>
              </a:rPr>
              <a:t> </a:t>
            </a:r>
            <a:r>
              <a:rPr lang="ar-EG" sz="1400" dirty="0">
                <a:latin typeface="Alexandria" pitchFamily="2" charset="-78"/>
                <a:cs typeface="Alexandria" pitchFamily="2" charset="-78"/>
                <a:hlinkClick r:id="rId6" tooltip="دون نورمان (الصفحة غير موجودة)"/>
              </a:rPr>
              <a:t>دون نورمان</a:t>
            </a:r>
            <a:r>
              <a:rPr lang="ar-EG" sz="1400" dirty="0">
                <a:latin typeface="Alexandria" pitchFamily="2" charset="-78"/>
                <a:cs typeface="Alexandria" pitchFamily="2" charset="-78"/>
              </a:rPr>
              <a:t>، </a:t>
            </a:r>
            <a:r>
              <a:rPr lang="ar-EG" sz="1400" baseline="30000" dirty="0">
                <a:latin typeface="Alexandria" pitchFamily="2" charset="-78"/>
                <a:cs typeface="Alexandria" pitchFamily="2" charset="-78"/>
                <a:hlinkClick r:id="rId3"/>
              </a:rPr>
              <a:t>[100]</a:t>
            </a:r>
            <a:r>
              <a:rPr lang="ar-EG" sz="1400" dirty="0">
                <a:latin typeface="Alexandria" pitchFamily="2" charset="-78"/>
                <a:cs typeface="Alexandria" pitchFamily="2" charset="-78"/>
              </a:rPr>
              <a:t> ريتش بيدج،</a:t>
            </a:r>
            <a:r>
              <a:rPr lang="ar-EG" sz="1400" baseline="30000" dirty="0">
                <a:latin typeface="Alexandria" pitchFamily="2" charset="-78"/>
                <a:cs typeface="Alexandria" pitchFamily="2" charset="-78"/>
                <a:hlinkClick r:id="rId3"/>
              </a:rPr>
              <a:t>[98]</a:t>
            </a:r>
            <a:r>
              <a:rPr lang="ar-EG" sz="1400" dirty="0">
                <a:latin typeface="Alexandria" pitchFamily="2" charset="-78"/>
                <a:cs typeface="Alexandria" pitchFamily="2" charset="-78"/>
              </a:rPr>
              <a:t> </a:t>
            </a:r>
            <a:r>
              <a:rPr lang="ar-EG" sz="1400" dirty="0">
                <a:latin typeface="Alexandria" pitchFamily="2" charset="-78"/>
                <a:cs typeface="Alexandria" pitchFamily="2" charset="-78"/>
                <a:hlinkClick r:id="rId7" tooltip="ستيف وزنياك"/>
              </a:rPr>
              <a:t>وستيف وزنياك</a:t>
            </a:r>
            <a:r>
              <a:rPr lang="ar-EG" sz="1400" dirty="0">
                <a:latin typeface="Alexandria" pitchFamily="2" charset="-78"/>
                <a:cs typeface="Alexandria" pitchFamily="2" charset="-78"/>
              </a:rPr>
              <a:t>.</a:t>
            </a:r>
            <a:r>
              <a:rPr lang="ar-EG" sz="1400" baseline="30000" dirty="0">
                <a:latin typeface="Alexandria" pitchFamily="2" charset="-78"/>
                <a:cs typeface="Alexandria" pitchFamily="2" charset="-78"/>
                <a:hlinkClick r:id="rId3"/>
              </a:rPr>
              <a:t>[9</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29976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r>
                <a:rPr lang="ar-EG" sz="1400" b="1" dirty="0">
                  <a:solidFill>
                    <a:schemeClr val="accent1"/>
                  </a:solidFill>
                  <a:latin typeface="Alexandria" pitchFamily="2" charset="-78"/>
                  <a:cs typeface="Alexandria" pitchFamily="2" charset="-78"/>
                </a:rPr>
                <a:t>1- رغم أن الشركة يعمل بها 45 ألف موظف، إلا أنها ما زالت تبدو لكثير من المراقبين بمثابة نوع من أنواع الشركات أو النشاطات التجارية الناشئة</a:t>
              </a:r>
              <a:r>
                <a:rPr lang="ar-EG" sz="1400" b="1" dirty="0">
                  <a:latin typeface="Alexandria" pitchFamily="2" charset="-78"/>
                  <a:cs typeface="Alexandria" pitchFamily="2" charset="-78"/>
                </a:rPr>
                <a:t>.</a:t>
              </a: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pic>
        <p:nvPicPr>
          <p:cNvPr id="14" name="Picture 3" descr="C:\Users\Static\Desktop\steve-jobs-rules-for-success.jpg'.jpg">
            <a:extLst>
              <a:ext uri="{FF2B5EF4-FFF2-40B4-BE49-F238E27FC236}">
                <a16:creationId xmlns:a16="http://schemas.microsoft.com/office/drawing/2014/main" id="{BB8C4687-2F60-4DD3-8A3B-4C70545CF402}"/>
              </a:ext>
            </a:extLst>
          </p:cNvPr>
          <p:cNvPicPr>
            <a:picLocks noChangeAspect="1" noChangeArrowheads="1"/>
          </p:cNvPicPr>
          <p:nvPr/>
        </p:nvPicPr>
        <p:blipFill>
          <a:blip r:embed="rId3"/>
          <a:srcRect/>
          <a:stretch>
            <a:fillRect/>
          </a:stretch>
        </p:blipFill>
        <p:spPr bwMode="auto">
          <a:xfrm>
            <a:off x="1603948" y="3807503"/>
            <a:ext cx="6938068" cy="3089612"/>
          </a:xfrm>
          <a:prstGeom prst="rect">
            <a:avLst/>
          </a:prstGeom>
          <a:noFill/>
        </p:spPr>
      </p:pic>
    </p:spTree>
    <p:extLst>
      <p:ext uri="{BB962C8B-B14F-4D97-AF65-F5344CB8AC3E}">
        <p14:creationId xmlns:p14="http://schemas.microsoft.com/office/powerpoint/2010/main" val="3080253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773B25BC-BC7C-4105-BA61-725130A2715F}"/>
              </a:ext>
            </a:extLst>
          </p:cNvPr>
          <p:cNvSpPr txBox="1"/>
          <p:nvPr/>
        </p:nvSpPr>
        <p:spPr>
          <a:xfrm>
            <a:off x="1618939" y="1984521"/>
            <a:ext cx="9599128" cy="4257063"/>
          </a:xfrm>
          <a:prstGeom prst="rect">
            <a:avLst/>
          </a:prstGeom>
          <a:noFill/>
        </p:spPr>
        <p:txBody>
          <a:bodyPr wrap="square">
            <a:spAutoFit/>
          </a:bodyPr>
          <a:lstStyle/>
          <a:p>
            <a:pPr algn="just" rtl="1">
              <a:lnSpc>
                <a:spcPct val="150000"/>
              </a:lnSpc>
            </a:pPr>
            <a:r>
              <a:rPr lang="ar-EG" sz="1400" dirty="0">
                <a:latin typeface="Alexandria" pitchFamily="2" charset="-78"/>
                <a:cs typeface="Alexandria" pitchFamily="2" charset="-78"/>
              </a:rPr>
              <a:t>تحفيز الموظفين على العمل الجاد والبقاء على استعداد في كل الأوقات، وهي معايير اتبعها ستيف بشكل جاد حسب ما أفاد به موظف سابق.</a:t>
            </a:r>
            <a:endParaRPr lang="en-US" sz="1400" dirty="0">
              <a:latin typeface="Alexandria" pitchFamily="2" charset="-78"/>
              <a:cs typeface="Alexandria" pitchFamily="2" charset="-78"/>
            </a:endParaRPr>
          </a:p>
          <a:p>
            <a:pPr algn="just" rtl="1">
              <a:lnSpc>
                <a:spcPct val="150000"/>
              </a:lnSpc>
            </a:pPr>
            <a:br>
              <a:rPr lang="ar-EG" sz="1400" dirty="0">
                <a:latin typeface="Alexandria" pitchFamily="2" charset="-78"/>
                <a:cs typeface="Alexandria" pitchFamily="2" charset="-78"/>
              </a:rPr>
            </a:br>
            <a:r>
              <a:rPr lang="ar-EG" sz="1400" dirty="0">
                <a:latin typeface="Alexandria" pitchFamily="2" charset="-78"/>
                <a:cs typeface="Alexandria" pitchFamily="2" charset="-78"/>
              </a:rPr>
              <a:t>ديفيد بلاك عمل في آبل ما يقارب 12 عاماً وتقريباً في بداية عام 2000، ثم ترك بعده العمل ليؤسس عمله الخاص.خلال عمله في آبل، استلم بلاك عدة مناصب من ضمنها، كبير مستشاري الهندسة في قسم الجافا والويب أوبجيكتس.</a:t>
            </a:r>
            <a:endParaRPr lang="en-US" sz="1400" dirty="0">
              <a:latin typeface="Alexandria" pitchFamily="2" charset="-78"/>
              <a:cs typeface="Alexandria" pitchFamily="2" charset="-78"/>
            </a:endParaRPr>
          </a:p>
          <a:p>
            <a:pPr algn="just" rtl="1">
              <a:lnSpc>
                <a:spcPct val="150000"/>
              </a:lnSpc>
            </a:pPr>
            <a:br>
              <a:rPr lang="ar-EG" sz="1400" dirty="0">
                <a:latin typeface="Alexandria" pitchFamily="2" charset="-78"/>
                <a:cs typeface="Alexandria" pitchFamily="2" charset="-78"/>
              </a:rPr>
            </a:br>
            <a:r>
              <a:rPr lang="ar-EG" sz="1400" dirty="0">
                <a:latin typeface="Alexandria" pitchFamily="2" charset="-78"/>
                <a:cs typeface="Alexandria" pitchFamily="2" charset="-78"/>
              </a:rPr>
              <a:t>وقال بلاك أنه لم يحاول الإحتكاك بستيف بشكل مباشر، لكنه كان قريباً منه كفاية </a:t>
            </a:r>
            <a:r>
              <a:rPr lang="ar-EG" sz="1400" b="1" u="sng" dirty="0">
                <a:latin typeface="Alexandria" pitchFamily="2" charset="-78"/>
                <a:cs typeface="Alexandria" pitchFamily="2" charset="-78"/>
              </a:rPr>
              <a:t>وعندما يذهب ستيف لتناول غدائه في مطعم الشركة كان الموظفون ينهون غدائهم في غضون 15 أو 20 دقيقة.   </a:t>
            </a:r>
          </a:p>
          <a:p>
            <a:pPr algn="just" rtl="1">
              <a:lnSpc>
                <a:spcPct val="150000"/>
              </a:lnSpc>
            </a:pPr>
            <a:br>
              <a:rPr lang="ar-EG" sz="1400" dirty="0">
                <a:latin typeface="Alexandria" pitchFamily="2" charset="-78"/>
                <a:cs typeface="Alexandria" pitchFamily="2" charset="-78"/>
              </a:rPr>
            </a:br>
            <a:r>
              <a:rPr lang="ar-EG" sz="1400" dirty="0">
                <a:latin typeface="Alexandria" pitchFamily="2" charset="-78"/>
                <a:cs typeface="Alexandria" pitchFamily="2" charset="-78"/>
              </a:rPr>
              <a:t>السبب وراء هروب الموظفين من ستيف في استراحة الغداء أو في أي مساحة ووقت فارغ هو أنه يسألك دائماً، وعندماً يسألك المدير التنفيذي فعليك الإجابة بدقة.</a:t>
            </a:r>
            <a:endParaRPr lang="en-US" sz="1400" dirty="0">
              <a:latin typeface="Alexandria" pitchFamily="2" charset="-78"/>
              <a:cs typeface="Alexandria" pitchFamily="2" charset="-78"/>
            </a:endParaRPr>
          </a:p>
          <a:p>
            <a:pPr algn="just" rtl="1">
              <a:lnSpc>
                <a:spcPct val="150000"/>
              </a:lnSpc>
            </a:pPr>
            <a:br>
              <a:rPr lang="ar-EG" sz="1400" dirty="0">
                <a:latin typeface="Alexandria" pitchFamily="2" charset="-78"/>
                <a:cs typeface="Alexandria" pitchFamily="2" charset="-78"/>
              </a:rPr>
            </a:b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850418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ED6340F4-96ED-44AF-B681-FE74F24F5D7E}"/>
              </a:ext>
            </a:extLst>
          </p:cNvPr>
          <p:cNvSpPr txBox="1"/>
          <p:nvPr/>
        </p:nvSpPr>
        <p:spPr>
          <a:xfrm>
            <a:off x="3584087" y="1107273"/>
            <a:ext cx="6115986" cy="584775"/>
          </a:xfrm>
          <a:prstGeom prst="rect">
            <a:avLst/>
          </a:prstGeom>
          <a:noFill/>
        </p:spPr>
        <p:txBody>
          <a:bodyPr wrap="square">
            <a:spAutoFit/>
          </a:bodyPr>
          <a:lstStyle/>
          <a:p>
            <a:r>
              <a:rPr lang="ar-EG" sz="1600" b="1" dirty="0">
                <a:solidFill>
                  <a:srgbClr val="0070C0"/>
                </a:solidFill>
                <a:latin typeface="Alexandria" pitchFamily="2" charset="-78"/>
                <a:cs typeface="Alexandria" pitchFamily="2" charset="-78"/>
              </a:rPr>
              <a:t>11- تشجيع افراد الجماعة على العمل التعاونى</a:t>
            </a:r>
            <a:br>
              <a:rPr lang="en-US" sz="1600" dirty="0">
                <a:solidFill>
                  <a:srgbClr val="0070C0"/>
                </a:solidFill>
                <a:latin typeface="Alexandria" pitchFamily="2" charset="-78"/>
                <a:cs typeface="Alexandria" pitchFamily="2" charset="-78"/>
              </a:rPr>
            </a:br>
            <a:endParaRPr lang="en-US" sz="1600" dirty="0">
              <a:solidFill>
                <a:srgbClr val="0070C0"/>
              </a:solidFill>
              <a:latin typeface="Alexandria" pitchFamily="2" charset="-78"/>
              <a:cs typeface="Alexandria" pitchFamily="2" charset="-78"/>
            </a:endParaRPr>
          </a:p>
        </p:txBody>
      </p:sp>
      <p:sp>
        <p:nvSpPr>
          <p:cNvPr id="17" name="TextBox 16">
            <a:extLst>
              <a:ext uri="{FF2B5EF4-FFF2-40B4-BE49-F238E27FC236}">
                <a16:creationId xmlns:a16="http://schemas.microsoft.com/office/drawing/2014/main" id="{980417B5-7441-4CB2-87F0-65F042F50518}"/>
              </a:ext>
            </a:extLst>
          </p:cNvPr>
          <p:cNvSpPr txBox="1"/>
          <p:nvPr/>
        </p:nvSpPr>
        <p:spPr>
          <a:xfrm>
            <a:off x="1888761" y="2022797"/>
            <a:ext cx="8214609" cy="789319"/>
          </a:xfrm>
          <a:prstGeom prst="rect">
            <a:avLst/>
          </a:prstGeom>
          <a:noFill/>
        </p:spPr>
        <p:txBody>
          <a:bodyPr wrap="square">
            <a:spAutoFit/>
          </a:bodyPr>
          <a:lstStyle/>
          <a:p>
            <a:pPr algn="ctr">
              <a:lnSpc>
                <a:spcPct val="150000"/>
              </a:lnSpc>
            </a:pPr>
            <a:r>
              <a:rPr lang="ar-EG" sz="1600" dirty="0">
                <a:solidFill>
                  <a:schemeClr val="tx2"/>
                </a:solidFill>
                <a:latin typeface="Alexandria" pitchFamily="2" charset="-78"/>
                <a:cs typeface="Alexandria" pitchFamily="2" charset="-78"/>
              </a:rPr>
              <a:t>نميل كلنا إلي اختزال الواقع الحقيقي إلي رموز ، ولكن الرجل الخارق ( سوبر مان ) انتهي منذ أمد بعيد ، فطريقة إنجاز أي شيء مهم إنما تتم عبر فريق".</a:t>
            </a:r>
            <a:endParaRPr lang="en-US" sz="1600" dirty="0">
              <a:solidFill>
                <a:schemeClr val="tx2"/>
              </a:solidFill>
              <a:latin typeface="Alexandria" pitchFamily="2" charset="-78"/>
              <a:cs typeface="Alexandria" pitchFamily="2" charset="-78"/>
            </a:endParaRPr>
          </a:p>
        </p:txBody>
      </p:sp>
      <p:pic>
        <p:nvPicPr>
          <p:cNvPr id="18" name="Picture 2">
            <a:extLst>
              <a:ext uri="{FF2B5EF4-FFF2-40B4-BE49-F238E27FC236}">
                <a16:creationId xmlns:a16="http://schemas.microsoft.com/office/drawing/2014/main" id="{DEAB5058-38AA-4B55-B65F-3D1AB73C34B3}"/>
              </a:ext>
            </a:extLst>
          </p:cNvPr>
          <p:cNvPicPr>
            <a:picLocks noChangeAspect="1" noChangeArrowheads="1"/>
          </p:cNvPicPr>
          <p:nvPr/>
        </p:nvPicPr>
        <p:blipFill>
          <a:blip r:embed="rId3"/>
          <a:srcRect/>
          <a:stretch>
            <a:fillRect/>
          </a:stretch>
        </p:blipFill>
        <p:spPr bwMode="auto">
          <a:xfrm>
            <a:off x="1395926" y="3120156"/>
            <a:ext cx="7300807" cy="3662894"/>
          </a:xfrm>
          <a:prstGeom prst="rect">
            <a:avLst/>
          </a:prstGeom>
          <a:noFill/>
          <a:ln w="9525">
            <a:noFill/>
            <a:miter lim="800000"/>
            <a:headEnd/>
            <a:tailEnd/>
          </a:ln>
          <a:effectLst/>
        </p:spPr>
      </p:pic>
    </p:spTree>
    <p:extLst>
      <p:ext uri="{BB962C8B-B14F-4D97-AF65-F5344CB8AC3E}">
        <p14:creationId xmlns:p14="http://schemas.microsoft.com/office/powerpoint/2010/main" val="357063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1448850" y="268963"/>
              <a:ext cx="10160679" cy="6423778"/>
              <a:chOff x="1448850" y="268963"/>
              <a:chExt cx="10160679" cy="6423778"/>
            </a:xfrm>
          </p:grpSpPr>
          <p:sp>
            <p:nvSpPr>
              <p:cNvPr id="3" name="TextBox 2"/>
              <p:cNvSpPr txBox="1"/>
              <p:nvPr/>
            </p:nvSpPr>
            <p:spPr>
              <a:xfrm>
                <a:off x="1448850" y="1064039"/>
                <a:ext cx="8631100" cy="369332"/>
              </a:xfrm>
              <a:prstGeom prst="rect">
                <a:avLst/>
              </a:prstGeom>
              <a:noFill/>
            </p:spPr>
            <p:txBody>
              <a:bodyPr wrap="square" rtlCol="0">
                <a:spAutoFit/>
              </a:bodyPr>
              <a:lstStyle/>
              <a:p>
                <a:pPr algn="ctr"/>
                <a:r>
                  <a:rPr lang="ar-EG" sz="1800" b="1" dirty="0">
                    <a:solidFill>
                      <a:schemeClr val="accent1"/>
                    </a:solidFill>
                    <a:latin typeface="Alexandria" pitchFamily="2" charset="-78"/>
                    <a:cs typeface="Alexandria" pitchFamily="2" charset="-78"/>
                  </a:rPr>
                  <a:t>12-</a:t>
                </a:r>
                <a:r>
                  <a:rPr lang="ar-SA" sz="1800" b="1" dirty="0">
                    <a:solidFill>
                      <a:schemeClr val="accent1"/>
                    </a:solidFill>
                    <a:latin typeface="Alexandria" pitchFamily="2" charset="-78"/>
                    <a:cs typeface="Alexandria" pitchFamily="2" charset="-78"/>
                  </a:rPr>
                  <a:t>مدى تحفيزه لمرؤسييه على الإبتكـــار والإبــــــــداع</a:t>
                </a:r>
                <a:endParaRPr lang="en-US" b="1" dirty="0">
                  <a:solidFill>
                    <a:schemeClr val="accent1"/>
                  </a:solidFill>
                  <a:latin typeface="Alexandria" pitchFamily="2" charset="-78"/>
                  <a:cs typeface="Alexandria" pitchFamily="2" charset="-78"/>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C1073173-B0C1-4765-8FC1-C394A3E736BA}"/>
              </a:ext>
            </a:extLst>
          </p:cNvPr>
          <p:cNvSpPr txBox="1"/>
          <p:nvPr/>
        </p:nvSpPr>
        <p:spPr>
          <a:xfrm>
            <a:off x="4122294" y="1838131"/>
            <a:ext cx="6115986" cy="830997"/>
          </a:xfrm>
          <a:prstGeom prst="rect">
            <a:avLst/>
          </a:prstGeom>
          <a:noFill/>
        </p:spPr>
        <p:txBody>
          <a:bodyPr wrap="square">
            <a:spAutoFit/>
          </a:bodyPr>
          <a:lstStyle/>
          <a:p>
            <a:br>
              <a:rPr lang="ar-EG" sz="1600" b="1" dirty="0">
                <a:solidFill>
                  <a:srgbClr val="FF0000"/>
                </a:solidFill>
                <a:latin typeface="Alexandria" pitchFamily="2" charset="-78"/>
                <a:cs typeface="Alexandria" pitchFamily="2" charset="-78"/>
              </a:rPr>
            </a:br>
            <a:br>
              <a:rPr lang="ar-EG" sz="1600" b="1" dirty="0">
                <a:solidFill>
                  <a:srgbClr val="FF0000"/>
                </a:solidFill>
                <a:latin typeface="Alexandria" pitchFamily="2" charset="-78"/>
                <a:cs typeface="Alexandria" pitchFamily="2" charset="-78"/>
              </a:rPr>
            </a:br>
            <a:r>
              <a:rPr lang="ar-EG" sz="1600" dirty="0">
                <a:latin typeface="Alexandria" pitchFamily="2" charset="-78"/>
                <a:cs typeface="Alexandria" pitchFamily="2" charset="-78"/>
              </a:rPr>
              <a:t>“الإبداع هو ما يفرق بين القائد والتابع”</a:t>
            </a:r>
            <a:endParaRPr lang="en-US" sz="1600" dirty="0">
              <a:latin typeface="Alexandria" pitchFamily="2" charset="-78"/>
              <a:cs typeface="Alexandria" pitchFamily="2" charset="-78"/>
            </a:endParaRPr>
          </a:p>
        </p:txBody>
      </p:sp>
      <p:pic>
        <p:nvPicPr>
          <p:cNvPr id="16" name="Picture 3" descr="C:\Users\Static\Desktop\steve-jobs-rules-for-success.jpg'.jpg">
            <a:extLst>
              <a:ext uri="{FF2B5EF4-FFF2-40B4-BE49-F238E27FC236}">
                <a16:creationId xmlns:a16="http://schemas.microsoft.com/office/drawing/2014/main" id="{99FF9E63-5000-484A-95D4-E5C74225AB05}"/>
              </a:ext>
            </a:extLst>
          </p:cNvPr>
          <p:cNvPicPr>
            <a:picLocks noChangeAspect="1" noChangeArrowheads="1"/>
          </p:cNvPicPr>
          <p:nvPr/>
        </p:nvPicPr>
        <p:blipFill>
          <a:blip r:embed="rId3"/>
          <a:srcRect/>
          <a:stretch>
            <a:fillRect/>
          </a:stretch>
        </p:blipFill>
        <p:spPr bwMode="auto">
          <a:xfrm>
            <a:off x="890470" y="3168006"/>
            <a:ext cx="8286291" cy="3689993"/>
          </a:xfrm>
          <a:prstGeom prst="rect">
            <a:avLst/>
          </a:prstGeom>
          <a:noFill/>
        </p:spPr>
      </p:pic>
    </p:spTree>
    <p:extLst>
      <p:ext uri="{BB962C8B-B14F-4D97-AF65-F5344CB8AC3E}">
        <p14:creationId xmlns:p14="http://schemas.microsoft.com/office/powerpoint/2010/main" val="2697511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703567" y="434221"/>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ctr" rtl="1">
                <a:lnSpc>
                  <a:spcPct val="150000"/>
                </a:lnSpc>
              </a:pPr>
              <a:r>
                <a:rPr lang="ar-EG" sz="1600" dirty="0">
                  <a:solidFill>
                    <a:schemeClr val="tx2"/>
                  </a:solidFill>
                  <a:latin typeface="Alexandria" pitchFamily="2" charset="-78"/>
                  <a:cs typeface="Alexandria" pitchFamily="2" charset="-78"/>
                </a:rPr>
                <a:t>“من الطبيعي أن تخطئ حين تحاول الابتكار. يجب عليك حينها أن تعترف بخطئك بسرعة وتسعى لتصحيحه فيما تقدمه من ابتكارات أخرى”</a:t>
              </a:r>
            </a:p>
            <a:p>
              <a:pPr marL="180000" algn="just" rtl="1">
                <a:lnSpc>
                  <a:spcPct val="150000"/>
                </a:lnSpc>
              </a:pPr>
              <a:endParaRPr lang="ar-EG" sz="1600" dirty="0">
                <a:solidFill>
                  <a:schemeClr val="tx2"/>
                </a:solidFill>
                <a:latin typeface="Alexandria" pitchFamily="2" charset="-78"/>
                <a:cs typeface="Alexandria" pitchFamily="2" charset="-78"/>
              </a:endParaRPr>
            </a:p>
            <a:p>
              <a:pPr marL="180000" algn="just" rtl="1">
                <a:lnSpc>
                  <a:spcPct val="150000"/>
                </a:lnSpc>
              </a:pPr>
              <a:endParaRPr lang="ar-EG" sz="1600" dirty="0">
                <a:solidFill>
                  <a:schemeClr val="tx2"/>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pic>
        <p:nvPicPr>
          <p:cNvPr id="14" name="Picture 3" descr="C:\Users\Static\Desktop\steve-jobs-rules-for-success.jpg'.jpg">
            <a:extLst>
              <a:ext uri="{FF2B5EF4-FFF2-40B4-BE49-F238E27FC236}">
                <a16:creationId xmlns:a16="http://schemas.microsoft.com/office/drawing/2014/main" id="{50789DB7-7A73-4BF4-B57C-8DA91E2A7922}"/>
              </a:ext>
            </a:extLst>
          </p:cNvPr>
          <p:cNvPicPr>
            <a:picLocks noChangeAspect="1" noChangeArrowheads="1"/>
          </p:cNvPicPr>
          <p:nvPr/>
        </p:nvPicPr>
        <p:blipFill>
          <a:blip r:embed="rId3"/>
          <a:srcRect/>
          <a:stretch>
            <a:fillRect/>
          </a:stretch>
        </p:blipFill>
        <p:spPr bwMode="auto">
          <a:xfrm>
            <a:off x="955965" y="4067415"/>
            <a:ext cx="8286291" cy="3689993"/>
          </a:xfrm>
          <a:prstGeom prst="rect">
            <a:avLst/>
          </a:prstGeom>
          <a:noFill/>
        </p:spPr>
      </p:pic>
    </p:spTree>
    <p:extLst>
      <p:ext uri="{BB962C8B-B14F-4D97-AF65-F5344CB8AC3E}">
        <p14:creationId xmlns:p14="http://schemas.microsoft.com/office/powerpoint/2010/main" val="41236256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703567" y="244791"/>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400" b="1" dirty="0">
                  <a:solidFill>
                    <a:schemeClr val="accent1"/>
                  </a:solidFill>
                  <a:latin typeface="Alexandria" pitchFamily="2" charset="-78"/>
                  <a:cs typeface="Alexandria" pitchFamily="2" charset="-78"/>
                </a:rPr>
                <a:t>. شارك المفكرين والمؤثرين في الاقتناع بمنتجك:</a:t>
              </a:r>
              <a:endParaRPr lang="en-US" sz="1400" b="1" dirty="0">
                <a:solidFill>
                  <a:schemeClr val="accent1"/>
                </a:solidFill>
                <a:latin typeface="Alexandria" pitchFamily="2" charset="-78"/>
                <a:cs typeface="Alexandria" pitchFamily="2" charset="-78"/>
              </a:endParaRPr>
            </a:p>
            <a:p>
              <a:pPr algn="r" rtl="1">
                <a:lnSpc>
                  <a:spcPct val="150000"/>
                </a:lnSpc>
              </a:pPr>
              <a:endParaRPr lang="ar-EG" sz="800" b="1" dirty="0">
                <a:solidFill>
                  <a:schemeClr val="accent1"/>
                </a:solidFill>
                <a:latin typeface="Alexandria" pitchFamily="2" charset="-78"/>
                <a:cs typeface="Alexandria" pitchFamily="2" charset="-78"/>
              </a:endParaRPr>
            </a:p>
            <a:p>
              <a:pPr algn="r" rtl="1">
                <a:lnSpc>
                  <a:spcPct val="150000"/>
                </a:lnSpc>
              </a:pPr>
              <a:r>
                <a:rPr lang="ar-EG" sz="1400" b="1" dirty="0">
                  <a:solidFill>
                    <a:schemeClr val="accent1"/>
                  </a:solidFill>
                  <a:latin typeface="Alexandria" pitchFamily="2" charset="-78"/>
                  <a:cs typeface="Alexandria" pitchFamily="2" charset="-78"/>
                </a:rPr>
                <a:t>الضجة الاعلامية :</a:t>
              </a:r>
            </a:p>
            <a:p>
              <a:pPr algn="r" rtl="1">
                <a:lnSpc>
                  <a:spcPct val="150000"/>
                </a:lnSpc>
              </a:pPr>
              <a:endParaRPr lang="ar-EG" sz="600" b="1" dirty="0">
                <a:solidFill>
                  <a:schemeClr val="tx2"/>
                </a:solidFill>
                <a:latin typeface="Alexandria" pitchFamily="2" charset="-78"/>
                <a:cs typeface="Alexandria" pitchFamily="2" charset="-78"/>
              </a:endParaRPr>
            </a:p>
            <a:p>
              <a:pPr algn="r" rtl="1">
                <a:lnSpc>
                  <a:spcPct val="150000"/>
                </a:lnSpc>
              </a:pPr>
              <a:r>
                <a:rPr lang="ar-EG" sz="1400" dirty="0">
                  <a:solidFill>
                    <a:schemeClr val="tx2"/>
                  </a:solidFill>
                  <a:latin typeface="Alexandria" pitchFamily="2" charset="-78"/>
                  <a:cs typeface="Alexandria" pitchFamily="2" charset="-78"/>
                </a:rPr>
                <a:t>مما يُعرف عن شركة آبل هو انتقائها للمشاهير من الكتاب والصحفين والشخصيات الهامة بإشراكهم في </a:t>
              </a:r>
              <a:r>
                <a:rPr lang="ar-EG" sz="1400" dirty="0">
                  <a:solidFill>
                    <a:schemeClr val="tx2"/>
                  </a:solidFill>
                  <a:latin typeface="Alexandria" pitchFamily="2" charset="-78"/>
                  <a:cs typeface="Alexandria" pitchFamily="2" charset="-78"/>
                  <a:hlinkClick r:id="rId2">
                    <a:extLst>
                      <a:ext uri="{A12FA001-AC4F-418D-AE19-62706E023703}">
                        <ahyp:hlinkClr xmlns:ahyp="http://schemas.microsoft.com/office/drawing/2018/hyperlinkcolor" val="tx"/>
                      </a:ext>
                    </a:extLst>
                  </a:hlinkClick>
                </a:rPr>
                <a:t>التسويق الإبداعي</a:t>
              </a:r>
              <a:r>
                <a:rPr lang="ar-EG" sz="1400" dirty="0">
                  <a:solidFill>
                    <a:schemeClr val="tx2"/>
                  </a:solidFill>
                  <a:latin typeface="Alexandria" pitchFamily="2" charset="-78"/>
                  <a:cs typeface="Alexandria" pitchFamily="2" charset="-78"/>
                </a:rPr>
                <a:t> عبر تجربة منتجاتهم قبل إطلاقها في السوق بوقت كافِ،</a:t>
              </a:r>
            </a:p>
            <a:p>
              <a:pPr marL="180000" algn="just" rtl="1">
                <a:lnSpc>
                  <a:spcPct val="150000"/>
                </a:lnSpc>
              </a:pPr>
              <a:endParaRPr lang="ar-EG" sz="1400" dirty="0">
                <a:solidFill>
                  <a:schemeClr val="tx2"/>
                </a:solidFill>
                <a:latin typeface="Alexandria" pitchFamily="2" charset="-78"/>
                <a:cs typeface="Alexandria" pitchFamily="2" charset="-78"/>
              </a:endParaRPr>
            </a:p>
            <a:p>
              <a:pPr marL="180000" algn="just" rtl="1">
                <a:lnSpc>
                  <a:spcPct val="150000"/>
                </a:lnSpc>
              </a:pPr>
              <a:endParaRPr lang="ar-EG" sz="1400" dirty="0">
                <a:solidFill>
                  <a:schemeClr val="tx2"/>
                </a:solidFill>
                <a:latin typeface="Alexandria" pitchFamily="2" charset="-78"/>
                <a:cs typeface="Alexandria" pitchFamily="2" charset="-78"/>
              </a:endParaRPr>
            </a:p>
            <a:p>
              <a:pPr marL="180000" algn="just" rtl="1">
                <a:lnSpc>
                  <a:spcPct val="150000"/>
                </a:lnSpc>
              </a:pPr>
              <a:endParaRPr lang="ar-EG" sz="1400" dirty="0">
                <a:solidFill>
                  <a:schemeClr val="tx2"/>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pic>
        <p:nvPicPr>
          <p:cNvPr id="14" name="Picture 3" descr="C:\Users\Static\Desktop\steve-jobs-rules-for-success.jpg'.jpg">
            <a:extLst>
              <a:ext uri="{FF2B5EF4-FFF2-40B4-BE49-F238E27FC236}">
                <a16:creationId xmlns:a16="http://schemas.microsoft.com/office/drawing/2014/main" id="{72C3EAAB-01DE-4AE2-AF39-4A60BA5130D1}"/>
              </a:ext>
            </a:extLst>
          </p:cNvPr>
          <p:cNvPicPr>
            <a:picLocks noChangeAspect="1" noChangeArrowheads="1"/>
          </p:cNvPicPr>
          <p:nvPr/>
        </p:nvPicPr>
        <p:blipFill>
          <a:blip r:embed="rId4"/>
          <a:srcRect/>
          <a:stretch>
            <a:fillRect/>
          </a:stretch>
        </p:blipFill>
        <p:spPr bwMode="auto">
          <a:xfrm>
            <a:off x="-11072" y="4128706"/>
            <a:ext cx="9144000" cy="3143248"/>
          </a:xfrm>
          <a:prstGeom prst="rect">
            <a:avLst/>
          </a:prstGeom>
          <a:noFill/>
        </p:spPr>
      </p:pic>
    </p:spTree>
    <p:extLst>
      <p:ext uri="{BB962C8B-B14F-4D97-AF65-F5344CB8AC3E}">
        <p14:creationId xmlns:p14="http://schemas.microsoft.com/office/powerpoint/2010/main" val="2270974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pic>
        <p:nvPicPr>
          <p:cNvPr id="14" name="Picture 2" descr="C:\Users\ve\Desktop\خرافات عن ستيف جوبز 5.jpg">
            <a:extLst>
              <a:ext uri="{FF2B5EF4-FFF2-40B4-BE49-F238E27FC236}">
                <a16:creationId xmlns:a16="http://schemas.microsoft.com/office/drawing/2014/main" id="{38C29198-09ED-4A44-A53A-B03A94732D3E}"/>
              </a:ext>
            </a:extLst>
          </p:cNvPr>
          <p:cNvPicPr>
            <a:picLocks noChangeAspect="1" noChangeArrowheads="1"/>
          </p:cNvPicPr>
          <p:nvPr/>
        </p:nvPicPr>
        <p:blipFill>
          <a:blip r:embed="rId3"/>
          <a:srcRect/>
          <a:stretch>
            <a:fillRect/>
          </a:stretch>
        </p:blipFill>
        <p:spPr bwMode="auto">
          <a:xfrm>
            <a:off x="3090058" y="13077"/>
            <a:ext cx="5214974" cy="6844923"/>
          </a:xfrm>
          <a:prstGeom prst="rect">
            <a:avLst/>
          </a:prstGeom>
          <a:noFill/>
        </p:spPr>
      </p:pic>
    </p:spTree>
    <p:extLst>
      <p:ext uri="{BB962C8B-B14F-4D97-AF65-F5344CB8AC3E}">
        <p14:creationId xmlns:p14="http://schemas.microsoft.com/office/powerpoint/2010/main" val="3839090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1164035" y="268963"/>
              <a:ext cx="10445494" cy="6423778"/>
              <a:chOff x="1164035" y="268963"/>
              <a:chExt cx="10445494" cy="6423778"/>
            </a:xfrm>
          </p:grpSpPr>
          <p:sp>
            <p:nvSpPr>
              <p:cNvPr id="3" name="TextBox 2"/>
              <p:cNvSpPr txBox="1"/>
              <p:nvPr/>
            </p:nvSpPr>
            <p:spPr>
              <a:xfrm>
                <a:off x="1164035" y="1168969"/>
                <a:ext cx="8631100" cy="646331"/>
              </a:xfrm>
              <a:prstGeom prst="rect">
                <a:avLst/>
              </a:prstGeom>
              <a:noFill/>
            </p:spPr>
            <p:txBody>
              <a:bodyPr wrap="square" rtlCol="0">
                <a:spAutoFit/>
              </a:bodyPr>
              <a:lstStyle/>
              <a:p>
                <a:pPr algn="ctr"/>
                <a:r>
                  <a:rPr lang="ar-EG" sz="1800" dirty="0">
                    <a:solidFill>
                      <a:schemeClr val="accent1"/>
                    </a:solidFill>
                    <a:latin typeface="Alexandria" pitchFamily="2" charset="-78"/>
                    <a:cs typeface="Alexandria" pitchFamily="2" charset="-78"/>
                  </a:rPr>
                  <a:t>14-</a:t>
                </a:r>
                <a:r>
                  <a:rPr lang="ar-SA" sz="1800" b="1" dirty="0">
                    <a:solidFill>
                      <a:schemeClr val="accent1"/>
                    </a:solidFill>
                    <a:latin typeface="Alexandria" pitchFamily="2" charset="-78"/>
                    <a:cs typeface="Alexandria" pitchFamily="2" charset="-78"/>
                  </a:rPr>
                  <a:t>مدى إهتمامه بتوضيح خططه المستقبلية للمرؤسييه </a:t>
                </a:r>
                <a:br>
                  <a:rPr lang="en-US" sz="1800" dirty="0">
                    <a:solidFill>
                      <a:schemeClr val="accent1"/>
                    </a:solidFill>
                    <a:latin typeface="Alexandria" pitchFamily="2" charset="-78"/>
                    <a:cs typeface="Alexandria" pitchFamily="2" charset="-78"/>
                  </a:rPr>
                </a:br>
                <a:endParaRPr lang="en-US" b="1" dirty="0">
                  <a:solidFill>
                    <a:schemeClr val="accent1"/>
                  </a:solidFill>
                  <a:latin typeface="Alexandria" pitchFamily="2" charset="-78"/>
                  <a:cs typeface="Alexandria" pitchFamily="2" charset="-78"/>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4AC9F8B1-320E-42EC-ADC1-B25B546BC090}"/>
              </a:ext>
            </a:extLst>
          </p:cNvPr>
          <p:cNvSpPr txBox="1"/>
          <p:nvPr/>
        </p:nvSpPr>
        <p:spPr>
          <a:xfrm>
            <a:off x="1603948" y="2151169"/>
            <a:ext cx="9368852" cy="2615460"/>
          </a:xfrm>
          <a:prstGeom prst="rect">
            <a:avLst/>
          </a:prstGeom>
          <a:noFill/>
        </p:spPr>
        <p:txBody>
          <a:bodyPr wrap="square">
            <a:spAutoFit/>
          </a:bodyPr>
          <a:lstStyle/>
          <a:p>
            <a:pPr algn="just" rtl="1">
              <a:lnSpc>
                <a:spcPct val="200000"/>
              </a:lnSpc>
            </a:pPr>
            <a:r>
              <a:rPr lang="ar-EG" sz="1400" dirty="0">
                <a:solidFill>
                  <a:schemeClr val="tx2"/>
                </a:solidFill>
                <a:latin typeface="Alexandria" pitchFamily="2" charset="-78"/>
                <a:cs typeface="Alexandria" pitchFamily="2" charset="-78"/>
              </a:rPr>
              <a:t>وشاهد الخطاب الذي ألقاه في عام 2001 لدى (ماك وورلد- </a:t>
            </a:r>
            <a:r>
              <a:rPr lang="en-US" sz="1400" dirty="0">
                <a:solidFill>
                  <a:schemeClr val="tx2"/>
                </a:solidFill>
                <a:latin typeface="Alexandria" pitchFamily="2" charset="-78"/>
                <a:cs typeface="Alexandria" pitchFamily="2" charset="-78"/>
              </a:rPr>
              <a:t>Macworld)، </a:t>
            </a:r>
            <a:r>
              <a:rPr lang="ar-EG" sz="1400" dirty="0">
                <a:solidFill>
                  <a:schemeClr val="tx2"/>
                </a:solidFill>
                <a:latin typeface="Alexandria" pitchFamily="2" charset="-78"/>
                <a:cs typeface="Alexandria" pitchFamily="2" charset="-78"/>
              </a:rPr>
              <a:t>عقب عودته إلى شركة أبل التي كانت على شفير الإفلاس آنذاك. يشرح جوبز وجهة نظره تجاه عالم الحواسيب والعصور الذهبية الثلاثة لهذه الأجهزة، ثم ينتقل إلى التصريح بحذر </a:t>
            </a:r>
            <a:r>
              <a:rPr lang="ar-EG" sz="1400" b="1" dirty="0">
                <a:solidFill>
                  <a:schemeClr val="tx2"/>
                </a:solidFill>
                <a:latin typeface="Alexandria" pitchFamily="2" charset="-78"/>
                <a:cs typeface="Alexandria" pitchFamily="2" charset="-78"/>
              </a:rPr>
              <a:t>حول أهداف شركة أبل بحلتها الجديدة، وما ستقدمه لهذا العالم الرقمي ولماذا سيكون لها شأن عظيم في المستقبل؟ ثم قم بدمج هذا الخطاب مع ما تلاه من إنجازات- مثل الآيتيونز والآيبود والآيباد والآيكلاود- </a:t>
            </a:r>
            <a:r>
              <a:rPr lang="ar-EG" sz="1400" dirty="0">
                <a:solidFill>
                  <a:schemeClr val="tx2"/>
                </a:solidFill>
                <a:latin typeface="Alexandria" pitchFamily="2" charset="-78"/>
                <a:cs typeface="Alexandria" pitchFamily="2" charset="-78"/>
              </a:rPr>
              <a:t>فتكتمل لديك صورة الاستراتيجية العبقرية التي نفذها بإحكام.</a:t>
            </a:r>
          </a:p>
          <a:p>
            <a:pPr algn="r" rtl="1">
              <a:lnSpc>
                <a:spcPct val="150000"/>
              </a:lnSpc>
            </a:pPr>
            <a:endParaRPr lang="ar-EG" dirty="0">
              <a:solidFill>
                <a:schemeClr val="tx2"/>
              </a:solidFill>
              <a:latin typeface="Alexandria" pitchFamily="2" charset="-78"/>
              <a:cs typeface="Alexandria" pitchFamily="2" charset="-78"/>
            </a:endParaRPr>
          </a:p>
        </p:txBody>
      </p:sp>
    </p:spTree>
    <p:extLst>
      <p:ext uri="{BB962C8B-B14F-4D97-AF65-F5344CB8AC3E}">
        <p14:creationId xmlns:p14="http://schemas.microsoft.com/office/powerpoint/2010/main" val="2555829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70DCDB6E-DB1C-4953-AF13-197B4954C0CC}"/>
              </a:ext>
            </a:extLst>
          </p:cNvPr>
          <p:cNvSpPr txBox="1"/>
          <p:nvPr/>
        </p:nvSpPr>
        <p:spPr>
          <a:xfrm>
            <a:off x="2959062" y="1231789"/>
            <a:ext cx="6115986" cy="369332"/>
          </a:xfrm>
          <a:prstGeom prst="rect">
            <a:avLst/>
          </a:prstGeom>
          <a:noFill/>
        </p:spPr>
        <p:txBody>
          <a:bodyPr wrap="square">
            <a:spAutoFit/>
          </a:bodyPr>
          <a:lstStyle/>
          <a:p>
            <a:pPr algn="ctr"/>
            <a:r>
              <a:rPr lang="ar-EG" dirty="0">
                <a:solidFill>
                  <a:schemeClr val="accent1"/>
                </a:solidFill>
                <a:latin typeface="Alexandria" pitchFamily="2" charset="-78"/>
                <a:cs typeface="Alexandria" pitchFamily="2" charset="-78"/>
              </a:rPr>
              <a:t>15- القدرات الادارية :</a:t>
            </a:r>
            <a:endParaRPr lang="en-US" dirty="0">
              <a:solidFill>
                <a:schemeClr val="accent1"/>
              </a:solidFill>
              <a:latin typeface="Alexandria" pitchFamily="2" charset="-78"/>
              <a:cs typeface="Alexandria" pitchFamily="2" charset="-78"/>
            </a:endParaRPr>
          </a:p>
        </p:txBody>
      </p:sp>
      <p:sp>
        <p:nvSpPr>
          <p:cNvPr id="17" name="TextBox 16">
            <a:extLst>
              <a:ext uri="{FF2B5EF4-FFF2-40B4-BE49-F238E27FC236}">
                <a16:creationId xmlns:a16="http://schemas.microsoft.com/office/drawing/2014/main" id="{741D8E64-6893-461D-867B-33012AF5FC4A}"/>
              </a:ext>
            </a:extLst>
          </p:cNvPr>
          <p:cNvSpPr txBox="1"/>
          <p:nvPr/>
        </p:nvSpPr>
        <p:spPr>
          <a:xfrm>
            <a:off x="3057994" y="2151169"/>
            <a:ext cx="6115986" cy="3906967"/>
          </a:xfrm>
          <a:prstGeom prst="rect">
            <a:avLst/>
          </a:prstGeom>
          <a:noFill/>
        </p:spPr>
        <p:txBody>
          <a:bodyPr wrap="square">
            <a:spAutoFit/>
          </a:bodyPr>
          <a:lstStyle/>
          <a:p>
            <a:pPr algn="just" rtl="1">
              <a:lnSpc>
                <a:spcPct val="200000"/>
              </a:lnSpc>
              <a:buNone/>
            </a:pPr>
            <a:r>
              <a:rPr lang="ar-EG" sz="1400" b="1" dirty="0">
                <a:latin typeface="Alexandria" pitchFamily="2" charset="-78"/>
                <a:cs typeface="Alexandria" pitchFamily="2" charset="-78"/>
              </a:rPr>
              <a:t>عندما ترك </a:t>
            </a:r>
            <a:r>
              <a:rPr lang="ar-EG" sz="1400" b="1" dirty="0">
                <a:latin typeface="Alexandria" pitchFamily="2" charset="-78"/>
                <a:cs typeface="Alexandria" pitchFamily="2" charset="-78"/>
                <a:hlinkClick r:id="rId3"/>
              </a:rPr>
              <a:t>ستيف جوبز </a:t>
            </a:r>
            <a:r>
              <a:rPr lang="ar-EG" sz="1400" b="1" dirty="0">
                <a:latin typeface="Alexandria" pitchFamily="2" charset="-78"/>
                <a:cs typeface="Alexandria" pitchFamily="2" charset="-78"/>
              </a:rPr>
              <a:t>آبل وعاد اليها مرة أخرى عام 1997 استلم </a:t>
            </a:r>
            <a:r>
              <a:rPr lang="ar-EG" sz="1400" b="1" dirty="0">
                <a:latin typeface="Alexandria" pitchFamily="2" charset="-78"/>
                <a:cs typeface="Alexandria" pitchFamily="2" charset="-78"/>
                <a:hlinkClick r:id="rId3"/>
              </a:rPr>
              <a:t>ستيف جوبز </a:t>
            </a:r>
            <a:r>
              <a:rPr lang="ar-EG" sz="1400" b="1" dirty="0">
                <a:latin typeface="Alexandria" pitchFamily="2" charset="-78"/>
                <a:cs typeface="Alexandria" pitchFamily="2" charset="-78"/>
              </a:rPr>
              <a:t>الشركة وبها 350 منتج مختلف, قام بالغاء جميع هذه المنتجات وابقى على 10 منتجات فقط! وكل منتج يعمل عليه فريق كامل, بذلك يظهر المنتج بجودة وكفاءة أعلى من المتوقع وهو ما نجح </a:t>
            </a:r>
            <a:r>
              <a:rPr lang="ar-EG" sz="1400" b="1" dirty="0">
                <a:latin typeface="Alexandria" pitchFamily="2" charset="-78"/>
                <a:cs typeface="Alexandria" pitchFamily="2" charset="-78"/>
                <a:hlinkClick r:id="rId3"/>
              </a:rPr>
              <a:t>ستيف جوبز </a:t>
            </a:r>
            <a:r>
              <a:rPr lang="ar-EG" sz="1400" b="1" dirty="0">
                <a:latin typeface="Alexandria" pitchFamily="2" charset="-78"/>
                <a:cs typeface="Alexandria" pitchFamily="2" charset="-78"/>
              </a:rPr>
              <a:t>به تماما.</a:t>
            </a:r>
            <a:r>
              <a:rPr lang="en-US" sz="1400" b="1" dirty="0">
                <a:latin typeface="Alexandria" pitchFamily="2" charset="-78"/>
                <a:cs typeface="Alexandria" pitchFamily="2" charset="-78"/>
              </a:rPr>
              <a:t>                     </a:t>
            </a:r>
            <a:br>
              <a:rPr lang="ar-EG" sz="1400" dirty="0">
                <a:latin typeface="Alexandria" pitchFamily="2" charset="-78"/>
                <a:cs typeface="Alexandria" pitchFamily="2" charset="-78"/>
              </a:rPr>
            </a:br>
            <a:r>
              <a:rPr lang="ar-EG" sz="1400" b="1" dirty="0">
                <a:latin typeface="Alexandria" pitchFamily="2" charset="-78"/>
                <a:cs typeface="Alexandria" pitchFamily="2" charset="-78"/>
              </a:rPr>
              <a:t> </a:t>
            </a:r>
            <a:br>
              <a:rPr lang="ar-EG" sz="1400" dirty="0">
                <a:latin typeface="Alexandria" pitchFamily="2" charset="-78"/>
                <a:cs typeface="Alexandria" pitchFamily="2" charset="-78"/>
              </a:rPr>
            </a:br>
            <a:br>
              <a:rPr lang="ar-EG" sz="1400" dirty="0">
                <a:latin typeface="Alexandria" pitchFamily="2" charset="-78"/>
                <a:cs typeface="Alexandria" pitchFamily="2" charset="-78"/>
              </a:rPr>
            </a:br>
            <a:br>
              <a:rPr lang="ar-EG" sz="1400" dirty="0">
                <a:latin typeface="Alexandria" pitchFamily="2" charset="-78"/>
                <a:cs typeface="Alexandria" pitchFamily="2" charset="-78"/>
              </a:rPr>
            </a:br>
            <a:endParaRPr lang="ar-EG" sz="1400" dirty="0">
              <a:latin typeface="Alexandria" pitchFamily="2" charset="-78"/>
              <a:cs typeface="Alexandria" pitchFamily="2" charset="-78"/>
            </a:endParaRPr>
          </a:p>
        </p:txBody>
      </p:sp>
    </p:spTree>
    <p:extLst>
      <p:ext uri="{BB962C8B-B14F-4D97-AF65-F5344CB8AC3E}">
        <p14:creationId xmlns:p14="http://schemas.microsoft.com/office/powerpoint/2010/main" val="2265043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E1BC9557-F664-4C12-A018-3D0D4587E051}"/>
              </a:ext>
            </a:extLst>
          </p:cNvPr>
          <p:cNvSpPr txBox="1"/>
          <p:nvPr/>
        </p:nvSpPr>
        <p:spPr>
          <a:xfrm>
            <a:off x="3057994" y="2012670"/>
            <a:ext cx="6115986" cy="4944302"/>
          </a:xfrm>
          <a:prstGeom prst="rect">
            <a:avLst/>
          </a:prstGeom>
          <a:noFill/>
        </p:spPr>
        <p:txBody>
          <a:bodyPr wrap="square">
            <a:spAutoFit/>
          </a:bodyPr>
          <a:lstStyle/>
          <a:p>
            <a:pPr algn="r" rtl="1">
              <a:lnSpc>
                <a:spcPct val="200000"/>
              </a:lnSpc>
              <a:buNone/>
            </a:pPr>
            <a:r>
              <a:rPr lang="ar-EG" sz="1600" b="1" dirty="0">
                <a:solidFill>
                  <a:schemeClr val="accent1"/>
                </a:solidFill>
                <a:latin typeface="Alexandria" pitchFamily="2" charset="-78"/>
                <a:cs typeface="Alexandria" pitchFamily="2" charset="-78"/>
              </a:rPr>
              <a:t>تحويل المرؤوسين الى قادة :</a:t>
            </a:r>
          </a:p>
          <a:p>
            <a:pPr algn="r" rtl="1">
              <a:lnSpc>
                <a:spcPct val="200000"/>
              </a:lnSpc>
            </a:pPr>
            <a:r>
              <a:rPr lang="ar-EG" sz="1600" dirty="0">
                <a:latin typeface="Alexandria" pitchFamily="2" charset="-78"/>
                <a:cs typeface="Alexandria" pitchFamily="2" charset="-78"/>
              </a:rPr>
              <a:t>كن قائدا وليس تابعا فقط ، ابتكر … كن ذكيا …. وزع مهامك بمهارة واحترافية بين الموظفين.</a:t>
            </a:r>
            <a:endParaRPr lang="en-US" sz="1600" dirty="0">
              <a:latin typeface="Alexandria" pitchFamily="2" charset="-78"/>
              <a:cs typeface="Alexandria" pitchFamily="2" charset="-78"/>
            </a:endParaRPr>
          </a:p>
          <a:p>
            <a:pPr algn="r" rtl="1">
              <a:lnSpc>
                <a:spcPct val="200000"/>
              </a:lnSpc>
            </a:pPr>
            <a:endParaRPr lang="ar-EG" sz="1600" dirty="0">
              <a:latin typeface="Alexandria" pitchFamily="2" charset="-78"/>
              <a:cs typeface="Alexandria" pitchFamily="2" charset="-78"/>
            </a:endParaRPr>
          </a:p>
          <a:p>
            <a:pPr algn="r" rtl="1">
              <a:lnSpc>
                <a:spcPct val="200000"/>
              </a:lnSpc>
            </a:pPr>
            <a:r>
              <a:rPr lang="ar-EG" sz="1600" b="1" dirty="0">
                <a:solidFill>
                  <a:schemeClr val="accent1"/>
                </a:solidFill>
                <a:latin typeface="Alexandria" pitchFamily="2" charset="-78"/>
                <a:cs typeface="Alexandria" pitchFamily="2" charset="-78"/>
              </a:rPr>
              <a:t>التعلم من الاخطاء :</a:t>
            </a:r>
            <a:br>
              <a:rPr lang="ar-EG" sz="1600" dirty="0">
                <a:latin typeface="Alexandria" pitchFamily="2" charset="-78"/>
                <a:cs typeface="Alexandria" pitchFamily="2" charset="-78"/>
              </a:rPr>
            </a:br>
            <a:r>
              <a:rPr lang="ar-EG" sz="1600" dirty="0">
                <a:latin typeface="Alexandria" pitchFamily="2" charset="-78"/>
                <a:cs typeface="Alexandria" pitchFamily="2" charset="-78"/>
              </a:rPr>
              <a:t>لا تخاف من الاخافاقات التي ستواجهك في بعض الاحيان ، فهي تعتبر تجارب وخبرات لك لتتعلم منها . ولا تخجل ابدا من الاعتراف بها عند الاقدام على عمل شيء جديد.</a:t>
            </a:r>
            <a:br>
              <a:rPr lang="ar-EG" sz="1600" dirty="0">
                <a:latin typeface="Alexandria" pitchFamily="2" charset="-78"/>
                <a:cs typeface="Alexandria" pitchFamily="2" charset="-78"/>
              </a:rPr>
            </a:br>
            <a:endParaRPr lang="ar-EG" sz="1600" dirty="0">
              <a:latin typeface="Alexandria" pitchFamily="2" charset="-78"/>
              <a:cs typeface="Alexandria" pitchFamily="2" charset="-78"/>
            </a:endParaRPr>
          </a:p>
          <a:p>
            <a:pPr algn="r" rtl="1">
              <a:lnSpc>
                <a:spcPct val="20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1580933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CAC947E3-26CC-4656-88E2-AF8644619600}"/>
              </a:ext>
            </a:extLst>
          </p:cNvPr>
          <p:cNvSpPr txBox="1"/>
          <p:nvPr/>
        </p:nvSpPr>
        <p:spPr>
          <a:xfrm>
            <a:off x="2311375" y="1998316"/>
            <a:ext cx="7643846" cy="4851969"/>
          </a:xfrm>
          <a:prstGeom prst="rect">
            <a:avLst/>
          </a:prstGeom>
          <a:noFill/>
        </p:spPr>
        <p:txBody>
          <a:bodyPr wrap="square">
            <a:spAutoFit/>
          </a:bodyPr>
          <a:lstStyle/>
          <a:p>
            <a:pPr algn="just" rtl="1">
              <a:lnSpc>
                <a:spcPct val="150000"/>
              </a:lnSpc>
              <a:buNone/>
            </a:pPr>
            <a:r>
              <a:rPr lang="ar-EG" sz="1600" b="1" dirty="0">
                <a:solidFill>
                  <a:schemeClr val="accent1"/>
                </a:solidFill>
                <a:latin typeface="Alexandria" pitchFamily="2" charset="-78"/>
                <a:cs typeface="Alexandria" pitchFamily="2" charset="-78"/>
              </a:rPr>
              <a:t>تدريب الموظفين : </a:t>
            </a:r>
          </a:p>
          <a:p>
            <a:pPr algn="just" rtl="1">
              <a:lnSpc>
                <a:spcPct val="150000"/>
              </a:lnSpc>
              <a:buNone/>
            </a:pPr>
            <a:r>
              <a:rPr lang="ar-EG" sz="1600" dirty="0">
                <a:latin typeface="Alexandria" pitchFamily="2" charset="-78"/>
                <a:cs typeface="Alexandria" pitchFamily="2" charset="-78"/>
              </a:rPr>
              <a:t>يرتبط الطابع نفسه ببرنامج التدريب الداخلي للشركة الذي يحمل اسم «جامعة أبل»، وفق ما تناول تقرير نشرته صحيفة «ذا نيويوك تايمز» الأميركية.</a:t>
            </a:r>
          </a:p>
          <a:p>
            <a:pPr algn="just" rtl="1">
              <a:lnSpc>
                <a:spcPct val="150000"/>
              </a:lnSpc>
              <a:buNone/>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ويعرف عن «أبل» تكتمها على كثيرٍ من تفاصيلها الداخلية، ولا تشجع حديث موظفيها عن الشركة، ومن ذلك بالتأكيد برنامجها التدريبي الذي تحيطه بدرجة عالية من السرية، ونادراً ما يجري الحديث عنه علناً، كما لم تنشر صور الغرف الدراسية من قبل.</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 وحسب تقرير الصحيفة، رفضت المتحدثة باسم «أبل» إجراء مقابلات مع المدربين.</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368096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8953ED38-647E-46F7-90C3-E862CED7E038}"/>
              </a:ext>
            </a:extLst>
          </p:cNvPr>
          <p:cNvSpPr txBox="1"/>
          <p:nvPr/>
        </p:nvSpPr>
        <p:spPr>
          <a:xfrm>
            <a:off x="3057994" y="2428168"/>
            <a:ext cx="6115986" cy="2677015"/>
          </a:xfrm>
          <a:prstGeom prst="rect">
            <a:avLst/>
          </a:prstGeom>
          <a:noFill/>
        </p:spPr>
        <p:txBody>
          <a:bodyPr wrap="square">
            <a:spAutoFit/>
          </a:bodyPr>
          <a:lstStyle/>
          <a:p>
            <a:pPr algn="just" rtl="1">
              <a:lnSpc>
                <a:spcPct val="150000"/>
              </a:lnSpc>
            </a:pPr>
            <a:r>
              <a:rPr lang="ar-EG" sz="1600" dirty="0">
                <a:latin typeface="Alexandria" pitchFamily="2" charset="-78"/>
                <a:cs typeface="Alexandria" pitchFamily="2" charset="-78"/>
              </a:rPr>
              <a:t>وأسس جوبز البرنامج التدريبي أو «</a:t>
            </a:r>
            <a:r>
              <a:rPr lang="ar-EG" sz="1600" dirty="0">
                <a:solidFill>
                  <a:schemeClr val="accent1"/>
                </a:solidFill>
                <a:latin typeface="Alexandria" pitchFamily="2" charset="-78"/>
                <a:cs typeface="Alexandria" pitchFamily="2" charset="-78"/>
              </a:rPr>
              <a:t>جامعة أبل</a:t>
            </a:r>
            <a:r>
              <a:rPr lang="ar-EG" sz="1600" dirty="0">
                <a:latin typeface="Alexandria" pitchFamily="2" charset="-78"/>
                <a:cs typeface="Alexandria" pitchFamily="2" charset="-78"/>
              </a:rPr>
              <a:t>» في عام 2008، بهدف غرس ثقافة العمل الخاصة بالشركة داخل الموظفين، إلى جانب تثقيفهم بشأن تاريخ الشركة وقراراتها، لاسيما في ظل التغيرات المتواصلة في مجال التقنية. واختار حينها، جويل بودولني، الذي كان يشغل منصب عميد كلية الإدارة في جامعة «ييل»، لتنظيم البرنامج، واستمر حتى الآن مديراً له.</a:t>
            </a:r>
          </a:p>
          <a:p>
            <a:pPr algn="just" rtl="1">
              <a:lnSpc>
                <a:spcPct val="150000"/>
              </a:lnSpc>
            </a:pP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3248271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A7C8EE8A-0653-436C-B25F-340A2CBA9EB5}"/>
              </a:ext>
            </a:extLst>
          </p:cNvPr>
          <p:cNvSpPr txBox="1"/>
          <p:nvPr/>
        </p:nvSpPr>
        <p:spPr>
          <a:xfrm>
            <a:off x="3057993" y="2140403"/>
            <a:ext cx="7145713" cy="4113306"/>
          </a:xfrm>
          <a:prstGeom prst="rect">
            <a:avLst/>
          </a:prstGeom>
          <a:noFill/>
        </p:spPr>
        <p:txBody>
          <a:bodyPr wrap="square">
            <a:spAutoFit/>
          </a:bodyPr>
          <a:lstStyle/>
          <a:p>
            <a:pPr algn="just" rtl="1">
              <a:lnSpc>
                <a:spcPct val="150000"/>
              </a:lnSpc>
            </a:pPr>
            <a:r>
              <a:rPr lang="ar-EG" sz="1600" dirty="0">
                <a:latin typeface="Alexandria" pitchFamily="2" charset="-78"/>
                <a:cs typeface="Alexandria" pitchFamily="2" charset="-78"/>
              </a:rPr>
              <a:t>وبعكس العديد من الشركات الأخرى، </a:t>
            </a:r>
            <a:r>
              <a:rPr lang="ar-EG" sz="1600" dirty="0">
                <a:solidFill>
                  <a:schemeClr val="accent1"/>
                </a:solidFill>
                <a:latin typeface="Alexandria" pitchFamily="2" charset="-78"/>
                <a:cs typeface="Alexandria" pitchFamily="2" charset="-78"/>
              </a:rPr>
              <a:t>تجري «أبل» تدريبها طوال العام</a:t>
            </a:r>
            <a:r>
              <a:rPr lang="ar-EG" sz="1600" dirty="0">
                <a:latin typeface="Alexandria" pitchFamily="2" charset="-78"/>
                <a:cs typeface="Alexandria" pitchFamily="2" charset="-78"/>
              </a:rPr>
              <a:t>، ويعمل في الجامعة أساتذة وكتاب ومحررون بدوام كامل، كما يدرس فيها </a:t>
            </a:r>
            <a:r>
              <a:rPr lang="ar-EG" sz="1600" dirty="0">
                <a:solidFill>
                  <a:schemeClr val="accent1"/>
                </a:solidFill>
                <a:latin typeface="Alexandria" pitchFamily="2" charset="-78"/>
                <a:cs typeface="Alexandria" pitchFamily="2" charset="-78"/>
              </a:rPr>
              <a:t>أساتذة من جامعات أميركية</a:t>
            </a:r>
            <a:r>
              <a:rPr lang="ar-EG" sz="1600" dirty="0">
                <a:solidFill>
                  <a:srgbClr val="FF0000"/>
                </a:solidFill>
                <a:latin typeface="Alexandria" pitchFamily="2" charset="-78"/>
                <a:cs typeface="Alexandria" pitchFamily="2" charset="-78"/>
              </a:rPr>
              <a:t> </a:t>
            </a:r>
            <a:r>
              <a:rPr lang="ar-EG" sz="1600" dirty="0">
                <a:latin typeface="Alexandria" pitchFamily="2" charset="-78"/>
                <a:cs typeface="Alexandria" pitchFamily="2" charset="-78"/>
              </a:rPr>
              <a:t>مرموقة مثل «ييل»، و«هارفارد»، و«كاليفورنيا - بيركلي»، و«ستانفورد»، و«معهد ماساتشوستس للتكنولوجيا»، ويواصل بعضهم العمل في الجامعة إلى جانب عمله مع «أبل».</a:t>
            </a:r>
          </a:p>
          <a:p>
            <a:pPr algn="just" rtl="1">
              <a:lnSpc>
                <a:spcPct val="150000"/>
              </a:lnSpc>
              <a:buNone/>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ويمكن لموظفي «أبل» الاشتراك في الدورات المصممة، حسب مواقعهم الوظيفية وخلفياتهم، </a:t>
            </a:r>
            <a:r>
              <a:rPr lang="ar-EG" sz="1600" dirty="0">
                <a:solidFill>
                  <a:schemeClr val="accent1"/>
                </a:solidFill>
                <a:latin typeface="Alexandria" pitchFamily="2" charset="-78"/>
                <a:cs typeface="Alexandria" pitchFamily="2" charset="-78"/>
              </a:rPr>
              <a:t>عبر موقع إنترنت </a:t>
            </a:r>
            <a:r>
              <a:rPr lang="ar-EG" sz="1600" dirty="0">
                <a:latin typeface="Alexandria" pitchFamily="2" charset="-78"/>
                <a:cs typeface="Alexandria" pitchFamily="2" charset="-78"/>
              </a:rPr>
              <a:t>تابع للشركة يتاح لهم حصراً. وتتنوع البرامج التدريبية بين ما يستهدف مثلاً مؤسسي الشركات التي تستحوذ عليها «أبل»، لمناقشة كيفية دمج مواردهم ومواهبهم بسلاسة في الشركة.</a:t>
            </a:r>
          </a:p>
          <a:p>
            <a:pPr algn="just" rtl="1">
              <a:lnSpc>
                <a:spcPct val="15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3409648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B9D43253-A5EC-4A36-9441-B59AA89202BE}"/>
              </a:ext>
            </a:extLst>
          </p:cNvPr>
          <p:cNvSpPr txBox="1"/>
          <p:nvPr/>
        </p:nvSpPr>
        <p:spPr>
          <a:xfrm>
            <a:off x="1059978" y="2076701"/>
            <a:ext cx="10027121" cy="3610732"/>
          </a:xfrm>
          <a:prstGeom prst="rect">
            <a:avLst/>
          </a:prstGeom>
          <a:noFill/>
        </p:spPr>
        <p:txBody>
          <a:bodyPr wrap="square">
            <a:spAutoFit/>
          </a:bodyPr>
          <a:lstStyle/>
          <a:p>
            <a:pPr algn="just" rtl="1">
              <a:lnSpc>
                <a:spcPct val="150000"/>
              </a:lnSpc>
            </a:pPr>
            <a:r>
              <a:rPr lang="ar-EG" sz="1400" dirty="0">
                <a:latin typeface="Alexandria" pitchFamily="2" charset="-78"/>
                <a:cs typeface="Alexandria" pitchFamily="2" charset="-78"/>
              </a:rPr>
              <a:t>وتتناول دورات أخرى، دراسات حالة عن القرارات المهمة التي تتخذها «أبل»، حسب ما قال أحد الموظفين، ومنها قرار جعل مشغل الموسيقى «آي بود» وبرنامج «آي تيونز»، متوافقين مع نظام تشغيل «ويندوز» من «مايكروسوفت».</a:t>
            </a:r>
          </a:p>
          <a:p>
            <a:pPr algn="just" rtl="1">
              <a:lnSpc>
                <a:spcPct val="150000"/>
              </a:lnSpc>
            </a:pPr>
            <a:endParaRPr lang="ar-EG" sz="14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وكان هذا القرار مثار جدلٍ حاد بين المديرين التنفيذيين للشركة، وحينها لم يرحب ستيف جوبز بفكرة مشاركة «آي بود» مع «ويندوز»، لكنه أذعن في نهاية المطاف لآراء مساعديه. وتبين لاحقاً دور القرار في الانتشار الواسع الذي حققه «آي بود» ومتجر «آيتونز»، الأمر الذي أسهم بعد ذلك في نجاح هاتف «آي فون».</a:t>
            </a:r>
          </a:p>
          <a:p>
            <a:pPr algn="just" rtl="1">
              <a:lnSpc>
                <a:spcPct val="150000"/>
              </a:lnSpc>
            </a:pPr>
            <a:endParaRPr lang="ar-EG" sz="14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ويدرس راندي نيلسون، من استديوهات «بيكسار» للرسوم المتحركة التي أسهم جوبز في تأسيسها، دورة تتناول «الاتصال في أبل»، وتتوافر لمستويات متنوعة من موظفي الشركة. وتُركز على الاتصال الواضح، ولا ترمي المادة فقط إلى تصنيع منتجات سهلة الاستخدام وواضحة، لكنها تهدف كذلك إلى مناقشة الأفكار بين الزملاء وتسويق المنتجات.</a:t>
            </a:r>
          </a:p>
          <a:p>
            <a:pPr algn="just" rtl="1">
              <a:lnSpc>
                <a:spcPct val="150000"/>
              </a:lnSpc>
            </a:pPr>
            <a:endParaRPr lang="ar-EG" sz="1400" dirty="0">
              <a:latin typeface="Alexandria" pitchFamily="2" charset="-78"/>
              <a:cs typeface="Alexandria" pitchFamily="2" charset="-78"/>
            </a:endParaRPr>
          </a:p>
        </p:txBody>
      </p:sp>
    </p:spTree>
    <p:extLst>
      <p:ext uri="{BB962C8B-B14F-4D97-AF65-F5344CB8AC3E}">
        <p14:creationId xmlns:p14="http://schemas.microsoft.com/office/powerpoint/2010/main" val="1987141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89640" y="383263"/>
            <a:ext cx="10862739" cy="6423778"/>
            <a:chOff x="746790" y="268963"/>
            <a:chExt cx="10862739" cy="6423778"/>
          </a:xfrm>
        </p:grpSpPr>
        <p:sp>
          <p:nvSpPr>
            <p:cNvPr id="25" name="Rectangle: Rounded Corners 24"/>
            <p:cNvSpPr/>
            <p:nvPr/>
          </p:nvSpPr>
          <p:spPr>
            <a:xfrm>
              <a:off x="746790" y="16101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r" rtl="1">
                <a:lnSpc>
                  <a:spcPct val="150000"/>
                </a:lnSpc>
              </a:pPr>
              <a:br>
                <a:rPr lang="ar-EG" sz="1400" b="1" dirty="0">
                  <a:solidFill>
                    <a:schemeClr val="tx1"/>
                  </a:solidFill>
                  <a:latin typeface="Alexandria" pitchFamily="2" charset="-78"/>
                  <a:cs typeface="Alexandria" pitchFamily="2" charset="-78"/>
                </a:rPr>
              </a:br>
              <a:r>
                <a:rPr lang="ar-EG" sz="1400" dirty="0">
                  <a:solidFill>
                    <a:schemeClr val="tx1"/>
                  </a:solidFill>
                  <a:latin typeface="Alexandria" pitchFamily="2" charset="-78"/>
                  <a:cs typeface="Alexandria" pitchFamily="2" charset="-78"/>
                </a:rPr>
                <a:t> و اجهت جرين بيس، وهي </a:t>
              </a:r>
              <a:r>
                <a:rPr lang="ar-EG" sz="1400" b="1" u="sng" dirty="0">
                  <a:solidFill>
                    <a:schemeClr val="tx1"/>
                  </a:solidFill>
                  <a:latin typeface="Alexandria" pitchFamily="2" charset="-78"/>
                  <a:cs typeface="Alexandria" pitchFamily="2" charset="-78"/>
                </a:rPr>
                <a:t>منظمة بيئية </a:t>
              </a:r>
              <a:r>
                <a:rPr lang="ar-EG" sz="1400" dirty="0">
                  <a:solidFill>
                    <a:schemeClr val="tx1"/>
                  </a:solidFill>
                  <a:latin typeface="Alexandria" pitchFamily="2" charset="-78"/>
                  <a:cs typeface="Alexandria" pitchFamily="2" charset="-78"/>
                </a:rPr>
                <a:t>شركة أبل حول مختلف القضايا البيئية،، واستخدامها لمكونات أجهزةٍ غير قابلةٍ لإعادة التدوير، ووجود السموم داخل جهاز الآي.فون.</a:t>
              </a:r>
              <a:r>
                <a:rPr lang="ar-EG" sz="1400" baseline="30000" dirty="0">
                  <a:solidFill>
                    <a:schemeClr val="tx1"/>
                  </a:solidFill>
                  <a:latin typeface="Alexandria" pitchFamily="2" charset="-78"/>
                  <a:cs typeface="Alexandria" pitchFamily="2" charset="-78"/>
                  <a:hlinkClick r:id="rId2">
                    <a:extLst>
                      <a:ext uri="{A12FA001-AC4F-418D-AE19-62706E023703}">
                        <ahyp:hlinkClr xmlns:ahyp="http://schemas.microsoft.com/office/drawing/2018/hyperlinkcolor" val="tx"/>
                      </a:ext>
                    </a:extLst>
                  </a:hlinkClick>
                </a:rPr>
                <a:t>[</a:t>
              </a:r>
              <a:r>
                <a:rPr lang="ar-EG" sz="1400" dirty="0">
                  <a:solidFill>
                    <a:schemeClr val="tx1"/>
                  </a:solidFill>
                  <a:latin typeface="Alexandria" pitchFamily="2" charset="-78"/>
                  <a:cs typeface="Alexandria" pitchFamily="2" charset="-78"/>
                </a:rPr>
                <a:t>وشنت المنظمة حملةً ضد أبل منذ عام 2003، فيما يتعلق بسياساتها الكيميائية، ولا سيما إدراج البولي فينيل كلورايد ومادة بي. إف. آر. في منتجاتها، وكلاهما له خطورة التأثيرات الصحية السلبية.</a:t>
              </a:r>
              <a:br>
                <a:rPr lang="en-US" sz="1400" dirty="0">
                  <a:solidFill>
                    <a:schemeClr val="tx1"/>
                  </a:solidFill>
                  <a:latin typeface="Alexandria" pitchFamily="2" charset="-78"/>
                  <a:cs typeface="Alexandria" pitchFamily="2" charset="-78"/>
                </a:rPr>
              </a:br>
              <a:br>
                <a:rPr lang="en-US" sz="1400" dirty="0">
                  <a:solidFill>
                    <a:schemeClr val="tx1"/>
                  </a:solidFill>
                  <a:latin typeface="Alexandria" pitchFamily="2" charset="-78"/>
                  <a:cs typeface="Alexandria" pitchFamily="2" charset="-78"/>
                </a:rPr>
              </a:br>
              <a:br>
                <a:rPr lang="en-US" sz="1400" dirty="0">
                  <a:solidFill>
                    <a:schemeClr val="tx1"/>
                  </a:solidFill>
                  <a:latin typeface="Alexandria" pitchFamily="2" charset="-78"/>
                  <a:cs typeface="Alexandria" pitchFamily="2" charset="-78"/>
                </a:rPr>
              </a:br>
              <a:br>
                <a:rPr lang="en-US" sz="1400" dirty="0">
                  <a:solidFill>
                    <a:schemeClr val="tx1"/>
                  </a:solidFill>
                  <a:latin typeface="Alexandria" pitchFamily="2" charset="-78"/>
                  <a:cs typeface="Alexandria" pitchFamily="2" charset="-78"/>
                </a:rPr>
              </a:br>
              <a:r>
                <a:rPr lang="ar-EG" sz="1400" b="1" dirty="0">
                  <a:solidFill>
                    <a:schemeClr val="tx1"/>
                  </a:solidFill>
                  <a:latin typeface="Alexandria" pitchFamily="2" charset="-78"/>
                  <a:cs typeface="Alexandria" pitchFamily="2" charset="-78"/>
                </a:rPr>
                <a:t>”</a:t>
              </a: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r>
                  <a:rPr lang="ar-EG" sz="1800" b="1" dirty="0">
                    <a:solidFill>
                      <a:schemeClr val="accent1"/>
                    </a:solidFill>
                    <a:latin typeface="Alexandria" pitchFamily="2" charset="-78"/>
                    <a:cs typeface="Alexandria" pitchFamily="2" charset="-78"/>
                  </a:rPr>
                  <a:t>16- القدرات السياسية للقائد</a:t>
                </a:r>
                <a:endParaRPr lang="en-US" b="1" dirty="0">
                  <a:solidFill>
                    <a:schemeClr val="accent1"/>
                  </a:solidFill>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633517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2D7467B4-9E94-4698-882F-1631A4743C1B}"/>
              </a:ext>
            </a:extLst>
          </p:cNvPr>
          <p:cNvSpPr txBox="1"/>
          <p:nvPr/>
        </p:nvSpPr>
        <p:spPr>
          <a:xfrm>
            <a:off x="3057994" y="1313791"/>
            <a:ext cx="6115986" cy="6492290"/>
          </a:xfrm>
          <a:prstGeom prst="rect">
            <a:avLst/>
          </a:prstGeom>
          <a:noFill/>
        </p:spPr>
        <p:txBody>
          <a:bodyPr wrap="square">
            <a:spAutoFit/>
          </a:bodyPr>
          <a:lstStyle/>
          <a:p>
            <a:pPr algn="just" rtl="1">
              <a:lnSpc>
                <a:spcPct val="200000"/>
              </a:lnSpc>
            </a:pPr>
            <a:br>
              <a:rPr lang="ar-EG" sz="1400" b="1" dirty="0">
                <a:solidFill>
                  <a:schemeClr val="tx1"/>
                </a:solidFill>
                <a:latin typeface="Alexandria" pitchFamily="2" charset="-78"/>
                <a:cs typeface="Alexandria" pitchFamily="2" charset="-78"/>
              </a:rPr>
            </a:br>
            <a:br>
              <a:rPr lang="ar-EG" sz="1400" b="1" dirty="0">
                <a:solidFill>
                  <a:schemeClr val="tx1"/>
                </a:solidFill>
                <a:latin typeface="Alexandria" pitchFamily="2" charset="-78"/>
                <a:cs typeface="Alexandria" pitchFamily="2" charset="-78"/>
              </a:rPr>
            </a:br>
            <a:r>
              <a:rPr lang="ar-EG" sz="1400" dirty="0">
                <a:latin typeface="Alexandria" pitchFamily="2" charset="-78"/>
                <a:cs typeface="Alexandria" pitchFamily="2" charset="-78"/>
              </a:rPr>
              <a:t>في 2 مايو، 2007، أصدر </a:t>
            </a:r>
            <a:r>
              <a:rPr lang="ar-EG" sz="1400" dirty="0">
                <a:latin typeface="Alexandria" pitchFamily="2" charset="-78"/>
                <a:cs typeface="Alexandria" pitchFamily="2" charset="-78"/>
                <a:hlinkClick r:id="rId3" tooltip="ستيف جوبز"/>
              </a:rPr>
              <a:t>ستيف جوبز</a:t>
            </a:r>
            <a:r>
              <a:rPr lang="ar-EG" sz="1400" dirty="0">
                <a:latin typeface="Alexandria" pitchFamily="2" charset="-78"/>
                <a:cs typeface="Alexandria" pitchFamily="2" charset="-78"/>
              </a:rPr>
              <a:t> بيانا يعلن فيه عن خطط القضاء نهائيا على البوليفينيل كلورايد </a:t>
            </a:r>
            <a:r>
              <a:rPr lang="ar-EG" sz="1400" dirty="0">
                <a:latin typeface="Alexandria" pitchFamily="2" charset="-78"/>
                <a:cs typeface="Alexandria" pitchFamily="2" charset="-78"/>
                <a:hlinkClick r:id="rId4" tooltip="مثبط لهب مبروم"/>
              </a:rPr>
              <a:t>ومثبطات اللهب المبرومة</a:t>
            </a:r>
            <a:r>
              <a:rPr lang="ar-EG" sz="1400" dirty="0">
                <a:latin typeface="Alexandria" pitchFamily="2" charset="-78"/>
                <a:cs typeface="Alexandria" pitchFamily="2" charset="-78"/>
              </a:rPr>
              <a:t> بحلول نهاية عام 2008</a:t>
            </a:r>
            <a:br>
              <a:rPr lang="ar-EG" sz="1400" dirty="0">
                <a:latin typeface="Alexandria" pitchFamily="2" charset="-78"/>
                <a:cs typeface="Alexandria" pitchFamily="2" charset="-78"/>
              </a:rPr>
            </a:br>
            <a:r>
              <a:rPr lang="ar-EG" sz="1400" dirty="0">
                <a:latin typeface="Alexandria" pitchFamily="2" charset="-78"/>
                <a:cs typeface="Alexandria" pitchFamily="2" charset="-78"/>
              </a:rPr>
              <a:t>جرينبيس تدير "دليل لإليكترونياتٍ أكثر خضارا"، والتي تقيم فيها الشركات على أساس التخلص من النفايات الكيميائية والحد من الممارسات الملوثة. في الطبعة الأولى، التي صدرت في آب / أغسطس 2006، سجلت أبل 2.7/10-في الطبعات اللاحقةـ تحسن سجل أبل تحسنا مستمرا</a:t>
            </a:r>
            <a:br>
              <a:rPr lang="ar-EG" sz="1400" dirty="0">
                <a:latin typeface="Alexandria" pitchFamily="2" charset="-78"/>
                <a:cs typeface="Alexandria" pitchFamily="2" charset="-78"/>
              </a:rPr>
            </a:br>
            <a:r>
              <a:rPr lang="ar-EG" sz="1400" dirty="0">
                <a:latin typeface="Alexandria" pitchFamily="2" charset="-78"/>
                <a:cs typeface="Alexandria" pitchFamily="2" charset="-78"/>
              </a:rPr>
              <a:t>وصلت شركة أبـِّـل إلى 4.1/10، مما يضعها في </a:t>
            </a:r>
            <a:r>
              <a:rPr lang="ar-EG" sz="1400" baseline="30000" dirty="0">
                <a:latin typeface="Alexandria" pitchFamily="2" charset="-78"/>
                <a:cs typeface="Alexandria" pitchFamily="2" charset="-78"/>
              </a:rPr>
              <a:t>المرتبة</a:t>
            </a:r>
            <a:r>
              <a:rPr lang="ar-EG" sz="1400" dirty="0">
                <a:latin typeface="Alexandria" pitchFamily="2" charset="-78"/>
                <a:cs typeface="Alexandria" pitchFamily="2" charset="-78"/>
              </a:rPr>
              <a:t> الخامسة وأربعين من بين 17 شركة إلكترونية أخرى، و المرتبة العاشرة في التصنيف العالمي.</a:t>
            </a:r>
            <a:r>
              <a:rPr lang="ar-EG" sz="1400" baseline="30000" dirty="0">
                <a:latin typeface="Alexandria" pitchFamily="2" charset="-78"/>
                <a:cs typeface="Alexandria" pitchFamily="2" charset="-78"/>
                <a:hlinkClick r:id="rId5"/>
              </a:rPr>
              <a:t>[138]</a:t>
            </a:r>
            <a:br>
              <a:rPr lang="ar-EG" sz="1400" dirty="0">
                <a:latin typeface="Alexandria" pitchFamily="2" charset="-78"/>
                <a:cs typeface="Alexandria" pitchFamily="2" charset="-78"/>
              </a:rPr>
            </a:br>
            <a:br>
              <a:rPr lang="en-US" sz="1400" dirty="0">
                <a:latin typeface="Alexandria" pitchFamily="2" charset="-78"/>
                <a:cs typeface="Alexandria" pitchFamily="2" charset="-78"/>
              </a:rPr>
            </a:br>
            <a:br>
              <a:rPr lang="en-US" sz="1400" dirty="0">
                <a:latin typeface="Alexandria" pitchFamily="2" charset="-78"/>
                <a:cs typeface="Alexandria" pitchFamily="2" charset="-78"/>
              </a:rPr>
            </a:br>
            <a:br>
              <a:rPr lang="en-US" sz="1400" dirty="0">
                <a:latin typeface="Alexandria" pitchFamily="2" charset="-78"/>
                <a:cs typeface="Alexandria" pitchFamily="2" charset="-78"/>
              </a:rPr>
            </a:br>
            <a:br>
              <a:rPr lang="en-US" sz="1400" dirty="0">
                <a:solidFill>
                  <a:schemeClr val="tx1"/>
                </a:solidFill>
                <a:latin typeface="Alexandria" pitchFamily="2" charset="-78"/>
                <a:cs typeface="Alexandria" pitchFamily="2" charset="-78"/>
              </a:rPr>
            </a:br>
            <a:r>
              <a:rPr lang="ar-EG" sz="1400" b="1" dirty="0">
                <a:solidFill>
                  <a:schemeClr val="tx1"/>
                </a:solidFill>
                <a:latin typeface="Alexandria" pitchFamily="2" charset="-78"/>
                <a:cs typeface="Alexandria" pitchFamily="2" charset="-78"/>
              </a:rPr>
              <a:t>”</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700198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119254" y="268963"/>
              <a:ext cx="9490275" cy="6423778"/>
              <a:chOff x="2119254" y="268963"/>
              <a:chExt cx="9490275" cy="6423778"/>
            </a:xfrm>
          </p:grpSpPr>
          <p:sp>
            <p:nvSpPr>
              <p:cNvPr id="3" name="TextBox 2"/>
              <p:cNvSpPr txBox="1"/>
              <p:nvPr/>
            </p:nvSpPr>
            <p:spPr>
              <a:xfrm>
                <a:off x="2119254" y="1019069"/>
                <a:ext cx="8631100" cy="369332"/>
              </a:xfrm>
              <a:prstGeom prst="rect">
                <a:avLst/>
              </a:prstGeom>
              <a:noFill/>
            </p:spPr>
            <p:txBody>
              <a:bodyPr wrap="square" rtlCol="0">
                <a:spAutoFit/>
              </a:bodyPr>
              <a:lstStyle/>
              <a:p>
                <a:pPr algn="ctr"/>
                <a:r>
                  <a:rPr lang="ar-EG" sz="1800" b="1" dirty="0">
                    <a:solidFill>
                      <a:schemeClr val="accent1"/>
                    </a:solidFill>
                    <a:latin typeface="Alexandria" pitchFamily="2" charset="-78"/>
                    <a:cs typeface="Alexandria" pitchFamily="2" charset="-78"/>
                  </a:rPr>
                  <a:t>17- القدرات الفنية للقائد</a:t>
                </a:r>
                <a:endParaRPr lang="en-US" b="1" dirty="0">
                  <a:solidFill>
                    <a:schemeClr val="accent1"/>
                  </a:solidFill>
                  <a:latin typeface="Alexandria" pitchFamily="2" charset="-78"/>
                  <a:cs typeface="Alexandria" pitchFamily="2" charset="-78"/>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65C4B358-3E2B-496E-8DC7-8CBEA9EFC857}"/>
              </a:ext>
            </a:extLst>
          </p:cNvPr>
          <p:cNvSpPr txBox="1"/>
          <p:nvPr/>
        </p:nvSpPr>
        <p:spPr>
          <a:xfrm>
            <a:off x="3057994" y="2428168"/>
            <a:ext cx="6115986" cy="2641236"/>
          </a:xfrm>
          <a:prstGeom prst="rect">
            <a:avLst/>
          </a:prstGeom>
          <a:noFill/>
        </p:spPr>
        <p:txBody>
          <a:bodyPr wrap="square">
            <a:spAutoFit/>
          </a:bodyPr>
          <a:lstStyle/>
          <a:p>
            <a:pPr algn="just" rtl="1">
              <a:lnSpc>
                <a:spcPct val="150000"/>
              </a:lnSpc>
            </a:pPr>
            <a:r>
              <a:rPr lang="ar-EG" sz="1400" b="1" dirty="0">
                <a:latin typeface="Alexandria" pitchFamily="2" charset="-78"/>
                <a:cs typeface="Alexandria" pitchFamily="2" charset="-78"/>
              </a:rPr>
              <a:t>حصل جوبز على العديد من الجوائز من بينها جائزة الامتياز التقني لإنجازاته المهنية من مجلة (</a:t>
            </a:r>
            <a:r>
              <a:rPr lang="en-US" sz="1400" b="1" dirty="0">
                <a:latin typeface="Alexandria" pitchFamily="2" charset="-78"/>
                <a:cs typeface="Alexandria" pitchFamily="2" charset="-78"/>
              </a:rPr>
              <a:t>PC Magazine) </a:t>
            </a:r>
            <a:r>
              <a:rPr lang="ar-EG" sz="1400" b="1" dirty="0">
                <a:latin typeface="Alexandria" pitchFamily="2" charset="-78"/>
                <a:cs typeface="Alexandria" pitchFamily="2" charset="-78"/>
              </a:rPr>
              <a:t>عام ،1997 وجائزة “قاعة الشهرة” (</a:t>
            </a:r>
            <a:r>
              <a:rPr lang="en-US" sz="1400" b="1" dirty="0">
                <a:latin typeface="Alexandria" pitchFamily="2" charset="-78"/>
                <a:cs typeface="Alexandria" pitchFamily="2" charset="-78"/>
              </a:rPr>
              <a:t>Hall of Fame) </a:t>
            </a:r>
            <a:r>
              <a:rPr lang="ar-EG" sz="1400" b="1" dirty="0">
                <a:latin typeface="Alexandria" pitchFamily="2" charset="-78"/>
                <a:cs typeface="Alexandria" pitchFamily="2" charset="-78"/>
              </a:rPr>
              <a:t>من مجلة (</a:t>
            </a:r>
            <a:r>
              <a:rPr lang="en-US" sz="1400" b="1" dirty="0">
                <a:latin typeface="Alexandria" pitchFamily="2" charset="-78"/>
                <a:cs typeface="Alexandria" pitchFamily="2" charset="-78"/>
              </a:rPr>
              <a:t>Fortune) </a:t>
            </a:r>
            <a:r>
              <a:rPr lang="ar-EG" sz="1400" b="1" dirty="0">
                <a:latin typeface="Alexandria" pitchFamily="2" charset="-78"/>
                <a:cs typeface="Alexandria" pitchFamily="2" charset="-78"/>
              </a:rPr>
              <a:t>عام 2000 .</a:t>
            </a:r>
            <a:endParaRPr lang="en-US" sz="1400" b="1" dirty="0">
              <a:latin typeface="Alexandria" pitchFamily="2" charset="-78"/>
              <a:cs typeface="Alexandria" pitchFamily="2" charset="-78"/>
            </a:endParaRPr>
          </a:p>
          <a:p>
            <a:pPr algn="just" rtl="1">
              <a:lnSpc>
                <a:spcPct val="150000"/>
              </a:lnSpc>
            </a:pPr>
            <a:endParaRPr lang="ar-EG" sz="1400" b="1"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 وقاد جوبز شركة آبل للتربع على المركز الأول على قائمة الشركات العالمية الخمسين الأكثر ابتكاراً في العالم ثلاث مرات، وحصلت على جائزة بزنس ويك العالمية، كما شهد أخر تقرير مالي للشركة أثناء ولايته أرقام قياسية غير مسبوقة</a:t>
            </a:r>
          </a:p>
        </p:txBody>
      </p:sp>
    </p:spTree>
    <p:extLst>
      <p:ext uri="{BB962C8B-B14F-4D97-AF65-F5344CB8AC3E}">
        <p14:creationId xmlns:p14="http://schemas.microsoft.com/office/powerpoint/2010/main" val="1396847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r>
                  <a:rPr lang="ar-EG" sz="1800" b="1" dirty="0">
                    <a:solidFill>
                      <a:schemeClr val="accent1"/>
                    </a:solidFill>
                    <a:latin typeface="Alexandria" pitchFamily="2" charset="-78"/>
                    <a:cs typeface="Alexandria" pitchFamily="2" charset="-78"/>
                  </a:rPr>
                  <a:t>18-إدارة المواقف</a:t>
                </a:r>
                <a:endParaRPr lang="en-US" b="1" dirty="0">
                  <a:solidFill>
                    <a:schemeClr val="accent1"/>
                  </a:solidFill>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72D986D3-E289-4B3C-9755-69AC4953372B}"/>
              </a:ext>
            </a:extLst>
          </p:cNvPr>
          <p:cNvSpPr txBox="1"/>
          <p:nvPr/>
        </p:nvSpPr>
        <p:spPr>
          <a:xfrm>
            <a:off x="3057994" y="1538727"/>
            <a:ext cx="6115986" cy="1261884"/>
          </a:xfrm>
          <a:prstGeom prst="rect">
            <a:avLst/>
          </a:prstGeom>
          <a:noFill/>
        </p:spPr>
        <p:txBody>
          <a:bodyPr wrap="square">
            <a:spAutoFit/>
          </a:bodyPr>
          <a:lstStyle/>
          <a:p>
            <a:pPr algn="ctr"/>
            <a:br>
              <a:rPr lang="ar-EG" sz="2000" b="1" dirty="0">
                <a:solidFill>
                  <a:srgbClr val="FF0000"/>
                </a:solidFill>
                <a:latin typeface="Alexandria" pitchFamily="2" charset="-78"/>
                <a:cs typeface="Alexandria" pitchFamily="2" charset="-78"/>
              </a:rPr>
            </a:br>
            <a:r>
              <a:rPr lang="ar-EG" sz="1800" dirty="0">
                <a:latin typeface="Alexandria" pitchFamily="2" charset="-78"/>
                <a:cs typeface="Alexandria" pitchFamily="2" charset="-78"/>
              </a:rPr>
              <a:t>آبل تحل مشكلة الارسال بتوفير الغطاء بشكل مجاني لمشتري الايفون 4</a:t>
            </a:r>
            <a:br>
              <a:rPr lang="ar-EG" sz="1800" dirty="0">
                <a:latin typeface="Alexandria" pitchFamily="2" charset="-78"/>
                <a:cs typeface="Alexandria" pitchFamily="2" charset="-78"/>
              </a:rPr>
            </a:br>
            <a:r>
              <a:rPr lang="ar-EG" sz="2000" b="1" dirty="0">
                <a:solidFill>
                  <a:srgbClr val="FF0000"/>
                </a:solidFill>
                <a:latin typeface="Alexandria" pitchFamily="2" charset="-78"/>
                <a:cs typeface="Alexandria" pitchFamily="2" charset="-78"/>
              </a:rPr>
              <a:t> </a:t>
            </a:r>
            <a:endParaRPr lang="en-US" dirty="0">
              <a:latin typeface="Alexandria" pitchFamily="2" charset="-78"/>
              <a:cs typeface="Alexandria" pitchFamily="2" charset="-78"/>
            </a:endParaRPr>
          </a:p>
        </p:txBody>
      </p:sp>
      <p:pic>
        <p:nvPicPr>
          <p:cNvPr id="16" name="Picture 4" descr="C:\Users\ve\Desktop\Apple-iPhone-4-Glass-Back-Cracking-Beacuse-of-the-iPhone-Cases.jpg">
            <a:extLst>
              <a:ext uri="{FF2B5EF4-FFF2-40B4-BE49-F238E27FC236}">
                <a16:creationId xmlns:a16="http://schemas.microsoft.com/office/drawing/2014/main" id="{B443934C-0CC1-4D5D-8BBF-3BD4CDC9F891}"/>
              </a:ext>
            </a:extLst>
          </p:cNvPr>
          <p:cNvPicPr>
            <a:picLocks noChangeAspect="1" noChangeArrowheads="1"/>
          </p:cNvPicPr>
          <p:nvPr/>
        </p:nvPicPr>
        <p:blipFill>
          <a:blip r:embed="rId3"/>
          <a:srcRect/>
          <a:stretch>
            <a:fillRect/>
          </a:stretch>
        </p:blipFill>
        <p:spPr bwMode="auto">
          <a:xfrm>
            <a:off x="2755700" y="2808022"/>
            <a:ext cx="6159500" cy="4267200"/>
          </a:xfrm>
          <a:prstGeom prst="rect">
            <a:avLst/>
          </a:prstGeom>
          <a:noFill/>
        </p:spPr>
      </p:pic>
    </p:spTree>
    <p:extLst>
      <p:ext uri="{BB962C8B-B14F-4D97-AF65-F5344CB8AC3E}">
        <p14:creationId xmlns:p14="http://schemas.microsoft.com/office/powerpoint/2010/main" val="2125586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pic>
        <p:nvPicPr>
          <p:cNvPr id="14" name="Content Placeholder 3" descr="C:\Users\ve\Desktop\iphonereceptionpc0963rmeng.jpg">
            <a:extLst>
              <a:ext uri="{FF2B5EF4-FFF2-40B4-BE49-F238E27FC236}">
                <a16:creationId xmlns:a16="http://schemas.microsoft.com/office/drawing/2014/main" id="{3B6197D2-C626-41AF-A596-ABFB4385C346}"/>
              </a:ext>
            </a:extLst>
          </p:cNvPr>
          <p:cNvPicPr>
            <a:picLocks noChangeAspect="1" noChangeArrowheads="1"/>
          </p:cNvPicPr>
          <p:nvPr/>
        </p:nvPicPr>
        <p:blipFill>
          <a:blip r:embed="rId3"/>
          <a:stretch>
            <a:fillRect/>
          </a:stretch>
        </p:blipFill>
        <p:spPr bwMode="auto">
          <a:xfrm>
            <a:off x="2806101" y="1825625"/>
            <a:ext cx="6559806" cy="4351338"/>
          </a:xfrm>
          <a:prstGeom prst="rect">
            <a:avLst/>
          </a:prstGeom>
          <a:noFill/>
        </p:spPr>
      </p:pic>
    </p:spTree>
    <p:extLst>
      <p:ext uri="{BB962C8B-B14F-4D97-AF65-F5344CB8AC3E}">
        <p14:creationId xmlns:p14="http://schemas.microsoft.com/office/powerpoint/2010/main" val="1780091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048457" y="268963"/>
              <a:ext cx="9561072" cy="6423778"/>
              <a:chOff x="2048457" y="268963"/>
              <a:chExt cx="9561072" cy="6423778"/>
            </a:xfrm>
          </p:grpSpPr>
          <p:sp>
            <p:nvSpPr>
              <p:cNvPr id="3" name="TextBox 2"/>
              <p:cNvSpPr txBox="1"/>
              <p:nvPr/>
            </p:nvSpPr>
            <p:spPr>
              <a:xfrm>
                <a:off x="2048457" y="1019069"/>
                <a:ext cx="8631100" cy="338554"/>
              </a:xfrm>
              <a:prstGeom prst="rect">
                <a:avLst/>
              </a:prstGeom>
              <a:noFill/>
            </p:spPr>
            <p:txBody>
              <a:bodyPr wrap="square" rtlCol="0">
                <a:spAutoFit/>
              </a:bodyPr>
              <a:lstStyle/>
              <a:p>
                <a:pPr algn="ctr"/>
                <a:r>
                  <a:rPr lang="ar-EG" sz="1600" b="1" dirty="0">
                    <a:solidFill>
                      <a:schemeClr val="accent1"/>
                    </a:solidFill>
                    <a:latin typeface="Alexandria" pitchFamily="2" charset="-78"/>
                    <a:cs typeface="Alexandria" pitchFamily="2" charset="-78"/>
                  </a:rPr>
                  <a:t>المهارات الاتصالية لستيف جوبز:</a:t>
                </a:r>
                <a:endParaRPr lang="en-US" sz="1600" b="1" dirty="0">
                  <a:solidFill>
                    <a:schemeClr val="accent1"/>
                  </a:solidFill>
                  <a:latin typeface="Alexandria" pitchFamily="2" charset="-78"/>
                  <a:cs typeface="Alexandria" pitchFamily="2" charset="-78"/>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1DA72E6E-0F89-4EBC-A1F4-93271A92204E}"/>
              </a:ext>
            </a:extLst>
          </p:cNvPr>
          <p:cNvSpPr txBox="1"/>
          <p:nvPr/>
        </p:nvSpPr>
        <p:spPr>
          <a:xfrm>
            <a:off x="2518117" y="2262681"/>
            <a:ext cx="7629689" cy="2318070"/>
          </a:xfrm>
          <a:prstGeom prst="rect">
            <a:avLst/>
          </a:prstGeom>
          <a:noFill/>
        </p:spPr>
        <p:txBody>
          <a:bodyPr wrap="square">
            <a:spAutoFit/>
          </a:bodyPr>
          <a:lstStyle/>
          <a:p>
            <a:pPr algn="just" rtl="1">
              <a:lnSpc>
                <a:spcPct val="150000"/>
              </a:lnSpc>
            </a:pPr>
            <a:r>
              <a:rPr lang="ar-EG" sz="1400" dirty="0">
                <a:latin typeface="Alexandria" pitchFamily="2" charset="-78"/>
                <a:cs typeface="Alexandria" pitchFamily="2" charset="-78"/>
              </a:rPr>
              <a:t>لم يكن الراحل ستيف جوبز مجرد مدير تنفيذي ومؤسس لشركة أبل، لقد كان رجل أعمال ورجل استعراض مدهش استطاع الجمع بين البساطة والاحتراف ليجعل من أبل تلك الشركة العملاقة.</a:t>
            </a:r>
          </a:p>
          <a:p>
            <a:pPr algn="just" rtl="1">
              <a:lnSpc>
                <a:spcPct val="150000"/>
              </a:lnSpc>
              <a:buNone/>
            </a:pPr>
            <a:endParaRPr lang="ar-EG" sz="14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يتألق في</a:t>
            </a:r>
            <a:r>
              <a:rPr lang="ar-EG" sz="1400" dirty="0">
                <a:latin typeface="Alexandria" pitchFamily="2" charset="-78"/>
                <a:cs typeface="Alexandria" pitchFamily="2" charset="-78"/>
                <a:hlinkClick r:id="rId3">
                  <a:extLst>
                    <a:ext uri="{A12FA001-AC4F-418D-AE19-62706E023703}">
                      <ahyp:hlinkClr xmlns:ahyp="http://schemas.microsoft.com/office/drawing/2018/hyperlinkcolor" val="tx"/>
                    </a:ext>
                  </a:extLst>
                </a:hlinkClick>
              </a:rPr>
              <a:t> العروض التسويقية</a:t>
            </a:r>
            <a:r>
              <a:rPr lang="ar-EG" sz="1400" dirty="0">
                <a:latin typeface="Alexandria" pitchFamily="2" charset="-78"/>
                <a:cs typeface="Alexandria" pitchFamily="2" charset="-78"/>
              </a:rPr>
              <a:t> عبر إيضاحه لإمكانيات منتجات شركته في جعل الحياة أسهل وأيسر، حيث ستجده يطرح أثناء التسويق تساؤل: لما مشغل موسيقى </a:t>
            </a:r>
            <a:r>
              <a:rPr lang="en-US" sz="1400" dirty="0">
                <a:latin typeface="Alexandria" pitchFamily="2" charset="-78"/>
                <a:cs typeface="Alexandria" pitchFamily="2" charset="-78"/>
              </a:rPr>
              <a:t>MP3 </a:t>
            </a:r>
            <a:r>
              <a:rPr lang="ar-EG" sz="1400" dirty="0">
                <a:latin typeface="Alexandria" pitchFamily="2" charset="-78"/>
                <a:cs typeface="Alexandria" pitchFamily="2" charset="-78"/>
              </a:rPr>
              <a:t>هو جهاز بمفرده، والهاتف النقال جهاز بمفرده، ويتسائل معك: ما المانع من دمجهما في جهاز واحد كجهاز الآيفون؟! وهذا ما يبحث عنه الناس فعلياً ويشغل حيز من تفكيرهم.</a:t>
            </a:r>
          </a:p>
        </p:txBody>
      </p:sp>
    </p:spTree>
    <p:extLst>
      <p:ext uri="{BB962C8B-B14F-4D97-AF65-F5344CB8AC3E}">
        <p14:creationId xmlns:p14="http://schemas.microsoft.com/office/powerpoint/2010/main" val="1476751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EG"/>
          </a:p>
        </p:txBody>
      </p:sp>
      <p:pic>
        <p:nvPicPr>
          <p:cNvPr id="19458" name="Picture 2" descr="C:\Users\ve\Desktop\1.jpg"/>
          <p:cNvPicPr>
            <a:picLocks noGrp="1" noChangeAspect="1" noChangeArrowheads="1"/>
          </p:cNvPicPr>
          <p:nvPr>
            <p:ph idx="1"/>
          </p:nvPr>
        </p:nvPicPr>
        <p:blipFill>
          <a:blip r:embed="rId2"/>
          <a:srcRect/>
          <a:stretch>
            <a:fillRect/>
          </a:stretch>
        </p:blipFill>
        <p:spPr bwMode="auto">
          <a:xfrm>
            <a:off x="1524000" y="-287600"/>
            <a:ext cx="9144000" cy="6859872"/>
          </a:xfrm>
          <a:prstGeom prst="rect">
            <a:avLst/>
          </a:prstGeom>
          <a:noFill/>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EG"/>
          </a:p>
        </p:txBody>
      </p:sp>
      <p:pic>
        <p:nvPicPr>
          <p:cNvPr id="10242" name="Picture 2" descr="C:\Users\ve\Desktop\3.jpg"/>
          <p:cNvPicPr>
            <a:picLocks noGrp="1" noChangeAspect="1" noChangeArrowheads="1"/>
          </p:cNvPicPr>
          <p:nvPr>
            <p:ph idx="1"/>
          </p:nvPr>
        </p:nvPicPr>
        <p:blipFill>
          <a:blip r:embed="rId2"/>
          <a:srcRect/>
          <a:stretch>
            <a:fillRect/>
          </a:stretch>
        </p:blipFill>
        <p:spPr bwMode="auto">
          <a:xfrm>
            <a:off x="1524000" y="0"/>
            <a:ext cx="9144000" cy="6858000"/>
          </a:xfrm>
          <a:prstGeom prst="rect">
            <a:avLst/>
          </a:prstGeom>
          <a:noFill/>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EG"/>
          </a:p>
        </p:txBody>
      </p:sp>
      <p:pic>
        <p:nvPicPr>
          <p:cNvPr id="11266" name="Picture 2" descr="C:\Users\ve\Desktop\8.jpg"/>
          <p:cNvPicPr>
            <a:picLocks noGrp="1" noChangeAspect="1" noChangeArrowheads="1"/>
          </p:cNvPicPr>
          <p:nvPr>
            <p:ph idx="1"/>
          </p:nvPr>
        </p:nvPicPr>
        <p:blipFill>
          <a:blip r:embed="rId2"/>
          <a:srcRect/>
          <a:stretch>
            <a:fillRect/>
          </a:stretch>
        </p:blipFill>
        <p:spPr bwMode="auto">
          <a:xfrm>
            <a:off x="1524000" y="0"/>
            <a:ext cx="9144000" cy="6858000"/>
          </a:xfrm>
          <a:prstGeom prst="rect">
            <a:avLst/>
          </a:prstGeom>
          <a:noFill/>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EG"/>
          </a:p>
        </p:txBody>
      </p:sp>
      <p:pic>
        <p:nvPicPr>
          <p:cNvPr id="12290" name="Picture 2" descr="C:\Users\ve\Desktop\13.jpg"/>
          <p:cNvPicPr>
            <a:picLocks noGrp="1" noChangeAspect="1" noChangeArrowheads="1"/>
          </p:cNvPicPr>
          <p:nvPr>
            <p:ph idx="1"/>
          </p:nvPr>
        </p:nvPicPr>
        <p:blipFill>
          <a:blip r:embed="rId2"/>
          <a:srcRect/>
          <a:stretch>
            <a:fillRect/>
          </a:stretch>
        </p:blipFill>
        <p:spPr bwMode="auto">
          <a:xfrm>
            <a:off x="1524000" y="0"/>
            <a:ext cx="9144000" cy="6858000"/>
          </a:xfrm>
          <a:prstGeom prst="rect">
            <a:avLst/>
          </a:prstGeom>
          <a:noFill/>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EG"/>
          </a:p>
        </p:txBody>
      </p:sp>
      <p:pic>
        <p:nvPicPr>
          <p:cNvPr id="13314" name="Picture 2" descr="C:\Users\ve\Desktop\10.jpg"/>
          <p:cNvPicPr>
            <a:picLocks noGrp="1" noChangeAspect="1" noChangeArrowheads="1"/>
          </p:cNvPicPr>
          <p:nvPr>
            <p:ph idx="1"/>
          </p:nvPr>
        </p:nvPicPr>
        <p:blipFill>
          <a:blip r:embed="rId2"/>
          <a:srcRect/>
          <a:stretch>
            <a:fillRect/>
          </a:stretch>
        </p:blipFill>
        <p:spPr bwMode="auto">
          <a:xfrm>
            <a:off x="1524000" y="0"/>
            <a:ext cx="9144000" cy="6858000"/>
          </a:xfrm>
          <a:prstGeom prst="rect">
            <a:avLst/>
          </a:prstGeom>
          <a:noFill/>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EG"/>
          </a:p>
        </p:txBody>
      </p:sp>
      <p:pic>
        <p:nvPicPr>
          <p:cNvPr id="14338" name="Picture 2" descr="C:\Users\ve\Desktop\5.jpg"/>
          <p:cNvPicPr>
            <a:picLocks noGrp="1" noChangeAspect="1" noChangeArrowheads="1"/>
          </p:cNvPicPr>
          <p:nvPr>
            <p:ph idx="1"/>
          </p:nvPr>
        </p:nvPicPr>
        <p:blipFill>
          <a:blip r:embed="rId2"/>
          <a:srcRect/>
          <a:stretch>
            <a:fillRect/>
          </a:stretch>
        </p:blipFill>
        <p:spPr bwMode="auto">
          <a:xfrm>
            <a:off x="1524000" y="0"/>
            <a:ext cx="9144000" cy="6858000"/>
          </a:xfrm>
          <a:prstGeom prst="rect">
            <a:avLst/>
          </a:prstGeom>
          <a:noFill/>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EG"/>
          </a:p>
        </p:txBody>
      </p:sp>
      <p:pic>
        <p:nvPicPr>
          <p:cNvPr id="15362" name="Picture 2" descr="C:\Users\ve\Desktop\4.jpg"/>
          <p:cNvPicPr>
            <a:picLocks noGrp="1" noChangeAspect="1" noChangeArrowheads="1"/>
          </p:cNvPicPr>
          <p:nvPr>
            <p:ph idx="1"/>
          </p:nvPr>
        </p:nvPicPr>
        <p:blipFill>
          <a:blip r:embed="rId2"/>
          <a:srcRect/>
          <a:stretch>
            <a:fillRect/>
          </a:stretch>
        </p:blipFill>
        <p:spPr bwMode="auto">
          <a:xfrm>
            <a:off x="1524000" y="0"/>
            <a:ext cx="9144000" cy="6858000"/>
          </a:xfrm>
          <a:prstGeom prst="rect">
            <a:avLst/>
          </a:prstGeom>
          <a:noFill/>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EG"/>
          </a:p>
        </p:txBody>
      </p:sp>
      <p:pic>
        <p:nvPicPr>
          <p:cNvPr id="16386" name="Picture 2" descr="C:\Users\ve\Desktop\11.jpg"/>
          <p:cNvPicPr>
            <a:picLocks noGrp="1" noChangeAspect="1" noChangeArrowheads="1"/>
          </p:cNvPicPr>
          <p:nvPr>
            <p:ph idx="1"/>
          </p:nvPr>
        </p:nvPicPr>
        <p:blipFill>
          <a:blip r:embed="rId2"/>
          <a:srcRect/>
          <a:stretch>
            <a:fillRect/>
          </a:stretch>
        </p:blipFill>
        <p:spPr bwMode="auto">
          <a:xfrm>
            <a:off x="1524000" y="0"/>
            <a:ext cx="9144000" cy="6858000"/>
          </a:xfrm>
          <a:prstGeom prst="rect">
            <a:avLst/>
          </a:prstGeom>
          <a:noFill/>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EG"/>
          </a:p>
        </p:txBody>
      </p:sp>
      <p:pic>
        <p:nvPicPr>
          <p:cNvPr id="17410" name="Picture 2" descr="C:\Users\ve\Desktop\12.jpg"/>
          <p:cNvPicPr>
            <a:picLocks noGrp="1" noChangeAspect="1" noChangeArrowheads="1"/>
          </p:cNvPicPr>
          <p:nvPr>
            <p:ph idx="1"/>
          </p:nvPr>
        </p:nvPicPr>
        <p:blipFill>
          <a:blip r:embed="rId2"/>
          <a:srcRect/>
          <a:stretch>
            <a:fillRect/>
          </a:stretch>
        </p:blipFill>
        <p:spPr bwMode="auto">
          <a:xfrm>
            <a:off x="1524000" y="0"/>
            <a:ext cx="9144000" cy="6858000"/>
          </a:xfrm>
          <a:prstGeom prst="rect">
            <a:avLst/>
          </a:prstGeom>
          <a:noFill/>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EG"/>
          </a:p>
        </p:txBody>
      </p:sp>
      <p:pic>
        <p:nvPicPr>
          <p:cNvPr id="18434" name="Picture 2" descr="C:\Users\ve\Desktop\061214_0925_7.jpg"/>
          <p:cNvPicPr>
            <a:picLocks noGrp="1" noChangeAspect="1" noChangeArrowheads="1"/>
          </p:cNvPicPr>
          <p:nvPr>
            <p:ph idx="1"/>
          </p:nvPr>
        </p:nvPicPr>
        <p:blipFill>
          <a:blip r:embed="rId2"/>
          <a:srcRect/>
          <a:stretch>
            <a:fillRect/>
          </a:stretch>
        </p:blipFill>
        <p:spPr bwMode="auto">
          <a:xfrm>
            <a:off x="1524000" y="0"/>
            <a:ext cx="9144000" cy="6858000"/>
          </a:xfrm>
          <a:prstGeom prst="rect">
            <a:avLst/>
          </a:prstGeom>
          <a:noFill/>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048457" y="268963"/>
              <a:ext cx="9561072" cy="6423778"/>
              <a:chOff x="2048457" y="268963"/>
              <a:chExt cx="9561072" cy="6423778"/>
            </a:xfrm>
          </p:grpSpPr>
          <p:sp>
            <p:nvSpPr>
              <p:cNvPr id="3" name="TextBox 2"/>
              <p:cNvSpPr txBox="1"/>
              <p:nvPr/>
            </p:nvSpPr>
            <p:spPr>
              <a:xfrm>
                <a:off x="2048457" y="1019069"/>
                <a:ext cx="8631100" cy="369332"/>
              </a:xfrm>
              <a:prstGeom prst="rect">
                <a:avLst/>
              </a:prstGeom>
              <a:noFill/>
            </p:spPr>
            <p:txBody>
              <a:bodyPr wrap="square" rtlCol="0">
                <a:spAutoFit/>
              </a:bodyPr>
              <a:lstStyle/>
              <a:p>
                <a:pPr algn="ctr"/>
                <a:r>
                  <a:rPr lang="ar-EG" sz="1800" b="1" dirty="0">
                    <a:solidFill>
                      <a:schemeClr val="accent1"/>
                    </a:solidFill>
                    <a:latin typeface="Alexandria" pitchFamily="2" charset="-78"/>
                    <a:cs typeface="Alexandria" pitchFamily="2" charset="-78"/>
                  </a:rPr>
                  <a:t>استراتيجية الهجوم على المنافسين</a:t>
                </a:r>
                <a:endParaRPr lang="en-US" b="1" dirty="0">
                  <a:solidFill>
                    <a:schemeClr val="accent1"/>
                  </a:solidFill>
                  <a:latin typeface="Alexandria" pitchFamily="2" charset="-78"/>
                  <a:cs typeface="Alexandria" pitchFamily="2" charset="-78"/>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D65E38AE-8B1E-453D-A506-3564BAE0BB16}"/>
              </a:ext>
            </a:extLst>
          </p:cNvPr>
          <p:cNvSpPr txBox="1"/>
          <p:nvPr/>
        </p:nvSpPr>
        <p:spPr>
          <a:xfrm>
            <a:off x="960833" y="2046157"/>
            <a:ext cx="10016987" cy="4385816"/>
          </a:xfrm>
          <a:prstGeom prst="rect">
            <a:avLst/>
          </a:prstGeom>
          <a:noFill/>
        </p:spPr>
        <p:txBody>
          <a:bodyPr wrap="square">
            <a:spAutoFit/>
          </a:bodyPr>
          <a:lstStyle/>
          <a:p>
            <a:pPr algn="ctr"/>
            <a:r>
              <a:rPr lang="ar-EG" sz="1600" b="1" dirty="0">
                <a:solidFill>
                  <a:schemeClr val="accent1"/>
                </a:solidFill>
                <a:latin typeface="Alexandria" pitchFamily="2" charset="-78"/>
                <a:cs typeface="Alexandria" pitchFamily="2" charset="-78"/>
              </a:rPr>
              <a:t>ستيف جوبز يهاجم قوقل والاندرويد</a:t>
            </a:r>
          </a:p>
          <a:p>
            <a:pPr algn="ctr"/>
            <a:endParaRPr lang="ar-EG" sz="1100" b="1" dirty="0">
              <a:solidFill>
                <a:schemeClr val="accent1"/>
              </a:solidFill>
            </a:endParaRPr>
          </a:p>
          <a:p>
            <a:pPr algn="just" rtl="1">
              <a:lnSpc>
                <a:spcPct val="150000"/>
              </a:lnSpc>
            </a:pPr>
            <a:r>
              <a:rPr lang="ar-EG" sz="1400" dirty="0">
                <a:latin typeface="Alexandria" pitchFamily="2" charset="-78"/>
                <a:cs typeface="Alexandria" pitchFamily="2" charset="-78"/>
              </a:rPr>
              <a:t>أعلنت أبل قبل عدة ساعات عن نتائجها المالية والتي كانت رائعة بكل ما تعنيه الكلمة، وفي الإعلان عن هذه النتائج أخذ مؤسس شركة أبل ستيف جوبز فرصته للهجوم على </a:t>
            </a:r>
            <a:r>
              <a:rPr lang="ar-EG" sz="1400" dirty="0">
                <a:latin typeface="Alexandria" pitchFamily="2" charset="-78"/>
                <a:cs typeface="Alexandria" pitchFamily="2" charset="-78"/>
                <a:hlinkClick r:id="rId3">
                  <a:extLst>
                    <a:ext uri="{A12FA001-AC4F-418D-AE19-62706E023703}">
                      <ahyp:hlinkClr xmlns:ahyp="http://schemas.microsoft.com/office/drawing/2018/hyperlinkcolor" val="tx"/>
                    </a:ext>
                  </a:extLst>
                </a:hlinkClick>
              </a:rPr>
              <a:t>الاندرويد</a:t>
            </a:r>
            <a:r>
              <a:rPr lang="ar-EG" sz="1400" dirty="0">
                <a:latin typeface="Alexandria" pitchFamily="2" charset="-78"/>
                <a:cs typeface="Alexandria" pitchFamily="2" charset="-78"/>
              </a:rPr>
              <a:t> وقوقل, حيث ذكر أنه لا يوجد أرقام حقيقيه لعدد الأجهزة التي يتم شحنها من قبل الشركات المصنعة للهواتف التي تعمل بالاندرويد لكل ربع سنوي, وهاجم ستيف جوبز موضوع أن نظام الاندرويد مفتوح المصدر بأثبات أن دائما هذه الفكرة غير صحيحة من مشكلة بعثرة نظام الاندرويد.</a:t>
            </a:r>
          </a:p>
          <a:p>
            <a:pPr algn="just" rtl="1">
              <a:lnSpc>
                <a:spcPct val="150000"/>
              </a:lnSpc>
            </a:pPr>
            <a:endParaRPr lang="ar-EG"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فنظام الاندرويد يصدر من قبل الشركات المصنعة بإصدارات مختلفة، وهذا ما يجعل المستخدم ومطور التطبيقات في حيرة من أمره، وذكر ستيف جوبز مثال على ذلك تطبيق </a:t>
            </a:r>
            <a:r>
              <a:rPr lang="ar-EG" sz="1400" dirty="0">
                <a:latin typeface="Alexandria" pitchFamily="2" charset="-78"/>
                <a:cs typeface="Alexandria" pitchFamily="2" charset="-78"/>
                <a:hlinkClick r:id="rId4">
                  <a:extLst>
                    <a:ext uri="{A12FA001-AC4F-418D-AE19-62706E023703}">
                      <ahyp:hlinkClr xmlns:ahyp="http://schemas.microsoft.com/office/drawing/2018/hyperlinkcolor" val="tx"/>
                    </a:ext>
                  </a:extLst>
                </a:hlinkClick>
              </a:rPr>
              <a:t>تويتر</a:t>
            </a:r>
            <a:r>
              <a:rPr lang="ar-EG" sz="1400" dirty="0">
                <a:latin typeface="Alexandria" pitchFamily="2" charset="-78"/>
                <a:cs typeface="Alexandria" pitchFamily="2" charset="-78"/>
              </a:rPr>
              <a:t> والذي صدر بقرابة 100 نسخة للتوافق مع 244 جهاز تعمل بالاندرويد، بينما يصدر التطبيق على الايفون بنسخة واحدة. وهذه مشكلة حقيقية تضر المطورين، فمن غير المنطقي أن أقوم بإصدار تطبيق بعدة نسخ حتى يتوافق مع النظام الذي يصدر بعدة نسخ,</a:t>
            </a:r>
            <a:r>
              <a:rPr lang="ar-EG" sz="1400" dirty="0">
                <a:latin typeface="Alexandria" pitchFamily="2" charset="-78"/>
                <a:cs typeface="Alexandria" pitchFamily="2" charset="-78"/>
                <a:hlinkClick r:id="rId5">
                  <a:extLst>
                    <a:ext uri="{A12FA001-AC4F-418D-AE19-62706E023703}">
                      <ahyp:hlinkClr xmlns:ahyp="http://schemas.microsoft.com/office/drawing/2018/hyperlinkcolor" val="tx"/>
                    </a:ext>
                  </a:extLst>
                </a:hlinkClick>
              </a:rPr>
              <a:t> قوقل</a:t>
            </a:r>
            <a:r>
              <a:rPr lang="ar-EG" sz="1400" dirty="0">
                <a:latin typeface="Alexandria" pitchFamily="2" charset="-78"/>
                <a:cs typeface="Alexandria" pitchFamily="2" charset="-78"/>
              </a:rPr>
              <a:t> يجب عليها أن تحل هذه المشكلة إن كانت فعلا تريد الاستمرار بمنافسة أبل، فمن غير المعقول أن تستمر المشكلة مع صدور كل نسخة من نسخ الاندرويد.</a:t>
            </a:r>
          </a:p>
          <a:p>
            <a:pPr algn="just" rtl="1"/>
            <a:endParaRPr lang="ar-EG" dirty="0">
              <a:latin typeface="Alexandria" pitchFamily="2" charset="-78"/>
              <a:cs typeface="Alexandria" pitchFamily="2" charset="-78"/>
            </a:endParaRPr>
          </a:p>
          <a:p>
            <a:endParaRPr lang="ar-EG" dirty="0"/>
          </a:p>
        </p:txBody>
      </p:sp>
    </p:spTree>
    <p:extLst>
      <p:ext uri="{BB962C8B-B14F-4D97-AF65-F5344CB8AC3E}">
        <p14:creationId xmlns:p14="http://schemas.microsoft.com/office/powerpoint/2010/main" val="4243116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1643722" y="268963"/>
              <a:ext cx="9965807" cy="6423778"/>
              <a:chOff x="1643722" y="268963"/>
              <a:chExt cx="9965807" cy="6423778"/>
            </a:xfrm>
          </p:grpSpPr>
          <p:sp>
            <p:nvSpPr>
              <p:cNvPr id="3" name="TextBox 2"/>
              <p:cNvSpPr txBox="1"/>
              <p:nvPr/>
            </p:nvSpPr>
            <p:spPr>
              <a:xfrm>
                <a:off x="1643722" y="1019069"/>
                <a:ext cx="8631100" cy="369332"/>
              </a:xfrm>
              <a:prstGeom prst="rect">
                <a:avLst/>
              </a:prstGeom>
              <a:noFill/>
            </p:spPr>
            <p:txBody>
              <a:bodyPr wrap="square" rtlCol="0">
                <a:spAutoFit/>
              </a:bodyPr>
              <a:lstStyle/>
              <a:p>
                <a:pPr algn="ctr"/>
                <a:r>
                  <a:rPr lang="ar-EG" sz="1800" b="1" dirty="0">
                    <a:solidFill>
                      <a:schemeClr val="accent1"/>
                    </a:solidFill>
                    <a:latin typeface="Alexandria" pitchFamily="2" charset="-78"/>
                    <a:cs typeface="Alexandria" pitchFamily="2" charset="-78"/>
                  </a:rPr>
                  <a:t>استراتيجيات ستيف جوبز في التعامل مع وسائل الإعلام</a:t>
                </a:r>
                <a:endParaRPr lang="en-US" b="1" dirty="0">
                  <a:solidFill>
                    <a:schemeClr val="accent1"/>
                  </a:solidFill>
                  <a:latin typeface="Alexandria" pitchFamily="2" charset="-78"/>
                  <a:cs typeface="Alexandria" pitchFamily="2" charset="-78"/>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22D4C9EC-D5B4-4929-8167-AAAA6A88169A}"/>
              </a:ext>
            </a:extLst>
          </p:cNvPr>
          <p:cNvSpPr txBox="1"/>
          <p:nvPr/>
        </p:nvSpPr>
        <p:spPr>
          <a:xfrm>
            <a:off x="1842869" y="2058836"/>
            <a:ext cx="8125590" cy="3906967"/>
          </a:xfrm>
          <a:prstGeom prst="rect">
            <a:avLst/>
          </a:prstGeom>
          <a:noFill/>
        </p:spPr>
        <p:txBody>
          <a:bodyPr wrap="square">
            <a:spAutoFit/>
          </a:bodyPr>
          <a:lstStyle/>
          <a:p>
            <a:pPr algn="just" rtl="1">
              <a:lnSpc>
                <a:spcPct val="200000"/>
              </a:lnSpc>
            </a:pPr>
            <a:br>
              <a:rPr lang="ar-EG" sz="1400" b="1" dirty="0">
                <a:latin typeface="Alexandria" pitchFamily="2" charset="-78"/>
                <a:cs typeface="Alexandria" pitchFamily="2" charset="-78"/>
              </a:rPr>
            </a:br>
            <a:r>
              <a:rPr lang="ar-EG" sz="1400" dirty="0">
                <a:latin typeface="Alexandria" pitchFamily="2" charset="-78"/>
                <a:cs typeface="Alexandria" pitchFamily="2" charset="-78"/>
              </a:rPr>
              <a:t> جوبز كان يعرف بدقة كيفية استخدام وسائل الإعلام بالشكل الصحيح، واستطاع بطريقة ما توظيف إمكانيات وإبداعات الصحفيين لصالحه كما استطاع أن يتحكم </a:t>
            </a:r>
            <a:r>
              <a:rPr lang="ar-EG" sz="1400" b="1" dirty="0">
                <a:solidFill>
                  <a:schemeClr val="accent1"/>
                </a:solidFill>
                <a:latin typeface="Alexandria" pitchFamily="2" charset="-78"/>
                <a:cs typeface="Alexandria" pitchFamily="2" charset="-78"/>
              </a:rPr>
              <a:t>بتوقيت نشر المعلومات.</a:t>
            </a:r>
            <a:br>
              <a:rPr lang="ar-EG" sz="1400" dirty="0">
                <a:latin typeface="Alexandria" pitchFamily="2" charset="-78"/>
                <a:cs typeface="Alexandria" pitchFamily="2" charset="-78"/>
              </a:rPr>
            </a:br>
            <a:r>
              <a:rPr lang="ar-EG" sz="1400" dirty="0">
                <a:latin typeface="Alexandria" pitchFamily="2" charset="-78"/>
                <a:cs typeface="Alexandria" pitchFamily="2" charset="-78"/>
              </a:rPr>
              <a:t>ببساطة استطاع جوبز أن يبني بعض التكتيكات للعمل بذكاء مع الإعلام، وهنا مجموعة من هذه القواعد التي ما زالت تتبعها أبل حتى الآن والتي يجب عليك أن تتعلمها لتكون قوياً بما فيه الكفاية أمام الصحافة أو المنافسين على حد سواء.</a:t>
            </a:r>
          </a:p>
          <a:p>
            <a:pPr algn="just" rtl="1">
              <a:lnSpc>
                <a:spcPct val="200000"/>
              </a:lnSpc>
            </a:pPr>
            <a:br>
              <a:rPr lang="ar-EG" sz="1400" dirty="0">
                <a:latin typeface="Alexandria" pitchFamily="2" charset="-78"/>
                <a:cs typeface="Alexandria" pitchFamily="2" charset="-78"/>
              </a:rPr>
            </a:br>
            <a:br>
              <a:rPr lang="ar-EG" sz="1400" dirty="0">
                <a:latin typeface="Alexandria" pitchFamily="2" charset="-78"/>
                <a:cs typeface="Alexandria" pitchFamily="2" charset="-78"/>
              </a:rPr>
            </a:b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12880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br>
                <a:rPr lang="ar-EG" sz="1400" b="1" i="1" dirty="0">
                  <a:solidFill>
                    <a:schemeClr val="tx1"/>
                  </a:solidFill>
                  <a:latin typeface="Alexandria" pitchFamily="2" charset="-78"/>
                  <a:cs typeface="Alexandria" pitchFamily="2" charset="-78"/>
                </a:rPr>
              </a:br>
              <a:r>
                <a:rPr lang="ar-EG" sz="1400" b="1" i="1" dirty="0">
                  <a:solidFill>
                    <a:schemeClr val="accent1"/>
                  </a:solidFill>
                  <a:latin typeface="Alexandria" pitchFamily="2" charset="-78"/>
                  <a:cs typeface="Alexandria" pitchFamily="2" charset="-78"/>
                </a:rPr>
                <a:t>التضليل</a:t>
              </a:r>
              <a:r>
                <a:rPr lang="en-US" sz="1400" b="1" i="1" dirty="0">
                  <a:solidFill>
                    <a:schemeClr val="tx1"/>
                  </a:solidFill>
                  <a:latin typeface="Alexandria" pitchFamily="2" charset="-78"/>
                  <a:cs typeface="Alexandria" pitchFamily="2" charset="-78"/>
                </a:rPr>
                <a:t> </a:t>
              </a:r>
              <a:r>
                <a:rPr lang="ar-EG" sz="1400" b="1" i="1" dirty="0">
                  <a:solidFill>
                    <a:schemeClr val="tx1"/>
                  </a:solidFill>
                  <a:latin typeface="Alexandria" pitchFamily="2" charset="-78"/>
                  <a:cs typeface="Alexandria" pitchFamily="2" charset="-78"/>
                </a:rPr>
                <a:t>!</a:t>
              </a:r>
              <a:endParaRPr lang="en-US" sz="1400" b="1" i="1" dirty="0">
                <a:solidFill>
                  <a:schemeClr val="tx1"/>
                </a:solidFill>
                <a:latin typeface="Alexandria" pitchFamily="2" charset="-78"/>
                <a:cs typeface="Alexandria" pitchFamily="2" charset="-78"/>
              </a:endParaRPr>
            </a:p>
            <a:p>
              <a:pPr marL="180000" algn="just" rtl="1">
                <a:lnSpc>
                  <a:spcPct val="150000"/>
                </a:lnSpc>
              </a:pPr>
              <a:br>
                <a:rPr lang="ar-EG" sz="1400" b="1" dirty="0">
                  <a:solidFill>
                    <a:schemeClr val="tx1"/>
                  </a:solidFill>
                  <a:latin typeface="Alexandria" pitchFamily="2" charset="-78"/>
                  <a:cs typeface="Alexandria" pitchFamily="2" charset="-78"/>
                </a:rPr>
              </a:br>
              <a:r>
                <a:rPr lang="ar-EG" sz="1400" dirty="0">
                  <a:solidFill>
                    <a:schemeClr val="tx1"/>
                  </a:solidFill>
                  <a:latin typeface="Alexandria" pitchFamily="2" charset="-78"/>
                  <a:cs typeface="Alexandria" pitchFamily="2" charset="-78"/>
                </a:rPr>
                <a:t>من الأمثلة الواقعية التي قامت جوبز عندما أعلن أنه لن يعمل أبداً على إنتاج هاتف محمول، هذه البيان وضع المنافسين في حالة من الشك وأعطى أبل المزيد من الراحة في العمل.</a:t>
              </a:r>
              <a:endParaRPr lang="en-US" sz="1400" dirty="0">
                <a:solidFill>
                  <a:schemeClr val="tx1"/>
                </a:solidFill>
                <a:latin typeface="Alexandria" pitchFamily="2" charset="-78"/>
                <a:cs typeface="Alexandria" pitchFamily="2" charset="-78"/>
              </a:endParaRPr>
            </a:p>
            <a:p>
              <a:pPr marL="180000" algn="just" rtl="1">
                <a:lnSpc>
                  <a:spcPct val="150000"/>
                </a:lnSpc>
              </a:pPr>
              <a:br>
                <a:rPr lang="ar-EG" sz="1400" dirty="0">
                  <a:solidFill>
                    <a:schemeClr val="tx1"/>
                  </a:solidFill>
                  <a:latin typeface="Alexandria" pitchFamily="2" charset="-78"/>
                  <a:cs typeface="Alexandria" pitchFamily="2" charset="-78"/>
                </a:rPr>
              </a:br>
              <a:r>
                <a:rPr lang="ar-EG" sz="1400" dirty="0">
                  <a:solidFill>
                    <a:schemeClr val="tx1"/>
                  </a:solidFill>
                  <a:latin typeface="Alexandria" pitchFamily="2" charset="-78"/>
                  <a:cs typeface="Alexandria" pitchFamily="2" charset="-78"/>
                </a:rPr>
                <a:t>ومن تلك الأمثلة أيضاً عندما أعلنت فيرزيون أن ستحصل على حقوق بيع آيفون، في الواقع حصل ذلك ولكن بعد فترة طويلة نوعاً ما. وأدى هذا الخبر المضلل إلى تباطؤ الطلب على أندرويد في الولايات المتحدة الأمريكية.</a:t>
              </a:r>
              <a:br>
                <a:rPr lang="ar-EG" sz="1400" dirty="0">
                  <a:solidFill>
                    <a:schemeClr val="tx1"/>
                  </a:solidFill>
                  <a:latin typeface="Alexandria" pitchFamily="2" charset="-78"/>
                  <a:cs typeface="Alexandria" pitchFamily="2" charset="-78"/>
                </a:rPr>
              </a:br>
              <a:r>
                <a:rPr lang="ar-EG" sz="1400" dirty="0">
                  <a:solidFill>
                    <a:schemeClr val="tx1"/>
                  </a:solidFill>
                  <a:latin typeface="Alexandria" pitchFamily="2" charset="-78"/>
                  <a:cs typeface="Alexandria" pitchFamily="2" charset="-78"/>
                </a:rPr>
                <a:t>التضليل ببساطة هو استخدام كذبة واقعية، وتسريبها عبر الصحفيين المفضلين لديك، ويعتبر خطة ذكية للغاية إذا قمت باستخدامها بالشكل الصحيح.</a:t>
              </a: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4222117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AE171998-332D-478D-A5CF-3C0E531A0F71}"/>
              </a:ext>
            </a:extLst>
          </p:cNvPr>
          <p:cNvSpPr txBox="1"/>
          <p:nvPr/>
        </p:nvSpPr>
        <p:spPr>
          <a:xfrm>
            <a:off x="2578309" y="1181674"/>
            <a:ext cx="7361248" cy="6061403"/>
          </a:xfrm>
          <a:prstGeom prst="rect">
            <a:avLst/>
          </a:prstGeom>
          <a:noFill/>
        </p:spPr>
        <p:txBody>
          <a:bodyPr wrap="square">
            <a:spAutoFit/>
          </a:bodyPr>
          <a:lstStyle/>
          <a:p>
            <a:pPr algn="ctr" rtl="1">
              <a:lnSpc>
                <a:spcPct val="150000"/>
              </a:lnSpc>
            </a:pPr>
            <a:r>
              <a:rPr lang="ar-EG" sz="1400" b="1" dirty="0">
                <a:solidFill>
                  <a:schemeClr val="accent1"/>
                </a:solidFill>
                <a:latin typeface="Alexandria" pitchFamily="2" charset="-78"/>
                <a:cs typeface="Alexandria" pitchFamily="2" charset="-78"/>
              </a:rPr>
              <a:t>الاتصالات مع الموظفين</a:t>
            </a:r>
            <a:br>
              <a:rPr lang="ar-EG" sz="1400" b="1" dirty="0">
                <a:solidFill>
                  <a:schemeClr val="accent1"/>
                </a:solidFill>
                <a:latin typeface="Alexandria" pitchFamily="2" charset="-78"/>
                <a:cs typeface="Alexandria" pitchFamily="2" charset="-78"/>
              </a:rPr>
            </a:br>
            <a:br>
              <a:rPr lang="ar-EG" sz="1400" b="1" dirty="0">
                <a:solidFill>
                  <a:schemeClr val="accent1"/>
                </a:solidFill>
                <a:latin typeface="Alexandria" pitchFamily="2" charset="-78"/>
                <a:cs typeface="Alexandria" pitchFamily="2" charset="-78"/>
              </a:rPr>
            </a:br>
            <a:endParaRPr lang="en-US" sz="1400" b="1" dirty="0">
              <a:solidFill>
                <a:schemeClr val="accent1"/>
              </a:solidFill>
              <a:latin typeface="Alexandria" pitchFamily="2" charset="-78"/>
              <a:cs typeface="Alexandria" pitchFamily="2" charset="-78"/>
            </a:endParaRPr>
          </a:p>
          <a:p>
            <a:pPr algn="ctr" rtl="1">
              <a:lnSpc>
                <a:spcPct val="150000"/>
              </a:lnSpc>
            </a:pPr>
            <a:endParaRPr lang="en-US" sz="1400" b="1" dirty="0">
              <a:solidFill>
                <a:schemeClr val="accent1"/>
              </a:solidFill>
              <a:latin typeface="Alexandria" pitchFamily="2" charset="-78"/>
              <a:cs typeface="Alexandria" pitchFamily="2" charset="-78"/>
            </a:endParaRPr>
          </a:p>
          <a:p>
            <a:pPr algn="ctr" rtl="1">
              <a:lnSpc>
                <a:spcPct val="200000"/>
              </a:lnSpc>
            </a:pPr>
            <a:r>
              <a:rPr lang="ar-EG" sz="1400" b="1" dirty="0">
                <a:solidFill>
                  <a:schemeClr val="accent1"/>
                </a:solidFill>
                <a:latin typeface="Alexandria" pitchFamily="2" charset="-78"/>
                <a:cs typeface="Alexandria" pitchFamily="2" charset="-78"/>
              </a:rPr>
              <a:t> “عاقب مسربي المعلومات! ”</a:t>
            </a:r>
            <a:br>
              <a:rPr lang="ar-EG" sz="1400" b="1" dirty="0">
                <a:solidFill>
                  <a:schemeClr val="accent1"/>
                </a:solidFill>
                <a:latin typeface="Alexandria" pitchFamily="2" charset="-78"/>
                <a:cs typeface="Alexandria" pitchFamily="2" charset="-78"/>
              </a:rPr>
            </a:br>
            <a:r>
              <a:rPr lang="ar-EG" sz="1400" dirty="0">
                <a:latin typeface="Alexandria" pitchFamily="2" charset="-78"/>
                <a:cs typeface="Alexandria" pitchFamily="2" charset="-78"/>
              </a:rPr>
              <a:t>غلطة واحدة أو كلمة غير مقصودة قد تؤدي إلى انهيار المنتج حتى قبل أن يولد، لذلك استعمل جوبز </a:t>
            </a:r>
            <a:r>
              <a:rPr lang="ar-EG" sz="1400" dirty="0">
                <a:solidFill>
                  <a:srgbClr val="FF0000"/>
                </a:solidFill>
                <a:latin typeface="Alexandria" pitchFamily="2" charset="-78"/>
                <a:cs typeface="Alexandria" pitchFamily="2" charset="-78"/>
              </a:rPr>
              <a:t>أسلوب العقوبات القاسية </a:t>
            </a:r>
            <a:r>
              <a:rPr lang="ar-EG" sz="1400" dirty="0">
                <a:latin typeface="Alexandria" pitchFamily="2" charset="-78"/>
                <a:cs typeface="Alexandria" pitchFamily="2" charset="-78"/>
              </a:rPr>
              <a:t>للغاية على موظفيه الذين يعتقد أنه سربوا بعض المعلومات والتي لا يجب أن تكون معروفة لدى الجميع.</a:t>
            </a:r>
            <a:br>
              <a:rPr lang="ar-EG" sz="1400" dirty="0">
                <a:latin typeface="Alexandria" pitchFamily="2" charset="-78"/>
                <a:cs typeface="Alexandria" pitchFamily="2" charset="-78"/>
              </a:rPr>
            </a:br>
            <a:r>
              <a:rPr lang="ar-EG" sz="1400" dirty="0">
                <a:latin typeface="Alexandria" pitchFamily="2" charset="-78"/>
                <a:cs typeface="Alexandria" pitchFamily="2" charset="-78"/>
              </a:rPr>
              <a:t>يعتبر هذا الأسلوب خطيراً بعض الشيء ووسيلة رائعة لكسب بعض الأعداء الجدد، ولكن لا بد من التعاون بين الجميع للوصول إلى القمة.</a:t>
            </a:r>
            <a:br>
              <a:rPr lang="ar-EG" sz="1400" dirty="0">
                <a:latin typeface="Alexandria" pitchFamily="2" charset="-78"/>
                <a:cs typeface="Alexandria" pitchFamily="2" charset="-78"/>
              </a:rPr>
            </a:br>
            <a:br>
              <a:rPr lang="en-US" sz="1400" dirty="0">
                <a:latin typeface="Alexandria" pitchFamily="2" charset="-78"/>
                <a:cs typeface="Alexandria" pitchFamily="2" charset="-78"/>
              </a:rPr>
            </a:br>
            <a:br>
              <a:rPr lang="en-US" sz="1400" dirty="0">
                <a:latin typeface="Alexandria" pitchFamily="2" charset="-78"/>
                <a:cs typeface="Alexandria" pitchFamily="2" charset="-78"/>
              </a:rPr>
            </a:br>
            <a:br>
              <a:rPr lang="en-US" sz="1400" dirty="0">
                <a:latin typeface="Alexandria" pitchFamily="2" charset="-78"/>
                <a:cs typeface="Alexandria" pitchFamily="2" charset="-78"/>
              </a:rPr>
            </a:br>
            <a:br>
              <a:rPr lang="en-US" sz="1400" dirty="0">
                <a:solidFill>
                  <a:schemeClr val="tx1"/>
                </a:solidFill>
                <a:latin typeface="Alexandria" pitchFamily="2" charset="-78"/>
                <a:cs typeface="Alexandria" pitchFamily="2" charset="-78"/>
              </a:rPr>
            </a:br>
            <a:r>
              <a:rPr lang="ar-EG" sz="1400" b="1" dirty="0">
                <a:solidFill>
                  <a:schemeClr val="tx1"/>
                </a:solidFill>
                <a:latin typeface="Alexandria" pitchFamily="2" charset="-78"/>
                <a:cs typeface="Alexandria" pitchFamily="2" charset="-78"/>
              </a:rPr>
              <a:t>”</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53848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698058"/>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A5963CD9-9BCA-4A6F-A739-6C4EEF88E15F}"/>
              </a:ext>
            </a:extLst>
          </p:cNvPr>
          <p:cNvSpPr txBox="1"/>
          <p:nvPr/>
        </p:nvSpPr>
        <p:spPr>
          <a:xfrm>
            <a:off x="3057994" y="944779"/>
            <a:ext cx="6115986" cy="4944302"/>
          </a:xfrm>
          <a:prstGeom prst="rect">
            <a:avLst/>
          </a:prstGeom>
          <a:noFill/>
        </p:spPr>
        <p:txBody>
          <a:bodyPr wrap="square">
            <a:spAutoFit/>
          </a:bodyPr>
          <a:lstStyle/>
          <a:p>
            <a:pPr algn="ctr">
              <a:lnSpc>
                <a:spcPct val="200000"/>
              </a:lnSpc>
            </a:pPr>
            <a:br>
              <a:rPr lang="ar-EG" sz="1600" b="1" i="1" dirty="0">
                <a:solidFill>
                  <a:schemeClr val="tx2"/>
                </a:solidFill>
                <a:latin typeface="Alexandria" pitchFamily="2" charset="-78"/>
                <a:cs typeface="Alexandria" pitchFamily="2" charset="-78"/>
              </a:rPr>
            </a:br>
            <a:br>
              <a:rPr lang="ar-EG" sz="1600" b="1" i="1" dirty="0">
                <a:solidFill>
                  <a:schemeClr val="tx2"/>
                </a:solidFill>
                <a:latin typeface="Alexandria" pitchFamily="2" charset="-78"/>
                <a:cs typeface="Alexandria" pitchFamily="2" charset="-78"/>
              </a:rPr>
            </a:br>
            <a:br>
              <a:rPr lang="ar-EG" sz="1600" b="1" i="1" dirty="0">
                <a:solidFill>
                  <a:schemeClr val="tx2"/>
                </a:solidFill>
                <a:latin typeface="Alexandria" pitchFamily="2" charset="-78"/>
                <a:cs typeface="Alexandria" pitchFamily="2" charset="-78"/>
              </a:rPr>
            </a:br>
            <a:r>
              <a:rPr lang="ar-EG" sz="1600" b="1" i="1" dirty="0">
                <a:solidFill>
                  <a:schemeClr val="tx2"/>
                </a:solidFill>
                <a:latin typeface="Alexandria" pitchFamily="2" charset="-78"/>
                <a:cs typeface="Alexandria" pitchFamily="2" charset="-78"/>
              </a:rPr>
              <a:t>حافظ على أسرارك</a:t>
            </a:r>
            <a:endParaRPr lang="en-US" sz="1600" b="1" i="1" dirty="0">
              <a:solidFill>
                <a:schemeClr val="tx2"/>
              </a:solidFill>
              <a:latin typeface="Alexandria" pitchFamily="2" charset="-78"/>
              <a:cs typeface="Alexandria" pitchFamily="2" charset="-78"/>
            </a:endParaRPr>
          </a:p>
          <a:p>
            <a:pPr algn="ctr">
              <a:lnSpc>
                <a:spcPct val="200000"/>
              </a:lnSpc>
            </a:pPr>
            <a:br>
              <a:rPr lang="ar-EG" sz="1600" b="1" dirty="0">
                <a:solidFill>
                  <a:schemeClr val="tx2"/>
                </a:solidFill>
                <a:latin typeface="Alexandria" pitchFamily="2" charset="-78"/>
                <a:cs typeface="Alexandria" pitchFamily="2" charset="-78"/>
              </a:rPr>
            </a:br>
            <a:r>
              <a:rPr lang="ar-EG" sz="1600" b="1" dirty="0">
                <a:solidFill>
                  <a:schemeClr val="tx2"/>
                </a:solidFill>
                <a:latin typeface="Alexandria" pitchFamily="2" charset="-78"/>
                <a:cs typeface="Alexandria" pitchFamily="2" charset="-78"/>
              </a:rPr>
              <a:t>تحت قيادة جوبز كانت شركة أبل واحدة من أكثر المؤسسات سرية على سطح الأرض، حينها كانت الشركة العملاقة تشهد انضباطاً كبيراً من موظفيها عن إمكانية ما يكمن البوح به. ليس هذا فقط، بل إن أبل دائماً ما كانت تلاحق مصادر تسريب المعلومات غير المصرح بها.</a:t>
            </a:r>
            <a:endParaRPr lang="en-US" sz="1600" dirty="0">
              <a:solidFill>
                <a:schemeClr val="tx2"/>
              </a:solidFill>
              <a:latin typeface="Alexandria" pitchFamily="2" charset="-78"/>
              <a:cs typeface="Alexandria" pitchFamily="2" charset="-78"/>
            </a:endParaRPr>
          </a:p>
        </p:txBody>
      </p:sp>
    </p:spTree>
    <p:extLst>
      <p:ext uri="{BB962C8B-B14F-4D97-AF65-F5344CB8AC3E}">
        <p14:creationId xmlns:p14="http://schemas.microsoft.com/office/powerpoint/2010/main" val="1366262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C3FE2A56-13D9-4E0F-8225-A819B8329D36}"/>
              </a:ext>
            </a:extLst>
          </p:cNvPr>
          <p:cNvSpPr txBox="1"/>
          <p:nvPr/>
        </p:nvSpPr>
        <p:spPr>
          <a:xfrm>
            <a:off x="3057994" y="1824976"/>
            <a:ext cx="6115986" cy="2635978"/>
          </a:xfrm>
          <a:prstGeom prst="rect">
            <a:avLst/>
          </a:prstGeom>
          <a:noFill/>
        </p:spPr>
        <p:txBody>
          <a:bodyPr wrap="square">
            <a:spAutoFit/>
          </a:bodyPr>
          <a:lstStyle/>
          <a:p>
            <a:pPr algn="ctr" rtl="1">
              <a:lnSpc>
                <a:spcPct val="150000"/>
              </a:lnSpc>
            </a:pPr>
            <a:r>
              <a:rPr lang="ar-EG" sz="1600" dirty="0">
                <a:solidFill>
                  <a:schemeClr val="accent4"/>
                </a:solidFill>
                <a:latin typeface="Alexandria" pitchFamily="2" charset="-78"/>
                <a:cs typeface="Alexandria" pitchFamily="2" charset="-78"/>
              </a:rPr>
              <a:t>“داخل أبل</a:t>
            </a:r>
            <a:r>
              <a:rPr lang="ar-EG" sz="1600" dirty="0">
                <a:solidFill>
                  <a:schemeClr val="accent1"/>
                </a:solidFill>
                <a:latin typeface="Alexandria" pitchFamily="2" charset="-78"/>
                <a:cs typeface="Alexandria" pitchFamily="2" charset="-78"/>
              </a:rPr>
              <a:t>” كتاب جديد يكشف أسرار وخفايا العمل داخل شركة “أبل” ادم لاشنسكي مؤلف الكتاب وصف العمل داخل الشركة العملاقة بأنه قائم على </a:t>
            </a:r>
            <a:r>
              <a:rPr lang="ar-EG" sz="1600" dirty="0">
                <a:solidFill>
                  <a:schemeClr val="accent4"/>
                </a:solidFill>
                <a:latin typeface="Alexandria" pitchFamily="2" charset="-78"/>
                <a:cs typeface="Alexandria" pitchFamily="2" charset="-78"/>
              </a:rPr>
              <a:t>السرية التامة </a:t>
            </a:r>
            <a:r>
              <a:rPr lang="ar-EG" sz="1600" dirty="0">
                <a:solidFill>
                  <a:schemeClr val="accent1"/>
                </a:solidFill>
                <a:latin typeface="Alexandria" pitchFamily="2" charset="-78"/>
                <a:cs typeface="Alexandria" pitchFamily="2" charset="-78"/>
              </a:rPr>
              <a:t>لدرجة تصل إلى الغموض.</a:t>
            </a:r>
            <a:br>
              <a:rPr lang="ar-EG" sz="1600" dirty="0">
                <a:solidFill>
                  <a:schemeClr val="accent1"/>
                </a:solidFill>
                <a:latin typeface="Alexandria" pitchFamily="2" charset="-78"/>
                <a:cs typeface="Alexandria" pitchFamily="2" charset="-78"/>
              </a:rPr>
            </a:br>
            <a:r>
              <a:rPr lang="ar-EG" sz="1600" dirty="0">
                <a:solidFill>
                  <a:schemeClr val="accent1"/>
                </a:solidFill>
                <a:latin typeface="Alexandria" pitchFamily="2" charset="-78"/>
                <a:cs typeface="Alexandria" pitchFamily="2" charset="-78"/>
              </a:rPr>
              <a:t>لاشنسكي قال في حديث مع صحيفة الـ “تليجراف” إن المعرفة بالمعلومات الدقيقة تقتصر على 100 شخص، اختيروا بعناية من قبل المدير التنفيذي السابق “ستيف جوبز” نفسه.</a:t>
            </a:r>
            <a:br>
              <a:rPr lang="ar-EG" sz="1600" dirty="0">
                <a:solidFill>
                  <a:schemeClr val="accent1"/>
                </a:solidFill>
                <a:latin typeface="Alexandria" pitchFamily="2" charset="-78"/>
                <a:cs typeface="Alexandria" pitchFamily="2" charset="-78"/>
              </a:rPr>
            </a:br>
            <a:endParaRPr lang="en-US" sz="1600" dirty="0">
              <a:latin typeface="Alexandria" pitchFamily="2" charset="-78"/>
              <a:cs typeface="Alexandria" pitchFamily="2" charset="-78"/>
            </a:endParaRPr>
          </a:p>
        </p:txBody>
      </p:sp>
      <p:pic>
        <p:nvPicPr>
          <p:cNvPr id="16" name="Picture 3" descr="C:\Users\Static\Desktop\steve-jobs-rules-for-success.jpg'.jpg">
            <a:extLst>
              <a:ext uri="{FF2B5EF4-FFF2-40B4-BE49-F238E27FC236}">
                <a16:creationId xmlns:a16="http://schemas.microsoft.com/office/drawing/2014/main" id="{3E566FA1-E24D-4A4A-82D0-7B5165B1E8DE}"/>
              </a:ext>
            </a:extLst>
          </p:cNvPr>
          <p:cNvPicPr>
            <a:picLocks noChangeAspect="1" noChangeArrowheads="1"/>
          </p:cNvPicPr>
          <p:nvPr/>
        </p:nvPicPr>
        <p:blipFill>
          <a:blip r:embed="rId3" cstate="print"/>
          <a:srcRect/>
          <a:stretch>
            <a:fillRect/>
          </a:stretch>
        </p:blipFill>
        <p:spPr bwMode="auto">
          <a:xfrm>
            <a:off x="1292822" y="4683396"/>
            <a:ext cx="7494438" cy="2140621"/>
          </a:xfrm>
          <a:prstGeom prst="rect">
            <a:avLst/>
          </a:prstGeom>
          <a:noFill/>
        </p:spPr>
      </p:pic>
    </p:spTree>
    <p:extLst>
      <p:ext uri="{BB962C8B-B14F-4D97-AF65-F5344CB8AC3E}">
        <p14:creationId xmlns:p14="http://schemas.microsoft.com/office/powerpoint/2010/main" val="3520701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ABBD3C87-7A0F-4F6F-BAB1-CBBB9F9C20BF}"/>
              </a:ext>
            </a:extLst>
          </p:cNvPr>
          <p:cNvSpPr txBox="1"/>
          <p:nvPr/>
        </p:nvSpPr>
        <p:spPr>
          <a:xfrm>
            <a:off x="3057994" y="2151169"/>
            <a:ext cx="6115986" cy="3476080"/>
          </a:xfrm>
          <a:prstGeom prst="rect">
            <a:avLst/>
          </a:prstGeom>
          <a:noFill/>
        </p:spPr>
        <p:txBody>
          <a:bodyPr wrap="square">
            <a:spAutoFit/>
          </a:bodyPr>
          <a:lstStyle/>
          <a:p>
            <a:pPr algn="just" rtl="1">
              <a:lnSpc>
                <a:spcPct val="200000"/>
              </a:lnSpc>
            </a:pPr>
            <a:r>
              <a:rPr lang="ar-EG" sz="1400" dirty="0">
                <a:latin typeface="Alexandria" pitchFamily="2" charset="-78"/>
                <a:cs typeface="Alexandria" pitchFamily="2" charset="-78"/>
              </a:rPr>
              <a:t>لاشنسكي قال كان جوبز يقول: أي معلومة ترد في اجتماعاتنا، ويتم الكشف عنها، لن تؤدي فقط إلى طرد الموظف من الشركة، بل أيضاً إلى ملاحقة قضائية إلى أقصى حد من قبل محامي الشركة.</a:t>
            </a:r>
            <a:br>
              <a:rPr lang="ar-EG" sz="1400" dirty="0">
                <a:latin typeface="Alexandria" pitchFamily="2" charset="-78"/>
                <a:cs typeface="Alexandria" pitchFamily="2" charset="-78"/>
              </a:rPr>
            </a:br>
            <a:r>
              <a:rPr lang="ar-EG" sz="1400" dirty="0">
                <a:latin typeface="Alexandria" pitchFamily="2" charset="-78"/>
                <a:cs typeface="Alexandria" pitchFamily="2" charset="-78"/>
              </a:rPr>
              <a:t>وأضاف “حتى الموظفين الذين تركوا العمل يعيشون في خوف من القصاص”، مشيراً إلى أن “وحشية جوبز في التعامل مع المرؤوسين كانت قاسية بشكل مخيف، وتعتمد على الترهيب. وقد سادت ثقافة الخوف والتخويف في الشركة، في ظل ستيف جوبز”.</a:t>
            </a:r>
            <a:br>
              <a:rPr lang="ar-EG" sz="1400" dirty="0">
                <a:latin typeface="Alexandria" pitchFamily="2" charset="-78"/>
                <a:cs typeface="Alexandria" pitchFamily="2" charset="-78"/>
              </a:rPr>
            </a:b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520205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0AE695D2-EB9B-4976-BEB3-BF545935DA9A}"/>
              </a:ext>
            </a:extLst>
          </p:cNvPr>
          <p:cNvSpPr txBox="1"/>
          <p:nvPr/>
        </p:nvSpPr>
        <p:spPr>
          <a:xfrm>
            <a:off x="3057994" y="2428168"/>
            <a:ext cx="6115986" cy="2614305"/>
          </a:xfrm>
          <a:prstGeom prst="rect">
            <a:avLst/>
          </a:prstGeom>
          <a:noFill/>
        </p:spPr>
        <p:txBody>
          <a:bodyPr wrap="square">
            <a:spAutoFit/>
          </a:bodyPr>
          <a:lstStyle/>
          <a:p>
            <a:pPr algn="just" rtl="1">
              <a:lnSpc>
                <a:spcPct val="200000"/>
              </a:lnSpc>
            </a:pPr>
            <a:r>
              <a:rPr lang="ar-EG" sz="1400" dirty="0">
                <a:solidFill>
                  <a:schemeClr val="tx2"/>
                </a:solidFill>
                <a:latin typeface="Alexandria" pitchFamily="2" charset="-78"/>
                <a:cs typeface="Alexandria" pitchFamily="2" charset="-78"/>
              </a:rPr>
              <a:t>وأضاف عندما يتعلق الأمر بطرح منتج جديد، يتحلق الموظفون في “أبل” حول التلفزيون في الكافيتريا لمعرفة المزيد عن المنتج الجديد. وقال إن العديد منهم يفاجئون أنهم شاركوا في صنعه من دون أن يعلموا.</a:t>
            </a:r>
            <a:br>
              <a:rPr lang="ar-EG" sz="1400" dirty="0">
                <a:solidFill>
                  <a:schemeClr val="tx2"/>
                </a:solidFill>
                <a:latin typeface="Alexandria" pitchFamily="2" charset="-78"/>
                <a:cs typeface="Alexandria" pitchFamily="2" charset="-78"/>
              </a:rPr>
            </a:br>
            <a:r>
              <a:rPr lang="ar-EG" sz="1400" dirty="0">
                <a:solidFill>
                  <a:schemeClr val="tx2"/>
                </a:solidFill>
                <a:latin typeface="Alexandria" pitchFamily="2" charset="-78"/>
                <a:cs typeface="Alexandria" pitchFamily="2" charset="-78"/>
              </a:rPr>
              <a:t>وأشار إلى أن ثقافة السرية مرسخة في موظفي الشركة، فأي شخص يضبط وهو يكشف عن أسرار أبل، سواء عن قصد أو من دون قصد، يتم التعامل معه بسرعة: تسريحه من عمله وإنهاء فوري لوجود في الشركة.</a:t>
            </a:r>
          </a:p>
        </p:txBody>
      </p:sp>
    </p:spTree>
    <p:extLst>
      <p:ext uri="{BB962C8B-B14F-4D97-AF65-F5344CB8AC3E}">
        <p14:creationId xmlns:p14="http://schemas.microsoft.com/office/powerpoint/2010/main" val="221701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AD40F949-0BC4-46DC-95F2-59D603A7B3F3}"/>
              </a:ext>
            </a:extLst>
          </p:cNvPr>
          <p:cNvSpPr txBox="1"/>
          <p:nvPr/>
        </p:nvSpPr>
        <p:spPr>
          <a:xfrm>
            <a:off x="3672589" y="1697239"/>
            <a:ext cx="6115986" cy="2183418"/>
          </a:xfrm>
          <a:prstGeom prst="rect">
            <a:avLst/>
          </a:prstGeom>
          <a:noFill/>
        </p:spPr>
        <p:txBody>
          <a:bodyPr wrap="square">
            <a:spAutoFit/>
          </a:bodyPr>
          <a:lstStyle/>
          <a:p>
            <a:pPr marL="285750" indent="-285750" algn="r" rtl="1">
              <a:lnSpc>
                <a:spcPct val="200000"/>
              </a:lnSpc>
              <a:buFont typeface="Arial" panose="020B0604020202020204" pitchFamily="34" charset="0"/>
              <a:buChar char="•"/>
            </a:pPr>
            <a:r>
              <a:rPr lang="ar-EG" sz="1400" b="1" dirty="0">
                <a:solidFill>
                  <a:schemeClr val="accent1"/>
                </a:solidFill>
                <a:latin typeface="Alexandria" pitchFamily="2" charset="-78"/>
                <a:cs typeface="Alexandria" pitchFamily="2" charset="-78"/>
              </a:rPr>
              <a:t>- هناك أوامر تنفيذية يتم تطبيقها بقبضة من حديد.</a:t>
            </a:r>
            <a:br>
              <a:rPr lang="ar-EG" sz="1400" b="1" dirty="0">
                <a:solidFill>
                  <a:schemeClr val="accent1"/>
                </a:solidFill>
                <a:latin typeface="Alexandria" pitchFamily="2" charset="-78"/>
                <a:cs typeface="Alexandria" pitchFamily="2" charset="-78"/>
              </a:rPr>
            </a:br>
            <a:r>
              <a:rPr lang="ar-EG" sz="1400" b="1" dirty="0">
                <a:solidFill>
                  <a:schemeClr val="accent1"/>
                </a:solidFill>
                <a:latin typeface="Alexandria" pitchFamily="2" charset="-78"/>
                <a:cs typeface="Alexandria" pitchFamily="2" charset="-78"/>
              </a:rPr>
              <a:t>- “ولا يسمح للموظف بتوجيه الأسئلة، ويترك غروره عند الباب ما ان يدخل الشركة. لم يكن يسمح لأحد بإظهار غروره في العلن سوى لشخص واحد: ستيف جوبز”.</a:t>
            </a:r>
            <a:br>
              <a:rPr lang="ar-EG" sz="1400" b="1" dirty="0">
                <a:solidFill>
                  <a:schemeClr val="accent1"/>
                </a:solidFill>
                <a:latin typeface="Alexandria" pitchFamily="2" charset="-78"/>
                <a:cs typeface="Alexandria" pitchFamily="2" charset="-78"/>
              </a:rPr>
            </a:br>
            <a:endParaRPr lang="en-US" sz="1400" dirty="0">
              <a:latin typeface="Alexandria" pitchFamily="2" charset="-78"/>
              <a:cs typeface="Alexandria" pitchFamily="2" charset="-78"/>
            </a:endParaRPr>
          </a:p>
        </p:txBody>
      </p:sp>
      <p:pic>
        <p:nvPicPr>
          <p:cNvPr id="16" name="Picture 3" descr="C:\Users\Static\Desktop\steve-jobs-rules-for-success.jpg'.jpg">
            <a:extLst>
              <a:ext uri="{FF2B5EF4-FFF2-40B4-BE49-F238E27FC236}">
                <a16:creationId xmlns:a16="http://schemas.microsoft.com/office/drawing/2014/main" id="{01C8CBE4-E7DE-4ABF-B293-C7FAC6F69A14}"/>
              </a:ext>
            </a:extLst>
          </p:cNvPr>
          <p:cNvPicPr>
            <a:picLocks noChangeAspect="1" noChangeArrowheads="1"/>
          </p:cNvPicPr>
          <p:nvPr/>
        </p:nvPicPr>
        <p:blipFill>
          <a:blip r:embed="rId3"/>
          <a:srcRect/>
          <a:stretch>
            <a:fillRect/>
          </a:stretch>
        </p:blipFill>
        <p:spPr bwMode="auto">
          <a:xfrm>
            <a:off x="419726" y="3789090"/>
            <a:ext cx="8843975" cy="3938337"/>
          </a:xfrm>
          <a:prstGeom prst="rect">
            <a:avLst/>
          </a:prstGeom>
          <a:noFill/>
        </p:spPr>
      </p:pic>
    </p:spTree>
    <p:extLst>
      <p:ext uri="{BB962C8B-B14F-4D97-AF65-F5344CB8AC3E}">
        <p14:creationId xmlns:p14="http://schemas.microsoft.com/office/powerpoint/2010/main" val="257903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10</a:t>
            </a:r>
            <a:endParaRPr lang="en-US" sz="4000" b="1" dirty="0">
              <a:solidFill>
                <a:schemeClr val="bg1"/>
              </a:solidFill>
              <a:ea typeface="Roboto Light" panose="02000000000000000000" pitchFamily="2" charset="0"/>
            </a:endParaRPr>
          </a:p>
        </p:txBody>
      </p:sp>
      <p:sp>
        <p:nvSpPr>
          <p:cNvPr id="9" name="Rectangle 8"/>
          <p:cNvSpPr/>
          <p:nvPr/>
        </p:nvSpPr>
        <p:spPr>
          <a:xfrm>
            <a:off x="5680091" y="1282588"/>
            <a:ext cx="184731" cy="338554"/>
          </a:xfrm>
          <a:prstGeom prst="rect">
            <a:avLst/>
          </a:prstGeom>
        </p:spPr>
        <p:txBody>
          <a:bodyPr wrap="none">
            <a:spAutoFit/>
          </a:bodyPr>
          <a:lstStyle/>
          <a:p>
            <a:pPr algn="ctr" rtl="1"/>
            <a:endParaRPr lang="en-US" sz="1600" dirty="0">
              <a:latin typeface="Alexandria" pitchFamily="2" charset="-78"/>
              <a:cs typeface="Alexandria" pitchFamily="2" charset="-78"/>
            </a:endParaRPr>
          </a:p>
        </p:txBody>
      </p:sp>
      <p:sp>
        <p:nvSpPr>
          <p:cNvPr id="13" name="Rectangle 12"/>
          <p:cNvSpPr/>
          <p:nvPr/>
        </p:nvSpPr>
        <p:spPr>
          <a:xfrm>
            <a:off x="1083212" y="1709532"/>
            <a:ext cx="10003888" cy="459869"/>
          </a:xfrm>
          <a:prstGeom prst="rect">
            <a:avLst/>
          </a:prstGeom>
        </p:spPr>
        <p:txBody>
          <a:bodyPr wrap="square">
            <a:spAutoFit/>
          </a:bodyPr>
          <a:lstStyle/>
          <a:p>
            <a:pPr marL="0" marR="0" algn="just" rtl="1">
              <a:lnSpc>
                <a:spcPct val="20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CFB733AB-EC5C-4866-8F13-4C2270361409}"/>
              </a:ext>
            </a:extLst>
          </p:cNvPr>
          <p:cNvSpPr txBox="1"/>
          <p:nvPr/>
        </p:nvSpPr>
        <p:spPr>
          <a:xfrm>
            <a:off x="3057994" y="2705167"/>
            <a:ext cx="6115986" cy="2482090"/>
          </a:xfrm>
          <a:prstGeom prst="rect">
            <a:avLst/>
          </a:prstGeom>
          <a:noFill/>
        </p:spPr>
        <p:txBody>
          <a:bodyPr wrap="square">
            <a:spAutoFit/>
          </a:bodyPr>
          <a:lstStyle/>
          <a:p>
            <a:pPr algn="just" rtl="1">
              <a:lnSpc>
                <a:spcPct val="200000"/>
              </a:lnSpc>
            </a:pPr>
            <a:r>
              <a:rPr lang="ar-EG" sz="1600" b="1" dirty="0">
                <a:solidFill>
                  <a:schemeClr val="accent4"/>
                </a:solidFill>
                <a:latin typeface="Alexandria" pitchFamily="2" charset="-78"/>
                <a:cs typeface="Alexandria" pitchFamily="2" charset="-78"/>
              </a:rPr>
              <a:t>إنه مكان صعب للعمل. فبيئة العمل صعبة جداً. انها ليست مكاناً فرحاً، كما تطرح شركة غوغل نفسها”، قال لاشنسكي، مضيفاً: “انها ليست مكاناً سعيداً، لكنها شركة تنتج أناس يستطيعون الازدهار في هذه البيئة. انها مثل طنجرة ضغط، وبعض الناس يحبون ذلك”.</a:t>
            </a:r>
          </a:p>
        </p:txBody>
      </p:sp>
    </p:spTree>
    <p:extLst>
      <p:ext uri="{BB962C8B-B14F-4D97-AF65-F5344CB8AC3E}">
        <p14:creationId xmlns:p14="http://schemas.microsoft.com/office/powerpoint/2010/main" val="1023131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EG"/>
          </a:p>
        </p:txBody>
      </p:sp>
      <p:pic>
        <p:nvPicPr>
          <p:cNvPr id="20482" name="Picture 2" descr="C:\Users\ve\Pictures\هيدر_33-780x463.jpg"/>
          <p:cNvPicPr>
            <a:picLocks noGrp="1" noChangeAspect="1" noChangeArrowheads="1"/>
          </p:cNvPicPr>
          <p:nvPr>
            <p:ph idx="1"/>
          </p:nvPr>
        </p:nvPicPr>
        <p:blipFill>
          <a:blip r:embed="rId2"/>
          <a:srcRect/>
          <a:stretch>
            <a:fillRect/>
          </a:stretch>
        </p:blipFill>
        <p:spPr bwMode="auto">
          <a:xfrm>
            <a:off x="1523999" y="88735"/>
            <a:ext cx="9148997" cy="6769265"/>
          </a:xfrm>
          <a:prstGeom prst="rect">
            <a:avLst/>
          </a:prstGeom>
          <a:noFill/>
        </p:spPr>
      </p:pic>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050" y="1716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35044" y="365846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7125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68426" y="462181"/>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DD03C3B-8B8F-4004-B9E1-B2B456D9B5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B29FAFB-10EB-4946-883E-2E9CD705785E}">
  <ds:schemaRefs>
    <ds:schemaRef ds:uri="http://schemas.microsoft.com/sharepoint/v3/contenttype/forms"/>
  </ds:schemaRefs>
</ds:datastoreItem>
</file>

<file path=customXml/itemProps3.xml><?xml version="1.0" encoding="utf-8"?>
<ds:datastoreItem xmlns:ds="http://schemas.openxmlformats.org/officeDocument/2006/customXml" ds:itemID="{7D78755A-8844-4C85-8453-A7E270FCD18A}">
  <ds:schemaRefs>
    <ds:schemaRef ds:uri="http://purl.org/dc/dcmitype/"/>
    <ds:schemaRef ds:uri="http://purl.org/dc/terms/"/>
    <ds:schemaRef ds:uri="http://www.w3.org/XML/1998/namespace"/>
    <ds:schemaRef ds:uri="http://schemas.microsoft.com/office/infopath/2007/PartnerControls"/>
    <ds:schemaRef ds:uri="http://purl.org/dc/elements/1.1/"/>
    <ds:schemaRef ds:uri="http://schemas.microsoft.com/office/2006/documentManagement/types"/>
    <ds:schemaRef ds:uri="http://schemas.openxmlformats.org/package/2006/metadata/core-properties"/>
    <ds:schemaRef ds:uri="http://schemas.microsoft.com/office/2006/metadata/propertie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
  <TotalTime>7986</TotalTime>
  <Words>19309</Words>
  <Application>Microsoft Office PowerPoint</Application>
  <PresentationFormat>Widescreen</PresentationFormat>
  <Paragraphs>1239</Paragraphs>
  <Slides>101</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101</vt:i4>
      </vt:variant>
    </vt:vector>
  </HeadingPairs>
  <TitlesOfParts>
    <vt:vector size="109" baseType="lpstr">
      <vt:lpstr>Alexandria</vt:lpstr>
      <vt:lpstr>Arial</vt:lpstr>
      <vt:lpstr>Calibri</vt:lpstr>
      <vt:lpstr>Calibri Light</vt:lpstr>
      <vt:lpstr>Times New Roman</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Hend Mohamed</cp:lastModifiedBy>
  <cp:revision>2056</cp:revision>
  <cp:lastPrinted>2024-04-01T11:14:26Z</cp:lastPrinted>
  <dcterms:created xsi:type="dcterms:W3CDTF">2023-04-29T09:08:00Z</dcterms:created>
  <dcterms:modified xsi:type="dcterms:W3CDTF">2024-04-01T11:27:56Z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