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738" r:id="rId5"/>
    <p:sldId id="481" r:id="rId6"/>
    <p:sldId id="482" r:id="rId7"/>
    <p:sldId id="313" r:id="rId8"/>
    <p:sldId id="558" r:id="rId9"/>
    <p:sldId id="578" r:id="rId10"/>
    <p:sldId id="736" r:id="rId11"/>
    <p:sldId id="737" r:id="rId12"/>
    <p:sldId id="559" r:id="rId13"/>
    <p:sldId id="580" r:id="rId14"/>
    <p:sldId id="581" r:id="rId15"/>
    <p:sldId id="560" r:id="rId16"/>
    <p:sldId id="582" r:id="rId17"/>
    <p:sldId id="583" r:id="rId18"/>
    <p:sldId id="584" r:id="rId19"/>
    <p:sldId id="533" r:id="rId20"/>
    <p:sldId id="276" r:id="rId21"/>
    <p:sldId id="585" r:id="rId22"/>
    <p:sldId id="586" r:id="rId23"/>
    <p:sldId id="534" r:id="rId24"/>
    <p:sldId id="589" r:id="rId25"/>
    <p:sldId id="588" r:id="rId26"/>
    <p:sldId id="590" r:id="rId27"/>
    <p:sldId id="591" r:id="rId28"/>
    <p:sldId id="592" r:id="rId29"/>
    <p:sldId id="593" r:id="rId30"/>
    <p:sldId id="731" r:id="rId31"/>
    <p:sldId id="321" r:id="rId32"/>
    <p:sldId id="732" r:id="rId33"/>
    <p:sldId id="733" r:id="rId34"/>
    <p:sldId id="734" r:id="rId35"/>
    <p:sldId id="673" r:id="rId36"/>
    <p:sldId id="680" r:id="rId37"/>
    <p:sldId id="674" r:id="rId38"/>
    <p:sldId id="594" r:id="rId39"/>
    <p:sldId id="598" r:id="rId40"/>
    <p:sldId id="676" r:id="rId41"/>
    <p:sldId id="602" r:id="rId42"/>
    <p:sldId id="607" r:id="rId43"/>
    <p:sldId id="603" r:id="rId44"/>
    <p:sldId id="604" r:id="rId45"/>
    <p:sldId id="605" r:id="rId46"/>
    <p:sldId id="608" r:id="rId47"/>
    <p:sldId id="609" r:id="rId48"/>
    <p:sldId id="610" r:id="rId49"/>
    <p:sldId id="327" r:id="rId50"/>
    <p:sldId id="328" r:id="rId51"/>
    <p:sldId id="735" r:id="rId52"/>
    <p:sldId id="330" r:id="rId53"/>
    <p:sldId id="613" r:id="rId54"/>
    <p:sldId id="612"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578"/>
            <p14:sldId id="736"/>
            <p14:sldId id="737"/>
            <p14:sldId id="559"/>
            <p14:sldId id="580"/>
            <p14:sldId id="581"/>
            <p14:sldId id="560"/>
            <p14:sldId id="582"/>
            <p14:sldId id="583"/>
            <p14:sldId id="584"/>
            <p14:sldId id="533"/>
            <p14:sldId id="276"/>
            <p14:sldId id="585"/>
            <p14:sldId id="586"/>
            <p14:sldId id="534"/>
            <p14:sldId id="589"/>
            <p14:sldId id="588"/>
            <p14:sldId id="590"/>
            <p14:sldId id="591"/>
            <p14:sldId id="592"/>
            <p14:sldId id="593"/>
            <p14:sldId id="731"/>
            <p14:sldId id="321"/>
            <p14:sldId id="732"/>
            <p14:sldId id="733"/>
            <p14:sldId id="734"/>
            <p14:sldId id="673"/>
            <p14:sldId id="680"/>
            <p14:sldId id="674"/>
            <p14:sldId id="594"/>
            <p14:sldId id="598"/>
            <p14:sldId id="676"/>
            <p14:sldId id="602"/>
            <p14:sldId id="607"/>
            <p14:sldId id="603"/>
            <p14:sldId id="604"/>
            <p14:sldId id="605"/>
            <p14:sldId id="608"/>
            <p14:sldId id="609"/>
            <p14:sldId id="610"/>
            <p14:sldId id="327"/>
            <p14:sldId id="328"/>
            <p14:sldId id="735"/>
            <p14:sldId id="330"/>
            <p14:sldId id="613"/>
            <p14:sldId id="6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8E5A6D"/>
    <a:srgbClr val="000000"/>
    <a:srgbClr val="F58221"/>
    <a:srgbClr val="203E5F"/>
    <a:srgbClr val="669BBC"/>
    <a:srgbClr val="2D3956"/>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94658"/>
  </p:normalViewPr>
  <p:slideViewPr>
    <p:cSldViewPr snapToGrid="0">
      <p:cViewPr varScale="1">
        <p:scale>
          <a:sx n="109" d="100"/>
          <a:sy n="109" d="100"/>
        </p:scale>
        <p:origin x="216" y="4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defTabSz="516072" eaLnBrk="1" fontAlgn="auto"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8CFD5A2D-D79C-A9CA-8D9C-8A6BB0025A77}"/>
              </a:ext>
            </a:extLst>
          </p:cNvPr>
          <p:cNvSpPr>
            <a:spLocks noGrp="1" noRot="1" noChangeAspect="1" noChangeArrowheads="1" noTextEdit="1"/>
          </p:cNvSpPr>
          <p:nvPr>
            <p:ph type="sldImg"/>
          </p:nvPr>
        </p:nvSpPr>
        <p:spPr>
          <a:xfrm>
            <a:off x="393700" y="692150"/>
            <a:ext cx="6070600" cy="3416300"/>
          </a:xfrm>
          <a:ln/>
        </p:spPr>
      </p:sp>
      <p:sp>
        <p:nvSpPr>
          <p:cNvPr id="67587" name="Rectangle 3">
            <a:extLst>
              <a:ext uri="{FF2B5EF4-FFF2-40B4-BE49-F238E27FC236}">
                <a16:creationId xmlns:a16="http://schemas.microsoft.com/office/drawing/2014/main" id="{05ED1BEB-A43F-4574-6A24-C9219AD50FC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For the dollar change in cash, subtract the base year amount of $23,500 from the current year amount of $12,000 to determine the change in cash was a negative $11,500. </a:t>
            </a:r>
          </a:p>
          <a:p>
            <a:endParaRPr lang="en-US" altLang="en-US"/>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32</a:t>
            </a:fld>
            <a:endParaRPr lang="en-US" dirty="0"/>
          </a:p>
        </p:txBody>
      </p:sp>
    </p:spTree>
    <p:extLst>
      <p:ext uri="{BB962C8B-B14F-4D97-AF65-F5344CB8AC3E}">
        <p14:creationId xmlns:p14="http://schemas.microsoft.com/office/powerpoint/2010/main" val="22316696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33</a:t>
            </a:fld>
            <a:endParaRPr lang="en-US" dirty="0"/>
          </a:p>
        </p:txBody>
      </p:sp>
    </p:spTree>
    <p:extLst>
      <p:ext uri="{BB962C8B-B14F-4D97-AF65-F5344CB8AC3E}">
        <p14:creationId xmlns:p14="http://schemas.microsoft.com/office/powerpoint/2010/main" val="8665603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34</a:t>
            </a:fld>
            <a:endParaRPr lang="en-US" dirty="0"/>
          </a:p>
        </p:txBody>
      </p:sp>
    </p:spTree>
    <p:extLst>
      <p:ext uri="{BB962C8B-B14F-4D97-AF65-F5344CB8AC3E}">
        <p14:creationId xmlns:p14="http://schemas.microsoft.com/office/powerpoint/2010/main" val="5491449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8073E54-D085-4E2E-B9A5-A53D7E51940E}" type="slidenum">
              <a:rPr lang="en-US" smtClean="0"/>
              <a:t>37</a:t>
            </a:fld>
            <a:endParaRPr lang="en-US" dirty="0"/>
          </a:p>
        </p:txBody>
      </p:sp>
    </p:spTree>
    <p:extLst>
      <p:ext uri="{BB962C8B-B14F-4D97-AF65-F5344CB8AC3E}">
        <p14:creationId xmlns:p14="http://schemas.microsoft.com/office/powerpoint/2010/main" val="597563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25EDB963-8C5D-F143-457D-93E830EAA641}"/>
              </a:ext>
            </a:extLst>
          </p:cNvPr>
          <p:cNvSpPr>
            <a:spLocks noGrp="1" noRot="1" noChangeAspect="1" noChangeArrowheads="1" noTextEdit="1"/>
          </p:cNvSpPr>
          <p:nvPr>
            <p:ph type="sldImg"/>
          </p:nvPr>
        </p:nvSpPr>
        <p:spPr>
          <a:xfrm>
            <a:off x="393700" y="692150"/>
            <a:ext cx="6070600" cy="3416300"/>
          </a:xfrm>
          <a:ln/>
        </p:spPr>
      </p:sp>
      <p:sp>
        <p:nvSpPr>
          <p:cNvPr id="73731" name="Rectangle 3">
            <a:extLst>
              <a:ext uri="{FF2B5EF4-FFF2-40B4-BE49-F238E27FC236}">
                <a16:creationId xmlns:a16="http://schemas.microsoft.com/office/drawing/2014/main" id="{C3078310-66EA-1E9B-0D6F-252EFC86FF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This slide shows the asset section of Clover Incorporated’s comparative balance sheets. All line-items on this financial statement should be expressed in terms of total assets. Total assets are equal to 100%.</a:t>
            </a:r>
          </a:p>
          <a:p>
            <a:endParaRPr lang="en-US" altLang="en-US"/>
          </a:p>
          <a:p>
            <a:r>
              <a:rPr lang="en-US" altLang="en-US"/>
              <a:t>Let’s calculate the percentage of total assets made up of cash and cash equivalents. Divide the total cash and cash equivalents for 2007 by the total assets for 2007, and multiply the result by 100%. At the end of 2007, cash and cash equivalents make up 3.8% of total assets. The same measure shows the percentage for 2006 to be 8.1%.</a:t>
            </a:r>
          </a:p>
          <a:p>
            <a:endParaRPr lang="en-US" altLang="en-US"/>
          </a:p>
          <a:p>
            <a:r>
              <a:rPr lang="en-US" altLang="en-US"/>
              <a:t>Try to calculate the percent of total assets for accounts receivable and inventory before going to the next screen.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00DA0551-9969-F122-32CB-B7FEC99404A3}"/>
              </a:ext>
            </a:extLst>
          </p:cNvPr>
          <p:cNvSpPr>
            <a:spLocks noGrp="1" noRot="1" noChangeAspect="1" noChangeArrowheads="1" noTextEdit="1"/>
          </p:cNvSpPr>
          <p:nvPr>
            <p:ph type="sldImg"/>
          </p:nvPr>
        </p:nvSpPr>
        <p:spPr>
          <a:xfrm>
            <a:off x="393700" y="692150"/>
            <a:ext cx="6070600" cy="3416300"/>
          </a:xfrm>
          <a:ln/>
        </p:spPr>
      </p:sp>
      <p:sp>
        <p:nvSpPr>
          <p:cNvPr id="74755" name="Rectangle 3">
            <a:extLst>
              <a:ext uri="{FF2B5EF4-FFF2-40B4-BE49-F238E27FC236}">
                <a16:creationId xmlns:a16="http://schemas.microsoft.com/office/drawing/2014/main" id="{2874B604-0614-F635-B551-F7485234D6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The completed computations are shown. How did you do? Accounts receivable makes up 19% of total assets in 2007, and 13.8% in 2006. There has been a drop in total current assets and an increase in property and equipment from 2006 to 2007.</a:t>
            </a:r>
          </a:p>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F8D7B4D0-6904-6155-0777-27A8ECA1E1C7}"/>
              </a:ext>
            </a:extLst>
          </p:cNvPr>
          <p:cNvSpPr>
            <a:spLocks noGrp="1" noRot="1" noChangeAspect="1" noChangeArrowheads="1" noTextEdit="1"/>
          </p:cNvSpPr>
          <p:nvPr>
            <p:ph type="sldImg"/>
          </p:nvPr>
        </p:nvSpPr>
        <p:spPr>
          <a:xfrm>
            <a:off x="393700" y="692150"/>
            <a:ext cx="6070600" cy="3416300"/>
          </a:xfrm>
          <a:ln/>
        </p:spPr>
      </p:sp>
      <p:sp>
        <p:nvSpPr>
          <p:cNvPr id="76803" name="Rectangle 3">
            <a:extLst>
              <a:ext uri="{FF2B5EF4-FFF2-40B4-BE49-F238E27FC236}">
                <a16:creationId xmlns:a16="http://schemas.microsoft.com/office/drawing/2014/main" id="{130ED4D3-9137-BC42-F399-D0F89D820BB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Let’s go back to the comparative income statements of Clover Incorporated and complete our component calculations.</a:t>
            </a:r>
          </a:p>
          <a:p>
            <a:endParaRPr lang="en-US" altLang="en-US"/>
          </a:p>
          <a:p>
            <a:r>
              <a:rPr lang="en-US" altLang="en-US"/>
              <a:t>All line-items on the income statement will be expressed as a percent of total sales. Begin by setting total sales equal to 100%.</a:t>
            </a:r>
          </a:p>
          <a:p>
            <a:endParaRPr lang="en-US" altLang="en-US"/>
          </a:p>
          <a:p>
            <a:r>
              <a:rPr lang="en-US" altLang="en-US"/>
              <a:t>Determine the cost of goods sold percentages. For 2007, divide cost of goods sold of $360,000 by sales of $520,000 and multiply by 100%. For 2007, cost of goods sold was 69.2% of total sales.  </a:t>
            </a:r>
          </a:p>
          <a:p>
            <a:endParaRPr lang="en-US" altLang="en-US"/>
          </a:p>
          <a:p>
            <a:r>
              <a:rPr lang="en-US" altLang="en-US"/>
              <a:t>Before moving on, calculate the gross margin percent for each year as well as the percentages for the other line items.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cept Check Question (1of 2)">
    <p:spTree>
      <p:nvGrpSpPr>
        <p:cNvPr id="1" name=""/>
        <p:cNvGrpSpPr/>
        <p:nvPr/>
      </p:nvGrpSpPr>
      <p:grpSpPr>
        <a:xfrm>
          <a:off x="0" y="0"/>
          <a:ext cx="0" cy="0"/>
          <a:chOff x="0" y="0"/>
          <a:chExt cx="0" cy="0"/>
        </a:xfrm>
      </p:grpSpPr>
      <p:sp>
        <p:nvSpPr>
          <p:cNvPr id="8" name="Question"/>
          <p:cNvSpPr>
            <a:spLocks noGrp="1"/>
          </p:cNvSpPr>
          <p:nvPr>
            <p:ph sz="quarter" idx="15" hasCustomPrompt="1"/>
          </p:nvPr>
        </p:nvSpPr>
        <p:spPr>
          <a:xfrm>
            <a:off x="406400" y="1752600"/>
            <a:ext cx="11379200" cy="4419600"/>
          </a:xfrm>
          <a:prstGeom prst="rect">
            <a:avLst/>
          </a:prstGeom>
        </p:spPr>
        <p:txBody>
          <a:bodyPr/>
          <a:lstStyle>
            <a:lvl1pPr marL="0" indent="0">
              <a:spcBef>
                <a:spcPts val="1000"/>
              </a:spcBef>
              <a:buNone/>
              <a:defRPr sz="30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803275" indent="-450850">
              <a:spcBef>
                <a:spcPts val="1000"/>
              </a:spcBef>
              <a:buClr>
                <a:schemeClr val="accent2"/>
              </a:buClr>
              <a:buFont typeface="+mj-lt"/>
              <a:buAutoNum type="alphaLcPeriod"/>
              <a:tabLst/>
              <a:defRPr sz="2800" b="0" i="0" baseline="0">
                <a:solidFill>
                  <a:schemeClr val="tx1"/>
                </a:solidFill>
                <a:latin typeface="Calibri" panose="020F0502020204030204" pitchFamily="34" charset="0"/>
                <a:ea typeface="Calibri" panose="020F0502020204030204" pitchFamily="34" charset="0"/>
                <a:cs typeface="Calibri" panose="020F0502020204030204" pitchFamily="34" charset="0"/>
              </a:defRPr>
            </a:lvl2pPr>
          </a:lstStyle>
          <a:p>
            <a:pPr lvl="0"/>
            <a:r>
              <a:rPr lang="en-US" b="0" i="0" dirty="0">
                <a:latin typeface="Source Sans Pro" charset="0"/>
                <a:ea typeface="Source Sans Pro" charset="0"/>
                <a:cs typeface="Source Sans Pro" charset="0"/>
              </a:rPr>
              <a:t>Which one of these statements about the accrual basis of accounting is false?</a:t>
            </a:r>
          </a:p>
          <a:p>
            <a:pPr lvl="1"/>
            <a:r>
              <a:rPr lang="en-US" dirty="0"/>
              <a:t>Companies record events that change their financial statements in the period in which events occur, even if cash was not exchanged.</a:t>
            </a:r>
          </a:p>
          <a:p>
            <a:pPr lvl="1"/>
            <a:r>
              <a:rPr lang="en-US" dirty="0"/>
              <a:t>Companies recognize revenue in the period in which the performance obligation is satisfied.</a:t>
            </a:r>
          </a:p>
          <a:p>
            <a:pPr lvl="1"/>
            <a:r>
              <a:rPr lang="en-US" dirty="0"/>
              <a:t>This basis is accord with generally accepted accounting principles.</a:t>
            </a:r>
          </a:p>
        </p:txBody>
      </p:sp>
      <p:sp>
        <p:nvSpPr>
          <p:cNvPr id="3" name="Slide Number Placeholder 2"/>
          <p:cNvSpPr>
            <a:spLocks noGrp="1"/>
          </p:cNvSpPr>
          <p:nvPr>
            <p:ph type="sldNum" sz="quarter" idx="10"/>
          </p:nvPr>
        </p:nvSpPr>
        <p:spPr/>
        <p:txBody>
          <a:bodyPr/>
          <a:lstStyle/>
          <a:p>
            <a:fld id="{67B19427-F580-D146-B60E-4CADEE75497F}"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a:t>Copyright ©2018 John Wiley &amp; Son, Inc. </a:t>
            </a:r>
          </a:p>
        </p:txBody>
      </p:sp>
      <p:sp>
        <p:nvSpPr>
          <p:cNvPr id="14" name="Title 13"/>
          <p:cNvSpPr>
            <a:spLocks noGrp="1"/>
          </p:cNvSpPr>
          <p:nvPr>
            <p:ph type="title" hasCustomPrompt="1"/>
          </p:nvPr>
        </p:nvSpPr>
        <p:spPr>
          <a:xfrm>
            <a:off x="406400" y="762002"/>
            <a:ext cx="11379200" cy="646331"/>
          </a:xfrm>
          <a:prstGeom prst="rect">
            <a:avLst/>
          </a:prstGeom>
        </p:spPr>
        <p:txBody>
          <a:bodyPr>
            <a:spAutoFit/>
          </a:bodyPr>
          <a:lstStyle>
            <a:lvl1pPr>
              <a:defRPr sz="4000" b="0" i="0">
                <a:solidFill>
                  <a:schemeClr val="accent1"/>
                </a:solidFill>
                <a:latin typeface="Calibri" panose="020F0502020204030204" pitchFamily="34" charset="0"/>
                <a:ea typeface="Calibri" panose="020F0502020204030204" pitchFamily="34" charset="0"/>
                <a:cs typeface="Calibri" panose="020F0502020204030204" pitchFamily="34" charset="0"/>
              </a:defRPr>
            </a:lvl1pPr>
          </a:lstStyle>
          <a:p>
            <a:pPr lvl="0"/>
            <a:r>
              <a:rPr lang="en-US" dirty="0"/>
              <a:t>1.1 Periodicity Assumption</a:t>
            </a:r>
          </a:p>
        </p:txBody>
      </p:sp>
    </p:spTree>
    <p:extLst>
      <p:ext uri="{BB962C8B-B14F-4D97-AF65-F5344CB8AC3E}">
        <p14:creationId xmlns:p14="http://schemas.microsoft.com/office/powerpoint/2010/main" val="2250945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image" Target="../media/image12.emf"/><Relationship Id="rId5" Type="http://schemas.openxmlformats.org/officeDocument/2006/relationships/oleObject" Target="../embeddings/oleObject2.bin"/><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2.xml"/><Relationship Id="rId5" Type="http://schemas.openxmlformats.org/officeDocument/2006/relationships/image" Target="../media/image21.pn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image" Target="../media/image27.png"/><Relationship Id="rId1" Type="http://schemas.openxmlformats.org/officeDocument/2006/relationships/slideLayout" Target="../slideLayouts/slideLayout17.xml"/><Relationship Id="rId4" Type="http://schemas.openxmlformats.org/officeDocument/2006/relationships/image" Target="../media/image28.emf"/></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9.emf"/><Relationship Id="rId4" Type="http://schemas.openxmlformats.org/officeDocument/2006/relationships/oleObject" Target="../embeddings/oleObject4.bin"/></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0.emf"/></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31.emf"/></Relationships>
</file>

<file path=ppt/slides/_rels/slide31.x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oleObject" Target="../embeddings/oleObject7.bin"/><Relationship Id="rId7" Type="http://schemas.openxmlformats.org/officeDocument/2006/relationships/oleObject" Target="../embeddings/oleObject9.bin"/><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3.emf"/><Relationship Id="rId5" Type="http://schemas.openxmlformats.org/officeDocument/2006/relationships/oleObject" Target="../embeddings/oleObject8.bin"/><Relationship Id="rId4" Type="http://schemas.openxmlformats.org/officeDocument/2006/relationships/image" Target="../media/image32.emf"/></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35.jpg"/></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36.jpg"/></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image" Target="../media/image38.jpg"/><Relationship Id="rId4" Type="http://schemas.openxmlformats.org/officeDocument/2006/relationships/image" Target="../media/image37.jpe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46.emf"/><Relationship Id="rId4" Type="http://schemas.openxmlformats.org/officeDocument/2006/relationships/oleObject" Target="../embeddings/oleObject10.bin"/></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47.emf"/><Relationship Id="rId4" Type="http://schemas.openxmlformats.org/officeDocument/2006/relationships/oleObject" Target="../embeddings/oleObject11.bin"/></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image" Target="../media/image27.png"/><Relationship Id="rId1" Type="http://schemas.openxmlformats.org/officeDocument/2006/relationships/slideLayout" Target="../slideLayouts/slideLayout17.xml"/><Relationship Id="rId4" Type="http://schemas.openxmlformats.org/officeDocument/2006/relationships/image" Target="../media/image48.emf"/></Relationships>
</file>

<file path=ppt/slides/_rels/slide4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49.emf"/><Relationship Id="rId4" Type="http://schemas.openxmlformats.org/officeDocument/2006/relationships/oleObject" Target="../embeddings/oleObject13.bin"/></Relationships>
</file>

<file path=ppt/slides/_rels/slide5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13.xml"/><Relationship Id="rId5" Type="http://schemas.openxmlformats.org/officeDocument/2006/relationships/image" Target="../media/image54.png"/><Relationship Id="rId4" Type="http://schemas.openxmlformats.org/officeDocument/2006/relationships/image" Target="../media/image5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3</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41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dirty="0">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07897" y="4917827"/>
            <a:ext cx="3516607" cy="707886"/>
          </a:xfrm>
          <a:prstGeom prst="rect">
            <a:avLst/>
          </a:prstGeom>
          <a:noFill/>
        </p:spPr>
        <p:txBody>
          <a:bodyPr wrap="square" rtlCol="0">
            <a:spAutoFit/>
          </a:bodyPr>
          <a:lstStyle/>
          <a:p>
            <a:r>
              <a:rPr lang="en-US" sz="2000" dirty="0">
                <a:latin typeface="Alexandria" charset="0"/>
                <a:cs typeface="Alexandria" charset="0"/>
              </a:rPr>
              <a:t>MGM424 Financial Analysis</a:t>
            </a:r>
          </a:p>
          <a:p>
            <a:endParaRPr lang="en-US" sz="2000" dirty="0">
              <a:latin typeface="Alexandria" charset="0"/>
              <a:cs typeface="Alexandria" charset="0"/>
            </a:endParaRP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85135" y="1337368"/>
            <a:ext cx="3506088"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Financial Analysis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530941"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Financial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172149" cy="4001095"/>
          </a:xfrm>
          <a:prstGeom prst="rect">
            <a:avLst/>
          </a:prstGeom>
          <a:noFill/>
        </p:spPr>
        <p:txBody>
          <a:bodyPr wrap="square" rtlCol="0">
            <a:spAutoFit/>
          </a:bodyPr>
          <a:lstStyle/>
          <a:p>
            <a:r>
              <a:rPr lang="en-US" sz="2000" dirty="0">
                <a:latin typeface="Alexandria" charset="0"/>
                <a:cs typeface="Alexandria" charset="0"/>
              </a:rPr>
              <a:t>Introduction</a:t>
            </a:r>
          </a:p>
          <a:p>
            <a:endParaRPr lang="en-US" sz="2000" dirty="0">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latin typeface="Alexandria" charset="0"/>
                <a:cs typeface="Alexandria" charset="0"/>
              </a:rPr>
              <a:t>Identify Basics of Financial Statement Analysis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latin typeface="Alexandria" charset="0"/>
              <a:cs typeface="Alexandria" charset="0"/>
            </a:endParaRPr>
          </a:p>
          <a:p>
            <a:r>
              <a:rPr lang="en-US" sz="2000" dirty="0">
                <a:latin typeface="Alexandria" charset="0"/>
                <a:cs typeface="Alexandria" charset="0"/>
              </a:rPr>
              <a:t>Explain Horizontal Analysis. </a:t>
            </a:r>
          </a:p>
          <a:p>
            <a:endParaRPr lang="en-US" sz="2000" dirty="0">
              <a:latin typeface="Alexandria" charset="0"/>
              <a:cs typeface="Alexandria" charset="0"/>
            </a:endParaRPr>
          </a:p>
          <a:p>
            <a:r>
              <a:rPr lang="en-US" sz="2000" dirty="0">
                <a:latin typeface="Alexandria" charset="0"/>
                <a:cs typeface="Alexandria" charset="0"/>
              </a:rPr>
              <a:t>Explain Vertical Analysis </a:t>
            </a:r>
          </a:p>
          <a:p>
            <a:endParaRPr lang="en-US" sz="2000" dirty="0">
              <a:latin typeface="Alexandria" charset="0"/>
            </a:endParaRPr>
          </a:p>
          <a:p>
            <a:r>
              <a:rPr lang="en-US" sz="2000" dirty="0">
                <a:latin typeface="Alexandria" charset="0"/>
                <a:cs typeface="Alexandria" charset="0"/>
              </a:rPr>
              <a:t>Identify</a:t>
            </a:r>
            <a:r>
              <a:rPr lang="en-US" sz="2000" dirty="0">
                <a:latin typeface="Alexandria" charset="0"/>
              </a:rPr>
              <a:t> Benefits &amp;  Limitations of </a:t>
            </a:r>
            <a:r>
              <a:rPr lang="en-US" sz="2000" dirty="0">
                <a:latin typeface="Alexandria" charset="0"/>
                <a:cs typeface="Alexandria" charset="0"/>
              </a:rPr>
              <a:t>Horizontal</a:t>
            </a:r>
            <a:r>
              <a:rPr lang="en-US" sz="2000" dirty="0">
                <a:latin typeface="Alexandria" charset="0"/>
              </a:rPr>
              <a:t> Analysis</a:t>
            </a:r>
          </a:p>
          <a:p>
            <a:endParaRPr lang="en-US" sz="2000" dirty="0">
              <a:latin typeface="Alexandria" charset="0"/>
            </a:endParaRPr>
          </a:p>
          <a:p>
            <a:r>
              <a:rPr lang="en-US" sz="2000" dirty="0">
                <a:latin typeface="Alexandria" charset="0"/>
                <a:cs typeface="Alexandria" charset="0"/>
              </a:rPr>
              <a:t>Identify</a:t>
            </a:r>
            <a:r>
              <a:rPr lang="en-US" sz="2000" dirty="0">
                <a:latin typeface="Alexandria" charset="0"/>
              </a:rPr>
              <a:t> Benefits &amp;  Limitations of Vertical Analysis</a:t>
            </a:r>
          </a:p>
          <a:p>
            <a:endParaRPr lang="en-US" sz="2000" dirty="0">
              <a:latin typeface="Alexandria" charset="0"/>
            </a:endParaRPr>
          </a:p>
          <a:p>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89000" y="2391844"/>
            <a:ext cx="5811603" cy="3046988"/>
          </a:xfrm>
          <a:prstGeom prst="rect">
            <a:avLst/>
          </a:prstGeom>
          <a:noFill/>
        </p:spPr>
        <p:txBody>
          <a:bodyPr wrap="square" rtlCol="0">
            <a:spAutoFit/>
          </a:bodyPr>
          <a:lstStyle/>
          <a:p>
            <a:r>
              <a:rPr lang="en-US" sz="2400" b="1" dirty="0"/>
              <a:t>Definition of Financial Statement Analysis</a:t>
            </a:r>
            <a:r>
              <a:rPr lang="en-US" sz="2400" dirty="0"/>
              <a:t>:</a:t>
            </a:r>
          </a:p>
          <a:p>
            <a:pPr>
              <a:buFont typeface="Arial" panose="020B0604020202020204" pitchFamily="34" charset="0"/>
              <a:buChar char="•"/>
            </a:pPr>
            <a:r>
              <a:rPr lang="en-US" sz="2400" dirty="0"/>
              <a:t>This refers to the process of reviewing and analyzing a company's financial statements to make better economic decisions. </a:t>
            </a:r>
          </a:p>
          <a:p>
            <a:pPr>
              <a:buFont typeface="Arial" panose="020B0604020202020204" pitchFamily="34" charset="0"/>
              <a:buChar char="•"/>
            </a:pPr>
            <a:r>
              <a:rPr lang="en-US" sz="2400" dirty="0"/>
              <a:t>It involves examining the income statement, balance sheet, and cash flow statement to assess a company's financial health and performance.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magnifying glass on a paper&#10;&#10;Description automatically generated">
            <a:extLst>
              <a:ext uri="{FF2B5EF4-FFF2-40B4-BE49-F238E27FC236}">
                <a16:creationId xmlns:a16="http://schemas.microsoft.com/office/drawing/2014/main" id="{8D4C0CCC-5D39-8132-0F49-2284663D35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9446" y="2000139"/>
            <a:ext cx="3508375" cy="3508375"/>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7EA41B-F707-45B6-3418-76C82B6B1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D71C7D-34E1-5046-72BA-1509236F11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F051E1-6133-B5E5-5B46-D1CF296A82CF}"/>
              </a:ext>
            </a:extLst>
          </p:cNvPr>
          <p:cNvSpPr txBox="1"/>
          <p:nvPr/>
        </p:nvSpPr>
        <p:spPr>
          <a:xfrm>
            <a:off x="2513150" y="1019069"/>
            <a:ext cx="390203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a:t>
            </a:r>
          </a:p>
        </p:txBody>
      </p:sp>
      <p:sp>
        <p:nvSpPr>
          <p:cNvPr id="5" name="Rectangle 4">
            <a:extLst>
              <a:ext uri="{FF2B5EF4-FFF2-40B4-BE49-F238E27FC236}">
                <a16:creationId xmlns:a16="http://schemas.microsoft.com/office/drawing/2014/main" id="{8E78C95F-8B21-06BE-6B32-9177172B8F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DCB357-4B71-CC75-F87F-C5D2A0FE8DE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AD842A-8895-96B3-8025-45A57B102BE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AA726EE-F9E0-BED8-5564-6B9B9524DA87}"/>
              </a:ext>
            </a:extLst>
          </p:cNvPr>
          <p:cNvSpPr txBox="1"/>
          <p:nvPr/>
        </p:nvSpPr>
        <p:spPr>
          <a:xfrm>
            <a:off x="889000" y="2391844"/>
            <a:ext cx="6738716" cy="3046988"/>
          </a:xfrm>
          <a:prstGeom prst="rect">
            <a:avLst/>
          </a:prstGeom>
          <a:noFill/>
        </p:spPr>
        <p:txBody>
          <a:bodyPr wrap="square" rtlCol="0">
            <a:spAutoFit/>
          </a:bodyPr>
          <a:lstStyle/>
          <a:p>
            <a:r>
              <a:rPr lang="en-US" sz="2400" b="1" dirty="0"/>
              <a:t>Importance in Business Decision Making</a:t>
            </a:r>
            <a:r>
              <a:rPr lang="en-US" sz="2400" dirty="0"/>
              <a:t>:</a:t>
            </a:r>
          </a:p>
          <a:p>
            <a:pPr>
              <a:buFont typeface="Arial" panose="020B0604020202020204" pitchFamily="34" charset="0"/>
              <a:buChar char="•"/>
            </a:pPr>
            <a:r>
              <a:rPr lang="en-US" sz="2400" dirty="0"/>
              <a:t>Financial statement analysis is crucial for making informed business decisions, such as investment opportunities, credit lending, or managing a company's operations. By analyzing financial statements, decision-makers can assess</a:t>
            </a:r>
          </a:p>
          <a:p>
            <a:endParaRPr lang="en-US" sz="2400" dirty="0"/>
          </a:p>
          <a:p>
            <a:pPr>
              <a:buFont typeface="Arial" panose="020B0604020202020204" pitchFamily="34" charset="0"/>
              <a:buChar char="•"/>
            </a:pPr>
            <a:r>
              <a:rPr lang="en-US" sz="2400" b="1" dirty="0"/>
              <a:t>Two Key Techniques: Horizontal &amp; Vertical Analysis</a:t>
            </a:r>
            <a:endParaRPr lang="en-US" sz="2400" dirty="0"/>
          </a:p>
        </p:txBody>
      </p:sp>
      <p:pic>
        <p:nvPicPr>
          <p:cNvPr id="7" name="Graphic 21">
            <a:extLst>
              <a:ext uri="{FF2B5EF4-FFF2-40B4-BE49-F238E27FC236}">
                <a16:creationId xmlns:a16="http://schemas.microsoft.com/office/drawing/2014/main" id="{CE0B5699-FDCC-010E-1158-58348D2D6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on a screen&#10;&#10;Description automatically generated">
            <a:extLst>
              <a:ext uri="{FF2B5EF4-FFF2-40B4-BE49-F238E27FC236}">
                <a16:creationId xmlns:a16="http://schemas.microsoft.com/office/drawing/2014/main" id="{B2DDA985-E0C4-EDF6-0A11-2B3A660E69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4201" y="2563294"/>
            <a:ext cx="3897823" cy="2323031"/>
          </a:xfrm>
          <a:prstGeom prst="rect">
            <a:avLst/>
          </a:prstGeom>
        </p:spPr>
      </p:pic>
    </p:spTree>
    <p:extLst>
      <p:ext uri="{BB962C8B-B14F-4D97-AF65-F5344CB8AC3E}">
        <p14:creationId xmlns:p14="http://schemas.microsoft.com/office/powerpoint/2010/main" val="238956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E4F97-F55A-FE7C-ABF2-23DBC75CAE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45F671-703A-C07F-4DD8-DCD1F8A50F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D3C192-7008-7B35-A1FB-A8B596437ECD}"/>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Basics of Financial Statement Analysis</a:t>
            </a:r>
          </a:p>
        </p:txBody>
      </p:sp>
      <p:sp>
        <p:nvSpPr>
          <p:cNvPr id="5" name="Rectangle 4">
            <a:extLst>
              <a:ext uri="{FF2B5EF4-FFF2-40B4-BE49-F238E27FC236}">
                <a16:creationId xmlns:a16="http://schemas.microsoft.com/office/drawing/2014/main" id="{718F31D2-9D65-8F13-BD97-1A1E17BC01A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31777-09AE-DAA2-213D-37CEFE7B95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CAE7C24-E7A3-AB81-3C32-4138A97FD2E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FC676CE-8BC1-08AA-DDDF-0D2EABA5F673}"/>
              </a:ext>
            </a:extLst>
          </p:cNvPr>
          <p:cNvSpPr txBox="1"/>
          <p:nvPr/>
        </p:nvSpPr>
        <p:spPr>
          <a:xfrm>
            <a:off x="889000" y="2391844"/>
            <a:ext cx="9732108" cy="830997"/>
          </a:xfrm>
          <a:prstGeom prst="rect">
            <a:avLst/>
          </a:prstGeom>
          <a:noFill/>
        </p:spPr>
        <p:txBody>
          <a:bodyPr wrap="square" rtlCol="0">
            <a:spAutoFit/>
          </a:bodyPr>
          <a:lstStyle/>
          <a:p>
            <a:r>
              <a:rPr lang="en-GB" sz="2400" dirty="0"/>
              <a:t>Apply horizontal and vertical analysis to financial statements.</a:t>
            </a:r>
          </a:p>
          <a:p>
            <a:endParaRPr lang="en-GB" sz="2400" dirty="0"/>
          </a:p>
        </p:txBody>
      </p:sp>
      <p:pic>
        <p:nvPicPr>
          <p:cNvPr id="7" name="Graphic 21">
            <a:extLst>
              <a:ext uri="{FF2B5EF4-FFF2-40B4-BE49-F238E27FC236}">
                <a16:creationId xmlns:a16="http://schemas.microsoft.com/office/drawing/2014/main" id="{59903FEA-C94D-9816-B61F-6A6C77897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AutoShape 18">
            <a:extLst>
              <a:ext uri="{FF2B5EF4-FFF2-40B4-BE49-F238E27FC236}">
                <a16:creationId xmlns:a16="http://schemas.microsoft.com/office/drawing/2014/main" id="{B1175AD0-4B1E-26B4-1FBC-7CFA31161173}"/>
              </a:ext>
            </a:extLst>
          </p:cNvPr>
          <p:cNvSpPr>
            <a:spLocks noChangeArrowheads="1"/>
          </p:cNvSpPr>
          <p:nvPr/>
        </p:nvSpPr>
        <p:spPr bwMode="auto">
          <a:xfrm>
            <a:off x="1570892"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defRPr/>
            </a:pPr>
            <a:r>
              <a:rPr lang="en-US" altLang="en-US" sz="2200" b="1" kern="0" dirty="0">
                <a:solidFill>
                  <a:srgbClr val="000000"/>
                </a:solidFill>
                <a:latin typeface="Calibri (Body)"/>
              </a:rPr>
              <a:t>Characteristics</a:t>
            </a:r>
          </a:p>
        </p:txBody>
      </p:sp>
      <p:sp>
        <p:nvSpPr>
          <p:cNvPr id="4" name="AutoShape 19">
            <a:extLst>
              <a:ext uri="{FF2B5EF4-FFF2-40B4-BE49-F238E27FC236}">
                <a16:creationId xmlns:a16="http://schemas.microsoft.com/office/drawing/2014/main" id="{B202FEA5-5334-6535-C369-499A3C5F256B}"/>
              </a:ext>
            </a:extLst>
          </p:cNvPr>
          <p:cNvSpPr>
            <a:spLocks noChangeArrowheads="1"/>
          </p:cNvSpPr>
          <p:nvPr/>
        </p:nvSpPr>
        <p:spPr bwMode="auto">
          <a:xfrm>
            <a:off x="4847492"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defRPr/>
            </a:pPr>
            <a:r>
              <a:rPr lang="en-US" altLang="en-US" sz="2200" b="1" kern="0" dirty="0">
                <a:solidFill>
                  <a:srgbClr val="000000"/>
                </a:solidFill>
                <a:latin typeface="Calibri (Body)"/>
              </a:rPr>
              <a:t>Comparison </a:t>
            </a:r>
          </a:p>
          <a:p>
            <a:pPr algn="ctr">
              <a:defRPr/>
            </a:pPr>
            <a:r>
              <a:rPr lang="en-US" altLang="en-US" sz="2200" b="1" kern="0" dirty="0">
                <a:solidFill>
                  <a:srgbClr val="000000"/>
                </a:solidFill>
                <a:latin typeface="Calibri (Body)"/>
              </a:rPr>
              <a:t>Bases</a:t>
            </a:r>
          </a:p>
        </p:txBody>
      </p:sp>
      <p:sp>
        <p:nvSpPr>
          <p:cNvPr id="8" name="AutoShape 20">
            <a:extLst>
              <a:ext uri="{FF2B5EF4-FFF2-40B4-BE49-F238E27FC236}">
                <a16:creationId xmlns:a16="http://schemas.microsoft.com/office/drawing/2014/main" id="{B0E6CF66-BE23-44B6-C490-ACF9F87C9175}"/>
              </a:ext>
            </a:extLst>
          </p:cNvPr>
          <p:cNvSpPr>
            <a:spLocks noChangeArrowheads="1"/>
          </p:cNvSpPr>
          <p:nvPr/>
        </p:nvSpPr>
        <p:spPr bwMode="auto">
          <a:xfrm>
            <a:off x="8240620" y="2891750"/>
            <a:ext cx="2590800" cy="1066800"/>
          </a:xfrm>
          <a:prstGeom prst="bevel">
            <a:avLst>
              <a:gd name="adj" fmla="val 12500"/>
            </a:avLst>
          </a:prstGeom>
          <a:solidFill>
            <a:srgbClr val="CDDE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ctr">
              <a:defRPr/>
            </a:pPr>
            <a:r>
              <a:rPr lang="en-US" altLang="en-US" sz="2200" b="1" kern="0" dirty="0">
                <a:solidFill>
                  <a:srgbClr val="000000"/>
                </a:solidFill>
                <a:latin typeface="Calibri (Body)"/>
              </a:rPr>
              <a:t>Tools of </a:t>
            </a:r>
          </a:p>
          <a:p>
            <a:pPr algn="ctr">
              <a:defRPr/>
            </a:pPr>
            <a:r>
              <a:rPr lang="en-US" altLang="en-US" sz="2200" b="1" kern="0" dirty="0">
                <a:solidFill>
                  <a:srgbClr val="000000"/>
                </a:solidFill>
                <a:latin typeface="Calibri (Body)"/>
              </a:rPr>
              <a:t>Analysis</a:t>
            </a:r>
          </a:p>
        </p:txBody>
      </p:sp>
      <p:sp>
        <p:nvSpPr>
          <p:cNvPr id="11" name="Rectangle 22">
            <a:extLst>
              <a:ext uri="{FF2B5EF4-FFF2-40B4-BE49-F238E27FC236}">
                <a16:creationId xmlns:a16="http://schemas.microsoft.com/office/drawing/2014/main" id="{07AB3AA1-4FD6-A27E-1542-E63BF71A2939}"/>
              </a:ext>
            </a:extLst>
          </p:cNvPr>
          <p:cNvSpPr>
            <a:spLocks noChangeArrowheads="1"/>
          </p:cNvSpPr>
          <p:nvPr/>
        </p:nvSpPr>
        <p:spPr bwMode="auto">
          <a:xfrm>
            <a:off x="1644536" y="4155832"/>
            <a:ext cx="2362200" cy="160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Liquidity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Profitability</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Solvency</a:t>
            </a:r>
          </a:p>
        </p:txBody>
      </p:sp>
      <p:sp>
        <p:nvSpPr>
          <p:cNvPr id="12" name="Rectangle 24">
            <a:extLst>
              <a:ext uri="{FF2B5EF4-FFF2-40B4-BE49-F238E27FC236}">
                <a16:creationId xmlns:a16="http://schemas.microsoft.com/office/drawing/2014/main" id="{38153936-42CE-2D17-7489-C60A82B04CAB}"/>
              </a:ext>
            </a:extLst>
          </p:cNvPr>
          <p:cNvSpPr>
            <a:spLocks noChangeArrowheads="1"/>
          </p:cNvSpPr>
          <p:nvPr/>
        </p:nvSpPr>
        <p:spPr bwMode="auto">
          <a:xfrm>
            <a:off x="5004856" y="3982148"/>
            <a:ext cx="2362200" cy="17876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Intracompany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Industry averages </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Intercompany </a:t>
            </a:r>
          </a:p>
        </p:txBody>
      </p:sp>
      <p:sp>
        <p:nvSpPr>
          <p:cNvPr id="13" name="Rectangle 25">
            <a:extLst>
              <a:ext uri="{FF2B5EF4-FFF2-40B4-BE49-F238E27FC236}">
                <a16:creationId xmlns:a16="http://schemas.microsoft.com/office/drawing/2014/main" id="{DD448EB8-7786-35AA-652A-70BE9E8F1B73}"/>
              </a:ext>
            </a:extLst>
          </p:cNvPr>
          <p:cNvSpPr>
            <a:spLocks noChangeArrowheads="1"/>
          </p:cNvSpPr>
          <p:nvPr/>
        </p:nvSpPr>
        <p:spPr bwMode="auto">
          <a:xfrm>
            <a:off x="8365177" y="3982148"/>
            <a:ext cx="2362200" cy="2362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53882" dir="2700000" algn="ctr" rotWithShape="0">
                    <a:schemeClr val="bg2"/>
                  </a:outerShdw>
                </a:effectLst>
              </a14:hiddenEffects>
            </a:ext>
          </a:extLst>
        </p:spPr>
        <p:txBody>
          <a:bodyPr lIns="90488" tIns="109728"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10000"/>
              </a:lnSpc>
              <a:spcBef>
                <a:spcPct val="35000"/>
              </a:spcBef>
              <a:buClr>
                <a:srgbClr val="800000"/>
              </a:buClr>
              <a:buSzPct val="80000"/>
              <a:buFont typeface="Wingdings" pitchFamily="2" charset="2"/>
              <a:buChar char="u"/>
            </a:pPr>
            <a:r>
              <a:rPr lang="en-US" altLang="en-US" sz="2200" dirty="0">
                <a:latin typeface="Calibri (Body)"/>
              </a:rPr>
              <a:t>Horizontal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Vertical</a:t>
            </a:r>
          </a:p>
          <a:p>
            <a:pPr algn="l">
              <a:lnSpc>
                <a:spcPct val="110000"/>
              </a:lnSpc>
              <a:spcBef>
                <a:spcPct val="35000"/>
              </a:spcBef>
              <a:buClr>
                <a:srgbClr val="800000"/>
              </a:buClr>
              <a:buSzPct val="80000"/>
              <a:buFont typeface="Wingdings" pitchFamily="2" charset="2"/>
              <a:buChar char="u"/>
            </a:pPr>
            <a:r>
              <a:rPr lang="en-US" altLang="en-US" sz="2200" dirty="0">
                <a:latin typeface="Calibri (Body)"/>
              </a:rPr>
              <a:t>Ratio</a:t>
            </a:r>
          </a:p>
        </p:txBody>
      </p:sp>
    </p:spTree>
    <p:extLst>
      <p:ext uri="{BB962C8B-B14F-4D97-AF65-F5344CB8AC3E}">
        <p14:creationId xmlns:p14="http://schemas.microsoft.com/office/powerpoint/2010/main" val="2203106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E5134-2000-4FA8-134F-4C455950CE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065C85-4412-47A5-D826-1F801318C937}"/>
              </a:ext>
            </a:extLst>
          </p:cNvPr>
          <p:cNvSpPr/>
          <p:nvPr/>
        </p:nvSpPr>
        <p:spPr>
          <a:xfrm>
            <a:off x="617279" y="1685495"/>
            <a:ext cx="11366711"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DA2452-2D4E-CA8F-1FB8-14CB45528931}"/>
              </a:ext>
            </a:extLst>
          </p:cNvPr>
          <p:cNvSpPr txBox="1"/>
          <p:nvPr/>
        </p:nvSpPr>
        <p:spPr>
          <a:xfrm>
            <a:off x="2513149" y="1019069"/>
            <a:ext cx="8464671"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A6178CF8-F725-4EFE-7273-5E1C085562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7A781A-6310-5F39-D084-52841F9124C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13279A7-E678-EADB-78B3-E08D9CFE2C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B49BE56-DF7C-7E16-2769-E603BA2635F6}"/>
              </a:ext>
            </a:extLst>
          </p:cNvPr>
          <p:cNvSpPr txBox="1"/>
          <p:nvPr/>
        </p:nvSpPr>
        <p:spPr>
          <a:xfrm>
            <a:off x="617280" y="2391844"/>
            <a:ext cx="11574720" cy="4059253"/>
          </a:xfrm>
          <a:prstGeom prst="rect">
            <a:avLst/>
          </a:prstGeom>
          <a:noFill/>
        </p:spPr>
        <p:txBody>
          <a:bodyPr wrap="square" rtlCol="0">
            <a:spAutoFit/>
          </a:bodyPr>
          <a:lstStyle/>
          <a:p>
            <a:pPr>
              <a:lnSpc>
                <a:spcPct val="125000"/>
              </a:lnSpc>
              <a:spcBef>
                <a:spcPts val="1200"/>
              </a:spcBef>
              <a:defRPr/>
            </a:pPr>
            <a:r>
              <a:rPr lang="en-US" sz="2400" b="1" kern="0" dirty="0">
                <a:solidFill>
                  <a:srgbClr val="0000FF">
                    <a:lumMod val="75000"/>
                  </a:srgbClr>
                </a:solidFill>
                <a:latin typeface="Calibri (Body)"/>
              </a:rPr>
              <a:t>Horizontal analysis</a:t>
            </a:r>
            <a:r>
              <a:rPr lang="en-US" sz="2400" kern="0" dirty="0">
                <a:solidFill>
                  <a:sysClr val="windowText" lastClr="000000"/>
                </a:solidFill>
                <a:latin typeface="Calibri (Body)"/>
              </a:rPr>
              <a:t>, also called </a:t>
            </a:r>
            <a:r>
              <a:rPr lang="en-US" sz="2400" b="1" kern="0" dirty="0">
                <a:solidFill>
                  <a:sysClr val="windowText" lastClr="000000"/>
                </a:solidFill>
                <a:latin typeface="Calibri (Body)"/>
              </a:rPr>
              <a:t>trend analysis</a:t>
            </a:r>
            <a:r>
              <a:rPr lang="en-US" sz="2400" kern="0" dirty="0">
                <a:solidFill>
                  <a:sysClr val="windowText" lastClr="000000"/>
                </a:solidFill>
                <a:latin typeface="Calibri (Body)"/>
              </a:rPr>
              <a:t>, is a technique for evaluating a series of financial statement data over a period of time. </a:t>
            </a:r>
          </a:p>
          <a:p>
            <a:pPr marL="692150" lvl="1" indent="-457200">
              <a:lnSpc>
                <a:spcPct val="125000"/>
              </a:lnSpc>
              <a:spcBef>
                <a:spcPts val="1200"/>
              </a:spcBef>
              <a:buClr>
                <a:srgbClr val="800000"/>
              </a:buClr>
              <a:buSzPct val="80000"/>
              <a:buFont typeface="Wingdings" pitchFamily="2" charset="2"/>
              <a:buChar char="u"/>
              <a:defRPr/>
            </a:pPr>
            <a:r>
              <a:rPr lang="en-US" sz="2400" b="1" kern="0" dirty="0">
                <a:solidFill>
                  <a:sysClr val="windowText" lastClr="000000"/>
                </a:solidFill>
                <a:latin typeface="Calibri (Body)"/>
              </a:rPr>
              <a:t>Purpose</a:t>
            </a:r>
            <a:r>
              <a:rPr lang="en-US" sz="2400" kern="0" dirty="0">
                <a:solidFill>
                  <a:sysClr val="windowText" lastClr="000000"/>
                </a:solidFill>
                <a:latin typeface="Calibri (Body)"/>
              </a:rPr>
              <a:t> is to determine the increase or decrease.</a:t>
            </a:r>
          </a:p>
          <a:p>
            <a:pPr marL="692150" lvl="1" indent="-457200">
              <a:lnSpc>
                <a:spcPct val="125000"/>
              </a:lnSpc>
              <a:spcBef>
                <a:spcPts val="1200"/>
              </a:spcBef>
              <a:buClr>
                <a:srgbClr val="800000"/>
              </a:buClr>
              <a:buSzPct val="80000"/>
              <a:buFont typeface="Wingdings" pitchFamily="2" charset="2"/>
              <a:buChar char="u"/>
              <a:defRPr/>
            </a:pPr>
            <a:r>
              <a:rPr lang="en-US" sz="2400" b="1" kern="0" dirty="0">
                <a:solidFill>
                  <a:sysClr val="windowText" lastClr="000000"/>
                </a:solidFill>
                <a:latin typeface="Calibri (Body)"/>
              </a:rPr>
              <a:t>Commonly applied to</a:t>
            </a:r>
            <a:r>
              <a:rPr lang="en-US" sz="2400" kern="0" dirty="0">
                <a:solidFill>
                  <a:sysClr val="windowText" lastClr="000000"/>
                </a:solidFill>
                <a:latin typeface="Calibri (Body)"/>
              </a:rPr>
              <a:t> the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statement of financial position,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income statement, and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400" kern="0" dirty="0">
                <a:solidFill>
                  <a:sysClr val="windowText" lastClr="000000"/>
                </a:solidFill>
                <a:latin typeface="Calibri (Body)"/>
              </a:rPr>
              <a:t>statement of retained earnings.</a:t>
            </a:r>
          </a:p>
        </p:txBody>
      </p:sp>
      <p:pic>
        <p:nvPicPr>
          <p:cNvPr id="7" name="Graphic 21">
            <a:extLst>
              <a:ext uri="{FF2B5EF4-FFF2-40B4-BE49-F238E27FC236}">
                <a16:creationId xmlns:a16="http://schemas.microsoft.com/office/drawing/2014/main" id="{D3E6D359-2EC8-088A-59B1-635E423497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Object 4">
            <a:extLst>
              <a:ext uri="{FF2B5EF4-FFF2-40B4-BE49-F238E27FC236}">
                <a16:creationId xmlns:a16="http://schemas.microsoft.com/office/drawing/2014/main" id="{F9889C9E-0841-4229-50F9-DA00FEEBED7F}"/>
              </a:ext>
            </a:extLst>
          </p:cNvPr>
          <p:cNvGraphicFramePr>
            <a:graphicFrameLocks/>
          </p:cNvGraphicFramePr>
          <p:nvPr>
            <p:extLst>
              <p:ext uri="{D42A27DB-BD31-4B8C-83A1-F6EECF244321}">
                <p14:modId xmlns:p14="http://schemas.microsoft.com/office/powerpoint/2010/main" val="215976473"/>
              </p:ext>
            </p:extLst>
          </p:nvPr>
        </p:nvGraphicFramePr>
        <p:xfrm>
          <a:off x="7731371" y="4073769"/>
          <a:ext cx="1413329" cy="1325262"/>
        </p:xfrm>
        <a:graphic>
          <a:graphicData uri="http://schemas.openxmlformats.org/presentationml/2006/ole">
            <mc:AlternateContent xmlns:mc="http://schemas.openxmlformats.org/markup-compatibility/2006">
              <mc:Choice xmlns:v="urn:schemas-microsoft-com:vml" Requires="v">
                <p:oleObj name="Clip" r:id="rId3" imgW="6980040" imgH="6010200" progId="MS_ClipArt_Gallery.2">
                  <p:embed/>
                </p:oleObj>
              </mc:Choice>
              <mc:Fallback>
                <p:oleObj name="Clip" r:id="rId3" imgW="6980040" imgH="6010200" progId="MS_ClipArt_Gallery.2">
                  <p:embed/>
                  <p:pic>
                    <p:nvPicPr>
                      <p:cNvPr id="2" name="Object 4">
                        <a:extLst>
                          <a:ext uri="{FF2B5EF4-FFF2-40B4-BE49-F238E27FC236}">
                            <a16:creationId xmlns:a16="http://schemas.microsoft.com/office/drawing/2014/main" id="{F5396A0E-DB56-3D73-7011-D484EA66918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31371" y="4073769"/>
                        <a:ext cx="1413329" cy="1325262"/>
                      </a:xfrm>
                      <a:prstGeom prst="rect">
                        <a:avLst/>
                      </a:prstGeom>
                      <a:noFill/>
                      <a:ln>
                        <a:noFill/>
                      </a:ln>
                      <a:effectLst/>
                    </p:spPr>
                  </p:pic>
                </p:oleObj>
              </mc:Fallback>
            </mc:AlternateContent>
          </a:graphicData>
        </a:graphic>
      </p:graphicFrame>
      <p:graphicFrame>
        <p:nvGraphicFramePr>
          <p:cNvPr id="4" name="Object 3">
            <a:extLst>
              <a:ext uri="{FF2B5EF4-FFF2-40B4-BE49-F238E27FC236}">
                <a16:creationId xmlns:a16="http://schemas.microsoft.com/office/drawing/2014/main" id="{CC2DCECC-6E9C-6460-9CDE-8997DBF53461}"/>
              </a:ext>
            </a:extLst>
          </p:cNvPr>
          <p:cNvGraphicFramePr>
            <a:graphicFrameLocks/>
          </p:cNvGraphicFramePr>
          <p:nvPr>
            <p:extLst>
              <p:ext uri="{D42A27DB-BD31-4B8C-83A1-F6EECF244321}">
                <p14:modId xmlns:p14="http://schemas.microsoft.com/office/powerpoint/2010/main" val="3230293789"/>
              </p:ext>
            </p:extLst>
          </p:nvPr>
        </p:nvGraphicFramePr>
        <p:xfrm>
          <a:off x="9255371" y="4120109"/>
          <a:ext cx="1471613" cy="1325261"/>
        </p:xfrm>
        <a:graphic>
          <a:graphicData uri="http://schemas.openxmlformats.org/presentationml/2006/ole">
            <mc:AlternateContent xmlns:mc="http://schemas.openxmlformats.org/markup-compatibility/2006">
              <mc:Choice xmlns:v="urn:schemas-microsoft-com:vml" Requires="v">
                <p:oleObj name="Clip" r:id="rId5" imgW="6948360" imgH="6010200" progId="MS_ClipArt_Gallery.2">
                  <p:embed/>
                </p:oleObj>
              </mc:Choice>
              <mc:Fallback>
                <p:oleObj name="Clip" r:id="rId5" imgW="6948360" imgH="6010200" progId="MS_ClipArt_Gallery.2">
                  <p:embed/>
                  <p:pic>
                    <p:nvPicPr>
                      <p:cNvPr id="3" name="Object 3">
                        <a:extLst>
                          <a:ext uri="{FF2B5EF4-FFF2-40B4-BE49-F238E27FC236}">
                            <a16:creationId xmlns:a16="http://schemas.microsoft.com/office/drawing/2014/main" id="{569E887F-3534-C14B-5F2A-AA2B4D5DD94C}"/>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55371" y="4120109"/>
                        <a:ext cx="1471613" cy="1325261"/>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1520725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5134" y="2095405"/>
            <a:ext cx="6975882" cy="3785652"/>
          </a:xfrm>
          <a:prstGeom prst="rect">
            <a:avLst/>
          </a:prstGeom>
          <a:noFill/>
        </p:spPr>
        <p:txBody>
          <a:bodyPr wrap="square" rtlCol="0">
            <a:spAutoFit/>
          </a:bodyPr>
          <a:lstStyle/>
          <a:p>
            <a:pPr algn="l"/>
            <a:r>
              <a:rPr lang="en-US" sz="2400" b="1" i="0" u="none" strike="noStrike" dirty="0">
                <a:solidFill>
                  <a:srgbClr val="000000"/>
                </a:solidFill>
                <a:effectLst/>
              </a:rPr>
              <a:t>Horizontal Analysis - Definition</a:t>
            </a:r>
          </a:p>
          <a:p>
            <a:pPr algn="l"/>
            <a:r>
              <a:rPr lang="en-US" sz="2400" b="1" i="0" u="none" strike="noStrike" dirty="0">
                <a:solidFill>
                  <a:srgbClr val="000000"/>
                </a:solidFill>
                <a:effectLst/>
              </a:rPr>
              <a:t>Definition: A Technique to Analyze Trends Over Time:</a:t>
            </a:r>
          </a:p>
          <a:p>
            <a:pPr algn="l">
              <a:buFont typeface="Arial" panose="020B0604020202020204" pitchFamily="34" charset="0"/>
              <a:buChar char="•"/>
            </a:pPr>
            <a:r>
              <a:rPr lang="en-US" sz="2400" b="1" i="0" u="none" strike="noStrike" dirty="0">
                <a:solidFill>
                  <a:srgbClr val="000000"/>
                </a:solidFill>
                <a:effectLst/>
              </a:rPr>
              <a:t>Horizontal Analysis</a:t>
            </a:r>
            <a:r>
              <a:rPr lang="en-US" sz="2400" b="0" i="0" u="none" strike="noStrike" dirty="0">
                <a:solidFill>
                  <a:srgbClr val="000000"/>
                </a:solidFill>
                <a:effectLst/>
              </a:rPr>
              <a:t> is a method used to evaluate the changes in financial statement items across multiple reporting periods. This approach allows businesses and analysts to observe how financial figures have fluctuated year over year or over a defined period. By comparing data from multiple years or periods, trends become visible, helping to assess financial health and performance over time.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and charts on a table&#10;&#10;Description automatically generated">
            <a:extLst>
              <a:ext uri="{FF2B5EF4-FFF2-40B4-BE49-F238E27FC236}">
                <a16:creationId xmlns:a16="http://schemas.microsoft.com/office/drawing/2014/main" id="{A0033B04-A1CD-34AA-790C-6CA109AD62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4908" y="2292388"/>
            <a:ext cx="3251200" cy="3251200"/>
          </a:xfrm>
          <a:prstGeom prst="rect">
            <a:avLst/>
          </a:prstGeom>
        </p:spPr>
      </p:pic>
    </p:spTree>
    <p:extLst>
      <p:ext uri="{BB962C8B-B14F-4D97-AF65-F5344CB8AC3E}">
        <p14:creationId xmlns:p14="http://schemas.microsoft.com/office/powerpoint/2010/main" val="271687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2D393-0DCB-8B0F-2842-638D0D5142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55F5D6-95D0-39FE-CF0E-96507B685838}"/>
              </a:ext>
            </a:extLst>
          </p:cNvPr>
          <p:cNvSpPr/>
          <p:nvPr/>
        </p:nvSpPr>
        <p:spPr>
          <a:xfrm>
            <a:off x="440267" y="1685495"/>
            <a:ext cx="11413065"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A5DF74-EAF8-5460-1AB1-DD74FC3B7046}"/>
              </a:ext>
            </a:extLst>
          </p:cNvPr>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E5F5BBDF-CE74-3C68-A1B3-ABCB4B0C79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CF5823-CE35-9EF6-5BA8-5B0C23B451B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3DD275-BD09-EA8A-B660-8A9E7B4D9C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7C79DD9-754D-B015-FEC3-C8E25418F798}"/>
              </a:ext>
            </a:extLst>
          </p:cNvPr>
          <p:cNvSpPr txBox="1"/>
          <p:nvPr/>
        </p:nvSpPr>
        <p:spPr>
          <a:xfrm>
            <a:off x="855134" y="2095405"/>
            <a:ext cx="8138396" cy="4524315"/>
          </a:xfrm>
          <a:prstGeom prst="rect">
            <a:avLst/>
          </a:prstGeom>
          <a:noFill/>
        </p:spPr>
        <p:txBody>
          <a:bodyPr wrap="square" rtlCol="0">
            <a:spAutoFit/>
          </a:bodyPr>
          <a:lstStyle/>
          <a:p>
            <a:pPr algn="l"/>
            <a:r>
              <a:rPr lang="en-US" sz="2400" b="1" i="0" u="none" strike="noStrike" dirty="0">
                <a:solidFill>
                  <a:srgbClr val="000000"/>
                </a:solidFill>
                <a:effectLst/>
              </a:rPr>
              <a:t>Focus on Growth Rates, Decline, and Consistency:</a:t>
            </a:r>
          </a:p>
          <a:p>
            <a:pPr algn="l">
              <a:buFont typeface="Arial" panose="020B0604020202020204" pitchFamily="34" charset="0"/>
              <a:buChar char="•"/>
            </a:pPr>
            <a:r>
              <a:rPr lang="en-US" sz="2400" b="0" i="0" u="none" strike="noStrike" dirty="0">
                <a:solidFill>
                  <a:srgbClr val="000000"/>
                </a:solidFill>
                <a:effectLst/>
              </a:rPr>
              <a:t>The primary focus of horizontal analysis is on:</a:t>
            </a:r>
          </a:p>
          <a:p>
            <a:pPr marL="742950" lvl="1" indent="-285750" algn="l">
              <a:buFont typeface="Arial" panose="020B0604020202020204" pitchFamily="34" charset="0"/>
              <a:buChar char="•"/>
            </a:pPr>
            <a:r>
              <a:rPr lang="en-US" sz="2400" b="1" i="0" u="none" strike="noStrike" dirty="0">
                <a:solidFill>
                  <a:srgbClr val="000000"/>
                </a:solidFill>
                <a:effectLst/>
              </a:rPr>
              <a:t>Growth Rates</a:t>
            </a:r>
            <a:r>
              <a:rPr lang="en-US" sz="2400" b="0" i="0" u="none" strike="noStrike" dirty="0">
                <a:solidFill>
                  <a:srgbClr val="000000"/>
                </a:solidFill>
                <a:effectLst/>
              </a:rPr>
              <a:t>: To identify periods of expansion, for example, by measuring how revenue or profits have grown.</a:t>
            </a:r>
          </a:p>
          <a:p>
            <a:pPr marL="742950" lvl="1" indent="-285750" algn="l">
              <a:buFont typeface="Arial" panose="020B0604020202020204" pitchFamily="34" charset="0"/>
              <a:buChar char="•"/>
            </a:pPr>
            <a:r>
              <a:rPr lang="en-US" sz="2400" b="1" i="0" u="none" strike="noStrike" dirty="0">
                <a:solidFill>
                  <a:srgbClr val="000000"/>
                </a:solidFill>
                <a:effectLst/>
              </a:rPr>
              <a:t>Decline</a:t>
            </a:r>
            <a:r>
              <a:rPr lang="en-US" sz="2400" b="0" i="0" u="none" strike="noStrike" dirty="0">
                <a:solidFill>
                  <a:srgbClr val="000000"/>
                </a:solidFill>
                <a:effectLst/>
              </a:rPr>
              <a:t>: It helps identify periods where financial performance has deteriorated, such as decreases in net income or assets.</a:t>
            </a:r>
          </a:p>
          <a:p>
            <a:pPr marL="742950" lvl="1" indent="-285750" algn="l">
              <a:buFont typeface="Arial" panose="020B0604020202020204" pitchFamily="34" charset="0"/>
              <a:buChar char="•"/>
            </a:pPr>
            <a:r>
              <a:rPr lang="en-US" sz="2400" b="1" i="0" u="none" strike="noStrike" dirty="0">
                <a:solidFill>
                  <a:srgbClr val="000000"/>
                </a:solidFill>
                <a:effectLst/>
              </a:rPr>
              <a:t>Consistency</a:t>
            </a:r>
            <a:r>
              <a:rPr lang="en-US" sz="2400" b="0" i="0" u="none" strike="noStrike" dirty="0">
                <a:solidFill>
                  <a:srgbClr val="000000"/>
                </a:solidFill>
                <a:effectLst/>
              </a:rPr>
              <a:t>: Horizontal analysis is used to spot patterns of stability, where financial performance remains consistent, which can be an indicator of healthy or stagnant performance depending on the situation.</a:t>
            </a:r>
          </a:p>
        </p:txBody>
      </p:sp>
      <p:pic>
        <p:nvPicPr>
          <p:cNvPr id="7" name="Graphic 21">
            <a:extLst>
              <a:ext uri="{FF2B5EF4-FFF2-40B4-BE49-F238E27FC236}">
                <a16:creationId xmlns:a16="http://schemas.microsoft.com/office/drawing/2014/main" id="{04D70159-3A50-8D2B-F0BC-66003BAAF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A72D0FC3-816A-BEC3-74F1-744B93F6CA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20667" y="2292388"/>
            <a:ext cx="2877700" cy="3786679"/>
          </a:xfrm>
          <a:prstGeom prst="rect">
            <a:avLst/>
          </a:prstGeom>
        </p:spPr>
      </p:pic>
    </p:spTree>
    <p:extLst>
      <p:ext uri="{BB962C8B-B14F-4D97-AF65-F5344CB8AC3E}">
        <p14:creationId xmlns:p14="http://schemas.microsoft.com/office/powerpoint/2010/main" val="966227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6B7A3-0269-2993-7A06-978D308815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B41287-05CF-C5A2-9801-4E394CC9250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89C9D12-4A91-1A2F-1F05-243E58797B20}"/>
              </a:ext>
            </a:extLst>
          </p:cNvPr>
          <p:cNvSpPr txBox="1"/>
          <p:nvPr/>
        </p:nvSpPr>
        <p:spPr>
          <a:xfrm>
            <a:off x="2513150" y="1019069"/>
            <a:ext cx="6044696"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a:t>
            </a:r>
          </a:p>
        </p:txBody>
      </p:sp>
      <p:sp>
        <p:nvSpPr>
          <p:cNvPr id="5" name="Rectangle 4">
            <a:extLst>
              <a:ext uri="{FF2B5EF4-FFF2-40B4-BE49-F238E27FC236}">
                <a16:creationId xmlns:a16="http://schemas.microsoft.com/office/drawing/2014/main" id="{1E1708E5-6B4A-A032-EBC2-E606FC83350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A5479A-9201-4E5B-9623-5C3DFD2F66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19BDF7-F210-94FF-7F63-2BF92562768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0BBE0F6-F489-13C6-3EBE-44FEFA54594B}"/>
              </a:ext>
            </a:extLst>
          </p:cNvPr>
          <p:cNvSpPr txBox="1"/>
          <p:nvPr/>
        </p:nvSpPr>
        <p:spPr>
          <a:xfrm>
            <a:off x="855133" y="2095405"/>
            <a:ext cx="10394559" cy="3785652"/>
          </a:xfrm>
          <a:prstGeom prst="rect">
            <a:avLst/>
          </a:prstGeom>
          <a:noFill/>
        </p:spPr>
        <p:txBody>
          <a:bodyPr wrap="square" rtlCol="0">
            <a:spAutoFit/>
          </a:bodyPr>
          <a:lstStyle/>
          <a:p>
            <a:pPr algn="l"/>
            <a:r>
              <a:rPr lang="en-US" sz="2400" b="1" i="0" u="none" strike="noStrike" dirty="0">
                <a:solidFill>
                  <a:srgbClr val="000000"/>
                </a:solidFill>
                <a:effectLst/>
              </a:rPr>
              <a:t>How It Works:</a:t>
            </a:r>
          </a:p>
          <a:p>
            <a:pPr algn="l">
              <a:buFont typeface="Arial" panose="020B0604020202020204" pitchFamily="34" charset="0"/>
              <a:buChar char="•"/>
            </a:pPr>
            <a:r>
              <a:rPr lang="en-US" sz="2400" b="0" i="0" u="none" strike="noStrike" dirty="0">
                <a:solidFill>
                  <a:srgbClr val="000000"/>
                </a:solidFill>
                <a:effectLst/>
              </a:rPr>
              <a:t>The analysis is typically conducted by </a:t>
            </a:r>
            <a:r>
              <a:rPr lang="en-US" sz="2400" b="1" i="0" u="none" strike="noStrike" dirty="0">
                <a:solidFill>
                  <a:srgbClr val="000000"/>
                </a:solidFill>
                <a:effectLst/>
              </a:rPr>
              <a:t>selecting a base year</a:t>
            </a:r>
            <a:r>
              <a:rPr lang="en-US" sz="2400" b="0" i="0" u="none" strike="noStrike" dirty="0">
                <a:solidFill>
                  <a:srgbClr val="000000"/>
                </a:solidFill>
                <a:effectLst/>
              </a:rPr>
              <a:t> and comparing financial items from subsequent years to this base. </a:t>
            </a:r>
            <a:r>
              <a:rPr lang="en-US" sz="2400" b="1" i="0" u="none" strike="noStrike" dirty="0">
                <a:solidFill>
                  <a:srgbClr val="000000"/>
                </a:solidFill>
                <a:effectLst/>
              </a:rPr>
              <a:t>The percentage change is calculated to measure the growth or decline.</a:t>
            </a:r>
          </a:p>
          <a:p>
            <a:pPr algn="l">
              <a:buFont typeface="Arial" panose="020B0604020202020204" pitchFamily="34" charset="0"/>
              <a:buChar char="•"/>
            </a:pPr>
            <a:r>
              <a:rPr lang="en-US" sz="2400" b="1" i="0" u="none" strike="noStrike" dirty="0">
                <a:solidFill>
                  <a:srgbClr val="000000"/>
                </a:solidFill>
                <a:effectLst/>
              </a:rPr>
              <a:t>Formula</a:t>
            </a:r>
            <a:r>
              <a:rPr lang="en-US" sz="2400" b="0" i="0" u="none" strike="noStrike" dirty="0">
                <a:solidFill>
                  <a:srgbClr val="000000"/>
                </a:solidFill>
                <a:effectLst/>
              </a:rPr>
              <a:t>:</a:t>
            </a:r>
          </a:p>
          <a:p>
            <a:pPr algn="l">
              <a:buFont typeface="Arial" panose="020B0604020202020204" pitchFamily="34" charset="0"/>
              <a:buChar char="•"/>
            </a:pPr>
            <a:endParaRPr lang="en-US" sz="2400" dirty="0">
              <a:solidFill>
                <a:srgbClr val="000000"/>
              </a:solidFill>
            </a:endParaRPr>
          </a:p>
          <a:p>
            <a:pPr algn="l">
              <a:buFont typeface="Arial" panose="020B0604020202020204" pitchFamily="34" charset="0"/>
              <a:buChar char="•"/>
            </a:pPr>
            <a:endParaRPr lang="en-US" sz="2400" b="0" i="0" u="none" strike="noStrike" dirty="0">
              <a:solidFill>
                <a:srgbClr val="000000"/>
              </a:solidFill>
              <a:effectLst/>
            </a:endParaRPr>
          </a:p>
          <a:p>
            <a:pPr algn="l">
              <a:buFont typeface="Arial" panose="020B0604020202020204" pitchFamily="34" charset="0"/>
              <a:buChar char="•"/>
            </a:pPr>
            <a:r>
              <a:rPr lang="en-US" sz="2400" b="0" i="0" u="none" strike="noStrike" dirty="0">
                <a:solidFill>
                  <a:srgbClr val="000000"/>
                </a:solidFill>
                <a:effectLst/>
              </a:rPr>
              <a:t>This formula helps determine </a:t>
            </a:r>
            <a:r>
              <a:rPr lang="en-US" sz="2400" b="1" i="0" u="none" strike="noStrike" dirty="0">
                <a:solidFill>
                  <a:srgbClr val="000000"/>
                </a:solidFill>
                <a:effectLst/>
              </a:rPr>
              <a:t>how much a line item</a:t>
            </a:r>
            <a:r>
              <a:rPr lang="en-US" sz="2400" b="0" i="0" u="none" strike="noStrike" dirty="0">
                <a:solidFill>
                  <a:srgbClr val="000000"/>
                </a:solidFill>
                <a:effectLst/>
              </a:rPr>
              <a:t>, such as revenue or net income, has increased or decreased over time.</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61E43181-259A-138C-656E-8E42ED18DA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42C94F6-5C23-D53F-8218-6200E8C56C68}"/>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2305200" y="3570595"/>
            <a:ext cx="8122012" cy="841263"/>
          </a:xfrm>
          <a:prstGeom prst="rect">
            <a:avLst/>
          </a:prstGeom>
        </p:spPr>
      </p:pic>
    </p:spTree>
    <p:extLst>
      <p:ext uri="{BB962C8B-B14F-4D97-AF65-F5344CB8AC3E}">
        <p14:creationId xmlns:p14="http://schemas.microsoft.com/office/powerpoint/2010/main" val="483285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55132" y="2095405"/>
            <a:ext cx="10394559" cy="3416320"/>
          </a:xfrm>
          <a:prstGeom prst="rect">
            <a:avLst/>
          </a:prstGeom>
          <a:noFill/>
        </p:spPr>
        <p:txBody>
          <a:bodyPr wrap="square" rtlCol="0">
            <a:spAutoFit/>
          </a:bodyPr>
          <a:lstStyle/>
          <a:p>
            <a:pPr algn="l"/>
            <a:r>
              <a:rPr lang="en-US" sz="2400" b="1" i="0" u="none" strike="noStrike" dirty="0">
                <a:solidFill>
                  <a:srgbClr val="000000"/>
                </a:solidFill>
                <a:effectLst/>
              </a:rPr>
              <a:t>To Identify Trends and Patterns:</a:t>
            </a:r>
          </a:p>
          <a:p>
            <a:pPr algn="l">
              <a:buFont typeface="Arial" panose="020B0604020202020204" pitchFamily="34" charset="0"/>
              <a:buChar char="•"/>
            </a:pPr>
            <a:r>
              <a:rPr lang="en-US" sz="2400" b="0" i="0" u="none" strike="noStrike" dirty="0">
                <a:solidFill>
                  <a:srgbClr val="000000"/>
                </a:solidFill>
                <a:effectLst/>
              </a:rPr>
              <a:t>One of the primary purposes of horizontal analysis is to identify </a:t>
            </a:r>
            <a:r>
              <a:rPr lang="en-US" sz="2400" b="1" i="0" u="none" strike="noStrike" dirty="0">
                <a:solidFill>
                  <a:srgbClr val="000000"/>
                </a:solidFill>
                <a:effectLst/>
              </a:rPr>
              <a:t>trends</a:t>
            </a:r>
            <a:r>
              <a:rPr lang="en-US" sz="2400" b="0" i="0" u="none" strike="noStrike" dirty="0">
                <a:solidFill>
                  <a:srgbClr val="000000"/>
                </a:solidFill>
                <a:effectLst/>
              </a:rPr>
              <a:t> and </a:t>
            </a:r>
            <a:r>
              <a:rPr lang="en-US" sz="2400" b="1" i="0" u="none" strike="noStrike" dirty="0">
                <a:solidFill>
                  <a:srgbClr val="000000"/>
                </a:solidFill>
                <a:effectLst/>
              </a:rPr>
              <a:t>patterns</a:t>
            </a:r>
            <a:r>
              <a:rPr lang="en-US" sz="2400" b="0" i="0" u="none" strike="noStrike" dirty="0">
                <a:solidFill>
                  <a:srgbClr val="000000"/>
                </a:solidFill>
                <a:effectLst/>
              </a:rPr>
              <a:t> in a company’s financial performance. By comparing the same line items over multiple periods (such as years or quarters), you can observe how certain aspects of the business are growing, shrinking, or remaining stable.</a:t>
            </a:r>
          </a:p>
          <a:p>
            <a:pPr algn="l">
              <a:buFont typeface="Arial" panose="020B0604020202020204" pitchFamily="34" charset="0"/>
              <a:buChar char="•"/>
            </a:pPr>
            <a:r>
              <a:rPr lang="en-US" sz="2400" b="0" i="0" u="none" strike="noStrike" dirty="0">
                <a:solidFill>
                  <a:srgbClr val="000000"/>
                </a:solidFill>
                <a:effectLst/>
              </a:rPr>
              <a:t>For example, tracking revenue, operating expenses, and net income year over year allows you to detect whether the company is experiencing growth, facing a downturn, or staying relatively consistent.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25816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4EFA1-4C84-98D4-299B-18CC69CF7B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E44ECD-54D5-17DB-C9C8-ECE4A1B76194}"/>
              </a:ext>
            </a:extLst>
          </p:cNvPr>
          <p:cNvSpPr/>
          <p:nvPr/>
        </p:nvSpPr>
        <p:spPr>
          <a:xfrm>
            <a:off x="617280" y="1685494"/>
            <a:ext cx="11168320" cy="4613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D74CB6-242E-29EE-B624-1C3D94F57B58}"/>
              </a:ext>
            </a:extLst>
          </p:cNvPr>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a:extLst>
              <a:ext uri="{FF2B5EF4-FFF2-40B4-BE49-F238E27FC236}">
                <a16:creationId xmlns:a16="http://schemas.microsoft.com/office/drawing/2014/main" id="{7D863D96-4E29-E5D3-0F4A-357E3B07E9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5DCD9-1A89-AA09-C558-A8F4448AE7A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DBECC6-65A2-F165-5193-04EC50D1666C}"/>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155B81B-7149-C5EA-308F-0F8A3AD0A116}"/>
              </a:ext>
            </a:extLst>
          </p:cNvPr>
          <p:cNvSpPr txBox="1"/>
          <p:nvPr/>
        </p:nvSpPr>
        <p:spPr>
          <a:xfrm>
            <a:off x="855133" y="2095405"/>
            <a:ext cx="7391400" cy="3785652"/>
          </a:xfrm>
          <a:prstGeom prst="rect">
            <a:avLst/>
          </a:prstGeom>
          <a:noFill/>
        </p:spPr>
        <p:txBody>
          <a:bodyPr wrap="square" rtlCol="0">
            <a:spAutoFit/>
          </a:bodyPr>
          <a:lstStyle/>
          <a:p>
            <a:pPr algn="l"/>
            <a:r>
              <a:rPr lang="en-US" sz="2400" b="1" i="0" u="none" strike="noStrike" dirty="0">
                <a:solidFill>
                  <a:srgbClr val="000000"/>
                </a:solidFill>
                <a:effectLst/>
              </a:rPr>
              <a:t>Evaluate Financial Health Over Time:</a:t>
            </a:r>
          </a:p>
          <a:p>
            <a:pPr algn="l">
              <a:buFont typeface="Arial" panose="020B0604020202020204" pitchFamily="34" charset="0"/>
              <a:buChar char="•"/>
            </a:pPr>
            <a:r>
              <a:rPr lang="en-US" sz="2400" b="0" i="0" u="none" strike="noStrike" dirty="0">
                <a:solidFill>
                  <a:srgbClr val="000000"/>
                </a:solidFill>
                <a:effectLst/>
              </a:rPr>
              <a:t>Horizontal analysis provides a broader picture of the </a:t>
            </a:r>
            <a:r>
              <a:rPr lang="en-US" sz="2400" b="1" i="0" u="none" strike="noStrike" dirty="0">
                <a:solidFill>
                  <a:srgbClr val="000000"/>
                </a:solidFill>
                <a:effectLst/>
              </a:rPr>
              <a:t>financial health</a:t>
            </a:r>
            <a:r>
              <a:rPr lang="en-US" sz="2400" b="0" i="0" u="none" strike="noStrike" dirty="0">
                <a:solidFill>
                  <a:srgbClr val="000000"/>
                </a:solidFill>
                <a:effectLst/>
              </a:rPr>
              <a:t> of a business over time. Instead of focusing on a single year’s results, this analysis helps determine if the company's financial condition is improving or worsening.</a:t>
            </a:r>
          </a:p>
          <a:p>
            <a:pPr algn="l">
              <a:buFont typeface="Arial" panose="020B0604020202020204" pitchFamily="34" charset="0"/>
              <a:buChar char="•"/>
            </a:pPr>
            <a:r>
              <a:rPr lang="en-US" sz="2400" b="0" i="0" u="none" strike="noStrike" dirty="0">
                <a:solidFill>
                  <a:srgbClr val="000000"/>
                </a:solidFill>
                <a:effectLst/>
              </a:rPr>
              <a:t>By comparing key financial metrics such as profitability, liquidity, and solvency across different periods, stakeholders can make more informed decisions about the company's stability and sustainability.</a:t>
            </a:r>
          </a:p>
        </p:txBody>
      </p:sp>
      <p:pic>
        <p:nvPicPr>
          <p:cNvPr id="7" name="Graphic 21">
            <a:extLst>
              <a:ext uri="{FF2B5EF4-FFF2-40B4-BE49-F238E27FC236}">
                <a16:creationId xmlns:a16="http://schemas.microsoft.com/office/drawing/2014/main" id="{FB369CA1-9037-E461-0F07-A4C851729E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3D99F2F7-9394-535B-9B19-47D86FC88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1053" y="2231397"/>
            <a:ext cx="3513667" cy="3513667"/>
          </a:xfrm>
          <a:prstGeom prst="rect">
            <a:avLst/>
          </a:prstGeom>
        </p:spPr>
      </p:pic>
    </p:spTree>
    <p:extLst>
      <p:ext uri="{BB962C8B-B14F-4D97-AF65-F5344CB8AC3E}">
        <p14:creationId xmlns:p14="http://schemas.microsoft.com/office/powerpoint/2010/main" val="1763252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3CFC5-5C67-01AA-5AFB-D255C82D83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11F66F-3163-6573-B498-FCA1AEAA4B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770F033-7201-7534-3FF9-0BB7CD479DB3}"/>
              </a:ext>
            </a:extLst>
          </p:cNvPr>
          <p:cNvSpPr txBox="1"/>
          <p:nvPr/>
        </p:nvSpPr>
        <p:spPr>
          <a:xfrm>
            <a:off x="2513150" y="1019069"/>
            <a:ext cx="6121400"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Purpose of Horizontal Analysis </a:t>
            </a:r>
          </a:p>
        </p:txBody>
      </p:sp>
      <p:sp>
        <p:nvSpPr>
          <p:cNvPr id="5" name="Rectangle 4">
            <a:extLst>
              <a:ext uri="{FF2B5EF4-FFF2-40B4-BE49-F238E27FC236}">
                <a16:creationId xmlns:a16="http://schemas.microsoft.com/office/drawing/2014/main" id="{0BFB0E27-0067-8CC8-D659-5DD3464BF4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B9E73D-6B1F-073E-A43A-4FF0A5D38D7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ECD904-CE18-61E7-31BC-292BC5A702D8}"/>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C3D1FF6-1A70-0002-0B95-2BFB29246731}"/>
              </a:ext>
            </a:extLst>
          </p:cNvPr>
          <p:cNvSpPr txBox="1"/>
          <p:nvPr/>
        </p:nvSpPr>
        <p:spPr>
          <a:xfrm>
            <a:off x="855132" y="2095405"/>
            <a:ext cx="6781801" cy="3785652"/>
          </a:xfrm>
          <a:prstGeom prst="rect">
            <a:avLst/>
          </a:prstGeom>
          <a:noFill/>
        </p:spPr>
        <p:txBody>
          <a:bodyPr wrap="square" rtlCol="0">
            <a:spAutoFit/>
          </a:bodyPr>
          <a:lstStyle/>
          <a:p>
            <a:pPr algn="l"/>
            <a:r>
              <a:rPr lang="en-US" sz="2400" b="1" i="0" u="none" strike="noStrike" dirty="0">
                <a:solidFill>
                  <a:srgbClr val="000000"/>
                </a:solidFill>
                <a:effectLst/>
              </a:rPr>
              <a:t>Make Predictions Based on Past Data:</a:t>
            </a:r>
          </a:p>
          <a:p>
            <a:pPr algn="l">
              <a:buFont typeface="Arial" panose="020B0604020202020204" pitchFamily="34" charset="0"/>
              <a:buChar char="•"/>
            </a:pPr>
            <a:r>
              <a:rPr lang="en-US" sz="2400" b="0" i="0" u="none" strike="noStrike" dirty="0">
                <a:solidFill>
                  <a:srgbClr val="000000"/>
                </a:solidFill>
                <a:effectLst/>
              </a:rPr>
              <a:t>Using horizontal analysis, businesses and analysts can </a:t>
            </a:r>
            <a:r>
              <a:rPr lang="en-US" sz="2400" b="1" i="0" u="none" strike="noStrike" dirty="0">
                <a:solidFill>
                  <a:srgbClr val="000000"/>
                </a:solidFill>
                <a:effectLst/>
              </a:rPr>
              <a:t>make predictions</a:t>
            </a:r>
            <a:r>
              <a:rPr lang="en-US" sz="2400" b="0" i="0" u="none" strike="noStrike" dirty="0">
                <a:solidFill>
                  <a:srgbClr val="000000"/>
                </a:solidFill>
                <a:effectLst/>
              </a:rPr>
              <a:t> and </a:t>
            </a:r>
            <a:r>
              <a:rPr lang="en-US" sz="2400" b="1" i="0" u="none" strike="noStrike" dirty="0">
                <a:solidFill>
                  <a:srgbClr val="000000"/>
                </a:solidFill>
                <a:effectLst/>
              </a:rPr>
              <a:t>forecasts</a:t>
            </a:r>
            <a:r>
              <a:rPr lang="en-US" sz="2400" b="0" i="0" u="none" strike="noStrike" dirty="0">
                <a:solidFill>
                  <a:srgbClr val="000000"/>
                </a:solidFill>
                <a:effectLst/>
              </a:rPr>
              <a:t> based on historical data. Recognizing consistent trends, such as revenue growth or cost increases, can help in forming future projections.</a:t>
            </a:r>
          </a:p>
          <a:p>
            <a:pPr algn="l">
              <a:buFont typeface="Arial" panose="020B0604020202020204" pitchFamily="34" charset="0"/>
              <a:buChar char="•"/>
            </a:pPr>
            <a:r>
              <a:rPr lang="en-US" sz="2400" b="0" i="0" u="none" strike="noStrike" dirty="0">
                <a:solidFill>
                  <a:srgbClr val="000000"/>
                </a:solidFill>
                <a:effectLst/>
              </a:rPr>
              <a:t>For example, if a company has consistently increased its revenue by 5% per year, you could reasonably expect similar growth in the future unless external conditions change.</a:t>
            </a:r>
          </a:p>
        </p:txBody>
      </p:sp>
      <p:pic>
        <p:nvPicPr>
          <p:cNvPr id="7" name="Graphic 21">
            <a:extLst>
              <a:ext uri="{FF2B5EF4-FFF2-40B4-BE49-F238E27FC236}">
                <a16:creationId xmlns:a16="http://schemas.microsoft.com/office/drawing/2014/main" id="{83D9196D-8B4A-6B57-6373-F26FC4BEB7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raph&#10;&#10;Description automatically generated">
            <a:extLst>
              <a:ext uri="{FF2B5EF4-FFF2-40B4-BE49-F238E27FC236}">
                <a16:creationId xmlns:a16="http://schemas.microsoft.com/office/drawing/2014/main" id="{17BD6988-48A9-E954-CABA-4014D7893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40133" y="2095406"/>
            <a:ext cx="3386667" cy="3583650"/>
          </a:xfrm>
          <a:prstGeom prst="rect">
            <a:avLst/>
          </a:prstGeom>
        </p:spPr>
      </p:pic>
    </p:spTree>
    <p:extLst>
      <p:ext uri="{BB962C8B-B14F-4D97-AF65-F5344CB8AC3E}">
        <p14:creationId xmlns:p14="http://schemas.microsoft.com/office/powerpoint/2010/main" val="3665675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520D1-43FB-5FB1-432D-1310FD8DB7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0E1533-4DD8-C8E0-B44E-B156F6E89FFC}"/>
              </a:ext>
            </a:extLst>
          </p:cNvPr>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280CE3-8866-3B0F-77AE-3D48AFDEB39F}"/>
              </a:ext>
            </a:extLst>
          </p:cNvPr>
          <p:cNvSpPr txBox="1"/>
          <p:nvPr/>
        </p:nvSpPr>
        <p:spPr>
          <a:xfrm>
            <a:off x="2513150" y="1019069"/>
            <a:ext cx="716570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Horizontal Analysis </a:t>
            </a:r>
          </a:p>
        </p:txBody>
      </p:sp>
      <p:sp>
        <p:nvSpPr>
          <p:cNvPr id="5" name="Rectangle 4">
            <a:extLst>
              <a:ext uri="{FF2B5EF4-FFF2-40B4-BE49-F238E27FC236}">
                <a16:creationId xmlns:a16="http://schemas.microsoft.com/office/drawing/2014/main" id="{A2748E87-4907-42C5-B93C-EF22C556938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BB6BCE-1E4D-1409-6FB6-E16A499303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50785F-2713-5723-FBC9-079BCB2455A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1FDCC32-D1D4-9CE5-070B-FD7E5BF86401}"/>
              </a:ext>
            </a:extLst>
          </p:cNvPr>
          <p:cNvSpPr txBox="1"/>
          <p:nvPr/>
        </p:nvSpPr>
        <p:spPr>
          <a:xfrm>
            <a:off x="821267" y="2061138"/>
            <a:ext cx="6307666" cy="3785652"/>
          </a:xfrm>
          <a:prstGeom prst="rect">
            <a:avLst/>
          </a:prstGeom>
          <a:noFill/>
        </p:spPr>
        <p:txBody>
          <a:bodyPr wrap="square" rtlCol="0">
            <a:spAutoFit/>
          </a:bodyPr>
          <a:lstStyle/>
          <a:p>
            <a:pPr algn="l"/>
            <a:r>
              <a:rPr lang="en-US" sz="2400" b="1" i="0" u="none" strike="noStrike" dirty="0">
                <a:solidFill>
                  <a:srgbClr val="000000"/>
                </a:solidFill>
                <a:effectLst/>
              </a:rPr>
              <a:t>Step 1: Select Base Year:</a:t>
            </a:r>
          </a:p>
          <a:p>
            <a:pPr algn="l">
              <a:buFont typeface="Arial" panose="020B0604020202020204" pitchFamily="34" charset="0"/>
              <a:buChar char="•"/>
            </a:pPr>
            <a:r>
              <a:rPr lang="en-US" sz="2400" b="0" i="0" u="none" strike="noStrike" dirty="0">
                <a:solidFill>
                  <a:srgbClr val="000000"/>
                </a:solidFill>
                <a:effectLst/>
              </a:rPr>
              <a:t>The first step in performing horizontal analysis is to select a </a:t>
            </a:r>
            <a:r>
              <a:rPr lang="en-US" sz="2400" b="1" i="0" u="none" strike="noStrike" dirty="0">
                <a:solidFill>
                  <a:srgbClr val="000000"/>
                </a:solidFill>
                <a:effectLst/>
              </a:rPr>
              <a:t>base year</a:t>
            </a:r>
            <a:r>
              <a:rPr lang="en-US" sz="2400" b="0" i="0" u="none" strike="noStrike" dirty="0">
                <a:solidFill>
                  <a:srgbClr val="000000"/>
                </a:solidFill>
                <a:effectLst/>
              </a:rPr>
              <a:t>. This is the year against which all other years will be compared.</a:t>
            </a:r>
          </a:p>
          <a:p>
            <a:pPr algn="l">
              <a:buFont typeface="Arial" panose="020B0604020202020204" pitchFamily="34" charset="0"/>
              <a:buChar char="•"/>
            </a:pPr>
            <a:r>
              <a:rPr lang="en-US" sz="2400" b="0" i="0" u="none" strike="noStrike" dirty="0">
                <a:solidFill>
                  <a:srgbClr val="000000"/>
                </a:solidFill>
                <a:effectLst/>
              </a:rPr>
              <a:t>The base year serves as the benchmark, allowing you to calculate how much the financial statement items have changed in subsequent periods. Ideally, the base year should be representative of normal business conditions or a stable period for accurate comparisons.</a:t>
            </a:r>
          </a:p>
        </p:txBody>
      </p:sp>
      <p:pic>
        <p:nvPicPr>
          <p:cNvPr id="7" name="Graphic 21">
            <a:extLst>
              <a:ext uri="{FF2B5EF4-FFF2-40B4-BE49-F238E27FC236}">
                <a16:creationId xmlns:a16="http://schemas.microsoft.com/office/drawing/2014/main" id="{D123FBB5-97CF-E39A-E3A4-E07076364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B7B921A8-CE4D-3137-8F63-C37007C64E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3961" y="2011102"/>
            <a:ext cx="3748225" cy="3748225"/>
          </a:xfrm>
          <a:prstGeom prst="rect">
            <a:avLst/>
          </a:prstGeom>
        </p:spPr>
      </p:pic>
    </p:spTree>
    <p:extLst>
      <p:ext uri="{BB962C8B-B14F-4D97-AF65-F5344CB8AC3E}">
        <p14:creationId xmlns:p14="http://schemas.microsoft.com/office/powerpoint/2010/main" val="3993425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8"/>
            <a:ext cx="10812720" cy="4757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21268" y="2061138"/>
            <a:ext cx="5596466" cy="4154984"/>
          </a:xfrm>
          <a:prstGeom prst="rect">
            <a:avLst/>
          </a:prstGeom>
          <a:noFill/>
        </p:spPr>
        <p:txBody>
          <a:bodyPr wrap="square" rtlCol="0">
            <a:spAutoFit/>
          </a:bodyPr>
          <a:lstStyle/>
          <a:p>
            <a:pPr algn="l"/>
            <a:r>
              <a:rPr lang="en-US" sz="2400" b="1" i="0" u="none" strike="noStrike" dirty="0">
                <a:solidFill>
                  <a:srgbClr val="000000"/>
                </a:solidFill>
                <a:effectLst/>
              </a:rPr>
              <a:t>Step 2: Compute Percentage Changes Year Over Year:</a:t>
            </a:r>
          </a:p>
          <a:p>
            <a:pPr algn="l">
              <a:buFont typeface="Arial" panose="020B0604020202020204" pitchFamily="34" charset="0"/>
              <a:buChar char="•"/>
            </a:pPr>
            <a:r>
              <a:rPr lang="en-US" sz="2400" b="0" i="0" u="none" strike="noStrike" dirty="0">
                <a:solidFill>
                  <a:srgbClr val="000000"/>
                </a:solidFill>
                <a:effectLst/>
              </a:rPr>
              <a:t>After selecting the base year, the next step is to compute the </a:t>
            </a:r>
            <a:r>
              <a:rPr lang="en-US" sz="2400" b="1" i="0" u="none" strike="noStrike" dirty="0">
                <a:solidFill>
                  <a:srgbClr val="000000"/>
                </a:solidFill>
                <a:effectLst/>
              </a:rPr>
              <a:t>percentage changes</a:t>
            </a:r>
            <a:r>
              <a:rPr lang="en-US" sz="2400" b="0" i="0" u="none" strike="noStrike" dirty="0">
                <a:solidFill>
                  <a:srgbClr val="000000"/>
                </a:solidFill>
                <a:effectLst/>
              </a:rPr>
              <a:t> in financial statement items for each year compared to the base year.</a:t>
            </a:r>
          </a:p>
          <a:p>
            <a:pPr algn="l">
              <a:buFont typeface="Arial" panose="020B0604020202020204" pitchFamily="34" charset="0"/>
              <a:buChar char="•"/>
            </a:pPr>
            <a:r>
              <a:rPr lang="en-US" sz="2400" b="0" i="0" u="none" strike="noStrike" dirty="0">
                <a:solidFill>
                  <a:srgbClr val="000000"/>
                </a:solidFill>
                <a:effectLst/>
              </a:rPr>
              <a:t>This involves comparing the figures of the current year with those of the base year. Percentage changes provide insight into the magnitude of growth or decline in financial performance over time.</a:t>
            </a:r>
            <a:endParaRPr lang="en-US" sz="2400" dirty="0">
              <a:solidFill>
                <a:srgbClr val="000000"/>
              </a:solidFil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alculator and pen on a blackboard with graphs and charts&#10;&#10;Description automatically generated">
            <a:extLst>
              <a:ext uri="{FF2B5EF4-FFF2-40B4-BE49-F238E27FC236}">
                <a16:creationId xmlns:a16="http://schemas.microsoft.com/office/drawing/2014/main" id="{A3445E75-AC5B-5F4E-E8FA-5FFE99DAF3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7363" y="2000139"/>
            <a:ext cx="4092329" cy="4092329"/>
          </a:xfrm>
          <a:prstGeom prst="rect">
            <a:avLst/>
          </a:prstGeom>
        </p:spPr>
      </p:pic>
    </p:spTree>
    <p:extLst>
      <p:ext uri="{BB962C8B-B14F-4D97-AF65-F5344CB8AC3E}">
        <p14:creationId xmlns:p14="http://schemas.microsoft.com/office/powerpoint/2010/main" val="223795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r>
              <a:rPr lang="en-US" b="1" dirty="0">
                <a:solidFill>
                  <a:srgbClr val="000000"/>
                </a:solidFill>
              </a:rPr>
              <a:t> </a:t>
            </a:r>
            <a:r>
              <a:rPr lang="en-US" b="1" i="0" u="none" strike="noStrike" dirty="0">
                <a:solidFill>
                  <a:srgbClr val="000000"/>
                </a:solidFill>
                <a:effectLst/>
              </a:rPr>
              <a:t>Compute Percentage Changes for Revenue, Expenses, and Net Income:</a:t>
            </a:r>
          </a:p>
        </p:txBody>
      </p:sp>
      <p:sp>
        <p:nvSpPr>
          <p:cNvPr id="3" name="TextBox 2"/>
          <p:cNvSpPr txBox="1"/>
          <p:nvPr/>
        </p:nvSpPr>
        <p:spPr>
          <a:xfrm>
            <a:off x="2513149" y="1019069"/>
            <a:ext cx="60742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Example: Horizontal Analysis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003166"/>
            <a:ext cx="10541000" cy="1569660"/>
          </a:xfrm>
          <a:prstGeom prst="rect">
            <a:avLst/>
          </a:prstGeom>
          <a:noFill/>
        </p:spPr>
        <p:txBody>
          <a:bodyPr wrap="square" rtlCol="0">
            <a:spAutoFit/>
          </a:bodyPr>
          <a:lstStyle/>
          <a:p>
            <a:pPr algn="l"/>
            <a:r>
              <a:rPr lang="en-US" sz="2400" b="1" i="0" u="none" strike="noStrike" dirty="0">
                <a:solidFill>
                  <a:srgbClr val="000000"/>
                </a:solidFill>
                <a:effectLst/>
              </a:rPr>
              <a:t>Example of an Income Statement with Two Years:</a:t>
            </a:r>
          </a:p>
          <a:p>
            <a:pPr algn="l"/>
            <a:r>
              <a:rPr lang="en-US" sz="2400" b="0" i="0" u="none" strike="noStrike" dirty="0">
                <a:solidFill>
                  <a:srgbClr val="000000"/>
                </a:solidFill>
                <a:effectLst/>
              </a:rPr>
              <a:t>Below is a simplified income statement for two consecutive years (2022 and 2023) for a fictional company, XYZ Corp. We'll use this data to compute the percentage changes in Revenue, Expenses, and Net Income: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D5062613-ACEA-4C46-FE5E-F5553BC541CF}"/>
              </a:ext>
            </a:extLst>
          </p:cNvPr>
          <p:cNvGraphicFramePr>
            <a:graphicFrameLocks noGrp="1"/>
          </p:cNvGraphicFramePr>
          <p:nvPr>
            <p:extLst>
              <p:ext uri="{D42A27DB-BD31-4B8C-83A1-F6EECF244321}">
                <p14:modId xmlns:p14="http://schemas.microsoft.com/office/powerpoint/2010/main" val="1290082672"/>
              </p:ext>
            </p:extLst>
          </p:nvPr>
        </p:nvGraphicFramePr>
        <p:xfrm>
          <a:off x="2450122" y="3572826"/>
          <a:ext cx="7291755" cy="1463040"/>
        </p:xfrm>
        <a:graphic>
          <a:graphicData uri="http://schemas.openxmlformats.org/drawingml/2006/table">
            <a:tbl>
              <a:tblPr/>
              <a:tblGrid>
                <a:gridCol w="2430585">
                  <a:extLst>
                    <a:ext uri="{9D8B030D-6E8A-4147-A177-3AD203B41FA5}">
                      <a16:colId xmlns:a16="http://schemas.microsoft.com/office/drawing/2014/main" val="4072752886"/>
                    </a:ext>
                  </a:extLst>
                </a:gridCol>
                <a:gridCol w="2430585">
                  <a:extLst>
                    <a:ext uri="{9D8B030D-6E8A-4147-A177-3AD203B41FA5}">
                      <a16:colId xmlns:a16="http://schemas.microsoft.com/office/drawing/2014/main" val="405133418"/>
                    </a:ext>
                  </a:extLst>
                </a:gridCol>
                <a:gridCol w="2430585">
                  <a:extLst>
                    <a:ext uri="{9D8B030D-6E8A-4147-A177-3AD203B41FA5}">
                      <a16:colId xmlns:a16="http://schemas.microsoft.com/office/drawing/2014/main" val="3173839174"/>
                    </a:ext>
                  </a:extLst>
                </a:gridCol>
              </a:tblGrid>
              <a:tr h="327775">
                <a:tc>
                  <a:txBody>
                    <a:bodyPr/>
                    <a:lstStyle/>
                    <a:p>
                      <a:pPr algn="ctr"/>
                      <a:r>
                        <a:rPr lang="en-US" b="1" dirty="0"/>
                        <a:t>Income Statement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59099011"/>
                  </a:ext>
                </a:extLst>
              </a:tr>
              <a:tr h="327775">
                <a:tc>
                  <a:txBody>
                    <a:bodyPr/>
                    <a:lstStyle/>
                    <a:p>
                      <a:pPr algn="ctr"/>
                      <a:r>
                        <a:rPr lang="en-US" b="1" dirty="0"/>
                        <a:t>Revenue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$500,000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727880988"/>
                  </a:ext>
                </a:extLst>
              </a:tr>
              <a:tr h="327775">
                <a:tc>
                  <a:txBody>
                    <a:bodyPr/>
                    <a:lstStyle/>
                    <a:p>
                      <a:pPr algn="ctr"/>
                      <a:r>
                        <a:rPr lang="en-US" b="1" dirty="0"/>
                        <a:t>Operating Expenses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$300,000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$350,000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56306947"/>
                  </a:ext>
                </a:extLst>
              </a:tr>
              <a:tr h="327775">
                <a:tc>
                  <a:txBody>
                    <a:bodyPr/>
                    <a:lstStyle/>
                    <a:p>
                      <a:pPr algn="ctr"/>
                      <a:r>
                        <a:rPr lang="en-US" b="1" dirty="0"/>
                        <a:t>Net Income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EG" dirty="0"/>
                        <a:t>$120,000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38649277"/>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D6403-DA28-4FEF-6FE8-085CF2DC81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45CFAD-B358-04E4-76BE-5B403875410D}"/>
              </a:ext>
            </a:extLst>
          </p:cNvPr>
          <p:cNvSpPr/>
          <p:nvPr/>
        </p:nvSpPr>
        <p:spPr>
          <a:xfrm>
            <a:off x="257909" y="1685495"/>
            <a:ext cx="11726082"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r>
              <a:rPr lang="en-US" b="1" i="0" u="none" strike="noStrike" dirty="0">
                <a:solidFill>
                  <a:srgbClr val="000000"/>
                </a:solidFill>
                <a:effectLst/>
              </a:rPr>
              <a:t>Analysis:</a:t>
            </a:r>
          </a:p>
          <a:p>
            <a:pPr algn="l">
              <a:buFont typeface="Arial" panose="020B0604020202020204" pitchFamily="34" charset="0"/>
              <a:buChar char="•"/>
            </a:pPr>
            <a:r>
              <a:rPr lang="en-US" b="0" i="0" u="none" strike="noStrike" dirty="0">
                <a:solidFill>
                  <a:srgbClr val="000000"/>
                </a:solidFill>
                <a:effectLst/>
              </a:rPr>
              <a:t>Revenue grew by 20%, indicating that the company was able to increase its sales.</a:t>
            </a:r>
          </a:p>
          <a:p>
            <a:pPr algn="l">
              <a:buFont typeface="Arial" panose="020B0604020202020204" pitchFamily="34" charset="0"/>
              <a:buChar char="•"/>
            </a:pPr>
            <a:r>
              <a:rPr lang="en-US" b="0" i="0" u="none" strike="noStrike" dirty="0">
                <a:solidFill>
                  <a:srgbClr val="000000"/>
                </a:solidFill>
                <a:effectLst/>
              </a:rPr>
              <a:t>Operating expenses increased by a slightly lower rate (16.67%), which suggests that costs were managed efficiently relative to the growth in revenue.</a:t>
            </a:r>
          </a:p>
          <a:p>
            <a:pPr algn="l">
              <a:buFont typeface="Arial" panose="020B0604020202020204" pitchFamily="34" charset="0"/>
              <a:buChar char="•"/>
            </a:pPr>
            <a:r>
              <a:rPr lang="en-US" b="0" i="0" u="none" strike="noStrike" dirty="0">
                <a:solidFill>
                  <a:srgbClr val="000000"/>
                </a:solidFill>
                <a:effectLst/>
              </a:rPr>
              <a:t>The net income also grew by 20%, showing that the company's profitability improved in proportion to its revenue growth.</a:t>
            </a:r>
          </a:p>
        </p:txBody>
      </p:sp>
      <p:sp>
        <p:nvSpPr>
          <p:cNvPr id="3" name="TextBox 2">
            <a:extLst>
              <a:ext uri="{FF2B5EF4-FFF2-40B4-BE49-F238E27FC236}">
                <a16:creationId xmlns:a16="http://schemas.microsoft.com/office/drawing/2014/main" id="{DEE7DDA1-8854-6B3A-C167-6E8D3F883A56}"/>
              </a:ext>
            </a:extLst>
          </p:cNvPr>
          <p:cNvSpPr txBox="1"/>
          <p:nvPr/>
        </p:nvSpPr>
        <p:spPr>
          <a:xfrm>
            <a:off x="2513149" y="1019069"/>
            <a:ext cx="6074259"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Example: Horizontal Analysis </a:t>
            </a:r>
          </a:p>
        </p:txBody>
      </p:sp>
      <p:sp>
        <p:nvSpPr>
          <p:cNvPr id="5" name="Rectangle 4">
            <a:extLst>
              <a:ext uri="{FF2B5EF4-FFF2-40B4-BE49-F238E27FC236}">
                <a16:creationId xmlns:a16="http://schemas.microsoft.com/office/drawing/2014/main" id="{C02DE764-FA4E-39A5-0195-8BDAD0D0D5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871EE2-E63F-65F9-2B72-2F3FD8A3078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4730B2-6388-25F8-6C0D-3E6C8551FD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118B9D68-58FC-8716-BA86-0EE71F36E635}"/>
              </a:ext>
            </a:extLst>
          </p:cNvPr>
          <p:cNvSpPr txBox="1"/>
          <p:nvPr/>
        </p:nvSpPr>
        <p:spPr>
          <a:xfrm>
            <a:off x="942308" y="2003166"/>
            <a:ext cx="10541000" cy="461665"/>
          </a:xfrm>
          <a:prstGeom prst="rect">
            <a:avLst/>
          </a:prstGeom>
          <a:noFill/>
        </p:spPr>
        <p:txBody>
          <a:bodyPr wrap="square" rtlCol="0">
            <a:spAutoFit/>
          </a:bodyPr>
          <a:lstStyle/>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A86A0F9C-09AF-849C-D963-0B9B803319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41B7022E-0595-3023-0698-87D4FD440E01}"/>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561715" y="2095405"/>
            <a:ext cx="5429893" cy="2692400"/>
          </a:xfrm>
          <a:prstGeom prst="rect">
            <a:avLst/>
          </a:prstGeom>
        </p:spPr>
      </p:pic>
      <p:pic>
        <p:nvPicPr>
          <p:cNvPr id="12" name="Picture 11" descr="A black and white screen with numbers and text&#10;&#10;Description automatically generated">
            <a:extLst>
              <a:ext uri="{FF2B5EF4-FFF2-40B4-BE49-F238E27FC236}">
                <a16:creationId xmlns:a16="http://schemas.microsoft.com/office/drawing/2014/main" id="{C49DD954-C910-2A74-DD28-2EDA9AE1AEF5}"/>
              </a:ext>
            </a:extLst>
          </p:cNvPr>
          <p:cNvPicPr>
            <a:picLocks noChangeAspect="1"/>
          </p:cNvPicPr>
          <p:nvPr/>
        </p:nvPicPr>
        <p:blipFill>
          <a:blip r:embed="rId5">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057307" y="1685495"/>
            <a:ext cx="5697872" cy="3684208"/>
          </a:xfrm>
          <a:prstGeom prst="rect">
            <a:avLst/>
          </a:prstGeom>
        </p:spPr>
      </p:pic>
    </p:spTree>
    <p:extLst>
      <p:ext uri="{BB962C8B-B14F-4D97-AF65-F5344CB8AC3E}">
        <p14:creationId xmlns:p14="http://schemas.microsoft.com/office/powerpoint/2010/main" val="1006402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66168-B7BB-1630-3058-54B6FBCC4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82DFF7-6A41-7055-31A8-F3DC3A10D392}"/>
              </a:ext>
            </a:extLst>
          </p:cNvPr>
          <p:cNvSpPr/>
          <p:nvPr/>
        </p:nvSpPr>
        <p:spPr>
          <a:xfrm>
            <a:off x="328247" y="1685495"/>
            <a:ext cx="11465168"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i="0" u="none" strike="noStrike" dirty="0">
              <a:solidFill>
                <a:srgbClr val="000000"/>
              </a:solidFill>
              <a:effectLst/>
            </a:endParaRPr>
          </a:p>
          <a:p>
            <a:pPr algn="l"/>
            <a:endParaRPr lang="en-US" b="1" dirty="0">
              <a:solidFill>
                <a:srgbClr val="000000"/>
              </a:solidFill>
            </a:endParaRPr>
          </a:p>
          <a:p>
            <a:pPr algn="l"/>
            <a:endParaRPr lang="en-US" b="1" dirty="0">
              <a:solidFill>
                <a:srgbClr val="000000"/>
              </a:solidFill>
            </a:endParaRPr>
          </a:p>
          <a:p>
            <a:pPr algn="l"/>
            <a:endParaRPr lang="en-US" b="1" dirty="0">
              <a:solidFill>
                <a:srgbClr val="000000"/>
              </a:solidFill>
            </a:endParaRPr>
          </a:p>
          <a:p>
            <a:pPr algn="l"/>
            <a:endParaRPr lang="en-US" b="1" dirty="0">
              <a:solidFill>
                <a:srgbClr val="000000"/>
              </a:solidFill>
            </a:endParaRPr>
          </a:p>
          <a:p>
            <a:endParaRPr lang="en-US" sz="2400" b="0" i="0" u="none" strike="noStrike" dirty="0">
              <a:solidFill>
                <a:srgbClr val="000000"/>
              </a:solidFill>
              <a:effectLst/>
            </a:endParaRPr>
          </a:p>
          <a:p>
            <a:endParaRPr lang="en-US" sz="2400" dirty="0">
              <a:solidFill>
                <a:srgbClr val="000000"/>
              </a:solidFill>
            </a:endParaRPr>
          </a:p>
          <a:p>
            <a:r>
              <a:rPr lang="en-US" sz="2400" b="0" i="0" u="none" strike="noStrike" dirty="0">
                <a:solidFill>
                  <a:srgbClr val="000000"/>
                </a:solidFill>
                <a:effectLst/>
              </a:rPr>
              <a:t>We'll now compute the percentage changes for </a:t>
            </a:r>
            <a:r>
              <a:rPr lang="en-US" sz="2400" b="1" i="0" u="none" strike="noStrike" dirty="0">
                <a:solidFill>
                  <a:srgbClr val="000000"/>
                </a:solidFill>
                <a:effectLst/>
              </a:rPr>
              <a:t>Total Assets</a:t>
            </a:r>
            <a:r>
              <a:rPr lang="en-US" sz="2400" b="0" i="0" u="none" strike="noStrike" dirty="0">
                <a:solidFill>
                  <a:srgbClr val="000000"/>
                </a:solidFill>
                <a:effectLst/>
              </a:rPr>
              <a:t>, </a:t>
            </a:r>
            <a:r>
              <a:rPr lang="en-US" sz="2400" b="1" i="0" u="none" strike="noStrike" dirty="0">
                <a:solidFill>
                  <a:srgbClr val="000000"/>
                </a:solidFill>
                <a:effectLst/>
              </a:rPr>
              <a:t>Total 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a:t>
            </a:r>
          </a:p>
          <a:p>
            <a:pPr algn="l"/>
            <a:endParaRPr lang="en-US" b="1" i="0" u="none" strike="noStrike" dirty="0">
              <a:solidFill>
                <a:srgbClr val="000000"/>
              </a:solidFill>
              <a:effectLst/>
            </a:endParaRPr>
          </a:p>
        </p:txBody>
      </p:sp>
      <p:sp>
        <p:nvSpPr>
          <p:cNvPr id="3" name="TextBox 2">
            <a:extLst>
              <a:ext uri="{FF2B5EF4-FFF2-40B4-BE49-F238E27FC236}">
                <a16:creationId xmlns:a16="http://schemas.microsoft.com/office/drawing/2014/main" id="{D616CD6F-5684-B2E2-66D7-8B4E0631FA2E}"/>
              </a:ext>
            </a:extLst>
          </p:cNvPr>
          <p:cNvSpPr txBox="1"/>
          <p:nvPr/>
        </p:nvSpPr>
        <p:spPr>
          <a:xfrm>
            <a:off x="2513149" y="1019069"/>
            <a:ext cx="7357682"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Horizontal Analysis of Balance Sheet  </a:t>
            </a:r>
          </a:p>
        </p:txBody>
      </p:sp>
      <p:sp>
        <p:nvSpPr>
          <p:cNvPr id="5" name="Rectangle 4">
            <a:extLst>
              <a:ext uri="{FF2B5EF4-FFF2-40B4-BE49-F238E27FC236}">
                <a16:creationId xmlns:a16="http://schemas.microsoft.com/office/drawing/2014/main" id="{D477292C-73C6-8984-F748-4C49C49F7B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2F1486-7A95-7C0A-A155-858294C0C61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88C3E5-069F-CDFA-1082-EE083E3916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9C5E7D8-B470-5BED-3AD8-2B3C3EE3074C}"/>
              </a:ext>
            </a:extLst>
          </p:cNvPr>
          <p:cNvSpPr txBox="1"/>
          <p:nvPr/>
        </p:nvSpPr>
        <p:spPr>
          <a:xfrm>
            <a:off x="398585" y="2003166"/>
            <a:ext cx="11394830" cy="2677656"/>
          </a:xfrm>
          <a:prstGeom prst="rect">
            <a:avLst/>
          </a:prstGeom>
          <a:noFill/>
        </p:spPr>
        <p:txBody>
          <a:bodyPr wrap="square" rtlCol="0">
            <a:spAutoFit/>
          </a:bodyPr>
          <a:lstStyle/>
          <a:p>
            <a:pPr algn="l"/>
            <a:r>
              <a:rPr lang="en-US" sz="2400" b="1" i="0" u="none" strike="noStrike" dirty="0">
                <a:solidFill>
                  <a:srgbClr val="000000"/>
                </a:solidFill>
                <a:effectLst/>
              </a:rPr>
              <a:t>Horizontal Analysis of Balance Sheet</a:t>
            </a:r>
          </a:p>
          <a:p>
            <a:pPr algn="l"/>
            <a:r>
              <a:rPr lang="en-US" sz="2400" b="1" i="0" u="none" strike="noStrike" dirty="0">
                <a:solidFill>
                  <a:srgbClr val="000000"/>
                </a:solidFill>
                <a:effectLst/>
              </a:rPr>
              <a:t>Apply Analysis to Assets, Liabilities, and Equity:</a:t>
            </a:r>
          </a:p>
          <a:p>
            <a:pPr algn="l"/>
            <a:r>
              <a:rPr lang="en-US" sz="2400" b="0" i="0" u="none" strike="noStrike" dirty="0">
                <a:solidFill>
                  <a:srgbClr val="000000"/>
                </a:solidFill>
                <a:effectLst/>
              </a:rPr>
              <a:t>Horizontal analysis of the balance sheet compares the changes in the company’s </a:t>
            </a:r>
            <a:r>
              <a:rPr lang="en-US" sz="2400" b="1" i="0" u="none" strike="noStrike" dirty="0">
                <a:solidFill>
                  <a:srgbClr val="000000"/>
                </a:solidFill>
                <a:effectLst/>
              </a:rPr>
              <a:t>assets</a:t>
            </a:r>
            <a:r>
              <a:rPr lang="en-US" sz="2400" b="0" i="0" u="none" strike="noStrike" dirty="0">
                <a:solidFill>
                  <a:srgbClr val="000000"/>
                </a:solidFill>
                <a:effectLst/>
              </a:rPr>
              <a:t>, </a:t>
            </a:r>
            <a:r>
              <a:rPr lang="en-US" sz="2400" b="1" i="0" u="none" strike="noStrike" dirty="0">
                <a:solidFill>
                  <a:srgbClr val="000000"/>
                </a:solidFill>
                <a:effectLst/>
              </a:rPr>
              <a:t>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 over time. This method helps to identify trends in how a company manages its resources, obligations, and capital structure.</a:t>
            </a:r>
          </a:p>
          <a:p>
            <a:pPr algn="l"/>
            <a:r>
              <a:rPr lang="en-US" sz="2400" b="0" i="0" u="none" strike="noStrike" dirty="0">
                <a:solidFill>
                  <a:srgbClr val="000000"/>
                </a:solidFill>
                <a:effectLst/>
              </a:rPr>
              <a:t>Below is an example of a simplified balance sheet for two consecutive years (2022 and 2023) for XYZ Corp.:</a:t>
            </a:r>
          </a:p>
        </p:txBody>
      </p:sp>
      <p:pic>
        <p:nvPicPr>
          <p:cNvPr id="7" name="Graphic 21">
            <a:extLst>
              <a:ext uri="{FF2B5EF4-FFF2-40B4-BE49-F238E27FC236}">
                <a16:creationId xmlns:a16="http://schemas.microsoft.com/office/drawing/2014/main" id="{BE260249-9C7E-7DEB-A7C6-7E08110623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F5C1B565-6E06-BD13-834B-34E746CC357A}"/>
              </a:ext>
            </a:extLst>
          </p:cNvPr>
          <p:cNvGraphicFramePr>
            <a:graphicFrameLocks noGrp="1"/>
          </p:cNvGraphicFramePr>
          <p:nvPr>
            <p:extLst>
              <p:ext uri="{D42A27DB-BD31-4B8C-83A1-F6EECF244321}">
                <p14:modId xmlns:p14="http://schemas.microsoft.com/office/powerpoint/2010/main" val="3441119618"/>
              </p:ext>
            </p:extLst>
          </p:nvPr>
        </p:nvGraphicFramePr>
        <p:xfrm>
          <a:off x="3174846" y="4375891"/>
          <a:ext cx="8018088" cy="1463040"/>
        </p:xfrm>
        <a:graphic>
          <a:graphicData uri="http://schemas.openxmlformats.org/drawingml/2006/table">
            <a:tbl>
              <a:tblPr/>
              <a:tblGrid>
                <a:gridCol w="2672696">
                  <a:extLst>
                    <a:ext uri="{9D8B030D-6E8A-4147-A177-3AD203B41FA5}">
                      <a16:colId xmlns:a16="http://schemas.microsoft.com/office/drawing/2014/main" val="2055696626"/>
                    </a:ext>
                  </a:extLst>
                </a:gridCol>
                <a:gridCol w="2672696">
                  <a:extLst>
                    <a:ext uri="{9D8B030D-6E8A-4147-A177-3AD203B41FA5}">
                      <a16:colId xmlns:a16="http://schemas.microsoft.com/office/drawing/2014/main" val="3971741226"/>
                    </a:ext>
                  </a:extLst>
                </a:gridCol>
                <a:gridCol w="2672696">
                  <a:extLst>
                    <a:ext uri="{9D8B030D-6E8A-4147-A177-3AD203B41FA5}">
                      <a16:colId xmlns:a16="http://schemas.microsoft.com/office/drawing/2014/main" val="3386763717"/>
                    </a:ext>
                  </a:extLst>
                </a:gridCol>
              </a:tblGrid>
              <a:tr h="291500">
                <a:tc>
                  <a:txBody>
                    <a:bodyPr/>
                    <a:lstStyle/>
                    <a:p>
                      <a:pPr algn="ctr"/>
                      <a:r>
                        <a:rPr lang="en-US" b="1"/>
                        <a:t>Balance Sheet</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429943967"/>
                  </a:ext>
                </a:extLst>
              </a:tr>
              <a:tr h="291500">
                <a:tc>
                  <a:txBody>
                    <a:bodyPr/>
                    <a:lstStyle/>
                    <a:p>
                      <a:pPr algn="ctr"/>
                      <a:r>
                        <a:rPr lang="en-US" b="1"/>
                        <a:t>Total Assets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$1,200,000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851820616"/>
                  </a:ext>
                </a:extLst>
              </a:tr>
              <a:tr h="291500">
                <a:tc>
                  <a:txBody>
                    <a:bodyPr/>
                    <a:lstStyle/>
                    <a:p>
                      <a:pPr algn="ctr"/>
                      <a:r>
                        <a:rPr lang="en-US" b="1"/>
                        <a:t>Total Liabilities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$700,000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3270912355"/>
                  </a:ext>
                </a:extLst>
              </a:tr>
              <a:tr h="291500">
                <a:tc>
                  <a:txBody>
                    <a:bodyPr/>
                    <a:lstStyle/>
                    <a:p>
                      <a:pPr algn="ctr"/>
                      <a:r>
                        <a:rPr lang="en-US" b="1" dirty="0"/>
                        <a:t>Equity</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$400,000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pPr algn="ctr"/>
                      <a:r>
                        <a:rPr lang="en-EG" dirty="0"/>
                        <a:t>$500,000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1894205330"/>
                  </a:ext>
                </a:extLst>
              </a:tr>
            </a:tbl>
          </a:graphicData>
        </a:graphic>
      </p:graphicFrame>
    </p:spTree>
    <p:extLst>
      <p:ext uri="{BB962C8B-B14F-4D97-AF65-F5344CB8AC3E}">
        <p14:creationId xmlns:p14="http://schemas.microsoft.com/office/powerpoint/2010/main" val="2957847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73342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Balance Sheet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background with white text&#10;&#10;Description automatically generated">
            <a:extLst>
              <a:ext uri="{FF2B5EF4-FFF2-40B4-BE49-F238E27FC236}">
                <a16:creationId xmlns:a16="http://schemas.microsoft.com/office/drawing/2014/main" id="{EC7BD3FD-213D-2BCB-0DBE-139C1D07C85C}"/>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942305" y="2239066"/>
            <a:ext cx="7498310" cy="3599865"/>
          </a:xfrm>
          <a:prstGeom prst="rect">
            <a:avLst/>
          </a:prstGeom>
        </p:spPr>
      </p:pic>
      <p:pic>
        <p:nvPicPr>
          <p:cNvPr id="8" name="Picture 7" descr="A black and white background with numbers and text&#10;&#10;Description automatically generated">
            <a:extLst>
              <a:ext uri="{FF2B5EF4-FFF2-40B4-BE49-F238E27FC236}">
                <a16:creationId xmlns:a16="http://schemas.microsoft.com/office/drawing/2014/main" id="{F628642E-DD6A-52A3-E30C-B0328F11D543}"/>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570133" y="3704492"/>
            <a:ext cx="5160720" cy="1968175"/>
          </a:xfrm>
          <a:prstGeom prst="rect">
            <a:avLst/>
          </a:prstGeom>
        </p:spPr>
      </p:pic>
    </p:spTree>
    <p:extLst>
      <p:ext uri="{BB962C8B-B14F-4D97-AF65-F5344CB8AC3E}">
        <p14:creationId xmlns:p14="http://schemas.microsoft.com/office/powerpoint/2010/main" val="4067247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B7F44-1D27-2018-33AB-3FF9F0749E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AD465C-C3BF-DDC6-7DBA-C10496BB4FA6}"/>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Analysis: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a:t>
            </a:r>
            <a:r>
              <a:rPr lang="en-US" sz="2400" b="0" i="0" u="none" strike="noStrike" dirty="0">
                <a:solidFill>
                  <a:srgbClr val="000000"/>
                </a:solidFill>
                <a:effectLst/>
              </a:rPr>
              <a:t> growth in </a:t>
            </a:r>
            <a:r>
              <a:rPr lang="en-US" sz="2400" b="1" i="0" u="none" strike="noStrike" dirty="0">
                <a:solidFill>
                  <a:srgbClr val="000000"/>
                </a:solidFill>
                <a:effectLst/>
              </a:rPr>
              <a:t>total assets</a:t>
            </a:r>
            <a:r>
              <a:rPr lang="en-US" sz="2400" b="0" i="0" u="none" strike="noStrike" dirty="0">
                <a:solidFill>
                  <a:srgbClr val="000000"/>
                </a:solidFill>
                <a:effectLst/>
              </a:rPr>
              <a:t> suggests that the company is expanding, possibly investing in new resources or equipment.</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16.67%</a:t>
            </a:r>
            <a:r>
              <a:rPr lang="en-US" sz="2400" b="0" i="0" u="none" strike="noStrike" dirty="0">
                <a:solidFill>
                  <a:srgbClr val="000000"/>
                </a:solidFill>
                <a:effectLst/>
              </a:rPr>
              <a:t> increase in </a:t>
            </a:r>
            <a:r>
              <a:rPr lang="en-US" sz="2400" b="1" i="0" u="none" strike="noStrike" dirty="0">
                <a:solidFill>
                  <a:srgbClr val="000000"/>
                </a:solidFill>
                <a:effectLst/>
              </a:rPr>
              <a:t>liabilities</a:t>
            </a:r>
            <a:r>
              <a:rPr lang="en-US" sz="2400" b="0" i="0" u="none" strike="noStrike" dirty="0">
                <a:solidFill>
                  <a:srgbClr val="000000"/>
                </a:solidFill>
                <a:effectLst/>
              </a:rPr>
              <a:t> indicates that the company is taking on some additional debt, but this is at a lower rate than the growth in assets.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25%</a:t>
            </a:r>
            <a:r>
              <a:rPr lang="en-US" sz="2400" b="0" i="0" u="none" strike="noStrike" dirty="0">
                <a:solidFill>
                  <a:srgbClr val="000000"/>
                </a:solidFill>
                <a:effectLst/>
              </a:rPr>
              <a:t> increase in </a:t>
            </a:r>
            <a:r>
              <a:rPr lang="en-US" sz="2400" b="1" i="0" u="none" strike="noStrike" dirty="0">
                <a:solidFill>
                  <a:srgbClr val="000000"/>
                </a:solidFill>
                <a:effectLst/>
              </a:rPr>
              <a:t>equity</a:t>
            </a:r>
            <a:r>
              <a:rPr lang="en-US" sz="2400" b="0" i="0" u="none" strike="noStrike" dirty="0">
                <a:solidFill>
                  <a:srgbClr val="000000"/>
                </a:solidFill>
                <a:effectLst/>
              </a:rPr>
              <a:t> is a positive sign, showing the company is increasing its value for shareholders and reducing reliance on debt.</a:t>
            </a:r>
          </a:p>
        </p:txBody>
      </p:sp>
      <p:sp>
        <p:nvSpPr>
          <p:cNvPr id="3" name="TextBox 2">
            <a:extLst>
              <a:ext uri="{FF2B5EF4-FFF2-40B4-BE49-F238E27FC236}">
                <a16:creationId xmlns:a16="http://schemas.microsoft.com/office/drawing/2014/main" id="{648E18F1-FD59-76AA-8DE9-8D014001FA12}"/>
              </a:ext>
            </a:extLst>
          </p:cNvPr>
          <p:cNvSpPr txBox="1"/>
          <p:nvPr/>
        </p:nvSpPr>
        <p:spPr>
          <a:xfrm>
            <a:off x="2513149" y="1019069"/>
            <a:ext cx="7334236"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Balance Sheet  </a:t>
            </a:r>
          </a:p>
        </p:txBody>
      </p:sp>
      <p:sp>
        <p:nvSpPr>
          <p:cNvPr id="5" name="Rectangle 4">
            <a:extLst>
              <a:ext uri="{FF2B5EF4-FFF2-40B4-BE49-F238E27FC236}">
                <a16:creationId xmlns:a16="http://schemas.microsoft.com/office/drawing/2014/main" id="{AC3F2045-66D2-BDD1-0609-DB1FB23559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4E235F-F4F3-DD40-B87A-CE272A1A0A3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F268F4-6656-37AE-4137-40130E38C74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2A96A1F6-0CBD-376C-AE7B-146FC69203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691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877FB-378A-A005-66CB-2F22516BB6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640933-4977-4E98-A866-C51CBE3BEFA8}"/>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Evaluate Cash Flow Trends Over Time:</a:t>
            </a:r>
          </a:p>
          <a:p>
            <a:pPr algn="l">
              <a:buFont typeface="Arial" panose="020B0604020202020204" pitchFamily="34" charset="0"/>
              <a:buChar char="•"/>
            </a:pPr>
            <a:r>
              <a:rPr lang="en-US" sz="2400" b="0" i="0" u="none" strike="noStrike" dirty="0">
                <a:solidFill>
                  <a:srgbClr val="000000"/>
                </a:solidFill>
                <a:effectLst/>
              </a:rPr>
              <a:t>The cash flow statement provides insights into the inflows and outflows of cash from a company's </a:t>
            </a:r>
            <a:r>
              <a:rPr lang="en-US" sz="2400" b="1" i="0" u="none" strike="noStrike" dirty="0">
                <a:solidFill>
                  <a:srgbClr val="000000"/>
                </a:solidFill>
                <a:effectLst/>
              </a:rPr>
              <a:t>operating</a:t>
            </a:r>
            <a:r>
              <a:rPr lang="en-US" sz="2400" b="0" i="0" u="none" strike="noStrike" dirty="0">
                <a:solidFill>
                  <a:srgbClr val="000000"/>
                </a:solidFill>
                <a:effectLst/>
              </a:rPr>
              <a:t>, </a:t>
            </a:r>
            <a:r>
              <a:rPr lang="en-US" sz="2400" b="1" i="0" u="none" strike="noStrike" dirty="0">
                <a:solidFill>
                  <a:srgbClr val="000000"/>
                </a:solidFill>
                <a:effectLst/>
              </a:rPr>
              <a:t>investing</a:t>
            </a:r>
            <a:r>
              <a:rPr lang="en-US" sz="2400" b="0" i="0" u="none" strike="noStrike" dirty="0">
                <a:solidFill>
                  <a:srgbClr val="000000"/>
                </a:solidFill>
                <a:effectLst/>
              </a:rPr>
              <a:t>, and </a:t>
            </a:r>
            <a:r>
              <a:rPr lang="en-US" sz="2400" b="1" i="0" u="none" strike="noStrike" dirty="0">
                <a:solidFill>
                  <a:srgbClr val="000000"/>
                </a:solidFill>
                <a:effectLst/>
              </a:rPr>
              <a:t>financing</a:t>
            </a:r>
            <a:r>
              <a:rPr lang="en-US" sz="2400" b="0" i="0" u="none" strike="noStrike" dirty="0">
                <a:solidFill>
                  <a:srgbClr val="000000"/>
                </a:solidFill>
                <a:effectLst/>
              </a:rPr>
              <a:t> activities. Horizontal analysis of the cash flow statement compares these cash flows over multiple periods to identify trends, such as increasing or decreasing liquidity and financial health.</a:t>
            </a:r>
          </a:p>
          <a:p>
            <a:pPr algn="l">
              <a:buFont typeface="Arial" panose="020B0604020202020204" pitchFamily="34" charset="0"/>
              <a:buChar char="•"/>
            </a:pPr>
            <a:r>
              <a:rPr lang="en-US" sz="2400" b="0" i="0" u="none" strike="noStrike" dirty="0">
                <a:solidFill>
                  <a:srgbClr val="000000"/>
                </a:solidFill>
                <a:effectLst/>
              </a:rPr>
              <a:t>By analyzing how cash inflows and outflows change over time, you can assess whether the company is generating sufficient cash from its core business operations, how much it is investing in growth, and how it's managing debt and equity financing.</a:t>
            </a:r>
          </a:p>
        </p:txBody>
      </p:sp>
      <p:sp>
        <p:nvSpPr>
          <p:cNvPr id="3" name="TextBox 2">
            <a:extLst>
              <a:ext uri="{FF2B5EF4-FFF2-40B4-BE49-F238E27FC236}">
                <a16:creationId xmlns:a16="http://schemas.microsoft.com/office/drawing/2014/main" id="{33E5F3F9-262C-794A-B287-2F647D037AD0}"/>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03C521A4-A32D-2955-D767-AD4313A214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3AD394-1D0F-3458-E679-93BDB6589D5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5FAFA5-E1F8-3CE8-18D6-2147CC74D93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5D76CC3A-FEA4-0413-87B3-5D91311788C3}"/>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8B12B543-25F2-388F-0124-66E2460FC8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32198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A00AB-093C-4EC3-1176-ACBF9DA2D0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73A999-0F50-14A8-2617-DF4B6C1D13E3}"/>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endParaRPr lang="en-US" sz="2400" b="1" i="0" u="none" strike="noStrike" dirty="0">
              <a:solidFill>
                <a:srgbClr val="000000"/>
              </a:solidFill>
              <a:effectLst/>
            </a:endParaRPr>
          </a:p>
          <a:p>
            <a:pPr algn="l"/>
            <a:endParaRPr lang="en-US" sz="2400" b="1" dirty="0">
              <a:solidFill>
                <a:srgbClr val="000000"/>
              </a:solidFill>
            </a:endParaRPr>
          </a:p>
          <a:p>
            <a:pPr algn="l"/>
            <a:r>
              <a:rPr lang="en-US" sz="2400" b="1" i="0" u="none" strike="noStrike" dirty="0">
                <a:solidFill>
                  <a:srgbClr val="000000"/>
                </a:solidFill>
                <a:effectLst/>
              </a:rPr>
              <a:t>Compare Operating, Investing, and Financing Cash Flows</a:t>
            </a:r>
            <a:r>
              <a:rPr lang="en-US" sz="2400" b="0" i="0" u="none" strike="noStrike" dirty="0">
                <a:solidFill>
                  <a:srgbClr val="000000"/>
                </a:solidFill>
                <a:effectLst/>
                <a:latin typeface="-webkit-standard"/>
              </a:rPr>
              <a:t>:</a:t>
            </a:r>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2EFFE47B-90A3-17E7-CA2A-A6F3B40C906E}"/>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8E39900A-CB86-8300-5FA0-A36D566D61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4F4D61-99EF-DD26-9510-F0560A4002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EDAC58-8DF3-D2C5-9DE5-27AB160C3E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1D4DA61E-9892-F0D5-D018-A059372A529C}"/>
              </a:ext>
            </a:extLst>
          </p:cNvPr>
          <p:cNvSpPr txBox="1"/>
          <p:nvPr/>
        </p:nvSpPr>
        <p:spPr>
          <a:xfrm>
            <a:off x="942307" y="2003166"/>
            <a:ext cx="11041683" cy="1200329"/>
          </a:xfrm>
          <a:prstGeom prst="rect">
            <a:avLst/>
          </a:prstGeom>
          <a:noFill/>
        </p:spPr>
        <p:txBody>
          <a:bodyPr wrap="square" rtlCol="0">
            <a:spAutoFit/>
          </a:bodyPr>
          <a:lstStyle/>
          <a:p>
            <a:pPr algn="l"/>
            <a:r>
              <a:rPr lang="en-US" sz="2400" b="1" i="0" u="none" strike="noStrike" dirty="0">
                <a:solidFill>
                  <a:srgbClr val="000000"/>
                </a:solidFill>
                <a:effectLst/>
              </a:rPr>
              <a:t>Evaluate Cash Flow Trends Over Time:</a:t>
            </a:r>
          </a:p>
          <a:p>
            <a:pPr algn="l">
              <a:buFont typeface="Arial" panose="020B0604020202020204" pitchFamily="34" charset="0"/>
              <a:buChar char="•"/>
            </a:pPr>
            <a:r>
              <a:rPr lang="en-US" sz="2400" b="0" i="0" u="none" strike="noStrike" dirty="0">
                <a:solidFill>
                  <a:srgbClr val="000000"/>
                </a:solidFill>
                <a:effectLst/>
                <a:latin typeface="-webkit-standard"/>
              </a:rPr>
              <a:t>Below is an example of a simplified cash flow statement for XYZ Corp. for two consecutive years (2022 and 2023):</a:t>
            </a: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BA9682F-0B03-6912-B940-F3B22A437C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3C4DAFB-F86D-C0F8-8B53-B6DF23AC9833}"/>
              </a:ext>
            </a:extLst>
          </p:cNvPr>
          <p:cNvGraphicFramePr>
            <a:graphicFrameLocks noGrp="1"/>
          </p:cNvGraphicFramePr>
          <p:nvPr>
            <p:extLst>
              <p:ext uri="{D42A27DB-BD31-4B8C-83A1-F6EECF244321}">
                <p14:modId xmlns:p14="http://schemas.microsoft.com/office/powerpoint/2010/main" val="3665163224"/>
              </p:ext>
            </p:extLst>
          </p:nvPr>
        </p:nvGraphicFramePr>
        <p:xfrm>
          <a:off x="1111584" y="3400397"/>
          <a:ext cx="10515600" cy="1828800"/>
        </p:xfrm>
        <a:graphic>
          <a:graphicData uri="http://schemas.openxmlformats.org/drawingml/2006/table">
            <a:tbl>
              <a:tblPr/>
              <a:tblGrid>
                <a:gridCol w="3505200">
                  <a:extLst>
                    <a:ext uri="{9D8B030D-6E8A-4147-A177-3AD203B41FA5}">
                      <a16:colId xmlns:a16="http://schemas.microsoft.com/office/drawing/2014/main" val="2498682119"/>
                    </a:ext>
                  </a:extLst>
                </a:gridCol>
                <a:gridCol w="3505200">
                  <a:extLst>
                    <a:ext uri="{9D8B030D-6E8A-4147-A177-3AD203B41FA5}">
                      <a16:colId xmlns:a16="http://schemas.microsoft.com/office/drawing/2014/main" val="1119590815"/>
                    </a:ext>
                  </a:extLst>
                </a:gridCol>
                <a:gridCol w="3505200">
                  <a:extLst>
                    <a:ext uri="{9D8B030D-6E8A-4147-A177-3AD203B41FA5}">
                      <a16:colId xmlns:a16="http://schemas.microsoft.com/office/drawing/2014/main" val="4284286217"/>
                    </a:ext>
                  </a:extLst>
                </a:gridCol>
              </a:tblGrid>
              <a:tr h="0">
                <a:tc>
                  <a:txBody>
                    <a:bodyPr/>
                    <a:lstStyle/>
                    <a:p>
                      <a:r>
                        <a:rPr lang="en-US" b="1"/>
                        <a:t>Cash Flow Statement</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b="1" dirty="0"/>
                        <a:t>2022</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b="1" dirty="0"/>
                        <a:t>2023</a:t>
                      </a:r>
                      <a:endParaRPr lang="en-EG"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3773155654"/>
                  </a:ext>
                </a:extLst>
              </a:tr>
              <a:tr h="0">
                <a:tc>
                  <a:txBody>
                    <a:bodyPr/>
                    <a:lstStyle/>
                    <a:p>
                      <a:r>
                        <a:rPr lang="en-US" b="1"/>
                        <a:t>Net Cash from Operating Activities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$240,000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018272112"/>
                  </a:ext>
                </a:extLst>
              </a:tr>
              <a:tr h="0">
                <a:tc>
                  <a:txBody>
                    <a:bodyPr/>
                    <a:lstStyle/>
                    <a:p>
                      <a:r>
                        <a:rPr lang="en-US" b="1" dirty="0"/>
                        <a:t>Net Cash from Investing Activities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260706946"/>
                  </a:ext>
                </a:extLst>
              </a:tr>
              <a:tr h="0">
                <a:tc>
                  <a:txBody>
                    <a:bodyPr/>
                    <a:lstStyle/>
                    <a:p>
                      <a:r>
                        <a:rPr lang="en-US" b="1"/>
                        <a:t>Net Cash from Financing Activities</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$60,000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369773058"/>
                  </a:ext>
                </a:extLst>
              </a:tr>
              <a:tr h="0">
                <a:tc>
                  <a:txBody>
                    <a:bodyPr/>
                    <a:lstStyle/>
                    <a:p>
                      <a:r>
                        <a:rPr lang="en-US" b="1"/>
                        <a:t>Net Change in Cash</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200"/>
                    </a:solidFill>
                  </a:tcPr>
                </a:tc>
                <a:tc>
                  <a:txBody>
                    <a:bodyPr/>
                    <a:lstStyle/>
                    <a:p>
                      <a:r>
                        <a:rPr lang="en-EG" dirty="0"/>
                        <a:t>$150,000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extLst>
                  <a:ext uri="{0D108BD9-81ED-4DB2-BD59-A6C34878D82A}">
                    <a16:rowId xmlns:a16="http://schemas.microsoft.com/office/drawing/2014/main" val="118490735"/>
                  </a:ext>
                </a:extLst>
              </a:tr>
            </a:tbl>
          </a:graphicData>
        </a:graphic>
      </p:graphicFrame>
    </p:spTree>
    <p:extLst>
      <p:ext uri="{BB962C8B-B14F-4D97-AF65-F5344CB8AC3E}">
        <p14:creationId xmlns:p14="http://schemas.microsoft.com/office/powerpoint/2010/main" val="145537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EB54D-81BA-6C91-1840-1B65AF5B25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423C1-D669-ED1E-F327-5117DBD2CFD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F729B2B4-1EC9-EFEE-E41A-0F61C96CC990}"/>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5B81977E-FD8B-867F-9D41-FD3884F76C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26795B-676A-A498-8E6E-2D4B5ECEF3A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E519CB4-7A50-63CA-B7CB-1D0836E85E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2AF4B77-5B22-C9FE-38D9-5843A9B46DCB}"/>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296FA959-3B66-2676-ED6A-30BCAF2B0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and white text on a black background&#10;&#10;Description automatically generated">
            <a:extLst>
              <a:ext uri="{FF2B5EF4-FFF2-40B4-BE49-F238E27FC236}">
                <a16:creationId xmlns:a16="http://schemas.microsoft.com/office/drawing/2014/main" id="{FAB899F4-1592-1BDA-BD9E-80DA2B1C663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49608" y="2104423"/>
            <a:ext cx="5570570" cy="4279444"/>
          </a:xfrm>
          <a:prstGeom prst="rect">
            <a:avLst/>
          </a:prstGeom>
        </p:spPr>
      </p:pic>
      <p:pic>
        <p:nvPicPr>
          <p:cNvPr id="9" name="Picture 8" descr="A black and white text with white text&#10;&#10;Description automatically generated">
            <a:extLst>
              <a:ext uri="{FF2B5EF4-FFF2-40B4-BE49-F238E27FC236}">
                <a16:creationId xmlns:a16="http://schemas.microsoft.com/office/drawing/2014/main" id="{F2ECA7F3-7598-2679-6742-ED11AA1C6F94}"/>
              </a:ext>
            </a:extLst>
          </p:cNvPr>
          <p:cNvPicPr>
            <a:picLocks noChangeAspect="1"/>
          </p:cNvPicPr>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551166" y="2095405"/>
            <a:ext cx="5301836" cy="4279444"/>
          </a:xfrm>
          <a:prstGeom prst="rect">
            <a:avLst/>
          </a:prstGeom>
        </p:spPr>
      </p:pic>
    </p:spTree>
    <p:extLst>
      <p:ext uri="{BB962C8B-B14F-4D97-AF65-F5344CB8AC3E}">
        <p14:creationId xmlns:p14="http://schemas.microsoft.com/office/powerpoint/2010/main" val="291171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F0CC5-1EFD-36C5-CD6C-6B3DEDB39D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B4A216-0712-5646-8E31-BA621BD95622}"/>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9532C7E-C6DD-BCCC-8ECB-5B723BDDD9A4}"/>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A33C4D9D-C488-5677-EBAC-3C2BAD91C3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9401CC3-DE1B-D48B-F759-A42BD13C898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71926A-CF3D-8DD0-A140-D88D1DD9B8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470A719-9BB2-61DF-18DF-C42BDA4F72C9}"/>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798119D5-A6FB-6B41-02D9-D38F8ABDF6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and white screen with white text&#10;&#10;Description automatically generated">
            <a:extLst>
              <a:ext uri="{FF2B5EF4-FFF2-40B4-BE49-F238E27FC236}">
                <a16:creationId xmlns:a16="http://schemas.microsoft.com/office/drawing/2014/main" id="{BE6A4975-567C-8389-78D9-8299C5EB0EAA}"/>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922585" y="2104423"/>
            <a:ext cx="8229599" cy="4279444"/>
          </a:xfrm>
          <a:prstGeom prst="rect">
            <a:avLst/>
          </a:prstGeom>
        </p:spPr>
      </p:pic>
    </p:spTree>
    <p:extLst>
      <p:ext uri="{BB962C8B-B14F-4D97-AF65-F5344CB8AC3E}">
        <p14:creationId xmlns:p14="http://schemas.microsoft.com/office/powerpoint/2010/main" val="813896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9DF5C-2755-DB50-47CA-56DAB0694A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270D17-D3B6-9DC4-1D74-C689C07BFE15}"/>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2400" b="1" i="0" u="none" strike="noStrike" dirty="0">
                <a:solidFill>
                  <a:srgbClr val="000000"/>
                </a:solidFill>
                <a:effectLst/>
              </a:rPr>
              <a:t>Analysis:</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 growth in operating cash flows</a:t>
            </a:r>
            <a:r>
              <a:rPr lang="en-US" sz="2400" b="0" i="0" u="none" strike="noStrike" dirty="0">
                <a:solidFill>
                  <a:srgbClr val="000000"/>
                </a:solidFill>
                <a:effectLst/>
              </a:rPr>
              <a:t> indicates that the company is improving its ability to generate cash from its core operations, which is a positive indicator of financial health.</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50% increase in negative cash flows</a:t>
            </a:r>
            <a:r>
              <a:rPr lang="en-US" sz="2400" b="0" i="0" u="none" strike="noStrike" dirty="0">
                <a:solidFill>
                  <a:srgbClr val="000000"/>
                </a:solidFill>
                <a:effectLst/>
              </a:rPr>
              <a:t> from investing suggests that the company is investing heavily in long-term assets, possibly to fuel future growth. While this may reduce cash in the short term, it could lead to positive returns in the long run.</a:t>
            </a:r>
          </a:p>
          <a:p>
            <a:pPr algn="l">
              <a:buFont typeface="Arial" panose="020B0604020202020204" pitchFamily="34" charset="0"/>
              <a:buChar char="•"/>
            </a:pPr>
            <a:r>
              <a:rPr lang="en-US" sz="2400" b="0" i="0" u="none" strike="noStrike" dirty="0">
                <a:solidFill>
                  <a:srgbClr val="000000"/>
                </a:solidFill>
                <a:effectLst/>
              </a:rPr>
              <a:t>The </a:t>
            </a:r>
            <a:r>
              <a:rPr lang="en-US" sz="2400" b="1" i="0" u="none" strike="noStrike" dirty="0">
                <a:solidFill>
                  <a:srgbClr val="000000"/>
                </a:solidFill>
                <a:effectLst/>
              </a:rPr>
              <a:t>20% increase in financing cash flows</a:t>
            </a:r>
            <a:r>
              <a:rPr lang="en-US" sz="2400" b="0" i="0" u="none" strike="noStrike" dirty="0">
                <a:solidFill>
                  <a:srgbClr val="000000"/>
                </a:solidFill>
                <a:effectLst/>
              </a:rPr>
              <a:t> suggests that the company is relying on external financing to some extent, but this may be due to funding investments or expanding its capital structure.</a:t>
            </a:r>
          </a:p>
        </p:txBody>
      </p:sp>
      <p:sp>
        <p:nvSpPr>
          <p:cNvPr id="3" name="TextBox 2">
            <a:extLst>
              <a:ext uri="{FF2B5EF4-FFF2-40B4-BE49-F238E27FC236}">
                <a16:creationId xmlns:a16="http://schemas.microsoft.com/office/drawing/2014/main" id="{69E2CED7-A8AD-EC5E-BA39-E9822EEB05ED}"/>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Horizontal Analysis of Cash Flow Statement</a:t>
            </a:r>
          </a:p>
        </p:txBody>
      </p:sp>
      <p:sp>
        <p:nvSpPr>
          <p:cNvPr id="5" name="Rectangle 4">
            <a:extLst>
              <a:ext uri="{FF2B5EF4-FFF2-40B4-BE49-F238E27FC236}">
                <a16:creationId xmlns:a16="http://schemas.microsoft.com/office/drawing/2014/main" id="{6467E3D0-E212-4DFA-8D07-7AFDD1EBBA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71445B-3E86-F609-C5A6-D79BCC96D67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D5DE6A-402B-9D12-12B2-50DE095C4B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756BDD83-7C03-C571-C707-E03A106C5471}"/>
              </a:ext>
            </a:extLst>
          </p:cNvPr>
          <p:cNvSpPr txBox="1"/>
          <p:nvPr/>
        </p:nvSpPr>
        <p:spPr>
          <a:xfrm>
            <a:off x="942307" y="2003166"/>
            <a:ext cx="11041683" cy="584775"/>
          </a:xfrm>
          <a:prstGeom prst="rect">
            <a:avLst/>
          </a:prstGeom>
          <a:noFill/>
        </p:spPr>
        <p:txBody>
          <a:bodyPr wrap="square" rtlCol="0">
            <a:spAutoFit/>
          </a:bodyPr>
          <a:lstStyle/>
          <a:p>
            <a:endParaRPr lang="en-US" sz="1600" dirty="0"/>
          </a:p>
          <a:p>
            <a:endParaRPr lang="en-US" sz="1600" dirty="0"/>
          </a:p>
        </p:txBody>
      </p:sp>
      <p:pic>
        <p:nvPicPr>
          <p:cNvPr id="7" name="Graphic 21">
            <a:extLst>
              <a:ext uri="{FF2B5EF4-FFF2-40B4-BE49-F238E27FC236}">
                <a16:creationId xmlns:a16="http://schemas.microsoft.com/office/drawing/2014/main" id="{64E2C9B9-97BC-2115-39ED-20ABF12B44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4296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636EE82-4BCF-5FCA-0D3A-8D2C3B9FB880}"/>
              </a:ext>
            </a:extLst>
          </p:cNvPr>
          <p:cNvPicPr>
            <a:picLocks noChangeAspect="1"/>
          </p:cNvPicPr>
          <p:nvPr/>
        </p:nvPicPr>
        <p:blipFill>
          <a:blip r:embed="rId2"/>
          <a:stretch>
            <a:fillRect/>
          </a:stretch>
        </p:blipFill>
        <p:spPr>
          <a:xfrm>
            <a:off x="1524000" y="1"/>
            <a:ext cx="9144000" cy="6844311"/>
          </a:xfrm>
          <a:prstGeom prst="rect">
            <a:avLst/>
          </a:prstGeom>
        </p:spPr>
      </p:pic>
      <p:graphicFrame>
        <p:nvGraphicFramePr>
          <p:cNvPr id="7" name="Object 2">
            <a:extLst>
              <a:ext uri="{FF2B5EF4-FFF2-40B4-BE49-F238E27FC236}">
                <a16:creationId xmlns:a16="http://schemas.microsoft.com/office/drawing/2014/main" id="{055BF86E-8785-E233-8D13-10CC8B3FB029}"/>
              </a:ext>
            </a:extLst>
          </p:cNvPr>
          <p:cNvGraphicFramePr>
            <a:graphicFrameLocks/>
          </p:cNvGraphicFramePr>
          <p:nvPr>
            <p:extLst>
              <p:ext uri="{D42A27DB-BD31-4B8C-83A1-F6EECF244321}">
                <p14:modId xmlns:p14="http://schemas.microsoft.com/office/powerpoint/2010/main" val="1362168385"/>
              </p:ext>
            </p:extLst>
          </p:nvPr>
        </p:nvGraphicFramePr>
        <p:xfrm>
          <a:off x="968375" y="839788"/>
          <a:ext cx="10256838" cy="5264150"/>
        </p:xfrm>
        <a:graphic>
          <a:graphicData uri="http://schemas.openxmlformats.org/presentationml/2006/ole">
            <mc:AlternateContent xmlns:mc="http://schemas.openxmlformats.org/markup-compatibility/2006">
              <mc:Choice xmlns:v="urn:schemas-microsoft-com:vml" Requires="v">
                <p:oleObj name="Worksheet" r:id="rId3" imgW="6235700" imgH="3403600" progId="Excel.Sheet.8">
                  <p:embed/>
                </p:oleObj>
              </mc:Choice>
              <mc:Fallback>
                <p:oleObj name="Worksheet" r:id="rId3" imgW="6235700" imgH="3403600" progId="Excel.Sheet.8">
                  <p:embed/>
                  <p:pic>
                    <p:nvPicPr>
                      <p:cNvPr id="7" name="Object 2">
                        <a:extLst>
                          <a:ext uri="{FF2B5EF4-FFF2-40B4-BE49-F238E27FC236}">
                            <a16:creationId xmlns:a16="http://schemas.microsoft.com/office/drawing/2014/main" id="{055BF86E-8785-E233-8D13-10CC8B3FB029}"/>
                          </a:ext>
                        </a:extLst>
                      </p:cNvPr>
                      <p:cNvPicPr>
                        <a:picLocks noChangeArrowheads="1"/>
                      </p:cNvPicPr>
                      <p:nvPr/>
                    </p:nvPicPr>
                    <p:blipFill>
                      <a:blip r:embed="rId4"/>
                      <a:srcRect/>
                      <a:stretch>
                        <a:fillRect/>
                      </a:stretch>
                    </p:blipFill>
                    <p:spPr bwMode="auto">
                      <a:xfrm>
                        <a:off x="968375" y="839788"/>
                        <a:ext cx="10256838" cy="52641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32309414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06B5B5-601D-2C0C-2109-8F76EB337B43}"/>
              </a:ext>
            </a:extLst>
          </p:cNvPr>
          <p:cNvPicPr>
            <a:picLocks noChangeAspect="1"/>
          </p:cNvPicPr>
          <p:nvPr/>
        </p:nvPicPr>
        <p:blipFill>
          <a:blip r:embed="rId3"/>
          <a:stretch>
            <a:fillRect/>
          </a:stretch>
        </p:blipFill>
        <p:spPr>
          <a:xfrm>
            <a:off x="1524000" y="1"/>
            <a:ext cx="9144000" cy="6844311"/>
          </a:xfrm>
          <a:prstGeom prst="rect">
            <a:avLst/>
          </a:prstGeom>
        </p:spPr>
      </p:pic>
      <p:graphicFrame>
        <p:nvGraphicFramePr>
          <p:cNvPr id="4098" name="Object 2">
            <a:extLst>
              <a:ext uri="{FF2B5EF4-FFF2-40B4-BE49-F238E27FC236}">
                <a16:creationId xmlns:a16="http://schemas.microsoft.com/office/drawing/2014/main" id="{C5659C3A-7B97-0B89-A8FF-D4908CA346E2}"/>
              </a:ext>
            </a:extLst>
          </p:cNvPr>
          <p:cNvGraphicFramePr>
            <a:graphicFrameLocks/>
          </p:cNvGraphicFramePr>
          <p:nvPr/>
        </p:nvGraphicFramePr>
        <p:xfrm>
          <a:off x="1601788" y="822326"/>
          <a:ext cx="8988425" cy="5502275"/>
        </p:xfrm>
        <a:graphic>
          <a:graphicData uri="http://schemas.openxmlformats.org/presentationml/2006/ole">
            <mc:AlternateContent xmlns:mc="http://schemas.openxmlformats.org/markup-compatibility/2006">
              <mc:Choice xmlns:v="urn:schemas-microsoft-com:vml" Requires="v">
                <p:oleObj name="Worksheet" r:id="rId4" imgW="5467502" imgH="3590849" progId="Excel.Sheet.8">
                  <p:embed/>
                </p:oleObj>
              </mc:Choice>
              <mc:Fallback>
                <p:oleObj name="Worksheet" r:id="rId4" imgW="5467502" imgH="3590849" progId="Excel.Sheet.8">
                  <p:embed/>
                  <p:pic>
                    <p:nvPicPr>
                      <p:cNvPr id="4098" name="Object 2">
                        <a:extLst>
                          <a:ext uri="{FF2B5EF4-FFF2-40B4-BE49-F238E27FC236}">
                            <a16:creationId xmlns:a16="http://schemas.microsoft.com/office/drawing/2014/main" id="{C5659C3A-7B97-0B89-A8FF-D4908CA346E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1788" y="822326"/>
                        <a:ext cx="8988425" cy="5502275"/>
                      </a:xfrm>
                      <a:prstGeom prst="rect">
                        <a:avLst/>
                      </a:prstGeom>
                      <a:noFill/>
                      <a:ln w="50800">
                        <a:solidFill>
                          <a:srgbClr val="005400"/>
                        </a:solidFill>
                        <a:miter lim="800000"/>
                        <a:headEnd/>
                        <a:tailEnd/>
                      </a:ln>
                      <a:effectLst/>
                    </p:spPr>
                  </p:pic>
                </p:oleObj>
              </mc:Fallback>
            </mc:AlternateContent>
          </a:graphicData>
        </a:graphic>
      </p:graphicFrame>
      <p:sp>
        <p:nvSpPr>
          <p:cNvPr id="175107" name="Line 3">
            <a:extLst>
              <a:ext uri="{FF2B5EF4-FFF2-40B4-BE49-F238E27FC236}">
                <a16:creationId xmlns:a16="http://schemas.microsoft.com/office/drawing/2014/main" id="{D4BBE0B7-A2C9-3BAF-F33A-A9F23296792A}"/>
              </a:ext>
            </a:extLst>
          </p:cNvPr>
          <p:cNvSpPr>
            <a:spLocks noChangeShapeType="1"/>
          </p:cNvSpPr>
          <p:nvPr/>
        </p:nvSpPr>
        <p:spPr bwMode="auto">
          <a:xfrm flipV="1">
            <a:off x="8763000" y="32512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175108" name="Rectangle 4">
            <a:extLst>
              <a:ext uri="{FF2B5EF4-FFF2-40B4-BE49-F238E27FC236}">
                <a16:creationId xmlns:a16="http://schemas.microsoft.com/office/drawing/2014/main" id="{ED4F8B6E-1367-5033-3313-94B58E206983}"/>
              </a:ext>
            </a:extLst>
          </p:cNvPr>
          <p:cNvSpPr>
            <a:spLocks noChangeArrowheads="1"/>
          </p:cNvSpPr>
          <p:nvPr/>
        </p:nvSpPr>
        <p:spPr bwMode="auto">
          <a:xfrm>
            <a:off x="5148264" y="3938589"/>
            <a:ext cx="4486275" cy="366767"/>
          </a:xfrm>
          <a:prstGeom prst="rect">
            <a:avLst/>
          </a:prstGeom>
          <a:solidFill>
            <a:srgbClr val="B50069"/>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a:solidFill>
                  <a:srgbClr val="FFFFFF"/>
                </a:solidFill>
              </a:rPr>
              <a:t>$12,000 – $23,500 = $(11,500)</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 calcmode="lin" valueType="num">
                                      <p:cBhvr additive="base">
                                        <p:cTn id="7" dur="500" fill="hold"/>
                                        <p:tgtEl>
                                          <p:spTgt spid="175108"/>
                                        </p:tgtEl>
                                        <p:attrNameLst>
                                          <p:attrName>ppt_x</p:attrName>
                                        </p:attrNameLst>
                                      </p:cBhvr>
                                      <p:tavLst>
                                        <p:tav tm="0">
                                          <p:val>
                                            <p:strVal val="1+#ppt_w/2"/>
                                          </p:val>
                                        </p:tav>
                                        <p:tav tm="100000">
                                          <p:val>
                                            <p:strVal val="#ppt_x"/>
                                          </p:val>
                                        </p:tav>
                                      </p:tavLst>
                                    </p:anim>
                                    <p:anim calcmode="lin" valueType="num">
                                      <p:cBhvr additive="base">
                                        <p:cTn id="8" dur="500" fill="hold"/>
                                        <p:tgtEl>
                                          <p:spTgt spid="17510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2" presetClass="entr" presetSubtype="4" fill="hold" nodeType="afterEffect">
                                  <p:stCondLst>
                                    <p:cond delay="0"/>
                                  </p:stCondLst>
                                  <p:childTnLst>
                                    <p:set>
                                      <p:cBhvr>
                                        <p:cTn id="11" dur="1" fill="hold">
                                          <p:stCondLst>
                                            <p:cond delay="0"/>
                                          </p:stCondLst>
                                        </p:cTn>
                                        <p:tgtEl>
                                          <p:spTgt spid="175107"/>
                                        </p:tgtEl>
                                        <p:attrNameLst>
                                          <p:attrName>style.visibility</p:attrName>
                                        </p:attrNameLst>
                                      </p:cBhvr>
                                      <p:to>
                                        <p:strVal val="visible"/>
                                      </p:to>
                                    </p:set>
                                    <p:animEffect transition="in" filter="slide(fromBottom)">
                                      <p:cBhvr>
                                        <p:cTn id="12" dur="500"/>
                                        <p:tgtEl>
                                          <p:spTgt spid="175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8"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26FA2B-F391-6778-3346-F70D37A026B6}"/>
              </a:ext>
            </a:extLst>
          </p:cNvPr>
          <p:cNvPicPr>
            <a:picLocks noChangeAspect="1"/>
          </p:cNvPicPr>
          <p:nvPr/>
        </p:nvPicPr>
        <p:blipFill>
          <a:blip r:embed="rId2"/>
          <a:stretch>
            <a:fillRect/>
          </a:stretch>
        </p:blipFill>
        <p:spPr>
          <a:xfrm>
            <a:off x="1524000" y="1"/>
            <a:ext cx="9144000" cy="6844311"/>
          </a:xfrm>
          <a:prstGeom prst="rect">
            <a:avLst/>
          </a:prstGeom>
        </p:spPr>
      </p:pic>
      <p:sp>
        <p:nvSpPr>
          <p:cNvPr id="3" name="Slide Number Placeholder 2">
            <a:extLst>
              <a:ext uri="{FF2B5EF4-FFF2-40B4-BE49-F238E27FC236}">
                <a16:creationId xmlns:a16="http://schemas.microsoft.com/office/drawing/2014/main" id="{CBA3D8D0-8FA3-CD2C-F18C-511B6350858D}"/>
              </a:ext>
            </a:extLst>
          </p:cNvPr>
          <p:cNvSpPr>
            <a:spLocks noGrp="1"/>
          </p:cNvSpPr>
          <p:nvPr>
            <p:ph type="sldNum" sz="quarter" idx="11"/>
          </p:nvPr>
        </p:nvSpPr>
        <p:spPr/>
        <p:txBody>
          <a:bodyPr/>
          <a:lstStyle/>
          <a:p>
            <a:fld id="{5FAD11DE-03E6-4225-9737-F3019897C87F}" type="slidenum">
              <a:rPr lang="ar-SA" altLang="en-US" smtClean="0"/>
              <a:pPr/>
              <a:t>29</a:t>
            </a:fld>
            <a:endParaRPr lang="en-US" altLang="en-US"/>
          </a:p>
        </p:txBody>
      </p:sp>
      <p:graphicFrame>
        <p:nvGraphicFramePr>
          <p:cNvPr id="4" name="Object 2">
            <a:extLst>
              <a:ext uri="{FF2B5EF4-FFF2-40B4-BE49-F238E27FC236}">
                <a16:creationId xmlns:a16="http://schemas.microsoft.com/office/drawing/2014/main" id="{7423DB0E-6961-C865-8974-121FC2A92E37}"/>
              </a:ext>
            </a:extLst>
          </p:cNvPr>
          <p:cNvGraphicFramePr>
            <a:graphicFrameLocks/>
          </p:cNvGraphicFramePr>
          <p:nvPr/>
        </p:nvGraphicFramePr>
        <p:xfrm>
          <a:off x="1598614" y="990600"/>
          <a:ext cx="8993187" cy="5286376"/>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4" name="Object 2">
                        <a:extLst>
                          <a:ext uri="{FF2B5EF4-FFF2-40B4-BE49-F238E27FC236}">
                            <a16:creationId xmlns:a16="http://schemas.microsoft.com/office/drawing/2014/main" id="{7423DB0E-6961-C865-8974-121FC2A92E3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8614" y="990600"/>
                        <a:ext cx="8993187" cy="5286376"/>
                      </a:xfrm>
                      <a:prstGeom prst="rect">
                        <a:avLst/>
                      </a:prstGeom>
                      <a:noFill/>
                      <a:ln w="50800">
                        <a:solidFill>
                          <a:srgbClr val="005400"/>
                        </a:solidFill>
                        <a:miter lim="800000"/>
                        <a:headEnd/>
                        <a:tailEnd/>
                      </a:ln>
                      <a:effectLst/>
                    </p:spPr>
                  </p:pic>
                </p:oleObj>
              </mc:Fallback>
            </mc:AlternateContent>
          </a:graphicData>
        </a:graphic>
      </p:graphicFrame>
      <p:sp>
        <p:nvSpPr>
          <p:cNvPr id="5" name="Line 3">
            <a:extLst>
              <a:ext uri="{FF2B5EF4-FFF2-40B4-BE49-F238E27FC236}">
                <a16:creationId xmlns:a16="http://schemas.microsoft.com/office/drawing/2014/main" id="{A0ED4EC9-1985-1473-6C7B-BD7B7C1BFDED}"/>
              </a:ext>
            </a:extLst>
          </p:cNvPr>
          <p:cNvSpPr>
            <a:spLocks noChangeShapeType="1"/>
          </p:cNvSpPr>
          <p:nvPr/>
        </p:nvSpPr>
        <p:spPr bwMode="auto">
          <a:xfrm flipV="1">
            <a:off x="10134600" y="3175000"/>
            <a:ext cx="0" cy="889000"/>
          </a:xfrm>
          <a:prstGeom prst="line">
            <a:avLst/>
          </a:prstGeom>
          <a:noFill/>
          <a:ln w="1524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6" name="Rectangle 4">
            <a:extLst>
              <a:ext uri="{FF2B5EF4-FFF2-40B4-BE49-F238E27FC236}">
                <a16:creationId xmlns:a16="http://schemas.microsoft.com/office/drawing/2014/main" id="{6A4CC063-AC09-9885-9032-F2FA8F2529D7}"/>
              </a:ext>
            </a:extLst>
          </p:cNvPr>
          <p:cNvSpPr>
            <a:spLocks noChangeArrowheads="1"/>
          </p:cNvSpPr>
          <p:nvPr/>
        </p:nvSpPr>
        <p:spPr bwMode="auto">
          <a:xfrm>
            <a:off x="4538664" y="3957639"/>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FC0128"/>
                </a:solidFill>
              </a:rPr>
              <a:t>($11,500 ÷ $23,500) × 100% = 48.94%</a:t>
            </a:r>
          </a:p>
        </p:txBody>
      </p:sp>
      <p:sp>
        <p:nvSpPr>
          <p:cNvPr id="7" name="Rectangle 5">
            <a:extLst>
              <a:ext uri="{FF2B5EF4-FFF2-40B4-BE49-F238E27FC236}">
                <a16:creationId xmlns:a16="http://schemas.microsoft.com/office/drawing/2014/main" id="{D31AB63E-D063-97E2-21CC-95936879F7F4}"/>
              </a:ext>
            </a:extLst>
          </p:cNvPr>
          <p:cNvSpPr>
            <a:spLocks noChangeArrowheads="1"/>
          </p:cNvSpPr>
          <p:nvPr/>
        </p:nvSpPr>
        <p:spPr bwMode="auto">
          <a:xfrm>
            <a:off x="8077200" y="4724400"/>
            <a:ext cx="2286000" cy="643766"/>
          </a:xfrm>
          <a:prstGeom prst="rect">
            <a:avLst/>
          </a:prstGeom>
          <a:solidFill>
            <a:srgbClr val="CC0000"/>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b="1" dirty="0">
                <a:solidFill>
                  <a:srgbClr val="CCFFCC"/>
                </a:solidFill>
              </a:rPr>
              <a:t>Complete the analysis for the other assets.</a:t>
            </a:r>
          </a:p>
        </p:txBody>
      </p:sp>
    </p:spTree>
    <p:extLst>
      <p:ext uri="{BB962C8B-B14F-4D97-AF65-F5344CB8AC3E}">
        <p14:creationId xmlns:p14="http://schemas.microsoft.com/office/powerpoint/2010/main" val="170971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lide(fromBottom)">
                                      <p:cBhvr>
                                        <p:cTn id="12" dur="500"/>
                                        <p:tgtEl>
                                          <p:spTgt spid="5"/>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9E1FF6D-F05F-0909-163D-CDBCC143DFFA}"/>
              </a:ext>
            </a:extLst>
          </p:cNvPr>
          <p:cNvPicPr>
            <a:picLocks noChangeAspect="1"/>
          </p:cNvPicPr>
          <p:nvPr/>
        </p:nvPicPr>
        <p:blipFill>
          <a:blip r:embed="rId2"/>
          <a:stretch>
            <a:fillRect/>
          </a:stretch>
        </p:blipFill>
        <p:spPr>
          <a:xfrm>
            <a:off x="1524000" y="1"/>
            <a:ext cx="9144000" cy="6844311"/>
          </a:xfrm>
          <a:prstGeom prst="rect">
            <a:avLst/>
          </a:prstGeom>
        </p:spPr>
      </p:pic>
      <p:sp>
        <p:nvSpPr>
          <p:cNvPr id="3" name="Slide Number Placeholder 2">
            <a:extLst>
              <a:ext uri="{FF2B5EF4-FFF2-40B4-BE49-F238E27FC236}">
                <a16:creationId xmlns:a16="http://schemas.microsoft.com/office/drawing/2014/main" id="{632E8177-A407-26B3-6AE6-6BBEF77937CE}"/>
              </a:ext>
            </a:extLst>
          </p:cNvPr>
          <p:cNvSpPr>
            <a:spLocks noGrp="1"/>
          </p:cNvSpPr>
          <p:nvPr>
            <p:ph type="sldNum" sz="quarter" idx="11"/>
          </p:nvPr>
        </p:nvSpPr>
        <p:spPr/>
        <p:txBody>
          <a:bodyPr/>
          <a:lstStyle/>
          <a:p>
            <a:fld id="{5FAD11DE-03E6-4225-9737-F3019897C87F}" type="slidenum">
              <a:rPr lang="ar-SA" altLang="en-US" smtClean="0"/>
              <a:pPr/>
              <a:t>30</a:t>
            </a:fld>
            <a:endParaRPr lang="en-US" altLang="en-US"/>
          </a:p>
        </p:txBody>
      </p:sp>
      <p:graphicFrame>
        <p:nvGraphicFramePr>
          <p:cNvPr id="4" name="Object 2">
            <a:extLst>
              <a:ext uri="{FF2B5EF4-FFF2-40B4-BE49-F238E27FC236}">
                <a16:creationId xmlns:a16="http://schemas.microsoft.com/office/drawing/2014/main" id="{467FDE81-D880-87F8-2E8F-F5D43E40662A}"/>
              </a:ext>
            </a:extLst>
          </p:cNvPr>
          <p:cNvGraphicFramePr>
            <a:graphicFrameLocks/>
          </p:cNvGraphicFramePr>
          <p:nvPr/>
        </p:nvGraphicFramePr>
        <p:xfrm>
          <a:off x="1598614" y="990600"/>
          <a:ext cx="8993187" cy="5289550"/>
        </p:xfrm>
        <a:graphic>
          <a:graphicData uri="http://schemas.openxmlformats.org/presentationml/2006/ole">
            <mc:AlternateContent xmlns:mc="http://schemas.openxmlformats.org/markup-compatibility/2006">
              <mc:Choice xmlns:v="urn:schemas-microsoft-com:vml" Requires="v">
                <p:oleObj name="Worksheet" r:id="rId3" imgW="5467502" imgH="3590849" progId="Excel.Sheet.8">
                  <p:embed/>
                </p:oleObj>
              </mc:Choice>
              <mc:Fallback>
                <p:oleObj name="Worksheet" r:id="rId3" imgW="5467502" imgH="3590849" progId="Excel.Sheet.8">
                  <p:embed/>
                  <p:pic>
                    <p:nvPicPr>
                      <p:cNvPr id="4" name="Object 2">
                        <a:extLst>
                          <a:ext uri="{FF2B5EF4-FFF2-40B4-BE49-F238E27FC236}">
                            <a16:creationId xmlns:a16="http://schemas.microsoft.com/office/drawing/2014/main" id="{467FDE81-D880-87F8-2E8F-F5D43E40662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8614" y="990600"/>
                        <a:ext cx="8993187" cy="52895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1907876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F947B8-D5A9-B83F-B109-5C44D15D0795}"/>
              </a:ext>
            </a:extLst>
          </p:cNvPr>
          <p:cNvPicPr>
            <a:picLocks noChangeAspect="1"/>
          </p:cNvPicPr>
          <p:nvPr/>
        </p:nvPicPr>
        <p:blipFill>
          <a:blip r:embed="rId2"/>
          <a:stretch>
            <a:fillRect/>
          </a:stretch>
        </p:blipFill>
        <p:spPr>
          <a:xfrm>
            <a:off x="1524000" y="1"/>
            <a:ext cx="9144000" cy="6844311"/>
          </a:xfrm>
          <a:prstGeom prst="rect">
            <a:avLst/>
          </a:prstGeom>
        </p:spPr>
      </p:pic>
      <p:sp>
        <p:nvSpPr>
          <p:cNvPr id="4" name="Rectangle 2">
            <a:extLst>
              <a:ext uri="{FF2B5EF4-FFF2-40B4-BE49-F238E27FC236}">
                <a16:creationId xmlns:a16="http://schemas.microsoft.com/office/drawing/2014/main" id="{1D22919C-976A-2D1C-9562-66138F84D7D3}"/>
              </a:ext>
            </a:extLst>
          </p:cNvPr>
          <p:cNvSpPr>
            <a:spLocks noChangeArrowheads="1"/>
          </p:cNvSpPr>
          <p:nvPr/>
        </p:nvSpPr>
        <p:spPr bwMode="auto">
          <a:xfrm>
            <a:off x="3786189" y="4187826"/>
            <a:ext cx="5210175" cy="955675"/>
          </a:xfrm>
          <a:prstGeom prst="rect">
            <a:avLst/>
          </a:prstGeom>
          <a:solidFill>
            <a:srgbClr val="FFFFFF"/>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a:defRPr/>
            </a:pPr>
            <a:r>
              <a:rPr lang="en-US" sz="2800" dirty="0">
                <a:solidFill>
                  <a:srgbClr val="B50069"/>
                </a:solidFill>
              </a:rPr>
              <a:t>2003 is the base period so its amounts will equal 100%.</a:t>
            </a:r>
          </a:p>
        </p:txBody>
      </p:sp>
      <p:sp>
        <p:nvSpPr>
          <p:cNvPr id="6" name="Rectangle 4">
            <a:extLst>
              <a:ext uri="{FF2B5EF4-FFF2-40B4-BE49-F238E27FC236}">
                <a16:creationId xmlns:a16="http://schemas.microsoft.com/office/drawing/2014/main" id="{BCC51B1D-1825-543F-8349-7A0BADA5B6BF}"/>
              </a:ext>
            </a:extLst>
          </p:cNvPr>
          <p:cNvSpPr>
            <a:spLocks noChangeArrowheads="1"/>
          </p:cNvSpPr>
          <p:nvPr/>
        </p:nvSpPr>
        <p:spPr bwMode="auto">
          <a:xfrm>
            <a:off x="1895475" y="1257300"/>
            <a:ext cx="84582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lstStyle>
            <a:lvl1pPr marL="342900" indent="-342900" eaLnBrk="0" hangingPunct="0">
              <a:defRPr b="1">
                <a:solidFill>
                  <a:schemeClr val="tx1"/>
                </a:solidFill>
                <a:latin typeface="Tahoma" panose="020B0604030504040204" pitchFamily="34" charset="0"/>
                <a:cs typeface="Arial" panose="020B0604020202020204" pitchFamily="34" charset="0"/>
              </a:defRPr>
            </a:lvl1pPr>
            <a:lvl2pPr marL="742950" indent="-285750" eaLnBrk="0" hangingPunct="0">
              <a:defRPr b="1">
                <a:solidFill>
                  <a:schemeClr val="tx1"/>
                </a:solidFill>
                <a:latin typeface="Tahoma" panose="020B0604030504040204" pitchFamily="34" charset="0"/>
                <a:cs typeface="Arial" panose="020B0604020202020204" pitchFamily="34" charset="0"/>
              </a:defRPr>
            </a:lvl2pPr>
            <a:lvl3pPr marL="1143000" indent="-228600" eaLnBrk="0" hangingPunct="0">
              <a:defRPr b="1">
                <a:solidFill>
                  <a:schemeClr val="tx1"/>
                </a:solidFill>
                <a:latin typeface="Tahoma" panose="020B0604030504040204" pitchFamily="34" charset="0"/>
                <a:cs typeface="Arial" panose="020B0604020202020204" pitchFamily="34" charset="0"/>
              </a:defRPr>
            </a:lvl3pPr>
            <a:lvl4pPr marL="1600200" indent="-228600" eaLnBrk="0" hangingPunct="0">
              <a:defRPr b="1">
                <a:solidFill>
                  <a:schemeClr val="tx1"/>
                </a:solidFill>
                <a:latin typeface="Tahoma" panose="020B0604030504040204" pitchFamily="34" charset="0"/>
                <a:cs typeface="Arial" panose="020B0604020202020204" pitchFamily="34" charset="0"/>
              </a:defRPr>
            </a:lvl4pPr>
            <a:lvl5pPr marL="2057400" indent="-228600" eaLnBrk="0" hangingPunct="0">
              <a:defRPr b="1">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b="1">
                <a:solidFill>
                  <a:schemeClr val="tx1"/>
                </a:solidFill>
                <a:latin typeface="Tahoma" panose="020B0604030504040204" pitchFamily="34" charset="0"/>
                <a:cs typeface="Arial" panose="020B0604020202020204" pitchFamily="34" charset="0"/>
              </a:defRPr>
            </a:lvl9pPr>
          </a:lstStyle>
          <a:p>
            <a:pPr algn="ctr" rtl="0" eaLnBrk="1" hangingPunct="1">
              <a:lnSpc>
                <a:spcPct val="90000"/>
              </a:lnSpc>
            </a:pPr>
            <a:endParaRPr lang="en-US" altLang="en-US">
              <a:solidFill>
                <a:srgbClr val="500093"/>
              </a:solidFill>
            </a:endParaRPr>
          </a:p>
          <a:p>
            <a:pPr algn="ctr" rtl="0" eaLnBrk="1" hangingPunct="1">
              <a:lnSpc>
                <a:spcPct val="90000"/>
              </a:lnSpc>
            </a:pPr>
            <a:r>
              <a:rPr lang="en-US" altLang="en-US">
                <a:solidFill>
                  <a:srgbClr val="500093"/>
                </a:solidFill>
              </a:rPr>
              <a:t>Berry Products</a:t>
            </a:r>
          </a:p>
          <a:p>
            <a:pPr algn="ctr" eaLnBrk="1" hangingPunct="1">
              <a:lnSpc>
                <a:spcPct val="90000"/>
              </a:lnSpc>
            </a:pPr>
            <a:r>
              <a:rPr lang="en-US" altLang="en-US">
                <a:solidFill>
                  <a:srgbClr val="500093"/>
                </a:solidFill>
              </a:rPr>
              <a:t>Income Information</a:t>
            </a:r>
          </a:p>
          <a:p>
            <a:pPr algn="ctr" eaLnBrk="1" hangingPunct="1">
              <a:lnSpc>
                <a:spcPct val="90000"/>
              </a:lnSpc>
            </a:pPr>
            <a:r>
              <a:rPr lang="en-US" altLang="en-US">
                <a:solidFill>
                  <a:srgbClr val="500093"/>
                </a:solidFill>
              </a:rPr>
              <a:t>For the Years Ended December 31, </a:t>
            </a:r>
          </a:p>
        </p:txBody>
      </p:sp>
      <p:graphicFrame>
        <p:nvGraphicFramePr>
          <p:cNvPr id="7" name="Object 5">
            <a:extLst>
              <a:ext uri="{FF2B5EF4-FFF2-40B4-BE49-F238E27FC236}">
                <a16:creationId xmlns:a16="http://schemas.microsoft.com/office/drawing/2014/main" id="{F4575FDD-6C2F-D245-2439-E035D7340ABA}"/>
              </a:ext>
            </a:extLst>
          </p:cNvPr>
          <p:cNvGraphicFramePr>
            <a:graphicFrameLocks/>
          </p:cNvGraphicFramePr>
          <p:nvPr/>
        </p:nvGraphicFramePr>
        <p:xfrm>
          <a:off x="1633538" y="2381251"/>
          <a:ext cx="8875712" cy="1622425"/>
        </p:xfrm>
        <a:graphic>
          <a:graphicData uri="http://schemas.openxmlformats.org/presentationml/2006/ole">
            <mc:AlternateContent xmlns:mc="http://schemas.openxmlformats.org/markup-compatibility/2006">
              <mc:Choice xmlns:v="urn:schemas-microsoft-com:vml" Requires="v">
                <p:oleObj name="Worksheet" r:id="rId3" imgW="4133805" imgH="819031" progId="Excel.Sheet.8">
                  <p:embed/>
                </p:oleObj>
              </mc:Choice>
              <mc:Fallback>
                <p:oleObj name="Worksheet" r:id="rId3" imgW="4133805" imgH="819031" progId="Excel.Sheet.8">
                  <p:embed/>
                  <p:pic>
                    <p:nvPicPr>
                      <p:cNvPr id="7" name="Object 5">
                        <a:extLst>
                          <a:ext uri="{FF2B5EF4-FFF2-40B4-BE49-F238E27FC236}">
                            <a16:creationId xmlns:a16="http://schemas.microsoft.com/office/drawing/2014/main" id="{F4575FDD-6C2F-D245-2439-E035D7340AB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3538" y="2381251"/>
                        <a:ext cx="8875712"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oleObj>
              </mc:Fallback>
            </mc:AlternateContent>
          </a:graphicData>
        </a:graphic>
      </p:graphicFrame>
      <p:graphicFrame>
        <p:nvGraphicFramePr>
          <p:cNvPr id="8" name="Object 6">
            <a:extLst>
              <a:ext uri="{FF2B5EF4-FFF2-40B4-BE49-F238E27FC236}">
                <a16:creationId xmlns:a16="http://schemas.microsoft.com/office/drawing/2014/main" id="{C7308934-ACDD-8923-A362-29142D2CD329}"/>
              </a:ext>
            </a:extLst>
          </p:cNvPr>
          <p:cNvGraphicFramePr>
            <a:graphicFrameLocks/>
          </p:cNvGraphicFramePr>
          <p:nvPr/>
        </p:nvGraphicFramePr>
        <p:xfrm>
          <a:off x="1616076" y="3838575"/>
          <a:ext cx="8882063" cy="1303338"/>
        </p:xfrm>
        <a:graphic>
          <a:graphicData uri="http://schemas.openxmlformats.org/presentationml/2006/ole">
            <mc:AlternateContent xmlns:mc="http://schemas.openxmlformats.org/markup-compatibility/2006">
              <mc:Choice xmlns:v="urn:schemas-microsoft-com:vml" Requires="v">
                <p:oleObj name="Worksheet" r:id="rId5" imgW="4133805" imgH="657284" progId="Excel.Sheet.8">
                  <p:embed/>
                </p:oleObj>
              </mc:Choice>
              <mc:Fallback>
                <p:oleObj name="Worksheet" r:id="rId5" imgW="4133805" imgH="657284" progId="Excel.Sheet.8">
                  <p:embed/>
                  <p:pic>
                    <p:nvPicPr>
                      <p:cNvPr id="8" name="Object 6">
                        <a:extLst>
                          <a:ext uri="{FF2B5EF4-FFF2-40B4-BE49-F238E27FC236}">
                            <a16:creationId xmlns:a16="http://schemas.microsoft.com/office/drawing/2014/main" id="{C7308934-ACDD-8923-A362-29142D2CD329}"/>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16076" y="3838575"/>
                        <a:ext cx="8882063" cy="1303338"/>
                      </a:xfrm>
                      <a:prstGeom prst="rect">
                        <a:avLst/>
                      </a:prstGeom>
                      <a:solidFill>
                        <a:srgbClr val="FFFFFF"/>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pic>
                </p:oleObj>
              </mc:Fallback>
            </mc:AlternateContent>
          </a:graphicData>
        </a:graphic>
      </p:graphicFrame>
      <p:sp>
        <p:nvSpPr>
          <p:cNvPr id="9" name="Line 7">
            <a:extLst>
              <a:ext uri="{FF2B5EF4-FFF2-40B4-BE49-F238E27FC236}">
                <a16:creationId xmlns:a16="http://schemas.microsoft.com/office/drawing/2014/main" id="{881F1F45-EF6E-F57F-1ABC-C41DCF0DAE4B}"/>
              </a:ext>
            </a:extLst>
          </p:cNvPr>
          <p:cNvSpPr>
            <a:spLocks noChangeShapeType="1"/>
          </p:cNvSpPr>
          <p:nvPr/>
        </p:nvSpPr>
        <p:spPr bwMode="auto">
          <a:xfrm flipV="1">
            <a:off x="6959600" y="4813300"/>
            <a:ext cx="1397000" cy="1270000"/>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graphicFrame>
        <p:nvGraphicFramePr>
          <p:cNvPr id="10" name="Object 8">
            <a:extLst>
              <a:ext uri="{FF2B5EF4-FFF2-40B4-BE49-F238E27FC236}">
                <a16:creationId xmlns:a16="http://schemas.microsoft.com/office/drawing/2014/main" id="{D7E4A6E8-9F22-9805-585B-7F71CDCB09BE}"/>
              </a:ext>
            </a:extLst>
          </p:cNvPr>
          <p:cNvGraphicFramePr>
            <a:graphicFrameLocks/>
          </p:cNvGraphicFramePr>
          <p:nvPr/>
        </p:nvGraphicFramePr>
        <p:xfrm>
          <a:off x="1665288" y="5143501"/>
          <a:ext cx="5795962" cy="1165225"/>
        </p:xfrm>
        <a:graphic>
          <a:graphicData uri="http://schemas.openxmlformats.org/presentationml/2006/ole">
            <mc:AlternateContent xmlns:mc="http://schemas.openxmlformats.org/markup-compatibility/2006">
              <mc:Choice xmlns:v="urn:schemas-microsoft-com:vml" Requires="v">
                <p:oleObj name="Worksheet" r:id="rId7" imgW="2504880" imgH="522000" progId="Excel.Sheet.8">
                  <p:embed/>
                </p:oleObj>
              </mc:Choice>
              <mc:Fallback>
                <p:oleObj name="Worksheet" r:id="rId7" imgW="2504880" imgH="522000" progId="Excel.Sheet.8">
                  <p:embed/>
                  <p:pic>
                    <p:nvPicPr>
                      <p:cNvPr id="10" name="Object 8">
                        <a:extLst>
                          <a:ext uri="{FF2B5EF4-FFF2-40B4-BE49-F238E27FC236}">
                            <a16:creationId xmlns:a16="http://schemas.microsoft.com/office/drawing/2014/main" id="{D7E4A6E8-9F22-9805-585B-7F71CDCB09BE}"/>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5288" y="5143501"/>
                        <a:ext cx="5795962" cy="1165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296033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lide(fromBottom)">
                                      <p:cBhvr>
                                        <p:cTn id="11" dur="500"/>
                                        <p:tgtEl>
                                          <p:spTgt spid="10"/>
                                        </p:tgtEl>
                                      </p:cBhvr>
                                    </p:animEffect>
                                  </p:childTnLst>
                                </p:cTn>
                              </p:par>
                            </p:childTnLst>
                          </p:cTn>
                        </p:par>
                        <p:par>
                          <p:cTn id="12" fill="hold">
                            <p:stCondLst>
                              <p:cond delay="1000"/>
                            </p:stCondLst>
                            <p:childTnLst>
                              <p:par>
                                <p:cTn id="13" presetID="18" presetClass="entr" presetSubtype="3"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upRight)">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963E20-081B-B800-F655-1F80BB26133A}"/>
              </a:ext>
            </a:extLst>
          </p:cNvPr>
          <p:cNvPicPr>
            <a:picLocks noChangeAspect="1"/>
          </p:cNvPicPr>
          <p:nvPr/>
        </p:nvPicPr>
        <p:blipFill>
          <a:blip r:embed="rId3"/>
          <a:stretch>
            <a:fillRect/>
          </a:stretch>
        </p:blipFill>
        <p:spPr>
          <a:xfrm>
            <a:off x="1524000" y="1"/>
            <a:ext cx="9144000" cy="6844311"/>
          </a:xfrm>
          <a:prstGeom prst="rect">
            <a:avLst/>
          </a:prstGeom>
        </p:spPr>
      </p:pic>
      <p:sp>
        <p:nvSpPr>
          <p:cNvPr id="13" name="Title "/>
          <p:cNvSpPr>
            <a:spLocks noGrp="1"/>
          </p:cNvSpPr>
          <p:nvPr>
            <p:ph type="title"/>
          </p:nvPr>
        </p:nvSpPr>
        <p:spPr>
          <a:xfrm>
            <a:off x="1833562" y="762001"/>
            <a:ext cx="8682038" cy="646331"/>
          </a:xfrm>
          <a:prstGeom prst="rect">
            <a:avLst/>
          </a:prstGeom>
        </p:spPr>
        <p:txBody>
          <a:bodyPr wrap="square">
            <a:spAutoFit/>
          </a:bodyPr>
          <a:lstStyle/>
          <a:p>
            <a:pPr algn="ctr"/>
            <a:r>
              <a:rPr lang="en-US" b="1" dirty="0">
                <a:latin typeface="+mn-lt"/>
                <a:ea typeface="Source Sans Pro" charset="0"/>
              </a:rPr>
              <a:t>Horizontal Analysis</a:t>
            </a:r>
          </a:p>
        </p:txBody>
      </p:sp>
      <p:sp>
        <p:nvSpPr>
          <p:cNvPr id="8" name="Rectangle 1036"/>
          <p:cNvSpPr>
            <a:spLocks noChangeArrowheads="1"/>
          </p:cNvSpPr>
          <p:nvPr/>
        </p:nvSpPr>
        <p:spPr bwMode="auto">
          <a:xfrm>
            <a:off x="7772400" y="2238375"/>
            <a:ext cx="2590801" cy="2436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Calibri (Body)"/>
              </a:rPr>
              <a:t>Changes suggest that the company expanded its asset base during 2020 and financed this expansion primarily by retaining income rather than assuming additional long-term debt.</a:t>
            </a:r>
            <a:endParaRPr lang="en-US" altLang="en-US" sz="1600" b="1" dirty="0">
              <a:solidFill>
                <a:srgbClr val="000000"/>
              </a:solidFill>
              <a:latin typeface="Calibri (Body)"/>
            </a:endParaRP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7810" y="1577008"/>
            <a:ext cx="5544589" cy="4482707"/>
          </a:xfrm>
          <a:prstGeom prst="rect">
            <a:avLst/>
          </a:prstGeom>
        </p:spPr>
      </p:pic>
    </p:spTree>
    <p:extLst>
      <p:ext uri="{BB962C8B-B14F-4D97-AF65-F5344CB8AC3E}">
        <p14:creationId xmlns:p14="http://schemas.microsoft.com/office/powerpoint/2010/main" val="1346522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8889E37-9F98-2121-F19E-74DD588F6FE1}"/>
              </a:ext>
            </a:extLst>
          </p:cNvPr>
          <p:cNvPicPr>
            <a:picLocks noChangeAspect="1"/>
          </p:cNvPicPr>
          <p:nvPr/>
        </p:nvPicPr>
        <p:blipFill>
          <a:blip r:embed="rId3"/>
          <a:stretch>
            <a:fillRect/>
          </a:stretch>
        </p:blipFill>
        <p:spPr>
          <a:xfrm>
            <a:off x="1524000" y="1"/>
            <a:ext cx="9144000" cy="6844311"/>
          </a:xfrm>
          <a:prstGeom prst="rect">
            <a:avLst/>
          </a:prstGeom>
        </p:spPr>
      </p:pic>
      <p:sp>
        <p:nvSpPr>
          <p:cNvPr id="8"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DO IT! 1   Horizontal Analysis</a:t>
            </a: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15142" y="1371600"/>
            <a:ext cx="8130883" cy="4745736"/>
          </a:xfrm>
          <a:prstGeom prst="rect">
            <a:avLst/>
          </a:prstGeom>
        </p:spPr>
      </p:pic>
      <p:sp>
        <p:nvSpPr>
          <p:cNvPr id="19" name="Rectangle 18"/>
          <p:cNvSpPr/>
          <p:nvPr/>
        </p:nvSpPr>
        <p:spPr bwMode="auto">
          <a:xfrm>
            <a:off x="6096000" y="5081065"/>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sp>
        <p:nvSpPr>
          <p:cNvPr id="20" name="Rectangle 19"/>
          <p:cNvSpPr/>
          <p:nvPr/>
        </p:nvSpPr>
        <p:spPr bwMode="auto">
          <a:xfrm>
            <a:off x="6096000" y="5329856"/>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sp>
        <p:nvSpPr>
          <p:cNvPr id="21" name="Rectangle 20"/>
          <p:cNvSpPr/>
          <p:nvPr/>
        </p:nvSpPr>
        <p:spPr bwMode="auto">
          <a:xfrm>
            <a:off x="6096000" y="5653706"/>
            <a:ext cx="3657600" cy="305212"/>
          </a:xfrm>
          <a:prstGeom prst="rect">
            <a:avLst/>
          </a:prstGeom>
          <a:solidFill>
            <a:srgbClr val="FFFFFF"/>
          </a:solidFill>
          <a:ln>
            <a:noFill/>
          </a:ln>
          <a:effectLst/>
        </p:spPr>
        <p:txBody>
          <a:bodyPr wrap="square" lIns="90488" tIns="44450" rIns="90488" bIns="44450" rtlCol="0" anchor="ctr">
            <a:spAutoFit/>
          </a:bodyPr>
          <a:lstStyle/>
          <a:p>
            <a:pPr algn="ctr">
              <a:defRPr/>
            </a:pPr>
            <a:endParaRPr lang="en-US" sz="1400" b="1" kern="0" dirty="0">
              <a:solidFill>
                <a:srgbClr val="FFFFFF"/>
              </a:solidFill>
              <a:latin typeface="Arial"/>
            </a:endParaRPr>
          </a:p>
        </p:txBody>
      </p:sp>
      <p:cxnSp>
        <p:nvCxnSpPr>
          <p:cNvPr id="11" name="Straight Connector 10"/>
          <p:cNvCxnSpPr/>
          <p:nvPr/>
        </p:nvCxnSpPr>
        <p:spPr>
          <a:xfrm flipV="1">
            <a:off x="3858320" y="762000"/>
            <a:ext cx="0" cy="457200"/>
          </a:xfrm>
          <a:prstGeom prst="line">
            <a:avLst/>
          </a:prstGeom>
          <a:ln w="38100">
            <a:solidFill>
              <a:srgbClr val="196E78"/>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39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1"/>
                                        </p:tgtEl>
                                      </p:cBhvr>
                                    </p:animEffect>
                                    <p:set>
                                      <p:cBhvr>
                                        <p:cTn id="17"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A30EBC-5C35-3876-EB42-32A5D5E6CF56}"/>
              </a:ext>
            </a:extLst>
          </p:cNvPr>
          <p:cNvPicPr>
            <a:picLocks noChangeAspect="1"/>
          </p:cNvPicPr>
          <p:nvPr/>
        </p:nvPicPr>
        <p:blipFill>
          <a:blip r:embed="rId3"/>
          <a:stretch>
            <a:fillRect/>
          </a:stretch>
        </p:blipFill>
        <p:spPr>
          <a:xfrm>
            <a:off x="1524000" y="1"/>
            <a:ext cx="9144000" cy="6844311"/>
          </a:xfrm>
          <a:prstGeom prst="rect">
            <a:avLst/>
          </a:prstGeom>
        </p:spPr>
      </p:pic>
      <p:sp>
        <p:nvSpPr>
          <p:cNvPr id="13"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Horizontal Analysis</a:t>
            </a:r>
          </a:p>
        </p:txBody>
      </p:sp>
      <p:sp>
        <p:nvSpPr>
          <p:cNvPr id="8" name="Rectangle 3"/>
          <p:cNvSpPr>
            <a:spLocks noChangeArrowheads="1"/>
          </p:cNvSpPr>
          <p:nvPr/>
        </p:nvSpPr>
        <p:spPr bwMode="auto">
          <a:xfrm>
            <a:off x="8077200" y="1981201"/>
            <a:ext cx="2362200" cy="2456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lnSpc>
                <a:spcPct val="120000"/>
              </a:lnSpc>
            </a:pPr>
            <a:r>
              <a:rPr lang="en-US" altLang="en-US" sz="1600" b="1" dirty="0">
                <a:latin typeface="Liberation Sans" panose="020B0604020202020204" pitchFamily="34" charset="0"/>
              </a:rPr>
              <a:t>Overall, gross profit and net income were up substantially. Gross profit increased</a:t>
            </a:r>
          </a:p>
          <a:p>
            <a:pPr algn="l">
              <a:lnSpc>
                <a:spcPct val="120000"/>
              </a:lnSpc>
            </a:pPr>
            <a:r>
              <a:rPr lang="en-US" altLang="en-US" sz="1600" b="1" dirty="0">
                <a:latin typeface="Liberation Sans" panose="020B0604020202020204" pitchFamily="34" charset="0"/>
              </a:rPr>
              <a:t>17.1%, and net income, 26.5%. Quality’s profit trend appears favorable.</a:t>
            </a:r>
          </a:p>
        </p:txBody>
      </p:sp>
      <p:sp>
        <p:nvSpPr>
          <p:cNvPr id="9" name="Rectangle 6"/>
          <p:cNvSpPr>
            <a:spLocks noChangeArrowheads="1"/>
          </p:cNvSpPr>
          <p:nvPr/>
        </p:nvSpPr>
        <p:spPr bwMode="auto">
          <a:xfrm>
            <a:off x="8077200" y="1219201"/>
            <a:ext cx="175260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altLang="en-US" sz="1200" b="1" dirty="0">
                <a:latin typeface="Liberation Sans" panose="020B0604020202020204" pitchFamily="34" charset="0"/>
              </a:rPr>
              <a:t>Illustration 18.6</a:t>
            </a:r>
          </a:p>
          <a:p>
            <a:pPr algn="l"/>
            <a:r>
              <a:rPr lang="en-US" altLang="en-US" sz="1200" dirty="0">
                <a:latin typeface="Liberation Sans" panose="020B0604020202020204" pitchFamily="34" charset="0"/>
              </a:rPr>
              <a:t>Horizontal analysis of</a:t>
            </a:r>
          </a:p>
          <a:p>
            <a:r>
              <a:rPr lang="en-US" altLang="en-US" sz="1200" dirty="0">
                <a:latin typeface="Liberation Sans" panose="020B0604020202020204" pitchFamily="34" charset="0"/>
              </a:rPr>
              <a:t>income statements</a:t>
            </a:r>
          </a:p>
        </p:txBody>
      </p:sp>
      <p:pic>
        <p:nvPicPr>
          <p:cNvPr id="11" name="Picture 9"/>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8153401" y="4590465"/>
            <a:ext cx="1909763" cy="1707732"/>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Lst>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25752" y="1326198"/>
            <a:ext cx="6099048" cy="4617403"/>
          </a:xfrm>
          <a:prstGeom prst="rect">
            <a:avLst/>
          </a:prstGeom>
        </p:spPr>
      </p:pic>
    </p:spTree>
    <p:extLst>
      <p:ext uri="{BB962C8B-B14F-4D97-AF65-F5344CB8AC3E}">
        <p14:creationId xmlns:p14="http://schemas.microsoft.com/office/powerpoint/2010/main" val="33180476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75F34-EDD3-C59D-2FC1-AB07329326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3F73C3-C76C-31E5-7B16-4A891627487A}"/>
              </a:ext>
            </a:extLst>
          </p:cNvPr>
          <p:cNvSpPr/>
          <p:nvPr/>
        </p:nvSpPr>
        <p:spPr>
          <a:xfrm>
            <a:off x="508000" y="1685495"/>
            <a:ext cx="1147599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A815D839-9D42-9C1D-25B8-4EF11D07C3DC}"/>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Benefits of Horizontal Analysis</a:t>
            </a:r>
          </a:p>
        </p:txBody>
      </p:sp>
      <p:sp>
        <p:nvSpPr>
          <p:cNvPr id="5" name="Rectangle 4">
            <a:extLst>
              <a:ext uri="{FF2B5EF4-FFF2-40B4-BE49-F238E27FC236}">
                <a16:creationId xmlns:a16="http://schemas.microsoft.com/office/drawing/2014/main" id="{3495F44D-5C03-BEB4-58C2-49178FECC6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918AFF-4D7B-EAB4-7FDD-D4131AB2A4B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E9C7F6-626E-62EE-63EC-A486455CE6B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4ACF4D0C-6E6C-3E99-6C2D-7C9D9382F2F3}"/>
              </a:ext>
            </a:extLst>
          </p:cNvPr>
          <p:cNvSpPr txBox="1"/>
          <p:nvPr/>
        </p:nvSpPr>
        <p:spPr>
          <a:xfrm>
            <a:off x="778933" y="2141974"/>
            <a:ext cx="11205057" cy="4524315"/>
          </a:xfrm>
          <a:prstGeom prst="rect">
            <a:avLst/>
          </a:prstGeom>
          <a:noFill/>
        </p:spPr>
        <p:txBody>
          <a:bodyPr wrap="square" rtlCol="0">
            <a:spAutoFit/>
          </a:bodyPr>
          <a:lstStyle/>
          <a:p>
            <a:pPr algn="l"/>
            <a:r>
              <a:rPr lang="en-US" sz="2400" b="1" i="0" u="none" strike="noStrike" dirty="0">
                <a:solidFill>
                  <a:srgbClr val="000000"/>
                </a:solidFill>
                <a:effectLst/>
              </a:rPr>
              <a:t>Identifies Growth Trends:</a:t>
            </a:r>
          </a:p>
          <a:p>
            <a:pPr algn="l">
              <a:buFont typeface="Arial" panose="020B0604020202020204" pitchFamily="34" charset="0"/>
              <a:buChar char="•"/>
            </a:pPr>
            <a:r>
              <a:rPr lang="en-US" sz="2400" b="0" i="0" u="none" strike="noStrike" dirty="0">
                <a:solidFill>
                  <a:srgbClr val="000000"/>
                </a:solidFill>
                <a:effectLst/>
              </a:rPr>
              <a:t>Horizontal analysis helps </a:t>
            </a:r>
            <a:r>
              <a:rPr lang="en-US" sz="2400" b="1" i="0" u="none" strike="noStrike" dirty="0">
                <a:solidFill>
                  <a:srgbClr val="000000"/>
                </a:solidFill>
                <a:effectLst/>
              </a:rPr>
              <a:t>track the growth</a:t>
            </a:r>
            <a:r>
              <a:rPr lang="en-US" sz="2400" b="0" i="0" u="none" strike="noStrike" dirty="0">
                <a:solidFill>
                  <a:srgbClr val="000000"/>
                </a:solidFill>
                <a:effectLst/>
              </a:rPr>
              <a:t> of a company over time by identifying trends in key financial metrics, such as revenue, expenses, and profitability</a:t>
            </a:r>
          </a:p>
          <a:p>
            <a:pPr algn="l"/>
            <a:r>
              <a:rPr lang="en-US" sz="2400" b="1" i="0" u="none" strike="noStrike" dirty="0">
                <a:solidFill>
                  <a:srgbClr val="000000"/>
                </a:solidFill>
                <a:effectLst/>
              </a:rPr>
              <a:t>Helps in Forecasting Future Performance:</a:t>
            </a:r>
          </a:p>
          <a:p>
            <a:pPr algn="l">
              <a:buFont typeface="Arial" panose="020B0604020202020204" pitchFamily="34" charset="0"/>
              <a:buChar char="•"/>
            </a:pPr>
            <a:r>
              <a:rPr lang="en-US" sz="2400" b="0" i="0" u="none" strike="noStrike" dirty="0">
                <a:solidFill>
                  <a:srgbClr val="000000"/>
                </a:solidFill>
                <a:effectLst/>
              </a:rPr>
              <a:t>By recognizing past trends, horizontal analysis allows for </a:t>
            </a:r>
            <a:r>
              <a:rPr lang="en-US" sz="2400" b="1" i="0" u="none" strike="noStrike" dirty="0">
                <a:solidFill>
                  <a:srgbClr val="000000"/>
                </a:solidFill>
                <a:effectLst/>
              </a:rPr>
              <a:t>more accurate forecasting</a:t>
            </a:r>
            <a:r>
              <a:rPr lang="en-US" sz="2400" b="0" i="0" u="none" strike="noStrike" dirty="0">
                <a:solidFill>
                  <a:srgbClr val="000000"/>
                </a:solidFill>
                <a:effectLst/>
              </a:rPr>
              <a:t> of future financial performance. Historical growth rates can be used as a basis to predict future revenue, expenses, and profit levels.</a:t>
            </a:r>
          </a:p>
          <a:p>
            <a:pPr algn="l"/>
            <a:r>
              <a:rPr lang="en-US" sz="2400" b="1" i="0" u="none" strike="noStrike" dirty="0">
                <a:solidFill>
                  <a:srgbClr val="000000"/>
                </a:solidFill>
                <a:effectLst/>
              </a:rPr>
              <a:t>Reveals Inefficiencies or Strengths:</a:t>
            </a:r>
          </a:p>
          <a:p>
            <a:pPr algn="l">
              <a:buFont typeface="Arial" panose="020B0604020202020204" pitchFamily="34" charset="0"/>
              <a:buChar char="•"/>
            </a:pPr>
            <a:r>
              <a:rPr lang="en-US" sz="2400" b="0" i="0" u="none" strike="noStrike" dirty="0">
                <a:solidFill>
                  <a:srgbClr val="000000"/>
                </a:solidFill>
                <a:effectLst/>
              </a:rPr>
              <a:t>Horizontal analysis can </a:t>
            </a:r>
            <a:r>
              <a:rPr lang="en-US" sz="2400" b="1" i="0" u="none" strike="noStrike" dirty="0">
                <a:solidFill>
                  <a:srgbClr val="000000"/>
                </a:solidFill>
                <a:effectLst/>
              </a:rPr>
              <a:t>highlight areas of strength or inefficiency</a:t>
            </a:r>
            <a:r>
              <a:rPr lang="en-US" sz="2400" b="0" i="0" u="none" strike="noStrike" dirty="0">
                <a:solidFill>
                  <a:srgbClr val="000000"/>
                </a:solidFill>
                <a:effectLst/>
              </a:rPr>
              <a:t> within the business. For example, a faster increase in expenses compared to revenue might indicate inefficiencies in cost management.</a:t>
            </a: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610148C-8A43-0EA2-DF8B-37F4B23133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3696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EE6FD-C658-128A-4537-450FD70ADA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92E146-BDD2-652F-E99A-4C9797F4FCEB}"/>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0A96457D-37CE-CDEF-8ACD-F444D2D70611}"/>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Alexandria" charset="0"/>
                <a:cs typeface="Alexandria" charset="0"/>
              </a:rPr>
              <a:t> </a:t>
            </a:r>
            <a:r>
              <a:rPr lang="en-US" sz="2800" b="1" dirty="0">
                <a:solidFill>
                  <a:schemeClr val="accent1"/>
                </a:solidFill>
                <a:latin typeface="Alexandria" charset="0"/>
                <a:cs typeface="Alexandria" charset="0"/>
              </a:rPr>
              <a:t>Limitations of Horizontal Analysis</a:t>
            </a:r>
          </a:p>
        </p:txBody>
      </p:sp>
      <p:sp>
        <p:nvSpPr>
          <p:cNvPr id="5" name="Rectangle 4">
            <a:extLst>
              <a:ext uri="{FF2B5EF4-FFF2-40B4-BE49-F238E27FC236}">
                <a16:creationId xmlns:a16="http://schemas.microsoft.com/office/drawing/2014/main" id="{4C7DB843-40E4-4D57-B0F0-AC76B7962C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FA7844-6F86-8D0B-561E-C80AC626711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3950EE-34C0-AD98-4CBA-33C019E3BAC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9746E932-D1BB-9B35-239E-D340FA3A9C70}"/>
              </a:ext>
            </a:extLst>
          </p:cNvPr>
          <p:cNvSpPr txBox="1"/>
          <p:nvPr/>
        </p:nvSpPr>
        <p:spPr>
          <a:xfrm>
            <a:off x="795867" y="2141974"/>
            <a:ext cx="11188123" cy="4524315"/>
          </a:xfrm>
          <a:prstGeom prst="rect">
            <a:avLst/>
          </a:prstGeom>
          <a:noFill/>
        </p:spPr>
        <p:txBody>
          <a:bodyPr wrap="square" rtlCol="0">
            <a:spAutoFit/>
          </a:bodyPr>
          <a:lstStyle/>
          <a:p>
            <a:pPr algn="l"/>
            <a:r>
              <a:rPr lang="en-US" sz="2400" b="1" i="0" u="none" strike="noStrike" dirty="0">
                <a:solidFill>
                  <a:srgbClr val="000000"/>
                </a:solidFill>
                <a:effectLst/>
              </a:rPr>
              <a:t>Dependent on Accuracy of Historical Data:</a:t>
            </a:r>
          </a:p>
          <a:p>
            <a:pPr algn="l">
              <a:buFont typeface="Arial" panose="020B0604020202020204" pitchFamily="34" charset="0"/>
              <a:buChar char="•"/>
            </a:pPr>
            <a:r>
              <a:rPr lang="en-US" sz="2400" b="0" i="0" u="none" strike="noStrike" dirty="0">
                <a:solidFill>
                  <a:srgbClr val="000000"/>
                </a:solidFill>
                <a:effectLst/>
              </a:rPr>
              <a:t>The effectiveness of horizontal analysis heavily depends on the </a:t>
            </a:r>
            <a:r>
              <a:rPr lang="en-US" sz="2400" b="1" i="0" u="none" strike="noStrike" dirty="0">
                <a:solidFill>
                  <a:srgbClr val="000000"/>
                </a:solidFill>
                <a:effectLst/>
              </a:rPr>
              <a:t>accuracy and consistency</a:t>
            </a:r>
            <a:r>
              <a:rPr lang="en-US" sz="2400" b="0" i="0" u="none" strike="noStrike" dirty="0">
                <a:solidFill>
                  <a:srgbClr val="000000"/>
                </a:solidFill>
                <a:effectLst/>
              </a:rPr>
              <a:t> of historical financial data. </a:t>
            </a:r>
            <a:endParaRPr lang="en-US" sz="2400" b="1" i="0" u="none" strike="noStrike" dirty="0">
              <a:solidFill>
                <a:srgbClr val="000000"/>
              </a:solidFill>
              <a:effectLst/>
            </a:endParaRPr>
          </a:p>
          <a:p>
            <a:pPr algn="l"/>
            <a:r>
              <a:rPr lang="en-US" sz="2400" b="1" i="0" u="none" strike="noStrike" dirty="0">
                <a:solidFill>
                  <a:srgbClr val="000000"/>
                </a:solidFill>
                <a:effectLst/>
              </a:rPr>
              <a:t>Inflationary Effects Can Distort Trends:</a:t>
            </a:r>
          </a:p>
          <a:p>
            <a:pPr algn="l">
              <a:buFont typeface="Arial" panose="020B0604020202020204" pitchFamily="34" charset="0"/>
              <a:buChar char="•"/>
            </a:pPr>
            <a:r>
              <a:rPr lang="en-US" sz="2400" b="0" i="0" u="none" strike="noStrike" dirty="0">
                <a:solidFill>
                  <a:srgbClr val="000000"/>
                </a:solidFill>
                <a:effectLst/>
              </a:rPr>
              <a:t>Over time, </a:t>
            </a:r>
            <a:r>
              <a:rPr lang="en-US" sz="2400" b="1" i="0" u="none" strike="noStrike" dirty="0">
                <a:solidFill>
                  <a:srgbClr val="000000"/>
                </a:solidFill>
                <a:effectLst/>
              </a:rPr>
              <a:t>inflation</a:t>
            </a:r>
            <a:r>
              <a:rPr lang="en-US" sz="2400" b="0" i="0" u="none" strike="noStrike" dirty="0">
                <a:solidFill>
                  <a:srgbClr val="000000"/>
                </a:solidFill>
                <a:effectLst/>
              </a:rPr>
              <a:t> can affect the purchasing power of money, making it difficult to compare financial figures across multiple years.</a:t>
            </a:r>
          </a:p>
          <a:p>
            <a:pPr algn="l"/>
            <a:r>
              <a:rPr lang="en-US" sz="2400" b="1" i="0" u="none" strike="noStrike" dirty="0">
                <a:solidFill>
                  <a:srgbClr val="000000"/>
                </a:solidFill>
                <a:effectLst/>
              </a:rPr>
              <a:t>May Not Provide a Complete Picture on Its Own:</a:t>
            </a:r>
          </a:p>
          <a:p>
            <a:pPr algn="l">
              <a:buFont typeface="Arial" panose="020B0604020202020204" pitchFamily="34" charset="0"/>
              <a:buChar char="•"/>
            </a:pPr>
            <a:r>
              <a:rPr lang="en-US" sz="2400" b="0" i="0" u="none" strike="noStrike" dirty="0">
                <a:solidFill>
                  <a:srgbClr val="000000"/>
                </a:solidFill>
                <a:effectLst/>
              </a:rPr>
              <a:t>Horizontal analysis only shows </a:t>
            </a:r>
            <a:r>
              <a:rPr lang="en-US" sz="2400" b="1" i="0" u="none" strike="noStrike" dirty="0">
                <a:solidFill>
                  <a:srgbClr val="000000"/>
                </a:solidFill>
                <a:effectLst/>
              </a:rPr>
              <a:t>relative changes</a:t>
            </a:r>
            <a:r>
              <a:rPr lang="en-US" sz="2400" b="0" i="0" u="none" strike="noStrike" dirty="0">
                <a:solidFill>
                  <a:srgbClr val="000000"/>
                </a:solidFill>
                <a:effectLst/>
              </a:rPr>
              <a:t> between periods and doesn’t provide insights into the causes of those changes. It doesn’t account for market conditions, one-time events, or other external factors that could significantly influence financial performance.</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EEEFBB66-A4F2-7C5D-6DDA-A6422CDBB4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3259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805E3D-136F-B0DE-47B1-6FB48C47644F}"/>
              </a:ext>
            </a:extLst>
          </p:cNvPr>
          <p:cNvPicPr>
            <a:picLocks noChangeAspect="1"/>
          </p:cNvPicPr>
          <p:nvPr/>
        </p:nvPicPr>
        <p:blipFill>
          <a:blip r:embed="rId3"/>
          <a:stretch>
            <a:fillRect/>
          </a:stretch>
        </p:blipFill>
        <p:spPr>
          <a:xfrm>
            <a:off x="1524000" y="1"/>
            <a:ext cx="9144000" cy="6844311"/>
          </a:xfrm>
          <a:prstGeom prst="rect">
            <a:avLst/>
          </a:prstGeom>
        </p:spPr>
      </p:pic>
      <p:sp>
        <p:nvSpPr>
          <p:cNvPr id="13" name="Title "/>
          <p:cNvSpPr>
            <a:spLocks noGrp="1"/>
          </p:cNvSpPr>
          <p:nvPr>
            <p:ph type="title"/>
          </p:nvPr>
        </p:nvSpPr>
        <p:spPr>
          <a:xfrm>
            <a:off x="1833562" y="762001"/>
            <a:ext cx="8682038" cy="646331"/>
          </a:xfrm>
          <a:prstGeom prst="rect">
            <a:avLst/>
          </a:prstGeom>
        </p:spPr>
        <p:txBody>
          <a:bodyPr wrap="square">
            <a:spAutoFit/>
          </a:bodyPr>
          <a:lstStyle/>
          <a:p>
            <a:r>
              <a:rPr lang="en-US" b="1" dirty="0">
                <a:ea typeface="Source Sans Pro" charset="0"/>
              </a:rPr>
              <a:t>Vertical Analysis</a:t>
            </a:r>
          </a:p>
        </p:txBody>
      </p:sp>
      <p:sp>
        <p:nvSpPr>
          <p:cNvPr id="15" name="Rectangle 4"/>
          <p:cNvSpPr>
            <a:spLocks noChangeArrowheads="1"/>
          </p:cNvSpPr>
          <p:nvPr/>
        </p:nvSpPr>
        <p:spPr bwMode="auto">
          <a:xfrm>
            <a:off x="2057400" y="1371600"/>
            <a:ext cx="7924800" cy="4131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ts val="1200"/>
              </a:spcBef>
              <a:defRPr/>
            </a:pPr>
            <a:r>
              <a:rPr lang="en-US" b="1" kern="0" dirty="0">
                <a:solidFill>
                  <a:srgbClr val="0000FF">
                    <a:lumMod val="75000"/>
                  </a:srgbClr>
                </a:solidFill>
                <a:latin typeface="Liberation Sans" panose="020B0604020202020204" pitchFamily="34" charset="0"/>
              </a:rPr>
              <a:t>Vertical analysis</a:t>
            </a:r>
            <a:r>
              <a:rPr lang="en-US" sz="2300" kern="0" dirty="0">
                <a:solidFill>
                  <a:sysClr val="windowText" lastClr="000000"/>
                </a:solidFill>
                <a:latin typeface="Liberation Sans" panose="020B0604020202020204" pitchFamily="34" charset="0"/>
              </a:rPr>
              <a:t>, also called </a:t>
            </a:r>
            <a:r>
              <a:rPr lang="en-US" sz="2300" b="1" kern="0" dirty="0">
                <a:solidFill>
                  <a:sysClr val="windowText" lastClr="000000"/>
                </a:solidFill>
                <a:latin typeface="Liberation Sans" panose="020B0604020202020204" pitchFamily="34" charset="0"/>
              </a:rPr>
              <a:t>common-size analysis</a:t>
            </a:r>
            <a:r>
              <a:rPr lang="en-US" sz="2300" kern="0" dirty="0">
                <a:solidFill>
                  <a:sysClr val="windowText" lastClr="000000"/>
                </a:solidFill>
                <a:latin typeface="Liberation Sans" panose="020B0604020202020204" pitchFamily="34" charset="0"/>
              </a:rPr>
              <a:t>, is a technique that expresses each financial statement item as a percent of a base amount (see Decision Tools). </a:t>
            </a:r>
          </a:p>
          <a:p>
            <a:pPr marL="692150" lvl="1" indent="-457200">
              <a:lnSpc>
                <a:spcPct val="125000"/>
              </a:lnSpc>
              <a:spcBef>
                <a:spcPts val="1200"/>
              </a:spcBef>
              <a:buClr>
                <a:srgbClr val="800000"/>
              </a:buClr>
              <a:buSzPct val="80000"/>
              <a:buFont typeface="Wingdings" pitchFamily="2" charset="2"/>
              <a:buChar char="u"/>
              <a:defRPr/>
            </a:pPr>
            <a:r>
              <a:rPr lang="en-US" sz="2200" kern="0" dirty="0">
                <a:solidFill>
                  <a:sysClr val="windowText" lastClr="000000"/>
                </a:solidFill>
                <a:latin typeface="Liberation Sans" panose="020B0604020202020204" pitchFamily="34" charset="0"/>
              </a:rPr>
              <a:t>On an </a:t>
            </a:r>
            <a:r>
              <a:rPr lang="en-US" sz="2200" b="1" kern="0" dirty="0">
                <a:solidFill>
                  <a:sysClr val="windowText" lastClr="000000"/>
                </a:solidFill>
                <a:latin typeface="Liberation Sans" panose="020B0604020202020204" pitchFamily="34" charset="0"/>
              </a:rPr>
              <a:t>income statement</a:t>
            </a:r>
            <a:r>
              <a:rPr lang="en-US" sz="2200" kern="0" dirty="0">
                <a:solidFill>
                  <a:sysClr val="windowText" lastClr="000000"/>
                </a:solidFill>
                <a:latin typeface="Liberation Sans" panose="020B0604020202020204" pitchFamily="34" charset="0"/>
              </a:rPr>
              <a:t>, we might say that selling expenses are 16% of net sales.</a:t>
            </a:r>
          </a:p>
          <a:p>
            <a:pPr marL="692150" lvl="1" indent="-457200">
              <a:lnSpc>
                <a:spcPct val="125000"/>
              </a:lnSpc>
              <a:spcBef>
                <a:spcPts val="1200"/>
              </a:spcBef>
              <a:buClr>
                <a:srgbClr val="800000"/>
              </a:buClr>
              <a:buSzPct val="80000"/>
              <a:buFont typeface="Wingdings" pitchFamily="2" charset="2"/>
              <a:buChar char="u"/>
              <a:defRPr/>
            </a:pPr>
            <a:r>
              <a:rPr lang="en-US" sz="2200" kern="0" dirty="0">
                <a:solidFill>
                  <a:sysClr val="windowText" lastClr="000000"/>
                </a:solidFill>
                <a:latin typeface="Liberation Sans" panose="020B0604020202020204" pitchFamily="34" charset="0"/>
              </a:rPr>
              <a:t>Vertical analysis is commonly applied to the</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statement of financial position and </a:t>
            </a:r>
          </a:p>
          <a:p>
            <a:pPr marL="1149350" lvl="2" indent="-457200">
              <a:lnSpc>
                <a:spcPct val="125000"/>
              </a:lnSpc>
              <a:spcBef>
                <a:spcPts val="1200"/>
              </a:spcBef>
              <a:buClr>
                <a:srgbClr val="800000"/>
              </a:buClr>
              <a:buSzPct val="85000"/>
              <a:buFont typeface="Arial" panose="020B0604020202020204" pitchFamily="34" charset="0"/>
              <a:buChar char="►"/>
              <a:defRPr/>
            </a:pPr>
            <a:r>
              <a:rPr lang="en-US" sz="2100" kern="0" dirty="0">
                <a:solidFill>
                  <a:sysClr val="windowText" lastClr="000000"/>
                </a:solidFill>
                <a:latin typeface="Liberation Sans" panose="020B0604020202020204" pitchFamily="34" charset="0"/>
              </a:rPr>
              <a:t>income statement.</a:t>
            </a:r>
          </a:p>
        </p:txBody>
      </p:sp>
    </p:spTree>
    <p:extLst>
      <p:ext uri="{BB962C8B-B14F-4D97-AF65-F5344CB8AC3E}">
        <p14:creationId xmlns:p14="http://schemas.microsoft.com/office/powerpoint/2010/main" val="21808978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1C73C-C7A0-218C-23CC-2CE021AED8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DC1C5-8794-DF68-6B05-E137487734A6}"/>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76BAFF73-AA3E-30BC-E014-C42DDF1A2C2C}"/>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a:t>
            </a:r>
          </a:p>
        </p:txBody>
      </p:sp>
      <p:sp>
        <p:nvSpPr>
          <p:cNvPr id="5" name="Rectangle 4">
            <a:extLst>
              <a:ext uri="{FF2B5EF4-FFF2-40B4-BE49-F238E27FC236}">
                <a16:creationId xmlns:a16="http://schemas.microsoft.com/office/drawing/2014/main" id="{A0B56CA7-BF86-AC2E-A8B2-117DBE5818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09DE64-6584-AD3C-9324-B2087F42B49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677F4E-4A55-37EC-3F63-BC0321DAC51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A44A0CDD-E1E4-572D-78F0-45B718E500E3}"/>
              </a:ext>
            </a:extLst>
          </p:cNvPr>
          <p:cNvSpPr txBox="1"/>
          <p:nvPr/>
        </p:nvSpPr>
        <p:spPr>
          <a:xfrm>
            <a:off x="942308" y="2141974"/>
            <a:ext cx="6457560" cy="3046988"/>
          </a:xfrm>
          <a:prstGeom prst="rect">
            <a:avLst/>
          </a:prstGeom>
          <a:noFill/>
        </p:spPr>
        <p:txBody>
          <a:bodyPr wrap="square" rtlCol="0">
            <a:spAutoFit/>
          </a:bodyPr>
          <a:lstStyle/>
          <a:p>
            <a:pPr algn="l"/>
            <a:r>
              <a:rPr lang="en-US" sz="2400" b="1" i="0" u="none" strike="noStrike" dirty="0">
                <a:solidFill>
                  <a:srgbClr val="000000"/>
                </a:solidFill>
                <a:effectLst/>
              </a:rPr>
              <a:t>Definition:</a:t>
            </a:r>
          </a:p>
          <a:p>
            <a:pPr algn="l">
              <a:buFont typeface="Arial" panose="020B0604020202020204" pitchFamily="34" charset="0"/>
              <a:buChar char="•"/>
            </a:pPr>
            <a:r>
              <a:rPr lang="en-US" sz="2400" b="0" i="0" u="none" strike="noStrike" dirty="0">
                <a:solidFill>
                  <a:srgbClr val="000000"/>
                </a:solidFill>
                <a:effectLst/>
              </a:rPr>
              <a:t>Vertical analysis is a method used to analyze financial statements by expressing each item as a percentage of a base figure. This approach allows for easier comparisons between different companies or periods by standardizing financial data into percentages.</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035689EF-C24E-FDAD-80BA-C9CFD89157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close-up of a chart&#10;&#10;Description automatically generated">
            <a:extLst>
              <a:ext uri="{FF2B5EF4-FFF2-40B4-BE49-F238E27FC236}">
                <a16:creationId xmlns:a16="http://schemas.microsoft.com/office/drawing/2014/main" id="{A1CF66C4-DB4C-91A7-1887-F9DAB78A6E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4866" y="2029201"/>
            <a:ext cx="3683000" cy="3683000"/>
          </a:xfrm>
          <a:prstGeom prst="rect">
            <a:avLst/>
          </a:prstGeom>
        </p:spPr>
      </p:pic>
    </p:spTree>
    <p:extLst>
      <p:ext uri="{BB962C8B-B14F-4D97-AF65-F5344CB8AC3E}">
        <p14:creationId xmlns:p14="http://schemas.microsoft.com/office/powerpoint/2010/main" val="2997011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F1B46-7AB1-B6BC-DA85-1B7CEDD33B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BE5CA0-0CEE-4EF1-0EF2-CB6B208A8534}"/>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3BFD0F4F-5256-18AB-17C0-85D9CD94D71B}"/>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a:t>
            </a:r>
          </a:p>
        </p:txBody>
      </p:sp>
      <p:sp>
        <p:nvSpPr>
          <p:cNvPr id="5" name="Rectangle 4">
            <a:extLst>
              <a:ext uri="{FF2B5EF4-FFF2-40B4-BE49-F238E27FC236}">
                <a16:creationId xmlns:a16="http://schemas.microsoft.com/office/drawing/2014/main" id="{015A1DE8-026F-757B-0EF1-67EAC9504F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DC3C3E-7F9F-6FDE-1B90-BD159B1825D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453918-E95A-CA95-CC2F-2F2E63DE749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2EDC6E52-E300-7624-DE1C-64BB5D41D26E}"/>
              </a:ext>
            </a:extLst>
          </p:cNvPr>
          <p:cNvSpPr txBox="1"/>
          <p:nvPr/>
        </p:nvSpPr>
        <p:spPr>
          <a:xfrm>
            <a:off x="942307" y="2141974"/>
            <a:ext cx="7388893" cy="3785652"/>
          </a:xfrm>
          <a:prstGeom prst="rect">
            <a:avLst/>
          </a:prstGeom>
          <a:noFill/>
        </p:spPr>
        <p:txBody>
          <a:bodyPr wrap="square" rtlCol="0">
            <a:spAutoFit/>
          </a:bodyPr>
          <a:lstStyle/>
          <a:p>
            <a:pPr algn="l"/>
            <a:r>
              <a:rPr lang="en-US" sz="2400" b="1" i="0" u="none" strike="noStrike" dirty="0">
                <a:solidFill>
                  <a:srgbClr val="000000"/>
                </a:solidFill>
                <a:effectLst/>
              </a:rPr>
              <a:t>Income Statement:</a:t>
            </a:r>
          </a:p>
          <a:p>
            <a:pPr algn="l">
              <a:buFont typeface="Arial" panose="020B0604020202020204" pitchFamily="34" charset="0"/>
              <a:buChar char="•"/>
            </a:pPr>
            <a:r>
              <a:rPr lang="en-US" sz="2400" b="0" i="0" u="none" strike="noStrike" dirty="0">
                <a:solidFill>
                  <a:srgbClr val="000000"/>
                </a:solidFill>
                <a:effectLst/>
              </a:rPr>
              <a:t>For the income statement, the </a:t>
            </a:r>
            <a:r>
              <a:rPr lang="en-US" sz="2400" b="1" i="0" u="none" strike="noStrike" dirty="0">
                <a:solidFill>
                  <a:srgbClr val="000000"/>
                </a:solidFill>
                <a:effectLst/>
              </a:rPr>
              <a:t>base figure</a:t>
            </a:r>
            <a:r>
              <a:rPr lang="en-US" sz="2400" b="0" i="0" u="none" strike="noStrike" dirty="0">
                <a:solidFill>
                  <a:srgbClr val="000000"/>
                </a:solidFill>
                <a:effectLst/>
              </a:rPr>
              <a:t> is typically </a:t>
            </a:r>
            <a:r>
              <a:rPr lang="en-US" sz="2400" b="1" i="0" u="none" strike="noStrike" dirty="0">
                <a:solidFill>
                  <a:srgbClr val="000000"/>
                </a:solidFill>
                <a:effectLst/>
              </a:rPr>
              <a:t>total revenue</a:t>
            </a:r>
            <a:r>
              <a:rPr lang="en-US" sz="2400" b="0" i="0" u="none" strike="noStrike" dirty="0">
                <a:solidFill>
                  <a:srgbClr val="000000"/>
                </a:solidFill>
                <a:effectLst/>
              </a:rPr>
              <a:t>. Each item, such as costs, operating income, and taxes, is expressed as a percentage of revenue.</a:t>
            </a:r>
          </a:p>
          <a:p>
            <a:pPr algn="l"/>
            <a:r>
              <a:rPr lang="en-US" sz="2400" b="1" i="0" u="none" strike="noStrike" dirty="0">
                <a:solidFill>
                  <a:srgbClr val="000000"/>
                </a:solidFill>
                <a:effectLst/>
              </a:rPr>
              <a:t>Balance Sheet:</a:t>
            </a:r>
          </a:p>
          <a:p>
            <a:pPr algn="l">
              <a:buFont typeface="Arial" panose="020B0604020202020204" pitchFamily="34" charset="0"/>
              <a:buChar char="•"/>
            </a:pPr>
            <a:r>
              <a:rPr lang="en-US" sz="2400" b="0" i="0" u="none" strike="noStrike" dirty="0">
                <a:solidFill>
                  <a:srgbClr val="000000"/>
                </a:solidFill>
                <a:effectLst/>
              </a:rPr>
              <a:t>On the balance sheet, the </a:t>
            </a:r>
            <a:r>
              <a:rPr lang="en-US" sz="2400" b="1" i="0" u="none" strike="noStrike" dirty="0">
                <a:solidFill>
                  <a:srgbClr val="000000"/>
                </a:solidFill>
                <a:effectLst/>
              </a:rPr>
              <a:t>base figure</a:t>
            </a:r>
            <a:r>
              <a:rPr lang="en-US" sz="2400" b="0" i="0" u="none" strike="noStrike" dirty="0">
                <a:solidFill>
                  <a:srgbClr val="000000"/>
                </a:solidFill>
                <a:effectLst/>
              </a:rPr>
              <a:t> is typically </a:t>
            </a:r>
            <a:r>
              <a:rPr lang="en-US" sz="2400" b="1" i="0" u="none" strike="noStrike" dirty="0">
                <a:solidFill>
                  <a:srgbClr val="000000"/>
                </a:solidFill>
                <a:effectLst/>
              </a:rPr>
              <a:t>total assets</a:t>
            </a:r>
            <a:r>
              <a:rPr lang="en-US" sz="2400" b="0" i="0" u="none" strike="noStrike" dirty="0">
                <a:solidFill>
                  <a:srgbClr val="000000"/>
                </a:solidFill>
                <a:effectLst/>
              </a:rPr>
              <a:t>. Assets, liabilities, and equity are all represented as percentages of total assets, allowing for easy comparison of a company's capital structure.</a:t>
            </a:r>
          </a:p>
        </p:txBody>
      </p:sp>
      <p:pic>
        <p:nvPicPr>
          <p:cNvPr id="7" name="Graphic 21">
            <a:extLst>
              <a:ext uri="{FF2B5EF4-FFF2-40B4-BE49-F238E27FC236}">
                <a16:creationId xmlns:a16="http://schemas.microsoft.com/office/drawing/2014/main" id="{8BFE73E6-AF63-A167-7E80-6CCCA9687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03BB445A-7988-C386-3CD0-64DCF27885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3713" y="2206819"/>
            <a:ext cx="3327763" cy="3327763"/>
          </a:xfrm>
          <a:prstGeom prst="rect">
            <a:avLst/>
          </a:prstGeom>
        </p:spPr>
      </p:pic>
    </p:spTree>
    <p:extLst>
      <p:ext uri="{BB962C8B-B14F-4D97-AF65-F5344CB8AC3E}">
        <p14:creationId xmlns:p14="http://schemas.microsoft.com/office/powerpoint/2010/main" val="371169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C802D-B151-1DAD-9524-6FD75F54FE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68581F-8C9B-DEC4-2BAC-4A6C7F8D3F38}"/>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8ED5B922-B884-4AC2-EF49-58036A33E317}"/>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Purpose of Vertical Analysis</a:t>
            </a:r>
          </a:p>
        </p:txBody>
      </p:sp>
      <p:sp>
        <p:nvSpPr>
          <p:cNvPr id="5" name="Rectangle 4">
            <a:extLst>
              <a:ext uri="{FF2B5EF4-FFF2-40B4-BE49-F238E27FC236}">
                <a16:creationId xmlns:a16="http://schemas.microsoft.com/office/drawing/2014/main" id="{D4E4F60F-EBE9-C9E4-E873-52FEE840F9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062701-F886-7F11-2265-A07A448B1B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5CF09A-AD93-8B0B-224C-320C73237DC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F4527CA7-45E0-C43D-ED21-86F4F0C39757}"/>
              </a:ext>
            </a:extLst>
          </p:cNvPr>
          <p:cNvSpPr txBox="1"/>
          <p:nvPr/>
        </p:nvSpPr>
        <p:spPr>
          <a:xfrm>
            <a:off x="942307" y="2141974"/>
            <a:ext cx="11041683" cy="4154984"/>
          </a:xfrm>
          <a:prstGeom prst="rect">
            <a:avLst/>
          </a:prstGeom>
          <a:noFill/>
        </p:spPr>
        <p:txBody>
          <a:bodyPr wrap="square" rtlCol="0">
            <a:spAutoFit/>
          </a:bodyPr>
          <a:lstStyle/>
          <a:p>
            <a:pPr algn="l"/>
            <a:r>
              <a:rPr lang="en-US" sz="2400" b="1" i="0" u="none" strike="noStrike" dirty="0">
                <a:solidFill>
                  <a:srgbClr val="000000"/>
                </a:solidFill>
                <a:effectLst/>
              </a:rPr>
              <a:t>To Compare Company Performance Across Periods or with Other Firms:</a:t>
            </a:r>
          </a:p>
          <a:p>
            <a:pPr algn="l">
              <a:buFont typeface="Arial" panose="020B0604020202020204" pitchFamily="34" charset="0"/>
              <a:buChar char="•"/>
            </a:pPr>
            <a:r>
              <a:rPr lang="en-US" sz="2400" b="0" i="0" u="none" strike="noStrike" dirty="0">
                <a:solidFill>
                  <a:srgbClr val="000000"/>
                </a:solidFill>
                <a:effectLst/>
              </a:rPr>
              <a:t>Vertical analysis allows for consistent comparison of financial data over time or between companies, irrespective of their size. For example, comparing the cost structure or profitability of two firms with different revenue levels becomes easier when using percentages</a:t>
            </a:r>
          </a:p>
          <a:p>
            <a:pPr algn="l"/>
            <a:r>
              <a:rPr lang="en-US" sz="2400" b="1" i="0" u="none" strike="noStrike" dirty="0">
                <a:solidFill>
                  <a:srgbClr val="000000"/>
                </a:solidFill>
                <a:effectLst/>
              </a:rPr>
              <a:t>Analyze Proportion of Expenses, Assets, and Liabilities:</a:t>
            </a:r>
          </a:p>
          <a:p>
            <a:pPr algn="l">
              <a:buFont typeface="Arial" panose="020B0604020202020204" pitchFamily="34" charset="0"/>
              <a:buChar char="•"/>
            </a:pPr>
            <a:r>
              <a:rPr lang="en-US" sz="2400" b="0" i="0" u="none" strike="noStrike" dirty="0">
                <a:solidFill>
                  <a:srgbClr val="000000"/>
                </a:solidFill>
                <a:effectLst/>
              </a:rPr>
              <a:t>By breaking down financial items into percentages of a base figure, vertical analysis helps to understand the proportion of costs, expenses, or liabilities relative to the total. This provides insights into how resources are being allocated or how the company is structured financially</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2654EE87-E627-DA43-8DA5-1C3AB1EA0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8356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465D3-1A6F-C4D5-629D-DC50EF5DBA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E04BA0-B960-EC35-BD33-B5DCACD0F2C6}"/>
              </a:ext>
            </a:extLst>
          </p:cNvPr>
          <p:cNvSpPr/>
          <p:nvPr/>
        </p:nvSpPr>
        <p:spPr>
          <a:xfrm>
            <a:off x="617280" y="1685494"/>
            <a:ext cx="11366710" cy="4691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4BA76DF-0CBE-2D59-DCC9-34A1E01911C6}"/>
              </a:ext>
            </a:extLst>
          </p:cNvPr>
          <p:cNvSpPr txBox="1"/>
          <p:nvPr/>
        </p:nvSpPr>
        <p:spPr>
          <a:xfrm>
            <a:off x="2513148" y="1019069"/>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How to Perform Vertical Analysis</a:t>
            </a:r>
          </a:p>
        </p:txBody>
      </p:sp>
      <p:sp>
        <p:nvSpPr>
          <p:cNvPr id="5" name="Rectangle 4">
            <a:extLst>
              <a:ext uri="{FF2B5EF4-FFF2-40B4-BE49-F238E27FC236}">
                <a16:creationId xmlns:a16="http://schemas.microsoft.com/office/drawing/2014/main" id="{2C4D8C85-CF49-5472-3DFF-606200289E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4308AE-6C97-D97F-B433-8CF3EED4B1E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D71F68-9C6F-DA52-6A44-62181F07DD5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6ECC8530-D6EE-24F4-DD0A-A5B3FD47F521}"/>
              </a:ext>
            </a:extLst>
          </p:cNvPr>
          <p:cNvSpPr txBox="1"/>
          <p:nvPr/>
        </p:nvSpPr>
        <p:spPr>
          <a:xfrm>
            <a:off x="942308" y="2141974"/>
            <a:ext cx="4989570" cy="4893647"/>
          </a:xfrm>
          <a:prstGeom prst="rect">
            <a:avLst/>
          </a:prstGeom>
          <a:noFill/>
        </p:spPr>
        <p:txBody>
          <a:bodyPr wrap="square" rtlCol="0">
            <a:spAutoFit/>
          </a:bodyPr>
          <a:lstStyle/>
          <a:p>
            <a:pPr algn="l"/>
            <a:r>
              <a:rPr lang="en-US" sz="2400" b="1" i="0" u="none" strike="noStrike" dirty="0">
                <a:solidFill>
                  <a:srgbClr val="000000"/>
                </a:solidFill>
                <a:effectLst/>
              </a:rPr>
              <a:t>Step 1: Identify the Base Figure:</a:t>
            </a:r>
          </a:p>
          <a:p>
            <a:pPr algn="l">
              <a:buFont typeface="Arial" panose="020B0604020202020204" pitchFamily="34" charset="0"/>
              <a:buChar char="•"/>
            </a:pPr>
            <a:r>
              <a:rPr lang="en-US" sz="2400" b="0" i="0" u="none" strike="noStrike" dirty="0">
                <a:solidFill>
                  <a:srgbClr val="000000"/>
                </a:solidFill>
                <a:effectLst/>
              </a:rPr>
              <a:t>Choose the base figure for your analysis. For the income statement, it's typically </a:t>
            </a:r>
            <a:r>
              <a:rPr lang="en-US" sz="2400" b="1" i="0" u="none" strike="noStrike" dirty="0">
                <a:solidFill>
                  <a:srgbClr val="000000"/>
                </a:solidFill>
                <a:effectLst/>
              </a:rPr>
              <a:t>total revenue</a:t>
            </a:r>
            <a:r>
              <a:rPr lang="en-US" sz="2400" b="0" i="0" u="none" strike="noStrike" dirty="0">
                <a:solidFill>
                  <a:srgbClr val="000000"/>
                </a:solidFill>
                <a:effectLst/>
              </a:rPr>
              <a:t>; for the balance sheet, it's usually </a:t>
            </a:r>
            <a:r>
              <a:rPr lang="en-US" sz="2400" b="1" i="0" u="none" strike="noStrike" dirty="0">
                <a:solidFill>
                  <a:srgbClr val="000000"/>
                </a:solidFill>
                <a:effectLst/>
              </a:rPr>
              <a:t>total assets</a:t>
            </a:r>
            <a:r>
              <a:rPr lang="en-US" sz="2400" b="0" i="0" u="none" strike="noStrike" dirty="0">
                <a:solidFill>
                  <a:srgbClr val="000000"/>
                </a:solidFill>
                <a:effectLst/>
              </a:rPr>
              <a:t>.</a:t>
            </a:r>
          </a:p>
          <a:p>
            <a:pPr algn="l"/>
            <a:r>
              <a:rPr lang="en-US" sz="2400" b="1" i="0" u="none" strike="noStrike" dirty="0">
                <a:solidFill>
                  <a:srgbClr val="000000"/>
                </a:solidFill>
                <a:effectLst/>
              </a:rPr>
              <a:t>Step 2: Divide Each Item by the Base Figure:</a:t>
            </a:r>
          </a:p>
          <a:p>
            <a:pPr algn="l">
              <a:buFont typeface="Arial" panose="020B0604020202020204" pitchFamily="34" charset="0"/>
              <a:buChar char="•"/>
            </a:pPr>
            <a:r>
              <a:rPr lang="en-US" sz="2400" b="0" i="0" u="none" strike="noStrike" dirty="0">
                <a:solidFill>
                  <a:srgbClr val="000000"/>
                </a:solidFill>
                <a:effectLst/>
              </a:rPr>
              <a:t>For each item on the financial statement, divide the figure by the base figure to calculate the percentage.</a:t>
            </a:r>
          </a:p>
          <a:p>
            <a:pPr algn="l">
              <a:buFont typeface="Arial" panose="020B0604020202020204" pitchFamily="34" charset="0"/>
              <a:buChar char="•"/>
            </a:pPr>
            <a:endParaRPr lang="en-US" sz="2400" b="0" i="0" u="none" strike="noStrike" dirty="0">
              <a:solidFill>
                <a:srgbClr val="000000"/>
              </a:solidFill>
              <a:effectLst/>
            </a:endParaRP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587D89DD-E0B9-39E8-9BD9-2C07BC751D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black background with white text&#10;&#10;Description automatically generated">
            <a:extLst>
              <a:ext uri="{FF2B5EF4-FFF2-40B4-BE49-F238E27FC236}">
                <a16:creationId xmlns:a16="http://schemas.microsoft.com/office/drawing/2014/main" id="{48511566-7805-F970-418E-742BB8AED08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5931877" y="1998768"/>
            <a:ext cx="5669494" cy="4097232"/>
          </a:xfrm>
          <a:prstGeom prst="rect">
            <a:avLst/>
          </a:prstGeom>
        </p:spPr>
      </p:pic>
    </p:spTree>
    <p:extLst>
      <p:ext uri="{BB962C8B-B14F-4D97-AF65-F5344CB8AC3E}">
        <p14:creationId xmlns:p14="http://schemas.microsoft.com/office/powerpoint/2010/main" val="510858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72656-3B42-E795-9BD3-AA51C15DE5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85D018-A194-6E81-F7F2-CB8C0F18183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AB914867-793E-0235-F760-E321054B65DF}"/>
              </a:ext>
            </a:extLst>
          </p:cNvPr>
          <p:cNvSpPr txBox="1"/>
          <p:nvPr/>
        </p:nvSpPr>
        <p:spPr>
          <a:xfrm>
            <a:off x="2513149"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Example: Vertical Analysis</a:t>
            </a:r>
          </a:p>
        </p:txBody>
      </p:sp>
      <p:sp>
        <p:nvSpPr>
          <p:cNvPr id="5" name="Rectangle 4">
            <a:extLst>
              <a:ext uri="{FF2B5EF4-FFF2-40B4-BE49-F238E27FC236}">
                <a16:creationId xmlns:a16="http://schemas.microsoft.com/office/drawing/2014/main" id="{657AA2AB-11B9-C7FB-EB7F-1656BC659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73DB5E-DC30-0105-28D5-A9081A5B9F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2C3BB3-CAFF-F867-BDBF-B4E13E923114}"/>
              </a:ext>
            </a:extLst>
          </p:cNvPr>
          <p:cNvSpPr txBox="1"/>
          <p:nvPr/>
        </p:nvSpPr>
        <p:spPr>
          <a:xfrm>
            <a:off x="1214179" y="1231789"/>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E2D5C480-C988-2232-5738-4C8FBD5A5F2D}"/>
              </a:ext>
            </a:extLst>
          </p:cNvPr>
          <p:cNvSpPr txBox="1"/>
          <p:nvPr/>
        </p:nvSpPr>
        <p:spPr>
          <a:xfrm>
            <a:off x="942307" y="2141974"/>
            <a:ext cx="11041683" cy="1569660"/>
          </a:xfrm>
          <a:prstGeom prst="rect">
            <a:avLst/>
          </a:prstGeom>
          <a:noFill/>
        </p:spPr>
        <p:txBody>
          <a:bodyPr wrap="square" rtlCol="0">
            <a:spAutoFit/>
          </a:bodyPr>
          <a:lstStyle/>
          <a:p>
            <a:pPr algn="l"/>
            <a:r>
              <a:rPr lang="en-US" sz="2400" b="1" i="0" u="none" strike="noStrike" dirty="0">
                <a:solidFill>
                  <a:srgbClr val="000000"/>
                </a:solidFill>
                <a:effectLst/>
              </a:rPr>
              <a:t>Example of an Income Statement with Percentage Calculations:</a:t>
            </a:r>
          </a:p>
          <a:p>
            <a:pPr algn="l"/>
            <a:r>
              <a:rPr lang="en-US" sz="2400" b="0" i="0" u="none" strike="noStrike" dirty="0">
                <a:solidFill>
                  <a:srgbClr val="000000"/>
                </a:solidFill>
                <a:effectLst/>
              </a:rPr>
              <a:t>Below is a simplified income statement for XYZ Corp. showing vertical analysis where revenue is set at 100%.</a:t>
            </a:r>
          </a:p>
          <a:p>
            <a:pPr algn="l">
              <a:buFont typeface="Arial" panose="020B0604020202020204" pitchFamily="34" charset="0"/>
              <a:buChar char="•"/>
            </a:pPr>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FC00E91B-5036-DFD8-4B95-42EE95C709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EB354D00-9C07-C833-6F8A-414565C5D487}"/>
              </a:ext>
            </a:extLst>
          </p:cNvPr>
          <p:cNvGraphicFramePr>
            <a:graphicFrameLocks noGrp="1"/>
          </p:cNvGraphicFramePr>
          <p:nvPr>
            <p:extLst>
              <p:ext uri="{D42A27DB-BD31-4B8C-83A1-F6EECF244321}">
                <p14:modId xmlns:p14="http://schemas.microsoft.com/office/powerpoint/2010/main" val="1713773495"/>
              </p:ext>
            </p:extLst>
          </p:nvPr>
        </p:nvGraphicFramePr>
        <p:xfrm>
          <a:off x="878157" y="3343705"/>
          <a:ext cx="7467600" cy="1828800"/>
        </p:xfrm>
        <a:graphic>
          <a:graphicData uri="http://schemas.openxmlformats.org/drawingml/2006/table">
            <a:tbl>
              <a:tblPr/>
              <a:tblGrid>
                <a:gridCol w="3041120">
                  <a:extLst>
                    <a:ext uri="{9D8B030D-6E8A-4147-A177-3AD203B41FA5}">
                      <a16:colId xmlns:a16="http://schemas.microsoft.com/office/drawing/2014/main" val="3787703821"/>
                    </a:ext>
                  </a:extLst>
                </a:gridCol>
                <a:gridCol w="2266955">
                  <a:extLst>
                    <a:ext uri="{9D8B030D-6E8A-4147-A177-3AD203B41FA5}">
                      <a16:colId xmlns:a16="http://schemas.microsoft.com/office/drawing/2014/main" val="991500671"/>
                    </a:ext>
                  </a:extLst>
                </a:gridCol>
                <a:gridCol w="2159525">
                  <a:extLst>
                    <a:ext uri="{9D8B030D-6E8A-4147-A177-3AD203B41FA5}">
                      <a16:colId xmlns:a16="http://schemas.microsoft.com/office/drawing/2014/main" val="2284350043"/>
                    </a:ext>
                  </a:extLst>
                </a:gridCol>
              </a:tblGrid>
              <a:tr h="339778">
                <a:tc>
                  <a:txBody>
                    <a:bodyPr/>
                    <a:lstStyle/>
                    <a:p>
                      <a:pPr algn="ctr"/>
                      <a:r>
                        <a:rPr lang="en-US" b="1" dirty="0"/>
                        <a:t>Income Statement</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US" b="1"/>
                        <a:t>2023</a:t>
                      </a:r>
                      <a:r>
                        <a:rPr lang="en-US"/>
                        <a:t> Amount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b="1"/>
                        <a:t>% of Revenue</a:t>
                      </a:r>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8704299"/>
                  </a:ext>
                </a:extLst>
              </a:tr>
              <a:tr h="339778">
                <a:tc>
                  <a:txBody>
                    <a:bodyPr/>
                    <a:lstStyle/>
                    <a:p>
                      <a:pPr algn="ctr"/>
                      <a:r>
                        <a:rPr lang="en-US" b="1" dirty="0"/>
                        <a:t>Revenue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$1,000,000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100%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71070969"/>
                  </a:ext>
                </a:extLst>
              </a:tr>
              <a:tr h="339778">
                <a:tc>
                  <a:txBody>
                    <a:bodyPr/>
                    <a:lstStyle/>
                    <a:p>
                      <a:pPr algn="ctr"/>
                      <a:r>
                        <a:rPr lang="en-US" b="1" dirty="0"/>
                        <a:t>Cost of Goods Sold (COGS)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dirty="0"/>
                        <a:t>$600,000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04105649"/>
                  </a:ext>
                </a:extLst>
              </a:tr>
              <a:tr h="339778">
                <a:tc>
                  <a:txBody>
                    <a:bodyPr/>
                    <a:lstStyle/>
                    <a:p>
                      <a:pPr algn="ctr"/>
                      <a:r>
                        <a:rPr lang="en-US" b="1" dirty="0"/>
                        <a:t>Operating Expenses</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$200,000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69034042"/>
                  </a:ext>
                </a:extLst>
              </a:tr>
              <a:tr h="339778">
                <a:tc>
                  <a:txBody>
                    <a:bodyPr/>
                    <a:lstStyle/>
                    <a:p>
                      <a:pPr algn="ctr"/>
                      <a:r>
                        <a:rPr lang="en-US" b="1" dirty="0"/>
                        <a:t>Net Income</a:t>
                      </a:r>
                      <a:endParaRPr lang="en-US"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AEEF"/>
                    </a:solidFill>
                  </a:tcPr>
                </a:tc>
                <a:tc>
                  <a:txBody>
                    <a:bodyPr/>
                    <a:lstStyle/>
                    <a:p>
                      <a:pPr algn="ctr"/>
                      <a:r>
                        <a:rPr lang="en-EG"/>
                        <a:t>$100,000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EG" dirty="0"/>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01466852"/>
                  </a:ext>
                </a:extLst>
              </a:tr>
            </a:tbl>
          </a:graphicData>
        </a:graphic>
      </p:graphicFrame>
      <p:sp>
        <p:nvSpPr>
          <p:cNvPr id="4" name="Rectangle 1">
            <a:extLst>
              <a:ext uri="{FF2B5EF4-FFF2-40B4-BE49-F238E27FC236}">
                <a16:creationId xmlns:a16="http://schemas.microsoft.com/office/drawing/2014/main" id="{F47AD102-D186-E5CD-EDC4-E5F1B12EA23A}"/>
              </a:ext>
            </a:extLst>
          </p:cNvPr>
          <p:cNvSpPr>
            <a:spLocks noChangeArrowheads="1"/>
          </p:cNvSpPr>
          <p:nvPr/>
        </p:nvSpPr>
        <p:spPr bwMode="auto">
          <a:xfrm>
            <a:off x="942307" y="354812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600" b="1" i="0" u="none" strike="noStrike" cap="none" normalizeH="0" baseline="0">
              <a:ln>
                <a:noFill/>
              </a:ln>
              <a:solidFill>
                <a:srgbClr val="000000"/>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EG" altLang="en-EG" sz="1800" b="0" i="0" u="none" strike="noStrike" cap="none" normalizeH="0" baseline="0">
              <a:ln>
                <a:noFill/>
              </a:ln>
              <a:solidFill>
                <a:schemeClr val="tx1"/>
              </a:solidFill>
              <a:effectLst/>
              <a:latin typeface="Arial" panose="020B0604020202020204" pitchFamily="34" charset="0"/>
            </a:endParaRPr>
          </a:p>
        </p:txBody>
      </p:sp>
      <p:sp>
        <p:nvSpPr>
          <p:cNvPr id="8" name="TextBox 7">
            <a:extLst>
              <a:ext uri="{FF2B5EF4-FFF2-40B4-BE49-F238E27FC236}">
                <a16:creationId xmlns:a16="http://schemas.microsoft.com/office/drawing/2014/main" id="{352732F9-DA21-D2DB-29C0-2CA319A2EBB1}"/>
              </a:ext>
            </a:extLst>
          </p:cNvPr>
          <p:cNvSpPr txBox="1"/>
          <p:nvPr/>
        </p:nvSpPr>
        <p:spPr>
          <a:xfrm>
            <a:off x="942307" y="5376927"/>
            <a:ext cx="11232816" cy="1569660"/>
          </a:xfrm>
          <a:prstGeom prst="rect">
            <a:avLst/>
          </a:prstGeom>
          <a:noFill/>
        </p:spPr>
        <p:txBody>
          <a:bodyPr wrap="square" rtlCol="0">
            <a:spAutoFit/>
          </a:bodyPr>
          <a:lstStyle/>
          <a:p>
            <a:pPr algn="l"/>
            <a:r>
              <a:rPr lang="en-US" b="1" i="0" u="none" strike="noStrike" dirty="0">
                <a:solidFill>
                  <a:srgbClr val="000000"/>
                </a:solidFill>
                <a:effectLst/>
              </a:rPr>
              <a:t>Break Down Costs, Operating Income, and Taxes:</a:t>
            </a:r>
          </a:p>
          <a:p>
            <a:pPr algn="l">
              <a:buFont typeface="Arial" panose="020B0604020202020204" pitchFamily="34" charset="0"/>
              <a:buChar char="•"/>
            </a:pPr>
            <a:r>
              <a:rPr lang="en-US" b="1" i="0" u="none" strike="noStrike" dirty="0">
                <a:solidFill>
                  <a:srgbClr val="000000"/>
                </a:solidFill>
                <a:effectLst/>
              </a:rPr>
              <a:t>COGS</a:t>
            </a:r>
            <a:r>
              <a:rPr lang="en-US" b="0" i="0" u="none" strike="noStrike" dirty="0">
                <a:solidFill>
                  <a:srgbClr val="000000"/>
                </a:solidFill>
                <a:effectLst/>
              </a:rPr>
              <a:t> is 60% of revenue, indicating that 60 cents of every dollar of sales goes to cover the cost of goods.</a:t>
            </a:r>
          </a:p>
          <a:p>
            <a:pPr algn="l">
              <a:buFont typeface="Arial" panose="020B0604020202020204" pitchFamily="34" charset="0"/>
              <a:buChar char="•"/>
            </a:pPr>
            <a:r>
              <a:rPr lang="en-US" b="1" i="0" u="none" strike="noStrike" dirty="0">
                <a:solidFill>
                  <a:srgbClr val="000000"/>
                </a:solidFill>
                <a:effectLst/>
              </a:rPr>
              <a:t>Operating expenses</a:t>
            </a:r>
            <a:r>
              <a:rPr lang="en-US" b="0" i="0" u="none" strike="noStrike" dirty="0">
                <a:solidFill>
                  <a:srgbClr val="000000"/>
                </a:solidFill>
                <a:effectLst/>
              </a:rPr>
              <a:t> are 20% of revenue, showing how much is spent on operational activities.</a:t>
            </a:r>
          </a:p>
          <a:p>
            <a:pPr algn="l">
              <a:buFont typeface="Arial" panose="020B0604020202020204" pitchFamily="34" charset="0"/>
              <a:buChar char="•"/>
            </a:pPr>
            <a:r>
              <a:rPr lang="en-US" b="1" i="0" u="none" strike="noStrike" dirty="0">
                <a:solidFill>
                  <a:srgbClr val="000000"/>
                </a:solidFill>
                <a:effectLst/>
              </a:rPr>
              <a:t>Net income</a:t>
            </a:r>
            <a:r>
              <a:rPr lang="en-US" b="0" i="0" u="none" strike="noStrike" dirty="0">
                <a:solidFill>
                  <a:srgbClr val="000000"/>
                </a:solidFill>
                <a:effectLst/>
              </a:rPr>
              <a:t> is 10% of revenue, indicating the profitability margin.</a:t>
            </a:r>
          </a:p>
          <a:p>
            <a:pPr algn="l">
              <a:buFont typeface="Arial" panose="020B0604020202020204" pitchFamily="34" charset="0"/>
              <a:buChar char="•"/>
            </a:pPr>
            <a:endParaRPr lang="en-US" sz="2400" b="0" i="0" u="none" strike="noStrike" dirty="0">
              <a:solidFill>
                <a:srgbClr val="000000"/>
              </a:solidFill>
              <a:effectLst/>
            </a:endParaRPr>
          </a:p>
        </p:txBody>
      </p:sp>
      <p:pic>
        <p:nvPicPr>
          <p:cNvPr id="11" name="Picture 10" descr="A graph and money on a table&#10;&#10;Description automatically generated">
            <a:extLst>
              <a:ext uri="{FF2B5EF4-FFF2-40B4-BE49-F238E27FC236}">
                <a16:creationId xmlns:a16="http://schemas.microsoft.com/office/drawing/2014/main" id="{5D07D547-6A14-4004-3C63-2FB913F98E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0958" y="2978516"/>
            <a:ext cx="2827830" cy="2672084"/>
          </a:xfrm>
          <a:prstGeom prst="rect">
            <a:avLst/>
          </a:prstGeom>
        </p:spPr>
      </p:pic>
    </p:spTree>
    <p:extLst>
      <p:ext uri="{BB962C8B-B14F-4D97-AF65-F5344CB8AC3E}">
        <p14:creationId xmlns:p14="http://schemas.microsoft.com/office/powerpoint/2010/main" val="71247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937B-4834-A28E-A131-E92ABAB55C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6A93AD-17DA-A7D6-207B-23E05602F22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F9FD2463-3E01-9F6F-BEB8-8D9FE126F947}"/>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Income Statement</a:t>
            </a:r>
          </a:p>
        </p:txBody>
      </p:sp>
      <p:sp>
        <p:nvSpPr>
          <p:cNvPr id="5" name="Rectangle 4">
            <a:extLst>
              <a:ext uri="{FF2B5EF4-FFF2-40B4-BE49-F238E27FC236}">
                <a16:creationId xmlns:a16="http://schemas.microsoft.com/office/drawing/2014/main" id="{474A3124-80FD-71A5-08BE-AFB6B37EB8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802AB3-A779-8D95-76F7-22EB5E0FF6A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455F43-CA13-00C7-8237-4203938858E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D5FAF1B8-2BE4-FA45-CD25-3C00D5A231D1}"/>
              </a:ext>
            </a:extLst>
          </p:cNvPr>
          <p:cNvSpPr txBox="1"/>
          <p:nvPr/>
        </p:nvSpPr>
        <p:spPr>
          <a:xfrm>
            <a:off x="942308" y="2141974"/>
            <a:ext cx="6677692" cy="4154984"/>
          </a:xfrm>
          <a:prstGeom prst="rect">
            <a:avLst/>
          </a:prstGeom>
          <a:noFill/>
        </p:spPr>
        <p:txBody>
          <a:bodyPr wrap="square" rtlCol="0">
            <a:spAutoFit/>
          </a:bodyPr>
          <a:lstStyle/>
          <a:p>
            <a:pPr algn="l"/>
            <a:r>
              <a:rPr lang="en-US" sz="2400" b="1" i="0" u="none" strike="noStrike" dirty="0">
                <a:solidFill>
                  <a:srgbClr val="000000"/>
                </a:solidFill>
                <a:effectLst/>
              </a:rPr>
              <a:t>Analyze Cost Structure:</a:t>
            </a:r>
          </a:p>
          <a:p>
            <a:pPr algn="l">
              <a:buFont typeface="Arial" panose="020B0604020202020204" pitchFamily="34" charset="0"/>
              <a:buChar char="•"/>
            </a:pPr>
            <a:r>
              <a:rPr lang="en-US" sz="2400" b="0" i="0" u="none" strike="noStrike" dirty="0">
                <a:solidFill>
                  <a:srgbClr val="000000"/>
                </a:solidFill>
                <a:effectLst/>
              </a:rPr>
              <a:t>Vertical analysis helps analyze the company’s cost structure by looking at the proportion of expenses like </a:t>
            </a:r>
            <a:r>
              <a:rPr lang="en-US" sz="2400" b="1" i="0" u="none" strike="noStrike" dirty="0">
                <a:solidFill>
                  <a:srgbClr val="000000"/>
                </a:solidFill>
                <a:effectLst/>
              </a:rPr>
              <a:t>COGS</a:t>
            </a:r>
            <a:r>
              <a:rPr lang="en-US" sz="2400" b="0" i="0" u="none" strike="noStrike" dirty="0">
                <a:solidFill>
                  <a:srgbClr val="000000"/>
                </a:solidFill>
                <a:effectLst/>
              </a:rPr>
              <a:t>, </a:t>
            </a:r>
            <a:r>
              <a:rPr lang="en-US" sz="2400" b="1" i="0" u="none" strike="noStrike" dirty="0">
                <a:solidFill>
                  <a:srgbClr val="000000"/>
                </a:solidFill>
                <a:effectLst/>
              </a:rPr>
              <a:t>operating expenses</a:t>
            </a:r>
            <a:r>
              <a:rPr lang="en-US" sz="2400" b="0" i="0" u="none" strike="noStrike" dirty="0">
                <a:solidFill>
                  <a:srgbClr val="000000"/>
                </a:solidFill>
                <a:effectLst/>
              </a:rPr>
              <a:t>, and </a:t>
            </a:r>
            <a:r>
              <a:rPr lang="en-US" sz="2400" b="1" i="0" u="none" strike="noStrike" dirty="0">
                <a:solidFill>
                  <a:srgbClr val="000000"/>
                </a:solidFill>
                <a:effectLst/>
              </a:rPr>
              <a:t>net profit</a:t>
            </a:r>
            <a:r>
              <a:rPr lang="en-US" sz="2400" b="0" i="0" u="none" strike="noStrike" dirty="0">
                <a:solidFill>
                  <a:srgbClr val="000000"/>
                </a:solidFill>
                <a:effectLst/>
              </a:rPr>
              <a:t> as percentages of revenue.</a:t>
            </a:r>
          </a:p>
          <a:p>
            <a:pPr algn="l"/>
            <a:r>
              <a:rPr lang="en-US" sz="2400" b="1" i="0" u="none" strike="noStrike" dirty="0">
                <a:solidFill>
                  <a:srgbClr val="000000"/>
                </a:solidFill>
                <a:effectLst/>
              </a:rPr>
              <a:t>Identify Patterns in Profitability Margins:</a:t>
            </a:r>
          </a:p>
          <a:p>
            <a:pPr algn="l">
              <a:buFont typeface="Arial" panose="020B0604020202020204" pitchFamily="34" charset="0"/>
              <a:buChar char="•"/>
            </a:pPr>
            <a:r>
              <a:rPr lang="en-US" sz="2400" b="0" i="0" u="none" strike="noStrike" dirty="0">
                <a:solidFill>
                  <a:srgbClr val="000000"/>
                </a:solidFill>
                <a:effectLst/>
              </a:rPr>
              <a:t>A higher percentage of COGS could indicate lower gross margins, while higher operating expenses may suggest inefficiencies. Identifying these patterns helps in strategic decision-making about cost control and efficiency improvements.</a:t>
            </a:r>
          </a:p>
        </p:txBody>
      </p:sp>
      <p:pic>
        <p:nvPicPr>
          <p:cNvPr id="7" name="Graphic 21">
            <a:extLst>
              <a:ext uri="{FF2B5EF4-FFF2-40B4-BE49-F238E27FC236}">
                <a16:creationId xmlns:a16="http://schemas.microsoft.com/office/drawing/2014/main" id="{BBD18C1C-CB73-DD1E-37F0-5924BDF6D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drawing a graph on a newspaper&#10;&#10;Description automatically generated">
            <a:extLst>
              <a:ext uri="{FF2B5EF4-FFF2-40B4-BE49-F238E27FC236}">
                <a16:creationId xmlns:a16="http://schemas.microsoft.com/office/drawing/2014/main" id="{45AAD287-E476-AED4-2A36-BD2F83B907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0" y="2160039"/>
            <a:ext cx="4114799" cy="4136919"/>
          </a:xfrm>
          <a:prstGeom prst="rect">
            <a:avLst/>
          </a:prstGeom>
        </p:spPr>
      </p:pic>
    </p:spTree>
    <p:extLst>
      <p:ext uri="{BB962C8B-B14F-4D97-AF65-F5344CB8AC3E}">
        <p14:creationId xmlns:p14="http://schemas.microsoft.com/office/powerpoint/2010/main" val="4150806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AB7F0-4E8C-995A-D5CA-BEF3C8A960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D75C73-D47C-ADBB-E663-E3917206654F}"/>
              </a:ext>
            </a:extLst>
          </p:cNvPr>
          <p:cNvSpPr/>
          <p:nvPr/>
        </p:nvSpPr>
        <p:spPr>
          <a:xfrm>
            <a:off x="617280" y="1685495"/>
            <a:ext cx="1136671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A39E28D-EA9A-79AC-7571-93902C5F0C3D}"/>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Balance Sheet</a:t>
            </a:r>
          </a:p>
        </p:txBody>
      </p:sp>
      <p:sp>
        <p:nvSpPr>
          <p:cNvPr id="5" name="Rectangle 4">
            <a:extLst>
              <a:ext uri="{FF2B5EF4-FFF2-40B4-BE49-F238E27FC236}">
                <a16:creationId xmlns:a16="http://schemas.microsoft.com/office/drawing/2014/main" id="{3D0B7B5D-5444-2C2A-3283-CFC52C57C9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25B142-4C32-5D35-5BBE-80B917594AC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2AE4DF-4DAA-F1DB-DE53-561F950E787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4B27F41-DA54-AAF6-A998-F9E7E80812FE}"/>
              </a:ext>
            </a:extLst>
          </p:cNvPr>
          <p:cNvSpPr txBox="1"/>
          <p:nvPr/>
        </p:nvSpPr>
        <p:spPr>
          <a:xfrm>
            <a:off x="942308" y="2141974"/>
            <a:ext cx="7304226" cy="4154984"/>
          </a:xfrm>
          <a:prstGeom prst="rect">
            <a:avLst/>
          </a:prstGeom>
          <a:noFill/>
        </p:spPr>
        <p:txBody>
          <a:bodyPr wrap="square" rtlCol="0">
            <a:spAutoFit/>
          </a:bodyPr>
          <a:lstStyle/>
          <a:p>
            <a:pPr algn="l"/>
            <a:r>
              <a:rPr lang="en-US" sz="2400" b="1" i="0" u="none" strike="noStrike" dirty="0">
                <a:solidFill>
                  <a:srgbClr val="000000"/>
                </a:solidFill>
                <a:effectLst/>
              </a:rPr>
              <a:t>Examine Liquidity and Capital Structure:</a:t>
            </a:r>
          </a:p>
          <a:p>
            <a:pPr algn="l">
              <a:buFont typeface="Arial" panose="020B0604020202020204" pitchFamily="34" charset="0"/>
              <a:buChar char="•"/>
            </a:pPr>
            <a:r>
              <a:rPr lang="en-US" sz="2400" b="0" i="0" u="none" strike="noStrike" dirty="0">
                <a:solidFill>
                  <a:srgbClr val="000000"/>
                </a:solidFill>
                <a:effectLst/>
              </a:rPr>
              <a:t>On the balance sheet, vertical analysis can show the </a:t>
            </a:r>
            <a:r>
              <a:rPr lang="en-US" sz="2400" b="1" i="0" u="none" strike="noStrike" dirty="0">
                <a:solidFill>
                  <a:srgbClr val="000000"/>
                </a:solidFill>
                <a:effectLst/>
              </a:rPr>
              <a:t>percentage of current assets</a:t>
            </a:r>
            <a:r>
              <a:rPr lang="en-US" sz="2400" b="0" i="0" u="none" strike="noStrike" dirty="0">
                <a:solidFill>
                  <a:srgbClr val="000000"/>
                </a:solidFill>
                <a:effectLst/>
              </a:rPr>
              <a:t> (which indicate liquidity) compared to </a:t>
            </a:r>
            <a:r>
              <a:rPr lang="en-US" sz="2400" b="1" i="0" u="none" strike="noStrike" dirty="0">
                <a:solidFill>
                  <a:srgbClr val="000000"/>
                </a:solidFill>
                <a:effectLst/>
              </a:rPr>
              <a:t>total assets</a:t>
            </a:r>
            <a:r>
              <a:rPr lang="en-US" sz="2400" b="0" i="0" u="none" strike="noStrike" dirty="0">
                <a:solidFill>
                  <a:srgbClr val="000000"/>
                </a:solidFill>
                <a:effectLst/>
              </a:rPr>
              <a:t>. Similarly, it can show the proportion of </a:t>
            </a:r>
            <a:r>
              <a:rPr lang="en-US" sz="2400" b="1" i="0" u="none" strike="noStrike" dirty="0">
                <a:solidFill>
                  <a:srgbClr val="000000"/>
                </a:solidFill>
                <a:effectLst/>
              </a:rPr>
              <a:t>liabilities</a:t>
            </a:r>
            <a:r>
              <a:rPr lang="en-US" sz="2400" b="0" i="0" u="none" strike="noStrike" dirty="0">
                <a:solidFill>
                  <a:srgbClr val="000000"/>
                </a:solidFill>
                <a:effectLst/>
              </a:rPr>
              <a:t> and </a:t>
            </a:r>
            <a:r>
              <a:rPr lang="en-US" sz="2400" b="1" i="0" u="none" strike="noStrike" dirty="0">
                <a:solidFill>
                  <a:srgbClr val="000000"/>
                </a:solidFill>
                <a:effectLst/>
              </a:rPr>
              <a:t>equity</a:t>
            </a:r>
            <a:r>
              <a:rPr lang="en-US" sz="2400" b="0" i="0" u="none" strike="noStrike" dirty="0">
                <a:solidFill>
                  <a:srgbClr val="000000"/>
                </a:solidFill>
                <a:effectLst/>
              </a:rPr>
              <a:t> relative to total assets, which reveals the company’s capital structure.</a:t>
            </a:r>
          </a:p>
          <a:p>
            <a:pPr algn="l"/>
            <a:r>
              <a:rPr lang="en-US" sz="2400" b="1" i="0" u="none" strike="noStrike" dirty="0">
                <a:solidFill>
                  <a:srgbClr val="000000"/>
                </a:solidFill>
                <a:effectLst/>
              </a:rPr>
              <a:t>Asset Percentages vs. Liability and Equity Percentages:</a:t>
            </a:r>
          </a:p>
          <a:p>
            <a:pPr algn="l">
              <a:buFont typeface="Arial" panose="020B0604020202020204" pitchFamily="34" charset="0"/>
              <a:buChar char="•"/>
            </a:pPr>
            <a:r>
              <a:rPr lang="en-US" sz="2400" b="0" i="0" u="none" strike="noStrike" dirty="0">
                <a:solidFill>
                  <a:srgbClr val="000000"/>
                </a:solidFill>
                <a:effectLst/>
              </a:rPr>
              <a:t>For instance, if 50% of a company’s assets are financed through liabilities and 50% through equity, this reveals its approach to financing, with implications for financial risk.</a:t>
            </a:r>
          </a:p>
          <a:p>
            <a:pPr algn="l"/>
            <a:endParaRPr lang="en-US" sz="2400" b="0" i="0" u="none" strike="noStrike" dirty="0">
              <a:solidFill>
                <a:srgbClr val="000000"/>
              </a:solidFill>
              <a:effectLst/>
            </a:endParaRPr>
          </a:p>
        </p:txBody>
      </p:sp>
      <p:pic>
        <p:nvPicPr>
          <p:cNvPr id="7" name="Graphic 21">
            <a:extLst>
              <a:ext uri="{FF2B5EF4-FFF2-40B4-BE49-F238E27FC236}">
                <a16:creationId xmlns:a16="http://schemas.microsoft.com/office/drawing/2014/main" id="{FFE32DC7-FF36-9A94-477C-F463A12EDB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aph on a paper&#10;&#10;Description automatically generated with medium confidence">
            <a:extLst>
              <a:ext uri="{FF2B5EF4-FFF2-40B4-BE49-F238E27FC236}">
                <a16:creationId xmlns:a16="http://schemas.microsoft.com/office/drawing/2014/main" id="{5E711AB1-8B28-B85C-6F38-FA56ED6D95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4996" y="2141974"/>
            <a:ext cx="3420532" cy="3420532"/>
          </a:xfrm>
          <a:prstGeom prst="rect">
            <a:avLst/>
          </a:prstGeom>
        </p:spPr>
      </p:pic>
    </p:spTree>
    <p:extLst>
      <p:ext uri="{BB962C8B-B14F-4D97-AF65-F5344CB8AC3E}">
        <p14:creationId xmlns:p14="http://schemas.microsoft.com/office/powerpoint/2010/main" val="3844680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6C899-B0A3-8923-7DCB-BA6847251A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1C2942-56D4-AD1E-5B44-5B3F71F9601B}"/>
              </a:ext>
            </a:extLst>
          </p:cNvPr>
          <p:cNvSpPr/>
          <p:nvPr/>
        </p:nvSpPr>
        <p:spPr>
          <a:xfrm>
            <a:off x="617280" y="1685495"/>
            <a:ext cx="11366710" cy="5037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6D2DC639-8890-225D-84D5-7FA04AF750F5}"/>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Vertical Analysis of Cash Flow Statement</a:t>
            </a:r>
          </a:p>
        </p:txBody>
      </p:sp>
      <p:sp>
        <p:nvSpPr>
          <p:cNvPr id="5" name="Rectangle 4">
            <a:extLst>
              <a:ext uri="{FF2B5EF4-FFF2-40B4-BE49-F238E27FC236}">
                <a16:creationId xmlns:a16="http://schemas.microsoft.com/office/drawing/2014/main" id="{33B41636-3375-91E0-ED4A-06AC016E5D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3E5028-CC62-DFA3-2FB9-BB43E118E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DE2245-01DD-5CB3-FE87-C99C31EAAFA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B9CE11AB-4939-6C7F-53AD-78D6FDF70D07}"/>
              </a:ext>
            </a:extLst>
          </p:cNvPr>
          <p:cNvSpPr txBox="1"/>
          <p:nvPr/>
        </p:nvSpPr>
        <p:spPr>
          <a:xfrm>
            <a:off x="942307" y="2141974"/>
            <a:ext cx="7812225" cy="4524315"/>
          </a:xfrm>
          <a:prstGeom prst="rect">
            <a:avLst/>
          </a:prstGeom>
          <a:noFill/>
        </p:spPr>
        <p:txBody>
          <a:bodyPr wrap="square" rtlCol="0">
            <a:spAutoFit/>
          </a:bodyPr>
          <a:lstStyle/>
          <a:p>
            <a:pPr algn="l"/>
            <a:r>
              <a:rPr lang="en-US" sz="2400" b="1" i="0" u="none" strike="noStrike" dirty="0">
                <a:solidFill>
                  <a:srgbClr val="000000"/>
                </a:solidFill>
                <a:effectLst/>
              </a:rPr>
              <a:t>Analyze Proportions of Operating, Investing, and Financing Cash Flows:</a:t>
            </a:r>
          </a:p>
          <a:p>
            <a:pPr algn="l">
              <a:buFont typeface="Arial" panose="020B0604020202020204" pitchFamily="34" charset="0"/>
              <a:buChar char="•"/>
            </a:pPr>
            <a:r>
              <a:rPr lang="en-US" sz="2400" b="0" i="0" u="none" strike="noStrike" dirty="0">
                <a:solidFill>
                  <a:srgbClr val="000000"/>
                </a:solidFill>
                <a:effectLst/>
              </a:rPr>
              <a:t>In a cash flow statement, vertical analysis shows the proportion of cash flows from </a:t>
            </a:r>
            <a:r>
              <a:rPr lang="en-US" sz="2400" b="1" i="0" u="none" strike="noStrike" dirty="0">
                <a:solidFill>
                  <a:srgbClr val="000000"/>
                </a:solidFill>
                <a:effectLst/>
              </a:rPr>
              <a:t>operating activities</a:t>
            </a:r>
            <a:r>
              <a:rPr lang="en-US" sz="2400" b="0" i="0" u="none" strike="noStrike" dirty="0">
                <a:solidFill>
                  <a:srgbClr val="000000"/>
                </a:solidFill>
                <a:effectLst/>
              </a:rPr>
              <a:t> versus </a:t>
            </a:r>
            <a:r>
              <a:rPr lang="en-US" sz="2400" b="1" i="0" u="none" strike="noStrike" dirty="0">
                <a:solidFill>
                  <a:srgbClr val="000000"/>
                </a:solidFill>
                <a:effectLst/>
              </a:rPr>
              <a:t>investing</a:t>
            </a:r>
            <a:r>
              <a:rPr lang="en-US" sz="2400" b="0" i="0" u="none" strike="noStrike" dirty="0">
                <a:solidFill>
                  <a:srgbClr val="000000"/>
                </a:solidFill>
                <a:effectLst/>
              </a:rPr>
              <a:t> and </a:t>
            </a:r>
            <a:r>
              <a:rPr lang="en-US" sz="2400" b="1" i="0" u="none" strike="noStrike" dirty="0">
                <a:solidFill>
                  <a:srgbClr val="000000"/>
                </a:solidFill>
                <a:effectLst/>
              </a:rPr>
              <a:t>financing activities</a:t>
            </a:r>
            <a:r>
              <a:rPr lang="en-US" sz="2400" b="0" i="0" u="none" strike="noStrike" dirty="0">
                <a:solidFill>
                  <a:srgbClr val="000000"/>
                </a:solidFill>
                <a:effectLst/>
              </a:rPr>
              <a:t>. This helps identify how much of the cash generated is coming from core operations as opposed to external financing or asset sales.</a:t>
            </a:r>
          </a:p>
          <a:p>
            <a:pPr algn="l"/>
            <a:r>
              <a:rPr lang="en-US" sz="2400" b="1" i="0" u="none" strike="noStrike" dirty="0">
                <a:solidFill>
                  <a:srgbClr val="000000"/>
                </a:solidFill>
                <a:effectLst/>
              </a:rPr>
              <a:t>Compare Across Companies or Industry Benchmarks:</a:t>
            </a:r>
          </a:p>
          <a:p>
            <a:pPr algn="l">
              <a:buFont typeface="Arial" panose="020B0604020202020204" pitchFamily="34" charset="0"/>
              <a:buChar char="•"/>
            </a:pPr>
            <a:r>
              <a:rPr lang="en-US" sz="2400" b="0" i="0" u="none" strike="noStrike" dirty="0">
                <a:solidFill>
                  <a:srgbClr val="000000"/>
                </a:solidFill>
                <a:effectLst/>
              </a:rPr>
              <a:t>This analysis can be compared with industry benchmarks to assess whether the company is generating sufficient cash from operations or relying too much on financing or asset sales to stay liquid.</a:t>
            </a:r>
          </a:p>
        </p:txBody>
      </p:sp>
      <p:pic>
        <p:nvPicPr>
          <p:cNvPr id="7" name="Graphic 21">
            <a:extLst>
              <a:ext uri="{FF2B5EF4-FFF2-40B4-BE49-F238E27FC236}">
                <a16:creationId xmlns:a16="http://schemas.microsoft.com/office/drawing/2014/main" id="{309CFBA5-738A-98F5-2DAD-80A02FD465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with graphs and charts&#10;&#10;Description automatically generated with medium confidence">
            <a:extLst>
              <a:ext uri="{FF2B5EF4-FFF2-40B4-BE49-F238E27FC236}">
                <a16:creationId xmlns:a16="http://schemas.microsoft.com/office/drawing/2014/main" id="{63A7B31C-48FA-7CCB-97D6-CB13618F09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0800" y="2518144"/>
            <a:ext cx="2777115" cy="3371739"/>
          </a:xfrm>
          <a:prstGeom prst="rect">
            <a:avLst/>
          </a:prstGeom>
        </p:spPr>
      </p:pic>
    </p:spTree>
    <p:extLst>
      <p:ext uri="{BB962C8B-B14F-4D97-AF65-F5344CB8AC3E}">
        <p14:creationId xmlns:p14="http://schemas.microsoft.com/office/powerpoint/2010/main" val="64993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9C98F70-7350-E126-05C9-E2A35172978C}"/>
              </a:ext>
            </a:extLst>
          </p:cNvPr>
          <p:cNvPicPr>
            <a:picLocks noChangeAspect="1"/>
          </p:cNvPicPr>
          <p:nvPr/>
        </p:nvPicPr>
        <p:blipFill>
          <a:blip r:embed="rId3"/>
          <a:stretch>
            <a:fillRect/>
          </a:stretch>
        </p:blipFill>
        <p:spPr>
          <a:xfrm>
            <a:off x="1524000" y="-152400"/>
            <a:ext cx="9144000" cy="7010400"/>
          </a:xfrm>
          <a:prstGeom prst="rect">
            <a:avLst/>
          </a:prstGeom>
        </p:spPr>
      </p:pic>
      <p:graphicFrame>
        <p:nvGraphicFramePr>
          <p:cNvPr id="9218" name="Object 2">
            <a:extLst>
              <a:ext uri="{FF2B5EF4-FFF2-40B4-BE49-F238E27FC236}">
                <a16:creationId xmlns:a16="http://schemas.microsoft.com/office/drawing/2014/main" id="{EA4F6E08-BA77-2844-084E-E025EFC7EB9D}"/>
              </a:ext>
            </a:extLst>
          </p:cNvPr>
          <p:cNvGraphicFramePr>
            <a:graphicFrameLocks/>
          </p:cNvGraphicFramePr>
          <p:nvPr/>
        </p:nvGraphicFramePr>
        <p:xfrm>
          <a:off x="1593850" y="762000"/>
          <a:ext cx="9074150" cy="5792788"/>
        </p:xfrm>
        <a:graphic>
          <a:graphicData uri="http://schemas.openxmlformats.org/presentationml/2006/ole">
            <mc:AlternateContent xmlns:mc="http://schemas.openxmlformats.org/markup-compatibility/2006">
              <mc:Choice xmlns:v="urn:schemas-microsoft-com:vml" Requires="v">
                <p:oleObj name="Worksheet" r:id="rId4" imgW="5171990" imgH="3686048" progId="Excel.Sheet.8">
                  <p:embed/>
                </p:oleObj>
              </mc:Choice>
              <mc:Fallback>
                <p:oleObj name="Worksheet" r:id="rId4" imgW="5171990" imgH="3686048" progId="Excel.Sheet.8">
                  <p:embed/>
                  <p:pic>
                    <p:nvPicPr>
                      <p:cNvPr id="9218" name="Object 2">
                        <a:extLst>
                          <a:ext uri="{FF2B5EF4-FFF2-40B4-BE49-F238E27FC236}">
                            <a16:creationId xmlns:a16="http://schemas.microsoft.com/office/drawing/2014/main" id="{EA4F6E08-BA77-2844-084E-E025EFC7EB9D}"/>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93850" y="762000"/>
                        <a:ext cx="9074150" cy="5792788"/>
                      </a:xfrm>
                      <a:prstGeom prst="rect">
                        <a:avLst/>
                      </a:prstGeom>
                      <a:noFill/>
                      <a:ln w="50800">
                        <a:solidFill>
                          <a:srgbClr val="005400"/>
                        </a:solidFill>
                        <a:miter lim="800000"/>
                        <a:headEnd/>
                        <a:tailEnd/>
                      </a:ln>
                      <a:effectLst/>
                    </p:spPr>
                  </p:pic>
                </p:oleObj>
              </mc:Fallback>
            </mc:AlternateContent>
          </a:graphicData>
        </a:graphic>
      </p:graphicFrame>
      <p:sp>
        <p:nvSpPr>
          <p:cNvPr id="9220" name="Line 3">
            <a:extLst>
              <a:ext uri="{FF2B5EF4-FFF2-40B4-BE49-F238E27FC236}">
                <a16:creationId xmlns:a16="http://schemas.microsoft.com/office/drawing/2014/main" id="{B74A459B-6638-442E-192C-0B0F05AB264D}"/>
              </a:ext>
            </a:extLst>
          </p:cNvPr>
          <p:cNvSpPr>
            <a:spLocks noChangeShapeType="1"/>
          </p:cNvSpPr>
          <p:nvPr/>
        </p:nvSpPr>
        <p:spPr bwMode="auto">
          <a:xfrm flipV="1">
            <a:off x="9067800" y="3429000"/>
            <a:ext cx="0" cy="682625"/>
          </a:xfrm>
          <a:prstGeom prst="line">
            <a:avLst/>
          </a:prstGeom>
          <a:noFill/>
          <a:ln w="50800">
            <a:solidFill>
              <a:srgbClr val="FC0128"/>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r" rtl="1" fontAlgn="base">
              <a:spcBef>
                <a:spcPct val="0"/>
              </a:spcBef>
              <a:spcAft>
                <a:spcPct val="0"/>
              </a:spcAft>
              <a:defRPr/>
            </a:pPr>
            <a:endParaRPr lang="en-US" b="1">
              <a:solidFill>
                <a:srgbClr val="000000"/>
              </a:solidFill>
              <a:latin typeface="Tahoma" panose="020B0604030504040204" pitchFamily="34" charset="0"/>
              <a:cs typeface="Arial" panose="020B0604020202020204" pitchFamily="34" charset="0"/>
            </a:endParaRPr>
          </a:p>
        </p:txBody>
      </p:sp>
      <p:sp>
        <p:nvSpPr>
          <p:cNvPr id="187396" name="Rectangle 4">
            <a:extLst>
              <a:ext uri="{FF2B5EF4-FFF2-40B4-BE49-F238E27FC236}">
                <a16:creationId xmlns:a16="http://schemas.microsoft.com/office/drawing/2014/main" id="{F89D27C4-6748-FA3E-16F9-A6EAE2F97A79}"/>
              </a:ext>
            </a:extLst>
          </p:cNvPr>
          <p:cNvSpPr>
            <a:spLocks noChangeArrowheads="1"/>
          </p:cNvSpPr>
          <p:nvPr/>
        </p:nvSpPr>
        <p:spPr bwMode="auto">
          <a:xfrm>
            <a:off x="3429001" y="4216855"/>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rtl="1" fontAlgn="base">
              <a:spcBef>
                <a:spcPct val="0"/>
              </a:spcBef>
              <a:spcAft>
                <a:spcPct val="0"/>
              </a:spcAft>
              <a:defRPr/>
            </a:pPr>
            <a:r>
              <a:rPr lang="en-US" b="1">
                <a:solidFill>
                  <a:srgbClr val="FC0128"/>
                </a:solidFill>
                <a:latin typeface="Tahoma" panose="020B0604030504040204" pitchFamily="34" charset="0"/>
                <a:cs typeface="Arial" panose="020B0604020202020204" pitchFamily="34" charset="0"/>
              </a:rPr>
              <a:t>($12,000 ÷ $315,000) × 100% = 3.8%</a:t>
            </a:r>
          </a:p>
        </p:txBody>
      </p:sp>
      <p:sp>
        <p:nvSpPr>
          <p:cNvPr id="9222" name="Line 5">
            <a:extLst>
              <a:ext uri="{FF2B5EF4-FFF2-40B4-BE49-F238E27FC236}">
                <a16:creationId xmlns:a16="http://schemas.microsoft.com/office/drawing/2014/main" id="{62AF7B80-A1D2-8B00-5E6C-AFB1D97E71A5}"/>
              </a:ext>
            </a:extLst>
          </p:cNvPr>
          <p:cNvSpPr>
            <a:spLocks noChangeShapeType="1"/>
          </p:cNvSpPr>
          <p:nvPr/>
        </p:nvSpPr>
        <p:spPr bwMode="auto">
          <a:xfrm flipV="1">
            <a:off x="10210800" y="3428999"/>
            <a:ext cx="0" cy="1549401"/>
          </a:xfrm>
          <a:prstGeom prst="line">
            <a:avLst/>
          </a:prstGeom>
          <a:noFill/>
          <a:ln w="50800">
            <a:solidFill>
              <a:schemeClr val="accent1"/>
            </a:solidFill>
            <a:round/>
            <a:headEnd/>
            <a:tailEnd type="triangle" w="med" len="med"/>
          </a:ln>
          <a:extLst>
            <a:ext uri="{909E8E84-426E-40DD-AFC4-6F175D3DCCD1}">
              <a14:hiddenFill xmlns:a14="http://schemas.microsoft.com/office/drawing/2010/main">
                <a:noFill/>
              </a14:hiddenFill>
            </a:ext>
          </a:extLst>
        </p:spPr>
        <p:txBody>
          <a:bodyPr wrap="none" anchor="ctr"/>
          <a:lstStyle/>
          <a:p>
            <a:pPr algn="r" rtl="1" fontAlgn="base">
              <a:spcBef>
                <a:spcPct val="0"/>
              </a:spcBef>
              <a:spcAft>
                <a:spcPct val="0"/>
              </a:spcAft>
              <a:defRPr/>
            </a:pPr>
            <a:endParaRPr lang="en-US" b="1">
              <a:solidFill>
                <a:srgbClr val="000000"/>
              </a:solidFill>
              <a:latin typeface="Tahoma" panose="020B0604030504040204" pitchFamily="34" charset="0"/>
              <a:cs typeface="Arial" panose="020B0604020202020204" pitchFamily="34" charset="0"/>
            </a:endParaRPr>
          </a:p>
        </p:txBody>
      </p:sp>
      <p:sp>
        <p:nvSpPr>
          <p:cNvPr id="187398" name="Rectangle 6">
            <a:extLst>
              <a:ext uri="{FF2B5EF4-FFF2-40B4-BE49-F238E27FC236}">
                <a16:creationId xmlns:a16="http://schemas.microsoft.com/office/drawing/2014/main" id="{8230ABA1-E3C6-331E-0507-E33D38C7B05A}"/>
              </a:ext>
            </a:extLst>
          </p:cNvPr>
          <p:cNvSpPr>
            <a:spLocks noChangeArrowheads="1"/>
          </p:cNvSpPr>
          <p:nvPr/>
        </p:nvSpPr>
        <p:spPr bwMode="auto">
          <a:xfrm>
            <a:off x="4614864" y="4843464"/>
            <a:ext cx="5781675" cy="366767"/>
          </a:xfrm>
          <a:prstGeom prst="rect">
            <a:avLst/>
          </a:prstGeom>
          <a:solidFill>
            <a:srgbClr val="C8FEC8"/>
          </a:solidFill>
          <a:ln w="12700">
            <a:solidFill>
              <a:srgbClr val="000000"/>
            </a:solidFill>
            <a:miter lim="800000"/>
            <a:headEnd/>
            <a:tailEnd/>
          </a:ln>
          <a:effectLst>
            <a:outerShdw dist="53882" dir="2700000" algn="ctr" rotWithShape="0">
              <a:schemeClr val="tx1"/>
            </a:outerShdw>
          </a:effectLst>
        </p:spPr>
        <p:txBody>
          <a:bodyPr lIns="90488" tIns="44450" rIns="90488" bIns="44450">
            <a:spAutoFit/>
          </a:bodyPr>
          <a:lstStyle/>
          <a:p>
            <a:pPr algn="ctr" rtl="1" fontAlgn="base">
              <a:spcBef>
                <a:spcPct val="0"/>
              </a:spcBef>
              <a:spcAft>
                <a:spcPct val="0"/>
              </a:spcAft>
              <a:defRPr/>
            </a:pPr>
            <a:r>
              <a:rPr lang="en-US" b="1" dirty="0">
                <a:solidFill>
                  <a:srgbClr val="FF0000"/>
                </a:solidFill>
                <a:latin typeface="Tahoma" panose="020B0604030504040204" pitchFamily="34" charset="0"/>
                <a:cs typeface="Arial" panose="020B0604020202020204" pitchFamily="34" charset="0"/>
              </a:rPr>
              <a:t>($23,500 ÷ $289,700) × 100% = 8.1%</a:t>
            </a:r>
          </a:p>
        </p:txBody>
      </p:sp>
    </p:spTree>
  </p:cSld>
  <p:clrMapOvr>
    <a:masterClrMapping/>
  </p:clrMapOvr>
  <p:transition>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C08955E-BDF8-4A44-2608-8B324A5FD3A1}"/>
              </a:ext>
            </a:extLst>
          </p:cNvPr>
          <p:cNvPicPr>
            <a:picLocks noChangeAspect="1"/>
          </p:cNvPicPr>
          <p:nvPr/>
        </p:nvPicPr>
        <p:blipFill>
          <a:blip r:embed="rId3"/>
          <a:stretch>
            <a:fillRect/>
          </a:stretch>
        </p:blipFill>
        <p:spPr>
          <a:xfrm>
            <a:off x="1524000" y="1"/>
            <a:ext cx="9144000" cy="6844311"/>
          </a:xfrm>
          <a:prstGeom prst="rect">
            <a:avLst/>
          </a:prstGeom>
        </p:spPr>
      </p:pic>
      <p:graphicFrame>
        <p:nvGraphicFramePr>
          <p:cNvPr id="10242" name="Object 2">
            <a:extLst>
              <a:ext uri="{FF2B5EF4-FFF2-40B4-BE49-F238E27FC236}">
                <a16:creationId xmlns:a16="http://schemas.microsoft.com/office/drawing/2014/main" id="{618DEFE3-7774-5E5E-01C7-3F8155721627}"/>
              </a:ext>
            </a:extLst>
          </p:cNvPr>
          <p:cNvGraphicFramePr>
            <a:graphicFrameLocks/>
          </p:cNvGraphicFramePr>
          <p:nvPr/>
        </p:nvGraphicFramePr>
        <p:xfrm>
          <a:off x="1549400" y="990600"/>
          <a:ext cx="9074150" cy="5334000"/>
        </p:xfrm>
        <a:graphic>
          <a:graphicData uri="http://schemas.openxmlformats.org/presentationml/2006/ole">
            <mc:AlternateContent xmlns:mc="http://schemas.openxmlformats.org/markup-compatibility/2006">
              <mc:Choice xmlns:v="urn:schemas-microsoft-com:vml" Requires="v">
                <p:oleObj name="Worksheet" r:id="rId4" imgW="5172151" imgH="3686251" progId="Excel.Sheet.8">
                  <p:embed/>
                </p:oleObj>
              </mc:Choice>
              <mc:Fallback>
                <p:oleObj name="Worksheet" r:id="rId4" imgW="5172151" imgH="3686251" progId="Excel.Sheet.8">
                  <p:embed/>
                  <p:pic>
                    <p:nvPicPr>
                      <p:cNvPr id="10242" name="Object 2">
                        <a:extLst>
                          <a:ext uri="{FF2B5EF4-FFF2-40B4-BE49-F238E27FC236}">
                            <a16:creationId xmlns:a16="http://schemas.microsoft.com/office/drawing/2014/main" id="{618DEFE3-7774-5E5E-01C7-3F8155721627}"/>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9400" y="990600"/>
                        <a:ext cx="9074150" cy="53340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87E4CE-3E4D-1C26-3E78-008ADC6B5D8F}"/>
              </a:ext>
            </a:extLst>
          </p:cNvPr>
          <p:cNvPicPr>
            <a:picLocks noChangeAspect="1"/>
          </p:cNvPicPr>
          <p:nvPr/>
        </p:nvPicPr>
        <p:blipFill>
          <a:blip r:embed="rId2"/>
          <a:stretch>
            <a:fillRect/>
          </a:stretch>
        </p:blipFill>
        <p:spPr>
          <a:xfrm>
            <a:off x="1524000" y="1"/>
            <a:ext cx="9144000" cy="6844311"/>
          </a:xfrm>
          <a:prstGeom prst="rect">
            <a:avLst/>
          </a:prstGeom>
        </p:spPr>
      </p:pic>
      <p:sp>
        <p:nvSpPr>
          <p:cNvPr id="3" name="Slide Number Placeholder 2">
            <a:extLst>
              <a:ext uri="{FF2B5EF4-FFF2-40B4-BE49-F238E27FC236}">
                <a16:creationId xmlns:a16="http://schemas.microsoft.com/office/drawing/2014/main" id="{8031931A-A355-54C8-7DB6-3174E61340DB}"/>
              </a:ext>
            </a:extLst>
          </p:cNvPr>
          <p:cNvSpPr>
            <a:spLocks noGrp="1"/>
          </p:cNvSpPr>
          <p:nvPr>
            <p:ph type="sldNum" sz="quarter" idx="10"/>
          </p:nvPr>
        </p:nvSpPr>
        <p:spPr/>
        <p:txBody>
          <a:bodyPr/>
          <a:lstStyle/>
          <a:p>
            <a:fld id="{67B19427-F580-D146-B60E-4CADEE75497F}" type="slidenum">
              <a:rPr lang="en-US" smtClean="0"/>
              <a:pPr/>
              <a:t>48</a:t>
            </a:fld>
            <a:endParaRPr lang="en-US" dirty="0"/>
          </a:p>
        </p:txBody>
      </p:sp>
      <p:graphicFrame>
        <p:nvGraphicFramePr>
          <p:cNvPr id="6" name="Object 2">
            <a:extLst>
              <a:ext uri="{FF2B5EF4-FFF2-40B4-BE49-F238E27FC236}">
                <a16:creationId xmlns:a16="http://schemas.microsoft.com/office/drawing/2014/main" id="{1DDBF14B-9D97-97C3-B17B-4CE9757BCDB4}"/>
              </a:ext>
            </a:extLst>
          </p:cNvPr>
          <p:cNvGraphicFramePr>
            <a:graphicFrameLocks/>
          </p:cNvGraphicFramePr>
          <p:nvPr/>
        </p:nvGraphicFramePr>
        <p:xfrm>
          <a:off x="1676400" y="914400"/>
          <a:ext cx="8839200" cy="5441950"/>
        </p:xfrm>
        <a:graphic>
          <a:graphicData uri="http://schemas.openxmlformats.org/presentationml/2006/ole">
            <mc:AlternateContent xmlns:mc="http://schemas.openxmlformats.org/markup-compatibility/2006">
              <mc:Choice xmlns:v="urn:schemas-microsoft-com:vml" Requires="v">
                <p:oleObj name="Worksheet" r:id="rId3" imgW="5781590" imgH="4476631" progId="Excel.Sheet.8">
                  <p:embed/>
                </p:oleObj>
              </mc:Choice>
              <mc:Fallback>
                <p:oleObj name="Worksheet" r:id="rId3" imgW="5781590" imgH="4476631" progId="Excel.Sheet.8">
                  <p:embed/>
                  <p:pic>
                    <p:nvPicPr>
                      <p:cNvPr id="6" name="Object 2">
                        <a:extLst>
                          <a:ext uri="{FF2B5EF4-FFF2-40B4-BE49-F238E27FC236}">
                            <a16:creationId xmlns:a16="http://schemas.microsoft.com/office/drawing/2014/main" id="{1DDBF14B-9D97-97C3-B17B-4CE9757BCDB4}"/>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914400"/>
                        <a:ext cx="8839200" cy="5441950"/>
                      </a:xfrm>
                      <a:prstGeom prst="rect">
                        <a:avLst/>
                      </a:prstGeom>
                      <a:noFill/>
                      <a:ln w="50800">
                        <a:solidFill>
                          <a:srgbClr val="005400"/>
                        </a:solidFill>
                        <a:miter lim="800000"/>
                        <a:headEnd/>
                        <a:tailEnd/>
                      </a:ln>
                      <a:effectLst/>
                    </p:spPr>
                  </p:pic>
                </p:oleObj>
              </mc:Fallback>
            </mc:AlternateContent>
          </a:graphicData>
        </a:graphic>
      </p:graphicFrame>
    </p:spTree>
    <p:extLst>
      <p:ext uri="{BB962C8B-B14F-4D97-AF65-F5344CB8AC3E}">
        <p14:creationId xmlns:p14="http://schemas.microsoft.com/office/powerpoint/2010/main" val="342147947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6381476-C9C3-D25A-36FE-D4E3C7DE952A}"/>
              </a:ext>
            </a:extLst>
          </p:cNvPr>
          <p:cNvPicPr>
            <a:picLocks noChangeAspect="1"/>
          </p:cNvPicPr>
          <p:nvPr/>
        </p:nvPicPr>
        <p:blipFill>
          <a:blip r:embed="rId3"/>
          <a:stretch>
            <a:fillRect/>
          </a:stretch>
        </p:blipFill>
        <p:spPr>
          <a:xfrm>
            <a:off x="1524000" y="1"/>
            <a:ext cx="9144000" cy="6844311"/>
          </a:xfrm>
          <a:prstGeom prst="rect">
            <a:avLst/>
          </a:prstGeom>
        </p:spPr>
      </p:pic>
      <p:graphicFrame>
        <p:nvGraphicFramePr>
          <p:cNvPr id="12290" name="Object 2">
            <a:extLst>
              <a:ext uri="{FF2B5EF4-FFF2-40B4-BE49-F238E27FC236}">
                <a16:creationId xmlns:a16="http://schemas.microsoft.com/office/drawing/2014/main" id="{5207B779-204F-9668-7F39-FA6F1E031B23}"/>
              </a:ext>
            </a:extLst>
          </p:cNvPr>
          <p:cNvGraphicFramePr>
            <a:graphicFrameLocks/>
          </p:cNvGraphicFramePr>
          <p:nvPr/>
        </p:nvGraphicFramePr>
        <p:xfrm>
          <a:off x="1625600" y="990600"/>
          <a:ext cx="8948738" cy="5257800"/>
        </p:xfrm>
        <a:graphic>
          <a:graphicData uri="http://schemas.openxmlformats.org/presentationml/2006/ole">
            <mc:AlternateContent xmlns:mc="http://schemas.openxmlformats.org/markup-compatibility/2006">
              <mc:Choice xmlns:v="urn:schemas-microsoft-com:vml" Requires="v">
                <p:oleObj name="Worksheet" r:id="rId4" imgW="4467149" imgH="3305116" progId="Excel.Sheet.8">
                  <p:embed/>
                </p:oleObj>
              </mc:Choice>
              <mc:Fallback>
                <p:oleObj name="Worksheet" r:id="rId4" imgW="4467149" imgH="3305116" progId="Excel.Sheet.8">
                  <p:embed/>
                  <p:pic>
                    <p:nvPicPr>
                      <p:cNvPr id="12290" name="Object 2">
                        <a:extLst>
                          <a:ext uri="{FF2B5EF4-FFF2-40B4-BE49-F238E27FC236}">
                            <a16:creationId xmlns:a16="http://schemas.microsoft.com/office/drawing/2014/main" id="{5207B779-204F-9668-7F39-FA6F1E031B23}"/>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25600" y="990600"/>
                        <a:ext cx="8948738" cy="5257800"/>
                      </a:xfrm>
                      <a:prstGeom prst="rect">
                        <a:avLst/>
                      </a:prstGeom>
                      <a:noFill/>
                      <a:ln w="50800">
                        <a:solidFill>
                          <a:srgbClr val="005400"/>
                        </a:solidFill>
                        <a:miter lim="800000"/>
                        <a:headEnd/>
                        <a:tailEnd/>
                      </a:ln>
                      <a:effectLst/>
                    </p:spPr>
                  </p:pic>
                </p:oleObj>
              </mc:Fallback>
            </mc:AlternateContent>
          </a:graphicData>
        </a:graphic>
      </p:graphicFrame>
    </p:spTree>
  </p:cSld>
  <p:clrMapOvr>
    <a:masterClrMapping/>
  </p:clrMapOvr>
  <p:transition>
    <p:blinds dir="ver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568CA-03C7-B5B3-65D1-89FF76ACB9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080674-7614-E782-2284-2FEFF66DB2F2}"/>
              </a:ext>
            </a:extLst>
          </p:cNvPr>
          <p:cNvSpPr/>
          <p:nvPr/>
        </p:nvSpPr>
        <p:spPr>
          <a:xfrm>
            <a:off x="617280" y="1685495"/>
            <a:ext cx="11366710" cy="5053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FBD4C73-908A-7458-E595-D5C8E2271BE7}"/>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Benefits of Vertical Analysis</a:t>
            </a:r>
          </a:p>
        </p:txBody>
      </p:sp>
      <p:sp>
        <p:nvSpPr>
          <p:cNvPr id="5" name="Rectangle 4">
            <a:extLst>
              <a:ext uri="{FF2B5EF4-FFF2-40B4-BE49-F238E27FC236}">
                <a16:creationId xmlns:a16="http://schemas.microsoft.com/office/drawing/2014/main" id="{9BCE2B00-92F7-A6FD-5A5E-5EA30E5C15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4CDDBB-033A-FEDC-C827-6DC8C29C52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CE78CE-7CF7-4AA2-6445-B97BD86421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1C2EA5B-DC58-1AF0-D98B-B5756F04C35A}"/>
              </a:ext>
            </a:extLst>
          </p:cNvPr>
          <p:cNvSpPr txBox="1"/>
          <p:nvPr/>
        </p:nvSpPr>
        <p:spPr>
          <a:xfrm>
            <a:off x="942307" y="2141974"/>
            <a:ext cx="7642893" cy="4893647"/>
          </a:xfrm>
          <a:prstGeom prst="rect">
            <a:avLst/>
          </a:prstGeom>
          <a:noFill/>
        </p:spPr>
        <p:txBody>
          <a:bodyPr wrap="square" rtlCol="0">
            <a:spAutoFit/>
          </a:bodyPr>
          <a:lstStyle/>
          <a:p>
            <a:pPr algn="l"/>
            <a:r>
              <a:rPr lang="en-US" sz="2400" b="1" i="0" u="none" strike="noStrike" dirty="0">
                <a:solidFill>
                  <a:srgbClr val="000000"/>
                </a:solidFill>
                <a:effectLst/>
              </a:rPr>
              <a:t>Easy to Interpret Financial Statement Relationships:</a:t>
            </a:r>
          </a:p>
          <a:p>
            <a:pPr algn="l">
              <a:buFont typeface="Arial" panose="020B0604020202020204" pitchFamily="34" charset="0"/>
              <a:buChar char="•"/>
            </a:pPr>
            <a:r>
              <a:rPr lang="en-US" sz="2400" b="0" i="0" u="none" strike="noStrike" dirty="0">
                <a:solidFill>
                  <a:srgbClr val="000000"/>
                </a:solidFill>
                <a:effectLst/>
              </a:rPr>
              <a:t>Vertical analysis simplifies financial statements by converting all figures into percentages, making it easier to understand relationships between items </a:t>
            </a:r>
            <a:r>
              <a:rPr lang="en-US" sz="2400" b="1" i="0" u="none" strike="noStrike" dirty="0">
                <a:solidFill>
                  <a:srgbClr val="000000"/>
                </a:solidFill>
                <a:effectLst/>
              </a:rPr>
              <a:t>Facilitates Comparisons Across Different Companies and Periods:</a:t>
            </a:r>
          </a:p>
          <a:p>
            <a:pPr algn="l">
              <a:buFont typeface="Arial" panose="020B0604020202020204" pitchFamily="34" charset="0"/>
              <a:buChar char="•"/>
            </a:pPr>
            <a:r>
              <a:rPr lang="en-US" sz="2400" b="0" i="0" u="none" strike="noStrike" dirty="0">
                <a:solidFill>
                  <a:srgbClr val="000000"/>
                </a:solidFill>
                <a:effectLst/>
              </a:rPr>
              <a:t>Since vertical analysis converts items into percentages, it allows for easy comparison between companies of different sizes or across different time periods. </a:t>
            </a:r>
          </a:p>
          <a:p>
            <a:pPr algn="l"/>
            <a:r>
              <a:rPr lang="en-US" sz="2400" b="1" i="0" u="none" strike="noStrike" dirty="0">
                <a:solidFill>
                  <a:srgbClr val="000000"/>
                </a:solidFill>
                <a:effectLst/>
              </a:rPr>
              <a:t>Helps Identify Major Areas of Spending and Saving:</a:t>
            </a:r>
          </a:p>
          <a:p>
            <a:pPr algn="l">
              <a:buFont typeface="Arial" panose="020B0604020202020204" pitchFamily="34" charset="0"/>
              <a:buChar char="•"/>
            </a:pPr>
            <a:r>
              <a:rPr lang="en-US" sz="2400" b="0" i="0" u="none" strike="noStrike" dirty="0">
                <a:solidFill>
                  <a:srgbClr val="000000"/>
                </a:solidFill>
                <a:effectLst/>
              </a:rPr>
              <a:t>It highlights which items take up the largest share of revenue or assets, helping management to pinpoint where cost reductions or improvements can be made.</a:t>
            </a:r>
          </a:p>
          <a:p>
            <a:pPr algn="l"/>
            <a:endParaRPr lang="en-US" sz="2400" dirty="0">
              <a:solidFill>
                <a:srgbClr val="000000"/>
              </a:solidFill>
            </a:endParaRPr>
          </a:p>
        </p:txBody>
      </p:sp>
      <p:pic>
        <p:nvPicPr>
          <p:cNvPr id="7" name="Graphic 21">
            <a:extLst>
              <a:ext uri="{FF2B5EF4-FFF2-40B4-BE49-F238E27FC236}">
                <a16:creationId xmlns:a16="http://schemas.microsoft.com/office/drawing/2014/main" id="{3B3F8078-B370-6188-304A-C839AF8323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Description automatically generated">
            <a:extLst>
              <a:ext uri="{FF2B5EF4-FFF2-40B4-BE49-F238E27FC236}">
                <a16:creationId xmlns:a16="http://schemas.microsoft.com/office/drawing/2014/main" id="{B507B231-7125-F032-C700-AA4C463A5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885" y="2357015"/>
            <a:ext cx="3313448" cy="3857518"/>
          </a:xfrm>
          <a:prstGeom prst="rect">
            <a:avLst/>
          </a:prstGeom>
        </p:spPr>
      </p:pic>
    </p:spTree>
    <p:extLst>
      <p:ext uri="{BB962C8B-B14F-4D97-AF65-F5344CB8AC3E}">
        <p14:creationId xmlns:p14="http://schemas.microsoft.com/office/powerpoint/2010/main" val="2236982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F95F50-215A-27C4-2EB1-0930664F6C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DBDDC-14E5-04DC-CCFE-500D2AC44424}"/>
              </a:ext>
            </a:extLst>
          </p:cNvPr>
          <p:cNvSpPr/>
          <p:nvPr/>
        </p:nvSpPr>
        <p:spPr>
          <a:xfrm>
            <a:off x="617280" y="1685495"/>
            <a:ext cx="1136671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sz="2400" b="0" i="0" u="none" strike="noStrike" dirty="0">
              <a:solidFill>
                <a:srgbClr val="000000"/>
              </a:solidFill>
              <a:effectLst/>
            </a:endParaRPr>
          </a:p>
        </p:txBody>
      </p:sp>
      <p:sp>
        <p:nvSpPr>
          <p:cNvPr id="3" name="TextBox 2">
            <a:extLst>
              <a:ext uri="{FF2B5EF4-FFF2-40B4-BE49-F238E27FC236}">
                <a16:creationId xmlns:a16="http://schemas.microsoft.com/office/drawing/2014/main" id="{D15DE7C2-6CDC-C3FF-B7B5-56930CB7DC9C}"/>
              </a:ext>
            </a:extLst>
          </p:cNvPr>
          <p:cNvSpPr txBox="1"/>
          <p:nvPr/>
        </p:nvSpPr>
        <p:spPr>
          <a:xfrm>
            <a:off x="2346765" y="1083696"/>
            <a:ext cx="8736543"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Limitations of Vertical Analysis</a:t>
            </a:r>
          </a:p>
        </p:txBody>
      </p:sp>
      <p:sp>
        <p:nvSpPr>
          <p:cNvPr id="5" name="Rectangle 4">
            <a:extLst>
              <a:ext uri="{FF2B5EF4-FFF2-40B4-BE49-F238E27FC236}">
                <a16:creationId xmlns:a16="http://schemas.microsoft.com/office/drawing/2014/main" id="{E927CE44-9D92-2E6A-3F4B-B8EA754340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D3987-286E-DB4F-9963-2A195E04391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CDCD65-2ED3-64F7-8397-D7AE87A2CB1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369BE21E-1A8F-7A26-E44A-A07BC93AAE78}"/>
              </a:ext>
            </a:extLst>
          </p:cNvPr>
          <p:cNvSpPr txBox="1"/>
          <p:nvPr/>
        </p:nvSpPr>
        <p:spPr>
          <a:xfrm>
            <a:off x="942307" y="2141974"/>
            <a:ext cx="11041683" cy="4154984"/>
          </a:xfrm>
          <a:prstGeom prst="rect">
            <a:avLst/>
          </a:prstGeom>
          <a:noFill/>
        </p:spPr>
        <p:txBody>
          <a:bodyPr wrap="square" rtlCol="0">
            <a:spAutoFit/>
          </a:bodyPr>
          <a:lstStyle/>
          <a:p>
            <a:pPr algn="l"/>
            <a:r>
              <a:rPr lang="en-US" sz="2400" b="1" i="0" u="none" strike="noStrike" dirty="0">
                <a:solidFill>
                  <a:srgbClr val="000000"/>
                </a:solidFill>
                <a:effectLst/>
              </a:rPr>
              <a:t>Doesn't Account for Time (Snapshot View):</a:t>
            </a:r>
          </a:p>
          <a:p>
            <a:pPr algn="l">
              <a:buFont typeface="Arial" panose="020B0604020202020204" pitchFamily="34" charset="0"/>
              <a:buChar char="•"/>
            </a:pPr>
            <a:r>
              <a:rPr lang="en-US" sz="2400" b="0" i="0" u="none" strike="noStrike" dirty="0">
                <a:solidFill>
                  <a:srgbClr val="000000"/>
                </a:solidFill>
                <a:effectLst/>
              </a:rPr>
              <a:t>Vertical analysis is a </a:t>
            </a:r>
            <a:r>
              <a:rPr lang="en-US" sz="2400" b="1" i="0" u="none" strike="noStrike" dirty="0">
                <a:solidFill>
                  <a:srgbClr val="000000"/>
                </a:solidFill>
                <a:effectLst/>
              </a:rPr>
              <a:t>snapshot</a:t>
            </a:r>
            <a:r>
              <a:rPr lang="en-US" sz="2400" b="0" i="0" u="none" strike="noStrike" dirty="0">
                <a:solidFill>
                  <a:srgbClr val="000000"/>
                </a:solidFill>
                <a:effectLst/>
              </a:rPr>
              <a:t> of a single period and doesn’t show trends over time. </a:t>
            </a:r>
            <a:r>
              <a:rPr lang="en-US" sz="2400" b="1" i="0" u="none" strike="noStrike" dirty="0">
                <a:solidFill>
                  <a:srgbClr val="000000"/>
                </a:solidFill>
                <a:effectLst/>
              </a:rPr>
              <a:t>Inflation Can Distort the Proportion Analysis:</a:t>
            </a:r>
          </a:p>
          <a:p>
            <a:pPr algn="l">
              <a:buFont typeface="Arial" panose="020B0604020202020204" pitchFamily="34" charset="0"/>
              <a:buChar char="•"/>
            </a:pPr>
            <a:r>
              <a:rPr lang="en-US" sz="2400" b="0" i="0" u="none" strike="noStrike" dirty="0">
                <a:solidFill>
                  <a:srgbClr val="000000"/>
                </a:solidFill>
                <a:effectLst/>
              </a:rPr>
              <a:t>Inflation may cause distortions in the analysis, as the value of money changes over time. A company’s expenses as a percentage of revenue might appear stable, but in real terms, costs could be rising due to inflation.</a:t>
            </a:r>
          </a:p>
          <a:p>
            <a:pPr algn="l"/>
            <a:r>
              <a:rPr lang="en-US" sz="2400" b="1" i="0" u="none" strike="noStrike" dirty="0">
                <a:solidFill>
                  <a:srgbClr val="000000"/>
                </a:solidFill>
                <a:effectLst/>
              </a:rPr>
              <a:t>Might Overlook Important Long-Term Trends:</a:t>
            </a:r>
          </a:p>
          <a:p>
            <a:pPr algn="l">
              <a:buFont typeface="Arial" panose="020B0604020202020204" pitchFamily="34" charset="0"/>
              <a:buChar char="•"/>
            </a:pPr>
            <a:r>
              <a:rPr lang="en-US" sz="2400" b="0" i="0" u="none" strike="noStrike" dirty="0">
                <a:solidFill>
                  <a:srgbClr val="000000"/>
                </a:solidFill>
                <a:effectLst/>
              </a:rPr>
              <a:t>Since vertical analysis focuses on a single period, it may miss important long-term trends, such as gradual increases in expenses or declining profitability. This limitation makes it necessary to use vertical analysis alongside horizontal analysis for a more complete view.</a:t>
            </a:r>
          </a:p>
        </p:txBody>
      </p:sp>
      <p:pic>
        <p:nvPicPr>
          <p:cNvPr id="7" name="Graphic 21">
            <a:extLst>
              <a:ext uri="{FF2B5EF4-FFF2-40B4-BE49-F238E27FC236}">
                <a16:creationId xmlns:a16="http://schemas.microsoft.com/office/drawing/2014/main" id="{1B157875-7A96-247E-ECBF-49D5548F97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0916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1375</TotalTime>
  <Words>3389</Words>
  <Application>Microsoft Macintosh PowerPoint</Application>
  <PresentationFormat>Widescreen</PresentationFormat>
  <Paragraphs>419</Paragraphs>
  <Slides>52</Slides>
  <Notes>11</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2</vt:i4>
      </vt:variant>
      <vt:variant>
        <vt:lpstr>Slide Titles</vt:lpstr>
      </vt:variant>
      <vt:variant>
        <vt:i4>52</vt:i4>
      </vt:variant>
    </vt:vector>
  </HeadingPairs>
  <TitlesOfParts>
    <vt:vector size="67" baseType="lpstr">
      <vt:lpstr>-webkit-standard</vt:lpstr>
      <vt:lpstr>Alexandria</vt:lpstr>
      <vt:lpstr>Arial</vt:lpstr>
      <vt:lpstr>Calibri</vt:lpstr>
      <vt:lpstr>Calibri (Body)</vt:lpstr>
      <vt:lpstr>Calibri Light</vt:lpstr>
      <vt:lpstr>Liberation Sans</vt:lpstr>
      <vt:lpstr>Roboto Light</vt:lpstr>
      <vt:lpstr>Sakkal Majalla</vt:lpstr>
      <vt:lpstr>Source Sans Pro</vt:lpstr>
      <vt:lpstr>Tahoma</vt:lpstr>
      <vt:lpstr>Wingdings</vt:lpstr>
      <vt:lpstr>Office Theme</vt:lpstr>
      <vt:lpstr>Clip</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Horizontal Analysis</vt:lpstr>
      <vt:lpstr>DO IT! 1   Horizontal Analysis</vt:lpstr>
      <vt:lpstr>Horizontal Analysis</vt:lpstr>
      <vt:lpstr>PowerPoint Presentation</vt:lpstr>
      <vt:lpstr>PowerPoint Presentation</vt:lpstr>
      <vt:lpstr>Vertical Analysis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MohamedHussein</cp:lastModifiedBy>
  <cp:revision>80</cp:revision>
  <dcterms:created xsi:type="dcterms:W3CDTF">2023-04-29T09:08:00Z</dcterms:created>
  <dcterms:modified xsi:type="dcterms:W3CDTF">2025-02-19T23:06:57Z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