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303" r:id="rId5"/>
    <p:sldId id="497" r:id="rId6"/>
    <p:sldId id="659" r:id="rId7"/>
    <p:sldId id="702" r:id="rId8"/>
    <p:sldId id="703" r:id="rId9"/>
    <p:sldId id="704" r:id="rId10"/>
    <p:sldId id="705" r:id="rId11"/>
    <p:sldId id="707" r:id="rId12"/>
    <p:sldId id="708" r:id="rId13"/>
    <p:sldId id="709" r:id="rId14"/>
    <p:sldId id="710" r:id="rId15"/>
    <p:sldId id="711" r:id="rId16"/>
    <p:sldId id="712" r:id="rId17"/>
    <p:sldId id="713" r:id="rId18"/>
    <p:sldId id="714" r:id="rId19"/>
    <p:sldId id="715" r:id="rId20"/>
    <p:sldId id="569" r:id="rId21"/>
    <p:sldId id="731" r:id="rId22"/>
    <p:sldId id="732" r:id="rId23"/>
    <p:sldId id="496" r:id="rId24"/>
    <p:sldId id="716" r:id="rId25"/>
    <p:sldId id="720" r:id="rId26"/>
    <p:sldId id="717" r:id="rId27"/>
    <p:sldId id="719" r:id="rId28"/>
    <p:sldId id="718" r:id="rId29"/>
    <p:sldId id="721" r:id="rId30"/>
    <p:sldId id="722" r:id="rId31"/>
    <p:sldId id="723" r:id="rId32"/>
    <p:sldId id="733" r:id="rId33"/>
    <p:sldId id="725" r:id="rId34"/>
    <p:sldId id="724" r:id="rId35"/>
    <p:sldId id="726" r:id="rId36"/>
    <p:sldId id="727" r:id="rId37"/>
    <p:sldId id="728" r:id="rId38"/>
    <p:sldId id="729" r:id="rId39"/>
    <p:sldId id="730" r:id="rId40"/>
    <p:sldId id="533"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659"/>
            <p14:sldId id="702"/>
            <p14:sldId id="703"/>
            <p14:sldId id="704"/>
            <p14:sldId id="705"/>
            <p14:sldId id="707"/>
            <p14:sldId id="708"/>
            <p14:sldId id="709"/>
            <p14:sldId id="710"/>
            <p14:sldId id="711"/>
            <p14:sldId id="712"/>
            <p14:sldId id="713"/>
            <p14:sldId id="714"/>
            <p14:sldId id="715"/>
            <p14:sldId id="569"/>
            <p14:sldId id="731"/>
            <p14:sldId id="732"/>
            <p14:sldId id="496"/>
            <p14:sldId id="716"/>
            <p14:sldId id="720"/>
            <p14:sldId id="717"/>
            <p14:sldId id="719"/>
            <p14:sldId id="718"/>
            <p14:sldId id="721"/>
            <p14:sldId id="722"/>
            <p14:sldId id="723"/>
            <p14:sldId id="733"/>
            <p14:sldId id="725"/>
            <p14:sldId id="724"/>
            <p14:sldId id="726"/>
            <p14:sldId id="727"/>
            <p14:sldId id="728"/>
            <p14:sldId id="729"/>
            <p14:sldId id="730"/>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6" autoAdjust="0"/>
    <p:restoredTop sz="93257" autoAdjust="0"/>
  </p:normalViewPr>
  <p:slideViewPr>
    <p:cSldViewPr snapToGrid="0">
      <p:cViewPr varScale="1">
        <p:scale>
          <a:sx n="64" d="100"/>
          <a:sy n="64" d="100"/>
        </p:scale>
        <p:origin x="978"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4729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269769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47CC5-F1E4-E1FD-545C-148428FAE2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43E4F1-1593-1734-3A08-77371A6CF7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E3D7D7-8F89-6657-2CF5-0072CD2392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55482E-351F-5587-31C8-943B97641B2F}"/>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71067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283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7.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8.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5" Type="http://schemas.openxmlformats.org/officeDocument/2006/relationships/image" Target="../media/image9.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6.xml"/><Relationship Id="rId5" Type="http://schemas.openxmlformats.org/officeDocument/2006/relationships/image" Target="../media/image10.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7.xml"/><Relationship Id="rId5" Type="http://schemas.openxmlformats.org/officeDocument/2006/relationships/image" Target="../media/image11.jp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8.xml"/><Relationship Id="rId5" Type="http://schemas.openxmlformats.org/officeDocument/2006/relationships/image" Target="../media/image12.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13.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0.xml"/><Relationship Id="rId5" Type="http://schemas.openxmlformats.org/officeDocument/2006/relationships/image" Target="../media/image14.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1.xml"/><Relationship Id="rId5" Type="http://schemas.openxmlformats.org/officeDocument/2006/relationships/image" Target="../media/image1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16.jpe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3.xml"/><Relationship Id="rId5" Type="http://schemas.openxmlformats.org/officeDocument/2006/relationships/image" Target="../media/image17.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4.png"/><Relationship Id="rId4" Type="http://schemas.openxmlformats.org/officeDocument/2006/relationships/hyperlink" Target="https://www.instagram.com/newh.orizonsformarketing/reel/DEQN4JYyOh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5.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6.xml"/><Relationship Id="rId5" Type="http://schemas.openxmlformats.org/officeDocument/2006/relationships/image" Target="../media/image21.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22.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23.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9.xml"/><Relationship Id="rId5" Type="http://schemas.openxmlformats.org/officeDocument/2006/relationships/image" Target="../media/image24.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25.jp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1.xml"/><Relationship Id="rId5" Type="http://schemas.openxmlformats.org/officeDocument/2006/relationships/image" Target="../media/image26.jp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3.xml"/><Relationship Id="rId5" Type="http://schemas.openxmlformats.org/officeDocument/2006/relationships/image" Target="../media/image27.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5.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6.xml"/><Relationship Id="rId5" Type="http://schemas.openxmlformats.org/officeDocument/2006/relationships/image" Target="../media/image28.jp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7.xml"/><Relationship Id="rId5" Type="http://schemas.openxmlformats.org/officeDocument/2006/relationships/image" Target="../media/image29.jp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8.xml"/><Relationship Id="rId5" Type="http://schemas.openxmlformats.org/officeDocument/2006/relationships/image" Target="../media/image30.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9.xml"/><Relationship Id="rId5" Type="http://schemas.openxmlformats.org/officeDocument/2006/relationships/image" Target="../media/image31.jp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0.xml"/><Relationship Id="rId5" Type="http://schemas.openxmlformats.org/officeDocument/2006/relationships/image" Target="../media/image32.jp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2.xml"/><Relationship Id="rId6" Type="http://schemas.openxmlformats.org/officeDocument/2006/relationships/image" Target="../media/image33.png"/><Relationship Id="rId5" Type="http://schemas.openxmlformats.org/officeDocument/2006/relationships/image" Target="../media/image4.png"/><Relationship Id="rId4" Type="http://schemas.openxmlformats.org/officeDocument/2006/relationships/hyperlink" Target="https://teamtrees.org/"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4.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34689" y="5650640"/>
            <a:ext cx="4852865" cy="794576"/>
          </a:xfrm>
          <a:prstGeom prst="rect">
            <a:avLst/>
          </a:prstGeom>
          <a:noFill/>
        </p:spPr>
        <p:txBody>
          <a:bodyPr wrap="square" rtlCol="0">
            <a:spAutoFit/>
          </a:bodyPr>
          <a:lstStyle/>
          <a:p>
            <a:pPr algn="ctr" rtl="1">
              <a:lnSpc>
                <a:spcPct val="150000"/>
              </a:lnSpc>
            </a:pPr>
            <a:r>
              <a:rPr lang="ar-EG" b="1" dirty="0">
                <a:solidFill>
                  <a:srgbClr val="00B0F0"/>
                </a:solidFill>
                <a:latin typeface="Alexandria" charset="0"/>
                <a:cs typeface="Alexandria" charset="0"/>
              </a:rPr>
              <a:t>المحاضرة السابعة</a:t>
            </a:r>
          </a:p>
          <a:p>
            <a:pPr algn="ctr" rtl="1">
              <a:lnSpc>
                <a:spcPct val="150000"/>
              </a:lnSpc>
            </a:pPr>
            <a:r>
              <a:rPr lang="ar-EG" sz="1400" b="1" dirty="0">
                <a:solidFill>
                  <a:schemeClr val="bg1">
                    <a:lumMod val="95000"/>
                  </a:schemeClr>
                </a:solidFill>
                <a:latin typeface="Alexandria" charset="0"/>
                <a:cs typeface="Alexandria" charset="0"/>
              </a:rPr>
              <a:t>اقتصاد المؤثرين على مواقع التواصل الاجتماعي </a:t>
            </a:r>
            <a:endParaRPr lang="en-US" sz="12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99718" y="261509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208584" y="2819241"/>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تعريف المؤثرين ودورهم في الاقتصاد الرقمي </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208584" y="3707701"/>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استراتيجيات المؤثرين لتحقيق الأرباح</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208584" y="4509208"/>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التحديات الأخلاقية والمالية للمؤثرين</a:t>
            </a:r>
            <a:endParaRPr lang="en-US" sz="1600"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208584" y="5310715"/>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نماذج نجاح المؤثرين في بناء اقتصاد رقمي </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680362" y="2362472"/>
            <a:ext cx="5019633"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تعريف المؤثرين وتصنيفهم</a:t>
            </a:r>
          </a:p>
          <a:p>
            <a:pPr lvl="1" algn="just" rtl="1">
              <a:lnSpc>
                <a:spcPct val="200000"/>
              </a:lnSpc>
            </a:pPr>
            <a:r>
              <a:rPr lang="ar-EG" dirty="0">
                <a:latin typeface="Alexandria Light" pitchFamily="2" charset="-78"/>
                <a:cs typeface="Alexandria Light" pitchFamily="2" charset="-78"/>
              </a:rPr>
              <a:t>المؤثرون هم أشخاص يمتلكون القدرة على التأثير في قرارات وسلوك جمهورهم عبر منصات التواصل الاجتماعي، وذلك من خلال المحتوى الذي يقدمونه. عادةً ما يكون لديهم عدد كبير من المتابعين ويتميزون بمصداقيتهم وقوة ارتباطهم بجمهورهم.</a:t>
            </a: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2751797-CB55-606F-EC3F-F140DD1469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4739" y="2584741"/>
            <a:ext cx="4746901" cy="3694874"/>
          </a:xfrm>
          <a:prstGeom prst="rect">
            <a:avLst/>
          </a:prstGeom>
        </p:spPr>
      </p:pic>
    </p:spTree>
    <p:extLst>
      <p:ext uri="{BB962C8B-B14F-4D97-AF65-F5344CB8AC3E}">
        <p14:creationId xmlns:p14="http://schemas.microsoft.com/office/powerpoint/2010/main" val="28692198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74494" y="127892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23069" y="2298094"/>
            <a:ext cx="5350139" cy="3888885"/>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تصنيف المؤثرين بناءً على عدد المتابعين</a:t>
            </a:r>
            <a:endParaRPr lang="ar-EG" b="1" dirty="0">
              <a:solidFill>
                <a:srgbClr val="FF0000"/>
              </a:solidFill>
              <a:latin typeface="Alexandria Light" pitchFamily="2" charset="-78"/>
              <a:cs typeface="Alexandria Light" pitchFamily="2" charset="-78"/>
            </a:endParaRPr>
          </a:p>
          <a:p>
            <a:pPr algn="r" rtl="1">
              <a:lnSpc>
                <a:spcPct val="200000"/>
              </a:lnSpc>
            </a:pPr>
            <a:r>
              <a:rPr lang="ar-EG" b="1" dirty="0">
                <a:latin typeface="Alexandria" pitchFamily="2" charset="-78"/>
                <a:cs typeface="Alexandria" pitchFamily="2" charset="-78"/>
              </a:rPr>
              <a:t>1- المؤثرون الصغار (</a:t>
            </a:r>
            <a:r>
              <a:rPr lang="en-US" b="1" dirty="0">
                <a:latin typeface="Alexandria" pitchFamily="2" charset="-78"/>
                <a:cs typeface="Alexandria" pitchFamily="2" charset="-78"/>
              </a:rPr>
              <a:t>Micro-Influencer</a:t>
            </a:r>
            <a:r>
              <a:rPr lang="ar-EG" b="1" dirty="0">
                <a:latin typeface="Alexandria" pitchFamily="2" charset="-78"/>
                <a:cs typeface="Alexandria" pitchFamily="2" charset="-78"/>
              </a:rPr>
              <a:t>)</a:t>
            </a:r>
          </a:p>
          <a:p>
            <a:pPr algn="r" rtl="1">
              <a:lnSpc>
                <a:spcPct val="200000"/>
              </a:lnSpc>
            </a:pPr>
            <a:r>
              <a:rPr lang="ar-EG" dirty="0">
                <a:latin typeface="Alexandria Light" pitchFamily="2" charset="-78"/>
                <a:cs typeface="Alexandria Light" pitchFamily="2" charset="-78"/>
              </a:rPr>
              <a:t>يتراوح عدد متابعيهم بين 10,000 إلى 100,000 متابع.</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يتميزون بجمهور متفاعل وعلاقات وثيقة مع المتابعين.</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أمثلة: مدوّنون على </a:t>
            </a:r>
            <a:r>
              <a:rPr lang="ar-EG" dirty="0" err="1">
                <a:latin typeface="Alexandria Light" pitchFamily="2" charset="-78"/>
                <a:cs typeface="Alexandria Light" pitchFamily="2" charset="-78"/>
              </a:rPr>
              <a:t>إنستجرام</a:t>
            </a:r>
            <a:r>
              <a:rPr lang="ar-EG" dirty="0">
                <a:latin typeface="Alexandria Light" pitchFamily="2" charset="-78"/>
                <a:cs typeface="Alexandria Light" pitchFamily="2" charset="-78"/>
              </a:rPr>
              <a:t> ينشرون عن أطعمة محلية أو أعمال يدوية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E396948-B425-8B36-C20C-DE0750C924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8792" y="2684282"/>
            <a:ext cx="5089642" cy="3457986"/>
          </a:xfrm>
          <a:prstGeom prst="rect">
            <a:avLst/>
          </a:prstGeom>
        </p:spPr>
      </p:pic>
    </p:spTree>
    <p:extLst>
      <p:ext uri="{BB962C8B-B14F-4D97-AF65-F5344CB8AC3E}">
        <p14:creationId xmlns:p14="http://schemas.microsoft.com/office/powerpoint/2010/main" val="31634339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323682" y="2624887"/>
            <a:ext cx="5350138" cy="3334887"/>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تصنيف المؤثرين بناءً على عدد المتابعين</a:t>
            </a:r>
            <a:endParaRPr lang="ar-EG" b="1" dirty="0">
              <a:solidFill>
                <a:srgbClr val="FF0000"/>
              </a:solidFill>
              <a:latin typeface="Alexandria Light" pitchFamily="2" charset="-78"/>
              <a:cs typeface="Alexandria Light" pitchFamily="2" charset="-78"/>
            </a:endParaRPr>
          </a:p>
          <a:p>
            <a:pPr algn="r" rtl="1">
              <a:lnSpc>
                <a:spcPct val="200000"/>
              </a:lnSpc>
            </a:pPr>
            <a:r>
              <a:rPr lang="ar-EG" b="1" dirty="0">
                <a:latin typeface="Alexandria" pitchFamily="2" charset="-78"/>
                <a:cs typeface="Alexandria" pitchFamily="2" charset="-78"/>
              </a:rPr>
              <a:t>2- المؤثرون الكبار</a:t>
            </a:r>
            <a:r>
              <a:rPr lang="en-US" b="1" dirty="0">
                <a:latin typeface="Alexandria" pitchFamily="2" charset="-78"/>
                <a:cs typeface="Alexandria" pitchFamily="2" charset="-78"/>
              </a:rPr>
              <a:t>Macro-Influencers):</a:t>
            </a:r>
            <a:r>
              <a:rPr lang="ar-EG" b="1" dirty="0">
                <a:latin typeface="Alexandria" pitchFamily="2" charset="-78"/>
                <a:cs typeface="Alexandria" pitchFamily="2" charset="-78"/>
              </a:rPr>
              <a:t>)</a:t>
            </a:r>
          </a:p>
          <a:p>
            <a:pPr algn="r" rtl="1">
              <a:lnSpc>
                <a:spcPct val="200000"/>
              </a:lnSpc>
            </a:pPr>
            <a:r>
              <a:rPr lang="ar-EG" dirty="0">
                <a:latin typeface="Alexandria Light" pitchFamily="2" charset="-78"/>
                <a:cs typeface="Alexandria Light" pitchFamily="2" charset="-78"/>
              </a:rPr>
              <a:t>يمتلكون بين 100,000 إلى مليون متابع.</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جمهورهم واسع، ويستهدفون فئات مختلفة.</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أمثلة: مشاهير يروجون للموضة أو المنتجات التكنولوجية.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D71E7C4-8EB9-3765-0BED-ED7885AB11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6108" y="2985268"/>
            <a:ext cx="4294211" cy="2974506"/>
          </a:xfrm>
          <a:prstGeom prst="rect">
            <a:avLst/>
          </a:prstGeom>
        </p:spPr>
      </p:pic>
    </p:spTree>
    <p:extLst>
      <p:ext uri="{BB962C8B-B14F-4D97-AF65-F5344CB8AC3E}">
        <p14:creationId xmlns:p14="http://schemas.microsoft.com/office/powerpoint/2010/main" val="14057596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44018" y="2007777"/>
            <a:ext cx="5185079" cy="3888885"/>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أ- تصنيف المؤثرين بناءً على عدد المتابعين</a:t>
            </a:r>
            <a:endParaRPr lang="ar-EG" b="1" dirty="0">
              <a:solidFill>
                <a:srgbClr val="FF0000"/>
              </a:solidFill>
              <a:latin typeface="Alexandria Light" pitchFamily="2" charset="-78"/>
              <a:cs typeface="Alexandria Light" pitchFamily="2" charset="-78"/>
            </a:endParaRPr>
          </a:p>
          <a:p>
            <a:pPr algn="r" rtl="1">
              <a:lnSpc>
                <a:spcPct val="200000"/>
              </a:lnSpc>
            </a:pPr>
            <a:r>
              <a:rPr lang="ar-EG" b="1" dirty="0">
                <a:latin typeface="Alexandria" pitchFamily="2" charset="-78"/>
                <a:cs typeface="Alexandria" pitchFamily="2" charset="-78"/>
              </a:rPr>
              <a:t>3- المؤثرون الضخام</a:t>
            </a:r>
            <a:r>
              <a:rPr lang="en-US" b="1" dirty="0">
                <a:latin typeface="Alexandria" pitchFamily="2" charset="-78"/>
                <a:cs typeface="Alexandria" pitchFamily="2" charset="-78"/>
              </a:rPr>
              <a:t>(Mega-Influencers):</a:t>
            </a:r>
            <a:endParaRPr lang="en-US" dirty="0">
              <a:latin typeface="Alexandria" pitchFamily="2" charset="-78"/>
              <a:cs typeface="Alexandria" pitchFamily="2" charset="-78"/>
            </a:endParaRP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يتخطى عدد متابعيهم مليون متابع.</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عادةً ما يكونون من المشاهير أو الشخصيات العامة.</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أمثلة: نجوم السينما والرياضيين الذين يروجون للعلامات التجارية العالمية.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641AE74-5DA4-5DD0-E28C-E6609F1E2A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751" y="2533792"/>
            <a:ext cx="5618407" cy="3827330"/>
          </a:xfrm>
          <a:prstGeom prst="rect">
            <a:avLst/>
          </a:prstGeom>
        </p:spPr>
      </p:pic>
    </p:spTree>
    <p:extLst>
      <p:ext uri="{BB962C8B-B14F-4D97-AF65-F5344CB8AC3E}">
        <p14:creationId xmlns:p14="http://schemas.microsoft.com/office/powerpoint/2010/main" val="25457884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02506" y="2007777"/>
            <a:ext cx="6826591" cy="4082528"/>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ب- دور المؤثرين في اتخاذ قرارات الشراء من خلال التوصيات والإعلانات</a:t>
            </a:r>
            <a:endParaRPr lang="ar-EG" b="1" dirty="0">
              <a:solidFill>
                <a:srgbClr val="FF0000"/>
              </a:solidFill>
              <a:latin typeface="Alexandria Light" pitchFamily="2" charset="-78"/>
              <a:cs typeface="Alexandria Light" pitchFamily="2" charset="-78"/>
            </a:endParaRPr>
          </a:p>
          <a:p>
            <a:pPr algn="just" rtl="1">
              <a:lnSpc>
                <a:spcPct val="200000"/>
              </a:lnSpc>
            </a:pPr>
            <a:r>
              <a:rPr lang="ar-EG" sz="1600" dirty="0">
                <a:latin typeface="Alexandria Light" pitchFamily="2" charset="-78"/>
                <a:cs typeface="Alexandria Light" pitchFamily="2" charset="-78"/>
              </a:rPr>
              <a:t>في عصر الاقتصاد الرقمي، أصبح المؤثرون على مواقع التواصل الاجتماعي أحد أهم الأدوات التسويقية للشركات والعلامات التجارية. بفضل قدرتهم على بناء علاقات قوية مع متابعيهم، يلعبون دورًا كبيرًا في تشكيل قرارات الشراء، سواء من خلال التوصيات المباشرة أو عبر الإعلانات المدفوعة. قوة التأثير تأتي من الثقة والمصداقية التي يمنحها الجمهور للمؤثرين، مما يجعلهم وسطاء فعّالين بين المنتجات والعملاء المحتملين.</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2D5DE25-FA28-D1D8-AE18-C49C4B367D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6623" y="2473591"/>
            <a:ext cx="3765208" cy="3408435"/>
          </a:xfrm>
          <a:prstGeom prst="rect">
            <a:avLst/>
          </a:prstGeom>
        </p:spPr>
      </p:pic>
    </p:spTree>
    <p:extLst>
      <p:ext uri="{BB962C8B-B14F-4D97-AF65-F5344CB8AC3E}">
        <p14:creationId xmlns:p14="http://schemas.microsoft.com/office/powerpoint/2010/main" val="16885499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4991464" y="1526523"/>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454367" y="2155929"/>
            <a:ext cx="6737633" cy="4442883"/>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ب- دور المؤثرين في اتخاذ قرارات الشراء من خلال التوصيات والإعلانات</a:t>
            </a:r>
            <a:endParaRPr lang="ar-EG" b="1" dirty="0">
              <a:solidFill>
                <a:srgbClr val="FF0000"/>
              </a:solidFill>
              <a:latin typeface="Alexandria Light" pitchFamily="2" charset="-78"/>
              <a:cs typeface="Alexandria Light" pitchFamily="2" charset="-78"/>
            </a:endParaRPr>
          </a:p>
          <a:p>
            <a:pPr algn="r" rtl="1">
              <a:lnSpc>
                <a:spcPct val="200000"/>
              </a:lnSpc>
            </a:pPr>
            <a:r>
              <a:rPr lang="ar-EG" dirty="0">
                <a:latin typeface="Alexandria Light" pitchFamily="2" charset="-78"/>
                <a:cs typeface="Alexandria Light" pitchFamily="2" charset="-78"/>
              </a:rPr>
              <a:t>1</a:t>
            </a:r>
            <a:r>
              <a:rPr lang="ar-EG" b="1" dirty="0">
                <a:latin typeface="Alexandria" pitchFamily="2" charset="-78"/>
                <a:cs typeface="Alexandria" pitchFamily="2" charset="-78"/>
              </a:rPr>
              <a:t>- التأثير النفسي على الجمهور من خلال:</a:t>
            </a:r>
          </a:p>
          <a:p>
            <a:pPr marL="285750" indent="-285750" algn="r" rtl="1">
              <a:lnSpc>
                <a:spcPct val="200000"/>
              </a:lnSpc>
              <a:buFontTx/>
              <a:buChar char="-"/>
            </a:pPr>
            <a:r>
              <a:rPr lang="ar-EG" b="1" dirty="0">
                <a:solidFill>
                  <a:srgbClr val="00AEEF"/>
                </a:solidFill>
                <a:latin typeface="Alexandria" pitchFamily="2" charset="-78"/>
                <a:cs typeface="Alexandria" pitchFamily="2" charset="-78"/>
              </a:rPr>
              <a:t>المصداقية والموثوقية </a:t>
            </a:r>
            <a:r>
              <a:rPr lang="ar-EG" dirty="0">
                <a:latin typeface="Alexandria Light" pitchFamily="2" charset="-78"/>
                <a:cs typeface="Alexandria Light" pitchFamily="2" charset="-78"/>
              </a:rPr>
              <a:t>بسبب ارتباطهم الوثيق بجمهورهم مما يجعل الجمهور يميل إلى تصديقهم.</a:t>
            </a:r>
          </a:p>
          <a:p>
            <a:pPr marL="285750" indent="-285750" algn="r" rtl="1">
              <a:lnSpc>
                <a:spcPct val="200000"/>
              </a:lnSpc>
              <a:buFontTx/>
              <a:buChar char="-"/>
            </a:pPr>
            <a:r>
              <a:rPr lang="ar-EG" b="1" dirty="0">
                <a:solidFill>
                  <a:srgbClr val="00AEEF"/>
                </a:solidFill>
                <a:latin typeface="Alexandria" pitchFamily="2" charset="-78"/>
                <a:cs typeface="Alexandria" pitchFamily="2" charset="-78"/>
              </a:rPr>
              <a:t>التأثير العاطفي </a:t>
            </a:r>
            <a:r>
              <a:rPr lang="ar-EG" dirty="0">
                <a:latin typeface="Alexandria Light" pitchFamily="2" charset="-78"/>
                <a:cs typeface="Alexandria Light" pitchFamily="2" charset="-78"/>
              </a:rPr>
              <a:t>حيث يروج المؤثرون من خلال قصص شخصية وحكايات واقعية تجعل الإعلان يبدو طبيعيًا مما يعزز ارتباط الجمهور بالمنتج</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D9553F8-3E73-A4E0-9731-D7E0ED79C8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53629"/>
            <a:ext cx="5739788" cy="6404371"/>
          </a:xfrm>
          <a:prstGeom prst="rect">
            <a:avLst/>
          </a:prstGeom>
        </p:spPr>
      </p:pic>
    </p:spTree>
    <p:extLst>
      <p:ext uri="{BB962C8B-B14F-4D97-AF65-F5344CB8AC3E}">
        <p14:creationId xmlns:p14="http://schemas.microsoft.com/office/powerpoint/2010/main" val="36746651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572000" y="2007777"/>
            <a:ext cx="7157097" cy="4359527"/>
          </a:xfrm>
          <a:prstGeom prst="rect">
            <a:avLst/>
          </a:prstGeom>
          <a:noFill/>
        </p:spPr>
        <p:txBody>
          <a:bodyPr wrap="square" rtlCol="0">
            <a:spAutoFit/>
          </a:bodyPr>
          <a:lstStyle/>
          <a:p>
            <a:pPr lvl="1" algn="r" rtl="1">
              <a:lnSpc>
                <a:spcPct val="200000"/>
              </a:lnSpc>
            </a:pPr>
            <a:r>
              <a:rPr lang="ar-EG" sz="1600" b="1" dirty="0">
                <a:solidFill>
                  <a:srgbClr val="FF0000"/>
                </a:solidFill>
                <a:latin typeface="Alexandria" pitchFamily="2" charset="-78"/>
                <a:cs typeface="Alexandria" pitchFamily="2" charset="-78"/>
              </a:rPr>
              <a:t>ب- دور المؤثرين في اتخاذ قرارات الشراء من خلال التوصيات والإعلانات</a:t>
            </a:r>
          </a:p>
          <a:p>
            <a:pPr algn="just" rtl="1">
              <a:lnSpc>
                <a:spcPct val="150000"/>
              </a:lnSpc>
            </a:pPr>
            <a:r>
              <a:rPr lang="ar-EG" sz="1600" b="1" dirty="0">
                <a:latin typeface="Alexandria" pitchFamily="2" charset="-78"/>
                <a:cs typeface="Alexandria" pitchFamily="2" charset="-78"/>
              </a:rPr>
              <a:t>2- الإعلانات المدفوعة والمراجعات</a:t>
            </a:r>
          </a:p>
          <a:p>
            <a:pPr algn="just" rtl="1">
              <a:lnSpc>
                <a:spcPct val="150000"/>
              </a:lnSpc>
            </a:pPr>
            <a:r>
              <a:rPr lang="ar-EG" sz="1600" dirty="0">
                <a:latin typeface="Alexandria Light" pitchFamily="2" charset="-78"/>
                <a:cs typeface="Alexandria Light" pitchFamily="2" charset="-78"/>
              </a:rPr>
              <a:t>-يتم تكليف المؤثرين للترويج للمنتجات أو الخدمات مقابل أجر محدد، وتشمل هذه الإعلانات عروضًا خاصة أو خصومات حصرية للمتابعين( برومو كود) مما يشجعهم على الشراء.</a:t>
            </a:r>
          </a:p>
          <a:p>
            <a:pPr algn="just" rtl="1">
              <a:lnSpc>
                <a:spcPct val="150000"/>
              </a:lnSpc>
            </a:pPr>
            <a:r>
              <a:rPr lang="ar-EG" sz="1600" dirty="0">
                <a:latin typeface="Alexandria Light" pitchFamily="2" charset="-78"/>
                <a:cs typeface="Alexandria Light" pitchFamily="2" charset="-78"/>
              </a:rPr>
              <a:t>- مؤثر في السفر يروج لخصم على تذاكر الطيران إذا استخدم المتابعون كوده الخاص</a:t>
            </a:r>
          </a:p>
          <a:p>
            <a:pPr marL="285750" indent="-285750" algn="just" rtl="1">
              <a:lnSpc>
                <a:spcPct val="150000"/>
              </a:lnSpc>
              <a:buFontTx/>
              <a:buChar char="-"/>
            </a:pPr>
            <a:r>
              <a:rPr lang="ar-EG" sz="1600" dirty="0">
                <a:latin typeface="Alexandria Light" pitchFamily="2" charset="-78"/>
                <a:cs typeface="Alexandria Light" pitchFamily="2" charset="-78"/>
              </a:rPr>
              <a:t>يقدم المؤثرون المراجعات الصادقة للمنتجات مما يجعل الجمهور يشعر بحصوله على رأي صادق </a:t>
            </a:r>
          </a:p>
          <a:p>
            <a:pPr marL="285750" indent="-285750" algn="just" rtl="1">
              <a:lnSpc>
                <a:spcPct val="150000"/>
              </a:lnSpc>
              <a:buFontTx/>
              <a:buChar char="-"/>
            </a:pPr>
            <a:r>
              <a:rPr lang="ar-EG" sz="1600" dirty="0">
                <a:latin typeface="Alexandria Light" pitchFamily="2" charset="-78"/>
                <a:cs typeface="Alexandria Light" pitchFamily="2" charset="-78"/>
              </a:rPr>
              <a:t>مثل مراجعة أحد المؤثرين لجهاز إليكتروني وشرح مميزاته وعيوبه قبل التوصية به</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D4D61FB-26CC-E847-5C5C-15C677C118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2903" y="2533881"/>
            <a:ext cx="3485232" cy="3464092"/>
          </a:xfrm>
          <a:prstGeom prst="rect">
            <a:avLst/>
          </a:prstGeom>
        </p:spPr>
      </p:pic>
    </p:spTree>
    <p:extLst>
      <p:ext uri="{BB962C8B-B14F-4D97-AF65-F5344CB8AC3E}">
        <p14:creationId xmlns:p14="http://schemas.microsoft.com/office/powerpoint/2010/main" val="40690119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08434" y="2272182"/>
            <a:ext cx="6286764" cy="3750386"/>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ب- دور المؤثرين في اتخاذ قرارات الشراء من خلال التوصيات والإعلانات</a:t>
            </a:r>
          </a:p>
          <a:p>
            <a:pPr algn="just" rtl="1">
              <a:lnSpc>
                <a:spcPct val="150000"/>
              </a:lnSpc>
            </a:pPr>
            <a:r>
              <a:rPr lang="ar-EG" b="1" dirty="0">
                <a:latin typeface="Alexandria" pitchFamily="2" charset="-78"/>
                <a:cs typeface="Alexandria" pitchFamily="2" charset="-78"/>
              </a:rPr>
              <a:t>3- الوصول إلى جمهور محدد</a:t>
            </a:r>
          </a:p>
          <a:p>
            <a:pPr algn="r" rtl="1">
              <a:lnSpc>
                <a:spcPct val="200000"/>
              </a:lnSpc>
              <a:buFont typeface="Arial" panose="020B0604020202020204" pitchFamily="34" charset="0"/>
              <a:buChar char="•"/>
            </a:pPr>
            <a:r>
              <a:rPr lang="ar-EG" dirty="0">
                <a:latin typeface="Alexandria Light" pitchFamily="2" charset="-78"/>
                <a:cs typeface="Alexandria Light" pitchFamily="2" charset="-78"/>
              </a:rPr>
              <a:t>الشركات تستفيد من المؤثرين للوصول إلى جمهور مستهدف بناءً على التخصص. مثال: شركة منتجات غذائية نباتية تتعاون مع مؤثر يهتم بالنظام الغذائي النباتي للوصول لجمهور لديه نفس الاهتمام</a:t>
            </a:r>
            <a:r>
              <a:rPr lang="ar-EG" sz="1600" dirty="0">
                <a:latin typeface="Alexandria Light" pitchFamily="2" charset="-78"/>
                <a:cs typeface="Alexandria Light" pitchFamily="2" charset="-78"/>
              </a:rPr>
              <a:t>.</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E05B189-AE88-4A93-DE4B-78A547D1AB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2672" y="2269475"/>
            <a:ext cx="5039491" cy="4201649"/>
          </a:xfrm>
          <a:prstGeom prst="rect">
            <a:avLst/>
          </a:prstGeom>
        </p:spPr>
      </p:pic>
    </p:spTree>
    <p:extLst>
      <p:ext uri="{BB962C8B-B14F-4D97-AF65-F5344CB8AC3E}">
        <p14:creationId xmlns:p14="http://schemas.microsoft.com/office/powerpoint/2010/main" val="7604524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737254" y="2272182"/>
            <a:ext cx="7057944" cy="3996607"/>
          </a:xfrm>
          <a:prstGeom prst="rect">
            <a:avLst/>
          </a:prstGeom>
          <a:noFill/>
        </p:spPr>
        <p:txBody>
          <a:bodyPr wrap="square" rtlCol="0">
            <a:spAutoFit/>
          </a:bodyPr>
          <a:lstStyle/>
          <a:p>
            <a:pPr lvl="1" algn="r" rtl="1">
              <a:lnSpc>
                <a:spcPct val="200000"/>
              </a:lnSpc>
            </a:pPr>
            <a:r>
              <a:rPr lang="ar-EG" sz="1600" b="1" dirty="0">
                <a:solidFill>
                  <a:srgbClr val="FF0000"/>
                </a:solidFill>
                <a:latin typeface="Alexandria" pitchFamily="2" charset="-78"/>
                <a:cs typeface="Alexandria" pitchFamily="2" charset="-78"/>
              </a:rPr>
              <a:t>ب- دور المؤثرين في اتخاذ قرارات الشراء من خلال التوصيات والإعلانات</a:t>
            </a:r>
          </a:p>
          <a:p>
            <a:pPr algn="just" rtl="1">
              <a:lnSpc>
                <a:spcPct val="150000"/>
              </a:lnSpc>
            </a:pPr>
            <a:r>
              <a:rPr lang="ar-EG" b="1" dirty="0">
                <a:latin typeface="Alexandria" pitchFamily="2" charset="-78"/>
                <a:cs typeface="Alexandria" pitchFamily="2" charset="-78"/>
              </a:rPr>
              <a:t>4- زيادة الوعي بالعلامة التجارية</a:t>
            </a:r>
          </a:p>
          <a:p>
            <a:pPr marL="285750" indent="-285750" algn="r" rtl="1">
              <a:lnSpc>
                <a:spcPct val="200000"/>
              </a:lnSpc>
              <a:buFontTx/>
              <a:buChar char="-"/>
            </a:pPr>
            <a:r>
              <a:rPr lang="ar-EG" sz="1600" dirty="0">
                <a:latin typeface="Alexandria Light" pitchFamily="2" charset="-78"/>
                <a:cs typeface="Alexandria Light" pitchFamily="2" charset="-78"/>
              </a:rPr>
              <a:t>التوصيات تعمل كوسيلة لتعزيز الوعي بالعلامة التجارية بين المتابعين.</a:t>
            </a:r>
          </a:p>
          <a:p>
            <a:pPr algn="r" rtl="1">
              <a:lnSpc>
                <a:spcPct val="200000"/>
              </a:lnSpc>
            </a:pPr>
            <a:r>
              <a:rPr lang="ar-EG" sz="1600" b="1" dirty="0">
                <a:latin typeface="Alexandria" pitchFamily="2" charset="-78"/>
                <a:cs typeface="Alexandria" pitchFamily="2" charset="-78"/>
              </a:rPr>
              <a:t>5- الترويج عبر المنصات المختلفة</a:t>
            </a:r>
          </a:p>
          <a:p>
            <a:pPr marL="285750" indent="-285750" algn="r" rtl="1">
              <a:lnSpc>
                <a:spcPct val="200000"/>
              </a:lnSpc>
              <a:buFontTx/>
              <a:buChar char="-"/>
            </a:pPr>
            <a:r>
              <a:rPr lang="ar-EG" sz="1600" dirty="0" err="1">
                <a:latin typeface="Alexandria Light" pitchFamily="2" charset="-78"/>
                <a:cs typeface="Alexandria Light" pitchFamily="2" charset="-78"/>
              </a:rPr>
              <a:t>إنستجرام</a:t>
            </a:r>
            <a:r>
              <a:rPr lang="ar-EG" sz="1600" dirty="0">
                <a:latin typeface="Alexandria Light" pitchFamily="2" charset="-78"/>
                <a:cs typeface="Alexandria Light" pitchFamily="2" charset="-78"/>
              </a:rPr>
              <a:t> للصور والفيديوهات</a:t>
            </a:r>
          </a:p>
          <a:p>
            <a:pPr marL="285750" indent="-285750" algn="r" rtl="1">
              <a:lnSpc>
                <a:spcPct val="200000"/>
              </a:lnSpc>
              <a:buFontTx/>
              <a:buChar char="-"/>
            </a:pPr>
            <a:r>
              <a:rPr lang="ar-EG" sz="1600" dirty="0">
                <a:latin typeface="Alexandria Light" pitchFamily="2" charset="-78"/>
                <a:cs typeface="Alexandria Light" pitchFamily="2" charset="-78"/>
              </a:rPr>
              <a:t>يوتيوب للمراجعات الشاملة </a:t>
            </a:r>
          </a:p>
          <a:p>
            <a:pPr marL="285750" indent="-285750" algn="r" rtl="1">
              <a:lnSpc>
                <a:spcPct val="200000"/>
              </a:lnSpc>
              <a:buFontTx/>
              <a:buChar char="-"/>
            </a:pPr>
            <a:r>
              <a:rPr lang="ar-EG" sz="1600" dirty="0">
                <a:latin typeface="Alexandria Light" pitchFamily="2" charset="-78"/>
                <a:cs typeface="Alexandria Light" pitchFamily="2" charset="-78"/>
              </a:rPr>
              <a:t>تيك توك للترويج السريع والمبتكر.</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5CF2F416-15DB-76D0-B4FC-BF9F28154D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553" y="2362473"/>
            <a:ext cx="4443700" cy="3939176"/>
          </a:xfrm>
          <a:prstGeom prst="rect">
            <a:avLst/>
          </a:prstGeom>
        </p:spPr>
      </p:pic>
    </p:spTree>
    <p:extLst>
      <p:ext uri="{BB962C8B-B14F-4D97-AF65-F5344CB8AC3E}">
        <p14:creationId xmlns:p14="http://schemas.microsoft.com/office/powerpoint/2010/main" val="2634116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a:t>
            </a:r>
            <a:r>
              <a:rPr lang="ar-EG" b="1" dirty="0">
                <a:solidFill>
                  <a:srgbClr val="00B0F0"/>
                </a:solidFill>
                <a:latin typeface="Alexandria" pitchFamily="2" charset="-78"/>
                <a:cs typeface="Alexandria" pitchFamily="2" charset="-78"/>
              </a:rPr>
              <a:t>تعريف المؤثرين ودورهم في الاقتصاد الرقمي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177928" y="2272182"/>
            <a:ext cx="6617270" cy="4251805"/>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ب- دور المؤثرين في اتخاذ قرارات الشراء من خلال التوصيات والإعلانات</a:t>
            </a:r>
          </a:p>
          <a:p>
            <a:pPr algn="just" rtl="1">
              <a:lnSpc>
                <a:spcPct val="150000"/>
              </a:lnSpc>
            </a:pPr>
            <a:r>
              <a:rPr lang="ar-EG" b="1" dirty="0">
                <a:latin typeface="Alexandria" pitchFamily="2" charset="-78"/>
                <a:cs typeface="Alexandria" pitchFamily="2" charset="-78"/>
              </a:rPr>
              <a:t>6- دفع العملاء للشراء المباشر (</a:t>
            </a:r>
            <a:r>
              <a:rPr lang="en-US" b="1" dirty="0">
                <a:latin typeface="Alexandria" pitchFamily="2" charset="-78"/>
                <a:cs typeface="Alexandria" pitchFamily="2" charset="-78"/>
              </a:rPr>
              <a:t>Call-to-Action</a:t>
            </a:r>
            <a:r>
              <a:rPr lang="ar-EG" b="1" dirty="0">
                <a:latin typeface="Alexandria" pitchFamily="2" charset="-78"/>
                <a:cs typeface="Alexandria" pitchFamily="2" charset="-78"/>
              </a:rPr>
              <a:t>)</a:t>
            </a:r>
          </a:p>
          <a:p>
            <a:pPr marL="285750" indent="-285750" algn="r" rtl="1">
              <a:lnSpc>
                <a:spcPct val="200000"/>
              </a:lnSpc>
              <a:buFontTx/>
              <a:buChar char="-"/>
            </a:pPr>
            <a:r>
              <a:rPr lang="ar-EG" dirty="0">
                <a:latin typeface="Alexandria Light" pitchFamily="2" charset="-78"/>
                <a:cs typeface="Alexandria Light" pitchFamily="2" charset="-78"/>
              </a:rPr>
              <a:t>المؤثرون غالبًا ما يشجعون جمهورهم على اتخاذ خطوة مباشرة لشراء المنتج من خلال روابط مباشرة للشراء أو أكواد الخصم الحصرية أو تنظيم مسابقات تشجع الجمهور على شراء المنتج للمشاركة.</a:t>
            </a:r>
          </a:p>
          <a:p>
            <a:pPr marL="285750" indent="-285750" algn="r" rtl="1">
              <a:lnSpc>
                <a:spcPct val="200000"/>
              </a:lnSpc>
              <a:buFontTx/>
              <a:buChar char="-"/>
            </a:pPr>
            <a:endParaRPr lang="ar-EG"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3E62A1D-EB6A-4715-9688-55757A19AE8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802" y="2943962"/>
            <a:ext cx="4792337" cy="3580025"/>
          </a:xfrm>
          <a:prstGeom prst="rect">
            <a:avLst/>
          </a:prstGeom>
        </p:spPr>
      </p:pic>
    </p:spTree>
    <p:extLst>
      <p:ext uri="{BB962C8B-B14F-4D97-AF65-F5344CB8AC3E}">
        <p14:creationId xmlns:p14="http://schemas.microsoft.com/office/powerpoint/2010/main" val="19853670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379605"/>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استراتيجيات المؤثرين لتحقيق الأرباح</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93214" y="2272182"/>
            <a:ext cx="11001984" cy="2226892"/>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1- التعاون مع العلامات التجارية</a:t>
            </a:r>
          </a:p>
          <a:p>
            <a:pPr marL="285750" indent="-285750" algn="r" rtl="1">
              <a:lnSpc>
                <a:spcPct val="200000"/>
              </a:lnSpc>
              <a:buFontTx/>
              <a:buChar char="-"/>
            </a:pPr>
            <a:r>
              <a:rPr lang="ar-EG" dirty="0">
                <a:latin typeface="Alexandria Light" pitchFamily="2" charset="-78"/>
                <a:cs typeface="Alexandria Light" pitchFamily="2" charset="-78"/>
              </a:rPr>
              <a:t>التعاون مع العلامات التجارية هو عملية شراكة بين المؤثرين والشركات بهدف الترويج للمنتجات أو الخدمات لجمهور المؤثر. يعتمد نجاح هذا النوع من التعاون على الثقة بين المؤثر وجمهوره، مما يجعل التوصيات الصادرة منه أكثر تأثيرًا مقارنة بالإعلانات التقليدية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F9EDC17-89FF-F0E6-5BF8-E148CA5BB7D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2361" y="4331657"/>
            <a:ext cx="5012675" cy="2293476"/>
          </a:xfrm>
          <a:prstGeom prst="rect">
            <a:avLst/>
          </a:prstGeom>
        </p:spPr>
      </p:pic>
    </p:spTree>
    <p:extLst>
      <p:ext uri="{BB962C8B-B14F-4D97-AF65-F5344CB8AC3E}">
        <p14:creationId xmlns:p14="http://schemas.microsoft.com/office/powerpoint/2010/main" val="37912295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57469" y="1379605"/>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استراتيجيات المؤثرين لتحقيق الأرباح</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378766" y="2294215"/>
            <a:ext cx="5800904" cy="4442883"/>
          </a:xfrm>
          <a:prstGeom prst="rect">
            <a:avLst/>
          </a:prstGeom>
          <a:noFill/>
        </p:spPr>
        <p:txBody>
          <a:bodyPr wrap="square" rtlCol="0">
            <a:spAutoFit/>
          </a:bodyPr>
          <a:lstStyle/>
          <a:p>
            <a:pPr marL="800100" lvl="1" indent="-342900" algn="r" rtl="1">
              <a:lnSpc>
                <a:spcPct val="200000"/>
              </a:lnSpc>
              <a:buAutoNum type="arabic1Minus"/>
            </a:pPr>
            <a:r>
              <a:rPr lang="ar-EG" b="1" dirty="0">
                <a:solidFill>
                  <a:srgbClr val="FF0000"/>
                </a:solidFill>
                <a:latin typeface="Alexandria" pitchFamily="2" charset="-78"/>
                <a:cs typeface="Alexandria" pitchFamily="2" charset="-78"/>
              </a:rPr>
              <a:t>أشكال التعاون مع العلامات التجارية</a:t>
            </a:r>
          </a:p>
          <a:p>
            <a:pPr lvl="1" algn="r" rtl="1">
              <a:lnSpc>
                <a:spcPct val="200000"/>
              </a:lnSpc>
            </a:pPr>
            <a:r>
              <a:rPr lang="ar-EG" dirty="0">
                <a:solidFill>
                  <a:srgbClr val="00AEEF"/>
                </a:solidFill>
                <a:latin typeface="Alexandria Light" pitchFamily="2" charset="-78"/>
                <a:cs typeface="Alexandria Light" pitchFamily="2" charset="-78"/>
              </a:rPr>
              <a:t>1- الحملات الدعائية المدفوعة </a:t>
            </a:r>
            <a:r>
              <a:rPr lang="ar-EG" dirty="0">
                <a:latin typeface="Alexandria Light" pitchFamily="2" charset="-78"/>
                <a:cs typeface="Alexandria Light" pitchFamily="2" charset="-78"/>
              </a:rPr>
              <a:t>مقابل نشر محتوي ترويجي (صور أو فيديوهات أو منشورات) عن العلامة التجارية.</a:t>
            </a:r>
          </a:p>
          <a:p>
            <a:pPr lvl="1" algn="r" rtl="1">
              <a:lnSpc>
                <a:spcPct val="200000"/>
              </a:lnSpc>
            </a:pPr>
            <a:r>
              <a:rPr lang="ar-EG" dirty="0">
                <a:solidFill>
                  <a:srgbClr val="00AEEF"/>
                </a:solidFill>
                <a:latin typeface="Alexandria Light" pitchFamily="2" charset="-78"/>
                <a:cs typeface="Alexandria Light" pitchFamily="2" charset="-78"/>
              </a:rPr>
              <a:t>2- التسويق بالعمولة </a:t>
            </a:r>
            <a:r>
              <a:rPr lang="ar-EG" dirty="0">
                <a:latin typeface="Alexandria Light" pitchFamily="2" charset="-78"/>
                <a:cs typeface="Alexandria Light" pitchFamily="2" charset="-78"/>
              </a:rPr>
              <a:t>يمنح المؤثرين روابط وأكواد خصم لمتابعيهم ويتلقون نسبة عن كل عملية شراء تتم من خلال هذه الروابط</a:t>
            </a:r>
          </a:p>
          <a:p>
            <a:pPr marL="285750" indent="-285750" algn="r" rtl="1">
              <a:lnSpc>
                <a:spcPct val="200000"/>
              </a:lnSpc>
              <a:buFontTx/>
              <a:buChar char="-"/>
            </a:pPr>
            <a:endParaRPr lang="ar-EG"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078A1A5-6AFB-9C91-5147-48A3F9AD15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0616" y="2995728"/>
            <a:ext cx="5475383" cy="3078382"/>
          </a:xfrm>
          <a:prstGeom prst="rect">
            <a:avLst/>
          </a:prstGeom>
        </p:spPr>
      </p:pic>
    </p:spTree>
    <p:extLst>
      <p:ext uri="{BB962C8B-B14F-4D97-AF65-F5344CB8AC3E}">
        <p14:creationId xmlns:p14="http://schemas.microsoft.com/office/powerpoint/2010/main" val="8205404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48827"/>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استراتيجيات المؤثرين لتحقيق الأرباح</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551018" y="2334408"/>
            <a:ext cx="10462352" cy="3888821"/>
          </a:xfrm>
          <a:prstGeom prst="rect">
            <a:avLst/>
          </a:prstGeom>
          <a:noFill/>
        </p:spPr>
        <p:txBody>
          <a:bodyPr wrap="square" rtlCol="0">
            <a:spAutoFit/>
          </a:bodyPr>
          <a:lstStyle/>
          <a:p>
            <a:pPr marL="800100" lvl="1" indent="-342900" algn="r" rtl="1">
              <a:lnSpc>
                <a:spcPct val="200000"/>
              </a:lnSpc>
              <a:buAutoNum type="arabic1Minus"/>
            </a:pPr>
            <a:r>
              <a:rPr lang="ar-EG" b="1" dirty="0">
                <a:solidFill>
                  <a:srgbClr val="FF0000"/>
                </a:solidFill>
                <a:latin typeface="Alexandria" pitchFamily="2" charset="-78"/>
                <a:cs typeface="Alexandria" pitchFamily="2" charset="-78"/>
              </a:rPr>
              <a:t>أشكال التعاون مع العلامات التجارية</a:t>
            </a:r>
          </a:p>
          <a:p>
            <a:pPr lvl="1" algn="just" rtl="1">
              <a:lnSpc>
                <a:spcPct val="200000"/>
              </a:lnSpc>
            </a:pPr>
            <a:r>
              <a:rPr lang="ar-EG" dirty="0">
                <a:latin typeface="Alexandria Light" pitchFamily="2" charset="-78"/>
                <a:cs typeface="Alexandria Light" pitchFamily="2" charset="-78"/>
              </a:rPr>
              <a:t>3</a:t>
            </a:r>
            <a:r>
              <a:rPr lang="ar-EG" dirty="0">
                <a:solidFill>
                  <a:srgbClr val="00AEEF"/>
                </a:solidFill>
                <a:latin typeface="Alexandria Light" pitchFamily="2" charset="-78"/>
                <a:cs typeface="Alexandria Light" pitchFamily="2" charset="-78"/>
              </a:rPr>
              <a:t>- إطلاق منتجات الشركة </a:t>
            </a:r>
            <a:r>
              <a:rPr lang="ar-EG" dirty="0">
                <a:latin typeface="Alexandria Light" pitchFamily="2" charset="-78"/>
                <a:cs typeface="Alexandria Light" pitchFamily="2" charset="-78"/>
              </a:rPr>
              <a:t>من خلال العمل مع العلامة التجارية لتطوير منتجات تحمل اسم المؤثر مثل تعاون جيجي حديد مع </a:t>
            </a:r>
            <a:r>
              <a:rPr lang="en-US" dirty="0">
                <a:latin typeface="Alexandria Light" pitchFamily="2" charset="-78"/>
                <a:cs typeface="Alexandria Light" pitchFamily="2" charset="-78"/>
              </a:rPr>
              <a:t>Maybelline</a:t>
            </a:r>
            <a:r>
              <a:rPr lang="ar-EG" dirty="0">
                <a:latin typeface="Alexandria Light" pitchFamily="2" charset="-78"/>
                <a:cs typeface="Alexandria Light" pitchFamily="2" charset="-78"/>
              </a:rPr>
              <a:t>لإطلاق مجموعة مكياج حصرية تحمل اسمها. </a:t>
            </a:r>
          </a:p>
          <a:p>
            <a:pPr lvl="1" algn="just" rtl="1">
              <a:lnSpc>
                <a:spcPct val="200000"/>
              </a:lnSpc>
            </a:pPr>
            <a:r>
              <a:rPr lang="ar-EG" dirty="0">
                <a:latin typeface="Alexandria Light" pitchFamily="2" charset="-78"/>
                <a:cs typeface="Alexandria Light" pitchFamily="2" charset="-78"/>
              </a:rPr>
              <a:t>قامت العلامة التجارية السويدية للساعات "دانييل </a:t>
            </a:r>
            <a:r>
              <a:rPr lang="ar-EG" dirty="0" err="1">
                <a:latin typeface="Alexandria Light" pitchFamily="2" charset="-78"/>
                <a:cs typeface="Alexandria Light" pitchFamily="2" charset="-78"/>
              </a:rPr>
              <a:t>ويلينغتون</a:t>
            </a:r>
            <a:r>
              <a:rPr lang="ar-EG" dirty="0">
                <a:latin typeface="Alexandria Light" pitchFamily="2" charset="-78"/>
                <a:cs typeface="Alexandria Light" pitchFamily="2" charset="-78"/>
              </a:rPr>
              <a:t>" بالتعاون مع مجموعة من مدوني الموضة المؤثرين. قدمت العلامة التجارية للمدونين ساعات مجانية وشجعتهم على مشاركة تجاربهم على وسائل التواصل الاجتماعي. أدى هذا التعاون إلى زيادة هائلة في الوعي بالعلامة التجارية والمبيعات.</a:t>
            </a:r>
          </a:p>
          <a:p>
            <a:pPr lvl="1" algn="just" rtl="1">
              <a:lnSpc>
                <a:spcPct val="200000"/>
              </a:lnSpc>
            </a:pPr>
            <a:r>
              <a:rPr lang="en-US" dirty="0">
                <a:latin typeface="Alexandria Light" pitchFamily="2" charset="-78"/>
                <a:cs typeface="Alexandria Light" pitchFamily="2" charset="-78"/>
                <a:hlinkClick r:id="rId4"/>
              </a:rPr>
              <a:t>https://www.instagram.com/newh.orizonsformarketing/reel/DEQN4JYyOhm/</a:t>
            </a:r>
            <a:r>
              <a:rPr lang="ar-EG" dirty="0">
                <a:latin typeface="Alexandria Light" pitchFamily="2" charset="-78"/>
                <a:cs typeface="Alexandria Light"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7025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232" y="1575458"/>
            <a:ext cx="5228378" cy="4451860"/>
          </a:xfrm>
          <a:prstGeom prst="rect">
            <a:avLst/>
          </a:prstGeom>
        </p:spPr>
        <p:txBody>
          <a:bodyPr wrap="square">
            <a:spAutoFit/>
          </a:bodyPr>
          <a:lstStyle/>
          <a:p>
            <a:pPr marL="285750" indent="-285750" algn="r" rtl="1">
              <a:lnSpc>
                <a:spcPct val="200000"/>
              </a:lnSpc>
              <a:buFontTx/>
              <a:buChar char="-"/>
            </a:pPr>
            <a:r>
              <a:rPr lang="ar-EG" sz="1400" b="1" dirty="0">
                <a:solidFill>
                  <a:srgbClr val="FF0000"/>
                </a:solidFill>
                <a:latin typeface="Alexandria" pitchFamily="2" charset="-78"/>
                <a:cs typeface="Alexandria" pitchFamily="2" charset="-78"/>
              </a:rPr>
              <a:t>استراتيجيات نجاح الاشتراكات المدفوعة</a:t>
            </a:r>
          </a:p>
          <a:p>
            <a:pPr algn="just" rtl="1">
              <a:lnSpc>
                <a:spcPct val="200000"/>
              </a:lnSpc>
            </a:pPr>
            <a:r>
              <a:rPr lang="ar-EG" b="1" dirty="0">
                <a:latin typeface="Alexandria" pitchFamily="2" charset="-78"/>
                <a:cs typeface="Alexandria" pitchFamily="2" charset="-78"/>
              </a:rPr>
              <a:t>1</a:t>
            </a:r>
            <a:r>
              <a:rPr lang="ar-EG" sz="1600" b="1" dirty="0">
                <a:latin typeface="Alexandria" pitchFamily="2" charset="-78"/>
                <a:cs typeface="Alexandria" pitchFamily="2" charset="-78"/>
              </a:rPr>
              <a:t>- تقسيم مستويات الاشتراك: </a:t>
            </a:r>
            <a:r>
              <a:rPr lang="ar-EG" sz="1600" dirty="0">
                <a:latin typeface="Alexandria Light" pitchFamily="2" charset="-78"/>
                <a:cs typeface="Alexandria Light" pitchFamily="2" charset="-78"/>
              </a:rPr>
              <a:t>يمكن للمؤثر تقديم مستويات اشتراك مختلفة(أساسي، متميز، </a:t>
            </a:r>
            <a:r>
              <a:rPr lang="en-US" sz="1600" dirty="0">
                <a:latin typeface="Alexandria Light" pitchFamily="2" charset="-78"/>
                <a:cs typeface="Alexandria Light" pitchFamily="2" charset="-78"/>
              </a:rPr>
              <a:t>VIP</a:t>
            </a:r>
            <a:r>
              <a:rPr lang="ar-EG" sz="1600" dirty="0">
                <a:latin typeface="Alexandria Light" pitchFamily="2" charset="-78"/>
                <a:cs typeface="Alexandria Light" pitchFamily="2" charset="-78"/>
              </a:rPr>
              <a:t>) بمزايا متدرجة مثل محتوى حصري أو جلسات استشارية.</a:t>
            </a:r>
          </a:p>
          <a:p>
            <a:pPr algn="just" rtl="1">
              <a:lnSpc>
                <a:spcPct val="200000"/>
              </a:lnSpc>
            </a:pPr>
            <a:r>
              <a:rPr lang="ar-EG" sz="1600" b="1" dirty="0">
                <a:latin typeface="Alexandria" pitchFamily="2" charset="-78"/>
                <a:cs typeface="Alexandria" pitchFamily="2" charset="-78"/>
              </a:rPr>
              <a:t>2- محتوى حصري متنوع: </a:t>
            </a:r>
            <a:r>
              <a:rPr lang="ar-EG" sz="1600" dirty="0">
                <a:latin typeface="Alexandria Light" pitchFamily="2" charset="-78"/>
                <a:cs typeface="Alexandria Light" pitchFamily="2" charset="-78"/>
              </a:rPr>
              <a:t>مقاطع الفيديو التعليمية أو التوجيهات الشخصية وتكون أكثر تفصيلًا في الموضوعات التي تهم الجمهور</a:t>
            </a:r>
          </a:p>
          <a:p>
            <a:pPr algn="just" rtl="1">
              <a:lnSpc>
                <a:spcPct val="200000"/>
              </a:lnSpc>
            </a:pPr>
            <a:r>
              <a:rPr lang="ar-EG" sz="1600" b="1" dirty="0">
                <a:latin typeface="Alexandria" pitchFamily="2" charset="-78"/>
                <a:cs typeface="Alexandria" pitchFamily="2" charset="-78"/>
              </a:rPr>
              <a:t>3- العروض الخاصة للمشتركين:</a:t>
            </a:r>
            <a:r>
              <a:rPr lang="ar-EG" sz="1600" dirty="0">
                <a:latin typeface="Alexandria Light" pitchFamily="2" charset="-78"/>
                <a:cs typeface="Alexandria Light" pitchFamily="2" charset="-78"/>
              </a:rPr>
              <a:t> مثل استطلاعات الرأي الحصرية أو العروض الترويجية للخدمات الخاصة بالمؤثر.</a:t>
            </a:r>
            <a:endParaRPr lang="en-US" sz="1600" dirty="0">
              <a:latin typeface="Alexandria Light" pitchFamily="2" charset="-78"/>
              <a:cs typeface="Alexandria Light" pitchFamily="2" charset="-78"/>
            </a:endParaRPr>
          </a:p>
        </p:txBody>
      </p:sp>
      <p:sp>
        <p:nvSpPr>
          <p:cNvPr id="7" name="Rectangle 6"/>
          <p:cNvSpPr/>
          <p:nvPr/>
        </p:nvSpPr>
        <p:spPr>
          <a:xfrm>
            <a:off x="6096000" y="1488947"/>
            <a:ext cx="5228378" cy="3466975"/>
          </a:xfrm>
          <a:prstGeom prst="rect">
            <a:avLst/>
          </a:prstGeom>
        </p:spPr>
        <p:txBody>
          <a:bodyPr wrap="square">
            <a:spAutoFit/>
          </a:bodyPr>
          <a:lstStyle/>
          <a:p>
            <a:pPr lvl="1" algn="just" rtl="1">
              <a:lnSpc>
                <a:spcPct val="200000"/>
              </a:lnSpc>
            </a:pPr>
            <a:r>
              <a:rPr lang="ar-EG" sz="1600" dirty="0">
                <a:solidFill>
                  <a:srgbClr val="FF0000"/>
                </a:solidFill>
                <a:latin typeface="Alexandria" pitchFamily="2" charset="-78"/>
                <a:cs typeface="Alexandria" pitchFamily="2" charset="-78"/>
              </a:rPr>
              <a:t>2- إنشاء المحتوى المدفوع أو حصر الاشتراكات </a:t>
            </a:r>
          </a:p>
          <a:p>
            <a:pPr lvl="1" algn="just" rtl="1">
              <a:lnSpc>
                <a:spcPct val="200000"/>
              </a:lnSpc>
            </a:pPr>
            <a:r>
              <a:rPr lang="ar-EG" sz="1600" dirty="0">
                <a:solidFill>
                  <a:srgbClr val="00B0F0"/>
                </a:solidFill>
                <a:latin typeface="Alexandria" pitchFamily="2" charset="-78"/>
                <a:cs typeface="Alexandria" pitchFamily="2" charset="-78"/>
              </a:rPr>
              <a:t>أ- منصات الاشتراكات المدفوعة</a:t>
            </a:r>
          </a:p>
          <a:p>
            <a:pPr marL="285750" indent="-285750" algn="r" rtl="1">
              <a:lnSpc>
                <a:spcPct val="200000"/>
              </a:lnSpc>
              <a:buFontTx/>
              <a:buChar char="-"/>
            </a:pPr>
            <a:r>
              <a:rPr lang="ar-EG" sz="1600" dirty="0">
                <a:latin typeface="Alexandria Light" pitchFamily="2" charset="-78"/>
                <a:cs typeface="Alexandria Light" pitchFamily="2" charset="-78"/>
              </a:rPr>
              <a:t>المؤثرون يمكنهم استخدام منصات الاشتراكات المدفوعة مثل </a:t>
            </a:r>
            <a:r>
              <a:rPr lang="en-US" sz="1600" dirty="0">
                <a:latin typeface="Alexandria Light" pitchFamily="2" charset="-78"/>
                <a:cs typeface="Alexandria Light" pitchFamily="2" charset="-78"/>
              </a:rPr>
              <a:t>YouTube Memberships </a:t>
            </a:r>
            <a:r>
              <a:rPr lang="ar-EG" sz="1600" dirty="0">
                <a:latin typeface="Alexandria Light" pitchFamily="2" charset="-78"/>
                <a:cs typeface="Alexandria Light" pitchFamily="2" charset="-78"/>
              </a:rPr>
              <a:t>لتقديم محتوى حصري مقابل اشتراك شهري. هذه المنصات تمنح المؤثرين القدرة على إنشاء مجتمعات مخصصة وجذب جمهورهم المخلص</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9188" y="-14413"/>
            <a:ext cx="2305141" cy="1076343"/>
          </a:xfrm>
          <a:prstGeom prst="rect">
            <a:avLst/>
          </a:prstGeom>
        </p:spPr>
      </p:pic>
      <p:sp>
        <p:nvSpPr>
          <p:cNvPr id="2" name="TextBox 1">
            <a:extLst>
              <a:ext uri="{FF2B5EF4-FFF2-40B4-BE49-F238E27FC236}">
                <a16:creationId xmlns:a16="http://schemas.microsoft.com/office/drawing/2014/main" id="{85B78463-4BF8-7C3A-5B36-EF233B831D97}"/>
              </a:ext>
            </a:extLst>
          </p:cNvPr>
          <p:cNvSpPr txBox="1"/>
          <p:nvPr/>
        </p:nvSpPr>
        <p:spPr>
          <a:xfrm>
            <a:off x="2688847" y="918584"/>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ثانيًا: استراتيجيات المؤثرين لتحقيق الأرباح</a:t>
            </a:r>
            <a:endParaRPr lang="en-US" sz="2000" b="1" dirty="0">
              <a:solidFill>
                <a:srgbClr val="00B0F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42FA8EA3-117F-73C1-2E66-C45BB7B8CF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96391" y="4779473"/>
            <a:ext cx="3133725" cy="1457325"/>
          </a:xfrm>
          <a:prstGeom prst="rect">
            <a:avLst/>
          </a:prstGeom>
        </p:spPr>
      </p:pic>
    </p:spTree>
    <p:extLst>
      <p:ext uri="{BB962C8B-B14F-4D97-AF65-F5344CB8AC3E}">
        <p14:creationId xmlns:p14="http://schemas.microsoft.com/office/powerpoint/2010/main" val="292379152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26775" y="1514855"/>
            <a:ext cx="4795407" cy="4913525"/>
          </a:xfrm>
          <a:prstGeom prst="rect">
            <a:avLst/>
          </a:prstGeom>
        </p:spPr>
        <p:txBody>
          <a:bodyPr wrap="square">
            <a:spAutoFit/>
          </a:bodyPr>
          <a:lstStyle/>
          <a:p>
            <a:pPr marL="285750" indent="-285750" algn="r" rtl="1">
              <a:lnSpc>
                <a:spcPct val="200000"/>
              </a:lnSpc>
              <a:buFontTx/>
              <a:buChar char="-"/>
            </a:pPr>
            <a:r>
              <a:rPr lang="ar-EG" sz="1400" b="1" dirty="0">
                <a:solidFill>
                  <a:srgbClr val="FF0000"/>
                </a:solidFill>
                <a:latin typeface="Alexandria" pitchFamily="2" charset="-78"/>
                <a:cs typeface="Alexandria" pitchFamily="2" charset="-78"/>
              </a:rPr>
              <a:t>خطوات إنشاء دورات مدفوعة</a:t>
            </a:r>
          </a:p>
          <a:p>
            <a:pPr algn="just" rtl="1">
              <a:lnSpc>
                <a:spcPct val="150000"/>
              </a:lnSpc>
            </a:pPr>
            <a:r>
              <a:rPr lang="ar-EG" sz="1600" b="1" dirty="0">
                <a:latin typeface="Alexandria" pitchFamily="2" charset="-78"/>
                <a:cs typeface="Alexandria" pitchFamily="2" charset="-78"/>
              </a:rPr>
              <a:t>1- تحديد الموضوعات: </a:t>
            </a:r>
            <a:r>
              <a:rPr lang="ar-EG" sz="1600" dirty="0">
                <a:latin typeface="Alexandria Light" pitchFamily="2" charset="-78"/>
                <a:cs typeface="Alexandria Light" pitchFamily="2" charset="-78"/>
              </a:rPr>
              <a:t>على المؤثر اختيار مواضيع تكون ذات طلب عالٍ من المتابعين. مثلاً، إذا كان المؤثر متخصصاً في التسويق الرقمي، يمكنه تقديم دورة حول كيفية استخدام الإعلانات المدفوعة أو تحسين محركات البحث.</a:t>
            </a:r>
          </a:p>
          <a:p>
            <a:pPr algn="just" rtl="1">
              <a:lnSpc>
                <a:spcPct val="150000"/>
              </a:lnSpc>
            </a:pPr>
            <a:r>
              <a:rPr lang="ar-EG" sz="1600" b="1" dirty="0">
                <a:latin typeface="Alexandria" pitchFamily="2" charset="-78"/>
                <a:cs typeface="Alexandria" pitchFamily="2" charset="-78"/>
              </a:rPr>
              <a:t>2- إنشاء محتوى فيديو عالي الجودة </a:t>
            </a:r>
            <a:r>
              <a:rPr lang="ar-EG" sz="1600" dirty="0">
                <a:latin typeface="Alexandria Light" pitchFamily="2" charset="-78"/>
                <a:cs typeface="Alexandria Light" pitchFamily="2" charset="-78"/>
              </a:rPr>
              <a:t>يجب أن يكون المحتوى ذو جودة عالية ويقدم قيمة حقيقية للمشتركين. يمكن أن تشمل الدورات فيديوهات تعليمية مفصلة، ملاحظات قابلة للتنزيل، وأدوات تطبيقية.</a:t>
            </a:r>
          </a:p>
          <a:p>
            <a:pPr algn="just" rtl="1">
              <a:lnSpc>
                <a:spcPct val="150000"/>
              </a:lnSpc>
            </a:pPr>
            <a:r>
              <a:rPr lang="ar-EG" sz="1600" b="1" dirty="0">
                <a:latin typeface="Alexandria" pitchFamily="2" charset="-78"/>
                <a:cs typeface="Alexandria" pitchFamily="2" charset="-78"/>
              </a:rPr>
              <a:t>منصات البيع </a:t>
            </a:r>
            <a:r>
              <a:rPr lang="ar-EG" sz="1600" dirty="0">
                <a:latin typeface="Alexandria Light" pitchFamily="2" charset="-78"/>
                <a:cs typeface="Alexandria Light" pitchFamily="2" charset="-78"/>
              </a:rPr>
              <a:t>مثل </a:t>
            </a:r>
            <a:r>
              <a:rPr lang="en-US" sz="1600" dirty="0">
                <a:latin typeface="Alexandria Light" pitchFamily="2" charset="-78"/>
                <a:cs typeface="Alexandria Light" pitchFamily="2" charset="-78"/>
              </a:rPr>
              <a:t>Teachable </a:t>
            </a:r>
            <a:r>
              <a:rPr lang="ar-EG" sz="1600" dirty="0">
                <a:latin typeface="Alexandria Light" pitchFamily="2" charset="-78"/>
                <a:cs typeface="Alexandria Light" pitchFamily="2" charset="-78"/>
              </a:rPr>
              <a:t>أو </a:t>
            </a:r>
            <a:r>
              <a:rPr lang="en-US" sz="1600" dirty="0">
                <a:latin typeface="Alexandria Light" pitchFamily="2" charset="-78"/>
                <a:cs typeface="Alexandria Light" pitchFamily="2" charset="-78"/>
              </a:rPr>
              <a:t>Udemy </a:t>
            </a:r>
            <a:r>
              <a:rPr lang="ar-EG" sz="1600" dirty="0">
                <a:latin typeface="Alexandria Light" pitchFamily="2" charset="-78"/>
                <a:cs typeface="Alexandria Light" pitchFamily="2" charset="-78"/>
              </a:rPr>
              <a:t>لإنشاء وبيع الدورات بسهولة،</a:t>
            </a:r>
            <a:endParaRPr lang="en-US" sz="1600" dirty="0">
              <a:latin typeface="Alexandria Light" pitchFamily="2" charset="-78"/>
              <a:cs typeface="Alexandria Light" pitchFamily="2" charset="-78"/>
            </a:endParaRPr>
          </a:p>
        </p:txBody>
      </p:sp>
      <p:sp>
        <p:nvSpPr>
          <p:cNvPr id="7" name="Rectangle 6"/>
          <p:cNvSpPr/>
          <p:nvPr/>
        </p:nvSpPr>
        <p:spPr>
          <a:xfrm>
            <a:off x="6096000" y="1488947"/>
            <a:ext cx="5228378" cy="2974532"/>
          </a:xfrm>
          <a:prstGeom prst="rect">
            <a:avLst/>
          </a:prstGeom>
        </p:spPr>
        <p:txBody>
          <a:bodyPr wrap="square">
            <a:spAutoFit/>
          </a:bodyPr>
          <a:lstStyle/>
          <a:p>
            <a:pPr lvl="1" algn="just" rtl="1">
              <a:lnSpc>
                <a:spcPct val="200000"/>
              </a:lnSpc>
            </a:pPr>
            <a:r>
              <a:rPr lang="ar-EG" sz="1600" dirty="0">
                <a:solidFill>
                  <a:srgbClr val="FF0000"/>
                </a:solidFill>
                <a:latin typeface="Alexandria" pitchFamily="2" charset="-78"/>
                <a:cs typeface="Alexandria" pitchFamily="2" charset="-78"/>
              </a:rPr>
              <a:t>2- إنشاء المحتوى المدفوع أو حصر الاشتراكات </a:t>
            </a:r>
          </a:p>
          <a:p>
            <a:pPr lvl="1" algn="just" rtl="1">
              <a:lnSpc>
                <a:spcPct val="200000"/>
              </a:lnSpc>
            </a:pPr>
            <a:r>
              <a:rPr lang="ar-EG" sz="1600" dirty="0">
                <a:solidFill>
                  <a:srgbClr val="00B0F0"/>
                </a:solidFill>
                <a:latin typeface="Alexandria" pitchFamily="2" charset="-78"/>
                <a:cs typeface="Alexandria" pitchFamily="2" charset="-78"/>
              </a:rPr>
              <a:t>ب- إنشاء دورات أو مقاطع فيديو مدفوعة</a:t>
            </a:r>
          </a:p>
          <a:p>
            <a:pPr marL="285750" indent="-285750" algn="just" rtl="1">
              <a:lnSpc>
                <a:spcPct val="200000"/>
              </a:lnSpc>
              <a:buFontTx/>
              <a:buChar char="-"/>
            </a:pPr>
            <a:r>
              <a:rPr lang="ar-EG" sz="1600" dirty="0">
                <a:latin typeface="Alexandria Light" pitchFamily="2" charset="-78"/>
                <a:cs typeface="Alexandria Light" pitchFamily="2" charset="-78"/>
              </a:rPr>
              <a:t>إنشاء دورات تعليمية أو مقاطع فيديو مدفوعة يعتبر من أفضل طرق تحقيق الأرباح، خاصة إذا كان المؤثر لديه معرفة متخصصة أو خبرات يمكن أن يستفيد منها جمهورهم.</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9188" y="-14413"/>
            <a:ext cx="2305141" cy="1076343"/>
          </a:xfrm>
          <a:prstGeom prst="rect">
            <a:avLst/>
          </a:prstGeom>
        </p:spPr>
      </p:pic>
      <p:sp>
        <p:nvSpPr>
          <p:cNvPr id="2" name="TextBox 1">
            <a:extLst>
              <a:ext uri="{FF2B5EF4-FFF2-40B4-BE49-F238E27FC236}">
                <a16:creationId xmlns:a16="http://schemas.microsoft.com/office/drawing/2014/main" id="{85B78463-4BF8-7C3A-5B36-EF233B831D97}"/>
              </a:ext>
            </a:extLst>
          </p:cNvPr>
          <p:cNvSpPr txBox="1"/>
          <p:nvPr/>
        </p:nvSpPr>
        <p:spPr>
          <a:xfrm>
            <a:off x="2824478" y="888283"/>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ثانيًا: استراتيجيات المؤثرين لتحقيق الأرباح</a:t>
            </a:r>
            <a:endParaRPr lang="en-US" sz="2000" b="1" dirty="0">
              <a:solidFill>
                <a:srgbClr val="00B0F0"/>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C3E3F28B-EF85-F069-AEA5-4ECB671F57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7869" y="4977811"/>
            <a:ext cx="3495675" cy="1304925"/>
          </a:xfrm>
          <a:prstGeom prst="rect">
            <a:avLst/>
          </a:prstGeom>
        </p:spPr>
      </p:pic>
    </p:spTree>
    <p:extLst>
      <p:ext uri="{BB962C8B-B14F-4D97-AF65-F5344CB8AC3E}">
        <p14:creationId xmlns:p14="http://schemas.microsoft.com/office/powerpoint/2010/main" val="44128615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810C-B8BC-E3BE-317E-D6925DF37B4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30595AB-CF51-A556-1DDE-9D6672AE7F01}"/>
              </a:ext>
            </a:extLst>
          </p:cNvPr>
          <p:cNvSpPr/>
          <p:nvPr/>
        </p:nvSpPr>
        <p:spPr>
          <a:xfrm>
            <a:off x="286867" y="1271860"/>
            <a:ext cx="6053972" cy="4995727"/>
          </a:xfrm>
          <a:prstGeom prst="rect">
            <a:avLst/>
          </a:prstGeom>
        </p:spPr>
        <p:txBody>
          <a:bodyPr wrap="square">
            <a:spAutoFit/>
          </a:bodyPr>
          <a:lstStyle/>
          <a:p>
            <a:pPr marL="285750" indent="-285750" algn="r" rtl="1">
              <a:lnSpc>
                <a:spcPct val="200000"/>
              </a:lnSpc>
              <a:buFontTx/>
              <a:buChar char="-"/>
            </a:pPr>
            <a:r>
              <a:rPr lang="ar-EG" sz="1500" b="1" dirty="0">
                <a:solidFill>
                  <a:srgbClr val="FF0000"/>
                </a:solidFill>
                <a:latin typeface="Alexandria" pitchFamily="2" charset="-78"/>
                <a:cs typeface="Alexandria" pitchFamily="2" charset="-78"/>
              </a:rPr>
              <a:t>خطوات نجاح التسويق بالرعاية المباشرة</a:t>
            </a:r>
          </a:p>
          <a:p>
            <a:pPr algn="just" rtl="1">
              <a:lnSpc>
                <a:spcPct val="150000"/>
              </a:lnSpc>
            </a:pPr>
            <a:r>
              <a:rPr lang="ar-EG" sz="1500" b="1" dirty="0">
                <a:latin typeface="Alexandria" pitchFamily="2" charset="-78"/>
                <a:cs typeface="Alexandria" pitchFamily="2" charset="-78"/>
              </a:rPr>
              <a:t>1- اختيار العلامة التجارية المتوافقة مع الجمهور: </a:t>
            </a:r>
            <a:r>
              <a:rPr lang="ar-EG" sz="1500" dirty="0">
                <a:latin typeface="Alexandria Light" pitchFamily="2" charset="-78"/>
                <a:cs typeface="Alexandria Light" pitchFamily="2" charset="-78"/>
              </a:rPr>
              <a:t>إذا كان المؤثر متخصصا في اللياقة البدنية من الأفضل التعاون مع ماركات المكملات الغذائية أو الملابس الرياضية.</a:t>
            </a:r>
          </a:p>
          <a:p>
            <a:pPr algn="just" rtl="1">
              <a:lnSpc>
                <a:spcPct val="150000"/>
              </a:lnSpc>
            </a:pPr>
            <a:r>
              <a:rPr lang="ar-EG" sz="1500" b="1" dirty="0">
                <a:latin typeface="Alexandria" pitchFamily="2" charset="-78"/>
                <a:cs typeface="Alexandria" pitchFamily="2" charset="-78"/>
              </a:rPr>
              <a:t>2- إنشاء محتوى مبدع وملهم: </a:t>
            </a:r>
            <a:r>
              <a:rPr lang="ar-EG" sz="1500" dirty="0">
                <a:latin typeface="Alexandria" pitchFamily="2" charset="-78"/>
                <a:cs typeface="Alexandria" pitchFamily="2" charset="-78"/>
              </a:rPr>
              <a:t>بدلًا من عرض المنتج بشكل مباشر يتم دمجه مع المحتوى بطريقة جذابة</a:t>
            </a:r>
          </a:p>
          <a:p>
            <a:pPr algn="just" rtl="1">
              <a:lnSpc>
                <a:spcPct val="150000"/>
              </a:lnSpc>
            </a:pPr>
            <a:r>
              <a:rPr lang="ar-EG" sz="1500" dirty="0">
                <a:latin typeface="Alexandria" pitchFamily="2" charset="-78"/>
                <a:cs typeface="Alexandria" pitchFamily="2" charset="-78"/>
              </a:rPr>
              <a:t>3- استهداف جمهور محدد ومهتم: بناءً على العمر أو </a:t>
            </a:r>
            <a:r>
              <a:rPr lang="ar-EG" sz="1500" dirty="0" err="1">
                <a:latin typeface="Alexandria" pitchFamily="2" charset="-78"/>
                <a:cs typeface="Alexandria" pitchFamily="2" charset="-78"/>
              </a:rPr>
              <a:t>الاهتماماات</a:t>
            </a:r>
            <a:r>
              <a:rPr lang="ar-EG" sz="1500" dirty="0">
                <a:latin typeface="Alexandria" pitchFamily="2" charset="-78"/>
                <a:cs typeface="Alexandria" pitchFamily="2" charset="-78"/>
              </a:rPr>
              <a:t>  والموقع الجغرافي لضمان وصول الرعاية إلى الأشخاص المهتمين.</a:t>
            </a:r>
          </a:p>
          <a:p>
            <a:pPr algn="just" rtl="1">
              <a:lnSpc>
                <a:spcPct val="150000"/>
              </a:lnSpc>
            </a:pPr>
            <a:r>
              <a:rPr lang="ar-EG" sz="1500" dirty="0">
                <a:latin typeface="Alexandria" pitchFamily="2" charset="-78"/>
                <a:cs typeface="Alexandria" pitchFamily="2" charset="-78"/>
              </a:rPr>
              <a:t>4- </a:t>
            </a:r>
            <a:r>
              <a:rPr lang="ar-EG" sz="1500" b="1" dirty="0">
                <a:latin typeface="Alexandria" pitchFamily="2" charset="-78"/>
                <a:cs typeface="Alexandria" pitchFamily="2" charset="-78"/>
              </a:rPr>
              <a:t>تحديد التوقعات بوضوح من العلامة التجارية: </a:t>
            </a:r>
            <a:r>
              <a:rPr lang="ar-EG" sz="1500" dirty="0">
                <a:latin typeface="Alexandria" pitchFamily="2" charset="-78"/>
                <a:cs typeface="Alexandria" pitchFamily="2" charset="-78"/>
              </a:rPr>
              <a:t>عدد المنشورات ونوع التعاون والنتائج المتوقعة.</a:t>
            </a:r>
          </a:p>
          <a:p>
            <a:pPr algn="just" rtl="1">
              <a:lnSpc>
                <a:spcPct val="150000"/>
              </a:lnSpc>
            </a:pPr>
            <a:r>
              <a:rPr lang="ar-EG" sz="1500" dirty="0">
                <a:latin typeface="Alexandria" pitchFamily="2" charset="-78"/>
                <a:cs typeface="Alexandria" pitchFamily="2" charset="-78"/>
              </a:rPr>
              <a:t>5- </a:t>
            </a:r>
            <a:r>
              <a:rPr lang="ar-EG" sz="1500" b="1" dirty="0">
                <a:latin typeface="Alexandria" pitchFamily="2" charset="-78"/>
                <a:cs typeface="Alexandria" pitchFamily="2" charset="-78"/>
              </a:rPr>
              <a:t>قياس الأداء وتقديم التقارير: </a:t>
            </a:r>
            <a:r>
              <a:rPr lang="ar-EG" sz="1500" dirty="0">
                <a:latin typeface="Alexandria" pitchFamily="2" charset="-78"/>
                <a:cs typeface="Alexandria" pitchFamily="2" charset="-78"/>
              </a:rPr>
              <a:t>تتضمن عدد المشاهدات وحجم التفاعل لتحديد مدى ناح الحملة.</a:t>
            </a:r>
          </a:p>
          <a:p>
            <a:pPr algn="just" rtl="1">
              <a:lnSpc>
                <a:spcPct val="150000"/>
              </a:lnSpc>
            </a:pPr>
            <a:r>
              <a:rPr lang="ar-EG" sz="1500" dirty="0">
                <a:latin typeface="Alexandria" pitchFamily="2" charset="-78"/>
                <a:cs typeface="Alexandria" pitchFamily="2" charset="-78"/>
              </a:rPr>
              <a:t>6- </a:t>
            </a:r>
            <a:r>
              <a:rPr lang="ar-EG" sz="1500" b="1" dirty="0">
                <a:latin typeface="Alexandria" pitchFamily="2" charset="-78"/>
                <a:cs typeface="Alexandria" pitchFamily="2" charset="-78"/>
              </a:rPr>
              <a:t>تجنب المبالغة في الترويج</a:t>
            </a:r>
          </a:p>
          <a:p>
            <a:pPr algn="just" rtl="1">
              <a:lnSpc>
                <a:spcPct val="150000"/>
              </a:lnSpc>
            </a:pPr>
            <a:endParaRPr lang="ar-EG" sz="1400" b="1" dirty="0">
              <a:latin typeface="Alexandria" pitchFamily="2" charset="-78"/>
              <a:cs typeface="Alexandria" pitchFamily="2" charset="-78"/>
            </a:endParaRPr>
          </a:p>
        </p:txBody>
      </p:sp>
      <p:sp>
        <p:nvSpPr>
          <p:cNvPr id="7" name="Rectangle 6">
            <a:extLst>
              <a:ext uri="{FF2B5EF4-FFF2-40B4-BE49-F238E27FC236}">
                <a16:creationId xmlns:a16="http://schemas.microsoft.com/office/drawing/2014/main" id="{EFA80537-3AA3-287F-E746-EE9FD0228C82}"/>
              </a:ext>
            </a:extLst>
          </p:cNvPr>
          <p:cNvSpPr/>
          <p:nvPr/>
        </p:nvSpPr>
        <p:spPr>
          <a:xfrm>
            <a:off x="6843698" y="1660037"/>
            <a:ext cx="5228378" cy="2389821"/>
          </a:xfrm>
          <a:prstGeom prst="rect">
            <a:avLst/>
          </a:prstGeom>
        </p:spPr>
        <p:txBody>
          <a:bodyPr wrap="square">
            <a:spAutoFit/>
          </a:bodyPr>
          <a:lstStyle/>
          <a:p>
            <a:pPr lvl="1" algn="just" rtl="1">
              <a:lnSpc>
                <a:spcPct val="200000"/>
              </a:lnSpc>
            </a:pPr>
            <a:r>
              <a:rPr lang="ar-EG" sz="1600" dirty="0">
                <a:solidFill>
                  <a:srgbClr val="FF0000"/>
                </a:solidFill>
                <a:latin typeface="Alexandria" pitchFamily="2" charset="-78"/>
                <a:cs typeface="Alexandria" pitchFamily="2" charset="-78"/>
              </a:rPr>
              <a:t>3- التسويق عبر الرعاية المباشرة</a:t>
            </a:r>
          </a:p>
          <a:p>
            <a:pPr algn="just" rtl="1">
              <a:lnSpc>
                <a:spcPct val="150000"/>
              </a:lnSpc>
            </a:pPr>
            <a:r>
              <a:rPr lang="ar-EG" sz="1600" dirty="0">
                <a:latin typeface="Alexandria Light" pitchFamily="2" charset="-78"/>
                <a:cs typeface="Alexandria Light" pitchFamily="2" charset="-78"/>
              </a:rPr>
              <a:t>- بيتم الاتفاق بين المؤثر والعلامة التجارية على مبلغ مالي ثابت أو اتفاق طويل الأمد مقابل الترويج للمنتج أو الخدمة. عكس التسويق بالعمولة، الذي يعتمد على المبيعات المباشرة. الرعاية المباشرة غالبًا بتكون مربحة أكثر، لأن المؤثر يحصل على مبلغ ثابت بغض النظر عن المبيعات.</a:t>
            </a:r>
          </a:p>
        </p:txBody>
      </p:sp>
      <p:sp>
        <p:nvSpPr>
          <p:cNvPr id="29" name="Rectangle 28">
            <a:extLst>
              <a:ext uri="{FF2B5EF4-FFF2-40B4-BE49-F238E27FC236}">
                <a16:creationId xmlns:a16="http://schemas.microsoft.com/office/drawing/2014/main" id="{5CEF8086-77CE-0C9E-9696-9F8CF744CDC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D60AC2-6C0A-3DAD-7555-C7E1636FB2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9188" y="-14413"/>
            <a:ext cx="2305141" cy="1076343"/>
          </a:xfrm>
          <a:prstGeom prst="rect">
            <a:avLst/>
          </a:prstGeom>
        </p:spPr>
      </p:pic>
      <p:sp>
        <p:nvSpPr>
          <p:cNvPr id="2" name="TextBox 1">
            <a:extLst>
              <a:ext uri="{FF2B5EF4-FFF2-40B4-BE49-F238E27FC236}">
                <a16:creationId xmlns:a16="http://schemas.microsoft.com/office/drawing/2014/main" id="{AFB1985A-E0A8-2967-45A2-1B3E9D4B93E0}"/>
              </a:ext>
            </a:extLst>
          </p:cNvPr>
          <p:cNvSpPr txBox="1"/>
          <p:nvPr/>
        </p:nvSpPr>
        <p:spPr>
          <a:xfrm>
            <a:off x="2824478" y="832652"/>
            <a:ext cx="6814306"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ثانيًا: استراتيجيات المؤثرين لتحقيق الأرباح</a:t>
            </a:r>
            <a:endParaRPr lang="en-US" sz="2000" b="1" dirty="0">
              <a:solidFill>
                <a:srgbClr val="00B0F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D36F772A-BB5D-FD14-72F2-7859B6B006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8892" y="4477133"/>
            <a:ext cx="3897989" cy="2191081"/>
          </a:xfrm>
          <a:prstGeom prst="rect">
            <a:avLst/>
          </a:prstGeom>
        </p:spPr>
      </p:pic>
    </p:spTree>
    <p:extLst>
      <p:ext uri="{BB962C8B-B14F-4D97-AF65-F5344CB8AC3E}">
        <p14:creationId xmlns:p14="http://schemas.microsoft.com/office/powerpoint/2010/main" val="268507264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C294FF3-8345-1DE7-FDCE-1A18BA1070D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70D7ACC-4130-FEFC-6036-095FFD415593}"/>
              </a:ext>
            </a:extLst>
          </p:cNvPr>
          <p:cNvSpPr txBox="1"/>
          <p:nvPr/>
        </p:nvSpPr>
        <p:spPr>
          <a:xfrm>
            <a:off x="1801789" y="1348827"/>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استراتيجيات المؤثرين لتحقيق الأرباح</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EAADC4D6-F14A-6903-A2DE-F48EFC1D4669}"/>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5D814B4-0EB3-B2D0-A821-85E17480C093}"/>
              </a:ext>
            </a:extLst>
          </p:cNvPr>
          <p:cNvSpPr txBox="1"/>
          <p:nvPr/>
        </p:nvSpPr>
        <p:spPr>
          <a:xfrm>
            <a:off x="1551018" y="2334408"/>
            <a:ext cx="10462352" cy="3888821"/>
          </a:xfrm>
          <a:prstGeom prst="rect">
            <a:avLst/>
          </a:prstGeom>
          <a:noFill/>
        </p:spPr>
        <p:txBody>
          <a:bodyPr wrap="square" rtlCol="0">
            <a:spAutoFit/>
          </a:bodyPr>
          <a:lstStyle/>
          <a:p>
            <a:pPr lvl="1" algn="just" rtl="1">
              <a:lnSpc>
                <a:spcPct val="200000"/>
              </a:lnSpc>
            </a:pPr>
            <a:r>
              <a:rPr lang="ar-EG" dirty="0">
                <a:latin typeface="Alexandria Light" pitchFamily="2" charset="-78"/>
                <a:cs typeface="Alexandria Light" pitchFamily="2" charset="-78"/>
              </a:rPr>
              <a:t>4- الظهور في الأحداث وورش العمل سواء على الإنترنت أو الواقع، مما يتيح تعزيز التفاعل مع الجمهور وتحقيق دخل من خلال الرعاية والتذاكر.</a:t>
            </a:r>
          </a:p>
          <a:p>
            <a:pPr lvl="1" algn="just" rtl="1">
              <a:lnSpc>
                <a:spcPct val="200000"/>
              </a:lnSpc>
            </a:pPr>
            <a:r>
              <a:rPr lang="ar-EG" dirty="0">
                <a:latin typeface="Alexandria Light" pitchFamily="2" charset="-78"/>
                <a:cs typeface="Alexandria Light" pitchFamily="2" charset="-78"/>
              </a:rPr>
              <a:t>5- التسويق عبر القصص مثل قصص </a:t>
            </a:r>
            <a:r>
              <a:rPr lang="ar-EG" dirty="0" err="1">
                <a:latin typeface="Alexandria Light" pitchFamily="2" charset="-78"/>
                <a:cs typeface="Alexandria Light" pitchFamily="2" charset="-78"/>
              </a:rPr>
              <a:t>إنستجرام</a:t>
            </a:r>
            <a:r>
              <a:rPr lang="ar-EG" dirty="0">
                <a:latin typeface="Alexandria Light" pitchFamily="2" charset="-78"/>
                <a:cs typeface="Alexandria Light" pitchFamily="2" charset="-78"/>
              </a:rPr>
              <a:t> أو سناب شات للترويج للمنتج بطريقة غير مباشرة</a:t>
            </a:r>
          </a:p>
          <a:p>
            <a:pPr lvl="1" algn="just" rtl="1">
              <a:lnSpc>
                <a:spcPct val="200000"/>
              </a:lnSpc>
            </a:pPr>
            <a:r>
              <a:rPr lang="ar-EG" dirty="0">
                <a:latin typeface="Alexandria Light" pitchFamily="2" charset="-78"/>
                <a:cs typeface="Alexandria Light" pitchFamily="2" charset="-78"/>
              </a:rPr>
              <a:t>6- الاستشارات والخدمات التي يقدمها المتخصصون المؤثرون في مجالات معينة كالتنمية الذاتية أو العلاقات الأسرية.</a:t>
            </a:r>
          </a:p>
          <a:p>
            <a:pPr lvl="1" algn="just" rtl="1">
              <a:lnSpc>
                <a:spcPct val="200000"/>
              </a:lnSpc>
            </a:pPr>
            <a:r>
              <a:rPr lang="ar-EG" dirty="0">
                <a:latin typeface="Alexandria Light" pitchFamily="2" charset="-78"/>
                <a:cs typeface="Alexandria Light" pitchFamily="2" charset="-78"/>
              </a:rPr>
              <a:t>7- التسويق بالعمولة من خلال روابط معينة يقوم المستهلك بالشراء من خلالها ويحصل المؤثر على نسبة من الأرباح.</a:t>
            </a:r>
          </a:p>
        </p:txBody>
      </p:sp>
      <p:pic>
        <p:nvPicPr>
          <p:cNvPr id="7" name="Graphic 21">
            <a:extLst>
              <a:ext uri="{FF2B5EF4-FFF2-40B4-BE49-F238E27FC236}">
                <a16:creationId xmlns:a16="http://schemas.microsoft.com/office/drawing/2014/main" id="{FE916677-BD2A-D999-BD6B-2AEEDAF398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20412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93176" y="2007777"/>
            <a:ext cx="5817823"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التحديات الأخلاقية في الترويج للمنتجات</a:t>
            </a:r>
          </a:p>
          <a:p>
            <a:pPr lvl="1" algn="just" rtl="1">
              <a:lnSpc>
                <a:spcPct val="200000"/>
              </a:lnSpc>
            </a:pPr>
            <a:r>
              <a:rPr lang="ar-EG" dirty="0">
                <a:latin typeface="Alexandria Light" pitchFamily="2" charset="-78"/>
                <a:cs typeface="Alexandria Light" pitchFamily="2" charset="-78"/>
              </a:rPr>
              <a:t>عند الترويج للمنتجات، يواجه المؤثرون مجموعة من التحديات الأخلاقية التي تتعلق بالمصداقية، الشفافية، وحماية متابعيهم من التلاعب أو استغلال ثقتهم. هذه التحديات تتطلب من المؤثرين اتخاذ قرارات مدروسة للحفاظ على قيمهم الشخصية والمهنية في ظل السعي لتحقيق أرباح.</a:t>
            </a: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722D1D6-C6D7-E3BC-C469-F7D5BC5C69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001" y="2881651"/>
            <a:ext cx="4675742" cy="3000375"/>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74494" y="1249023"/>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87991" y="2311560"/>
            <a:ext cx="6096000"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التحديات الأخلاقية في الترويج للمنتجات</a:t>
            </a:r>
          </a:p>
          <a:p>
            <a:pPr marL="800100" lvl="1" indent="-342900" algn="just" rtl="1">
              <a:lnSpc>
                <a:spcPct val="200000"/>
              </a:lnSpc>
              <a:buAutoNum type="arabic1Minus"/>
            </a:pPr>
            <a:r>
              <a:rPr lang="ar-EG" b="1" dirty="0">
                <a:latin typeface="Alexandria" pitchFamily="2" charset="-78"/>
                <a:cs typeface="Alexandria" pitchFamily="2" charset="-78"/>
              </a:rPr>
              <a:t>المصداقية والشفافية وتشمل </a:t>
            </a:r>
            <a:endParaRPr lang="ar-EG" b="1" dirty="0">
              <a:solidFill>
                <a:schemeClr val="tx1">
                  <a:lumMod val="95000"/>
                  <a:lumOff val="5000"/>
                </a:schemeClr>
              </a:solidFill>
              <a:latin typeface="Alexandria" pitchFamily="2" charset="-78"/>
              <a:cs typeface="Alexandria" pitchFamily="2" charset="-78"/>
            </a:endParaRPr>
          </a:p>
          <a:p>
            <a:pPr marL="742950" lvl="1" indent="-285750" algn="just" rtl="1">
              <a:lnSpc>
                <a:spcPct val="200000"/>
              </a:lnSpc>
              <a:buFontTx/>
              <a:buChar char="-"/>
            </a:pPr>
            <a:r>
              <a:rPr lang="ar-EG" dirty="0">
                <a:solidFill>
                  <a:srgbClr val="00AEEF"/>
                </a:solidFill>
                <a:latin typeface="Alexandria Light" pitchFamily="2" charset="-78"/>
                <a:cs typeface="Alexandria Light" pitchFamily="2" charset="-78"/>
              </a:rPr>
              <a:t>تضارب المصالح </a:t>
            </a:r>
            <a:r>
              <a:rPr lang="ar-EG" dirty="0">
                <a:latin typeface="Alexandria Light" pitchFamily="2" charset="-78"/>
                <a:cs typeface="Alexandria Light" pitchFamily="2" charset="-78"/>
              </a:rPr>
              <a:t>عندما يروج المؤثرون لمنتجات مدفوعة، قد يواجهون ضغطًا للترويج لمنتجات لا يتفقون معها شخصيًا أو لا يعتقدون أنها ستفيد متابعيهم. هذا التضارب بين المصالح التجارية وقيم المؤثر يثير تساؤلات حول مصداقية التوصيات.</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B017541-4E0F-C861-E3D0-5DF5CECD14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0169" y="2873581"/>
            <a:ext cx="4490809" cy="3350719"/>
          </a:xfrm>
          <a:prstGeom prst="rect">
            <a:avLst/>
          </a:prstGeom>
        </p:spPr>
      </p:pic>
    </p:spTree>
    <p:extLst>
      <p:ext uri="{BB962C8B-B14F-4D97-AF65-F5344CB8AC3E}">
        <p14:creationId xmlns:p14="http://schemas.microsoft.com/office/powerpoint/2010/main" val="19330842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73687" y="2007777"/>
            <a:ext cx="6423750"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التحديات الأخلاقية في الترويج للمنتجات</a:t>
            </a:r>
          </a:p>
          <a:p>
            <a:pPr marL="800100" lvl="1" indent="-342900" algn="just" rtl="1">
              <a:lnSpc>
                <a:spcPct val="200000"/>
              </a:lnSpc>
              <a:buAutoNum type="arabic1Minus"/>
            </a:pPr>
            <a:r>
              <a:rPr lang="ar-EG" b="1" dirty="0">
                <a:latin typeface="Alexandria" pitchFamily="2" charset="-78"/>
                <a:cs typeface="Alexandria" pitchFamily="2" charset="-78"/>
              </a:rPr>
              <a:t>المصداقية والشفافية وتشمل </a:t>
            </a:r>
            <a:endParaRPr lang="ar-EG" b="1" dirty="0">
              <a:solidFill>
                <a:schemeClr val="tx1">
                  <a:lumMod val="95000"/>
                  <a:lumOff val="5000"/>
                </a:schemeClr>
              </a:solidFill>
              <a:latin typeface="Alexandria" pitchFamily="2" charset="-78"/>
              <a:cs typeface="Alexandria" pitchFamily="2" charset="-78"/>
            </a:endParaRPr>
          </a:p>
          <a:p>
            <a:pPr marL="742950" lvl="1" indent="-285750" algn="just" rtl="1">
              <a:lnSpc>
                <a:spcPct val="200000"/>
              </a:lnSpc>
              <a:buFontTx/>
              <a:buChar char="-"/>
            </a:pPr>
            <a:r>
              <a:rPr lang="ar-EG" dirty="0">
                <a:solidFill>
                  <a:srgbClr val="00AEEF"/>
                </a:solidFill>
                <a:latin typeface="Alexandria Light" pitchFamily="2" charset="-78"/>
                <a:cs typeface="Alexandria Light" pitchFamily="2" charset="-78"/>
              </a:rPr>
              <a:t>الإفصاح عن الإعلانات المدفوعة: </a:t>
            </a:r>
            <a:r>
              <a:rPr lang="ar-EG" dirty="0">
                <a:latin typeface="Alexandria Light" pitchFamily="2" charset="-78"/>
                <a:cs typeface="Alexandria Light" pitchFamily="2" charset="-78"/>
              </a:rPr>
              <a:t>أحد التحديات الكبرى هو الحاجة إلى إعلان ما إذا كان الترويج للمنتج هو جزء من حملة مدفوعة. إذا لم يتم الإفصاح بوضوح عن ذلك، يمكن أن يشعر المتابعون أنهم تم </a:t>
            </a:r>
            <a:r>
              <a:rPr lang="ar-EG" dirty="0" err="1">
                <a:latin typeface="Alexandria Light" pitchFamily="2" charset="-78"/>
                <a:cs typeface="Alexandria Light" pitchFamily="2" charset="-78"/>
              </a:rPr>
              <a:t>خداعهم</a:t>
            </a:r>
            <a:r>
              <a:rPr lang="ar-EG" dirty="0">
                <a:latin typeface="Alexandria Light" pitchFamily="2" charset="-78"/>
                <a:cs typeface="Alexandria Light" pitchFamily="2" charset="-78"/>
              </a:rPr>
              <a:t>، مما يؤدي إلى فقدان الثقة في المؤثر.</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F374B61-2CF7-56DB-2563-5056266F42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2469" y="2922062"/>
            <a:ext cx="4846643" cy="3356749"/>
          </a:xfrm>
          <a:prstGeom prst="rect">
            <a:avLst/>
          </a:prstGeom>
        </p:spPr>
      </p:pic>
    </p:spTree>
    <p:extLst>
      <p:ext uri="{BB962C8B-B14F-4D97-AF65-F5344CB8AC3E}">
        <p14:creationId xmlns:p14="http://schemas.microsoft.com/office/powerpoint/2010/main" val="19312948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04683" y="2431280"/>
            <a:ext cx="5487317"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التحديات الأخلاقية في الترويج للمنتجات</a:t>
            </a:r>
          </a:p>
          <a:p>
            <a:pPr marL="800100" lvl="1" indent="-342900" algn="just" rtl="1">
              <a:lnSpc>
                <a:spcPct val="200000"/>
              </a:lnSpc>
              <a:buAutoNum type="arabic1Minus"/>
            </a:pPr>
            <a:r>
              <a:rPr lang="ar-EG" b="1" dirty="0">
                <a:latin typeface="Alexandria" pitchFamily="2" charset="-78"/>
                <a:cs typeface="Alexandria" pitchFamily="2" charset="-78"/>
              </a:rPr>
              <a:t>المصداقية والشفافية وتشمل </a:t>
            </a:r>
            <a:endParaRPr lang="ar-EG" b="1" dirty="0">
              <a:solidFill>
                <a:schemeClr val="tx1">
                  <a:lumMod val="95000"/>
                  <a:lumOff val="5000"/>
                </a:schemeClr>
              </a:solidFill>
              <a:latin typeface="Alexandria" pitchFamily="2" charset="-78"/>
              <a:cs typeface="Alexandria" pitchFamily="2" charset="-78"/>
            </a:endParaRPr>
          </a:p>
          <a:p>
            <a:pPr marL="742950" lvl="1" indent="-285750" algn="just" rtl="1">
              <a:lnSpc>
                <a:spcPct val="200000"/>
              </a:lnSpc>
              <a:buFontTx/>
              <a:buChar char="-"/>
            </a:pPr>
            <a:r>
              <a:rPr lang="ar-EG" dirty="0">
                <a:solidFill>
                  <a:srgbClr val="00AEEF"/>
                </a:solidFill>
                <a:latin typeface="Alexandria Light" pitchFamily="2" charset="-78"/>
                <a:cs typeface="Alexandria Light" pitchFamily="2" charset="-78"/>
              </a:rPr>
              <a:t>التلاعب بالمنتجات </a:t>
            </a:r>
            <a:r>
              <a:rPr lang="ar-EG" dirty="0">
                <a:latin typeface="Alexandria Light" pitchFamily="2" charset="-78"/>
                <a:cs typeface="Alexandria Light" pitchFamily="2" charset="-78"/>
              </a:rPr>
              <a:t>بعض المؤثرين قد يتعرضون لإغراء الترويج لمنتجات تكون غير فعالة أو قد تضر بالمستهلك، لمجرد أنها تقدم لهم أموالًا كبيرة. في هذه الحالة، يكون التأثير السلبي على الجمهور أكبر من أي فائدة قد يحققها المؤثر.</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67B0E05-D052-B0A7-C1FF-5E10C0ADA1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601077"/>
            <a:ext cx="6367749" cy="4255229"/>
          </a:xfrm>
          <a:prstGeom prst="rect">
            <a:avLst/>
          </a:prstGeom>
        </p:spPr>
      </p:pic>
    </p:spTree>
    <p:extLst>
      <p:ext uri="{BB962C8B-B14F-4D97-AF65-F5344CB8AC3E}">
        <p14:creationId xmlns:p14="http://schemas.microsoft.com/office/powerpoint/2010/main" val="35176534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04193" y="2069335"/>
            <a:ext cx="6187807"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التحديات الأخلاقية في الترويج للمنتجات</a:t>
            </a:r>
          </a:p>
          <a:p>
            <a:pPr lvl="1" algn="just" rtl="1">
              <a:lnSpc>
                <a:spcPct val="200000"/>
              </a:lnSpc>
            </a:pPr>
            <a:r>
              <a:rPr lang="ar-EG" b="1" dirty="0">
                <a:latin typeface="Alexandria" pitchFamily="2" charset="-78"/>
                <a:cs typeface="Alexandria" pitchFamily="2" charset="-78"/>
              </a:rPr>
              <a:t>ب- الترويج لمنتجات غير أخلاقية أو مشبوهة</a:t>
            </a:r>
          </a:p>
          <a:p>
            <a:pPr marL="742950" lvl="1" indent="-285750" algn="just" rtl="1">
              <a:lnSpc>
                <a:spcPct val="200000"/>
              </a:lnSpc>
              <a:buFontTx/>
              <a:buChar char="-"/>
            </a:pPr>
            <a:r>
              <a:rPr lang="ar-EG" dirty="0">
                <a:solidFill>
                  <a:srgbClr val="00AEEF"/>
                </a:solidFill>
                <a:latin typeface="Alexandria Light" pitchFamily="2" charset="-78"/>
                <a:cs typeface="Alexandria Light" pitchFamily="2" charset="-78"/>
              </a:rPr>
              <a:t>المنتجات الضارة أو المضللة </a:t>
            </a:r>
            <a:r>
              <a:rPr lang="ar-EG" dirty="0">
                <a:latin typeface="Alexandria Light" pitchFamily="2" charset="-78"/>
                <a:cs typeface="Alexandria Light" pitchFamily="2" charset="-78"/>
              </a:rPr>
              <a:t>أحد أكبر التحديات الأخلاقية هو الترويج لمنتجات قد تكون ضارة بالصحة أو غير فعالة، مثل المكملات الغذائية المشبوهة أو المنتجات التي تدعي نتائج سريعة وغير علمية. إذا لم يتحقق المؤثرون من جودة هذه المنتجات، فإنهم قد يضرون بسمعتهم ويستغلون ثقة متابعيهم.</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EE8F3AE-8B52-F667-641D-2C9C676A51AB}"/>
              </a:ext>
            </a:extLst>
          </p:cNvPr>
          <p:cNvPicPr>
            <a:picLocks noChangeAspect="1"/>
          </p:cNvPicPr>
          <p:nvPr/>
        </p:nvPicPr>
        <p:blipFill rotWithShape="1">
          <a:blip r:embed="rId5">
            <a:extLst>
              <a:ext uri="{28A0092B-C50C-407E-A947-70E740481C1C}">
                <a14:useLocalDpi xmlns:a14="http://schemas.microsoft.com/office/drawing/2010/main" val="0"/>
              </a:ext>
            </a:extLst>
          </a:blip>
          <a:srcRect r="-5961" b="18050"/>
          <a:stretch/>
        </p:blipFill>
        <p:spPr>
          <a:xfrm>
            <a:off x="1177686" y="2069335"/>
            <a:ext cx="2909572" cy="4342482"/>
          </a:xfrm>
          <a:prstGeom prst="rect">
            <a:avLst/>
          </a:prstGeom>
        </p:spPr>
      </p:pic>
    </p:spTree>
    <p:extLst>
      <p:ext uri="{BB962C8B-B14F-4D97-AF65-F5344CB8AC3E}">
        <p14:creationId xmlns:p14="http://schemas.microsoft.com/office/powerpoint/2010/main" val="36525694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15210" y="2069335"/>
            <a:ext cx="6176790" cy="44419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التحديات الأخلاقية في الترويج للمنتجات</a:t>
            </a:r>
          </a:p>
          <a:p>
            <a:pPr lvl="1" algn="just" rtl="1">
              <a:lnSpc>
                <a:spcPct val="200000"/>
              </a:lnSpc>
            </a:pPr>
            <a:r>
              <a:rPr lang="ar-EG" b="1" dirty="0">
                <a:latin typeface="Alexandria" pitchFamily="2" charset="-78"/>
                <a:cs typeface="Alexandria" pitchFamily="2" charset="-78"/>
              </a:rPr>
              <a:t>ب- الترويج لمنتجات غير أخلاقية أو مشبوهة</a:t>
            </a:r>
          </a:p>
          <a:p>
            <a:pPr marL="742950" lvl="1" indent="-285750" algn="just" rtl="1">
              <a:lnSpc>
                <a:spcPct val="200000"/>
              </a:lnSpc>
              <a:buFontTx/>
              <a:buChar char="-"/>
            </a:pPr>
            <a:r>
              <a:rPr lang="ar-EG" dirty="0">
                <a:solidFill>
                  <a:srgbClr val="00AEEF"/>
                </a:solidFill>
                <a:latin typeface="Alexandria Light" pitchFamily="2" charset="-78"/>
                <a:cs typeface="Alexandria Light" pitchFamily="2" charset="-78"/>
              </a:rPr>
              <a:t>الاستدامة والأخلاقيات التجارية </a:t>
            </a:r>
            <a:r>
              <a:rPr lang="ar-EG" dirty="0">
                <a:latin typeface="Alexandria Light" pitchFamily="2" charset="-78"/>
                <a:cs typeface="Alexandria Light" pitchFamily="2" charset="-78"/>
              </a:rPr>
              <a:t>بعض المنتجات قد تكون مصنوعة باستخدام ممارسات تجارية غير أخلاقية مثل استغلال العمالة أو التأثير الضار على البيئة. الترويج لمنتجات غير مستدامة أو التي تحتوي على مكونات ضارة قد يضر بالمؤثرين في حالة اكتشاف ذلك من قبل الجمهور</a:t>
            </a:r>
            <a:r>
              <a:rPr lang="ar-EG" dirty="0"/>
              <a:t>.</a:t>
            </a:r>
            <a:endParaRPr lang="ar-EG"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606DE27-396F-EB18-0C53-B6945827B3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1013" y="2360668"/>
            <a:ext cx="4054206" cy="4150652"/>
          </a:xfrm>
          <a:prstGeom prst="rect">
            <a:avLst/>
          </a:prstGeom>
        </p:spPr>
      </p:pic>
    </p:spTree>
    <p:extLst>
      <p:ext uri="{BB962C8B-B14F-4D97-AF65-F5344CB8AC3E}">
        <p14:creationId xmlns:p14="http://schemas.microsoft.com/office/powerpoint/2010/main" val="16407140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805543" y="2195151"/>
            <a:ext cx="11178448"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التحديات المالية والتوازن بين الربح والمحتوى</a:t>
            </a:r>
          </a:p>
          <a:p>
            <a:pPr lvl="1" algn="just" rtl="1">
              <a:lnSpc>
                <a:spcPct val="200000"/>
              </a:lnSpc>
            </a:pPr>
            <a:r>
              <a:rPr lang="ar-EG" dirty="0">
                <a:latin typeface="Alexandria Light" pitchFamily="2" charset="-78"/>
                <a:cs typeface="Alexandria Light" pitchFamily="2" charset="-78"/>
              </a:rPr>
              <a:t>التوازن بين تقديم محتوى مجاني للجمهور وتحقيق أرباح من المحتوى المدفوع يمثل تحديًا كبيرًا للمؤثرين، حيث يتعين عليهم الحفاظ على رضا جمهورهم مع تحقيق دخل مستدام. .</a:t>
            </a:r>
          </a:p>
          <a:p>
            <a:pPr lvl="1" algn="just" rtl="1">
              <a:lnSpc>
                <a:spcPct val="200000"/>
              </a:lnSpc>
            </a:pPr>
            <a:r>
              <a:rPr lang="ar-EG" dirty="0">
                <a:latin typeface="Alexandria Light" pitchFamily="2" charset="-78"/>
                <a:cs typeface="Alexandria Light" pitchFamily="2" charset="-78"/>
              </a:rPr>
              <a:t>التوازن بين المحتوى المجاني والمدفوع ليس مجرد تحدٍ مالي، بل هو أيضًا وسيلة للحفاظ على ثقة الجمهور وتوسيع التأثير. النجاح في تحقيق هذا التوازن يتطلب من المؤثرين الجمع بين الابتكار، الجودة، وفهم عميق لاحتياجات جمهورهم.</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03261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90642" y="2195151"/>
            <a:ext cx="7116896"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استراتيجيات تحقيق التوازن بين المحتوى المدفوع والمجاني </a:t>
            </a:r>
          </a:p>
          <a:p>
            <a:pPr lvl="1" algn="just" rtl="1">
              <a:lnSpc>
                <a:spcPct val="200000"/>
              </a:lnSpc>
            </a:pPr>
            <a:r>
              <a:rPr lang="ar-EG" dirty="0">
                <a:solidFill>
                  <a:srgbClr val="00AEEF"/>
                </a:solidFill>
                <a:latin typeface="Alexandria Light" pitchFamily="2" charset="-78"/>
                <a:cs typeface="Alexandria Light" pitchFamily="2" charset="-78"/>
              </a:rPr>
              <a:t>1-</a:t>
            </a:r>
            <a:r>
              <a:rPr lang="ar-EG" dirty="0">
                <a:latin typeface="Alexandria Light" pitchFamily="2" charset="-78"/>
                <a:cs typeface="Alexandria Light" pitchFamily="2" charset="-78"/>
              </a:rPr>
              <a:t> </a:t>
            </a:r>
            <a:r>
              <a:rPr lang="ar-EG" b="1" dirty="0">
                <a:solidFill>
                  <a:srgbClr val="00AEEF"/>
                </a:solidFill>
                <a:latin typeface="Alexandria" pitchFamily="2" charset="-78"/>
                <a:cs typeface="Alexandria" pitchFamily="2" charset="-78"/>
              </a:rPr>
              <a:t>جذب الجمهور من خلال المحتوى المجاني</a:t>
            </a:r>
            <a:r>
              <a:rPr lang="ar-EG" dirty="0">
                <a:latin typeface="Alexandria Light" pitchFamily="2" charset="-78"/>
                <a:cs typeface="Alexandria Light" pitchFamily="2" charset="-78"/>
              </a:rPr>
              <a:t>: يمثل أداة بناء الثقة وتعزيز العلاقة مع المتابعين. إذا كان المؤثر يقدم معظم محتواه كمدفوع، فقد يشعر الجمهور بأنهم "مجبرون" على الدفع، مما قد يؤدي إلى فقدان الاهتمام أو حتى المتابعين.</a:t>
            </a:r>
          </a:p>
          <a:p>
            <a:pPr lvl="1" algn="just" rtl="1">
              <a:lnSpc>
                <a:spcPct val="200000"/>
              </a:lnSpc>
            </a:pPr>
            <a:r>
              <a:rPr lang="ar-EG" b="1" dirty="0">
                <a:solidFill>
                  <a:srgbClr val="00AEEF"/>
                </a:solidFill>
                <a:latin typeface="Alexandria" pitchFamily="2" charset="-78"/>
                <a:cs typeface="Alexandria" pitchFamily="2" charset="-78"/>
              </a:rPr>
              <a:t>2- إقناع الجمهور بقيمة المحتوى المدفوع </a:t>
            </a:r>
            <a:r>
              <a:rPr lang="ar-EG" dirty="0">
                <a:latin typeface="Alexandria Light" pitchFamily="2" charset="-78"/>
                <a:cs typeface="Alexandria Light" pitchFamily="2" charset="-78"/>
              </a:rPr>
              <a:t>من خلال تضمين المحتوى المعلومات الحصرية والتجارب المفصلة.</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96BAB79-61FF-92B2-CF82-E2630F3A24EC}"/>
              </a:ext>
            </a:extLst>
          </p:cNvPr>
          <p:cNvPicPr>
            <a:picLocks noChangeAspect="1"/>
          </p:cNvPicPr>
          <p:nvPr/>
        </p:nvPicPr>
        <p:blipFill rotWithShape="1">
          <a:blip r:embed="rId5">
            <a:extLst>
              <a:ext uri="{28A0092B-C50C-407E-A947-70E740481C1C}">
                <a14:useLocalDpi xmlns:a14="http://schemas.microsoft.com/office/drawing/2010/main" val="0"/>
              </a:ext>
            </a:extLst>
          </a:blip>
          <a:srcRect t="13039" b="14254"/>
          <a:stretch/>
        </p:blipFill>
        <p:spPr>
          <a:xfrm>
            <a:off x="253388" y="2522863"/>
            <a:ext cx="3953248" cy="3624549"/>
          </a:xfrm>
          <a:prstGeom prst="rect">
            <a:avLst/>
          </a:prstGeom>
        </p:spPr>
      </p:pic>
    </p:spTree>
    <p:extLst>
      <p:ext uri="{BB962C8B-B14F-4D97-AF65-F5344CB8AC3E}">
        <p14:creationId xmlns:p14="http://schemas.microsoft.com/office/powerpoint/2010/main" val="23305189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69586" y="134530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443210" y="2116325"/>
            <a:ext cx="10022988"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استراتيجيات تحقيق التوازن بين المحتوى المدفوع والمجاني </a:t>
            </a:r>
          </a:p>
          <a:p>
            <a:pPr lvl="1" algn="just" rtl="1">
              <a:lnSpc>
                <a:spcPct val="200000"/>
              </a:lnSpc>
            </a:pPr>
            <a:r>
              <a:rPr lang="ar-EG" dirty="0">
                <a:solidFill>
                  <a:srgbClr val="00AEEF"/>
                </a:solidFill>
                <a:latin typeface="Alexandria" pitchFamily="2" charset="-78"/>
                <a:cs typeface="Alexandria" pitchFamily="2" charset="-78"/>
              </a:rPr>
              <a:t>3- تنويع مصادر الدخل</a:t>
            </a:r>
            <a:r>
              <a:rPr lang="ar-EG" dirty="0">
                <a:latin typeface="Alexandria Light" pitchFamily="2" charset="-78"/>
                <a:cs typeface="Alexandria Light" pitchFamily="2" charset="-78"/>
              </a:rPr>
              <a:t>: بدلاً من الاعتماد فقط على المحتوى المدفوع، يمكن للمؤثرين تحقيق دخل إضافي عبر وسائل أخرى، مثل الإعلانات، الشراكات مع العلامات التجارية، أو بيع منتجاتهم الخاصة.</a:t>
            </a:r>
          </a:p>
          <a:p>
            <a:pPr lvl="1" algn="just" rtl="1">
              <a:lnSpc>
                <a:spcPct val="200000"/>
              </a:lnSpc>
            </a:pPr>
            <a:r>
              <a:rPr lang="ar-EG" b="1" dirty="0">
                <a:solidFill>
                  <a:srgbClr val="00AEEF"/>
                </a:solidFill>
                <a:latin typeface="Alexandria" pitchFamily="2" charset="-78"/>
                <a:cs typeface="Alexandria" pitchFamily="2" charset="-78"/>
              </a:rPr>
              <a:t>4- تقديم خيارات تسعير مرنة </a:t>
            </a:r>
            <a:r>
              <a:rPr lang="ar-EG" dirty="0">
                <a:latin typeface="Alexandria Light" pitchFamily="2" charset="-78"/>
                <a:cs typeface="Alexandria Light" pitchFamily="2" charset="-78"/>
              </a:rPr>
              <a:t>توفر مستويات مختلفة من الاشتراكات مما يمنح المتابعين حرية اختيار ما يناسبهم.</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57632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E333F64-9680-AE68-B7A8-DB3C1C81A12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37072E3-4914-FC76-8B5A-FCC5DD4D654D}"/>
              </a:ext>
            </a:extLst>
          </p:cNvPr>
          <p:cNvSpPr txBox="1"/>
          <p:nvPr/>
        </p:nvSpPr>
        <p:spPr>
          <a:xfrm>
            <a:off x="1801789" y="1330669"/>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ثالثًا: التحديات الأخلاقية والمالية للمؤثرين</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957FBB8E-C990-6899-45E0-64F0763FCBD0}"/>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975B87C-3929-AE18-37C2-6F244DD69081}"/>
              </a:ext>
            </a:extLst>
          </p:cNvPr>
          <p:cNvSpPr txBox="1"/>
          <p:nvPr/>
        </p:nvSpPr>
        <p:spPr>
          <a:xfrm>
            <a:off x="464696" y="2195151"/>
            <a:ext cx="11519296"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الحفاظ على استقلالية المحتوى: </a:t>
            </a:r>
            <a:r>
              <a:rPr lang="ar-EG" b="1" dirty="0">
                <a:latin typeface="Alexandria" pitchFamily="2" charset="-78"/>
                <a:cs typeface="Alexandria" pitchFamily="2" charset="-78"/>
              </a:rPr>
              <a:t>بسبب ضغط العلامات التجارية لاختيار أسلوب عرض محدد.</a:t>
            </a:r>
          </a:p>
          <a:p>
            <a:pPr lvl="1" algn="just" rtl="1">
              <a:lnSpc>
                <a:spcPct val="200000"/>
              </a:lnSpc>
            </a:pPr>
            <a:r>
              <a:rPr lang="ar-EG" b="1" dirty="0">
                <a:solidFill>
                  <a:srgbClr val="FF0000"/>
                </a:solidFill>
                <a:latin typeface="Alexandria" pitchFamily="2" charset="-78"/>
                <a:cs typeface="Alexandria" pitchFamily="2" charset="-78"/>
              </a:rPr>
              <a:t>4- الترويج المفرط للإعلانات</a:t>
            </a:r>
            <a:r>
              <a:rPr lang="ar-EG" b="1" dirty="0">
                <a:latin typeface="Alexandria" pitchFamily="2" charset="-78"/>
                <a:cs typeface="Alexandria" pitchFamily="2" charset="-78"/>
              </a:rPr>
              <a:t>: حيث يتحول المحتوى بالكامل لإعلانات مدفوعة مما يزعج الجمهور ويقلل التفاعل.</a:t>
            </a:r>
          </a:p>
          <a:p>
            <a:pPr lvl="1" algn="just" rtl="1">
              <a:lnSpc>
                <a:spcPct val="200000"/>
              </a:lnSpc>
            </a:pPr>
            <a:r>
              <a:rPr lang="ar-EG" b="1" dirty="0">
                <a:solidFill>
                  <a:srgbClr val="FF0000"/>
                </a:solidFill>
                <a:latin typeface="Alexandria" pitchFamily="2" charset="-78"/>
                <a:cs typeface="Alexandria" pitchFamily="2" charset="-78"/>
              </a:rPr>
              <a:t>5- التعامل مع النقد والهجوم الإلكتروني</a:t>
            </a:r>
            <a:r>
              <a:rPr lang="ar-EG" b="1" dirty="0">
                <a:latin typeface="Alexandria" pitchFamily="2" charset="-78"/>
                <a:cs typeface="Alexandria" pitchFamily="2" charset="-78"/>
              </a:rPr>
              <a:t>: بسبب طبيعة الإعلان أو العلامة التجارية نفسها.</a:t>
            </a:r>
          </a:p>
          <a:p>
            <a:pPr lvl="1" algn="just" rtl="1">
              <a:lnSpc>
                <a:spcPct val="200000"/>
              </a:lnSpc>
            </a:pPr>
            <a:r>
              <a:rPr lang="ar-EG" b="1" dirty="0">
                <a:latin typeface="Alexandria" pitchFamily="2" charset="-78"/>
                <a:cs typeface="Alexandria" pitchFamily="2" charset="-78"/>
              </a:rPr>
              <a:t>6- تقلب مصادر الدخل وعدم الاستقرار المالي. الدخل الناتج عن الإعلانات غير ثابت ويعتمد على معدلات التفاعل وتغيير الخوارزميات، مما يتطلب تخطيط مالي جيد</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82398FC5-5C13-1683-B4A0-CEF6B5BE78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33235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93632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096951" y="1613434"/>
            <a:ext cx="7202670" cy="499688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التوسع في إنشاء علامات تجارية شخصية</a:t>
            </a:r>
            <a:endParaRPr lang="ar-EG" dirty="0">
              <a:latin typeface="Alexandria Light" pitchFamily="2" charset="-78"/>
              <a:cs typeface="Alexandria Light" pitchFamily="2" charset="-78"/>
            </a:endParaRPr>
          </a:p>
          <a:p>
            <a:pPr lvl="1" algn="just" rtl="1">
              <a:lnSpc>
                <a:spcPct val="200000"/>
              </a:lnSpc>
            </a:pPr>
            <a:r>
              <a:rPr lang="ar-EG" dirty="0">
                <a:latin typeface="Alexandria Light" pitchFamily="2" charset="-78"/>
                <a:cs typeface="Alexandria Light" pitchFamily="2" charset="-78"/>
              </a:rPr>
              <a:t>أصبح المؤثرون أكثر من مجرد شخصيات معروفة على وسائل التواصل الاجتماعي، وتحولوا إلى قادة رأي ومبدعين يمتلكون قوة جذب تجارية هائلة. </a:t>
            </a:r>
          </a:p>
          <a:p>
            <a:pPr lvl="1" algn="just" rtl="1">
              <a:lnSpc>
                <a:spcPct val="200000"/>
              </a:lnSpc>
            </a:pPr>
            <a:r>
              <a:rPr lang="ar-EG" dirty="0">
                <a:latin typeface="Alexandria Light" pitchFamily="2" charset="-78"/>
                <a:cs typeface="Alexandria Light" pitchFamily="2" charset="-78"/>
              </a:rPr>
              <a:t>مع الثقة التي يبنونها مع جمهورهم، تمكن العديد من المؤثرين من استغلال هذه العلاقة لتحويل أسمائهم إلى علامات تجارية شخصية ناجحة. من خلال فهم احتياجات جمهورهم وتقديم منتجات أو خدمات متوافقة مع هويتهم الرقمية، أثبت هؤلاء المؤثرون أنهم ليسوا فقط صانعي محتوى، بل رواد أعمال مؤثرين.</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2E9AE64-6504-F985-4264-37834AFD0C1E}"/>
              </a:ext>
            </a:extLst>
          </p:cNvPr>
          <p:cNvPicPr>
            <a:picLocks noChangeAspect="1"/>
          </p:cNvPicPr>
          <p:nvPr/>
        </p:nvPicPr>
        <p:blipFill rotWithShape="1">
          <a:blip r:embed="rId5">
            <a:extLst>
              <a:ext uri="{28A0092B-C50C-407E-A947-70E740481C1C}">
                <a14:useLocalDpi xmlns:a14="http://schemas.microsoft.com/office/drawing/2010/main" val="0"/>
              </a:ext>
            </a:extLst>
          </a:blip>
          <a:srcRect l="808" t="15233" r="-808"/>
          <a:stretch/>
        </p:blipFill>
        <p:spPr>
          <a:xfrm>
            <a:off x="561057" y="2609850"/>
            <a:ext cx="4088061" cy="3004047"/>
          </a:xfrm>
          <a:prstGeom prst="rect">
            <a:avLst/>
          </a:prstGeom>
        </p:spPr>
      </p:pic>
    </p:spTree>
    <p:extLst>
      <p:ext uri="{BB962C8B-B14F-4D97-AF65-F5344CB8AC3E}">
        <p14:creationId xmlns:p14="http://schemas.microsoft.com/office/powerpoint/2010/main" val="33086623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69586" y="134530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874339" y="2207253"/>
            <a:ext cx="7109652"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 العلامة التجارية الشخصية: </a:t>
            </a:r>
            <a:r>
              <a:rPr lang="ar-EG" dirty="0">
                <a:latin typeface="Alexandria Light" pitchFamily="2" charset="-78"/>
                <a:cs typeface="Alexandria Light" pitchFamily="2" charset="-78"/>
              </a:rPr>
              <a:t>تعني تحويل شخصية المؤثر وهويته إلى منصة تجارية يمكنها بيع منتجات أو خدمات تحمل اسمه. هذا التوسع غالبًا ما يعتمد على الثقة والتخصص والتركيز على مجال معين إلى جانب القوة التسويقية  المباشرة فلا يحتاج المؤثر إلى ميزانيات ضخمة للوصول للجمهور لامتلاكه قاعدة جماهيرية وفية.</a:t>
            </a:r>
          </a:p>
          <a:p>
            <a:pPr algn="just" rtl="1">
              <a:lnSpc>
                <a:spcPct val="200000"/>
              </a:lnSpc>
            </a:pPr>
            <a:r>
              <a:rPr lang="ar-EG" dirty="0">
                <a:solidFill>
                  <a:srgbClr val="00AEEF"/>
                </a:solidFill>
                <a:latin typeface="Alexandria Light" pitchFamily="2" charset="-78"/>
                <a:cs typeface="Alexandria Light" pitchFamily="2" charset="-78"/>
              </a:rPr>
              <a:t>مثال: هدي قطان </a:t>
            </a:r>
            <a:r>
              <a:rPr lang="en-US" dirty="0">
                <a:solidFill>
                  <a:srgbClr val="00AEEF"/>
                </a:solidFill>
                <a:latin typeface="Alexandria Light" pitchFamily="2" charset="-78"/>
                <a:cs typeface="Alexandria Light" pitchFamily="2" charset="-78"/>
              </a:rPr>
              <a:t>Huda </a:t>
            </a:r>
            <a:r>
              <a:rPr lang="en-US" dirty="0" err="1">
                <a:solidFill>
                  <a:srgbClr val="00AEEF"/>
                </a:solidFill>
                <a:latin typeface="Alexandria Light" pitchFamily="2" charset="-78"/>
                <a:cs typeface="Alexandria Light" pitchFamily="2" charset="-78"/>
              </a:rPr>
              <a:t>Kattan</a:t>
            </a:r>
            <a:r>
              <a:rPr lang="en-US" dirty="0">
                <a:solidFill>
                  <a:srgbClr val="00AEEF"/>
                </a:solidFill>
                <a:latin typeface="Alexandria Light" pitchFamily="2" charset="-78"/>
                <a:cs typeface="Alexandria Light" pitchFamily="2" charset="-78"/>
              </a:rPr>
              <a:t>)</a:t>
            </a:r>
            <a:r>
              <a:rPr lang="ar-EG" dirty="0">
                <a:solidFill>
                  <a:srgbClr val="00AEEF"/>
                </a:solidFill>
                <a:latin typeface="Alexandria Light" pitchFamily="2" charset="-78"/>
                <a:cs typeface="Alexandria Light" pitchFamily="2" charset="-78"/>
              </a:rPr>
              <a:t>)</a:t>
            </a:r>
            <a:endParaRPr lang="en-US" dirty="0">
              <a:solidFill>
                <a:srgbClr val="00AEEF"/>
              </a:solidFill>
              <a:latin typeface="Alexandria Light" pitchFamily="2" charset="-78"/>
              <a:cs typeface="Alexandria Light" pitchFamily="2" charset="-78"/>
            </a:endParaRPr>
          </a:p>
          <a:p>
            <a:pPr algn="just" rtl="1">
              <a:lnSpc>
                <a:spcPct val="200000"/>
              </a:lnSpc>
              <a:buFont typeface="Arial" panose="020B0604020202020204" pitchFamily="34" charset="0"/>
              <a:buChar char="•"/>
            </a:pPr>
            <a:r>
              <a:rPr lang="ar-EG" dirty="0">
                <a:latin typeface="Alexandria Light" pitchFamily="2" charset="-78"/>
                <a:cs typeface="Alexandria Light" pitchFamily="2" charset="-78"/>
              </a:rPr>
              <a:t>مؤثرة في مجال الجمال بدأت كخبيرة مكياج ومدونة على إنستغرام ويوتيوب.</a:t>
            </a:r>
            <a:endParaRPr lang="ar-EG" b="1" dirty="0">
              <a:solidFill>
                <a:srgbClr val="FF000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70DA6D5-658D-DEB8-F32D-ED150FFEBD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484" y="2853369"/>
            <a:ext cx="4022275" cy="3150652"/>
          </a:xfrm>
          <a:prstGeom prst="rect">
            <a:avLst/>
          </a:prstGeom>
        </p:spPr>
      </p:pic>
    </p:spTree>
    <p:extLst>
      <p:ext uri="{BB962C8B-B14F-4D97-AF65-F5344CB8AC3E}">
        <p14:creationId xmlns:p14="http://schemas.microsoft.com/office/powerpoint/2010/main" val="38952775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74494" y="10407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10969" y="1973657"/>
            <a:ext cx="5473023"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إطلاق المنتجات الرقمية </a:t>
            </a:r>
          </a:p>
          <a:p>
            <a:pPr lvl="1" algn="just" rtl="1">
              <a:lnSpc>
                <a:spcPct val="200000"/>
              </a:lnSpc>
            </a:pPr>
            <a:r>
              <a:rPr lang="ar-EG" dirty="0">
                <a:latin typeface="Alexandria Light" pitchFamily="2" charset="-78"/>
                <a:cs typeface="Alexandria Light" pitchFamily="2" charset="-78"/>
              </a:rPr>
              <a:t>في العصر الرقمي، أصبحت المنتجات الرقمية وسيلة شائعة ومربحة للمؤثرين لاستثمار خبراتهم ومهاراتهم. تتميز المنتجات الرقمية بأنها لا تحتاج إلى تكلفة تصنيع أو شحن، مما يجعلها خيارًا اقتصاديًا ومرنًا للمؤثرين الذين يسعون إلى توسيع نطاق تأثيرهم وزيادة دخلهم.</a:t>
            </a:r>
          </a:p>
          <a:p>
            <a:pPr lvl="1" algn="just" rtl="1">
              <a:lnSpc>
                <a:spcPct val="200000"/>
              </a:lnSpc>
            </a:pPr>
            <a:endParaRPr lang="ar-EG"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2C61A69-04C4-6612-DADE-552552462D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009" y="1973657"/>
            <a:ext cx="5473024" cy="4442883"/>
          </a:xfrm>
          <a:prstGeom prst="rect">
            <a:avLst/>
          </a:prstGeom>
        </p:spPr>
      </p:pic>
    </p:spTree>
    <p:extLst>
      <p:ext uri="{BB962C8B-B14F-4D97-AF65-F5344CB8AC3E}">
        <p14:creationId xmlns:p14="http://schemas.microsoft.com/office/powerpoint/2010/main" val="13739561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774494" y="104077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382178" y="1973657"/>
            <a:ext cx="8601816"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 المنتج الرقمي</a:t>
            </a:r>
            <a:r>
              <a:rPr lang="ar-EG" b="1" dirty="0">
                <a:solidFill>
                  <a:srgbClr val="FF0000"/>
                </a:solidFill>
                <a:latin typeface="Alexandria Light" pitchFamily="2" charset="-78"/>
                <a:cs typeface="Alexandria Light" pitchFamily="2" charset="-78"/>
              </a:rPr>
              <a:t>: </a:t>
            </a:r>
            <a:r>
              <a:rPr lang="ar-EG" dirty="0">
                <a:solidFill>
                  <a:schemeClr val="tx1">
                    <a:lumMod val="95000"/>
                    <a:lumOff val="5000"/>
                  </a:schemeClr>
                </a:solidFill>
                <a:latin typeface="Alexandria Light" pitchFamily="2" charset="-78"/>
                <a:cs typeface="Alexandria Light" pitchFamily="2" charset="-78"/>
              </a:rPr>
              <a:t>أي منتج أو خدمة يمكن تقديمه عبر الإنترنت بدون أن يشكل مادة ملموسة أو شكل مادي ويشمل على سبيل المثال:  الدورات التعليمية والكتب الإلكترونية وقوالب التصميم، ويعتمد على استغلال الخبرة والوصول العالمي والاستدامة.</a:t>
            </a:r>
          </a:p>
          <a:p>
            <a:pPr algn="just" rtl="1">
              <a:lnSpc>
                <a:spcPct val="200000"/>
              </a:lnSpc>
            </a:pPr>
            <a:r>
              <a:rPr lang="ar-EG" dirty="0">
                <a:solidFill>
                  <a:srgbClr val="00AEEF"/>
                </a:solidFill>
                <a:latin typeface="Alexandria Light" pitchFamily="2" charset="-78"/>
                <a:cs typeface="Alexandria Light" pitchFamily="2" charset="-78"/>
              </a:rPr>
              <a:t>مثال: </a:t>
            </a:r>
            <a:r>
              <a:rPr lang="ar-EG" b="1" dirty="0">
                <a:solidFill>
                  <a:srgbClr val="00AEEF"/>
                </a:solidFill>
                <a:latin typeface="Alexandria" pitchFamily="2" charset="-78"/>
                <a:cs typeface="Alexandria" pitchFamily="2" charset="-78"/>
              </a:rPr>
              <a:t>علي عبد الله مؤثر في مجال الإنتاجية والتعلم.</a:t>
            </a:r>
          </a:p>
          <a:p>
            <a:pPr algn="just" rtl="1">
              <a:lnSpc>
                <a:spcPct val="200000"/>
              </a:lnSpc>
              <a:buFont typeface="Arial" panose="020B0604020202020204" pitchFamily="34" charset="0"/>
              <a:buChar char="•"/>
            </a:pPr>
            <a:r>
              <a:rPr lang="ar-EG" dirty="0">
                <a:latin typeface="Alexandria Light" pitchFamily="2" charset="-78"/>
                <a:cs typeface="Alexandria Light" pitchFamily="2" charset="-78"/>
              </a:rPr>
              <a:t>أطلق دورات تعليمية مثل "</a:t>
            </a:r>
            <a:r>
              <a:rPr lang="en-US" dirty="0">
                <a:latin typeface="Alexandria Light" pitchFamily="2" charset="-78"/>
                <a:cs typeface="Alexandria Light" pitchFamily="2" charset="-78"/>
              </a:rPr>
              <a:t>Part-Time YouTuber Academy"، </a:t>
            </a:r>
            <a:r>
              <a:rPr lang="ar-EG" dirty="0">
                <a:latin typeface="Alexandria Light" pitchFamily="2" charset="-78"/>
                <a:cs typeface="Alexandria Light" pitchFamily="2" charset="-78"/>
              </a:rPr>
              <a:t>تُساعد الناس على إطلاق قنوات ناجحة على يوتيوب.</a:t>
            </a:r>
          </a:p>
          <a:p>
            <a:pPr algn="just" rtl="1">
              <a:lnSpc>
                <a:spcPct val="200000"/>
              </a:lnSpc>
              <a:buFont typeface="Arial" panose="020B0604020202020204" pitchFamily="34" charset="0"/>
              <a:buChar char="•"/>
            </a:pPr>
            <a:r>
              <a:rPr lang="ar-EG" dirty="0">
                <a:latin typeface="Alexandria Light" pitchFamily="2" charset="-78"/>
                <a:cs typeface="Alexandria Light" pitchFamily="2" charset="-78"/>
              </a:rPr>
              <a:t>بالإضافة إلى بيع كتب إلكترونية وأدوات تنظيمية، مما يعكس تنوع منتجاته الرقمي</a:t>
            </a:r>
            <a:endParaRPr lang="ar-EG" dirty="0">
              <a:solidFill>
                <a:schemeClr val="tx1">
                  <a:lumMod val="95000"/>
                  <a:lumOff val="5000"/>
                </a:schemeClr>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D1BE363-884C-FA42-7BF2-D93010C9A4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1944" y="2671189"/>
            <a:ext cx="2705100" cy="3210837"/>
          </a:xfrm>
          <a:prstGeom prst="rect">
            <a:avLst/>
          </a:prstGeom>
        </p:spPr>
      </p:pic>
    </p:spTree>
    <p:extLst>
      <p:ext uri="{BB962C8B-B14F-4D97-AF65-F5344CB8AC3E}">
        <p14:creationId xmlns:p14="http://schemas.microsoft.com/office/powerpoint/2010/main" val="20980852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69586"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858440" y="1881561"/>
            <a:ext cx="7202670"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الاستثمار في صناعة المحتوى التعاوني</a:t>
            </a:r>
          </a:p>
          <a:p>
            <a:pPr lvl="1" algn="just" rtl="1">
              <a:lnSpc>
                <a:spcPct val="200000"/>
              </a:lnSpc>
            </a:pPr>
            <a:r>
              <a:rPr lang="ar-EG" dirty="0">
                <a:latin typeface="Alexandria Light" pitchFamily="2" charset="-78"/>
                <a:cs typeface="Alexandria Light" pitchFamily="2" charset="-78"/>
              </a:rPr>
              <a:t>التعاون بين المؤثرين أو بين المؤثرين والشركات أصبح وسيلة فعالة لتوسيع نطاق الوصول وزيادة التأثير. من خلال الجمع بين الخبرات والموارد، يتمكن المشاركون في هذا النوع من المشاريع من تقديم محتوى أكثر إبداعًا وجودة، مع تحقيق أرباح مشتركة. صناعة المحتوى التعاوني تتيح فرصًا فريدة لإنشاء مشاريع مبتكرة مثل </a:t>
            </a:r>
            <a:r>
              <a:rPr lang="ar-EG" dirty="0" err="1">
                <a:latin typeface="Alexandria Light" pitchFamily="2" charset="-78"/>
                <a:cs typeface="Alexandria Light" pitchFamily="2" charset="-78"/>
              </a:rPr>
              <a:t>البودكاست</a:t>
            </a:r>
            <a:r>
              <a:rPr lang="ar-EG" dirty="0">
                <a:latin typeface="Alexandria Light" pitchFamily="2" charset="-78"/>
                <a:cs typeface="Alexandria Light" pitchFamily="2" charset="-78"/>
              </a:rPr>
              <a:t>، البرامج الإعلامية، أو المبادرات التسويقية.</a:t>
            </a:r>
            <a:endParaRPr lang="ar-EG" b="1" dirty="0">
              <a:solidFill>
                <a:srgbClr val="FF000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5DAD427-5D76-BF77-8309-F3C4B40EBB1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8195" y="2614916"/>
            <a:ext cx="3641097" cy="3510462"/>
          </a:xfrm>
          <a:prstGeom prst="rect">
            <a:avLst/>
          </a:prstGeom>
        </p:spPr>
      </p:pic>
    </p:spTree>
    <p:extLst>
      <p:ext uri="{BB962C8B-B14F-4D97-AF65-F5344CB8AC3E}">
        <p14:creationId xmlns:p14="http://schemas.microsoft.com/office/powerpoint/2010/main" val="16885391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69586"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177686" y="2134949"/>
            <a:ext cx="10739086"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 المحتوى التعاوني</a:t>
            </a:r>
          </a:p>
          <a:p>
            <a:pPr algn="r" rtl="1">
              <a:lnSpc>
                <a:spcPct val="200000"/>
              </a:lnSpc>
            </a:pPr>
            <a:r>
              <a:rPr lang="ar-EG" dirty="0">
                <a:latin typeface="Alexandria Light" pitchFamily="2" charset="-78"/>
                <a:cs typeface="Alexandria Light" pitchFamily="2" charset="-78"/>
              </a:rPr>
              <a:t>هو نوع من الإنتاج حيث يعمل المؤثرون أو الشركاء معًا لإنشاء مشروع يجمع بين مهاراتهم وجماهيرهم. هذا النوع من التعاون يتسم بعدة مزايا:</a:t>
            </a:r>
          </a:p>
          <a:p>
            <a:pPr algn="r" rtl="1">
              <a:lnSpc>
                <a:spcPct val="200000"/>
              </a:lnSpc>
              <a:buFont typeface="+mj-lt"/>
              <a:buAutoNum type="arabicPeriod"/>
            </a:pPr>
            <a:r>
              <a:rPr lang="ar-EG" b="1" dirty="0">
                <a:latin typeface="Alexandria" pitchFamily="2" charset="-78"/>
                <a:cs typeface="Alexandria" pitchFamily="2" charset="-78"/>
              </a:rPr>
              <a:t>توسيع الجمهور</a:t>
            </a:r>
            <a:r>
              <a:rPr lang="ar-EG" dirty="0">
                <a:latin typeface="Alexandria Light" pitchFamily="2" charset="-78"/>
                <a:cs typeface="Alexandria Light" pitchFamily="2" charset="-78"/>
              </a:rPr>
              <a:t>: التعاون يتيح الوصول إلى متابعين جدد من جمهور الطرف الآخر.</a:t>
            </a:r>
          </a:p>
          <a:p>
            <a:pPr algn="r" rtl="1">
              <a:lnSpc>
                <a:spcPct val="200000"/>
              </a:lnSpc>
              <a:buFont typeface="+mj-lt"/>
              <a:buAutoNum type="arabicPeriod"/>
            </a:pPr>
            <a:r>
              <a:rPr lang="ar-EG" b="1" dirty="0">
                <a:latin typeface="Alexandria" pitchFamily="2" charset="-78"/>
                <a:cs typeface="Alexandria" pitchFamily="2" charset="-78"/>
              </a:rPr>
              <a:t>زيادة المصداقية</a:t>
            </a:r>
            <a:r>
              <a:rPr lang="ar-EG" dirty="0">
                <a:latin typeface="Alexandria Light" pitchFamily="2" charset="-78"/>
                <a:cs typeface="Alexandria Light" pitchFamily="2" charset="-78"/>
              </a:rPr>
              <a:t>: العمل مع شركاء موثوقين يعزز من سمعة المشاركين.</a:t>
            </a:r>
          </a:p>
          <a:p>
            <a:pPr algn="r" rtl="1">
              <a:lnSpc>
                <a:spcPct val="200000"/>
              </a:lnSpc>
              <a:buFont typeface="+mj-lt"/>
              <a:buAutoNum type="arabicPeriod"/>
            </a:pPr>
            <a:r>
              <a:rPr lang="ar-EG" b="1" dirty="0">
                <a:latin typeface="Alexandria" pitchFamily="2" charset="-78"/>
                <a:cs typeface="Alexandria" pitchFamily="2" charset="-78"/>
              </a:rPr>
              <a:t>تقاسم الموارد: </a:t>
            </a:r>
            <a:r>
              <a:rPr lang="ar-EG" dirty="0">
                <a:latin typeface="Alexandria Light" pitchFamily="2" charset="-78"/>
                <a:cs typeface="Alexandria Light" pitchFamily="2" charset="-78"/>
              </a:rPr>
              <a:t>مثل المعدات، الأفكار الإبداعية، أو حتى الميزانية التسويقية.</a:t>
            </a:r>
          </a:p>
          <a:p>
            <a:pPr algn="r" rtl="1">
              <a:lnSpc>
                <a:spcPct val="200000"/>
              </a:lnSpc>
              <a:buFont typeface="+mj-lt"/>
              <a:buAutoNum type="arabicPeriod"/>
            </a:pPr>
            <a:r>
              <a:rPr lang="ar-EG" b="1" dirty="0">
                <a:latin typeface="Alexandria" pitchFamily="2" charset="-78"/>
                <a:cs typeface="Alexandria" pitchFamily="2" charset="-78"/>
              </a:rPr>
              <a:t>التنوع في المحتوى: </a:t>
            </a:r>
            <a:r>
              <a:rPr lang="ar-EG" dirty="0">
                <a:latin typeface="Alexandria Light" pitchFamily="2" charset="-78"/>
                <a:cs typeface="Alexandria Light" pitchFamily="2" charset="-78"/>
              </a:rPr>
              <a:t>الجمع بين أنماط مختلفة من الأفكار والأساليب يضيف تنوعًا للمشروع.</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87608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69586"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رابعًا: نماذج نجاح المؤثرين في بناء اقتصاد رقمي  </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177686" y="2134949"/>
            <a:ext cx="10739086" cy="3888885"/>
          </a:xfrm>
          <a:prstGeom prst="rect">
            <a:avLst/>
          </a:prstGeom>
          <a:noFill/>
        </p:spPr>
        <p:txBody>
          <a:bodyPr wrap="square" rtlCol="0">
            <a:spAutoFit/>
          </a:bodyPr>
          <a:lstStyle/>
          <a:p>
            <a:pPr lvl="1" algn="r" rtl="1">
              <a:lnSpc>
                <a:spcPct val="200000"/>
              </a:lnSpc>
            </a:pPr>
            <a:r>
              <a:rPr lang="ar-EG" b="1" dirty="0">
                <a:solidFill>
                  <a:srgbClr val="FF0000"/>
                </a:solidFill>
                <a:latin typeface="Alexandria" pitchFamily="2" charset="-78"/>
                <a:cs typeface="Alexandria" pitchFamily="2" charset="-78"/>
              </a:rPr>
              <a:t>-من أمثلة المحتوى التعاوني </a:t>
            </a:r>
            <a:endParaRPr lang="ar-EG" b="1" dirty="0">
              <a:solidFill>
                <a:srgbClr val="FF0000"/>
              </a:solidFill>
              <a:latin typeface="Alexandria Light" pitchFamily="2" charset="-78"/>
              <a:cs typeface="Alexandria Light" pitchFamily="2" charset="-78"/>
            </a:endParaRPr>
          </a:p>
          <a:p>
            <a:pPr algn="r" rtl="1">
              <a:lnSpc>
                <a:spcPct val="200000"/>
              </a:lnSpc>
            </a:pPr>
            <a:r>
              <a:rPr lang="ar-EG" b="1" dirty="0">
                <a:solidFill>
                  <a:srgbClr val="00AEEF"/>
                </a:solidFill>
                <a:latin typeface="Alexandria" pitchFamily="2" charset="-78"/>
                <a:cs typeface="Alexandria" pitchFamily="2" charset="-78"/>
              </a:rPr>
              <a:t>تعاون "</a:t>
            </a:r>
            <a:r>
              <a:rPr lang="en-US" b="1" dirty="0" err="1">
                <a:solidFill>
                  <a:srgbClr val="00AEEF"/>
                </a:solidFill>
                <a:latin typeface="Alexandria" pitchFamily="2" charset="-78"/>
                <a:cs typeface="Alexandria" pitchFamily="2" charset="-78"/>
              </a:rPr>
              <a:t>MrBeast</a:t>
            </a:r>
            <a:r>
              <a:rPr lang="en-US" b="1" dirty="0">
                <a:solidFill>
                  <a:srgbClr val="00AEEF"/>
                </a:solidFill>
                <a:latin typeface="Alexandria" pitchFamily="2" charset="-78"/>
                <a:cs typeface="Alexandria" pitchFamily="2" charset="-78"/>
              </a:rPr>
              <a:t>" </a:t>
            </a:r>
            <a:r>
              <a:rPr lang="ar-EG" b="1" dirty="0">
                <a:solidFill>
                  <a:srgbClr val="00AEEF"/>
                </a:solidFill>
                <a:latin typeface="Alexandria" pitchFamily="2" charset="-78"/>
                <a:cs typeface="Alexandria" pitchFamily="2" charset="-78"/>
              </a:rPr>
              <a:t>مع </a:t>
            </a:r>
            <a:r>
              <a:rPr lang="en-US" b="1" dirty="0">
                <a:solidFill>
                  <a:srgbClr val="00AEEF"/>
                </a:solidFill>
                <a:latin typeface="Alexandria" pitchFamily="2" charset="-78"/>
                <a:cs typeface="Alexandria" pitchFamily="2" charset="-78"/>
              </a:rPr>
              <a:t>Mark </a:t>
            </a:r>
            <a:r>
              <a:rPr lang="en-US" b="1" dirty="0" err="1">
                <a:solidFill>
                  <a:srgbClr val="00AEEF"/>
                </a:solidFill>
                <a:latin typeface="Alexandria" pitchFamily="2" charset="-78"/>
                <a:cs typeface="Alexandria" pitchFamily="2" charset="-78"/>
              </a:rPr>
              <a:t>Rober</a:t>
            </a:r>
            <a:endParaRPr lang="en-US" dirty="0">
              <a:solidFill>
                <a:srgbClr val="00AEEF"/>
              </a:solidFill>
              <a:latin typeface="Alexandria" pitchFamily="2" charset="-78"/>
              <a:cs typeface="Alexandria" pitchFamily="2" charset="-78"/>
            </a:endParaRPr>
          </a:p>
          <a:p>
            <a:pPr algn="r" rtl="1">
              <a:lnSpc>
                <a:spcPct val="200000"/>
              </a:lnSpc>
            </a:pPr>
            <a:r>
              <a:rPr lang="ar-EG" dirty="0">
                <a:latin typeface="Alexandria Light" pitchFamily="2" charset="-78"/>
                <a:cs typeface="Alexandria Light" pitchFamily="2" charset="-78"/>
              </a:rPr>
              <a:t>تعاون صانعا المحتوى "</a:t>
            </a:r>
            <a:r>
              <a:rPr lang="en-US" dirty="0" err="1">
                <a:latin typeface="Alexandria Light" pitchFamily="2" charset="-78"/>
                <a:cs typeface="Alexandria Light" pitchFamily="2" charset="-78"/>
              </a:rPr>
              <a:t>MrBeast</a:t>
            </a:r>
            <a:r>
              <a:rPr lang="en-US" dirty="0">
                <a:latin typeface="Alexandria Light" pitchFamily="2" charset="-78"/>
                <a:cs typeface="Alexandria Light" pitchFamily="2" charset="-78"/>
              </a:rPr>
              <a:t>" </a:t>
            </a:r>
            <a:r>
              <a:rPr lang="ar-EG" dirty="0">
                <a:latin typeface="Alexandria Light" pitchFamily="2" charset="-78"/>
                <a:cs typeface="Alexandria Light" pitchFamily="2" charset="-78"/>
              </a:rPr>
              <a:t>" مع “</a:t>
            </a:r>
            <a:r>
              <a:rPr lang="en-US" dirty="0">
                <a:latin typeface="Alexandria Light" pitchFamily="2" charset="-78"/>
                <a:cs typeface="Alexandria Light" pitchFamily="2" charset="-78"/>
              </a:rPr>
              <a:t>Mark </a:t>
            </a:r>
            <a:r>
              <a:rPr lang="en-US" dirty="0" err="1">
                <a:latin typeface="Alexandria Light" pitchFamily="2" charset="-78"/>
                <a:cs typeface="Alexandria Light" pitchFamily="2" charset="-78"/>
              </a:rPr>
              <a:t>Rober</a:t>
            </a:r>
            <a:r>
              <a:rPr lang="ar-EG" dirty="0">
                <a:latin typeface="Alexandria Light" pitchFamily="2" charset="-78"/>
                <a:cs typeface="Alexandria Light" pitchFamily="2" charset="-78"/>
              </a:rPr>
              <a:t>" في مشروع "</a:t>
            </a:r>
            <a:r>
              <a:rPr lang="en-US" dirty="0">
                <a:latin typeface="Alexandria Light" pitchFamily="2" charset="-78"/>
                <a:cs typeface="Alexandria Light" pitchFamily="2" charset="-78"/>
              </a:rPr>
              <a:t>Team Trees</a:t>
            </a:r>
            <a:r>
              <a:rPr lang="ar-EG" dirty="0">
                <a:latin typeface="Alexandria Light" pitchFamily="2" charset="-78"/>
                <a:cs typeface="Alexandria Light" pitchFamily="2" charset="-78"/>
              </a:rPr>
              <a:t>"</a:t>
            </a:r>
            <a:r>
              <a:rPr lang="en-US" dirty="0">
                <a:latin typeface="Alexandria Light" pitchFamily="2" charset="-78"/>
                <a:cs typeface="Alexandria Light" pitchFamily="2" charset="-78"/>
              </a:rPr>
              <a:t>، </a:t>
            </a:r>
            <a:r>
              <a:rPr lang="ar-EG" dirty="0">
                <a:latin typeface="Alexandria Light" pitchFamily="2" charset="-78"/>
                <a:cs typeface="Alexandria Light" pitchFamily="2" charset="-78"/>
              </a:rPr>
              <a:t>وهو حملة لجمع التبرعات لزراعة 20 مليون شجرة.</a:t>
            </a:r>
          </a:p>
          <a:p>
            <a:pPr algn="r" rtl="1">
              <a:lnSpc>
                <a:spcPct val="200000"/>
              </a:lnSpc>
              <a:buFont typeface="Arial" panose="020B0604020202020204" pitchFamily="34" charset="0"/>
              <a:buChar char="•"/>
            </a:pPr>
            <a:r>
              <a:rPr lang="ar-EG" b="1" dirty="0">
                <a:latin typeface="Alexandria Light" pitchFamily="2" charset="-78"/>
                <a:cs typeface="Alexandria Light" pitchFamily="2" charset="-78"/>
              </a:rPr>
              <a:t>النجاح</a:t>
            </a:r>
            <a:r>
              <a:rPr lang="ar-EG" dirty="0">
                <a:latin typeface="Alexandria Light" pitchFamily="2" charset="-78"/>
                <a:cs typeface="Alexandria Light" pitchFamily="2" charset="-78"/>
              </a:rPr>
              <a:t>: جمعوا أكثر من 23 مليون دولار من التبرعات بمشاركة مشاهير ومؤثرين آخرين.</a:t>
            </a:r>
          </a:p>
          <a:p>
            <a:pPr algn="r" rtl="1">
              <a:lnSpc>
                <a:spcPct val="200000"/>
              </a:lnSpc>
            </a:pPr>
            <a:r>
              <a:rPr lang="ar-EG" dirty="0">
                <a:latin typeface="Alexandria Light" pitchFamily="2" charset="-78"/>
                <a:cs typeface="Alexandria Light" pitchFamily="2" charset="-78"/>
              </a:rPr>
              <a:t>التعاون في مشاريع ذات هدف اجتماعي يعزز من التأثير الإيجابي والشهرة.</a:t>
            </a:r>
          </a:p>
          <a:p>
            <a:pPr algn="r" rtl="1">
              <a:lnSpc>
                <a:spcPct val="200000"/>
              </a:lnSpc>
              <a:buFont typeface="Arial" panose="020B0604020202020204" pitchFamily="34" charset="0"/>
              <a:buChar char="•"/>
            </a:pPr>
            <a:r>
              <a:rPr lang="en-US" dirty="0">
                <a:latin typeface="Alexandria Light" pitchFamily="2" charset="-78"/>
                <a:cs typeface="Alexandria Light" pitchFamily="2" charset="-78"/>
                <a:hlinkClick r:id="rId4"/>
              </a:rPr>
              <a:t>https://teamtrees.org/</a:t>
            </a:r>
            <a:r>
              <a:rPr lang="ar-EG" dirty="0">
                <a:latin typeface="Alexandria Light" pitchFamily="2" charset="-78"/>
                <a:cs typeface="Alexandria Light" pitchFamily="2" charset="-78"/>
              </a:rPr>
              <a:t> </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1537704-82CE-7D83-B58C-12CE14AB2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5248" y="4079391"/>
            <a:ext cx="2952750" cy="2487165"/>
          </a:xfrm>
          <a:prstGeom prst="rect">
            <a:avLst/>
          </a:prstGeom>
        </p:spPr>
      </p:pic>
    </p:spTree>
    <p:extLst>
      <p:ext uri="{BB962C8B-B14F-4D97-AF65-F5344CB8AC3E}">
        <p14:creationId xmlns:p14="http://schemas.microsoft.com/office/powerpoint/2010/main" val="18209699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407249"/>
            <a:ext cx="8888855" cy="2780889"/>
          </a:xfrm>
          <a:prstGeom prst="rect">
            <a:avLst/>
          </a:prstGeom>
          <a:noFill/>
        </p:spPr>
        <p:txBody>
          <a:bodyPr wrap="square" rtlCol="0">
            <a:spAutoFit/>
          </a:bodyPr>
          <a:lstStyle/>
          <a:p>
            <a:pPr algn="r">
              <a:lnSpc>
                <a:spcPct val="150000"/>
              </a:lnSpc>
            </a:pPr>
            <a:r>
              <a:rPr lang="ar-EG" sz="1800" b="1" dirty="0">
                <a:solidFill>
                  <a:schemeClr val="tx1">
                    <a:lumMod val="95000"/>
                    <a:lumOff val="5000"/>
                  </a:schemeClr>
                </a:solidFill>
                <a:latin typeface="Alexandria" pitchFamily="2" charset="-78"/>
                <a:cs typeface="Alexandria" pitchFamily="2" charset="-78"/>
              </a:rPr>
              <a:t>- تعريف المؤثرين ودورهم في الاقتصاد الرقمي</a:t>
            </a:r>
            <a:endParaRPr lang="en-US" sz="1800" b="1" dirty="0">
              <a:solidFill>
                <a:schemeClr val="tx1">
                  <a:lumMod val="95000"/>
                  <a:lumOff val="5000"/>
                </a:schemeClr>
              </a:solidFill>
              <a:latin typeface="Alexandria" pitchFamily="2" charset="-78"/>
              <a:cs typeface="Alexandria" pitchFamily="2" charset="-78"/>
            </a:endParaRPr>
          </a:p>
          <a:p>
            <a:pPr algn="r">
              <a:lnSpc>
                <a:spcPct val="150000"/>
              </a:lnSpc>
            </a:pPr>
            <a:r>
              <a:rPr lang="ar-EG" sz="1800" b="1" dirty="0">
                <a:solidFill>
                  <a:schemeClr val="tx1"/>
                </a:solidFill>
                <a:latin typeface="Alexandria" pitchFamily="2" charset="-78"/>
                <a:cs typeface="Alexandria" pitchFamily="2" charset="-78"/>
              </a:rPr>
              <a:t>- استراتيجيات المؤثرين لتحقيق الأرباح</a:t>
            </a:r>
            <a:endParaRPr lang="en-US" sz="1800" b="1" dirty="0">
              <a:solidFill>
                <a:schemeClr val="tx1"/>
              </a:solidFill>
              <a:latin typeface="Alexandria" pitchFamily="2" charset="-78"/>
              <a:cs typeface="Alexandria" pitchFamily="2" charset="-78"/>
            </a:endParaRPr>
          </a:p>
          <a:p>
            <a:pPr algn="r">
              <a:lnSpc>
                <a:spcPct val="150000"/>
              </a:lnSpc>
            </a:pPr>
            <a:r>
              <a:rPr lang="ar-EG" b="1" dirty="0">
                <a:solidFill>
                  <a:schemeClr val="tx1">
                    <a:lumMod val="95000"/>
                    <a:lumOff val="5000"/>
                  </a:schemeClr>
                </a:solidFill>
                <a:latin typeface="Alexandria" pitchFamily="2" charset="-78"/>
                <a:cs typeface="Alexandria" pitchFamily="2" charset="-78"/>
              </a:rPr>
              <a:t>- التحديات المالية والأخلاقية للمؤثرين</a:t>
            </a:r>
            <a:endParaRPr lang="en-US" sz="1800" b="1" dirty="0">
              <a:solidFill>
                <a:schemeClr val="tx1">
                  <a:lumMod val="95000"/>
                  <a:lumOff val="5000"/>
                </a:schemeClr>
              </a:solidFill>
              <a:latin typeface="Alexandria" pitchFamily="2" charset="-78"/>
              <a:cs typeface="Alexandria" pitchFamily="2" charset="-78"/>
            </a:endParaRPr>
          </a:p>
          <a:p>
            <a:pPr algn="r" rtl="1">
              <a:lnSpc>
                <a:spcPct val="150000"/>
              </a:lnSpc>
            </a:pPr>
            <a:r>
              <a:rPr lang="ar-EG" sz="1800" b="1" dirty="0">
                <a:solidFill>
                  <a:schemeClr val="tx1">
                    <a:lumMod val="95000"/>
                    <a:lumOff val="5000"/>
                  </a:schemeClr>
                </a:solidFill>
                <a:latin typeface="Alexandria" pitchFamily="2" charset="-78"/>
                <a:cs typeface="Alexandria" pitchFamily="2" charset="-78"/>
              </a:rPr>
              <a:t>- نماذج نجاح المؤثرين في بناء اقتصاد رقمي </a:t>
            </a:r>
            <a:endParaRPr lang="en-US" sz="1800" b="1" dirty="0">
              <a:solidFill>
                <a:schemeClr val="tx1">
                  <a:lumMod val="95000"/>
                  <a:lumOff val="5000"/>
                </a:schemeClr>
              </a:solidFill>
              <a:latin typeface="Alexandria" pitchFamily="2" charset="-78"/>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334887"/>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اقتصاد صناعة المحتوى الرقمي </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تحديات صناعة المحتوى في البيئة الرقمية</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44CBEE3-B5A6-453A-88D0-0AF1F2A4FCA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3122</TotalTime>
  <Words>2636</Words>
  <Application>Microsoft Office PowerPoint</Application>
  <PresentationFormat>Widescreen</PresentationFormat>
  <Paragraphs>231</Paragraphs>
  <Slides>39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Alexandria Light</vt:lpstr>
      <vt:lpstr>Alexandria Medium</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29</cp:revision>
  <dcterms:created xsi:type="dcterms:W3CDTF">2023-04-29T09:08:00Z</dcterms:created>
  <dcterms:modified xsi:type="dcterms:W3CDTF">2025-02-23T22:00:22Z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