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3"/>
  </p:notesMasterIdLst>
  <p:sldIdLst>
    <p:sldId id="480" r:id="rId3"/>
    <p:sldId id="313" r:id="rId4"/>
    <p:sldId id="516" r:id="rId5"/>
    <p:sldId id="515" r:id="rId6"/>
    <p:sldId id="517" r:id="rId7"/>
    <p:sldId id="550" r:id="rId8"/>
    <p:sldId id="518" r:id="rId9"/>
    <p:sldId id="519" r:id="rId10"/>
    <p:sldId id="520" r:id="rId11"/>
    <p:sldId id="521" r:id="rId12"/>
    <p:sldId id="522" r:id="rId13"/>
    <p:sldId id="525" r:id="rId14"/>
    <p:sldId id="523" r:id="rId15"/>
    <p:sldId id="526" r:id="rId16"/>
    <p:sldId id="527" r:id="rId17"/>
    <p:sldId id="528" r:id="rId18"/>
    <p:sldId id="529" r:id="rId19"/>
    <p:sldId id="530" r:id="rId20"/>
    <p:sldId id="524" r:id="rId21"/>
    <p:sldId id="531" r:id="rId22"/>
    <p:sldId id="532" r:id="rId23"/>
    <p:sldId id="533" r:id="rId24"/>
    <p:sldId id="545" r:id="rId25"/>
    <p:sldId id="534" r:id="rId26"/>
    <p:sldId id="535" r:id="rId27"/>
    <p:sldId id="536" r:id="rId28"/>
    <p:sldId id="537" r:id="rId29"/>
    <p:sldId id="538" r:id="rId30"/>
    <p:sldId id="539" r:id="rId31"/>
    <p:sldId id="540" r:id="rId32"/>
    <p:sldId id="541" r:id="rId33"/>
    <p:sldId id="542" r:id="rId34"/>
    <p:sldId id="549" r:id="rId35"/>
    <p:sldId id="543" r:id="rId36"/>
    <p:sldId id="546" r:id="rId37"/>
    <p:sldId id="544" r:id="rId38"/>
    <p:sldId id="547" r:id="rId39"/>
    <p:sldId id="548" r:id="rId40"/>
    <p:sldId id="514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516"/>
            <p14:sldId id="515"/>
            <p14:sldId id="517"/>
            <p14:sldId id="550"/>
            <p14:sldId id="518"/>
            <p14:sldId id="519"/>
            <p14:sldId id="520"/>
            <p14:sldId id="521"/>
            <p14:sldId id="522"/>
            <p14:sldId id="525"/>
            <p14:sldId id="523"/>
            <p14:sldId id="526"/>
            <p14:sldId id="527"/>
            <p14:sldId id="528"/>
            <p14:sldId id="529"/>
            <p14:sldId id="530"/>
            <p14:sldId id="524"/>
            <p14:sldId id="531"/>
            <p14:sldId id="532"/>
            <p14:sldId id="533"/>
            <p14:sldId id="545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9"/>
            <p14:sldId id="543"/>
            <p14:sldId id="546"/>
            <p14:sldId id="544"/>
            <p14:sldId id="547"/>
            <p14:sldId id="548"/>
            <p14:sldId id="51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3738" autoAdjust="0"/>
  </p:normalViewPr>
  <p:slideViewPr>
    <p:cSldViewPr snapToGrid="0">
      <p:cViewPr varScale="1">
        <p:scale>
          <a:sx n="89" d="100"/>
          <a:sy n="89" d="100"/>
        </p:scale>
        <p:origin x="15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048" units="cm"/>
          <inkml:channel name="Y" type="integer" max="2048" units="cm"/>
          <inkml:channel name="F" type="integer" max="2047" units="in"/>
          <inkml:channel name="T" type="integer" max="2.14748E9" units="dev"/>
        </inkml:traceFormat>
        <inkml:channelProperties>
          <inkml:channelProperty channel="X" name="resolution" value="393.84616" units="1/cm"/>
          <inkml:channelProperty channel="Y" name="resolution" value="393.84616" units="1/cm"/>
          <inkml:channelProperty channel="F" name="resolution" value="999.51166" units="1/in"/>
          <inkml:channelProperty channel="T" name="resolution" value="1" units="1/dev"/>
        </inkml:channelProperties>
      </inkml:inkSource>
      <inkml:timestamp xml:id="ts0" timeString="2023-10-16T19:15:38.764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173C59E0-CA68-4DF0-956D-DAA4BE64B2BE}" emma:medium="tactile" emma:mode="ink">
          <msink:context xmlns:msink="http://schemas.microsoft.com/ink/2010/main" type="writingRegion" rotatedBoundingBox="16538,5272 16903,5272 16903,6003 16538,6003"/>
        </emma:interpretation>
      </emma:emma>
    </inkml:annotationXML>
    <inkml:traceGroup>
      <inkml:annotationXML>
        <emma:emma xmlns:emma="http://www.w3.org/2003/04/emma" version="1.0">
          <emma:interpretation id="{35ED6496-962F-443A-AD0F-28B7AF7ED386}" emma:medium="tactile" emma:mode="ink">
            <msink:context xmlns:msink="http://schemas.microsoft.com/ink/2010/main" type="paragraph" rotatedBoundingBox="16538,5272 16903,5272 16903,6003 16538,600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EC25F616-ABBB-4909-9E34-16D1D012B0A9}" emma:medium="tactile" emma:mode="ink">
              <msink:context xmlns:msink="http://schemas.microsoft.com/ink/2010/main" type="line" rotatedBoundingBox="16538,5272 16903,5272 16903,6003 16538,6003"/>
            </emma:interpretation>
          </emma:emma>
        </inkml:annotationXML>
        <inkml:traceGroup>
          <inkml:annotationXML>
            <emma:emma xmlns:emma="http://www.w3.org/2003/04/emma" version="1.0">
              <emma:interpretation id="{A11E0198-11EB-44E0-9686-E6A0AD0AF959}" emma:medium="tactile" emma:mode="ink">
                <msink:context xmlns:msink="http://schemas.microsoft.com/ink/2010/main" type="inkWord" rotatedBoundingBox="16538,5272 16903,5272 16903,6003 16538,6003"/>
              </emma:interpretation>
              <emma:one-of disjunction-type="recognition" id="oneOf0">
                <emma:interpretation id="interp0" emma:lang="" emma:confidence="0.5">
                  <emma:literal>.</emma:literal>
                </emma:interpretation>
                <emma:interpretation id="interp1" emma:lang="" emma:confidence="0">
                  <emma:literal>\</emma:literal>
                </emma:interpretation>
                <emma:interpretation id="interp2" emma:lang="" emma:confidence="0">
                  <emma:literal>,</emma:literal>
                </emma:interpretation>
                <emma:interpretation id="interp3" emma:lang="" emma:confidence="0">
                  <emma:literal>)</emma:literal>
                </emma:interpretation>
                <emma:interpretation id="interp4" emma:lang="" emma:confidence="0">
                  <emma:literal>:</emma:literal>
                </emma:interpretation>
              </emma:one-of>
            </emma:emma>
          </inkml:annotationXML>
          <inkml:trace contextRef="#ctx0" brushRef="#br0">365 731 5 0,'-23'-51'5'0,"0"12"3"0,0 14 4 0,0-27 3 0,1-12 1 16,22 13-5-16,-46 0-5 0,0-14-6 0,24 14-4 0,-1-26-9 15,-23 13-5-15,23-13 1 0,-22 13-8 0</inkml:trace>
        </inkml:traceGroup>
      </inkml:traceGroup>
    </inkml:traceGroup>
  </inkml:traceGroup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052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 userDrawn="1"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1795462"/>
          </a:xfrm>
        </p:spPr>
        <p:txBody>
          <a:bodyPr anchor="b"/>
          <a:lstStyle>
            <a:lvl1pPr>
              <a:defRPr sz="6000">
                <a:solidFill>
                  <a:srgbClr val="FAC748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6651"/>
            <a:ext cx="10515600" cy="196214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11/8/2023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6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5828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271341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“Click </a:t>
            </a:r>
            <a:r>
              <a:rPr lang="en-US" dirty="0"/>
              <a:t>to edit Master text </a:t>
            </a:r>
            <a:r>
              <a:rPr lang="en-US" dirty="0" smtClean="0"/>
              <a:t>styles”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271341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47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customXml" Target="../ink/ink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9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9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013989" y="321454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81745" y="2455568"/>
            <a:ext cx="54243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Software Engineering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256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382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Software Engineering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 smtClean="0"/>
              <a:t>Testing in XP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/>
              <a:t>XP testing </a:t>
            </a:r>
            <a:r>
              <a:rPr lang="en-US" sz="2400" b="1" dirty="0" smtClean="0"/>
              <a:t>difficulties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 smtClean="0"/>
              <a:t>Pair programming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 smtClean="0"/>
              <a:t>Agile project management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 smtClean="0"/>
              <a:t>Scrum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Lecture 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Testing in XP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7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XP testing </a:t>
            </a:r>
            <a:r>
              <a:rPr lang="en-US" dirty="0" smtClean="0"/>
              <a:t>features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US" sz="3200" b="1" dirty="0" smtClean="0"/>
              <a:t>Test-first </a:t>
            </a:r>
            <a:r>
              <a:rPr lang="en-US" sz="3200" b="1" dirty="0"/>
              <a:t>development</a:t>
            </a:r>
            <a:r>
              <a:rPr lang="en-US" sz="3200" dirty="0"/>
              <a:t>.</a:t>
            </a:r>
          </a:p>
          <a:p>
            <a:pPr lvl="0"/>
            <a:r>
              <a:rPr lang="en-US" sz="3200" b="1" dirty="0"/>
              <a:t>Incremental test development from scenarios.</a:t>
            </a:r>
          </a:p>
          <a:p>
            <a:pPr lvl="0"/>
            <a:r>
              <a:rPr lang="en-US" sz="3200" b="1" dirty="0"/>
              <a:t>User involvement in test development and validation.</a:t>
            </a:r>
          </a:p>
          <a:p>
            <a:pPr lvl="0"/>
            <a:r>
              <a:rPr lang="en-US" sz="3200" b="1" dirty="0"/>
              <a:t>Automated test harnesses are used to run all component tests each time that a new release is built.</a:t>
            </a:r>
          </a:p>
          <a:p>
            <a:pPr lvl="0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5641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Test-first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4400" dirty="0"/>
              <a:t>Writing tests before code clarifies the requirements to be implemented.</a:t>
            </a:r>
          </a:p>
          <a:p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0124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Test-first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4000" dirty="0" smtClean="0"/>
              <a:t>Tests </a:t>
            </a:r>
            <a:r>
              <a:rPr lang="en-US" sz="4000" dirty="0"/>
              <a:t>are written as programs rather than data so that they can be executed automatically. </a:t>
            </a:r>
            <a:endParaRPr lang="en-US" sz="4000" dirty="0" smtClean="0"/>
          </a:p>
          <a:p>
            <a:pPr lvl="0"/>
            <a:r>
              <a:rPr lang="en-US" sz="4000" dirty="0" smtClean="0"/>
              <a:t>The </a:t>
            </a:r>
            <a:r>
              <a:rPr lang="en-US" sz="4000" dirty="0"/>
              <a:t>test includes a check that it has executed correctly.</a:t>
            </a:r>
          </a:p>
          <a:p>
            <a:pPr lvl="1"/>
            <a:r>
              <a:rPr lang="en-US" sz="4000" dirty="0"/>
              <a:t>Usually relies on a testing framework such as Junit.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98492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Test-first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4000" dirty="0" smtClean="0"/>
              <a:t>All </a:t>
            </a:r>
            <a:r>
              <a:rPr lang="en-US" sz="4000" dirty="0"/>
              <a:t>previous and new tests are run automatically when new functionality is </a:t>
            </a:r>
            <a:r>
              <a:rPr lang="en-US" sz="4000" dirty="0" smtClean="0"/>
              <a:t>added.</a:t>
            </a:r>
          </a:p>
          <a:p>
            <a:pPr lvl="0"/>
            <a:r>
              <a:rPr lang="en-US" sz="4000" dirty="0" smtClean="0"/>
              <a:t>Checking that </a:t>
            </a:r>
            <a:r>
              <a:rPr lang="en-US" sz="4000" dirty="0"/>
              <a:t>the new functionality has not introduced errors.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19192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 involvement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The role of the customer in the testing process is to </a:t>
            </a:r>
            <a:r>
              <a:rPr lang="en-GB" sz="4000" b="1" dirty="0"/>
              <a:t>help develop acceptance tests </a:t>
            </a:r>
            <a:r>
              <a:rPr lang="en-GB" sz="4000" dirty="0"/>
              <a:t>for the stories that are to be implemented in the next release of the system. </a:t>
            </a:r>
            <a:endParaRPr lang="en-US" sz="4000" dirty="0"/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0967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 involvement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4400" dirty="0"/>
              <a:t>The customer who is part of the team writes tests as development proceeds. </a:t>
            </a:r>
            <a:endParaRPr lang="en-GB" sz="4400" dirty="0" smtClean="0"/>
          </a:p>
          <a:p>
            <a:pPr lvl="0"/>
            <a:r>
              <a:rPr lang="en-GB" sz="4400" dirty="0" smtClean="0"/>
              <a:t>All </a:t>
            </a:r>
            <a:r>
              <a:rPr lang="en-GB" sz="4400" dirty="0"/>
              <a:t>new code is therefore validated to ensure that it is what the customer needs. </a:t>
            </a:r>
            <a:endParaRPr lang="en-US" sz="4400" dirty="0"/>
          </a:p>
          <a:p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61988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 involvement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GB" sz="4400" dirty="0"/>
              <a:t>However, people adopting the customer role have limited time available and so cannot work full-time with the development team. </a:t>
            </a:r>
            <a:endParaRPr lang="en-GB" sz="4400" dirty="0" smtClean="0"/>
          </a:p>
          <a:p>
            <a:pPr lvl="0"/>
            <a:r>
              <a:rPr lang="en-GB" sz="4400" dirty="0" smtClean="0"/>
              <a:t>They </a:t>
            </a:r>
            <a:r>
              <a:rPr lang="en-GB" sz="4400" dirty="0"/>
              <a:t>may feel that providing the requirements was enough of a contribution and so may be reluctant to get involved in the testing process. 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79647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 case description for dose checking</a:t>
            </a:r>
            <a:r>
              <a:rPr lang="en-GB" dirty="0"/>
              <a:t> 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92557"/>
            <a:ext cx="8658888" cy="4217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4652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 automation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GB" dirty="0"/>
              <a:t>Test automation means that tests are written as executable components before the task is implemented </a:t>
            </a:r>
            <a:endParaRPr lang="en-US" dirty="0"/>
          </a:p>
          <a:p>
            <a:pPr lvl="1"/>
            <a:r>
              <a:rPr lang="en-GB" dirty="0"/>
              <a:t>These testing components should be stand-alone, </a:t>
            </a:r>
            <a:endParaRPr lang="en-US" dirty="0"/>
          </a:p>
          <a:p>
            <a:pPr lvl="1"/>
            <a:r>
              <a:rPr lang="en-GB" dirty="0"/>
              <a:t>should simulate the submission of input to be tested and</a:t>
            </a:r>
            <a:endParaRPr lang="en-US" dirty="0"/>
          </a:p>
          <a:p>
            <a:pPr lvl="1"/>
            <a:r>
              <a:rPr lang="en-GB" dirty="0"/>
              <a:t> should check that the result meets the output specification. </a:t>
            </a:r>
            <a:endParaRPr lang="en-US" dirty="0"/>
          </a:p>
          <a:p>
            <a:pPr lvl="1"/>
            <a:r>
              <a:rPr lang="en-GB" dirty="0"/>
              <a:t>An automated test framework (e.g. Junit) is a system that makes it easy to write executable tests and submit a set of tests for execution.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8473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 automation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200" dirty="0" smtClean="0"/>
              <a:t>As </a:t>
            </a:r>
            <a:r>
              <a:rPr lang="en-GB" sz="3200" dirty="0"/>
              <a:t>testing is automated, there is always a set of tests that can be quickly and easily executed</a:t>
            </a:r>
            <a:endParaRPr lang="en-US" sz="3200" dirty="0"/>
          </a:p>
          <a:p>
            <a:pPr lvl="1"/>
            <a:r>
              <a:rPr lang="en-GB" sz="2800" dirty="0"/>
              <a:t>Whenever any functionality is added to the system, the tests can be run and problems that the new code has introduced can be caught immediately.  </a:t>
            </a:r>
            <a:endParaRPr lang="en-US" sz="28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0421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XP testing difficulties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74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Programmers prefer programming to testing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Sometimes programmers </a:t>
            </a:r>
            <a:r>
              <a:rPr lang="en-GB" sz="3600" dirty="0"/>
              <a:t>take short cuts when writing tests. </a:t>
            </a:r>
            <a:endParaRPr lang="en-GB" sz="3600" dirty="0" smtClean="0"/>
          </a:p>
          <a:p>
            <a:r>
              <a:rPr lang="en-GB" sz="3600" dirty="0" smtClean="0"/>
              <a:t>For </a:t>
            </a:r>
            <a:r>
              <a:rPr lang="en-GB" sz="3600" dirty="0"/>
              <a:t>example, they may write incomplete tests that do not check for all possible exceptions that may occur. </a:t>
            </a: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42516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Some tests can be very difficult to write incrementally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4000" dirty="0"/>
              <a:t>For example, in a </a:t>
            </a:r>
            <a:r>
              <a:rPr lang="en-GB" sz="4000" b="1" dirty="0"/>
              <a:t>complex user interface</a:t>
            </a:r>
            <a:r>
              <a:rPr lang="en-GB" sz="4000" dirty="0"/>
              <a:t>, it is often difficult to write unit tests for the code that implements the ‘display logic’ and workflow between screens.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77685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It </a:t>
            </a:r>
            <a:r>
              <a:rPr lang="en-US" dirty="0"/>
              <a:t>is </a:t>
            </a:r>
            <a:r>
              <a:rPr lang="en-GB" dirty="0"/>
              <a:t>difficult to judge the completeness of a set of tests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4800" dirty="0"/>
              <a:t>Although you may have a lot of system tests, your test set </a:t>
            </a:r>
            <a:r>
              <a:rPr lang="en-GB" sz="4800" b="1" dirty="0"/>
              <a:t>may not provide complete coverage</a:t>
            </a:r>
            <a:r>
              <a:rPr lang="en-GB" sz="4800" dirty="0"/>
              <a:t>.  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92634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Pair programming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722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Pair </a:t>
            </a:r>
            <a:r>
              <a:rPr lang="en-US" dirty="0" smtClean="0"/>
              <a:t>programming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US" dirty="0"/>
              <a:t>In XP, programmers work in pairs, sitting together to develop code.</a:t>
            </a:r>
          </a:p>
          <a:p>
            <a:pPr lvl="0"/>
            <a:r>
              <a:rPr lang="en-US" dirty="0"/>
              <a:t>This helps develop common ownership of code and spreads knowledge across the team.</a:t>
            </a:r>
          </a:p>
          <a:p>
            <a:pPr lvl="0"/>
            <a:r>
              <a:rPr lang="en-US" dirty="0"/>
              <a:t>It serves as an informal review process as each line of code is looked at by more than 1 person.</a:t>
            </a:r>
          </a:p>
          <a:p>
            <a:pPr lvl="0"/>
            <a:r>
              <a:rPr lang="en-US" dirty="0"/>
              <a:t>It encourages refactoring as the whole team can benefit from this.</a:t>
            </a:r>
          </a:p>
          <a:p>
            <a:pPr lvl="0"/>
            <a:r>
              <a:rPr lang="en-US" dirty="0"/>
              <a:t>Measurements suggest that development productivity with pair programming is similar to that of two people working independently.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339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Pair programming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In pair programming, programmers sit together at the same workstation to develop the software.</a:t>
            </a:r>
            <a:endParaRPr lang="en-US" dirty="0"/>
          </a:p>
          <a:p>
            <a:pPr lvl="0"/>
            <a:r>
              <a:rPr lang="en-GB" b="1" dirty="0"/>
              <a:t>Pairs are created dynamically </a:t>
            </a:r>
            <a:r>
              <a:rPr lang="en-GB" dirty="0"/>
              <a:t>so that all team members work with each other during the development process.</a:t>
            </a:r>
            <a:endParaRPr lang="en-US" dirty="0"/>
          </a:p>
          <a:p>
            <a:pPr lvl="0"/>
            <a:r>
              <a:rPr lang="en-GB" dirty="0"/>
              <a:t>The </a:t>
            </a:r>
            <a:r>
              <a:rPr lang="en-GB" b="1" dirty="0"/>
              <a:t>sharing of knowledge </a:t>
            </a:r>
            <a:r>
              <a:rPr lang="en-GB" dirty="0"/>
              <a:t>that happens during pair programming is very important as it reduces the overall risks to a project </a:t>
            </a:r>
            <a:r>
              <a:rPr lang="en-GB" b="1" dirty="0"/>
              <a:t>when team members leave</a:t>
            </a:r>
            <a:r>
              <a:rPr lang="en-GB" dirty="0"/>
              <a:t>.</a:t>
            </a:r>
            <a:endParaRPr lang="en-US" dirty="0"/>
          </a:p>
          <a:p>
            <a:pPr lvl="0"/>
            <a:r>
              <a:rPr lang="en-GB" dirty="0"/>
              <a:t>Pair programming is not necessarily inefficient and there is evidence that a pair working together is more efficient than 2 programmers working separately.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844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Advantages of pair programming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/>
              <a:t>It supports the idea of </a:t>
            </a:r>
            <a:r>
              <a:rPr lang="en-GB" sz="3600" b="1" dirty="0"/>
              <a:t>collective ownership </a:t>
            </a:r>
            <a:r>
              <a:rPr lang="en-GB" sz="3600" dirty="0"/>
              <a:t>and </a:t>
            </a:r>
            <a:r>
              <a:rPr lang="en-GB" sz="3600" b="1" dirty="0"/>
              <a:t>responsibility</a:t>
            </a:r>
            <a:r>
              <a:rPr lang="en-GB" sz="3600" dirty="0"/>
              <a:t> for the system. </a:t>
            </a:r>
            <a:endParaRPr lang="en-US" sz="3600" dirty="0"/>
          </a:p>
          <a:p>
            <a:pPr lvl="1"/>
            <a:r>
              <a:rPr lang="en-GB" sz="3200" dirty="0"/>
              <a:t>Individuals are not held responsible for problems with the code. Instead, the team has collective responsibility for resolving these problems.</a:t>
            </a:r>
            <a:endParaRPr lang="en-US" sz="32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62967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Advantages of pair programming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GB" sz="4000" dirty="0" smtClean="0"/>
              <a:t>It </a:t>
            </a:r>
            <a:r>
              <a:rPr lang="en-GB" sz="4000" dirty="0"/>
              <a:t>acts as </a:t>
            </a:r>
            <a:r>
              <a:rPr lang="en-GB" sz="4000" b="1" dirty="0"/>
              <a:t>an informal review process</a:t>
            </a:r>
            <a:r>
              <a:rPr lang="en-GB" sz="4000" dirty="0"/>
              <a:t> because each line of code is looked at by at least two people. </a:t>
            </a:r>
            <a:endParaRPr lang="en-US" sz="4000" dirty="0"/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958961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Advantages of pair programming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GB" sz="4000" dirty="0" smtClean="0"/>
              <a:t>It </a:t>
            </a:r>
            <a:r>
              <a:rPr lang="en-GB" sz="4000" dirty="0"/>
              <a:t>helps </a:t>
            </a:r>
            <a:r>
              <a:rPr lang="en-GB" sz="4000" b="1" dirty="0"/>
              <a:t>support refactoring</a:t>
            </a:r>
            <a:r>
              <a:rPr lang="en-GB" sz="4000" dirty="0"/>
              <a:t>, which is a process of software improvement. </a:t>
            </a:r>
            <a:endParaRPr lang="en-US" sz="4000" dirty="0"/>
          </a:p>
          <a:p>
            <a:pPr lvl="1"/>
            <a:r>
              <a:rPr lang="en-GB" sz="3600" dirty="0"/>
              <a:t>Where pair programming and collective ownership are used, others benefit immediately from the refactoring so they are likely to support the process. </a:t>
            </a:r>
            <a:endParaRPr lang="en-US" sz="3600" dirty="0"/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20783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1849" y="1709739"/>
            <a:ext cx="10677663" cy="1795462"/>
          </a:xfrm>
        </p:spPr>
        <p:txBody>
          <a:bodyPr/>
          <a:lstStyle/>
          <a:p>
            <a:r>
              <a:rPr lang="en-US" dirty="0"/>
              <a:t>Agile project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739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project management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The principal responsibility of software </a:t>
            </a:r>
            <a:r>
              <a:rPr lang="en-GB" sz="3600" b="1" dirty="0"/>
              <a:t>project managers </a:t>
            </a:r>
            <a:r>
              <a:rPr lang="en-GB" sz="3600" dirty="0"/>
              <a:t>is to manage the project so that the software is </a:t>
            </a:r>
            <a:r>
              <a:rPr lang="en-GB" sz="3600" b="1" dirty="0"/>
              <a:t>delivered on time </a:t>
            </a:r>
            <a:r>
              <a:rPr lang="en-GB" sz="3600" dirty="0"/>
              <a:t>and within </a:t>
            </a:r>
            <a:r>
              <a:rPr lang="en-GB" sz="3600" b="1" dirty="0"/>
              <a:t>the planned budget </a:t>
            </a:r>
            <a:r>
              <a:rPr lang="en-GB" sz="3600" dirty="0"/>
              <a:t>for the project. </a:t>
            </a: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995349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project management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/>
              <a:t>The standard approach to project management is </a:t>
            </a:r>
            <a:r>
              <a:rPr lang="en-GB" sz="3600" b="1" dirty="0"/>
              <a:t>plan-driven</a:t>
            </a:r>
            <a:r>
              <a:rPr lang="en-GB" sz="3600" dirty="0"/>
              <a:t>. </a:t>
            </a:r>
            <a:endParaRPr lang="en-GB" sz="3600" dirty="0" smtClean="0"/>
          </a:p>
          <a:p>
            <a:pPr lvl="0"/>
            <a:r>
              <a:rPr lang="en-GB" sz="3600" dirty="0" smtClean="0"/>
              <a:t>Managers </a:t>
            </a:r>
            <a:r>
              <a:rPr lang="en-GB" sz="3600" dirty="0"/>
              <a:t>draw up a plan for the project showing </a:t>
            </a:r>
            <a:r>
              <a:rPr lang="en-GB" sz="3600" b="1" dirty="0"/>
              <a:t>what should be delivered</a:t>
            </a:r>
            <a:r>
              <a:rPr lang="en-GB" sz="3600" dirty="0"/>
              <a:t>, </a:t>
            </a:r>
            <a:r>
              <a:rPr lang="en-GB" sz="3600" b="1" dirty="0"/>
              <a:t>when</a:t>
            </a:r>
            <a:r>
              <a:rPr lang="en-GB" sz="3600" dirty="0"/>
              <a:t> it should be delivered and </a:t>
            </a:r>
            <a:r>
              <a:rPr lang="en-GB" sz="3600" b="1" dirty="0"/>
              <a:t>who</a:t>
            </a:r>
            <a:r>
              <a:rPr lang="en-GB" sz="3600" dirty="0"/>
              <a:t> will work on the development of the project deliverables.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49282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project management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/>
              <a:t>Agile project management requires a different approach, which is adapted to incremental development and the particular strengths of agile methods.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002684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scrum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The Scrum approach is a general agile method, but its </a:t>
            </a:r>
            <a:r>
              <a:rPr lang="en-GB" sz="3600" b="1" dirty="0"/>
              <a:t>focus is on managing iterative development </a:t>
            </a:r>
            <a:r>
              <a:rPr lang="en-GB" sz="3600" dirty="0"/>
              <a:t>rather than specific agile practices.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25109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Phases of scrum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14400" lvl="1" indent="-457200">
              <a:buFont typeface="+mj-lt"/>
              <a:buAutoNum type="arabicPeriod"/>
            </a:pPr>
            <a:r>
              <a:rPr lang="en-GB" sz="2800" dirty="0"/>
              <a:t>The initial phase is an </a:t>
            </a:r>
            <a:r>
              <a:rPr lang="en-GB" sz="2800" b="1" dirty="0"/>
              <a:t>outline planning phase </a:t>
            </a:r>
            <a:r>
              <a:rPr lang="en-GB" sz="2800" dirty="0"/>
              <a:t>where you establish the general objectives for the project and design the software architecture.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sz="2800" dirty="0"/>
              <a:t>This is followed by a </a:t>
            </a:r>
            <a:r>
              <a:rPr lang="en-GB" sz="2800" b="1" dirty="0"/>
              <a:t>series of sprint cycles</a:t>
            </a:r>
            <a:r>
              <a:rPr lang="en-GB" sz="2800" dirty="0"/>
              <a:t>, where each cycle develops an increment of the system.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sz="2800" dirty="0"/>
              <a:t>The </a:t>
            </a:r>
            <a:r>
              <a:rPr lang="en-GB" sz="2800" b="1" dirty="0"/>
              <a:t>project closure phase wraps up the project</a:t>
            </a:r>
            <a:r>
              <a:rPr lang="en-GB" sz="2800" dirty="0"/>
              <a:t>, completes required documentation such as system help frames and user manuals and assesses the lessons learned from the project.</a:t>
            </a:r>
          </a:p>
          <a:p>
            <a:pPr marL="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99329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Scrum process</a:t>
            </a:r>
            <a:r>
              <a:rPr lang="en-GB" dirty="0"/>
              <a:t> 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374" y="2405270"/>
            <a:ext cx="9061525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6932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Sprint cycle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Sprints are fixed length, </a:t>
            </a:r>
            <a:r>
              <a:rPr lang="en-GB" b="1" dirty="0"/>
              <a:t>normally 2–4 weeks</a:t>
            </a:r>
            <a:r>
              <a:rPr lang="en-GB" dirty="0"/>
              <a:t>. They correspond to the development of a release of the system in XP.</a:t>
            </a:r>
            <a:endParaRPr lang="en-US" dirty="0"/>
          </a:p>
          <a:p>
            <a:pPr lvl="0"/>
            <a:r>
              <a:rPr lang="en-GB" dirty="0"/>
              <a:t>The starting point for planning is the </a:t>
            </a:r>
            <a:r>
              <a:rPr lang="en-GB" b="1" dirty="0"/>
              <a:t>product backlog</a:t>
            </a:r>
            <a:r>
              <a:rPr lang="en-GB" dirty="0"/>
              <a:t>, which is the </a:t>
            </a:r>
            <a:r>
              <a:rPr lang="en-GB" b="1" dirty="0"/>
              <a:t>list of work to be done on the project</a:t>
            </a:r>
            <a:r>
              <a:rPr lang="en-GB" dirty="0"/>
              <a:t>.</a:t>
            </a:r>
            <a:endParaRPr lang="en-US" dirty="0"/>
          </a:p>
          <a:p>
            <a:pPr lvl="0"/>
            <a:r>
              <a:rPr lang="en-GB" dirty="0"/>
              <a:t>The selection phase involves all of the project team who work with the customer to </a:t>
            </a:r>
            <a:r>
              <a:rPr lang="en-GB" b="1" dirty="0"/>
              <a:t>select the features and functionality to be developed during the sprint</a:t>
            </a:r>
            <a:r>
              <a:rPr lang="en-GB" dirty="0"/>
              <a:t>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9532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Sprint cycle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Once these are agreed, the team organize themselves to develop the software. During this stage, </a:t>
            </a:r>
            <a:r>
              <a:rPr lang="en-GB" b="1" dirty="0"/>
              <a:t>the team is isolated from the customer and the organization</a:t>
            </a:r>
            <a:r>
              <a:rPr lang="en-GB" dirty="0"/>
              <a:t>, with all communications channelled through the so-called </a:t>
            </a:r>
            <a:r>
              <a:rPr lang="en-GB" b="1" dirty="0"/>
              <a:t>‘Scrum master</a:t>
            </a:r>
            <a:r>
              <a:rPr lang="en-GB" dirty="0"/>
              <a:t>’. </a:t>
            </a:r>
            <a:endParaRPr lang="en-US" dirty="0"/>
          </a:p>
          <a:p>
            <a:pPr lvl="0"/>
            <a:r>
              <a:rPr lang="en-GB" dirty="0"/>
              <a:t>The role of the Scrum master is to </a:t>
            </a:r>
            <a:r>
              <a:rPr lang="en-GB" b="1" dirty="0"/>
              <a:t>protect</a:t>
            </a:r>
            <a:r>
              <a:rPr lang="en-GB" dirty="0"/>
              <a:t> the development team from external distractions. </a:t>
            </a:r>
            <a:endParaRPr lang="en-US" dirty="0"/>
          </a:p>
          <a:p>
            <a:pPr lvl="0"/>
            <a:r>
              <a:rPr lang="en-GB" dirty="0"/>
              <a:t>At the end of the sprint, the work done is reviewed and presented to stakeholders. The next sprint cycle then begins.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141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Scrum</a:t>
            </a:r>
            <a:endParaRPr lang="en-US" dirty="0"/>
          </a:p>
        </p:txBody>
      </p:sp>
      <p:pic>
        <p:nvPicPr>
          <p:cNvPr id="4" name="Picture 2" descr="See the source imag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456" y="1825625"/>
            <a:ext cx="7735712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46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Scrum master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/>
              <a:t>The ‘Scrum master’ is a facilitator who arranges daily meetings, tracks the backlog of work to be done, records decisions, measures progress against the backlog and communicates with customers and management outside of the team.</a:t>
            </a: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521736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Teamwork in Scrum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 smtClean="0"/>
              <a:t>The </a:t>
            </a:r>
            <a:r>
              <a:rPr lang="en-GB" sz="3600" dirty="0"/>
              <a:t>whole team attends </a:t>
            </a:r>
            <a:r>
              <a:rPr lang="en-GB" sz="3600" b="1" dirty="0"/>
              <a:t>short daily meetings</a:t>
            </a:r>
            <a:r>
              <a:rPr lang="en-GB" sz="3600" dirty="0"/>
              <a:t> where all team members share information, describe their progress since the last meeting, problems that have arisen and what is planned for the following day. </a:t>
            </a:r>
            <a:endParaRPr lang="en-US" sz="3600" dirty="0"/>
          </a:p>
          <a:p>
            <a:pPr lvl="1"/>
            <a:r>
              <a:rPr lang="en-GB" sz="3200" dirty="0"/>
              <a:t>This means that everyone on the team knows what is going on and, if problems arise, can re-plan short-term work to cope with them. </a:t>
            </a:r>
            <a:endParaRPr lang="en-US" sz="32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04386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 benefits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/>
              <a:t>The product is broken down into a set of manageable and understandable </a:t>
            </a:r>
            <a:r>
              <a:rPr lang="en-GB" sz="3600" b="1" dirty="0"/>
              <a:t>chunks</a:t>
            </a:r>
            <a:r>
              <a:rPr lang="en-GB" sz="3600" dirty="0"/>
              <a:t>.</a:t>
            </a:r>
            <a:endParaRPr lang="en-US" sz="3600" dirty="0"/>
          </a:p>
          <a:p>
            <a:pPr lvl="0"/>
            <a:r>
              <a:rPr lang="en-GB" sz="3600" b="1" dirty="0"/>
              <a:t>Unstable requirements </a:t>
            </a:r>
            <a:r>
              <a:rPr lang="en-GB" sz="3600" dirty="0"/>
              <a:t>do not hold up progress.</a:t>
            </a: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23315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 benefits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 smtClean="0"/>
              <a:t>The </a:t>
            </a:r>
            <a:r>
              <a:rPr lang="en-GB" dirty="0"/>
              <a:t>whole team have </a:t>
            </a:r>
            <a:r>
              <a:rPr lang="en-GB" b="1" dirty="0"/>
              <a:t>visibility of everything </a:t>
            </a:r>
            <a:r>
              <a:rPr lang="en-GB" dirty="0"/>
              <a:t>and consequently team </a:t>
            </a:r>
            <a:r>
              <a:rPr lang="en-GB" b="1" dirty="0"/>
              <a:t>communication is improved</a:t>
            </a:r>
            <a:r>
              <a:rPr lang="en-GB" dirty="0"/>
              <a:t>.</a:t>
            </a:r>
            <a:endParaRPr lang="en-US" dirty="0"/>
          </a:p>
          <a:p>
            <a:pPr lvl="0"/>
            <a:r>
              <a:rPr lang="en-GB" dirty="0"/>
              <a:t>Customers see on-time delivery of increments and </a:t>
            </a:r>
            <a:r>
              <a:rPr lang="en-GB" b="1" dirty="0"/>
              <a:t>gain feedback </a:t>
            </a:r>
            <a:r>
              <a:rPr lang="en-GB" dirty="0"/>
              <a:t>on how the product works.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6332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 benefits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b="1" dirty="0" smtClean="0"/>
              <a:t>Trust </a:t>
            </a:r>
            <a:r>
              <a:rPr lang="en-GB" sz="3600" b="1" dirty="0"/>
              <a:t>between customers and developers is established </a:t>
            </a:r>
            <a:r>
              <a:rPr lang="en-GB" sz="3600" dirty="0"/>
              <a:t>and a positive culture is created in which everyone expects the project to succeed.</a:t>
            </a: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207874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040846" y="22463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2400" dirty="0"/>
              <a:t>A particular strength of extreme programming is the development of automated tests before a program feature is created. All tests must successfully execute when an increment is integrated into a system.</a:t>
            </a:r>
            <a:endParaRPr lang="en-US" sz="2400" dirty="0"/>
          </a:p>
          <a:p>
            <a:pPr lvl="0"/>
            <a:r>
              <a:rPr lang="en-GB" sz="2400" dirty="0"/>
              <a:t>The Scrum method is an agile method that provides a </a:t>
            </a:r>
            <a:r>
              <a:rPr lang="en-GB" sz="2400" b="1" dirty="0"/>
              <a:t>project management framework</a:t>
            </a:r>
            <a:r>
              <a:rPr lang="en-GB" sz="2400" dirty="0"/>
              <a:t>. It is centred round a set of sprints, which are fixed time periods when a system increment is developed. </a:t>
            </a:r>
            <a:endParaRPr lang="en-US" sz="2400" dirty="0"/>
          </a:p>
          <a:p>
            <a:pPr lvl="0"/>
            <a:r>
              <a:rPr lang="en-GB" sz="2400" dirty="0"/>
              <a:t>Scaling agile methods for large systems is difficult. Large systems need up-front design and some documentation.</a:t>
            </a:r>
            <a:endParaRPr lang="en-US" sz="24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/>
              <p14:cNvContentPartPr/>
              <p14:nvPr/>
            </p14:nvContentPartPr>
            <p14:xfrm>
              <a:off x="5953899" y="1898226"/>
              <a:ext cx="131760" cy="26352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951019" y="1895346"/>
                <a:ext cx="137520" cy="269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1079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9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3208</TotalTime>
  <Words>1420</Words>
  <Application>Microsoft Office PowerPoint</Application>
  <PresentationFormat>Widescreen</PresentationFormat>
  <Paragraphs>130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Arial</vt:lpstr>
      <vt:lpstr>Calibri</vt:lpstr>
      <vt:lpstr>Times New Roman</vt:lpstr>
      <vt:lpstr>Trebuchet MS</vt:lpstr>
      <vt:lpstr>Wingdings</vt:lpstr>
      <vt:lpstr>Wingdings 2</vt:lpstr>
      <vt:lpstr>Office Theme</vt:lpstr>
      <vt:lpstr>1_Office Theme</vt:lpstr>
      <vt:lpstr>PowerPoint Presentation</vt:lpstr>
      <vt:lpstr>PowerPoint Presentation</vt:lpstr>
      <vt:lpstr>Testing in XP</vt:lpstr>
      <vt:lpstr>XP testing features</vt:lpstr>
      <vt:lpstr>Test-first development</vt:lpstr>
      <vt:lpstr>Test-first development</vt:lpstr>
      <vt:lpstr>Test-first development</vt:lpstr>
      <vt:lpstr>Customer involvement</vt:lpstr>
      <vt:lpstr>Customer involvement</vt:lpstr>
      <vt:lpstr>Customer involvement</vt:lpstr>
      <vt:lpstr>Test case description for dose checking </vt:lpstr>
      <vt:lpstr>Test automation</vt:lpstr>
      <vt:lpstr>Test automation</vt:lpstr>
      <vt:lpstr>XP testing difficulties</vt:lpstr>
      <vt:lpstr>Programmers prefer programming to testing </vt:lpstr>
      <vt:lpstr>Some tests can be very difficult to write incrementally</vt:lpstr>
      <vt:lpstr>It is difficult to judge the completeness of a set of tests</vt:lpstr>
      <vt:lpstr>Pair programming</vt:lpstr>
      <vt:lpstr>Pair programming </vt:lpstr>
      <vt:lpstr>Pair programming</vt:lpstr>
      <vt:lpstr>Advantages of pair programming</vt:lpstr>
      <vt:lpstr>Advantages of pair programming</vt:lpstr>
      <vt:lpstr>Advantages of pair programming</vt:lpstr>
      <vt:lpstr>Agile project management</vt:lpstr>
      <vt:lpstr>Agile project management</vt:lpstr>
      <vt:lpstr>Agile project management</vt:lpstr>
      <vt:lpstr>Agile project management</vt:lpstr>
      <vt:lpstr>scrum</vt:lpstr>
      <vt:lpstr>Phases of scrum</vt:lpstr>
      <vt:lpstr>The Scrum process </vt:lpstr>
      <vt:lpstr>The Sprint cycle</vt:lpstr>
      <vt:lpstr>The Sprint cycle</vt:lpstr>
      <vt:lpstr>Scrum</vt:lpstr>
      <vt:lpstr>Scrum master</vt:lpstr>
      <vt:lpstr>Teamwork in Scrum</vt:lpstr>
      <vt:lpstr>Scrum benefits</vt:lpstr>
      <vt:lpstr>Scrum benefits</vt:lpstr>
      <vt:lpstr>Scrum benefits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205</cp:revision>
  <dcterms:created xsi:type="dcterms:W3CDTF">2023-04-29T09:08:23Z</dcterms:created>
  <dcterms:modified xsi:type="dcterms:W3CDTF">2023-11-08T10:07:32Z</dcterms:modified>
</cp:coreProperties>
</file>