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480" r:id="rId5"/>
    <p:sldId id="313" r:id="rId6"/>
    <p:sldId id="613" r:id="rId7"/>
    <p:sldId id="614" r:id="rId8"/>
    <p:sldId id="604" r:id="rId9"/>
    <p:sldId id="256" r:id="rId10"/>
    <p:sldId id="612" r:id="rId11"/>
    <p:sldId id="496" r:id="rId12"/>
    <p:sldId id="497" r:id="rId13"/>
    <p:sldId id="498" r:id="rId14"/>
    <p:sldId id="500" r:id="rId15"/>
    <p:sldId id="501" r:id="rId16"/>
    <p:sldId id="503" r:id="rId17"/>
    <p:sldId id="504" r:id="rId18"/>
    <p:sldId id="507" r:id="rId19"/>
    <p:sldId id="502" r:id="rId20"/>
    <p:sldId id="508" r:id="rId21"/>
    <p:sldId id="509" r:id="rId22"/>
    <p:sldId id="510" r:id="rId23"/>
    <p:sldId id="511" r:id="rId24"/>
    <p:sldId id="512" r:id="rId25"/>
    <p:sldId id="513" r:id="rId26"/>
    <p:sldId id="514" r:id="rId27"/>
    <p:sldId id="515" r:id="rId28"/>
    <p:sldId id="516" r:id="rId29"/>
    <p:sldId id="549" r:id="rId30"/>
    <p:sldId id="611"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613"/>
            <p14:sldId id="614"/>
            <p14:sldId id="604"/>
            <p14:sldId id="256"/>
            <p14:sldId id="612"/>
            <p14:sldId id="496"/>
            <p14:sldId id="497"/>
            <p14:sldId id="498"/>
            <p14:sldId id="500"/>
            <p14:sldId id="501"/>
            <p14:sldId id="503"/>
            <p14:sldId id="504"/>
            <p14:sldId id="507"/>
            <p14:sldId id="502"/>
            <p14:sldId id="508"/>
            <p14:sldId id="509"/>
            <p14:sldId id="510"/>
            <p14:sldId id="511"/>
            <p14:sldId id="512"/>
            <p14:sldId id="513"/>
            <p14:sldId id="514"/>
            <p14:sldId id="515"/>
            <p14:sldId id="516"/>
            <p14:sldId id="549"/>
          </p14:sldIdLst>
        </p14:section>
        <p14:section name="Untitled Section" id="{2F6AD2C2-46A9-4BC4-94FF-3A698A8E8EFB}">
          <p14:sldIdLst>
            <p14:sldId id="61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86339" autoAdjust="0"/>
  </p:normalViewPr>
  <p:slideViewPr>
    <p:cSldViewPr snapToGrid="0">
      <p:cViewPr varScale="1">
        <p:scale>
          <a:sx n="73" d="100"/>
          <a:sy n="73" d="100"/>
        </p:scale>
        <p:origin x="528" y="72"/>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138"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33845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87280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0688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90932" y="3940575"/>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
        <p:nvSpPr>
          <p:cNvPr id="31" name="TextBox 30"/>
          <p:cNvSpPr txBox="1"/>
          <p:nvPr/>
        </p:nvSpPr>
        <p:spPr>
          <a:xfrm>
            <a:off x="488321" y="2501565"/>
            <a:ext cx="509947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اقتصاديات التسويق الرقمي</a:t>
            </a:r>
            <a:endParaRPr lang="ar-SA" sz="4400" b="1" dirty="0">
              <a:solidFill>
                <a:srgbClr val="00B0F0"/>
              </a:solidFill>
              <a:latin typeface="Alexandria" charset="0"/>
              <a:cs typeface="Alexandria" charset="0"/>
            </a:endParaRPr>
          </a:p>
        </p:txBody>
      </p:sp>
      <p:sp>
        <p:nvSpPr>
          <p:cNvPr id="34" name="Rectangle: Rounded Corners 33"/>
          <p:cNvSpPr/>
          <p:nvPr/>
        </p:nvSpPr>
        <p:spPr>
          <a:xfrm>
            <a:off x="1218038" y="57413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التمهيدية</a:t>
            </a:r>
          </a:p>
        </p:txBody>
      </p:sp>
      <p:sp>
        <p:nvSpPr>
          <p:cNvPr id="46" name="TextBox 45"/>
          <p:cNvSpPr txBox="1"/>
          <p:nvPr/>
        </p:nvSpPr>
        <p:spPr>
          <a:xfrm>
            <a:off x="2363835" y="4848619"/>
            <a:ext cx="1348446" cy="461665"/>
          </a:xfrm>
          <a:prstGeom prst="rect">
            <a:avLst/>
          </a:prstGeom>
          <a:noFill/>
        </p:spPr>
        <p:txBody>
          <a:bodyPr wrap="none" rtlCol="0">
            <a:spAutoFit/>
          </a:bodyPr>
          <a:lstStyle/>
          <a:p>
            <a:r>
              <a:rPr lang="en-MY" sz="2400" dirty="0">
                <a:latin typeface="Alexandria" charset="0"/>
                <a:cs typeface="Alexandria" charset="0"/>
              </a:rPr>
              <a:t>MKT236</a:t>
            </a:r>
            <a:endParaRPr lang="en-US" sz="24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07451" y="1974289"/>
            <a:ext cx="7028118" cy="2739211"/>
          </a:xfrm>
          <a:prstGeom prst="rect">
            <a:avLst/>
          </a:prstGeom>
          <a:noFill/>
        </p:spPr>
        <p:txBody>
          <a:bodyPr wrap="square" rtlCol="0">
            <a:spAutoFit/>
          </a:bodyPr>
          <a:lstStyle/>
          <a:p>
            <a:pPr marL="285750" indent="-285750" algn="r" rtl="1">
              <a:buFont typeface="Arial" panose="020B0604020202020204" pitchFamily="34" charset="0"/>
              <a:buChar char="•"/>
            </a:pPr>
            <a:r>
              <a:rPr lang="ar-SA" sz="2800" dirty="0">
                <a:latin typeface="Alexandria" charset="0"/>
              </a:rPr>
              <a:t> </a:t>
            </a:r>
            <a:r>
              <a:rPr lang="ar-EG" sz="2800" b="1" dirty="0">
                <a:latin typeface="Alexandria" charset="0"/>
              </a:rPr>
              <a:t>التعريف </a:t>
            </a:r>
            <a:r>
              <a:rPr lang="ar-EG" sz="2800" b="1" dirty="0">
                <a:latin typeface="Alexandria" charset="0"/>
              </a:rPr>
              <a:t>بأستاذ المقرر</a:t>
            </a:r>
            <a:r>
              <a:rPr lang="ar-SA" sz="2800" b="1" dirty="0" smtClean="0">
                <a:latin typeface="Alexandria" charset="0"/>
              </a:rPr>
              <a:t>.</a:t>
            </a:r>
            <a:endParaRPr lang="ar-EG" sz="2800" b="1" dirty="0" smtClean="0">
              <a:latin typeface="Alexandria" charset="0"/>
            </a:endParaRPr>
          </a:p>
          <a:p>
            <a:pPr marL="285750" indent="-285750" algn="r" rtl="1">
              <a:buFont typeface="Arial" panose="020B0604020202020204" pitchFamily="34" charset="0"/>
              <a:buChar char="•"/>
            </a:pPr>
            <a:r>
              <a:rPr lang="ar-SA" sz="2800" b="1" dirty="0">
                <a:latin typeface="Alexandria" charset="0"/>
              </a:rPr>
              <a:t>مواصفات المقرر</a:t>
            </a:r>
            <a:r>
              <a:rPr lang="ar-SA" sz="2800" b="1" dirty="0" smtClean="0">
                <a:latin typeface="Alexandria" charset="0"/>
              </a:rPr>
              <a:t>.</a:t>
            </a:r>
            <a:endParaRPr lang="ar-EG" sz="2800" b="1" dirty="0" smtClean="0">
              <a:latin typeface="Alexandria" charset="0"/>
            </a:endParaRPr>
          </a:p>
          <a:p>
            <a:pPr marL="285750" indent="-285750" algn="r" rtl="1">
              <a:buFont typeface="Arial" panose="020B0604020202020204" pitchFamily="34" charset="0"/>
              <a:buChar char="•"/>
            </a:pPr>
            <a:r>
              <a:rPr lang="ar-EG" sz="2800" b="1" dirty="0" smtClean="0">
                <a:latin typeface="Alexandria" charset="0"/>
              </a:rPr>
              <a:t>الهدف من المقرر.</a:t>
            </a:r>
            <a:endParaRPr lang="ar-SA" sz="2800" b="1" dirty="0">
              <a:latin typeface="Alexandria" charset="0"/>
            </a:endParaRPr>
          </a:p>
          <a:p>
            <a:pPr marL="285750" indent="-285750" algn="r" rtl="1">
              <a:buFont typeface="Arial" panose="020B0604020202020204" pitchFamily="34" charset="0"/>
              <a:buChar char="•"/>
            </a:pPr>
            <a:r>
              <a:rPr lang="ar-SA" sz="2800" b="1" dirty="0">
                <a:latin typeface="Alexandria" charset="0"/>
              </a:rPr>
              <a:t>مخرجات التعلم. </a:t>
            </a:r>
          </a:p>
          <a:p>
            <a:pPr marL="285750" indent="-285750" algn="r" rtl="1">
              <a:buFont typeface="Arial" panose="020B0604020202020204" pitchFamily="34" charset="0"/>
              <a:buChar char="•"/>
            </a:pPr>
            <a:r>
              <a:rPr lang="ar-EG" sz="2800" b="1" dirty="0" smtClean="0">
                <a:latin typeface="Alexandria" charset="0"/>
              </a:rPr>
              <a:t>محتوى المقرر</a:t>
            </a:r>
            <a:r>
              <a:rPr lang="ar-SA" sz="2800" b="1" dirty="0" smtClean="0">
                <a:latin typeface="Alexandria" charset="0"/>
              </a:rPr>
              <a:t>. </a:t>
            </a:r>
            <a:endParaRPr lang="ar-SA" sz="2800" b="1" dirty="0">
              <a:latin typeface="Alexandria" charset="0"/>
            </a:endParaRPr>
          </a:p>
          <a:p>
            <a:pPr marL="285750" indent="-285750" algn="r" rtl="1">
              <a:buFont typeface="Arial" panose="020B0604020202020204" pitchFamily="34" charset="0"/>
              <a:buChar char="•"/>
            </a:pPr>
            <a:r>
              <a:rPr lang="ar-SA" sz="2800" b="1" dirty="0" smtClean="0">
                <a:latin typeface="Alexandria" charset="0"/>
              </a:rPr>
              <a:t>الخلاصة</a:t>
            </a:r>
            <a:r>
              <a:rPr lang="ar-SA" sz="2800" b="1"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631198"/>
          </a:xfrm>
          <a:prstGeom prst="rect">
            <a:avLst/>
          </a:prstGeom>
          <a:noFill/>
        </p:spPr>
        <p:txBody>
          <a:bodyPr wrap="square">
            <a:spAutoFit/>
          </a:bodyPr>
          <a:lstStyle/>
          <a:p>
            <a:pPr algn="ctr">
              <a:lnSpc>
                <a:spcPct val="120000"/>
              </a:lnSpc>
            </a:pPr>
            <a:r>
              <a:rPr lang="ar-EG" sz="3200" dirty="0"/>
              <a:t>تعريف بأستاذ </a:t>
            </a:r>
            <a:r>
              <a:rPr lang="ar-EG" sz="3200" dirty="0" smtClean="0"/>
              <a:t>المقرر</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543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57925" y="1613152"/>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230906" y="1613152"/>
            <a:ext cx="5117360" cy="4093428"/>
          </a:xfrm>
          <a:prstGeom prst="rect">
            <a:avLst/>
          </a:prstGeom>
          <a:noFill/>
        </p:spPr>
        <p:txBody>
          <a:bodyPr wrap="square" rtlCol="0">
            <a:spAutoFit/>
          </a:bodyPr>
          <a:lstStyle/>
          <a:p>
            <a:pPr algn="ctr"/>
            <a:r>
              <a:rPr kumimoji="0" lang="en-MY" sz="3200" b="0" i="0" u="none" strike="noStrike" kern="1200" cap="none" spc="0" normalizeH="0" baseline="0" noProof="0" dirty="0" smtClean="0">
                <a:ln>
                  <a:noFill/>
                </a:ln>
                <a:effectLst/>
                <a:uLnTx/>
                <a:uFillTx/>
                <a:latin typeface="Calibri" panose="020F0502020204030204" pitchFamily="34" charset="0"/>
                <a:cs typeface="Calibri" panose="020F0502020204030204" pitchFamily="34" charset="0"/>
              </a:rPr>
              <a:t> </a:t>
            </a:r>
            <a:r>
              <a:rPr lang="ar-EG" sz="2800" b="1" dirty="0"/>
              <a:t>تعريف بأستاذ المقرر</a:t>
            </a:r>
            <a:endParaRPr lang="ar-EG" sz="2800" dirty="0"/>
          </a:p>
          <a:p>
            <a:pPr algn="r"/>
            <a:r>
              <a:rPr lang="ar-EG" sz="2000" b="1" dirty="0"/>
              <a:t>الاسم:</a:t>
            </a:r>
            <a:r>
              <a:rPr lang="ar-EG" sz="2000" dirty="0"/>
              <a:t> د. محسن مرشد</a:t>
            </a:r>
          </a:p>
          <a:p>
            <a:pPr algn="r"/>
            <a:r>
              <a:rPr lang="ar-EG" sz="2000" b="1" dirty="0"/>
              <a:t>الدرجة العلمية:</a:t>
            </a:r>
            <a:r>
              <a:rPr lang="ar-EG" sz="2000" dirty="0"/>
              <a:t> دكتوراه في التسويق</a:t>
            </a:r>
          </a:p>
          <a:p>
            <a:pPr algn="r"/>
            <a:r>
              <a:rPr lang="ar-EG" sz="2000" b="1" dirty="0"/>
              <a:t>المؤسسة التعليمية:</a:t>
            </a:r>
            <a:r>
              <a:rPr lang="ar-EG" sz="2000" dirty="0"/>
              <a:t> جامعة العلوم الماليزية</a:t>
            </a:r>
          </a:p>
          <a:p>
            <a:pPr algn="r"/>
            <a:r>
              <a:rPr lang="ar-EG" sz="2000" b="1" dirty="0"/>
              <a:t>المنصب الأكاديمي:</a:t>
            </a:r>
            <a:r>
              <a:rPr lang="ar-EG" sz="2000" dirty="0"/>
              <a:t> أستاذ مساعد في جامعة ذمار، اليمن، وأستاذ التسويق الرقمي في جامعة </a:t>
            </a:r>
            <a:r>
              <a:rPr lang="ar-EG" sz="2000" dirty="0" smtClean="0"/>
              <a:t>ميداوشن</a:t>
            </a:r>
          </a:p>
          <a:p>
            <a:pPr algn="r"/>
            <a:r>
              <a:rPr lang="ar-EG" sz="2000" b="1" dirty="0" smtClean="0"/>
              <a:t>الكلية:</a:t>
            </a:r>
            <a:r>
              <a:rPr lang="ar-EG" sz="2000" dirty="0" smtClean="0"/>
              <a:t> الاعلام والتسويق </a:t>
            </a:r>
            <a:endParaRPr lang="ar-EG" sz="2000" dirty="0"/>
          </a:p>
          <a:p>
            <a:pPr algn="r"/>
            <a:r>
              <a:rPr lang="ar-EG" sz="2000" b="1" dirty="0"/>
              <a:t>البحث الأكاديمي:</a:t>
            </a:r>
            <a:r>
              <a:rPr lang="ar-EG" sz="2000" dirty="0"/>
              <a:t> باحث في جامعة العلوم الماليزية</a:t>
            </a:r>
          </a:p>
          <a:p>
            <a:pPr algn="r"/>
            <a:r>
              <a:rPr lang="ar-EG" sz="2000" b="1" dirty="0" smtClean="0"/>
              <a:t>عدد </a:t>
            </a:r>
            <a:r>
              <a:rPr lang="ar-EG" sz="2000" b="1" dirty="0"/>
              <a:t>الأبحاث المنشورة:</a:t>
            </a:r>
            <a:r>
              <a:rPr lang="ar-EG" sz="2000" dirty="0"/>
              <a:t> أكثر من 30 ورقة علمية منشورة في مجلات </a:t>
            </a:r>
            <a:r>
              <a:rPr lang="ar-EG" sz="2000" dirty="0" smtClean="0"/>
              <a:t>محكمة.</a:t>
            </a:r>
            <a:endParaRPr lang="ar-EG" sz="2000" dirty="0"/>
          </a:p>
          <a:p>
            <a:endParaRPr kumimoji="0" lang="en-US" sz="2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endParaRPr>
          </a:p>
          <a:p>
            <a:pPr marR="0" lvl="0" algn="just" defTabSz="457200" rtl="1"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257925" y="2076305"/>
            <a:ext cx="3757827" cy="4031873"/>
          </a:xfrm>
          <a:prstGeom prst="rect">
            <a:avLst/>
          </a:prstGeom>
          <a:noFill/>
        </p:spPr>
        <p:txBody>
          <a:bodyPr wrap="square" rtlCol="0">
            <a:spAutoFit/>
          </a:bodyPr>
          <a:lstStyle/>
          <a:p>
            <a:pPr algn="r"/>
            <a:r>
              <a:rPr kumimoji="0" lang="en-MY" sz="3200" b="0" i="0" u="none" strike="noStrike" kern="1200" cap="none" spc="0" normalizeH="0" baseline="0" noProof="0" dirty="0" smtClean="0">
                <a:ln>
                  <a:noFill/>
                </a:ln>
                <a:effectLst/>
                <a:uLnTx/>
                <a:uFillTx/>
                <a:latin typeface="Calibri" panose="020F0502020204030204" pitchFamily="34" charset="0"/>
                <a:cs typeface="Calibri" panose="020F0502020204030204" pitchFamily="34" charset="0"/>
              </a:rPr>
              <a:t> </a:t>
            </a:r>
            <a:r>
              <a:rPr lang="ar-EG" sz="2200" b="1" dirty="0"/>
              <a:t>المقررات التي يُدَرِّسها:</a:t>
            </a:r>
            <a:endParaRPr lang="ar-EG" sz="2200" dirty="0"/>
          </a:p>
          <a:p>
            <a:pPr marL="342900" indent="-342900" algn="r" rtl="1">
              <a:buFont typeface="Arial" panose="020B0604020202020204" pitchFamily="34" charset="0"/>
              <a:buChar char="•"/>
            </a:pPr>
            <a:r>
              <a:rPr lang="ar-EG" sz="2200" dirty="0"/>
              <a:t>تحليل البيانات التسويقية</a:t>
            </a:r>
          </a:p>
          <a:p>
            <a:pPr marL="342900" indent="-342900" algn="r" rtl="1">
              <a:buFont typeface="Arial" panose="020B0604020202020204" pitchFamily="34" charset="0"/>
              <a:buChar char="•"/>
            </a:pPr>
            <a:r>
              <a:rPr lang="ar-EG" sz="2200" dirty="0" smtClean="0"/>
              <a:t>اقتصاديات </a:t>
            </a:r>
            <a:r>
              <a:rPr lang="ar-EG" sz="2200" dirty="0"/>
              <a:t>التسويق الرقمي</a:t>
            </a:r>
          </a:p>
          <a:p>
            <a:pPr algn="r"/>
            <a:r>
              <a:rPr lang="ar-EG" sz="2200" b="1" dirty="0"/>
              <a:t>مجالات الاهتمام:</a:t>
            </a:r>
            <a:endParaRPr lang="ar-EG" sz="2200" dirty="0"/>
          </a:p>
          <a:p>
            <a:pPr marL="342900" indent="-342900" algn="r" rtl="1">
              <a:buFont typeface="Arial" panose="020B0604020202020204" pitchFamily="34" charset="0"/>
              <a:buChar char="•"/>
            </a:pPr>
            <a:r>
              <a:rPr lang="ar-EG" sz="2200" dirty="0"/>
              <a:t>التسويق الرقمي</a:t>
            </a:r>
          </a:p>
          <a:p>
            <a:pPr marL="342900" indent="-342900" algn="r" rtl="1">
              <a:buFont typeface="Arial" panose="020B0604020202020204" pitchFamily="34" charset="0"/>
              <a:buChar char="•"/>
            </a:pPr>
            <a:r>
              <a:rPr lang="ar-EG" sz="2200" dirty="0"/>
              <a:t>تحليل البيانات</a:t>
            </a:r>
          </a:p>
          <a:p>
            <a:pPr marL="342900" indent="-342900" algn="r" rtl="1">
              <a:buFont typeface="Arial" panose="020B0604020202020204" pitchFamily="34" charset="0"/>
              <a:buChar char="•"/>
            </a:pPr>
            <a:r>
              <a:rPr lang="ar-EG" sz="2200" dirty="0"/>
              <a:t>استخدام البرامج الإحصائية</a:t>
            </a:r>
          </a:p>
          <a:p>
            <a:pPr marL="342900" indent="-342900" algn="r" rtl="1">
              <a:buFont typeface="Arial" panose="020B0604020202020204" pitchFamily="34" charset="0"/>
              <a:buChar char="•"/>
            </a:pPr>
            <a:r>
              <a:rPr lang="ar-EG" sz="2200" dirty="0"/>
              <a:t>تقنيات وتطبيقات تحليل البيانات التسويقية</a:t>
            </a:r>
          </a:p>
          <a:p>
            <a:endParaRPr kumimoji="0" lang="en-US" sz="2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endParaRPr>
          </a:p>
          <a:p>
            <a:pPr marR="0" lvl="0" algn="just" defTabSz="457200" rtl="1"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3670261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952953"/>
          </a:xfrm>
          <a:prstGeom prst="rect">
            <a:avLst/>
          </a:prstGeom>
          <a:noFill/>
        </p:spPr>
        <p:txBody>
          <a:bodyPr wrap="square">
            <a:spAutoFit/>
          </a:bodyPr>
          <a:lstStyle/>
          <a:p>
            <a:pPr algn="ctr">
              <a:lnSpc>
                <a:spcPct val="120000"/>
              </a:lnSpc>
            </a:pPr>
            <a:r>
              <a:rPr lang="ar-EG" sz="3200" dirty="0" smtClean="0">
                <a:solidFill>
                  <a:srgbClr val="000000"/>
                </a:solidFill>
                <a:latin typeface="Times New Roman" panose="02020603050405020304" pitchFamily="18" charset="0"/>
                <a:cs typeface="Times New Roman" panose="02020603050405020304" pitchFamily="18" charset="0"/>
              </a:rPr>
              <a:t>مواصفات المقرر</a:t>
            </a:r>
            <a:endParaRPr lang="en-US" sz="32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065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626178" y="1726433"/>
            <a:ext cx="7735969" cy="4154984"/>
          </a:xfrm>
          <a:prstGeom prst="rect">
            <a:avLst/>
          </a:prstGeom>
          <a:noFill/>
        </p:spPr>
        <p:txBody>
          <a:bodyPr wrap="square" rtlCol="0">
            <a:spAutoFit/>
          </a:bodyPr>
          <a:lstStyle/>
          <a:p>
            <a:pPr algn="ctr"/>
            <a:r>
              <a:rPr lang="ar-EG" sz="2800" b="1" dirty="0" smtClean="0"/>
              <a:t>1.مقدمة </a:t>
            </a:r>
            <a:r>
              <a:rPr lang="ar-EG" sz="2800" b="1" dirty="0"/>
              <a:t>في اقتصاديات التسويق </a:t>
            </a:r>
            <a:r>
              <a:rPr lang="ar-EG" sz="2800" b="1" dirty="0" smtClean="0"/>
              <a:t>الرقمي</a:t>
            </a:r>
          </a:p>
          <a:p>
            <a:pPr marL="342900" indent="-342900" algn="r" rtl="1">
              <a:buFont typeface="Arial" panose="020B0604020202020204" pitchFamily="34" charset="0"/>
              <a:buChar char="•"/>
            </a:pPr>
            <a:r>
              <a:rPr lang="ar-EG" sz="2400" dirty="0" smtClean="0"/>
              <a:t>يستند </a:t>
            </a:r>
            <a:r>
              <a:rPr lang="ar-EG" sz="2400" dirty="0"/>
              <a:t>هذا المقرر الأكاديمي إلى </a:t>
            </a:r>
            <a:r>
              <a:rPr lang="ar-EG" sz="2400" b="1" dirty="0"/>
              <a:t>فكرة محورية </a:t>
            </a:r>
            <a:r>
              <a:rPr lang="ar-EG" sz="2400" dirty="0"/>
              <a:t>هي أن </a:t>
            </a:r>
            <a:r>
              <a:rPr lang="ar-EG" sz="2400" dirty="0" smtClean="0"/>
              <a:t> اقتصاديات </a:t>
            </a:r>
            <a:r>
              <a:rPr lang="ar-EG" sz="2400" dirty="0"/>
              <a:t>التسويق الرقمي، باعتباره أحد فروع الاقتصاد الرقمي، تدرس </a:t>
            </a:r>
            <a:r>
              <a:rPr lang="ar-EG" sz="2400" b="1" dirty="0"/>
              <a:t>العلاقة المتبادلة بين التسويق الرقمي والأسواق الاقتصادية</a:t>
            </a:r>
            <a:r>
              <a:rPr lang="ar-EG" sz="2400" dirty="0"/>
              <a:t>، وكيفية تأثير الأدوات والتقنيات الرقمية على هيكل هذه الأسواق. </a:t>
            </a:r>
            <a:endParaRPr lang="ar-EG" sz="2400" dirty="0" smtClean="0"/>
          </a:p>
          <a:p>
            <a:pPr marL="342900" indent="-342900" algn="r" rtl="1">
              <a:buFont typeface="Arial" panose="020B0604020202020204" pitchFamily="34" charset="0"/>
              <a:buChar char="•"/>
            </a:pPr>
            <a:endParaRPr lang="ar-EG" sz="2400" dirty="0" smtClean="0"/>
          </a:p>
          <a:p>
            <a:pPr marL="342900" indent="-342900" algn="r" rtl="1">
              <a:buFont typeface="Arial" panose="020B0604020202020204" pitchFamily="34" charset="0"/>
              <a:buChar char="•"/>
            </a:pPr>
            <a:r>
              <a:rPr lang="ar-EG" sz="2400" dirty="0" smtClean="0"/>
              <a:t>وكيف </a:t>
            </a:r>
            <a:r>
              <a:rPr lang="ar-EG" sz="2400" dirty="0"/>
              <a:t>يمكن أن يغير </a:t>
            </a:r>
            <a:r>
              <a:rPr lang="ar-EG" sz="2400" b="1" dirty="0"/>
              <a:t>التسويق الرقمي من ديناميكيات الأسواق</a:t>
            </a:r>
            <a:r>
              <a:rPr lang="ar-EG" sz="2400" dirty="0"/>
              <a:t>، ويؤثر في آليات البيع والشراء، ويخلق فرصًا وتحديات جديدة في هذا العصر الذي يشهد تحولًا رقميًا مستمرًا.</a:t>
            </a:r>
          </a:p>
          <a:p>
            <a:pPr algn="r"/>
            <a:endParaRPr lang="en-US" sz="2400" dirty="0"/>
          </a:p>
          <a:p>
            <a:pPr marR="0" lvl="0" algn="just" defTabSz="457200" rtl="1"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26559" y="2367024"/>
            <a:ext cx="2207189" cy="252999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397212" y="1623688"/>
            <a:ext cx="6719793" cy="4924425"/>
          </a:xfrm>
          <a:prstGeom prst="rect">
            <a:avLst/>
          </a:prstGeom>
          <a:noFill/>
        </p:spPr>
        <p:txBody>
          <a:bodyPr wrap="square" rtlCol="0">
            <a:spAutoFit/>
          </a:bodyPr>
          <a:lstStyle/>
          <a:p>
            <a:pPr algn="ctr"/>
            <a:r>
              <a:rPr lang="ar-EG" sz="2400" dirty="0" smtClean="0"/>
              <a:t> </a:t>
            </a:r>
            <a:r>
              <a:rPr lang="ar-EG" sz="2400" b="1" dirty="0" smtClean="0"/>
              <a:t>2</a:t>
            </a:r>
            <a:r>
              <a:rPr lang="ar-EG" sz="2400" dirty="0" smtClean="0"/>
              <a:t>. </a:t>
            </a:r>
            <a:r>
              <a:rPr lang="ar-EG" sz="2400" b="1" dirty="0" smtClean="0"/>
              <a:t>توضيح </a:t>
            </a:r>
            <a:r>
              <a:rPr lang="ar-EG" sz="2400" b="1" dirty="0"/>
              <a:t>فكرة اقتصاديات التسويق </a:t>
            </a:r>
            <a:r>
              <a:rPr lang="ar-EG" sz="2400" b="1" dirty="0" smtClean="0"/>
              <a:t>الرقمي</a:t>
            </a:r>
            <a:endParaRPr lang="ar-EG" sz="2400" b="1" dirty="0"/>
          </a:p>
          <a:p>
            <a:pPr algn="r"/>
            <a:r>
              <a:rPr lang="ar-EG" sz="2000" b="1" dirty="0"/>
              <a:t>يمكن توضيح هذه الفكرة من خلال فهم النقاط التالية:</a:t>
            </a:r>
          </a:p>
          <a:p>
            <a:pPr algn="r"/>
            <a:r>
              <a:rPr lang="ar-EG" sz="2000" b="1" dirty="0" smtClean="0"/>
              <a:t>1.التسويق </a:t>
            </a:r>
            <a:r>
              <a:rPr lang="ar-EG" sz="2000" b="1" dirty="0"/>
              <a:t>الرقمي كأداة لتحفيز النمو الاقتصادي:</a:t>
            </a:r>
            <a:r>
              <a:rPr lang="ar-EG" sz="2000" dirty="0"/>
              <a:t/>
            </a:r>
            <a:br>
              <a:rPr lang="ar-EG" sz="2000" dirty="0"/>
            </a:br>
            <a:r>
              <a:rPr lang="ar-EG" sz="2000" dirty="0"/>
              <a:t>باستخدام الأدوات الرقمية مثل الإعلانات عبر الإنترنت، ووسائل التواصل الاجتماعي، وتحليل البيانات الرقمية، يمكن للمؤسسات الوصول إلى جمهور أوسع وتحقيق مبيعات أعلى.</a:t>
            </a:r>
          </a:p>
          <a:p>
            <a:pPr algn="r"/>
            <a:r>
              <a:rPr lang="ar-EG" sz="2000" b="1" dirty="0" smtClean="0"/>
              <a:t>2.تحليل </a:t>
            </a:r>
            <a:r>
              <a:rPr lang="ar-EG" sz="2000" b="1" dirty="0"/>
              <a:t>تأثير التسويق الرقمي على الاقتصاد:</a:t>
            </a:r>
            <a:r>
              <a:rPr lang="ar-EG" sz="2000" dirty="0"/>
              <a:t/>
            </a:r>
            <a:br>
              <a:rPr lang="ar-EG" sz="2000" dirty="0"/>
            </a:br>
            <a:r>
              <a:rPr lang="ar-EG" sz="2000" dirty="0"/>
              <a:t>من خلال دراسة هذا المقرر، يمكننا تحليل كيف يؤثر التسويق الرقمي على الاقتصاد بشكل عام، بفضل التقنيات الحديثة مثل الذكاء الاصطناعي، وتجارة الإنترنت، والتجارة الإلكترونية. كما يمكن دراسة تأثير هذه الأدوات على قرارات الأفراد والشركات </a:t>
            </a:r>
            <a:r>
              <a:rPr lang="ar-EG" sz="2000" dirty="0" smtClean="0"/>
              <a:t>الاقتصادية.</a:t>
            </a:r>
            <a:endParaRPr lang="ar-EG" sz="2000" dirty="0"/>
          </a:p>
          <a:p>
            <a:pPr algn="r"/>
            <a:r>
              <a:rPr lang="ar-EG" dirty="0" smtClean="0"/>
              <a:t>.</a:t>
            </a:r>
            <a:endParaRPr lang="ar-EG" dirty="0"/>
          </a:p>
          <a:p>
            <a:pPr marL="342900" lvl="3" indent="-342900" algn="r" rtl="1">
              <a:buFont typeface="Wingdings" panose="05000000000000000000" pitchFamily="2" charset="2"/>
              <a:buChar char="§"/>
            </a:pPr>
            <a:endParaRPr lang="ar-EG" sz="2400" dirty="0"/>
          </a:p>
          <a:p>
            <a:endParaRPr kumimoji="0" lang="en-US" sz="2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Calibri" panose="020F0502020204030204" pitchFamily="34" charset="0"/>
            </a:endParaRPr>
          </a:p>
          <a:p>
            <a:pPr marR="0" lvl="0" algn="just" defTabSz="457200" rtl="1"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2D3956"/>
              </a:solidFill>
              <a:effectLst/>
              <a:uLnTx/>
              <a:uFillTx/>
              <a:latin typeface="Calibri" panose="020F0502020204030204" pitchFamily="34" charset="0"/>
              <a:ea typeface="+mn-ea"/>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p:cNvPicPr>
            <a:picLocks noChangeAspect="1"/>
          </p:cNvPicPr>
          <p:nvPr/>
        </p:nvPicPr>
        <p:blipFill>
          <a:blip r:embed="rId3"/>
          <a:stretch>
            <a:fillRect/>
          </a:stretch>
        </p:blipFill>
        <p:spPr>
          <a:xfrm>
            <a:off x="1278692" y="2139306"/>
            <a:ext cx="1943223" cy="2529998"/>
          </a:xfrm>
          <a:prstGeom prst="rect">
            <a:avLst/>
          </a:prstGeom>
        </p:spPr>
      </p:pic>
    </p:spTree>
    <p:extLst>
      <p:ext uri="{BB962C8B-B14F-4D97-AF65-F5344CB8AC3E}">
        <p14:creationId xmlns:p14="http://schemas.microsoft.com/office/powerpoint/2010/main" val="3094461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45934"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481942" y="1595804"/>
            <a:ext cx="7055503" cy="4524315"/>
          </a:xfrm>
          <a:prstGeom prst="rect">
            <a:avLst/>
          </a:prstGeom>
          <a:noFill/>
        </p:spPr>
        <p:txBody>
          <a:bodyPr wrap="square" rtlCol="0">
            <a:spAutoFit/>
          </a:bodyPr>
          <a:lstStyle/>
          <a:p>
            <a:pPr lvl="1" algn="ctr" rtl="1"/>
            <a:r>
              <a:rPr lang="ar-EG" sz="2400" b="1" dirty="0" smtClean="0"/>
              <a:t>3. </a:t>
            </a:r>
            <a:r>
              <a:rPr lang="ar-EG" sz="2400" b="1" dirty="0"/>
              <a:t>القيم الاقتصادية للتسويق الرقمي </a:t>
            </a:r>
            <a:endParaRPr lang="ar-EG" sz="2400" b="1" dirty="0" smtClean="0"/>
          </a:p>
          <a:p>
            <a:pPr marL="800100" lvl="1" indent="-342900" algn="just" rtl="1">
              <a:buFont typeface="Wingdings" panose="05000000000000000000" pitchFamily="2" charset="2"/>
              <a:buChar char="ü"/>
            </a:pPr>
            <a:r>
              <a:rPr lang="ar-EG" sz="2400" b="1" dirty="0" smtClean="0"/>
              <a:t>يتناول </a:t>
            </a:r>
            <a:r>
              <a:rPr lang="ar-EG" sz="2400" b="1" dirty="0"/>
              <a:t>المقرر دراسة القيم الاقتصادية </a:t>
            </a:r>
            <a:r>
              <a:rPr lang="ar-EG" sz="2400" dirty="0"/>
              <a:t>المرتبطة بممارسات التسويق الرقمي، مع التركيز على كيفية تأثير هذه الممارسات </a:t>
            </a:r>
            <a:r>
              <a:rPr lang="ar-EG" sz="2400" b="1" dirty="0"/>
              <a:t>على سلوك </a:t>
            </a:r>
            <a:r>
              <a:rPr lang="ar-EG" sz="2400" b="1" dirty="0" smtClean="0"/>
              <a:t>المستهلك</a:t>
            </a:r>
            <a:r>
              <a:rPr lang="ar-EG" sz="2400" dirty="0" smtClean="0"/>
              <a:t>، </a:t>
            </a:r>
            <a:r>
              <a:rPr lang="ar-EG" sz="2400" dirty="0"/>
              <a:t>فضلاً عن تأثيرها على هيكل الأسواق. </a:t>
            </a:r>
            <a:endParaRPr lang="ar-EG" sz="2400" dirty="0" smtClean="0"/>
          </a:p>
          <a:p>
            <a:pPr marL="800100" lvl="1" indent="-342900" algn="just" rtl="1">
              <a:buFont typeface="Wingdings" panose="05000000000000000000" pitchFamily="2" charset="2"/>
              <a:buChar char="ü"/>
            </a:pPr>
            <a:endParaRPr lang="ar-EG" sz="2400" dirty="0" smtClean="0"/>
          </a:p>
          <a:p>
            <a:pPr marL="800100" lvl="1" indent="-342900" algn="just" rtl="1">
              <a:buFont typeface="Wingdings" panose="05000000000000000000" pitchFamily="2" charset="2"/>
              <a:buChar char="ü"/>
            </a:pPr>
            <a:r>
              <a:rPr lang="ar-EG" sz="2400" dirty="0" smtClean="0"/>
              <a:t>كما </a:t>
            </a:r>
            <a:r>
              <a:rPr lang="ar-EG" sz="2400" dirty="0"/>
              <a:t>يناقش المقرر </a:t>
            </a:r>
            <a:r>
              <a:rPr lang="ar-EG" sz="2400" b="1" dirty="0"/>
              <a:t>دور التسويق الرقمي في تشكيل توجهات السوق </a:t>
            </a:r>
            <a:r>
              <a:rPr lang="ar-EG" sz="2400" dirty="0"/>
              <a:t>والمنافسة بين الشركات، ويعطي أهمية كبيرة للتفاعل بين الشركات والمستهلكين في البيئة الرقمية. بالإضافة إلى ذلك، يتم تسليط الضوء على الفهم التجاري لتأثير التسويق الرقمي على الاقتصاد الكلي والأسواق العالمية</a:t>
            </a:r>
            <a:r>
              <a:rPr lang="ar-EG" sz="2400" dirty="0" smtClean="0"/>
              <a:t>.</a:t>
            </a:r>
            <a:endParaRPr lang="ar-EG" sz="2400" dirty="0"/>
          </a:p>
          <a:p>
            <a:r>
              <a:rPr lang="ar-EG" sz="2800" dirty="0"/>
              <a:t/>
            </a:r>
            <a:br>
              <a:rPr lang="ar-EG" sz="2800" dirty="0"/>
            </a:br>
            <a:endParaRPr lang="en-US" sz="20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p:cNvPicPr>
            <a:picLocks noChangeAspect="1"/>
          </p:cNvPicPr>
          <p:nvPr/>
        </p:nvPicPr>
        <p:blipFill>
          <a:blip r:embed="rId3"/>
          <a:stretch>
            <a:fillRect/>
          </a:stretch>
        </p:blipFill>
        <p:spPr>
          <a:xfrm>
            <a:off x="1191695" y="2611481"/>
            <a:ext cx="1890723" cy="1844040"/>
          </a:xfrm>
          <a:prstGeom prst="rect">
            <a:avLst/>
          </a:prstGeom>
        </p:spPr>
      </p:pic>
    </p:spTree>
    <p:extLst>
      <p:ext uri="{BB962C8B-B14F-4D97-AF65-F5344CB8AC3E}">
        <p14:creationId xmlns:p14="http://schemas.microsoft.com/office/powerpoint/2010/main" val="3130820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4544" y="1243352"/>
            <a:ext cx="29179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76662" y="1768477"/>
            <a:ext cx="9345750" cy="4284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334821" y="1826681"/>
            <a:ext cx="7010962" cy="4955203"/>
          </a:xfrm>
          <a:prstGeom prst="rect">
            <a:avLst/>
          </a:prstGeom>
          <a:noFill/>
        </p:spPr>
        <p:txBody>
          <a:bodyPr wrap="square" rtlCol="0">
            <a:spAutoFit/>
          </a:bodyPr>
          <a:lstStyle/>
          <a:p>
            <a:pPr algn="ctr"/>
            <a:r>
              <a:rPr lang="ar-EG" sz="2000" b="1" dirty="0" smtClean="0">
                <a:solidFill>
                  <a:srgbClr val="C00000"/>
                </a:solidFill>
                <a:latin typeface="Calibri" panose="020F0502020204030204" pitchFamily="34" charset="0"/>
              </a:rPr>
              <a:t> </a:t>
            </a:r>
            <a:r>
              <a:rPr lang="ar-EG" sz="2800" b="1" dirty="0"/>
              <a:t>4</a:t>
            </a:r>
            <a:r>
              <a:rPr lang="ar-EG" sz="2000" b="1" dirty="0" smtClean="0">
                <a:solidFill>
                  <a:srgbClr val="C00000"/>
                </a:solidFill>
                <a:latin typeface="Calibri" panose="020F0502020204030204" pitchFamily="34" charset="0"/>
              </a:rPr>
              <a:t>. </a:t>
            </a:r>
            <a:r>
              <a:rPr lang="ar-EG" sz="2800" b="1" dirty="0" smtClean="0"/>
              <a:t>التسويق </a:t>
            </a:r>
            <a:r>
              <a:rPr lang="ar-EG" sz="2800" b="1" dirty="0"/>
              <a:t>الرقمي: أداة استراتيجية لتعزيز التنافسية وتحقيق الأهداف الاقتصادية"</a:t>
            </a:r>
            <a:endParaRPr lang="ar-EG" sz="2800" dirty="0"/>
          </a:p>
          <a:p>
            <a:pPr marL="342900" indent="-342900" algn="just" rtl="1">
              <a:buFont typeface="Wingdings" panose="05000000000000000000" pitchFamily="2" charset="2"/>
              <a:buChar char="q"/>
            </a:pPr>
            <a:r>
              <a:rPr lang="ar-EG" sz="2400" dirty="0" smtClean="0"/>
              <a:t>مع </a:t>
            </a:r>
            <a:r>
              <a:rPr lang="ar-EG" sz="2400" dirty="0"/>
              <a:t>تزايد الاعتماد </a:t>
            </a:r>
            <a:r>
              <a:rPr lang="ar-EG" sz="2400" b="1" dirty="0"/>
              <a:t>على الإنترنت والتكنولوجيا </a:t>
            </a:r>
            <a:r>
              <a:rPr lang="ar-EG" sz="2400" dirty="0"/>
              <a:t>في الأنشطة التجارية، أصبح التسويق الرقمي أداة أساسية للشركات لتحقيق أهدافها الاقتصادية والوصول إلى جمهور أوسع</a:t>
            </a:r>
            <a:r>
              <a:rPr lang="ar-EG" sz="2400" b="1" dirty="0"/>
              <a:t>. يتيح التسويق الرقمي للشركات استهداف العملاء بدقة</a:t>
            </a:r>
            <a:r>
              <a:rPr lang="ar-EG" sz="2400" dirty="0"/>
              <a:t> وفعالية أكبر من خلال تحليل البيانات الضخمة وفهم السلوكيات الرقمية. </a:t>
            </a:r>
            <a:endParaRPr lang="ar-EG" sz="2400" dirty="0" smtClean="0"/>
          </a:p>
          <a:p>
            <a:pPr marL="342900" indent="-342900" algn="r" rtl="1">
              <a:buFont typeface="Wingdings" panose="05000000000000000000" pitchFamily="2" charset="2"/>
              <a:buChar char="q"/>
            </a:pPr>
            <a:endParaRPr lang="ar-EG" sz="2400" dirty="0" smtClean="0"/>
          </a:p>
          <a:p>
            <a:pPr marL="342900" indent="-342900" algn="just" rtl="1">
              <a:buFont typeface="Wingdings" panose="05000000000000000000" pitchFamily="2" charset="2"/>
              <a:buChar char="q"/>
            </a:pPr>
            <a:r>
              <a:rPr lang="ar-EG" sz="2400" dirty="0" smtClean="0"/>
              <a:t>لم </a:t>
            </a:r>
            <a:r>
              <a:rPr lang="ar-EG" sz="2400" b="1" u="sng" dirty="0"/>
              <a:t>يعد التسويق الرقمي مجرد وسيلة للترويج للمنتجات </a:t>
            </a:r>
            <a:r>
              <a:rPr lang="ar-EG" sz="2400" dirty="0"/>
              <a:t>والخدمات، بل أصبح أداة استراتيجية تهدف إلى تحسين أداء الشركات وتعزيز قدرتها التنافسية في الأسواق المتغيرة.</a:t>
            </a:r>
          </a:p>
          <a:p>
            <a:pPr algn="just" rtl="1"/>
            <a:endParaRPr lang="en-US" sz="2400" dirty="0"/>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176663" y="1768477"/>
            <a:ext cx="2158157" cy="1830627"/>
          </a:xfrm>
          <a:prstGeom prst="rect">
            <a:avLst/>
          </a:prstGeom>
        </p:spPr>
      </p:pic>
      <p:pic>
        <p:nvPicPr>
          <p:cNvPr id="6" name="Picture 5"/>
          <p:cNvPicPr>
            <a:picLocks noChangeAspect="1"/>
          </p:cNvPicPr>
          <p:nvPr/>
        </p:nvPicPr>
        <p:blipFill>
          <a:blip r:embed="rId4"/>
          <a:stretch>
            <a:fillRect/>
          </a:stretch>
        </p:blipFill>
        <p:spPr>
          <a:xfrm>
            <a:off x="1191695" y="3719506"/>
            <a:ext cx="2143125" cy="2143125"/>
          </a:xfrm>
          <a:prstGeom prst="rect">
            <a:avLst/>
          </a:prstGeom>
        </p:spPr>
      </p:pic>
    </p:spTree>
    <p:extLst>
      <p:ext uri="{BB962C8B-B14F-4D97-AF65-F5344CB8AC3E}">
        <p14:creationId xmlns:p14="http://schemas.microsoft.com/office/powerpoint/2010/main" val="15444892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4284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065857" y="2116941"/>
            <a:ext cx="7098450" cy="3908762"/>
          </a:xfrm>
          <a:prstGeom prst="rect">
            <a:avLst/>
          </a:prstGeom>
          <a:noFill/>
        </p:spPr>
        <p:txBody>
          <a:bodyPr wrap="square" rtlCol="0">
            <a:spAutoFit/>
          </a:bodyPr>
          <a:lstStyle/>
          <a:p>
            <a:pPr algn="r"/>
            <a:r>
              <a:rPr lang="ar-EG" sz="2800" b="1" dirty="0" smtClean="0">
                <a:solidFill>
                  <a:prstClr val="black"/>
                </a:solidFill>
                <a:latin typeface="Calibri" panose="020F0502020204030204" pitchFamily="34" charset="0"/>
                <a:cs typeface="Calibri" panose="020F0502020204030204" pitchFamily="34" charset="0"/>
              </a:rPr>
              <a:t> </a:t>
            </a:r>
            <a:r>
              <a:rPr lang="ar-EG" sz="2000" dirty="0"/>
              <a:t>يتناول هذا المقرر تطور التسويق الرقمي وتأثيره على الهيكل الاقتصادي للأسواق، بالإضافة إلى دراسة التكلفة والعائد في هذا المجال</a:t>
            </a:r>
            <a:r>
              <a:rPr lang="ar-EG" sz="2000" u="sng" dirty="0"/>
              <a:t>. كما سيتم دراسة سلوك المستهلك في الاقتصاد الرقمي، والعلاقة بين التسويق الرقمي والتجارة الإلكترونية، وأثر الإعلانات الرقمية على الاقتصاد</a:t>
            </a:r>
            <a:r>
              <a:rPr lang="ar-EG" sz="2000" dirty="0"/>
              <a:t>. الجزء الأكبر من المقرر سيخصص للتعرف بشكل مفصل على المواضيع التالية:</a:t>
            </a:r>
          </a:p>
          <a:p>
            <a:pPr marL="342900" indent="-342900" algn="r" rtl="1">
              <a:buFont typeface="Arial" panose="020B0604020202020204" pitchFamily="34" charset="0"/>
              <a:buChar char="•"/>
            </a:pPr>
            <a:r>
              <a:rPr lang="ar-EG" sz="2000" dirty="0"/>
              <a:t>التسويق الرقمي والتجارة الإلكترونية</a:t>
            </a:r>
          </a:p>
          <a:p>
            <a:pPr marL="342900" indent="-342900" algn="r" rtl="1">
              <a:buFont typeface="Arial" panose="020B0604020202020204" pitchFamily="34" charset="0"/>
              <a:buChar char="•"/>
            </a:pPr>
            <a:r>
              <a:rPr lang="ar-EG" sz="2000" dirty="0"/>
              <a:t>أسواق الإعلانات الرقمية والاقتصاد</a:t>
            </a:r>
          </a:p>
          <a:p>
            <a:pPr marL="342900" indent="-342900" algn="r" rtl="1">
              <a:buFont typeface="Arial" panose="020B0604020202020204" pitchFamily="34" charset="0"/>
              <a:buChar char="•"/>
            </a:pPr>
            <a:r>
              <a:rPr lang="ar-EG" sz="2000" dirty="0"/>
              <a:t>المنافسة الاقتصادية في البيئة الرقمية</a:t>
            </a:r>
          </a:p>
          <a:p>
            <a:pPr marL="342900" indent="-342900" algn="r" rtl="1">
              <a:buFont typeface="Arial" panose="020B0604020202020204" pitchFamily="34" charset="0"/>
              <a:buChar char="•"/>
            </a:pPr>
            <a:r>
              <a:rPr lang="ar-EG" sz="2000" dirty="0"/>
              <a:t>الاقتصاد السلوكي والتسويق الرقمي</a:t>
            </a:r>
          </a:p>
          <a:p>
            <a:pPr marL="342900" indent="-342900" algn="r" rtl="1">
              <a:buFont typeface="Arial" panose="020B0604020202020204" pitchFamily="34" charset="0"/>
              <a:buChar char="•"/>
            </a:pPr>
            <a:r>
              <a:rPr lang="ar-EG" sz="2000" dirty="0"/>
              <a:t>القوانين والتنظيمات الاقتصادية في التسويق الرقمي</a:t>
            </a:r>
          </a:p>
          <a:p>
            <a:pPr marL="342900" indent="-342900" algn="r" rtl="1">
              <a:buFont typeface="Arial" panose="020B0604020202020204" pitchFamily="34" charset="0"/>
              <a:buChar char="•"/>
            </a:pPr>
            <a:r>
              <a:rPr lang="ar-EG" sz="2000" dirty="0"/>
              <a:t>مستقبل اقتصاديات التسويق الرقمي</a:t>
            </a:r>
          </a:p>
          <a:p>
            <a:pPr marL="457200" indent="-457200" algn="r" rtl="1">
              <a:buFont typeface="Wingdings" panose="05000000000000000000" pitchFamily="2" charset="2"/>
              <a:buChar char="§"/>
            </a:pPr>
            <a:r>
              <a:rPr lang="ar-EG" sz="2800" dirty="0" smtClean="0">
                <a:latin typeface="Calibri" panose="020F0502020204030204" pitchFamily="34" charset="0"/>
                <a:cs typeface="Calibri" panose="020F0502020204030204" pitchFamily="34" charset="0"/>
              </a:rPr>
              <a:t>.</a:t>
            </a:r>
            <a:endParaRPr lang="ar-JO" sz="2800" dirty="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 xmlns:a16="http://schemas.microsoft.com/office/drawing/2014/main" id="{B41B80DA-2B2A-F0FA-3DD3-1F326FF17971}"/>
              </a:ext>
            </a:extLst>
          </p:cNvPr>
          <p:cNvPicPr>
            <a:picLocks noChangeAspect="1"/>
          </p:cNvPicPr>
          <p:nvPr/>
        </p:nvPicPr>
        <p:blipFill>
          <a:blip r:embed="rId3"/>
          <a:srcRect l="14770" r="16020"/>
          <a:stretch/>
        </p:blipFill>
        <p:spPr>
          <a:xfrm>
            <a:off x="1493886" y="2593075"/>
            <a:ext cx="1571971" cy="2113656"/>
          </a:xfrm>
          <a:prstGeom prst="rect">
            <a:avLst/>
          </a:prstGeom>
        </p:spPr>
      </p:pic>
      <p:sp>
        <p:nvSpPr>
          <p:cNvPr id="4" name="TextBox 3">
            <a:extLst>
              <a:ext uri="{FF2B5EF4-FFF2-40B4-BE49-F238E27FC236}">
                <a16:creationId xmlns="" xmlns:a16="http://schemas.microsoft.com/office/drawing/2014/main" id="{376A306F-CA73-106D-012D-2A1AC6142F05}"/>
              </a:ext>
            </a:extLst>
          </p:cNvPr>
          <p:cNvSpPr txBox="1"/>
          <p:nvPr/>
        </p:nvSpPr>
        <p:spPr>
          <a:xfrm>
            <a:off x="2848246" y="1612774"/>
            <a:ext cx="7152578" cy="523220"/>
          </a:xfrm>
          <a:prstGeom prst="rect">
            <a:avLst/>
          </a:prstGeom>
          <a:noFill/>
        </p:spPr>
        <p:txBody>
          <a:bodyPr wrap="square" rtlCol="0">
            <a:spAutoFit/>
          </a:bodyPr>
          <a:lstStyle/>
          <a:p>
            <a:pPr algn="r"/>
            <a:r>
              <a:rPr lang="ar-EG" sz="2800" dirty="0" smtClean="0"/>
              <a:t> </a:t>
            </a:r>
            <a:r>
              <a:rPr lang="ar-EG" sz="2800" b="1" dirty="0" smtClean="0"/>
              <a:t>5.تطور </a:t>
            </a:r>
            <a:r>
              <a:rPr lang="ar-EG" sz="2800" b="1" dirty="0"/>
              <a:t>التسويق الرقمي وتأثيره على الاقتصاد والأسواق</a:t>
            </a:r>
            <a:endParaRPr lang="en-US" sz="2800" b="1" dirty="0"/>
          </a:p>
        </p:txBody>
      </p:sp>
    </p:spTree>
    <p:extLst>
      <p:ext uri="{BB962C8B-B14F-4D97-AF65-F5344CB8AC3E}">
        <p14:creationId xmlns:p14="http://schemas.microsoft.com/office/powerpoint/2010/main" val="3769925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952953"/>
          </a:xfrm>
          <a:prstGeom prst="rect">
            <a:avLst/>
          </a:prstGeom>
          <a:noFill/>
        </p:spPr>
        <p:txBody>
          <a:bodyPr wrap="square">
            <a:spAutoFit/>
          </a:bodyPr>
          <a:lstStyle/>
          <a:p>
            <a:pPr algn="ctr">
              <a:lnSpc>
                <a:spcPct val="120000"/>
              </a:lnSpc>
            </a:pPr>
            <a:r>
              <a:rPr lang="ar-EG" sz="3200" dirty="0">
                <a:solidFill>
                  <a:srgbClr val="000000"/>
                </a:solidFill>
                <a:latin typeface="Times New Roman" panose="02020603050405020304" pitchFamily="18" charset="0"/>
                <a:cs typeface="Times New Roman" panose="02020603050405020304" pitchFamily="18" charset="0"/>
              </a:rPr>
              <a:t>الهدف من المقرر</a:t>
            </a:r>
            <a:endParaRPr lang="en-US" sz="32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8490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045936" y="1670257"/>
            <a:ext cx="8365161" cy="3724096"/>
          </a:xfrm>
          <a:prstGeom prst="rect">
            <a:avLst/>
          </a:prstGeom>
          <a:noFill/>
        </p:spPr>
        <p:txBody>
          <a:bodyPr wrap="square" rtlCol="0">
            <a:spAutoFit/>
          </a:bodyPr>
          <a:lstStyle/>
          <a:p>
            <a:pPr algn="ctr" rtl="1"/>
            <a:r>
              <a:rPr lang="ar-EG" sz="2400" b="1" dirty="0" smtClean="0">
                <a:solidFill>
                  <a:srgbClr val="C00000"/>
                </a:solidFill>
                <a:latin typeface="Calibri" panose="020F0502020204030204" pitchFamily="34" charset="0"/>
                <a:cs typeface="Calibri" panose="020F0502020204030204" pitchFamily="34" charset="0"/>
              </a:rPr>
              <a:t> </a:t>
            </a:r>
            <a:r>
              <a:rPr lang="ar-EG" sz="2800" b="1" dirty="0"/>
              <a:t>أهداف المقرر:</a:t>
            </a:r>
            <a:endParaRPr lang="ar-EG" sz="2800" dirty="0"/>
          </a:p>
          <a:p>
            <a:pPr marL="457200" indent="-457200" algn="just" rtl="1">
              <a:buFont typeface="+mj-lt"/>
              <a:buAutoNum type="arabicPeriod"/>
            </a:pPr>
            <a:r>
              <a:rPr lang="ar-EG" sz="2000" dirty="0"/>
              <a:t> فهم الأساسيات التي يقوم عليها التسويق الرقمي وكيفية تطبيقه في مختلف المجالات</a:t>
            </a:r>
            <a:r>
              <a:rPr lang="ar-EG" sz="2000" dirty="0" smtClean="0"/>
              <a:t>.</a:t>
            </a:r>
          </a:p>
          <a:p>
            <a:pPr marL="457200" indent="-457200" algn="just" rtl="1">
              <a:buFont typeface="+mj-lt"/>
              <a:buAutoNum type="arabicPeriod"/>
            </a:pPr>
            <a:r>
              <a:rPr lang="ar-EG" sz="2000" dirty="0" smtClean="0"/>
              <a:t> </a:t>
            </a:r>
            <a:r>
              <a:rPr lang="ar-EG" sz="2000" dirty="0"/>
              <a:t>التعرف على </a:t>
            </a:r>
            <a:r>
              <a:rPr lang="ar-EG" sz="2000" b="1" dirty="0"/>
              <a:t>تأثير الرقمنة على الأعمال التجارية والاقتصاد بشكل عام</a:t>
            </a:r>
            <a:r>
              <a:rPr lang="ar-EG" sz="2000" dirty="0" smtClean="0"/>
              <a:t>.</a:t>
            </a:r>
          </a:p>
          <a:p>
            <a:pPr marL="457200" indent="-457200" algn="just" rtl="1">
              <a:buFont typeface="+mj-lt"/>
              <a:buAutoNum type="arabicPeriod"/>
            </a:pPr>
            <a:r>
              <a:rPr lang="ar-EG" sz="2000" dirty="0" smtClean="0"/>
              <a:t> </a:t>
            </a:r>
            <a:r>
              <a:rPr lang="ar-EG" sz="2000" dirty="0"/>
              <a:t>دراسة </a:t>
            </a:r>
            <a:r>
              <a:rPr lang="ar-EG" sz="2000" b="1" dirty="0"/>
              <a:t>تطور</a:t>
            </a:r>
            <a:r>
              <a:rPr lang="ar-EG" sz="2000" dirty="0"/>
              <a:t> </a:t>
            </a:r>
            <a:r>
              <a:rPr lang="ar-EG" sz="2000" b="1" dirty="0"/>
              <a:t>التسويق الرقمي </a:t>
            </a:r>
            <a:r>
              <a:rPr lang="ar-EG" sz="2000" b="1" dirty="0" smtClean="0"/>
              <a:t>وتحليل </a:t>
            </a:r>
            <a:r>
              <a:rPr lang="ar-EG" sz="2000" b="1" dirty="0"/>
              <a:t>كيفية تأثيره </a:t>
            </a:r>
            <a:r>
              <a:rPr lang="ar-EG" sz="2000" dirty="0"/>
              <a:t>على اقتصاد الشركات والمستهلكين</a:t>
            </a:r>
            <a:r>
              <a:rPr lang="ar-EG" sz="2000" dirty="0" smtClean="0"/>
              <a:t>.</a:t>
            </a:r>
          </a:p>
          <a:p>
            <a:pPr marL="457200" indent="-457200" algn="just" rtl="1">
              <a:buFont typeface="+mj-lt"/>
              <a:buAutoNum type="arabicPeriod"/>
            </a:pPr>
            <a:r>
              <a:rPr lang="ar-EG" sz="2000" dirty="0" smtClean="0"/>
              <a:t> </a:t>
            </a:r>
            <a:r>
              <a:rPr lang="ar-EG" sz="2000" dirty="0"/>
              <a:t>تحليل </a:t>
            </a:r>
            <a:r>
              <a:rPr lang="ar-EG" sz="2000" b="1" dirty="0"/>
              <a:t>تأثير التسويق الرقمي على الاقتصاد العالمي</a:t>
            </a:r>
            <a:r>
              <a:rPr lang="ar-EG" sz="2000" dirty="0"/>
              <a:t>، بما في ذلك تأثيراته على الأسواق المالية وقطاع الأعمال. </a:t>
            </a:r>
            <a:endParaRPr lang="ar-EG" sz="2000" dirty="0" smtClean="0"/>
          </a:p>
          <a:p>
            <a:pPr marL="457200" indent="-457200" algn="just" rtl="1">
              <a:buFont typeface="+mj-lt"/>
              <a:buAutoNum type="arabicPeriod"/>
            </a:pPr>
            <a:r>
              <a:rPr lang="ar-EG" sz="2000" dirty="0" smtClean="0"/>
              <a:t>فهم </a:t>
            </a:r>
            <a:r>
              <a:rPr lang="ar-EG" sz="2000" b="1" dirty="0"/>
              <a:t>كيفية تأثير الاقتصاد الرقمي على سلوك المستهلك </a:t>
            </a:r>
            <a:r>
              <a:rPr lang="ar-EG" sz="2000" dirty="0"/>
              <a:t>في بيئة التسوق عبر الإنترنت</a:t>
            </a:r>
            <a:r>
              <a:rPr lang="ar-EG" sz="2000" dirty="0" smtClean="0"/>
              <a:t>.</a:t>
            </a:r>
          </a:p>
          <a:p>
            <a:pPr marL="457200" indent="-457200" algn="just" rtl="1">
              <a:buFont typeface="+mj-lt"/>
              <a:buAutoNum type="arabicPeriod"/>
            </a:pPr>
            <a:r>
              <a:rPr lang="ar-EG" sz="2000" dirty="0" smtClean="0"/>
              <a:t> </a:t>
            </a:r>
            <a:r>
              <a:rPr lang="ar-EG" sz="2000" dirty="0"/>
              <a:t>تحليل </a:t>
            </a:r>
            <a:r>
              <a:rPr lang="ar-EG" sz="2000" b="1" dirty="0"/>
              <a:t>العوامل التي تؤثر في قرارات المستهلك </a:t>
            </a:r>
            <a:r>
              <a:rPr lang="ar-EG" sz="2000" dirty="0"/>
              <a:t>في بيئة التسوق الرقمية. </a:t>
            </a:r>
            <a:endParaRPr lang="ar-EG" sz="2000" dirty="0" smtClean="0"/>
          </a:p>
          <a:p>
            <a:pPr marL="457200" indent="-457200" algn="just" rtl="1">
              <a:buFont typeface="+mj-lt"/>
              <a:buAutoNum type="arabicPeriod"/>
            </a:pPr>
            <a:r>
              <a:rPr lang="ar-EG" sz="2000" dirty="0" smtClean="0"/>
              <a:t>فهم </a:t>
            </a:r>
            <a:r>
              <a:rPr lang="ar-EG" sz="2000" dirty="0"/>
              <a:t>العلاقة بين </a:t>
            </a:r>
            <a:r>
              <a:rPr lang="ar-EG" sz="2000" b="1" dirty="0"/>
              <a:t>التسويق الرقمي والتجارة الإلكترونية </a:t>
            </a:r>
            <a:r>
              <a:rPr lang="ar-EG" sz="2000" dirty="0"/>
              <a:t>وكيفية تكاملها. </a:t>
            </a:r>
            <a:endParaRPr lang="ar-EG" sz="2000" dirty="0" smtClean="0"/>
          </a:p>
          <a:p>
            <a:pPr marL="457200" indent="-457200" algn="just" rtl="1">
              <a:buFont typeface="+mj-lt"/>
              <a:buAutoNum type="arabicPeriod"/>
            </a:pPr>
            <a:r>
              <a:rPr lang="ar-EG" sz="2000" dirty="0" smtClean="0"/>
              <a:t>استكشاف </a:t>
            </a:r>
            <a:r>
              <a:rPr lang="ar-EG" sz="2000" b="1" dirty="0"/>
              <a:t>استراتيجيات التسويق الرقمي </a:t>
            </a:r>
            <a:r>
              <a:rPr lang="ar-EG" sz="2000" dirty="0"/>
              <a:t>التي يمكن أن تدعم نمو التجارة </a:t>
            </a:r>
            <a:r>
              <a:rPr lang="ar-EG" sz="2000" dirty="0" smtClean="0"/>
              <a:t>الإلكتروني.</a:t>
            </a:r>
            <a:endParaRPr lang="ar-EG" sz="2000" dirty="0"/>
          </a:p>
          <a:p>
            <a:pPr algn="just" rtl="1"/>
            <a:endParaRPr lang="ar-JO" sz="2800" dirty="0" smtClean="0">
              <a:latin typeface="Calibri" panose="020F0502020204030204" pitchFamily="34" charset="0"/>
              <a:cs typeface="Calibri" panose="020F050202020403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 xmlns:a16="http://schemas.microsoft.com/office/drawing/2014/main" id="{BBCC9668-E3BB-92DF-53EA-DDDA23CB813F}"/>
              </a:ext>
            </a:extLst>
          </p:cNvPr>
          <p:cNvPicPr>
            <a:picLocks noChangeAspect="1"/>
          </p:cNvPicPr>
          <p:nvPr/>
        </p:nvPicPr>
        <p:blipFill>
          <a:blip r:embed="rId3"/>
          <a:srcRect r="31933"/>
          <a:stretch/>
        </p:blipFill>
        <p:spPr>
          <a:xfrm>
            <a:off x="0" y="2375942"/>
            <a:ext cx="1943338" cy="2106114"/>
          </a:xfrm>
          <a:prstGeom prst="rect">
            <a:avLst/>
          </a:prstGeom>
        </p:spPr>
      </p:pic>
    </p:spTree>
    <p:extLst>
      <p:ext uri="{BB962C8B-B14F-4D97-AF65-F5344CB8AC3E}">
        <p14:creationId xmlns:p14="http://schemas.microsoft.com/office/powerpoint/2010/main" val="3855243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952953"/>
          </a:xfrm>
          <a:prstGeom prst="rect">
            <a:avLst/>
          </a:prstGeom>
          <a:noFill/>
        </p:spPr>
        <p:txBody>
          <a:bodyPr wrap="square">
            <a:spAutoFit/>
          </a:bodyPr>
          <a:lstStyle/>
          <a:p>
            <a:pPr algn="ctr">
              <a:lnSpc>
                <a:spcPct val="120000"/>
              </a:lnSpc>
            </a:pPr>
            <a:r>
              <a:rPr lang="ar-JO" sz="3200" dirty="0">
                <a:solidFill>
                  <a:srgbClr val="000000"/>
                </a:solidFill>
                <a:latin typeface="Times New Roman" panose="02020603050405020304" pitchFamily="18" charset="0"/>
                <a:cs typeface="Times New Roman" panose="02020603050405020304" pitchFamily="18" charset="0"/>
              </a:rPr>
              <a:t>مخرجات التعلم</a:t>
            </a:r>
            <a:endParaRPr lang="en-US" sz="32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9739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 xmlns:a16="http://schemas.microsoft.com/office/drawing/2014/main" id="{EDC1F8AC-C992-E8D5-D936-4E4D717841FE}"/>
              </a:ext>
            </a:extLst>
          </p:cNvPr>
          <p:cNvPicPr>
            <a:picLocks noChangeAspect="1"/>
          </p:cNvPicPr>
          <p:nvPr/>
        </p:nvPicPr>
        <p:blipFill>
          <a:blip r:embed="rId3"/>
          <a:stretch>
            <a:fillRect/>
          </a:stretch>
        </p:blipFill>
        <p:spPr>
          <a:xfrm>
            <a:off x="1191695" y="2205054"/>
            <a:ext cx="2074019" cy="2641266"/>
          </a:xfrm>
          <a:prstGeom prst="rect">
            <a:avLst/>
          </a:prstGeom>
        </p:spPr>
      </p:pic>
      <p:sp>
        <p:nvSpPr>
          <p:cNvPr id="2" name="TextBox 1">
            <a:extLst>
              <a:ext uri="{FF2B5EF4-FFF2-40B4-BE49-F238E27FC236}">
                <a16:creationId xmlns="" xmlns:a16="http://schemas.microsoft.com/office/drawing/2014/main" id="{219E329C-7DA7-4CFD-2E8E-83A06EE76E10}"/>
              </a:ext>
            </a:extLst>
          </p:cNvPr>
          <p:cNvSpPr txBox="1"/>
          <p:nvPr/>
        </p:nvSpPr>
        <p:spPr>
          <a:xfrm>
            <a:off x="3397212" y="1599654"/>
            <a:ext cx="6564423" cy="3354765"/>
          </a:xfrm>
          <a:prstGeom prst="rect">
            <a:avLst/>
          </a:prstGeom>
          <a:noFill/>
        </p:spPr>
        <p:txBody>
          <a:bodyPr wrap="square" rtlCol="0">
            <a:spAutoFit/>
          </a:bodyPr>
          <a:lstStyle/>
          <a:p>
            <a:pPr algn="ctr"/>
            <a:r>
              <a:rPr lang="ar-EG" sz="2800" b="1" dirty="0"/>
              <a:t>مخرجات التعلم </a:t>
            </a:r>
            <a:r>
              <a:rPr lang="ar-EG" sz="2800" b="1" dirty="0" smtClean="0"/>
              <a:t>للمقرر </a:t>
            </a:r>
          </a:p>
          <a:p>
            <a:pPr algn="r"/>
            <a:r>
              <a:rPr lang="ar-EG" sz="2400" b="1" dirty="0" smtClean="0"/>
              <a:t>من </a:t>
            </a:r>
            <a:r>
              <a:rPr lang="ar-EG" sz="2400" b="1" dirty="0"/>
              <a:t>المتوقع أن يكون الطالب بعد دراسته لهذا المقرر قادرًا على</a:t>
            </a:r>
            <a:r>
              <a:rPr lang="ar-EG" sz="2400" b="1" dirty="0" smtClean="0"/>
              <a:t>:</a:t>
            </a:r>
            <a:endParaRPr lang="ar-EG" sz="2400" dirty="0"/>
          </a:p>
          <a:p>
            <a:pPr marL="342900" indent="-342900" algn="r" rtl="1">
              <a:buFont typeface="Wingdings" panose="05000000000000000000" pitchFamily="2" charset="2"/>
              <a:buChar char="ü"/>
            </a:pPr>
            <a:r>
              <a:rPr lang="ar-EG" sz="2000" dirty="0"/>
              <a:t>تطبيق </a:t>
            </a:r>
            <a:r>
              <a:rPr lang="ar-EG" sz="2000" b="1" dirty="0"/>
              <a:t>مفاهيم الاقتصاد السلوكي </a:t>
            </a:r>
            <a:r>
              <a:rPr lang="ar-EG" sz="2000" dirty="0"/>
              <a:t>في التسويق الرقمي لفهم سلوك المستهلك بشكل أعمق.</a:t>
            </a:r>
          </a:p>
          <a:p>
            <a:pPr marL="342900" indent="-342900" algn="r" rtl="1">
              <a:buFont typeface="Wingdings" panose="05000000000000000000" pitchFamily="2" charset="2"/>
              <a:buChar char="ü"/>
            </a:pPr>
            <a:r>
              <a:rPr lang="ar-EG" sz="2000" dirty="0"/>
              <a:t>تحليل </a:t>
            </a:r>
            <a:r>
              <a:rPr lang="ar-EG" sz="2000" b="1" dirty="0"/>
              <a:t>التأثيرات الاقتصادية للتسويق الرقمي </a:t>
            </a:r>
            <a:r>
              <a:rPr lang="ar-EG" sz="2000" dirty="0"/>
              <a:t>على الشركات والأسواق.</a:t>
            </a:r>
          </a:p>
          <a:p>
            <a:pPr marL="342900" indent="-342900" algn="r" rtl="1">
              <a:buFont typeface="Wingdings" panose="05000000000000000000" pitchFamily="2" charset="2"/>
              <a:buChar char="ü"/>
            </a:pPr>
            <a:r>
              <a:rPr lang="ar-EG" sz="2000" dirty="0"/>
              <a:t>تقدير </a:t>
            </a:r>
            <a:r>
              <a:rPr lang="ar-EG" sz="2000" b="1" dirty="0"/>
              <a:t>التكلفة والعائد في التسويق الرقمي </a:t>
            </a:r>
            <a:r>
              <a:rPr lang="ar-EG" sz="2000" dirty="0"/>
              <a:t>لتحديد فعاليته الاقتصادية.</a:t>
            </a:r>
          </a:p>
          <a:p>
            <a:pPr marL="342900" indent="-342900" algn="r" rtl="1">
              <a:buFont typeface="Wingdings" panose="05000000000000000000" pitchFamily="2" charset="2"/>
              <a:buChar char="ü"/>
            </a:pPr>
            <a:r>
              <a:rPr lang="ar-EG" sz="2000" dirty="0"/>
              <a:t>تحليل </a:t>
            </a:r>
            <a:r>
              <a:rPr lang="ar-EG" sz="2000" b="1" dirty="0"/>
              <a:t>أسواق الإعلانات الرقمية </a:t>
            </a:r>
            <a:r>
              <a:rPr lang="ar-EG" sz="2000" dirty="0"/>
              <a:t>ودورها في تحفيز النمو الاقتصادي.</a:t>
            </a:r>
          </a:p>
          <a:p>
            <a:pPr marL="342900" indent="-342900" algn="r" rtl="1">
              <a:buFont typeface="Wingdings" panose="05000000000000000000" pitchFamily="2" charset="2"/>
              <a:buChar char="ü"/>
            </a:pPr>
            <a:r>
              <a:rPr lang="ar-EG" sz="2000" dirty="0"/>
              <a:t>التعرف على </a:t>
            </a:r>
            <a:r>
              <a:rPr lang="ar-EG" sz="2000" b="1" dirty="0"/>
              <a:t>القوانين والتنظيمات الاقتصادية </a:t>
            </a:r>
            <a:r>
              <a:rPr lang="ar-EG" sz="2000" dirty="0"/>
              <a:t>التي تحكم التسويق الرقمي.</a:t>
            </a:r>
          </a:p>
          <a:p>
            <a:pPr marL="342900" indent="-342900" algn="r" rtl="1">
              <a:buFont typeface="Wingdings" panose="05000000000000000000" pitchFamily="2" charset="2"/>
              <a:buChar char="ü"/>
            </a:pPr>
            <a:r>
              <a:rPr lang="ar-EG" sz="2000" dirty="0"/>
              <a:t>استشراف </a:t>
            </a:r>
            <a:r>
              <a:rPr lang="ar-EG" sz="2000" b="1" dirty="0"/>
              <a:t>التوجهات المستقبلية في اقتصاديات التسويق الرقمي </a:t>
            </a:r>
            <a:r>
              <a:rPr lang="ar-EG" sz="2000" dirty="0"/>
              <a:t>وكيفية تأثيرها على الأسواق العالمية.</a:t>
            </a:r>
          </a:p>
        </p:txBody>
      </p:sp>
    </p:spTree>
    <p:extLst>
      <p:ext uri="{BB962C8B-B14F-4D97-AF65-F5344CB8AC3E}">
        <p14:creationId xmlns:p14="http://schemas.microsoft.com/office/powerpoint/2010/main" val="999086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التمهيدية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1127760" y="4884389"/>
            <a:ext cx="4747323" cy="952953"/>
          </a:xfrm>
          <a:prstGeom prst="rect">
            <a:avLst/>
          </a:prstGeom>
          <a:noFill/>
        </p:spPr>
        <p:txBody>
          <a:bodyPr wrap="square">
            <a:spAutoFit/>
          </a:bodyPr>
          <a:lstStyle/>
          <a:p>
            <a:pPr algn="ctr">
              <a:lnSpc>
                <a:spcPct val="120000"/>
              </a:lnSpc>
            </a:pPr>
            <a:r>
              <a:rPr lang="ar-EG" sz="3200" dirty="0" smtClean="0">
                <a:solidFill>
                  <a:srgbClr val="000000"/>
                </a:solidFill>
                <a:latin typeface="Times New Roman" panose="02020603050405020304" pitchFamily="18" charset="0"/>
                <a:cs typeface="Times New Roman" panose="02020603050405020304" pitchFamily="18" charset="0"/>
              </a:rPr>
              <a:t>محتوى المقرر</a:t>
            </a:r>
            <a:endParaRPr lang="ar-JO" sz="32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170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854025" y="2263425"/>
            <a:ext cx="6511295" cy="2369880"/>
          </a:xfrm>
          <a:prstGeom prst="rect">
            <a:avLst/>
          </a:prstGeom>
          <a:noFill/>
        </p:spPr>
        <p:txBody>
          <a:bodyPr wrap="square" rtlCol="0">
            <a:spAutoFit/>
          </a:bodyPr>
          <a:lstStyle/>
          <a:p>
            <a:pPr marL="914400" lvl="1" indent="-457200" algn="r" rtl="1">
              <a:buFont typeface="Wingdings" panose="05000000000000000000" pitchFamily="2" charset="2"/>
              <a:buChar char="q"/>
            </a:pPr>
            <a:r>
              <a:rPr lang="ar-EG" sz="2400" dirty="0"/>
              <a:t>تعريف </a:t>
            </a:r>
            <a:r>
              <a:rPr lang="ar-EG" sz="2400" b="1" dirty="0"/>
              <a:t>اقتصاديات التسويق الرقمي </a:t>
            </a:r>
            <a:r>
              <a:rPr lang="ar-EG" sz="2400" dirty="0"/>
              <a:t>وعلاقته</a:t>
            </a:r>
          </a:p>
          <a:p>
            <a:pPr lvl="1" algn="r" rtl="1"/>
            <a:r>
              <a:rPr lang="ar-EG" sz="2400" dirty="0"/>
              <a:t>بالتسويق </a:t>
            </a:r>
            <a:r>
              <a:rPr lang="ar-EG" sz="2400" dirty="0" smtClean="0"/>
              <a:t>التقليدي.</a:t>
            </a:r>
            <a:endParaRPr lang="ar-EG" sz="2400" dirty="0"/>
          </a:p>
          <a:p>
            <a:pPr marL="914400" lvl="1" indent="-457200" algn="r" rtl="1">
              <a:buFont typeface="Wingdings" panose="05000000000000000000" pitchFamily="2" charset="2"/>
              <a:buChar char="q"/>
            </a:pPr>
            <a:r>
              <a:rPr lang="ar-EG" sz="2400" b="1" dirty="0"/>
              <a:t>العوامل الاقتصادية </a:t>
            </a:r>
            <a:r>
              <a:rPr lang="ar-EG" sz="2400" dirty="0"/>
              <a:t>التي تدفع الشركات لاستخدام</a:t>
            </a:r>
          </a:p>
          <a:p>
            <a:pPr lvl="1" algn="r" rtl="1"/>
            <a:r>
              <a:rPr lang="ar-EG" sz="2400" dirty="0"/>
              <a:t>التسويق </a:t>
            </a:r>
            <a:r>
              <a:rPr lang="ar-EG" sz="2400" dirty="0" smtClean="0"/>
              <a:t>الرقمي.</a:t>
            </a:r>
            <a:endParaRPr lang="ar-EG" sz="2400" dirty="0"/>
          </a:p>
          <a:p>
            <a:pPr marL="914400" lvl="1" indent="-457200" algn="r" rtl="1">
              <a:buFont typeface="Wingdings" panose="05000000000000000000" pitchFamily="2" charset="2"/>
              <a:buChar char="q"/>
            </a:pPr>
            <a:r>
              <a:rPr lang="ar-EG" sz="2400" dirty="0"/>
              <a:t>دور </a:t>
            </a:r>
            <a:r>
              <a:rPr lang="ar-EG" sz="2400" b="1" dirty="0"/>
              <a:t>الإنترنت و الرقمنة </a:t>
            </a:r>
            <a:r>
              <a:rPr lang="ar-EG" sz="2400" dirty="0"/>
              <a:t>في </a:t>
            </a:r>
            <a:r>
              <a:rPr lang="ar-EG" sz="2400" dirty="0" smtClean="0"/>
              <a:t>الاقتصاد.</a:t>
            </a:r>
            <a:endParaRPr lang="ar-EG" sz="2400" dirty="0"/>
          </a:p>
          <a:p>
            <a:pPr marL="914400" lvl="1" indent="-457200" algn="r" rtl="1">
              <a:buFont typeface="Wingdings" panose="05000000000000000000" pitchFamily="2" charset="2"/>
              <a:buChar char="q"/>
            </a:pPr>
            <a:r>
              <a:rPr lang="ar-EG" sz="2400" dirty="0"/>
              <a:t> عرض </a:t>
            </a:r>
            <a:r>
              <a:rPr lang="ar-EG" sz="2400" b="1" dirty="0"/>
              <a:t>مختصر لأساسيات </a:t>
            </a:r>
            <a:r>
              <a:rPr lang="ar-EG" sz="2400" dirty="0"/>
              <a:t>الاقتصاد الرقمي</a:t>
            </a:r>
            <a:r>
              <a:rPr kumimoji="0" lang="ar-EG" sz="2800" b="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a:t>
            </a:r>
            <a:endParaRPr kumimoji="0" lang="en-US" sz="2800" b="0" i="0" u="none" strike="noStrike" kern="1200" cap="none" spc="0" normalizeH="0" baseline="0" noProof="0" dirty="0">
              <a:ln>
                <a:noFill/>
              </a:ln>
              <a:solidFill>
                <a:prstClr val="black"/>
              </a:solidFill>
              <a:effectLst/>
              <a:uLnTx/>
              <a:uFillTx/>
              <a:latin typeface="Microsoft Uighur" panose="02000000000000000000" pitchFamily="2" charset="-78"/>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701693" y="1595804"/>
            <a:ext cx="6915231" cy="1015663"/>
          </a:xfrm>
          <a:prstGeom prst="rect">
            <a:avLst/>
          </a:prstGeom>
          <a:noFill/>
        </p:spPr>
        <p:txBody>
          <a:bodyPr wrap="square" rtlCol="0">
            <a:spAutoFit/>
          </a:bodyPr>
          <a:lstStyle/>
          <a:p>
            <a:pPr algn="ctr" rtl="1"/>
            <a:r>
              <a:rPr lang="ar-EG" sz="3200" b="1" dirty="0" smtClean="0"/>
              <a:t>المحاضرة 1</a:t>
            </a:r>
            <a:r>
              <a:rPr lang="ar-EG" sz="2800" b="1" dirty="0" smtClean="0"/>
              <a:t>. مقدمة </a:t>
            </a:r>
            <a:r>
              <a:rPr lang="ar-EG" sz="2800" b="1" dirty="0"/>
              <a:t>في اقتصاديات التسويق الرقمي</a:t>
            </a:r>
            <a:r>
              <a:rPr lang="ar-EG" sz="2800" b="1" dirty="0" smtClean="0"/>
              <a:t>: </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p:cNvPicPr>
            <a:picLocks noChangeAspect="1"/>
          </p:cNvPicPr>
          <p:nvPr/>
        </p:nvPicPr>
        <p:blipFill>
          <a:blip r:embed="rId3"/>
          <a:stretch>
            <a:fillRect/>
          </a:stretch>
        </p:blipFill>
        <p:spPr>
          <a:xfrm>
            <a:off x="1421600" y="2263425"/>
            <a:ext cx="2127944" cy="2631857"/>
          </a:xfrm>
          <a:prstGeom prst="rect">
            <a:avLst/>
          </a:prstGeom>
        </p:spPr>
      </p:pic>
    </p:spTree>
    <p:extLst>
      <p:ext uri="{BB962C8B-B14F-4D97-AF65-F5344CB8AC3E}">
        <p14:creationId xmlns:p14="http://schemas.microsoft.com/office/powerpoint/2010/main" val="1014290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451317" y="1660275"/>
            <a:ext cx="8466655" cy="954107"/>
          </a:xfrm>
          <a:prstGeom prst="rect">
            <a:avLst/>
          </a:prstGeom>
          <a:noFill/>
        </p:spPr>
        <p:txBody>
          <a:bodyPr wrap="square" rtlCol="0">
            <a:spAutoFit/>
          </a:bodyPr>
          <a:lstStyle/>
          <a:p>
            <a:pPr lvl="0" algn="ctr" rtl="1"/>
            <a:r>
              <a:rPr lang="ar-EG" sz="2800" b="1" dirty="0"/>
              <a:t>المحاضرة 2. تطور </a:t>
            </a:r>
            <a:r>
              <a:rPr lang="ar-EG" sz="2800" b="1" dirty="0"/>
              <a:t>التسويق الرقمي وأثره على الاقتصاد</a:t>
            </a:r>
            <a:r>
              <a:rPr lang="ar-EG" sz="2800" b="1" dirty="0"/>
              <a:t> </a:t>
            </a:r>
            <a:r>
              <a:rPr lang="ar-EG" sz="2800" b="1" dirty="0"/>
              <a:t>:</a:t>
            </a:r>
            <a:endParaRPr lang="en-US" sz="2800" b="1" dirty="0"/>
          </a:p>
          <a:p>
            <a:pPr algn="r" rtl="1"/>
            <a:endParaRPr lang="en-US" sz="2800" dirty="0">
              <a:latin typeface="Microsoft Uighur" panose="02000000000000000000" pitchFamily="2" charset="-78"/>
            </a:endParaRPr>
          </a:p>
        </p:txBody>
      </p:sp>
      <p:pic>
        <p:nvPicPr>
          <p:cNvPr id="2" name="Picture 1">
            <a:extLst>
              <a:ext uri="{FF2B5EF4-FFF2-40B4-BE49-F238E27FC236}">
                <a16:creationId xmlns="" xmlns:a16="http://schemas.microsoft.com/office/drawing/2014/main" id="{D89D8B3E-FF94-319E-3BB1-D3509FCFB3EE}"/>
              </a:ext>
            </a:extLst>
          </p:cNvPr>
          <p:cNvPicPr>
            <a:picLocks noChangeAspect="1"/>
          </p:cNvPicPr>
          <p:nvPr/>
        </p:nvPicPr>
        <p:blipFill>
          <a:blip r:embed="rId3"/>
          <a:stretch>
            <a:fillRect/>
          </a:stretch>
        </p:blipFill>
        <p:spPr>
          <a:xfrm>
            <a:off x="1274027" y="2506258"/>
            <a:ext cx="2123185" cy="2251530"/>
          </a:xfrm>
          <a:prstGeom prst="rect">
            <a:avLst/>
          </a:prstGeom>
        </p:spPr>
      </p:pic>
      <p:sp>
        <p:nvSpPr>
          <p:cNvPr id="4" name="TextBox 3">
            <a:extLst>
              <a:ext uri="{FF2B5EF4-FFF2-40B4-BE49-F238E27FC236}">
                <a16:creationId xmlns="" xmlns:a16="http://schemas.microsoft.com/office/drawing/2014/main" id="{F6258399-A6FB-160C-A5DD-837B69CDFE8C}"/>
              </a:ext>
            </a:extLst>
          </p:cNvPr>
          <p:cNvSpPr txBox="1"/>
          <p:nvPr/>
        </p:nvSpPr>
        <p:spPr>
          <a:xfrm>
            <a:off x="1740714" y="2297903"/>
            <a:ext cx="8710571" cy="2739211"/>
          </a:xfrm>
          <a:prstGeom prst="rect">
            <a:avLst/>
          </a:prstGeom>
          <a:noFill/>
        </p:spPr>
        <p:txBody>
          <a:bodyPr wrap="square" rtlCol="0">
            <a:spAutoFit/>
          </a:bodyPr>
          <a:lstStyle/>
          <a:p>
            <a:pPr algn="r"/>
            <a:r>
              <a:rPr lang="ar-EG" sz="2400" dirty="0"/>
              <a:t> مقدمة في </a:t>
            </a:r>
            <a:r>
              <a:rPr lang="ar-EG" sz="2400" b="1" dirty="0"/>
              <a:t>التسويق </a:t>
            </a:r>
            <a:r>
              <a:rPr lang="ar-EG" sz="2400" b="1" dirty="0" smtClean="0"/>
              <a:t>الرقمي.</a:t>
            </a:r>
            <a:endParaRPr lang="ar-EG" sz="2400" b="1" dirty="0"/>
          </a:p>
          <a:p>
            <a:pPr algn="r"/>
            <a:r>
              <a:rPr lang="ar-EG" sz="2400" dirty="0"/>
              <a:t> كيف أثر </a:t>
            </a:r>
            <a:r>
              <a:rPr lang="ar-EG" sz="2400" b="1" dirty="0"/>
              <a:t>التسويق الرقمي على الهيكل </a:t>
            </a:r>
            <a:r>
              <a:rPr lang="ar-EG" sz="2400" b="1" dirty="0" smtClean="0"/>
              <a:t>الاقتصادي </a:t>
            </a:r>
            <a:r>
              <a:rPr lang="ar-EG" sz="2400" dirty="0" smtClean="0"/>
              <a:t>للأسواق</a:t>
            </a:r>
            <a:r>
              <a:rPr lang="ar-EG" sz="2400" dirty="0"/>
              <a:t>؟</a:t>
            </a:r>
          </a:p>
          <a:p>
            <a:pPr algn="r"/>
            <a:r>
              <a:rPr lang="ar-EG" sz="2400" dirty="0"/>
              <a:t> مقارنة بين </a:t>
            </a:r>
            <a:r>
              <a:rPr lang="ar-EG" sz="2400" b="1" dirty="0"/>
              <a:t>الاقتصاد التقليدي والاقتصاد </a:t>
            </a:r>
            <a:r>
              <a:rPr lang="ar-EG" sz="2400" b="1" dirty="0" smtClean="0"/>
              <a:t>الرقمي.</a:t>
            </a:r>
            <a:endParaRPr lang="ar-EG" sz="2400" b="1" dirty="0"/>
          </a:p>
          <a:p>
            <a:pPr algn="r"/>
            <a:r>
              <a:rPr lang="ar-EG" sz="2400" dirty="0"/>
              <a:t> دراسة </a:t>
            </a:r>
            <a:r>
              <a:rPr lang="ar-EG" sz="2400" b="1" dirty="0"/>
              <a:t>التحولات الاقتصادية الكبرى بسبب </a:t>
            </a:r>
            <a:r>
              <a:rPr lang="ar-EG" sz="2400" b="1" dirty="0" smtClean="0"/>
              <a:t>ظهورالإنترنت</a:t>
            </a:r>
            <a:endParaRPr lang="ar-EG" sz="2400" b="1" dirty="0"/>
          </a:p>
          <a:p>
            <a:pPr algn="r"/>
            <a:r>
              <a:rPr lang="ar-EG" sz="2400" dirty="0" smtClean="0"/>
              <a:t> </a:t>
            </a:r>
            <a:r>
              <a:rPr lang="ar-EG" sz="2400" b="1" dirty="0"/>
              <a:t>التحديات الاقتصادية للتسويق </a:t>
            </a:r>
            <a:r>
              <a:rPr lang="ar-EG" sz="2400" dirty="0" smtClean="0"/>
              <a:t>الرقمي.</a:t>
            </a:r>
            <a:endParaRPr lang="ar-EG" sz="2400" dirty="0"/>
          </a:p>
          <a:p>
            <a:pPr algn="r"/>
            <a:r>
              <a:rPr lang="ar-EG" sz="2400" dirty="0"/>
              <a:t> دراسات حالة</a:t>
            </a:r>
            <a:r>
              <a:rPr lang="ar-EG" sz="2400" dirty="0" smtClean="0"/>
              <a:t>.</a:t>
            </a:r>
            <a:endParaRPr lang="en-MY" sz="2400" dirty="0"/>
          </a:p>
          <a:p>
            <a:pPr lvl="0" algn="r" rtl="1"/>
            <a:endParaRPr lang="en-US" sz="2800" dirty="0">
              <a:latin typeface="Microsoft Uighur" panose="02000000000000000000" pitchFamily="2" charset="-78"/>
            </a:endParaRPr>
          </a:p>
        </p:txBody>
      </p:sp>
    </p:spTree>
    <p:extLst>
      <p:ext uri="{BB962C8B-B14F-4D97-AF65-F5344CB8AC3E}">
        <p14:creationId xmlns:p14="http://schemas.microsoft.com/office/powerpoint/2010/main" val="12916433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860765" y="1622962"/>
            <a:ext cx="8466655" cy="954107"/>
          </a:xfrm>
          <a:prstGeom prst="rect">
            <a:avLst/>
          </a:prstGeom>
          <a:noFill/>
        </p:spPr>
        <p:txBody>
          <a:bodyPr wrap="square" rtlCol="0">
            <a:spAutoFit/>
          </a:bodyPr>
          <a:lstStyle/>
          <a:p>
            <a:pPr lvl="0" algn="ctr" rtl="1"/>
            <a:r>
              <a:rPr lang="ar-EG" sz="2800" b="1" dirty="0"/>
              <a:t>المحاضرة 3. التكلفة </a:t>
            </a:r>
            <a:r>
              <a:rPr lang="ar-EG" sz="2800" b="1" dirty="0"/>
              <a:t>والعائد في التسويق الرقمي:</a:t>
            </a:r>
            <a:endParaRPr lang="en-US"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53DC0200-5589-241B-D9D7-0451E62E0D8E}"/>
              </a:ext>
            </a:extLst>
          </p:cNvPr>
          <p:cNvSpPr txBox="1"/>
          <p:nvPr/>
        </p:nvSpPr>
        <p:spPr>
          <a:xfrm>
            <a:off x="3579223" y="2347365"/>
            <a:ext cx="6597515" cy="2739211"/>
          </a:xfrm>
          <a:prstGeom prst="rect">
            <a:avLst/>
          </a:prstGeom>
          <a:noFill/>
        </p:spPr>
        <p:txBody>
          <a:bodyPr wrap="square" rtlCol="0">
            <a:spAutoFit/>
          </a:bodyPr>
          <a:lstStyle/>
          <a:p>
            <a:pPr algn="r"/>
            <a:r>
              <a:rPr lang="ar-EG" sz="2400" dirty="0"/>
              <a:t></a:t>
            </a:r>
            <a:r>
              <a:rPr lang="ar-EG" sz="2400" dirty="0" smtClean="0">
                <a:latin typeface="Calibri" panose="020F0502020204030204" pitchFamily="34" charset="0"/>
                <a:cs typeface="Calibri" panose="020F0502020204030204" pitchFamily="34" charset="0"/>
              </a:rPr>
              <a:t> </a:t>
            </a:r>
            <a:r>
              <a:rPr lang="ar-EG" sz="2400" dirty="0"/>
              <a:t>تحليل </a:t>
            </a:r>
            <a:r>
              <a:rPr lang="ar-EG" sz="2400" b="1" dirty="0"/>
              <a:t>التكلفة والعائد </a:t>
            </a:r>
            <a:r>
              <a:rPr lang="ar-EG" sz="2400" dirty="0"/>
              <a:t>في استراتيجيات </a:t>
            </a:r>
            <a:r>
              <a:rPr lang="ar-EG" sz="2400" dirty="0" smtClean="0"/>
              <a:t>التسويق الرقمي.</a:t>
            </a:r>
          </a:p>
          <a:p>
            <a:pPr algn="r"/>
            <a:endParaRPr lang="ar-EG" sz="2400" dirty="0"/>
          </a:p>
          <a:p>
            <a:pPr algn="r"/>
            <a:r>
              <a:rPr lang="ar-EG" sz="2400" dirty="0"/>
              <a:t> مقارنة بين </a:t>
            </a:r>
            <a:r>
              <a:rPr lang="ar-EG" sz="2400" b="1" dirty="0"/>
              <a:t>التكلفة والعائد </a:t>
            </a:r>
            <a:r>
              <a:rPr lang="ar-EG" sz="2400" dirty="0"/>
              <a:t>في التسويق التقليدي </a:t>
            </a:r>
            <a:r>
              <a:rPr lang="ar-EG" sz="2400" dirty="0" smtClean="0"/>
              <a:t>والتسويق الرقمي </a:t>
            </a:r>
            <a:r>
              <a:rPr lang="ar-EG" sz="2400" dirty="0"/>
              <a:t>.</a:t>
            </a:r>
          </a:p>
          <a:p>
            <a:pPr algn="r" rtl="1"/>
            <a:r>
              <a:rPr lang="ar-EG" sz="2400" dirty="0"/>
              <a:t> كيفية </a:t>
            </a:r>
            <a:r>
              <a:rPr lang="ar-EG" sz="2400" b="1" dirty="0"/>
              <a:t>قياس العائد على الاستثمار </a:t>
            </a:r>
            <a:r>
              <a:rPr lang="ar-EG" sz="2400" dirty="0" smtClean="0"/>
              <a:t>(</a:t>
            </a:r>
            <a:r>
              <a:rPr lang="en-MY" sz="2400" dirty="0" smtClean="0"/>
              <a:t>ROI </a:t>
            </a:r>
            <a:r>
              <a:rPr lang="ar-EG" sz="2400" dirty="0"/>
              <a:t>في الحملات </a:t>
            </a:r>
            <a:r>
              <a:rPr lang="ar-EG" sz="2400" dirty="0" smtClean="0"/>
              <a:t>الرقمية.</a:t>
            </a:r>
            <a:endParaRPr lang="en-MY" sz="2400" dirty="0">
              <a:latin typeface="Calibri" panose="020F0502020204030204" pitchFamily="34" charset="0"/>
            </a:endParaRPr>
          </a:p>
          <a:p>
            <a:pPr algn="r" rtl="1"/>
            <a:endParaRPr lang="ar-EG" sz="2800" dirty="0" smtClean="0"/>
          </a:p>
          <a:p>
            <a:pPr lvl="0" algn="r" rtl="1"/>
            <a:endParaRPr lang="en-US" sz="2400" dirty="0">
              <a:latin typeface="Microsoft Uighur" panose="02000000000000000000" pitchFamily="2" charset="-78"/>
            </a:endParaRPr>
          </a:p>
        </p:txBody>
      </p:sp>
      <p:pic>
        <p:nvPicPr>
          <p:cNvPr id="2" name="Picture 1"/>
          <p:cNvPicPr>
            <a:picLocks noChangeAspect="1"/>
          </p:cNvPicPr>
          <p:nvPr/>
        </p:nvPicPr>
        <p:blipFill>
          <a:blip r:embed="rId3"/>
          <a:stretch>
            <a:fillRect/>
          </a:stretch>
        </p:blipFill>
        <p:spPr>
          <a:xfrm>
            <a:off x="1219180" y="1765119"/>
            <a:ext cx="2269038" cy="3321456"/>
          </a:xfrm>
          <a:prstGeom prst="rect">
            <a:avLst/>
          </a:prstGeom>
        </p:spPr>
      </p:pic>
    </p:spTree>
    <p:extLst>
      <p:ext uri="{BB962C8B-B14F-4D97-AF65-F5344CB8AC3E}">
        <p14:creationId xmlns:p14="http://schemas.microsoft.com/office/powerpoint/2010/main" val="3707097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384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86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626178" y="1643077"/>
            <a:ext cx="8466655" cy="954107"/>
          </a:xfrm>
          <a:prstGeom prst="rect">
            <a:avLst/>
          </a:prstGeom>
          <a:noFill/>
        </p:spPr>
        <p:txBody>
          <a:bodyPr wrap="square" rtlCol="0">
            <a:spAutoFit/>
          </a:bodyPr>
          <a:lstStyle/>
          <a:p>
            <a:pPr lvl="0" algn="ctr" rtl="1"/>
            <a:r>
              <a:rPr lang="ar-EG" sz="2800" b="1" dirty="0"/>
              <a:t>المحاضرة </a:t>
            </a:r>
            <a:r>
              <a:rPr lang="en-US" sz="2800" b="1" dirty="0"/>
              <a:t>4</a:t>
            </a:r>
            <a:r>
              <a:rPr lang="ar-EG" sz="2800" b="1" dirty="0"/>
              <a:t>. سلوك </a:t>
            </a:r>
            <a:r>
              <a:rPr lang="ar-EG" sz="2800" b="1" dirty="0"/>
              <a:t>المستهلك في الاقتصاد الرقمي </a:t>
            </a:r>
            <a:r>
              <a:rPr lang="ar-EG" sz="2800" b="1" dirty="0" smtClean="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A8AA5908-BFDB-067E-4CC7-E2FDB73B7539}"/>
              </a:ext>
            </a:extLst>
          </p:cNvPr>
          <p:cNvSpPr txBox="1"/>
          <p:nvPr/>
        </p:nvSpPr>
        <p:spPr>
          <a:xfrm>
            <a:off x="777923" y="2156694"/>
            <a:ext cx="9437964" cy="3416320"/>
          </a:xfrm>
          <a:prstGeom prst="rect">
            <a:avLst/>
          </a:prstGeom>
          <a:noFill/>
        </p:spPr>
        <p:txBody>
          <a:bodyPr wrap="square" rtlCol="0">
            <a:spAutoFit/>
          </a:bodyPr>
          <a:lstStyle/>
          <a:p>
            <a:pPr algn="r"/>
            <a:r>
              <a:rPr lang="ar-EG" sz="2400" dirty="0"/>
              <a:t> مقدمة في </a:t>
            </a:r>
            <a:r>
              <a:rPr lang="ar-EG" sz="2400" b="1" dirty="0"/>
              <a:t>سلوك المستهلك </a:t>
            </a:r>
            <a:r>
              <a:rPr lang="ar-EG" sz="2400" dirty="0"/>
              <a:t>في الاقتصاد </a:t>
            </a:r>
            <a:r>
              <a:rPr lang="ar-EG" sz="2400" dirty="0" smtClean="0"/>
              <a:t>الرقمي</a:t>
            </a:r>
            <a:endParaRPr lang="ar-EG" sz="2400" dirty="0"/>
          </a:p>
          <a:p>
            <a:pPr algn="r"/>
            <a:r>
              <a:rPr lang="ar-EG" sz="2400" dirty="0"/>
              <a:t> </a:t>
            </a:r>
            <a:r>
              <a:rPr lang="ar-EG" sz="2400" b="1" dirty="0"/>
              <a:t>العوامل المؤثرة </a:t>
            </a:r>
            <a:r>
              <a:rPr lang="ar-EG" sz="2400" dirty="0"/>
              <a:t>في سلوك المستهلك في الاقتصاد</a:t>
            </a:r>
          </a:p>
          <a:p>
            <a:pPr algn="r"/>
            <a:r>
              <a:rPr lang="ar-EG" sz="2400" dirty="0"/>
              <a:t>الرقمي .</a:t>
            </a:r>
          </a:p>
          <a:p>
            <a:pPr algn="r"/>
            <a:r>
              <a:rPr lang="ar-EG" sz="2400" dirty="0"/>
              <a:t> دراسة </a:t>
            </a:r>
            <a:r>
              <a:rPr lang="ar-EG" sz="2400" b="1" dirty="0"/>
              <a:t>كيفية تغير سلوك المستهلك </a:t>
            </a:r>
            <a:r>
              <a:rPr lang="ar-EG" sz="2400" dirty="0"/>
              <a:t>في العصر الرقمي .</a:t>
            </a:r>
          </a:p>
          <a:p>
            <a:pPr algn="r"/>
            <a:r>
              <a:rPr lang="ar-EG" sz="2400" dirty="0"/>
              <a:t> أنماط </a:t>
            </a:r>
            <a:r>
              <a:rPr lang="ar-EG" sz="2400" b="1" dirty="0"/>
              <a:t>السلوك الرقمي </a:t>
            </a:r>
            <a:r>
              <a:rPr lang="ar-EG" sz="2400" dirty="0"/>
              <a:t>للمستهلكين.</a:t>
            </a:r>
          </a:p>
          <a:p>
            <a:pPr algn="r"/>
            <a:r>
              <a:rPr lang="ar-EG" sz="2400" dirty="0"/>
              <a:t> </a:t>
            </a:r>
            <a:r>
              <a:rPr lang="ar-EG" sz="2400" b="1" dirty="0"/>
              <a:t>تأثير التكنولوجيا </a:t>
            </a:r>
            <a:r>
              <a:rPr lang="ar-EG" sz="2400" dirty="0"/>
              <a:t>على قرارات </a:t>
            </a:r>
            <a:r>
              <a:rPr lang="ar-EG" sz="2400" dirty="0" smtClean="0"/>
              <a:t>الشراء.</a:t>
            </a:r>
            <a:endParaRPr lang="ar-EG" sz="2400" dirty="0"/>
          </a:p>
          <a:p>
            <a:pPr algn="r"/>
            <a:r>
              <a:rPr lang="ar-EG" sz="2400" dirty="0"/>
              <a:t> </a:t>
            </a:r>
            <a:r>
              <a:rPr lang="ar-EG" sz="2400" b="1" dirty="0"/>
              <a:t>التحديات التي تواجه الشركات </a:t>
            </a:r>
            <a:r>
              <a:rPr lang="ar-EG" sz="2400" dirty="0"/>
              <a:t>في فهم سلوك المستهلك</a:t>
            </a:r>
          </a:p>
          <a:p>
            <a:pPr algn="r"/>
            <a:r>
              <a:rPr lang="ar-EG" sz="2400" dirty="0"/>
              <a:t>الرقمي.</a:t>
            </a:r>
          </a:p>
          <a:p>
            <a:pPr algn="r"/>
            <a:r>
              <a:rPr lang="ar-EG" sz="2400" dirty="0"/>
              <a:t> </a:t>
            </a:r>
            <a:r>
              <a:rPr lang="ar-EG" sz="2400" b="1" dirty="0"/>
              <a:t>تحديات وفوائد سلوك المستهلك </a:t>
            </a:r>
            <a:r>
              <a:rPr lang="ar-EG" sz="2400" dirty="0"/>
              <a:t>في الاقتصاد </a:t>
            </a:r>
            <a:r>
              <a:rPr lang="ar-EG" sz="2400" dirty="0" smtClean="0"/>
              <a:t>الرقمي</a:t>
            </a:r>
            <a:endParaRPr lang="en-MY" sz="2400" dirty="0"/>
          </a:p>
        </p:txBody>
      </p:sp>
      <p:pic>
        <p:nvPicPr>
          <p:cNvPr id="3" name="Picture 2"/>
          <p:cNvPicPr>
            <a:picLocks noChangeAspect="1"/>
          </p:cNvPicPr>
          <p:nvPr/>
        </p:nvPicPr>
        <p:blipFill>
          <a:blip r:embed="rId3"/>
          <a:stretch>
            <a:fillRect/>
          </a:stretch>
        </p:blipFill>
        <p:spPr>
          <a:xfrm>
            <a:off x="1324478" y="2120131"/>
            <a:ext cx="1861439" cy="2767692"/>
          </a:xfrm>
          <a:prstGeom prst="rect">
            <a:avLst/>
          </a:prstGeom>
        </p:spPr>
      </p:pic>
    </p:spTree>
    <p:extLst>
      <p:ext uri="{BB962C8B-B14F-4D97-AF65-F5344CB8AC3E}">
        <p14:creationId xmlns:p14="http://schemas.microsoft.com/office/powerpoint/2010/main" val="9200274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76574"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3094643" y="1590717"/>
            <a:ext cx="8466655" cy="954107"/>
          </a:xfrm>
          <a:prstGeom prst="rect">
            <a:avLst/>
          </a:prstGeom>
          <a:noFill/>
        </p:spPr>
        <p:txBody>
          <a:bodyPr wrap="square" rtlCol="0">
            <a:spAutoFit/>
          </a:bodyPr>
          <a:lstStyle/>
          <a:p>
            <a:pPr algn="ctr" rtl="1"/>
            <a:r>
              <a:rPr lang="ar-EG" sz="2800" b="1" dirty="0" smtClean="0"/>
              <a:t>المحاضرة</a:t>
            </a:r>
            <a:r>
              <a:rPr lang="en-US" sz="2800" b="1" dirty="0" smtClean="0"/>
              <a:t>5 </a:t>
            </a:r>
            <a:r>
              <a:rPr lang="ar-EG" sz="2800" dirty="0" smtClean="0"/>
              <a:t> </a:t>
            </a:r>
            <a:r>
              <a:rPr lang="ar-EG" sz="2800" b="1" dirty="0" smtClean="0">
                <a:latin typeface="Calibri" panose="020F0502020204030204" pitchFamily="34" charset="0"/>
                <a:cs typeface="Calibri" panose="020F0502020204030204" pitchFamily="34" charset="0"/>
              </a:rPr>
              <a:t>. </a:t>
            </a:r>
            <a:r>
              <a:rPr lang="ar-EG" sz="2800" b="1" dirty="0"/>
              <a:t>التسويق الرقمي والتجارة </a:t>
            </a:r>
            <a:r>
              <a:rPr lang="ar-EG" sz="2800" b="1" dirty="0" smtClean="0"/>
              <a:t>الإلكترونية</a:t>
            </a:r>
            <a:endParaRPr lang="ar-EG" sz="28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9AC7965A-0763-D4E5-3D9B-6FAE7CE7C5AE}"/>
              </a:ext>
            </a:extLst>
          </p:cNvPr>
          <p:cNvSpPr txBox="1"/>
          <p:nvPr/>
        </p:nvSpPr>
        <p:spPr>
          <a:xfrm>
            <a:off x="3587493" y="2157755"/>
            <a:ext cx="6706038" cy="2739211"/>
          </a:xfrm>
          <a:prstGeom prst="rect">
            <a:avLst/>
          </a:prstGeom>
          <a:noFill/>
        </p:spPr>
        <p:txBody>
          <a:bodyPr wrap="square" rtlCol="0">
            <a:spAutoFit/>
          </a:bodyPr>
          <a:lstStyle/>
          <a:p>
            <a:pPr algn="r" rtl="1"/>
            <a:r>
              <a:rPr lang="ar-EG" sz="2800" dirty="0" smtClean="0"/>
              <a:t> </a:t>
            </a:r>
            <a:r>
              <a:rPr lang="ar-EG" sz="2400" dirty="0"/>
              <a:t>دراسة العلاقة بين </a:t>
            </a:r>
            <a:r>
              <a:rPr lang="ar-EG" sz="2400" b="1" dirty="0"/>
              <a:t>التسويق الرقمي </a:t>
            </a:r>
            <a:r>
              <a:rPr lang="ar-EG" sz="2400" dirty="0" smtClean="0"/>
              <a:t>والتجارية</a:t>
            </a:r>
            <a:endParaRPr lang="ar-EG" sz="2400" dirty="0"/>
          </a:p>
          <a:p>
            <a:pPr algn="r" rtl="1"/>
            <a:r>
              <a:rPr lang="ar-EG" sz="2400" dirty="0"/>
              <a:t>الإلكترونية . </a:t>
            </a:r>
            <a:endParaRPr lang="ar-EG" sz="2400" dirty="0" smtClean="0"/>
          </a:p>
          <a:p>
            <a:pPr algn="r" rtl="1"/>
            <a:r>
              <a:rPr lang="ar-EG" sz="2400" dirty="0" smtClean="0"/>
              <a:t> </a:t>
            </a:r>
            <a:r>
              <a:rPr lang="ar-EG" sz="2400" dirty="0"/>
              <a:t>كيفية </a:t>
            </a:r>
            <a:r>
              <a:rPr lang="ar-EG" sz="2400" b="1" dirty="0"/>
              <a:t>تأثير التجارة الإلكترونية على الاقتصاد العالمي </a:t>
            </a:r>
            <a:r>
              <a:rPr lang="ar-EG" sz="2400" dirty="0" smtClean="0"/>
              <a:t>.</a:t>
            </a:r>
          </a:p>
          <a:p>
            <a:pPr algn="r" rtl="1"/>
            <a:r>
              <a:rPr lang="ar-EG" sz="2400" dirty="0" smtClean="0"/>
              <a:t> </a:t>
            </a:r>
            <a:r>
              <a:rPr lang="ar-EG" sz="2400" dirty="0"/>
              <a:t> تحليل </a:t>
            </a:r>
            <a:r>
              <a:rPr lang="ar-EG" sz="2400" b="1" dirty="0"/>
              <a:t>اقتصادات التجارة الرقمية </a:t>
            </a:r>
            <a:r>
              <a:rPr lang="ar-EG" sz="2400" dirty="0"/>
              <a:t>وقياس أثرها على</a:t>
            </a:r>
          </a:p>
          <a:p>
            <a:pPr algn="r" rtl="1"/>
            <a:r>
              <a:rPr lang="ar-EG" sz="2400" dirty="0"/>
              <a:t>الأسواق المحلية والعالمية.</a:t>
            </a:r>
          </a:p>
          <a:p>
            <a:pPr algn="r" rtl="1"/>
            <a:r>
              <a:rPr lang="ar-EG" sz="2400" dirty="0"/>
              <a:t> </a:t>
            </a:r>
            <a:r>
              <a:rPr lang="ar-EG" sz="2400" b="1" dirty="0"/>
              <a:t>التوجهات المستقبلية للتسويق الرقمي </a:t>
            </a:r>
            <a:r>
              <a:rPr lang="ar-EG" sz="2400" dirty="0"/>
              <a:t>والتجارة</a:t>
            </a:r>
          </a:p>
          <a:p>
            <a:pPr algn="r" rtl="1"/>
            <a:r>
              <a:rPr lang="ar-EG" sz="2400" dirty="0"/>
              <a:t>الإلكترونية في </a:t>
            </a:r>
            <a:r>
              <a:rPr lang="ar-EG" sz="2400" dirty="0" smtClean="0"/>
              <a:t>الاقتصاد.</a:t>
            </a:r>
            <a:endParaRPr lang="en-MY" sz="2400" dirty="0"/>
          </a:p>
        </p:txBody>
      </p:sp>
      <p:pic>
        <p:nvPicPr>
          <p:cNvPr id="3" name="Picture 2"/>
          <p:cNvPicPr>
            <a:picLocks noChangeAspect="1"/>
          </p:cNvPicPr>
          <p:nvPr/>
        </p:nvPicPr>
        <p:blipFill>
          <a:blip r:embed="rId3"/>
          <a:stretch>
            <a:fillRect/>
          </a:stretch>
        </p:blipFill>
        <p:spPr>
          <a:xfrm>
            <a:off x="1333000" y="2544824"/>
            <a:ext cx="2884157" cy="2352142"/>
          </a:xfrm>
          <a:prstGeom prst="rect">
            <a:avLst/>
          </a:prstGeom>
        </p:spPr>
      </p:pic>
    </p:spTree>
    <p:extLst>
      <p:ext uri="{BB962C8B-B14F-4D97-AF65-F5344CB8AC3E}">
        <p14:creationId xmlns:p14="http://schemas.microsoft.com/office/powerpoint/2010/main" val="18110401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91910" y="114916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974718" y="1589665"/>
            <a:ext cx="8466655" cy="954107"/>
          </a:xfrm>
          <a:prstGeom prst="rect">
            <a:avLst/>
          </a:prstGeom>
          <a:noFill/>
        </p:spPr>
        <p:txBody>
          <a:bodyPr wrap="square" rtlCol="0">
            <a:spAutoFit/>
          </a:bodyPr>
          <a:lstStyle/>
          <a:p>
            <a:pPr lvl="0" algn="ctr" rtl="1"/>
            <a:r>
              <a:rPr lang="ar-EG" sz="2800" b="1" dirty="0" smtClean="0"/>
              <a:t>المحاضرة 6</a:t>
            </a:r>
            <a:r>
              <a:rPr lang="ar-EG" sz="2800" b="1" dirty="0" smtClean="0">
                <a:latin typeface="Calibri" panose="020F0502020204030204" pitchFamily="34" charset="0"/>
                <a:cs typeface="Calibri" panose="020F0502020204030204" pitchFamily="34" charset="0"/>
              </a:rPr>
              <a:t>. </a:t>
            </a:r>
            <a:r>
              <a:rPr lang="ar-EG" sz="2800" b="1" dirty="0" smtClean="0"/>
              <a:t>أسواق </a:t>
            </a:r>
            <a:r>
              <a:rPr lang="ar-EG" sz="2800" b="1" dirty="0"/>
              <a:t>الإعلانات الرقمية والاقتصاد</a:t>
            </a:r>
            <a:r>
              <a:rPr lang="ar-EG" sz="2800" b="1" dirty="0" smtClean="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DDFC78BC-C59C-4240-22EC-00E4F5E3423A}"/>
              </a:ext>
            </a:extLst>
          </p:cNvPr>
          <p:cNvSpPr txBox="1"/>
          <p:nvPr/>
        </p:nvSpPr>
        <p:spPr>
          <a:xfrm>
            <a:off x="1392827" y="2087102"/>
            <a:ext cx="8691829" cy="2677656"/>
          </a:xfrm>
          <a:prstGeom prst="rect">
            <a:avLst/>
          </a:prstGeom>
          <a:noFill/>
        </p:spPr>
        <p:txBody>
          <a:bodyPr wrap="square" rtlCol="0">
            <a:spAutoFit/>
          </a:bodyPr>
          <a:lstStyle/>
          <a:p>
            <a:pPr algn="r" rtl="1"/>
            <a:r>
              <a:rPr lang="ar-EG" sz="2400" dirty="0" smtClean="0"/>
              <a:t> </a:t>
            </a:r>
            <a:r>
              <a:rPr lang="ar-EG" sz="2400" dirty="0"/>
              <a:t> كيف يعمل سوق الإعلانات الرقمية (</a:t>
            </a:r>
            <a:r>
              <a:rPr lang="en-MY" sz="2400" dirty="0"/>
              <a:t>Google Ads </a:t>
            </a:r>
            <a:r>
              <a:rPr lang="en-MY" sz="2400" dirty="0" smtClean="0"/>
              <a:t>،</a:t>
            </a:r>
            <a:r>
              <a:rPr lang="ar-EG" sz="2400" dirty="0" smtClean="0"/>
              <a:t> فيسبوك</a:t>
            </a:r>
            <a:r>
              <a:rPr lang="ar-EG" sz="2400" dirty="0"/>
              <a:t>، وما إلى ذلك ) ؟</a:t>
            </a:r>
          </a:p>
          <a:p>
            <a:pPr algn="r" rtl="1"/>
            <a:r>
              <a:rPr lang="ar-EG" sz="2400" dirty="0"/>
              <a:t> </a:t>
            </a:r>
            <a:r>
              <a:rPr lang="ar-EG" sz="2400" b="1" dirty="0"/>
              <a:t>منصات الإعلانات الرقمية </a:t>
            </a:r>
            <a:r>
              <a:rPr lang="ar-EG" sz="2400" dirty="0"/>
              <a:t>: جوجل، فيسبوك، </a:t>
            </a:r>
            <a:r>
              <a:rPr lang="ar-EG" sz="2400" dirty="0" smtClean="0"/>
              <a:t>تويتر، وإنستغرام .</a:t>
            </a:r>
          </a:p>
          <a:p>
            <a:pPr algn="r" rtl="1"/>
            <a:r>
              <a:rPr lang="ar-EG" sz="2400" dirty="0" smtClean="0"/>
              <a:t> </a:t>
            </a:r>
            <a:r>
              <a:rPr lang="ar-EG" sz="2400" dirty="0"/>
              <a:t> تأثير </a:t>
            </a:r>
            <a:r>
              <a:rPr lang="ar-EG" sz="2400" b="1" dirty="0"/>
              <a:t>الإعلانات الرقمية </a:t>
            </a:r>
            <a:r>
              <a:rPr lang="ar-EG" sz="2400" dirty="0"/>
              <a:t>على اقتصادات </a:t>
            </a:r>
            <a:r>
              <a:rPr lang="ar-EG" sz="2400" dirty="0" smtClean="0"/>
              <a:t>الأسواق الرقمية </a:t>
            </a:r>
            <a:r>
              <a:rPr lang="ar-EG" sz="2400" dirty="0"/>
              <a:t>.</a:t>
            </a:r>
          </a:p>
          <a:p>
            <a:pPr algn="r" rtl="1"/>
            <a:r>
              <a:rPr lang="ar-EG" sz="2400" dirty="0"/>
              <a:t> </a:t>
            </a:r>
            <a:r>
              <a:rPr lang="ar-EG" sz="2400" b="1" dirty="0"/>
              <a:t>المنافسة </a:t>
            </a:r>
            <a:r>
              <a:rPr lang="ar-EG" sz="2400" dirty="0"/>
              <a:t>في الأسواق الرقمية وأثرها على الشركات</a:t>
            </a:r>
          </a:p>
          <a:p>
            <a:pPr algn="r" rtl="1"/>
            <a:r>
              <a:rPr lang="ar-EG" sz="2400" dirty="0"/>
              <a:t>الصغيرة والكبيرة </a:t>
            </a:r>
            <a:r>
              <a:rPr lang="ar-EG" sz="2400" dirty="0" smtClean="0"/>
              <a:t>.</a:t>
            </a:r>
          </a:p>
          <a:p>
            <a:pPr algn="r" rtl="1"/>
            <a:r>
              <a:rPr lang="ar-EG" sz="2400" dirty="0" smtClean="0"/>
              <a:t> </a:t>
            </a:r>
            <a:r>
              <a:rPr lang="ar-EG" sz="2400" dirty="0"/>
              <a:t> تحليل </a:t>
            </a:r>
            <a:r>
              <a:rPr lang="ar-EG" sz="2400" b="1" dirty="0"/>
              <a:t>العوامل الاقتصادية </a:t>
            </a:r>
            <a:r>
              <a:rPr lang="ar-EG" sz="2400" dirty="0"/>
              <a:t>التي تؤثر على </a:t>
            </a:r>
            <a:r>
              <a:rPr lang="ar-EG" sz="2400" dirty="0" smtClean="0"/>
              <a:t>ميزانية الإعلانات الرقمية.</a:t>
            </a:r>
            <a:endParaRPr lang="ar-EG" sz="2400" dirty="0"/>
          </a:p>
          <a:p>
            <a:pPr algn="r" rtl="1"/>
            <a:r>
              <a:rPr lang="ar-EG" sz="2400" dirty="0"/>
              <a:t> تعلم كيفية </a:t>
            </a:r>
            <a:r>
              <a:rPr lang="ar-EG" sz="2400" b="1" dirty="0"/>
              <a:t>قياس فعالية الحملات </a:t>
            </a:r>
            <a:r>
              <a:rPr lang="ar-EG" sz="2400" dirty="0"/>
              <a:t>الإعلانية </a:t>
            </a:r>
            <a:r>
              <a:rPr lang="ar-EG" sz="2400" dirty="0" smtClean="0"/>
              <a:t>الرقمية.</a:t>
            </a:r>
            <a:endParaRPr lang="ar-EG" sz="2400" dirty="0"/>
          </a:p>
        </p:txBody>
      </p:sp>
      <p:pic>
        <p:nvPicPr>
          <p:cNvPr id="2" name="Picture 1"/>
          <p:cNvPicPr>
            <a:picLocks noChangeAspect="1"/>
          </p:cNvPicPr>
          <p:nvPr/>
        </p:nvPicPr>
        <p:blipFill>
          <a:blip r:embed="rId3"/>
          <a:stretch>
            <a:fillRect/>
          </a:stretch>
        </p:blipFill>
        <p:spPr>
          <a:xfrm>
            <a:off x="1191694" y="2743199"/>
            <a:ext cx="1933643" cy="2099265"/>
          </a:xfrm>
          <a:prstGeom prst="rect">
            <a:avLst/>
          </a:prstGeom>
        </p:spPr>
      </p:pic>
    </p:spTree>
    <p:extLst>
      <p:ext uri="{BB962C8B-B14F-4D97-AF65-F5344CB8AC3E}">
        <p14:creationId xmlns:p14="http://schemas.microsoft.com/office/powerpoint/2010/main" val="36979269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51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663347" y="1622962"/>
            <a:ext cx="8466655" cy="1015663"/>
          </a:xfrm>
          <a:prstGeom prst="rect">
            <a:avLst/>
          </a:prstGeom>
          <a:noFill/>
        </p:spPr>
        <p:txBody>
          <a:bodyPr wrap="square" rtlCol="0">
            <a:spAutoFit/>
          </a:bodyPr>
          <a:lstStyle/>
          <a:p>
            <a:pPr lvl="0" algn="ctr" rtl="1"/>
            <a:r>
              <a:rPr lang="ar-EG" sz="3200" b="1" dirty="0" smtClean="0"/>
              <a:t>المحاضرة 7. </a:t>
            </a:r>
            <a:r>
              <a:rPr lang="ar-EG" sz="2800" b="1" dirty="0" smtClean="0">
                <a:latin typeface="Calibri" panose="020F0502020204030204" pitchFamily="34" charset="0"/>
                <a:cs typeface="Calibri" panose="020F0502020204030204" pitchFamily="34" charset="0"/>
              </a:rPr>
              <a:t>ا</a:t>
            </a:r>
            <a:r>
              <a:rPr lang="ar-EG" sz="2800" b="1" dirty="0" smtClean="0"/>
              <a:t>لمنافسة </a:t>
            </a:r>
            <a:r>
              <a:rPr lang="ar-EG" sz="2800" b="1" dirty="0"/>
              <a:t>الاقتصادية في البيئة </a:t>
            </a:r>
            <a:r>
              <a:rPr lang="ar-EG" sz="2800" b="1" dirty="0" smtClean="0"/>
              <a:t>الرقمية </a:t>
            </a:r>
            <a:r>
              <a:rPr lang="ar-EG" sz="2800" b="1" dirty="0" smtClean="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 xmlns:a16="http://schemas.microsoft.com/office/drawing/2014/main" id="{F481EBCA-FB82-B39E-5678-72BBFACC8EDB}"/>
              </a:ext>
            </a:extLst>
          </p:cNvPr>
          <p:cNvSpPr txBox="1"/>
          <p:nvPr/>
        </p:nvSpPr>
        <p:spPr>
          <a:xfrm>
            <a:off x="3111690" y="2303689"/>
            <a:ext cx="6986206" cy="2677656"/>
          </a:xfrm>
          <a:prstGeom prst="rect">
            <a:avLst/>
          </a:prstGeom>
          <a:noFill/>
        </p:spPr>
        <p:txBody>
          <a:bodyPr wrap="square" rtlCol="0">
            <a:spAutoFit/>
          </a:bodyPr>
          <a:lstStyle/>
          <a:p>
            <a:pPr lvl="0" algn="r" rtl="1"/>
            <a:r>
              <a:rPr lang="ar-EG" sz="2400" dirty="0" smtClean="0"/>
              <a:t> مقدمة </a:t>
            </a:r>
            <a:r>
              <a:rPr lang="ar-EG" sz="2400" dirty="0"/>
              <a:t>في </a:t>
            </a:r>
            <a:r>
              <a:rPr lang="ar-EG" sz="2400" b="1" dirty="0"/>
              <a:t>المنافسة الاقتصادية </a:t>
            </a:r>
            <a:r>
              <a:rPr lang="ar-EG" sz="2400" dirty="0"/>
              <a:t>في البيئة </a:t>
            </a:r>
            <a:r>
              <a:rPr lang="ar-EG" sz="2400" dirty="0" smtClean="0"/>
              <a:t>الرقمية.</a:t>
            </a:r>
            <a:endParaRPr lang="ar-EG" sz="2400" dirty="0"/>
          </a:p>
          <a:p>
            <a:pPr algn="r" rtl="1"/>
            <a:r>
              <a:rPr lang="ar-EG" sz="2400" dirty="0"/>
              <a:t> الابتكار </a:t>
            </a:r>
            <a:r>
              <a:rPr lang="ar-EG" sz="2400" b="1" dirty="0"/>
              <a:t>التكنولوجي والمنافسة </a:t>
            </a:r>
            <a:r>
              <a:rPr lang="ar-EG" sz="2400" b="1" dirty="0" smtClean="0"/>
              <a:t>الرقمية</a:t>
            </a:r>
            <a:r>
              <a:rPr lang="ar-EG" sz="2400" dirty="0" smtClean="0"/>
              <a:t>.</a:t>
            </a:r>
            <a:endParaRPr lang="ar-EG" sz="2400" dirty="0"/>
          </a:p>
          <a:p>
            <a:pPr algn="r" rtl="1"/>
            <a:r>
              <a:rPr lang="ar-EG" sz="2400" dirty="0"/>
              <a:t> كيف يؤثر </a:t>
            </a:r>
            <a:r>
              <a:rPr lang="ar-EG" sz="2400" b="1" dirty="0"/>
              <a:t>التسويق الرقمي </a:t>
            </a:r>
            <a:r>
              <a:rPr lang="ar-EG" sz="2400" dirty="0"/>
              <a:t>على طبيعة </a:t>
            </a:r>
            <a:r>
              <a:rPr lang="ar-EG" sz="2400" dirty="0" smtClean="0"/>
              <a:t>المنافسة الاقتصادية</a:t>
            </a:r>
            <a:r>
              <a:rPr lang="ar-EG" sz="2400" dirty="0"/>
              <a:t>؟</a:t>
            </a:r>
          </a:p>
          <a:p>
            <a:pPr algn="r" rtl="1"/>
            <a:r>
              <a:rPr lang="ar-EG" sz="2400" dirty="0"/>
              <a:t> دور </a:t>
            </a:r>
            <a:r>
              <a:rPr lang="ar-EG" sz="2400" b="1" dirty="0"/>
              <a:t>البيانات</a:t>
            </a:r>
            <a:r>
              <a:rPr lang="ar-EG" sz="2400" dirty="0"/>
              <a:t> في تعزيز القدرة التنافسية </a:t>
            </a:r>
            <a:r>
              <a:rPr lang="ar-EG" sz="2400" dirty="0" smtClean="0"/>
              <a:t>.</a:t>
            </a:r>
          </a:p>
          <a:p>
            <a:pPr algn="r" rtl="1"/>
            <a:r>
              <a:rPr lang="ar-EG" sz="2400" dirty="0" smtClean="0"/>
              <a:t> </a:t>
            </a:r>
            <a:r>
              <a:rPr lang="ar-EG" sz="2400" dirty="0"/>
              <a:t>استراتيجية </a:t>
            </a:r>
            <a:r>
              <a:rPr lang="ar-EG" sz="2400" b="1" dirty="0"/>
              <a:t>الشركات الكبرى والشركات الناشئة </a:t>
            </a:r>
            <a:r>
              <a:rPr lang="ar-EG" sz="2400" dirty="0"/>
              <a:t>في </a:t>
            </a:r>
            <a:r>
              <a:rPr lang="ar-EG" sz="2400" dirty="0" smtClean="0"/>
              <a:t>بيئة اقتصادية رقمية.</a:t>
            </a:r>
            <a:endParaRPr lang="ar-EG" sz="2400" dirty="0"/>
          </a:p>
          <a:p>
            <a:pPr algn="r" rtl="1"/>
            <a:r>
              <a:rPr lang="ar-EG" sz="2400" dirty="0"/>
              <a:t> أمثلة ودراسات حالة </a:t>
            </a:r>
            <a:r>
              <a:rPr lang="ar-EG" sz="2400" b="1" dirty="0"/>
              <a:t>للمنافسة </a:t>
            </a:r>
            <a:r>
              <a:rPr lang="ar-EG" sz="2400" b="1" dirty="0" smtClean="0"/>
              <a:t>الرقمية</a:t>
            </a:r>
            <a:r>
              <a:rPr lang="ar-EG" sz="2400" dirty="0" smtClean="0"/>
              <a:t>.</a:t>
            </a:r>
            <a:endParaRPr lang="en-MY"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281803" y="2205054"/>
            <a:ext cx="2188121" cy="2749133"/>
          </a:xfrm>
          <a:prstGeom prst="rect">
            <a:avLst/>
          </a:prstGeom>
        </p:spPr>
      </p:pic>
    </p:spTree>
    <p:extLst>
      <p:ext uri="{BB962C8B-B14F-4D97-AF65-F5344CB8AC3E}">
        <p14:creationId xmlns:p14="http://schemas.microsoft.com/office/powerpoint/2010/main" val="2160304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257362" y="94685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854918" y="1595804"/>
            <a:ext cx="8466655" cy="1015663"/>
          </a:xfrm>
          <a:prstGeom prst="rect">
            <a:avLst/>
          </a:prstGeom>
          <a:noFill/>
        </p:spPr>
        <p:txBody>
          <a:bodyPr wrap="square" rtlCol="0">
            <a:spAutoFit/>
          </a:bodyPr>
          <a:lstStyle/>
          <a:p>
            <a:pPr lvl="0" algn="ctr" rtl="1"/>
            <a:r>
              <a:rPr lang="ar-EG" sz="2800" b="1" dirty="0" smtClean="0"/>
              <a:t>المحاضرة 8</a:t>
            </a:r>
            <a:r>
              <a:rPr lang="ar-EG" sz="2800" b="1" dirty="0" smtClean="0">
                <a:latin typeface="+mj-lt"/>
                <a:cs typeface="Calibri" panose="020F0502020204030204" pitchFamily="34" charset="0"/>
              </a:rPr>
              <a:t>. </a:t>
            </a:r>
            <a:r>
              <a:rPr lang="ar-EG" sz="3200" b="1" dirty="0" smtClean="0"/>
              <a:t>الاقتصاد </a:t>
            </a:r>
            <a:r>
              <a:rPr lang="ar-EG" sz="3200" b="1" dirty="0"/>
              <a:t>السلوكي والتسويق الرقمي</a:t>
            </a:r>
            <a:r>
              <a:rPr lang="ar-EG" sz="3200" b="1" dirty="0" smtClean="0">
                <a:latin typeface="+mj-lt"/>
              </a:rPr>
              <a:t>:</a:t>
            </a:r>
            <a:endParaRPr lang="en-US" sz="3200" b="1" dirty="0">
              <a:latin typeface="+mj-lt"/>
            </a:endParaRPr>
          </a:p>
          <a:p>
            <a:pPr algn="r" rtl="1"/>
            <a:endParaRPr lang="en-US" sz="2800" dirty="0">
              <a:latin typeface="Microsoft Uighur" panose="02000000000000000000" pitchFamily="2" charset="-78"/>
            </a:endParaRPr>
          </a:p>
        </p:txBody>
      </p:sp>
      <p:sp>
        <p:nvSpPr>
          <p:cNvPr id="6" name="TextBox 5">
            <a:extLst>
              <a:ext uri="{FF2B5EF4-FFF2-40B4-BE49-F238E27FC236}">
                <a16:creationId xmlns="" xmlns:a16="http://schemas.microsoft.com/office/drawing/2014/main" id="{E2376ACE-6A52-9674-1216-6CADDFF19D25}"/>
              </a:ext>
            </a:extLst>
          </p:cNvPr>
          <p:cNvSpPr txBox="1"/>
          <p:nvPr/>
        </p:nvSpPr>
        <p:spPr>
          <a:xfrm>
            <a:off x="739255" y="2180411"/>
            <a:ext cx="9084014" cy="2677656"/>
          </a:xfrm>
          <a:prstGeom prst="rect">
            <a:avLst/>
          </a:prstGeom>
          <a:noFill/>
        </p:spPr>
        <p:txBody>
          <a:bodyPr wrap="square" rtlCol="0">
            <a:spAutoFit/>
          </a:bodyPr>
          <a:lstStyle/>
          <a:p>
            <a:pPr algn="r" rtl="1"/>
            <a:r>
              <a:rPr lang="ar-EG" sz="2400" dirty="0"/>
              <a:t></a:t>
            </a:r>
            <a:r>
              <a:rPr lang="ar-EG" sz="2400" dirty="0" smtClean="0">
                <a:latin typeface="Calibri" panose="020F0502020204030204" pitchFamily="34" charset="0"/>
                <a:cs typeface="Calibri" panose="020F0502020204030204" pitchFamily="34" charset="0"/>
              </a:rPr>
              <a:t> </a:t>
            </a:r>
            <a:r>
              <a:rPr lang="ar-EG" sz="2400" dirty="0"/>
              <a:t>مقدمة في </a:t>
            </a:r>
            <a:r>
              <a:rPr lang="ar-EG" sz="2400" b="1" dirty="0"/>
              <a:t>الاقتصاد </a:t>
            </a:r>
            <a:r>
              <a:rPr lang="ar-EG" sz="2400" b="1" dirty="0" smtClean="0"/>
              <a:t>السلوكي</a:t>
            </a:r>
            <a:r>
              <a:rPr lang="ar-EG" sz="2400" dirty="0" smtClean="0"/>
              <a:t>.</a:t>
            </a:r>
            <a:endParaRPr lang="ar-EG" sz="2400" dirty="0"/>
          </a:p>
          <a:p>
            <a:pPr algn="r" rtl="1"/>
            <a:r>
              <a:rPr lang="ar-EG" sz="2400" dirty="0"/>
              <a:t> </a:t>
            </a:r>
            <a:r>
              <a:rPr lang="ar-EG" sz="2400" dirty="0" smtClean="0"/>
              <a:t>تطبيقات </a:t>
            </a:r>
            <a:r>
              <a:rPr lang="ar-EG" sz="2400" b="1" dirty="0"/>
              <a:t>الاقتصاد السلوكي </a:t>
            </a:r>
            <a:r>
              <a:rPr lang="ar-EG" sz="2400" dirty="0"/>
              <a:t>في استراتيجيات التسويق</a:t>
            </a:r>
          </a:p>
          <a:p>
            <a:pPr algn="r" rtl="1"/>
            <a:r>
              <a:rPr lang="ar-EG" sz="2400" dirty="0"/>
              <a:t>الرقمي . </a:t>
            </a:r>
            <a:endParaRPr lang="ar-EG" sz="2400" dirty="0" smtClean="0"/>
          </a:p>
          <a:p>
            <a:pPr algn="r" rtl="1"/>
            <a:r>
              <a:rPr lang="ar-EG" sz="2400" dirty="0"/>
              <a:t> </a:t>
            </a:r>
            <a:r>
              <a:rPr lang="ar-EG" sz="2400" dirty="0" smtClean="0"/>
              <a:t>كيفية </a:t>
            </a:r>
            <a:r>
              <a:rPr lang="ar-EG" sz="2400" dirty="0"/>
              <a:t>استخدام </a:t>
            </a:r>
            <a:r>
              <a:rPr lang="ar-EG" sz="2400" b="1" dirty="0"/>
              <a:t>العوامل النفسية </a:t>
            </a:r>
            <a:r>
              <a:rPr lang="ar-EG" sz="2400" dirty="0"/>
              <a:t>لتحفيز الشراء في البيئة</a:t>
            </a:r>
          </a:p>
          <a:p>
            <a:pPr algn="r" rtl="1"/>
            <a:r>
              <a:rPr lang="ar-EG" sz="2400" dirty="0"/>
              <a:t>الرقمية . </a:t>
            </a:r>
            <a:endParaRPr lang="ar-EG" sz="2400" dirty="0" smtClean="0"/>
          </a:p>
          <a:p>
            <a:pPr algn="r" rtl="1"/>
            <a:r>
              <a:rPr lang="ar-EG" sz="2400" dirty="0" smtClean="0"/>
              <a:t> </a:t>
            </a:r>
            <a:r>
              <a:rPr lang="ar-EG" sz="2400" dirty="0"/>
              <a:t>تحليل </a:t>
            </a:r>
            <a:r>
              <a:rPr lang="ar-EG" sz="2400" b="1" dirty="0"/>
              <a:t>كيفية تأثير التسويق الرقمي </a:t>
            </a:r>
            <a:r>
              <a:rPr lang="ar-EG" sz="2400" dirty="0"/>
              <a:t>على قرارات</a:t>
            </a:r>
          </a:p>
          <a:p>
            <a:pPr algn="r" rtl="1"/>
            <a:r>
              <a:rPr lang="ar-EG" sz="2400" dirty="0" smtClean="0"/>
              <a:t>المستهلكين.</a:t>
            </a:r>
            <a:endParaRPr lang="en-MY"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191694" y="2460842"/>
            <a:ext cx="2756847" cy="1924335"/>
          </a:xfrm>
          <a:prstGeom prst="rect">
            <a:avLst/>
          </a:prstGeom>
        </p:spPr>
      </p:pic>
    </p:spTree>
    <p:extLst>
      <p:ext uri="{BB962C8B-B14F-4D97-AF65-F5344CB8AC3E}">
        <p14:creationId xmlns:p14="http://schemas.microsoft.com/office/powerpoint/2010/main" val="4257244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5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637398" y="1669854"/>
            <a:ext cx="13038142" cy="954107"/>
          </a:xfrm>
          <a:prstGeom prst="rect">
            <a:avLst/>
          </a:prstGeom>
          <a:noFill/>
        </p:spPr>
        <p:txBody>
          <a:bodyPr wrap="square" rtlCol="0">
            <a:spAutoFit/>
          </a:bodyPr>
          <a:lstStyle/>
          <a:p>
            <a:pPr algn="r" rtl="1"/>
            <a:r>
              <a:rPr lang="ar-EG" sz="2800" b="1" dirty="0" smtClean="0"/>
              <a:t>المحاضرة 9</a:t>
            </a:r>
            <a:r>
              <a:rPr lang="ar-EG" sz="2800" b="1" dirty="0" smtClean="0">
                <a:latin typeface="+mj-lt"/>
              </a:rPr>
              <a:t>. </a:t>
            </a:r>
            <a:r>
              <a:rPr lang="ar-EG" sz="2800" b="1" dirty="0"/>
              <a:t>القوانين والتنظيمات الاقتصادية </a:t>
            </a:r>
            <a:r>
              <a:rPr lang="ar-EG" sz="2800" b="1" dirty="0" smtClean="0"/>
              <a:t>في التسويق الرقمي</a:t>
            </a:r>
            <a:endParaRPr lang="en-US" sz="2800" b="1" dirty="0">
              <a:latin typeface="+mj-lt"/>
            </a:endParaRPr>
          </a:p>
          <a:p>
            <a:pPr algn="r" rtl="1"/>
            <a:endParaRPr lang="en-US" sz="2800" dirty="0">
              <a:latin typeface="Microsoft Uighur" panose="02000000000000000000" pitchFamily="2" charset="-78"/>
            </a:endParaRPr>
          </a:p>
        </p:txBody>
      </p:sp>
      <p:sp>
        <p:nvSpPr>
          <p:cNvPr id="6" name="TextBox 5">
            <a:extLst>
              <a:ext uri="{FF2B5EF4-FFF2-40B4-BE49-F238E27FC236}">
                <a16:creationId xmlns="" xmlns:a16="http://schemas.microsoft.com/office/drawing/2014/main" id="{EC60ECAB-9A69-E3BA-D13C-95650A1E7F10}"/>
              </a:ext>
            </a:extLst>
          </p:cNvPr>
          <p:cNvSpPr txBox="1"/>
          <p:nvPr/>
        </p:nvSpPr>
        <p:spPr>
          <a:xfrm>
            <a:off x="439144" y="2146908"/>
            <a:ext cx="9688645" cy="4031873"/>
          </a:xfrm>
          <a:prstGeom prst="rect">
            <a:avLst/>
          </a:prstGeom>
          <a:noFill/>
        </p:spPr>
        <p:txBody>
          <a:bodyPr wrap="square" rtlCol="0">
            <a:spAutoFit/>
          </a:bodyPr>
          <a:lstStyle/>
          <a:p>
            <a:pPr algn="r" rtl="1"/>
            <a:r>
              <a:rPr lang="ar-EG" sz="2800" dirty="0" smtClean="0">
                <a:latin typeface="Calibri" panose="020F0502020204030204" pitchFamily="34" charset="0"/>
                <a:cs typeface="Calibri" panose="020F0502020204030204" pitchFamily="34" charset="0"/>
              </a:rPr>
              <a:t> </a:t>
            </a:r>
            <a:r>
              <a:rPr lang="ar-EG" sz="2800" dirty="0"/>
              <a:t> </a:t>
            </a:r>
            <a:r>
              <a:rPr lang="ar-EG" sz="2400" dirty="0" smtClean="0"/>
              <a:t>مقدمة </a:t>
            </a:r>
            <a:r>
              <a:rPr lang="ar-EG" sz="2400" dirty="0"/>
              <a:t>في </a:t>
            </a:r>
            <a:r>
              <a:rPr lang="ar-EG" sz="2400" b="1" dirty="0"/>
              <a:t>القوانين والتنظيمات الاقتصادية </a:t>
            </a:r>
            <a:r>
              <a:rPr lang="ar-EG" sz="2400" dirty="0"/>
              <a:t>في التسويق</a:t>
            </a:r>
          </a:p>
          <a:p>
            <a:pPr algn="r" rtl="1"/>
            <a:r>
              <a:rPr lang="ar-EG" sz="2400" dirty="0"/>
              <a:t>الرقمي</a:t>
            </a:r>
          </a:p>
          <a:p>
            <a:pPr algn="r" rtl="1"/>
            <a:r>
              <a:rPr lang="ar-EG" sz="2400" dirty="0"/>
              <a:t> مناقشة </a:t>
            </a:r>
            <a:r>
              <a:rPr lang="ar-EG" sz="2400" b="1" dirty="0"/>
              <a:t>القوانين المتعلقة بحماية البيانات </a:t>
            </a:r>
            <a:r>
              <a:rPr lang="ar-EG" sz="2400" dirty="0"/>
              <a:t>والمنافسة في</a:t>
            </a:r>
          </a:p>
          <a:p>
            <a:pPr algn="r" rtl="1"/>
            <a:r>
              <a:rPr lang="ar-EG" sz="2400" dirty="0"/>
              <a:t>السوق الرقمي .</a:t>
            </a:r>
          </a:p>
          <a:p>
            <a:pPr algn="r" rtl="1"/>
            <a:r>
              <a:rPr lang="ar-EG" sz="2400" dirty="0"/>
              <a:t> </a:t>
            </a:r>
            <a:r>
              <a:rPr lang="ar-EG" sz="2400" b="1" dirty="0"/>
              <a:t>التنظيمات المتعلقة </a:t>
            </a:r>
            <a:r>
              <a:rPr lang="ar-EG" sz="2400" dirty="0"/>
              <a:t>بالإعلانات </a:t>
            </a:r>
            <a:r>
              <a:rPr lang="ar-EG" sz="2400" dirty="0" smtClean="0"/>
              <a:t>الرقمية.</a:t>
            </a:r>
            <a:endParaRPr lang="ar-EG" sz="2400" dirty="0"/>
          </a:p>
          <a:p>
            <a:pPr algn="r" rtl="1"/>
            <a:r>
              <a:rPr lang="ar-EG" sz="2400" dirty="0"/>
              <a:t> تأثير </a:t>
            </a:r>
            <a:r>
              <a:rPr lang="ar-EG" sz="2400" b="1" dirty="0"/>
              <a:t>التنظيمات الحكومية </a:t>
            </a:r>
            <a:r>
              <a:rPr lang="ar-EG" sz="2400" dirty="0"/>
              <a:t>على أسواق التسويق الرقمي . </a:t>
            </a:r>
            <a:endParaRPr lang="ar-EG" sz="2400" dirty="0" smtClean="0"/>
          </a:p>
          <a:p>
            <a:pPr algn="r" rtl="1"/>
            <a:r>
              <a:rPr lang="ar-EG" sz="2400" dirty="0" smtClean="0"/>
              <a:t> </a:t>
            </a:r>
            <a:r>
              <a:rPr lang="ar-EG" sz="2400" dirty="0"/>
              <a:t>دراسة </a:t>
            </a:r>
            <a:r>
              <a:rPr lang="ar-EG" sz="2400" dirty="0" smtClean="0"/>
              <a:t>الأمثل</a:t>
            </a:r>
            <a:r>
              <a:rPr lang="ar-EG" sz="2400" dirty="0"/>
              <a:t> على </a:t>
            </a:r>
            <a:r>
              <a:rPr lang="ar-EG" sz="2400" b="1" dirty="0"/>
              <a:t>قوانين مثل </a:t>
            </a:r>
            <a:r>
              <a:rPr lang="en-MY" sz="2400" b="1" dirty="0" err="1"/>
              <a:t>GDPR</a:t>
            </a:r>
            <a:r>
              <a:rPr lang="en-MY" sz="2400" b="1" dirty="0"/>
              <a:t> </a:t>
            </a:r>
            <a:r>
              <a:rPr lang="ar-EG" sz="2400" dirty="0" smtClean="0"/>
              <a:t>وحماية </a:t>
            </a:r>
            <a:r>
              <a:rPr lang="ar-EG" sz="2400" dirty="0"/>
              <a:t>الخصوصية</a:t>
            </a:r>
            <a:endParaRPr lang="ar-EG" sz="2400" dirty="0">
              <a:latin typeface="Calibri" panose="020F0502020204030204" pitchFamily="34" charset="0"/>
              <a:cs typeface="Calibri" panose="020F0502020204030204" pitchFamily="34" charset="0"/>
            </a:endParaRPr>
          </a:p>
          <a:p>
            <a:pPr algn="r" rtl="1"/>
            <a:endParaRPr lang="ar-EG" sz="2800" dirty="0"/>
          </a:p>
          <a:p>
            <a:pPr marL="457200" lvl="0" indent="-457200" algn="r" rtl="1">
              <a:buFont typeface="+mj-lt"/>
              <a:buAutoNum type="arabicParenR"/>
            </a:pPr>
            <a:endParaRPr lang="en-MY" sz="2800" dirty="0"/>
          </a:p>
          <a:p>
            <a:pPr algn="r"/>
            <a:endParaRPr lang="en-MY" sz="2800" dirty="0">
              <a:solidFill>
                <a:srgbClr val="C00000"/>
              </a:solidFill>
            </a:endParaRPr>
          </a:p>
        </p:txBody>
      </p:sp>
      <p:pic>
        <p:nvPicPr>
          <p:cNvPr id="2" name="Picture 1"/>
          <p:cNvPicPr>
            <a:picLocks noChangeAspect="1"/>
          </p:cNvPicPr>
          <p:nvPr/>
        </p:nvPicPr>
        <p:blipFill>
          <a:blip r:embed="rId3"/>
          <a:stretch>
            <a:fillRect/>
          </a:stretch>
        </p:blipFill>
        <p:spPr>
          <a:xfrm>
            <a:off x="1176573" y="2399771"/>
            <a:ext cx="2705100" cy="2546750"/>
          </a:xfrm>
          <a:prstGeom prst="rect">
            <a:avLst/>
          </a:prstGeom>
        </p:spPr>
      </p:pic>
    </p:spTree>
    <p:extLst>
      <p:ext uri="{BB962C8B-B14F-4D97-AF65-F5344CB8AC3E}">
        <p14:creationId xmlns:p14="http://schemas.microsoft.com/office/powerpoint/2010/main" val="20407967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666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912380" y="1622962"/>
            <a:ext cx="8466655" cy="1015663"/>
          </a:xfrm>
          <a:prstGeom prst="rect">
            <a:avLst/>
          </a:prstGeom>
          <a:noFill/>
        </p:spPr>
        <p:txBody>
          <a:bodyPr wrap="square" rtlCol="0">
            <a:spAutoFit/>
          </a:bodyPr>
          <a:lstStyle/>
          <a:p>
            <a:pPr lvl="0" algn="ctr" rtl="1"/>
            <a:r>
              <a:rPr lang="ar-EG" sz="2800" b="1" dirty="0" smtClean="0"/>
              <a:t>المحاضرة 10</a:t>
            </a:r>
            <a:r>
              <a:rPr lang="ar-EG" sz="2800" b="1" dirty="0" smtClean="0">
                <a:latin typeface="+mj-lt"/>
                <a:cs typeface="Calibri" panose="020F0502020204030204" pitchFamily="34" charset="0"/>
              </a:rPr>
              <a:t>. </a:t>
            </a:r>
            <a:r>
              <a:rPr lang="ar-EG" sz="2800" b="1" dirty="0" smtClean="0"/>
              <a:t>مستقبل </a:t>
            </a:r>
            <a:r>
              <a:rPr lang="ar-EG" sz="2800" b="1" dirty="0"/>
              <a:t>اقتصاديات التسويق </a:t>
            </a:r>
            <a:r>
              <a:rPr lang="ar-EG" sz="2800" b="1" dirty="0" smtClean="0"/>
              <a:t>الرقمي </a:t>
            </a:r>
            <a:r>
              <a:rPr lang="ar-EG" sz="2800" b="1" dirty="0" smtClean="0">
                <a:latin typeface="+mj-lt"/>
                <a:cs typeface="Calibri" panose="020F0502020204030204" pitchFamily="34" charset="0"/>
              </a:rPr>
              <a:t> </a:t>
            </a:r>
            <a:r>
              <a:rPr lang="ar-EG" sz="3200" b="1" dirty="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 xmlns:a16="http://schemas.microsoft.com/office/drawing/2014/main" id="{2E1E529C-C09D-516D-4B02-086AF58348BE}"/>
              </a:ext>
            </a:extLst>
          </p:cNvPr>
          <p:cNvSpPr txBox="1"/>
          <p:nvPr/>
        </p:nvSpPr>
        <p:spPr>
          <a:xfrm>
            <a:off x="4107976" y="2354750"/>
            <a:ext cx="6060362" cy="3108543"/>
          </a:xfrm>
          <a:prstGeom prst="rect">
            <a:avLst/>
          </a:prstGeom>
          <a:noFill/>
        </p:spPr>
        <p:txBody>
          <a:bodyPr wrap="square" rtlCol="0">
            <a:spAutoFit/>
          </a:bodyPr>
          <a:lstStyle/>
          <a:p>
            <a:pPr algn="r"/>
            <a:r>
              <a:rPr lang="ar-EG" sz="2800" dirty="0"/>
              <a:t></a:t>
            </a:r>
            <a:r>
              <a:rPr lang="ar-EG" sz="2800" dirty="0" smtClean="0">
                <a:latin typeface="Calibri" panose="020F0502020204030204" pitchFamily="34" charset="0"/>
                <a:cs typeface="Calibri" panose="020F0502020204030204" pitchFamily="34" charset="0"/>
              </a:rPr>
              <a:t> </a:t>
            </a:r>
            <a:r>
              <a:rPr lang="ar-EG" sz="2400" b="1" dirty="0"/>
              <a:t>التوجهات المستقبلية </a:t>
            </a:r>
            <a:r>
              <a:rPr lang="ar-EG" sz="2400" dirty="0" smtClean="0"/>
              <a:t>في </a:t>
            </a:r>
            <a:r>
              <a:rPr lang="ar-EG" sz="2400" dirty="0"/>
              <a:t>اقتصاديات التسويق </a:t>
            </a:r>
            <a:r>
              <a:rPr lang="ar-EG" sz="2400" dirty="0" smtClean="0"/>
              <a:t>الرقمي.</a:t>
            </a:r>
          </a:p>
          <a:p>
            <a:pPr algn="r"/>
            <a:endParaRPr lang="ar-EG" sz="2400" dirty="0" smtClean="0"/>
          </a:p>
          <a:p>
            <a:pPr algn="r"/>
            <a:r>
              <a:rPr lang="ar-EG" sz="2400" dirty="0" smtClean="0"/>
              <a:t>  تأثير </a:t>
            </a:r>
            <a:r>
              <a:rPr lang="ar-EG" sz="2400" b="1" dirty="0"/>
              <a:t>التقنيات الحديثة </a:t>
            </a:r>
            <a:r>
              <a:rPr lang="ar-EG" sz="2400" dirty="0"/>
              <a:t>)مثل الذكاء الاصطناعي، </a:t>
            </a:r>
            <a:r>
              <a:rPr lang="ar-EG" sz="2400" dirty="0" smtClean="0"/>
              <a:t>والبلوكتشين</a:t>
            </a:r>
            <a:r>
              <a:rPr lang="ar-EG" sz="2400" dirty="0"/>
              <a:t>( على الاقتصاد </a:t>
            </a:r>
            <a:r>
              <a:rPr lang="ar-EG" sz="2400" dirty="0" smtClean="0"/>
              <a:t>الرقمي) </a:t>
            </a:r>
            <a:r>
              <a:rPr lang="ar-EG" sz="2400" dirty="0"/>
              <a:t>. </a:t>
            </a:r>
            <a:endParaRPr lang="ar-EG" sz="2400" dirty="0" smtClean="0"/>
          </a:p>
          <a:p>
            <a:pPr algn="r"/>
            <a:endParaRPr lang="ar-EG" sz="2400" dirty="0" smtClean="0"/>
          </a:p>
          <a:p>
            <a:pPr algn="r"/>
            <a:r>
              <a:rPr lang="ar-EG" sz="2400" dirty="0" smtClean="0"/>
              <a:t> </a:t>
            </a:r>
            <a:r>
              <a:rPr lang="ar-EG" sz="2400" dirty="0"/>
              <a:t>دراسة تأثير </a:t>
            </a:r>
            <a:r>
              <a:rPr lang="ar-EG" sz="2400" b="1" dirty="0"/>
              <a:t>الاقتصاد الرقمي </a:t>
            </a:r>
            <a:r>
              <a:rPr lang="ar-EG" sz="2400" dirty="0"/>
              <a:t>على أسواق العمل</a:t>
            </a:r>
          </a:p>
          <a:p>
            <a:pPr algn="r"/>
            <a:r>
              <a:rPr lang="ar-EG" sz="2400" dirty="0"/>
              <a:t>والشركات </a:t>
            </a:r>
            <a:r>
              <a:rPr lang="ar-EG" sz="2400" dirty="0" smtClean="0"/>
              <a:t>الصغيرة</a:t>
            </a:r>
            <a:r>
              <a:rPr lang="ar-EG" sz="2800" dirty="0" smtClean="0"/>
              <a:t>.</a:t>
            </a:r>
            <a:endParaRPr lang="en-MY" sz="2800" dirty="0">
              <a:latin typeface="Calibri" panose="020F0502020204030204" pitchFamily="34" charset="0"/>
              <a:cs typeface="Calibri" panose="020F0502020204030204" pitchFamily="34" charset="0"/>
            </a:endParaRPr>
          </a:p>
          <a:p>
            <a:pPr algn="r"/>
            <a:endParaRPr lang="en-MY" sz="2000" dirty="0">
              <a:solidFill>
                <a:srgbClr val="C00000"/>
              </a:solidFill>
            </a:endParaRPr>
          </a:p>
        </p:txBody>
      </p:sp>
      <p:pic>
        <p:nvPicPr>
          <p:cNvPr id="2" name="Picture 1"/>
          <p:cNvPicPr>
            <a:picLocks noChangeAspect="1"/>
          </p:cNvPicPr>
          <p:nvPr/>
        </p:nvPicPr>
        <p:blipFill>
          <a:blip r:embed="rId3"/>
          <a:stretch>
            <a:fillRect/>
          </a:stretch>
        </p:blipFill>
        <p:spPr>
          <a:xfrm>
            <a:off x="1251616" y="2101756"/>
            <a:ext cx="2747177" cy="2769878"/>
          </a:xfrm>
          <a:prstGeom prst="rect">
            <a:avLst/>
          </a:prstGeom>
        </p:spPr>
      </p:pic>
    </p:spTree>
    <p:extLst>
      <p:ext uri="{BB962C8B-B14F-4D97-AF65-F5344CB8AC3E}">
        <p14:creationId xmlns:p14="http://schemas.microsoft.com/office/powerpoint/2010/main" val="33850982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68151" y="92444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53369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485572" y="1635108"/>
            <a:ext cx="8466655" cy="1015663"/>
          </a:xfrm>
          <a:prstGeom prst="rect">
            <a:avLst/>
          </a:prstGeom>
          <a:noFill/>
        </p:spPr>
        <p:txBody>
          <a:bodyPr wrap="square" rtlCol="0">
            <a:spAutoFit/>
          </a:bodyPr>
          <a:lstStyle/>
          <a:p>
            <a:pPr lvl="0" algn="ctr" rtl="1"/>
            <a:r>
              <a:rPr lang="ar-EG" sz="3200" b="1" dirty="0" smtClean="0"/>
              <a:t>الخلاصة:</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DD8EFD84-C936-6509-8FD5-F02CC2F93EF3}"/>
              </a:ext>
            </a:extLst>
          </p:cNvPr>
          <p:cNvSpPr txBox="1"/>
          <p:nvPr/>
        </p:nvSpPr>
        <p:spPr>
          <a:xfrm>
            <a:off x="4126112" y="2168931"/>
            <a:ext cx="6249941" cy="3539430"/>
          </a:xfrm>
          <a:prstGeom prst="rect">
            <a:avLst/>
          </a:prstGeom>
          <a:noFill/>
        </p:spPr>
        <p:txBody>
          <a:bodyPr wrap="square" rtlCol="0">
            <a:spAutoFit/>
          </a:bodyPr>
          <a:lstStyle/>
          <a:p>
            <a:pPr marL="342900" indent="-342900" algn="just" rtl="1">
              <a:buFont typeface="Wingdings" panose="05000000000000000000" pitchFamily="2" charset="2"/>
              <a:buChar char="v"/>
            </a:pPr>
            <a:r>
              <a:rPr lang="en-US" sz="2400" dirty="0">
                <a:latin typeface="+mj-lt"/>
              </a:rPr>
              <a:t> </a:t>
            </a:r>
            <a:r>
              <a:rPr lang="ar-EG" sz="2400" dirty="0"/>
              <a:t>تطور التسويق الرقمي </a:t>
            </a:r>
            <a:r>
              <a:rPr lang="ar-EG" sz="2400" b="1" dirty="0"/>
              <a:t>كان له تأثيرات عميقة على الهياكل الاقتصادية حول العالم</a:t>
            </a:r>
            <a:r>
              <a:rPr lang="ar-EG" sz="2400" dirty="0"/>
              <a:t>، حيث أحدث تغييرات كبيرة في طريقة إجراء الأعمال، </a:t>
            </a:r>
            <a:r>
              <a:rPr lang="ar-EG" sz="2400" b="1" dirty="0"/>
              <a:t>وتحسين التجربة للمستهلكين</a:t>
            </a:r>
            <a:r>
              <a:rPr lang="ar-EG" sz="2400" dirty="0"/>
              <a:t>، وفتح أسواق جديدة. </a:t>
            </a:r>
            <a:r>
              <a:rPr lang="ar-EG" sz="2400" b="1" dirty="0"/>
              <a:t>كما ساهم في تزايد الحاجة إلى المهارات التكنولوجية وخلق فرص عمل جديدة</a:t>
            </a:r>
            <a:r>
              <a:rPr lang="ar-EG" sz="2400" dirty="0" smtClean="0"/>
              <a:t>.</a:t>
            </a:r>
          </a:p>
          <a:p>
            <a:pPr marL="342900" indent="-342900" algn="just" rtl="1">
              <a:buFont typeface="Wingdings" panose="05000000000000000000" pitchFamily="2" charset="2"/>
              <a:buChar char="v"/>
            </a:pPr>
            <a:r>
              <a:rPr lang="ar-EG" sz="2400" dirty="0" smtClean="0"/>
              <a:t> </a:t>
            </a:r>
            <a:r>
              <a:rPr lang="ar-EG" sz="2400" dirty="0"/>
              <a:t>ومع استمرار التقدم في التكنولوجيا، </a:t>
            </a:r>
            <a:r>
              <a:rPr lang="ar-EG" sz="2400" b="1" dirty="0"/>
              <a:t>من المتوقع أن يظل التسويق الرقمي يلعب </a:t>
            </a:r>
            <a:r>
              <a:rPr lang="ar-EG" sz="2400" dirty="0"/>
              <a:t>دورًا محوريًا في </a:t>
            </a:r>
            <a:r>
              <a:rPr lang="ar-EG" sz="2400" b="1" dirty="0"/>
              <a:t>تعزيز الاقتصاد الرقمي</a:t>
            </a:r>
            <a:r>
              <a:rPr lang="ar-EG" sz="2400" dirty="0"/>
              <a:t> وتوسيع نطاق الأعمال على المستوى </a:t>
            </a:r>
            <a:r>
              <a:rPr lang="ar-EG" sz="2400" dirty="0" smtClean="0"/>
              <a:t>العالم.</a:t>
            </a:r>
            <a:endParaRPr lang="en-MY" sz="2000" dirty="0" smtClean="0"/>
          </a:p>
          <a:p>
            <a:pPr marL="514350" lvl="0" indent="-514350" algn="r" rtl="1">
              <a:buFont typeface="+mj-lt"/>
              <a:buAutoNum type="arabicPeriod"/>
            </a:pPr>
            <a:endParaRPr lang="en-MY" sz="3200" dirty="0"/>
          </a:p>
        </p:txBody>
      </p:sp>
      <p:pic>
        <p:nvPicPr>
          <p:cNvPr id="3" name="Picture 2"/>
          <p:cNvPicPr>
            <a:picLocks noChangeAspect="1"/>
          </p:cNvPicPr>
          <p:nvPr/>
        </p:nvPicPr>
        <p:blipFill>
          <a:blip r:embed="rId3"/>
          <a:stretch>
            <a:fillRect/>
          </a:stretch>
        </p:blipFill>
        <p:spPr>
          <a:xfrm>
            <a:off x="1569571" y="2493883"/>
            <a:ext cx="2176725" cy="2232170"/>
          </a:xfrm>
          <a:prstGeom prst="rect">
            <a:avLst/>
          </a:prstGeom>
        </p:spPr>
      </p:pic>
    </p:spTree>
    <p:extLst>
      <p:ext uri="{BB962C8B-B14F-4D97-AF65-F5344CB8AC3E}">
        <p14:creationId xmlns:p14="http://schemas.microsoft.com/office/powerpoint/2010/main" val="16270470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6258235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schemas.openxmlformats.org/package/2006/metadata/core-properties"/>
    <ds:schemaRef ds:uri="http://schemas.microsoft.com/office/2006/metadata/properties"/>
    <ds:schemaRef ds:uri="http://schemas.microsoft.com/office/infopath/2007/PartnerControls"/>
    <ds:schemaRef ds:uri="http://www.w3.org/XML/1998/namespace"/>
    <ds:schemaRef ds:uri="http://purl.org/dc/dcmitype/"/>
    <ds:schemaRef ds:uri="http://purl.org/dc/elements/1.1/"/>
    <ds:schemaRef ds:uri="aca13214-df29-4e3c-a050-857c0bf7bd8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3173</TotalTime>
  <Words>1293</Words>
  <Application>Microsoft Office PowerPoint</Application>
  <PresentationFormat>Widescreen</PresentationFormat>
  <Paragraphs>163</Paragraphs>
  <Slides>27</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176</cp:revision>
  <dcterms:created xsi:type="dcterms:W3CDTF">2023-04-29T09:08:00Z</dcterms:created>
  <dcterms:modified xsi:type="dcterms:W3CDTF">2025-01-09T13:54:19Z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